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1.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4.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6.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7.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8.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8" r:id="rId5"/>
    <p:sldMasterId id="2147483685" r:id="rId6"/>
    <p:sldMasterId id="2147483694" r:id="rId7"/>
    <p:sldMasterId id="2147483708" r:id="rId8"/>
    <p:sldMasterId id="2147483714" r:id="rId9"/>
    <p:sldMasterId id="2147483720" r:id="rId10"/>
    <p:sldMasterId id="2147483732" r:id="rId11"/>
    <p:sldMasterId id="2147483741" r:id="rId12"/>
    <p:sldMasterId id="2147483767" r:id="rId13"/>
    <p:sldMasterId id="2147483776" r:id="rId14"/>
    <p:sldMasterId id="2147483819" r:id="rId15"/>
    <p:sldMasterId id="2147483834" r:id="rId16"/>
    <p:sldMasterId id="2147483841" r:id="rId17"/>
    <p:sldMasterId id="2147483849" r:id="rId18"/>
    <p:sldMasterId id="2147483857" r:id="rId19"/>
    <p:sldMasterId id="2147483867" r:id="rId20"/>
    <p:sldMasterId id="2147483887" r:id="rId21"/>
    <p:sldMasterId id="2147483908" r:id="rId22"/>
  </p:sldMasterIdLst>
  <p:notesMasterIdLst>
    <p:notesMasterId r:id="rId85"/>
  </p:notesMasterIdLst>
  <p:sldIdLst>
    <p:sldId id="267" r:id="rId23"/>
    <p:sldId id="304" r:id="rId24"/>
    <p:sldId id="333" r:id="rId25"/>
    <p:sldId id="334" r:id="rId26"/>
    <p:sldId id="288" r:id="rId27"/>
    <p:sldId id="308" r:id="rId28"/>
    <p:sldId id="309" r:id="rId29"/>
    <p:sldId id="289" r:id="rId30"/>
    <p:sldId id="337" r:id="rId31"/>
    <p:sldId id="319" r:id="rId32"/>
    <p:sldId id="321" r:id="rId33"/>
    <p:sldId id="342" r:id="rId34"/>
    <p:sldId id="343" r:id="rId35"/>
    <p:sldId id="344" r:id="rId36"/>
    <p:sldId id="346" r:id="rId37"/>
    <p:sldId id="291" r:id="rId38"/>
    <p:sldId id="338" r:id="rId39"/>
    <p:sldId id="296" r:id="rId40"/>
    <p:sldId id="297" r:id="rId41"/>
    <p:sldId id="294" r:id="rId42"/>
    <p:sldId id="303" r:id="rId43"/>
    <p:sldId id="302" r:id="rId44"/>
    <p:sldId id="2135714844" r:id="rId45"/>
    <p:sldId id="339" r:id="rId46"/>
    <p:sldId id="385" r:id="rId47"/>
    <p:sldId id="353" r:id="rId48"/>
    <p:sldId id="354" r:id="rId49"/>
    <p:sldId id="355" r:id="rId50"/>
    <p:sldId id="356" r:id="rId51"/>
    <p:sldId id="377" r:id="rId52"/>
    <p:sldId id="378" r:id="rId53"/>
    <p:sldId id="357" r:id="rId54"/>
    <p:sldId id="358" r:id="rId55"/>
    <p:sldId id="359" r:id="rId56"/>
    <p:sldId id="360" r:id="rId57"/>
    <p:sldId id="361" r:id="rId58"/>
    <p:sldId id="373" r:id="rId59"/>
    <p:sldId id="374" r:id="rId60"/>
    <p:sldId id="348" r:id="rId61"/>
    <p:sldId id="349" r:id="rId62"/>
    <p:sldId id="350" r:id="rId63"/>
    <p:sldId id="351" r:id="rId64"/>
    <p:sldId id="352" r:id="rId65"/>
    <p:sldId id="372" r:id="rId66"/>
    <p:sldId id="362" r:id="rId67"/>
    <p:sldId id="367" r:id="rId68"/>
    <p:sldId id="383" r:id="rId69"/>
    <p:sldId id="371" r:id="rId70"/>
    <p:sldId id="363" r:id="rId71"/>
    <p:sldId id="364" r:id="rId72"/>
    <p:sldId id="365" r:id="rId73"/>
    <p:sldId id="366" r:id="rId74"/>
    <p:sldId id="375" r:id="rId75"/>
    <p:sldId id="376" r:id="rId76"/>
    <p:sldId id="384" r:id="rId77"/>
    <p:sldId id="370" r:id="rId78"/>
    <p:sldId id="368" r:id="rId79"/>
    <p:sldId id="369" r:id="rId80"/>
    <p:sldId id="270" r:id="rId81"/>
    <p:sldId id="258" r:id="rId82"/>
    <p:sldId id="260" r:id="rId83"/>
    <p:sldId id="261"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C75D"/>
    <a:srgbClr val="172B4F"/>
    <a:srgbClr val="66FF33"/>
    <a:srgbClr val="0DFF7A"/>
    <a:srgbClr val="57A9DD"/>
    <a:srgbClr val="FF0000"/>
    <a:srgbClr val="FFFFFF"/>
    <a:srgbClr val="555E1C"/>
    <a:srgbClr val="14467B"/>
    <a:srgbClr val="1134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00" autoAdjust="0"/>
    <p:restoredTop sz="94686"/>
  </p:normalViewPr>
  <p:slideViewPr>
    <p:cSldViewPr snapToGrid="0" snapToObjects="1" showGuides="1">
      <p:cViewPr varScale="1">
        <p:scale>
          <a:sx n="82" d="100"/>
          <a:sy n="82" d="100"/>
        </p:scale>
        <p:origin x="192" y="7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18.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tableStyles" Target="tableStyles.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5" Type="http://schemas.openxmlformats.org/officeDocument/2006/relationships/slideMaster" Target="slideMasters/slideMaster2.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slide" Target="slides/slide55.xml"/><Relationship Id="rId8" Type="http://schemas.openxmlformats.org/officeDocument/2006/relationships/slideMaster" Target="slideMasters/slideMaster5.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slide" Target="slides/slide58.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17.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7.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7" Type="http://schemas.openxmlformats.org/officeDocument/2006/relationships/slideMaster" Target="slideMasters/slideMaster4.xml"/><Relationship Id="rId71" Type="http://schemas.openxmlformats.org/officeDocument/2006/relationships/slide" Target="slides/slide49.xml"/><Relationship Id="rId2" Type="http://schemas.openxmlformats.org/officeDocument/2006/relationships/customXml" Target="../customXml/item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viewProps" Target="viewProps.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950538525981722E-2"/>
          <c:y val="8.0626247155624095E-2"/>
          <c:w val="0.90605238561746959"/>
          <c:h val="0.86768843698627007"/>
        </c:manualLayout>
      </c:layout>
      <c:barChart>
        <c:barDir val="col"/>
        <c:grouping val="stacked"/>
        <c:varyColors val="0"/>
        <c:ser>
          <c:idx val="0"/>
          <c:order val="0"/>
          <c:tx>
            <c:strRef>
              <c:f>Sheet1!$B$1</c:f>
              <c:strCache>
                <c:ptCount val="1"/>
                <c:pt idx="0">
                  <c:v>Grade 1-2</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3-D02B-4C18-B369-4AC6A1A63478}"/>
              </c:ext>
            </c:extLst>
          </c:dPt>
          <c:dPt>
            <c:idx val="2"/>
            <c:invertIfNegative val="0"/>
            <c:bubble3D val="0"/>
            <c:spPr>
              <a:solidFill>
                <a:schemeClr val="accent5"/>
              </a:solidFill>
              <a:ln>
                <a:noFill/>
              </a:ln>
              <a:effectLst/>
            </c:spPr>
            <c:extLst>
              <c:ext xmlns:c16="http://schemas.microsoft.com/office/drawing/2014/chart" uri="{C3380CC4-5D6E-409C-BE32-E72D297353CC}">
                <c16:uniqueId val="{00000012-D02B-4C18-B369-4AC6A1A63478}"/>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5-D02B-4C18-B369-4AC6A1A63478}"/>
              </c:ext>
            </c:extLst>
          </c:dPt>
          <c:dPt>
            <c:idx val="5"/>
            <c:invertIfNegative val="0"/>
            <c:bubble3D val="0"/>
            <c:spPr>
              <a:solidFill>
                <a:schemeClr val="accent5"/>
              </a:solidFill>
              <a:ln>
                <a:noFill/>
              </a:ln>
              <a:effectLst/>
            </c:spPr>
            <c:extLst>
              <c:ext xmlns:c16="http://schemas.microsoft.com/office/drawing/2014/chart" uri="{C3380CC4-5D6E-409C-BE32-E72D297353CC}">
                <c16:uniqueId val="{00000014-D02B-4C18-B369-4AC6A1A63478}"/>
              </c:ext>
            </c:extLst>
          </c:dPt>
          <c:dPt>
            <c:idx val="8"/>
            <c:invertIfNegative val="0"/>
            <c:bubble3D val="0"/>
            <c:spPr>
              <a:solidFill>
                <a:schemeClr val="accent5"/>
              </a:solidFill>
              <a:ln>
                <a:noFill/>
              </a:ln>
              <a:effectLst/>
            </c:spPr>
            <c:extLst>
              <c:ext xmlns:c16="http://schemas.microsoft.com/office/drawing/2014/chart" uri="{C3380CC4-5D6E-409C-BE32-E72D297353CC}">
                <c16:uniqueId val="{00000016-D02B-4C18-B369-4AC6A1A63478}"/>
              </c:ext>
            </c:extLst>
          </c:dPt>
          <c:dPt>
            <c:idx val="11"/>
            <c:invertIfNegative val="0"/>
            <c:bubble3D val="0"/>
            <c:spPr>
              <a:solidFill>
                <a:schemeClr val="accent5"/>
              </a:solidFill>
              <a:ln>
                <a:noFill/>
              </a:ln>
              <a:effectLst/>
            </c:spPr>
            <c:extLst>
              <c:ext xmlns:c16="http://schemas.microsoft.com/office/drawing/2014/chart" uri="{C3380CC4-5D6E-409C-BE32-E72D297353CC}">
                <c16:uniqueId val="{00000018-D02B-4C18-B369-4AC6A1A63478}"/>
              </c:ext>
            </c:extLst>
          </c:dPt>
          <c:dPt>
            <c:idx val="14"/>
            <c:invertIfNegative val="0"/>
            <c:bubble3D val="0"/>
            <c:spPr>
              <a:solidFill>
                <a:schemeClr val="accent5"/>
              </a:solidFill>
              <a:ln>
                <a:noFill/>
              </a:ln>
              <a:effectLst/>
            </c:spPr>
            <c:extLst>
              <c:ext xmlns:c16="http://schemas.microsoft.com/office/drawing/2014/chart" uri="{C3380CC4-5D6E-409C-BE32-E72D297353CC}">
                <c16:uniqueId val="{0000001A-D02B-4C18-B369-4AC6A1A63478}"/>
              </c:ext>
            </c:extLst>
          </c:dPt>
          <c:dPt>
            <c:idx val="17"/>
            <c:invertIfNegative val="0"/>
            <c:bubble3D val="0"/>
            <c:spPr>
              <a:solidFill>
                <a:schemeClr val="accent5"/>
              </a:solidFill>
              <a:ln>
                <a:noFill/>
              </a:ln>
              <a:effectLst/>
            </c:spPr>
            <c:extLst>
              <c:ext xmlns:c16="http://schemas.microsoft.com/office/drawing/2014/chart" uri="{C3380CC4-5D6E-409C-BE32-E72D297353CC}">
                <c16:uniqueId val="{0000001C-D02B-4C18-B369-4AC6A1A63478}"/>
              </c:ext>
            </c:extLst>
          </c:dPt>
          <c:dPt>
            <c:idx val="20"/>
            <c:invertIfNegative val="0"/>
            <c:bubble3D val="0"/>
            <c:spPr>
              <a:solidFill>
                <a:schemeClr val="accent5"/>
              </a:solidFill>
              <a:ln>
                <a:noFill/>
              </a:ln>
              <a:effectLst/>
            </c:spPr>
            <c:extLst>
              <c:ext xmlns:c16="http://schemas.microsoft.com/office/drawing/2014/chart" uri="{C3380CC4-5D6E-409C-BE32-E72D297353CC}">
                <c16:uniqueId val="{0000001E-D02B-4C18-B369-4AC6A1A63478}"/>
              </c:ext>
            </c:extLst>
          </c:dPt>
          <c:dPt>
            <c:idx val="23"/>
            <c:invertIfNegative val="0"/>
            <c:bubble3D val="0"/>
            <c:spPr>
              <a:solidFill>
                <a:schemeClr val="accent5"/>
              </a:solidFill>
              <a:ln>
                <a:noFill/>
              </a:ln>
              <a:effectLst/>
            </c:spPr>
            <c:extLst>
              <c:ext xmlns:c16="http://schemas.microsoft.com/office/drawing/2014/chart" uri="{C3380CC4-5D6E-409C-BE32-E72D297353CC}">
                <c16:uniqueId val="{00000020-D02B-4C18-B369-4AC6A1A63478}"/>
              </c:ext>
            </c:extLst>
          </c:dPt>
          <c:dPt>
            <c:idx val="26"/>
            <c:invertIfNegative val="0"/>
            <c:bubble3D val="0"/>
            <c:spPr>
              <a:solidFill>
                <a:schemeClr val="accent5"/>
              </a:solidFill>
              <a:ln>
                <a:noFill/>
              </a:ln>
              <a:effectLst/>
            </c:spPr>
            <c:extLst>
              <c:ext xmlns:c16="http://schemas.microsoft.com/office/drawing/2014/chart" uri="{C3380CC4-5D6E-409C-BE32-E72D297353CC}">
                <c16:uniqueId val="{00000022-D02B-4C18-B369-4AC6A1A63478}"/>
              </c:ext>
            </c:extLst>
          </c:dPt>
          <c:dPt>
            <c:idx val="29"/>
            <c:invertIfNegative val="0"/>
            <c:bubble3D val="0"/>
            <c:spPr>
              <a:solidFill>
                <a:schemeClr val="accent5"/>
              </a:solidFill>
              <a:ln>
                <a:noFill/>
              </a:ln>
              <a:effectLst/>
            </c:spPr>
            <c:extLst>
              <c:ext xmlns:c16="http://schemas.microsoft.com/office/drawing/2014/chart" uri="{C3380CC4-5D6E-409C-BE32-E72D297353CC}">
                <c16:uniqueId val="{00000024-D02B-4C18-B369-4AC6A1A63478}"/>
              </c:ext>
            </c:extLst>
          </c:dPt>
          <c:dPt>
            <c:idx val="32"/>
            <c:invertIfNegative val="0"/>
            <c:bubble3D val="0"/>
            <c:spPr>
              <a:solidFill>
                <a:schemeClr val="accent5"/>
              </a:solidFill>
              <a:ln>
                <a:noFill/>
              </a:ln>
              <a:effectLst/>
            </c:spPr>
            <c:extLst>
              <c:ext xmlns:c16="http://schemas.microsoft.com/office/drawing/2014/chart" uri="{C3380CC4-5D6E-409C-BE32-E72D297353CC}">
                <c16:uniqueId val="{00000026-D02B-4C18-B369-4AC6A1A63478}"/>
              </c:ext>
            </c:extLst>
          </c:dPt>
          <c:dPt>
            <c:idx val="35"/>
            <c:invertIfNegative val="0"/>
            <c:bubble3D val="0"/>
            <c:spPr>
              <a:solidFill>
                <a:schemeClr val="accent5"/>
              </a:solidFill>
              <a:ln>
                <a:noFill/>
              </a:ln>
              <a:effectLst/>
            </c:spPr>
            <c:extLst>
              <c:ext xmlns:c16="http://schemas.microsoft.com/office/drawing/2014/chart" uri="{C3380CC4-5D6E-409C-BE32-E72D297353CC}">
                <c16:uniqueId val="{00000028-D02B-4C18-B369-4AC6A1A63478}"/>
              </c:ext>
            </c:extLst>
          </c:dPt>
          <c:dPt>
            <c:idx val="38"/>
            <c:invertIfNegative val="0"/>
            <c:bubble3D val="0"/>
            <c:spPr>
              <a:solidFill>
                <a:schemeClr val="accent5"/>
              </a:solidFill>
              <a:ln>
                <a:noFill/>
              </a:ln>
              <a:effectLst/>
            </c:spPr>
            <c:extLst>
              <c:ext xmlns:c16="http://schemas.microsoft.com/office/drawing/2014/chart" uri="{C3380CC4-5D6E-409C-BE32-E72D297353CC}">
                <c16:uniqueId val="{0000002A-D02B-4C18-B369-4AC6A1A63478}"/>
              </c:ext>
            </c:extLst>
          </c:dPt>
          <c:cat>
            <c:strRef>
              <c:f>Sheet1!$A$2:$A$40</c:f>
              <c:strCache>
                <c:ptCount val="39"/>
                <c:pt idx="1">
                  <c:v>Nausea P+C</c:v>
                </c:pt>
                <c:pt idx="2">
                  <c:v>Nausea C</c:v>
                </c:pt>
                <c:pt idx="4">
                  <c:v>Decreased appetite P+C</c:v>
                </c:pt>
                <c:pt idx="5">
                  <c:v>Decreased appeteite C</c:v>
                </c:pt>
                <c:pt idx="7">
                  <c:v>Anemia P+C</c:v>
                </c:pt>
                <c:pt idx="8">
                  <c:v>Anemia C</c:v>
                </c:pt>
                <c:pt idx="10">
                  <c:v>Fatigue P+C</c:v>
                </c:pt>
                <c:pt idx="11">
                  <c:v>Fatigue C</c:v>
                </c:pt>
                <c:pt idx="13">
                  <c:v>Decreased neutrophils P+C</c:v>
                </c:pt>
                <c:pt idx="14">
                  <c:v>Decreased neutrophis C</c:v>
                </c:pt>
                <c:pt idx="16">
                  <c:v>Vomiting P+C</c:v>
                </c:pt>
                <c:pt idx="17">
                  <c:v>Vomiting C</c:v>
                </c:pt>
                <c:pt idx="19">
                  <c:v>Diarrhea P+C</c:v>
                </c:pt>
                <c:pt idx="20">
                  <c:v>Diarrhea C</c:v>
                </c:pt>
                <c:pt idx="22">
                  <c:v>Neutropenia P+C</c:v>
                </c:pt>
                <c:pt idx="23">
                  <c:v>Neutropenia C</c:v>
                </c:pt>
                <c:pt idx="25">
                  <c:v>Stomatitis P+C</c:v>
                </c:pt>
                <c:pt idx="26">
                  <c:v>Stomatitis C</c:v>
                </c:pt>
                <c:pt idx="28">
                  <c:v>Decreased WBC P+C</c:v>
                </c:pt>
                <c:pt idx="29">
                  <c:v>Decreased WBC C</c:v>
                </c:pt>
                <c:pt idx="31">
                  <c:v>Increased blood creatinine P+C</c:v>
                </c:pt>
                <c:pt idx="32">
                  <c:v>Increased blood creatinine C</c:v>
                </c:pt>
                <c:pt idx="34">
                  <c:v>Decreased platelets P+C</c:v>
                </c:pt>
                <c:pt idx="35">
                  <c:v>Decreased platelets C</c:v>
                </c:pt>
                <c:pt idx="37">
                  <c:v>Mucosal inflammation P+C</c:v>
                </c:pt>
                <c:pt idx="38">
                  <c:v>Mucosal inflammation C</c:v>
                </c:pt>
              </c:strCache>
            </c:strRef>
          </c:cat>
          <c:val>
            <c:numRef>
              <c:f>Sheet1!$B$2:$B$40</c:f>
              <c:numCache>
                <c:formatCode>General</c:formatCode>
                <c:ptCount val="39"/>
                <c:pt idx="1">
                  <c:v>56</c:v>
                </c:pt>
                <c:pt idx="2">
                  <c:v>53</c:v>
                </c:pt>
                <c:pt idx="4">
                  <c:v>35.700000000000003</c:v>
                </c:pt>
                <c:pt idx="5">
                  <c:v>27.900000000000002</c:v>
                </c:pt>
                <c:pt idx="7">
                  <c:v>26.1</c:v>
                </c:pt>
                <c:pt idx="8">
                  <c:v>29.199999999999996</c:v>
                </c:pt>
                <c:pt idx="10">
                  <c:v>30.3</c:v>
                </c:pt>
                <c:pt idx="11">
                  <c:v>23.5</c:v>
                </c:pt>
                <c:pt idx="13">
                  <c:v>13.8</c:v>
                </c:pt>
                <c:pt idx="14">
                  <c:v>12.7</c:v>
                </c:pt>
                <c:pt idx="16">
                  <c:v>23.5</c:v>
                </c:pt>
                <c:pt idx="17">
                  <c:v>21.9</c:v>
                </c:pt>
                <c:pt idx="19">
                  <c:v>23</c:v>
                </c:pt>
                <c:pt idx="20">
                  <c:v>21.1</c:v>
                </c:pt>
                <c:pt idx="22">
                  <c:v>11.599999999999998</c:v>
                </c:pt>
                <c:pt idx="23">
                  <c:v>7.6000000000000014</c:v>
                </c:pt>
                <c:pt idx="25">
                  <c:v>20.2</c:v>
                </c:pt>
                <c:pt idx="26">
                  <c:v>20</c:v>
                </c:pt>
                <c:pt idx="28">
                  <c:v>15.500000000000002</c:v>
                </c:pt>
                <c:pt idx="29">
                  <c:v>13.700000000000001</c:v>
                </c:pt>
                <c:pt idx="31">
                  <c:v>16.700000000000003</c:v>
                </c:pt>
                <c:pt idx="32">
                  <c:v>18.599999999999998</c:v>
                </c:pt>
                <c:pt idx="34">
                  <c:v>14.6</c:v>
                </c:pt>
                <c:pt idx="35">
                  <c:v>10.5</c:v>
                </c:pt>
                <c:pt idx="37">
                  <c:v>12.7</c:v>
                </c:pt>
                <c:pt idx="38">
                  <c:v>14.100000000000001</c:v>
                </c:pt>
              </c:numCache>
            </c:numRef>
          </c:val>
          <c:extLst>
            <c:ext xmlns:c16="http://schemas.microsoft.com/office/drawing/2014/chart" uri="{C3380CC4-5D6E-409C-BE32-E72D297353CC}">
              <c16:uniqueId val="{00000000-D02B-4C18-B369-4AC6A1A63478}"/>
            </c:ext>
          </c:extLst>
        </c:ser>
        <c:ser>
          <c:idx val="1"/>
          <c:order val="1"/>
          <c:tx>
            <c:strRef>
              <c:f>Sheet1!$C$1</c:f>
              <c:strCache>
                <c:ptCount val="1"/>
                <c:pt idx="0">
                  <c:v>Grade 3-5</c:v>
                </c:pt>
              </c:strCache>
            </c:strRef>
          </c:tx>
          <c:spPr>
            <a:solidFill>
              <a:schemeClr val="accent2"/>
            </a:solidFill>
            <a:ln>
              <a:noFill/>
            </a:ln>
            <a:effectLst/>
          </c:spPr>
          <c:invertIfNegative val="0"/>
          <c:dPt>
            <c:idx val="1"/>
            <c:invertIfNegative val="0"/>
            <c:bubble3D val="0"/>
            <c:spPr>
              <a:pattFill prst="dkDnDiag">
                <a:fgClr>
                  <a:schemeClr val="accent1"/>
                </a:fgClr>
                <a:bgClr>
                  <a:schemeClr val="bg1"/>
                </a:bgClr>
              </a:pattFill>
              <a:ln>
                <a:noFill/>
              </a:ln>
              <a:effectLst/>
            </c:spPr>
            <c:extLst>
              <c:ext xmlns:c16="http://schemas.microsoft.com/office/drawing/2014/chart" uri="{C3380CC4-5D6E-409C-BE32-E72D297353CC}">
                <c16:uniqueId val="{00000004-D02B-4C18-B369-4AC6A1A63478}"/>
              </c:ext>
            </c:extLst>
          </c:dPt>
          <c:dPt>
            <c:idx val="2"/>
            <c:invertIfNegative val="0"/>
            <c:bubble3D val="0"/>
            <c:spPr>
              <a:pattFill prst="dkDnDiag">
                <a:fgClr>
                  <a:schemeClr val="accent5"/>
                </a:fgClr>
                <a:bgClr>
                  <a:schemeClr val="bg1"/>
                </a:bgClr>
              </a:pattFill>
              <a:ln>
                <a:noFill/>
              </a:ln>
              <a:effectLst/>
            </c:spPr>
            <c:extLst>
              <c:ext xmlns:c16="http://schemas.microsoft.com/office/drawing/2014/chart" uri="{C3380CC4-5D6E-409C-BE32-E72D297353CC}">
                <c16:uniqueId val="{00000013-D02B-4C18-B369-4AC6A1A63478}"/>
              </c:ext>
            </c:extLst>
          </c:dPt>
          <c:dPt>
            <c:idx val="4"/>
            <c:invertIfNegative val="0"/>
            <c:bubble3D val="0"/>
            <c:spPr>
              <a:pattFill prst="dkDnDiag">
                <a:fgClr>
                  <a:schemeClr val="accent1"/>
                </a:fgClr>
                <a:bgClr>
                  <a:schemeClr val="bg1"/>
                </a:bgClr>
              </a:pattFill>
              <a:ln>
                <a:noFill/>
              </a:ln>
              <a:effectLst/>
            </c:spPr>
            <c:extLst>
              <c:ext xmlns:c16="http://schemas.microsoft.com/office/drawing/2014/chart" uri="{C3380CC4-5D6E-409C-BE32-E72D297353CC}">
                <c16:uniqueId val="{00000006-D02B-4C18-B369-4AC6A1A63478}"/>
              </c:ext>
            </c:extLst>
          </c:dPt>
          <c:dPt>
            <c:idx val="5"/>
            <c:invertIfNegative val="0"/>
            <c:bubble3D val="0"/>
            <c:spPr>
              <a:pattFill prst="dkDnDiag">
                <a:fgClr>
                  <a:schemeClr val="accent5"/>
                </a:fgClr>
                <a:bgClr>
                  <a:schemeClr val="bg1"/>
                </a:bgClr>
              </a:pattFill>
              <a:ln>
                <a:noFill/>
              </a:ln>
              <a:effectLst/>
            </c:spPr>
            <c:extLst>
              <c:ext xmlns:c16="http://schemas.microsoft.com/office/drawing/2014/chart" uri="{C3380CC4-5D6E-409C-BE32-E72D297353CC}">
                <c16:uniqueId val="{00000015-D02B-4C18-B369-4AC6A1A63478}"/>
              </c:ext>
            </c:extLst>
          </c:dPt>
          <c:dPt>
            <c:idx val="7"/>
            <c:invertIfNegative val="0"/>
            <c:bubble3D val="0"/>
            <c:spPr>
              <a:pattFill prst="dkDnDiag">
                <a:fgClr>
                  <a:schemeClr val="accent1"/>
                </a:fgClr>
                <a:bgClr>
                  <a:schemeClr val="bg1"/>
                </a:bgClr>
              </a:pattFill>
              <a:ln>
                <a:noFill/>
              </a:ln>
              <a:effectLst/>
            </c:spPr>
            <c:extLst>
              <c:ext xmlns:c16="http://schemas.microsoft.com/office/drawing/2014/chart" uri="{C3380CC4-5D6E-409C-BE32-E72D297353CC}">
                <c16:uniqueId val="{00000007-D02B-4C18-B369-4AC6A1A63478}"/>
              </c:ext>
            </c:extLst>
          </c:dPt>
          <c:dPt>
            <c:idx val="8"/>
            <c:invertIfNegative val="0"/>
            <c:bubble3D val="0"/>
            <c:spPr>
              <a:pattFill prst="dkDnDiag">
                <a:fgClr>
                  <a:schemeClr val="accent5"/>
                </a:fgClr>
                <a:bgClr>
                  <a:schemeClr val="bg1"/>
                </a:bgClr>
              </a:pattFill>
              <a:ln>
                <a:noFill/>
              </a:ln>
              <a:effectLst/>
            </c:spPr>
            <c:extLst>
              <c:ext xmlns:c16="http://schemas.microsoft.com/office/drawing/2014/chart" uri="{C3380CC4-5D6E-409C-BE32-E72D297353CC}">
                <c16:uniqueId val="{00000017-D02B-4C18-B369-4AC6A1A63478}"/>
              </c:ext>
            </c:extLst>
          </c:dPt>
          <c:dPt>
            <c:idx val="10"/>
            <c:invertIfNegative val="0"/>
            <c:bubble3D val="0"/>
            <c:spPr>
              <a:pattFill prst="dkDnDiag">
                <a:fgClr>
                  <a:schemeClr val="accent1"/>
                </a:fgClr>
                <a:bgClr>
                  <a:schemeClr val="bg1"/>
                </a:bgClr>
              </a:pattFill>
              <a:ln>
                <a:noFill/>
              </a:ln>
              <a:effectLst/>
            </c:spPr>
            <c:extLst>
              <c:ext xmlns:c16="http://schemas.microsoft.com/office/drawing/2014/chart" uri="{C3380CC4-5D6E-409C-BE32-E72D297353CC}">
                <c16:uniqueId val="{00000008-D02B-4C18-B369-4AC6A1A63478}"/>
              </c:ext>
            </c:extLst>
          </c:dPt>
          <c:dPt>
            <c:idx val="11"/>
            <c:invertIfNegative val="0"/>
            <c:bubble3D val="0"/>
            <c:spPr>
              <a:pattFill prst="dkDnDiag">
                <a:fgClr>
                  <a:schemeClr val="accent5"/>
                </a:fgClr>
                <a:bgClr>
                  <a:schemeClr val="bg1"/>
                </a:bgClr>
              </a:pattFill>
              <a:ln>
                <a:noFill/>
              </a:ln>
              <a:effectLst/>
            </c:spPr>
            <c:extLst>
              <c:ext xmlns:c16="http://schemas.microsoft.com/office/drawing/2014/chart" uri="{C3380CC4-5D6E-409C-BE32-E72D297353CC}">
                <c16:uniqueId val="{00000019-D02B-4C18-B369-4AC6A1A63478}"/>
              </c:ext>
            </c:extLst>
          </c:dPt>
          <c:dPt>
            <c:idx val="13"/>
            <c:invertIfNegative val="0"/>
            <c:bubble3D val="0"/>
            <c:spPr>
              <a:pattFill prst="dkDnDiag">
                <a:fgClr>
                  <a:schemeClr val="accent1"/>
                </a:fgClr>
                <a:bgClr>
                  <a:schemeClr val="bg1"/>
                </a:bgClr>
              </a:pattFill>
              <a:ln>
                <a:noFill/>
              </a:ln>
              <a:effectLst/>
            </c:spPr>
            <c:extLst>
              <c:ext xmlns:c16="http://schemas.microsoft.com/office/drawing/2014/chart" uri="{C3380CC4-5D6E-409C-BE32-E72D297353CC}">
                <c16:uniqueId val="{00000009-D02B-4C18-B369-4AC6A1A63478}"/>
              </c:ext>
            </c:extLst>
          </c:dPt>
          <c:dPt>
            <c:idx val="14"/>
            <c:invertIfNegative val="0"/>
            <c:bubble3D val="0"/>
            <c:spPr>
              <a:pattFill prst="dkDnDiag">
                <a:fgClr>
                  <a:schemeClr val="accent5"/>
                </a:fgClr>
                <a:bgClr>
                  <a:schemeClr val="bg1"/>
                </a:bgClr>
              </a:pattFill>
              <a:ln>
                <a:noFill/>
              </a:ln>
              <a:effectLst/>
            </c:spPr>
            <c:extLst>
              <c:ext xmlns:c16="http://schemas.microsoft.com/office/drawing/2014/chart" uri="{C3380CC4-5D6E-409C-BE32-E72D297353CC}">
                <c16:uniqueId val="{0000001B-D02B-4C18-B369-4AC6A1A63478}"/>
              </c:ext>
            </c:extLst>
          </c:dPt>
          <c:dPt>
            <c:idx val="16"/>
            <c:invertIfNegative val="0"/>
            <c:bubble3D val="0"/>
            <c:spPr>
              <a:pattFill prst="dkDnDiag">
                <a:fgClr>
                  <a:schemeClr val="accent1"/>
                </a:fgClr>
                <a:bgClr>
                  <a:schemeClr val="bg1"/>
                </a:bgClr>
              </a:pattFill>
              <a:ln>
                <a:noFill/>
              </a:ln>
              <a:effectLst/>
            </c:spPr>
            <c:extLst>
              <c:ext xmlns:c16="http://schemas.microsoft.com/office/drawing/2014/chart" uri="{C3380CC4-5D6E-409C-BE32-E72D297353CC}">
                <c16:uniqueId val="{0000000A-D02B-4C18-B369-4AC6A1A63478}"/>
              </c:ext>
            </c:extLst>
          </c:dPt>
          <c:dPt>
            <c:idx val="17"/>
            <c:invertIfNegative val="0"/>
            <c:bubble3D val="0"/>
            <c:spPr>
              <a:pattFill prst="dkDnDiag">
                <a:fgClr>
                  <a:schemeClr val="accent5"/>
                </a:fgClr>
                <a:bgClr>
                  <a:schemeClr val="bg1"/>
                </a:bgClr>
              </a:pattFill>
              <a:ln>
                <a:noFill/>
              </a:ln>
              <a:effectLst/>
            </c:spPr>
            <c:extLst>
              <c:ext xmlns:c16="http://schemas.microsoft.com/office/drawing/2014/chart" uri="{C3380CC4-5D6E-409C-BE32-E72D297353CC}">
                <c16:uniqueId val="{0000001D-D02B-4C18-B369-4AC6A1A63478}"/>
              </c:ext>
            </c:extLst>
          </c:dPt>
          <c:dPt>
            <c:idx val="19"/>
            <c:invertIfNegative val="0"/>
            <c:bubble3D val="0"/>
            <c:spPr>
              <a:pattFill prst="dkDnDiag">
                <a:fgClr>
                  <a:schemeClr val="accent1"/>
                </a:fgClr>
                <a:bgClr>
                  <a:schemeClr val="bg1"/>
                </a:bgClr>
              </a:pattFill>
              <a:ln>
                <a:noFill/>
              </a:ln>
              <a:effectLst/>
            </c:spPr>
            <c:extLst>
              <c:ext xmlns:c16="http://schemas.microsoft.com/office/drawing/2014/chart" uri="{C3380CC4-5D6E-409C-BE32-E72D297353CC}">
                <c16:uniqueId val="{0000000B-D02B-4C18-B369-4AC6A1A63478}"/>
              </c:ext>
            </c:extLst>
          </c:dPt>
          <c:dPt>
            <c:idx val="20"/>
            <c:invertIfNegative val="0"/>
            <c:bubble3D val="0"/>
            <c:spPr>
              <a:pattFill prst="dkDnDiag">
                <a:fgClr>
                  <a:schemeClr val="accent5"/>
                </a:fgClr>
                <a:bgClr>
                  <a:schemeClr val="bg1"/>
                </a:bgClr>
              </a:pattFill>
              <a:ln>
                <a:noFill/>
              </a:ln>
              <a:effectLst/>
            </c:spPr>
            <c:extLst>
              <c:ext xmlns:c16="http://schemas.microsoft.com/office/drawing/2014/chart" uri="{C3380CC4-5D6E-409C-BE32-E72D297353CC}">
                <c16:uniqueId val="{0000001F-D02B-4C18-B369-4AC6A1A63478}"/>
              </c:ext>
            </c:extLst>
          </c:dPt>
          <c:dPt>
            <c:idx val="22"/>
            <c:invertIfNegative val="0"/>
            <c:bubble3D val="0"/>
            <c:spPr>
              <a:pattFill prst="dkDnDiag">
                <a:fgClr>
                  <a:schemeClr val="accent1"/>
                </a:fgClr>
                <a:bgClr>
                  <a:schemeClr val="bg1"/>
                </a:bgClr>
              </a:pattFill>
              <a:ln>
                <a:noFill/>
              </a:ln>
              <a:effectLst/>
            </c:spPr>
            <c:extLst>
              <c:ext xmlns:c16="http://schemas.microsoft.com/office/drawing/2014/chart" uri="{C3380CC4-5D6E-409C-BE32-E72D297353CC}">
                <c16:uniqueId val="{0000000C-D02B-4C18-B369-4AC6A1A63478}"/>
              </c:ext>
            </c:extLst>
          </c:dPt>
          <c:dPt>
            <c:idx val="23"/>
            <c:invertIfNegative val="0"/>
            <c:bubble3D val="0"/>
            <c:spPr>
              <a:pattFill prst="dkDnDiag">
                <a:fgClr>
                  <a:schemeClr val="accent5"/>
                </a:fgClr>
                <a:bgClr>
                  <a:schemeClr val="bg1"/>
                </a:bgClr>
              </a:pattFill>
              <a:ln>
                <a:noFill/>
              </a:ln>
              <a:effectLst/>
            </c:spPr>
            <c:extLst>
              <c:ext xmlns:c16="http://schemas.microsoft.com/office/drawing/2014/chart" uri="{C3380CC4-5D6E-409C-BE32-E72D297353CC}">
                <c16:uniqueId val="{00000021-D02B-4C18-B369-4AC6A1A63478}"/>
              </c:ext>
            </c:extLst>
          </c:dPt>
          <c:dPt>
            <c:idx val="25"/>
            <c:invertIfNegative val="0"/>
            <c:bubble3D val="0"/>
            <c:spPr>
              <a:pattFill prst="dkDnDiag">
                <a:fgClr>
                  <a:schemeClr val="accent1"/>
                </a:fgClr>
                <a:bgClr>
                  <a:schemeClr val="bg1"/>
                </a:bgClr>
              </a:pattFill>
              <a:ln>
                <a:noFill/>
              </a:ln>
              <a:effectLst/>
            </c:spPr>
            <c:extLst>
              <c:ext xmlns:c16="http://schemas.microsoft.com/office/drawing/2014/chart" uri="{C3380CC4-5D6E-409C-BE32-E72D297353CC}">
                <c16:uniqueId val="{0000000D-D02B-4C18-B369-4AC6A1A63478}"/>
              </c:ext>
            </c:extLst>
          </c:dPt>
          <c:dPt>
            <c:idx val="26"/>
            <c:invertIfNegative val="0"/>
            <c:bubble3D val="0"/>
            <c:spPr>
              <a:pattFill prst="dkDnDiag">
                <a:fgClr>
                  <a:schemeClr val="accent5"/>
                </a:fgClr>
                <a:bgClr>
                  <a:schemeClr val="bg1"/>
                </a:bgClr>
              </a:pattFill>
              <a:ln>
                <a:noFill/>
              </a:ln>
              <a:effectLst/>
            </c:spPr>
            <c:extLst>
              <c:ext xmlns:c16="http://schemas.microsoft.com/office/drawing/2014/chart" uri="{C3380CC4-5D6E-409C-BE32-E72D297353CC}">
                <c16:uniqueId val="{00000023-D02B-4C18-B369-4AC6A1A63478}"/>
              </c:ext>
            </c:extLst>
          </c:dPt>
          <c:dPt>
            <c:idx val="28"/>
            <c:invertIfNegative val="0"/>
            <c:bubble3D val="0"/>
            <c:spPr>
              <a:pattFill prst="dkDnDiag">
                <a:fgClr>
                  <a:schemeClr val="accent1"/>
                </a:fgClr>
                <a:bgClr>
                  <a:schemeClr val="bg1"/>
                </a:bgClr>
              </a:pattFill>
              <a:ln>
                <a:noFill/>
              </a:ln>
              <a:effectLst/>
            </c:spPr>
            <c:extLst>
              <c:ext xmlns:c16="http://schemas.microsoft.com/office/drawing/2014/chart" uri="{C3380CC4-5D6E-409C-BE32-E72D297353CC}">
                <c16:uniqueId val="{0000000E-D02B-4C18-B369-4AC6A1A63478}"/>
              </c:ext>
            </c:extLst>
          </c:dPt>
          <c:dPt>
            <c:idx val="29"/>
            <c:invertIfNegative val="0"/>
            <c:bubble3D val="0"/>
            <c:spPr>
              <a:pattFill prst="dkDnDiag">
                <a:fgClr>
                  <a:schemeClr val="accent5"/>
                </a:fgClr>
                <a:bgClr>
                  <a:schemeClr val="bg1"/>
                </a:bgClr>
              </a:pattFill>
              <a:ln>
                <a:noFill/>
              </a:ln>
              <a:effectLst/>
            </c:spPr>
            <c:extLst>
              <c:ext xmlns:c16="http://schemas.microsoft.com/office/drawing/2014/chart" uri="{C3380CC4-5D6E-409C-BE32-E72D297353CC}">
                <c16:uniqueId val="{00000025-D02B-4C18-B369-4AC6A1A63478}"/>
              </c:ext>
            </c:extLst>
          </c:dPt>
          <c:dPt>
            <c:idx val="31"/>
            <c:invertIfNegative val="0"/>
            <c:bubble3D val="0"/>
            <c:spPr>
              <a:pattFill prst="dkDnDiag">
                <a:fgClr>
                  <a:schemeClr val="accent1"/>
                </a:fgClr>
                <a:bgClr>
                  <a:schemeClr val="bg1"/>
                </a:bgClr>
              </a:pattFill>
              <a:ln>
                <a:noFill/>
              </a:ln>
              <a:effectLst/>
            </c:spPr>
            <c:extLst>
              <c:ext xmlns:c16="http://schemas.microsoft.com/office/drawing/2014/chart" uri="{C3380CC4-5D6E-409C-BE32-E72D297353CC}">
                <c16:uniqueId val="{0000000F-D02B-4C18-B369-4AC6A1A63478}"/>
              </c:ext>
            </c:extLst>
          </c:dPt>
          <c:dPt>
            <c:idx val="32"/>
            <c:invertIfNegative val="0"/>
            <c:bubble3D val="0"/>
            <c:spPr>
              <a:pattFill prst="dkDnDiag">
                <a:fgClr>
                  <a:schemeClr val="accent5"/>
                </a:fgClr>
                <a:bgClr>
                  <a:schemeClr val="bg1"/>
                </a:bgClr>
              </a:pattFill>
              <a:ln>
                <a:noFill/>
              </a:ln>
              <a:effectLst/>
            </c:spPr>
            <c:extLst>
              <c:ext xmlns:c16="http://schemas.microsoft.com/office/drawing/2014/chart" uri="{C3380CC4-5D6E-409C-BE32-E72D297353CC}">
                <c16:uniqueId val="{00000027-D02B-4C18-B369-4AC6A1A63478}"/>
              </c:ext>
            </c:extLst>
          </c:dPt>
          <c:dPt>
            <c:idx val="34"/>
            <c:invertIfNegative val="0"/>
            <c:bubble3D val="0"/>
            <c:spPr>
              <a:pattFill prst="dkDnDiag">
                <a:fgClr>
                  <a:schemeClr val="accent1"/>
                </a:fgClr>
                <a:bgClr>
                  <a:schemeClr val="bg1"/>
                </a:bgClr>
              </a:pattFill>
              <a:ln>
                <a:noFill/>
              </a:ln>
              <a:effectLst/>
            </c:spPr>
            <c:extLst>
              <c:ext xmlns:c16="http://schemas.microsoft.com/office/drawing/2014/chart" uri="{C3380CC4-5D6E-409C-BE32-E72D297353CC}">
                <c16:uniqueId val="{00000010-D02B-4C18-B369-4AC6A1A63478}"/>
              </c:ext>
            </c:extLst>
          </c:dPt>
          <c:dPt>
            <c:idx val="35"/>
            <c:invertIfNegative val="0"/>
            <c:bubble3D val="0"/>
            <c:spPr>
              <a:pattFill prst="dkDnDiag">
                <a:fgClr>
                  <a:schemeClr val="accent5"/>
                </a:fgClr>
                <a:bgClr>
                  <a:schemeClr val="bg1"/>
                </a:bgClr>
              </a:pattFill>
              <a:ln>
                <a:noFill/>
              </a:ln>
              <a:effectLst/>
            </c:spPr>
            <c:extLst>
              <c:ext xmlns:c16="http://schemas.microsoft.com/office/drawing/2014/chart" uri="{C3380CC4-5D6E-409C-BE32-E72D297353CC}">
                <c16:uniqueId val="{00000029-D02B-4C18-B369-4AC6A1A63478}"/>
              </c:ext>
            </c:extLst>
          </c:dPt>
          <c:dPt>
            <c:idx val="37"/>
            <c:invertIfNegative val="0"/>
            <c:bubble3D val="0"/>
            <c:spPr>
              <a:pattFill prst="dkDnDiag">
                <a:fgClr>
                  <a:schemeClr val="accent1"/>
                </a:fgClr>
                <a:bgClr>
                  <a:schemeClr val="bg1"/>
                </a:bgClr>
              </a:pattFill>
              <a:ln>
                <a:noFill/>
              </a:ln>
              <a:effectLst/>
            </c:spPr>
            <c:extLst>
              <c:ext xmlns:c16="http://schemas.microsoft.com/office/drawing/2014/chart" uri="{C3380CC4-5D6E-409C-BE32-E72D297353CC}">
                <c16:uniqueId val="{00000011-D02B-4C18-B369-4AC6A1A63478}"/>
              </c:ext>
            </c:extLst>
          </c:dPt>
          <c:dPt>
            <c:idx val="38"/>
            <c:invertIfNegative val="0"/>
            <c:bubble3D val="0"/>
            <c:spPr>
              <a:pattFill prst="dkDnDiag">
                <a:fgClr>
                  <a:schemeClr val="accent5"/>
                </a:fgClr>
                <a:bgClr>
                  <a:schemeClr val="bg1"/>
                </a:bgClr>
              </a:pattFill>
              <a:ln>
                <a:noFill/>
              </a:ln>
              <a:effectLst/>
            </c:spPr>
            <c:extLst>
              <c:ext xmlns:c16="http://schemas.microsoft.com/office/drawing/2014/chart" uri="{C3380CC4-5D6E-409C-BE32-E72D297353CC}">
                <c16:uniqueId val="{0000002B-D02B-4C18-B369-4AC6A1A63478}"/>
              </c:ext>
            </c:extLst>
          </c:dPt>
          <c:cat>
            <c:strRef>
              <c:f>Sheet1!$A$2:$A$40</c:f>
              <c:strCache>
                <c:ptCount val="39"/>
                <c:pt idx="1">
                  <c:v>Nausea P+C</c:v>
                </c:pt>
                <c:pt idx="2">
                  <c:v>Nausea C</c:v>
                </c:pt>
                <c:pt idx="4">
                  <c:v>Decreased appetite P+C</c:v>
                </c:pt>
                <c:pt idx="5">
                  <c:v>Decreased appeteite C</c:v>
                </c:pt>
                <c:pt idx="7">
                  <c:v>Anemia P+C</c:v>
                </c:pt>
                <c:pt idx="8">
                  <c:v>Anemia C</c:v>
                </c:pt>
                <c:pt idx="10">
                  <c:v>Fatigue P+C</c:v>
                </c:pt>
                <c:pt idx="11">
                  <c:v>Fatigue C</c:v>
                </c:pt>
                <c:pt idx="13">
                  <c:v>Decreased neutrophils P+C</c:v>
                </c:pt>
                <c:pt idx="14">
                  <c:v>Decreased neutrophis C</c:v>
                </c:pt>
                <c:pt idx="16">
                  <c:v>Vomiting P+C</c:v>
                </c:pt>
                <c:pt idx="17">
                  <c:v>Vomiting C</c:v>
                </c:pt>
                <c:pt idx="19">
                  <c:v>Diarrhea P+C</c:v>
                </c:pt>
                <c:pt idx="20">
                  <c:v>Diarrhea C</c:v>
                </c:pt>
                <c:pt idx="22">
                  <c:v>Neutropenia P+C</c:v>
                </c:pt>
                <c:pt idx="23">
                  <c:v>Neutropenia C</c:v>
                </c:pt>
                <c:pt idx="25">
                  <c:v>Stomatitis P+C</c:v>
                </c:pt>
                <c:pt idx="26">
                  <c:v>Stomatitis C</c:v>
                </c:pt>
                <c:pt idx="28">
                  <c:v>Decreased WBC P+C</c:v>
                </c:pt>
                <c:pt idx="29">
                  <c:v>Decreased WBC C</c:v>
                </c:pt>
                <c:pt idx="31">
                  <c:v>Increased blood creatinine P+C</c:v>
                </c:pt>
                <c:pt idx="32">
                  <c:v>Increased blood creatinine C</c:v>
                </c:pt>
                <c:pt idx="34">
                  <c:v>Decreased platelets P+C</c:v>
                </c:pt>
                <c:pt idx="35">
                  <c:v>Decreased platelets C</c:v>
                </c:pt>
                <c:pt idx="37">
                  <c:v>Mucosal inflammation P+C</c:v>
                </c:pt>
                <c:pt idx="38">
                  <c:v>Mucosal inflammation C</c:v>
                </c:pt>
              </c:strCache>
            </c:strRef>
          </c:cat>
          <c:val>
            <c:numRef>
              <c:f>Sheet1!$C$2:$C$40</c:f>
              <c:numCache>
                <c:formatCode>General</c:formatCode>
                <c:ptCount val="39"/>
                <c:pt idx="1">
                  <c:v>7</c:v>
                </c:pt>
                <c:pt idx="2">
                  <c:v>6.5</c:v>
                </c:pt>
                <c:pt idx="4">
                  <c:v>3.5</c:v>
                </c:pt>
                <c:pt idx="5">
                  <c:v>4.3</c:v>
                </c:pt>
                <c:pt idx="7">
                  <c:v>12.5</c:v>
                </c:pt>
                <c:pt idx="8">
                  <c:v>14.6</c:v>
                </c:pt>
                <c:pt idx="10">
                  <c:v>6.2</c:v>
                </c:pt>
                <c:pt idx="11">
                  <c:v>5.4</c:v>
                </c:pt>
                <c:pt idx="13">
                  <c:v>22.7</c:v>
                </c:pt>
                <c:pt idx="14">
                  <c:v>16.8</c:v>
                </c:pt>
                <c:pt idx="16">
                  <c:v>6.2</c:v>
                </c:pt>
                <c:pt idx="17">
                  <c:v>4.9000000000000004</c:v>
                </c:pt>
                <c:pt idx="19">
                  <c:v>3.2</c:v>
                </c:pt>
                <c:pt idx="20">
                  <c:v>1.9</c:v>
                </c:pt>
                <c:pt idx="22">
                  <c:v>14.3</c:v>
                </c:pt>
                <c:pt idx="23">
                  <c:v>16.2</c:v>
                </c:pt>
                <c:pt idx="25">
                  <c:v>5.7</c:v>
                </c:pt>
                <c:pt idx="26">
                  <c:v>3.8</c:v>
                </c:pt>
                <c:pt idx="28">
                  <c:v>8.6</c:v>
                </c:pt>
                <c:pt idx="29">
                  <c:v>4.9000000000000004</c:v>
                </c:pt>
                <c:pt idx="31">
                  <c:v>1.4</c:v>
                </c:pt>
                <c:pt idx="32">
                  <c:v>0.3</c:v>
                </c:pt>
                <c:pt idx="34">
                  <c:v>1.9</c:v>
                </c:pt>
                <c:pt idx="35">
                  <c:v>4.5999999999999996</c:v>
                </c:pt>
                <c:pt idx="37">
                  <c:v>3.2</c:v>
                </c:pt>
                <c:pt idx="38">
                  <c:v>3.5</c:v>
                </c:pt>
              </c:numCache>
            </c:numRef>
          </c:val>
          <c:extLst>
            <c:ext xmlns:c16="http://schemas.microsoft.com/office/drawing/2014/chart" uri="{C3380CC4-5D6E-409C-BE32-E72D297353CC}">
              <c16:uniqueId val="{00000001-D02B-4C18-B369-4AC6A1A63478}"/>
            </c:ext>
          </c:extLst>
        </c:ser>
        <c:dLbls>
          <c:showLegendKey val="0"/>
          <c:showVal val="0"/>
          <c:showCatName val="0"/>
          <c:showSerName val="0"/>
          <c:showPercent val="0"/>
          <c:showBubbleSize val="0"/>
        </c:dLbls>
        <c:gapWidth val="10"/>
        <c:overlap val="100"/>
        <c:axId val="1139483688"/>
        <c:axId val="1139480408"/>
      </c:barChart>
      <c:catAx>
        <c:axId val="1139483688"/>
        <c:scaling>
          <c:orientation val="minMax"/>
        </c:scaling>
        <c:delete val="0"/>
        <c:axPos val="b"/>
        <c:numFmt formatCode="General"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39480408"/>
        <c:crosses val="autoZero"/>
        <c:auto val="1"/>
        <c:lblAlgn val="ctr"/>
        <c:lblOffset val="100"/>
        <c:noMultiLvlLbl val="0"/>
      </c:catAx>
      <c:valAx>
        <c:axId val="1139480408"/>
        <c:scaling>
          <c:orientation val="minMax"/>
          <c:max val="10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solidFill>
                      <a:schemeClr val="tx1"/>
                    </a:solidFill>
                  </a:rPr>
                  <a:t>Incidence</a:t>
                </a:r>
                <a:r>
                  <a:rPr lang="en-US" baseline="30000" dirty="0">
                    <a:solidFill>
                      <a:schemeClr val="tx1"/>
                    </a:solidFill>
                  </a:rPr>
                  <a:t>a</a:t>
                </a:r>
                <a:r>
                  <a:rPr lang="en-US" dirty="0">
                    <a:solidFill>
                      <a:schemeClr val="tx1"/>
                    </a:solidFill>
                  </a:rPr>
                  <a:t>,</a:t>
                </a:r>
                <a:r>
                  <a:rPr lang="en-US" baseline="0" dirty="0">
                    <a:solidFill>
                      <a:schemeClr val="tx1"/>
                    </a:solidFill>
                  </a:rPr>
                  <a:t> %</a:t>
                </a:r>
                <a:endParaRPr lang="en-US" dirty="0">
                  <a:solidFill>
                    <a:schemeClr val="tx1"/>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39483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3CB7A3-9E1C-4448-BC37-86F8B66FB364}" type="datetimeFigureOut">
              <a:rPr lang="en-US" smtClean="0"/>
              <a:t>11/5/20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8DACF-8309-2044-8EF4-AA7C90F4E9AA}" type="slidenum">
              <a:rPr lang="en-US" smtClean="0"/>
              <a:t>‹#›</a:t>
            </a:fld>
            <a:endParaRPr lang="en-US"/>
          </a:p>
        </p:txBody>
      </p:sp>
    </p:spTree>
    <p:extLst>
      <p:ext uri="{BB962C8B-B14F-4D97-AF65-F5344CB8AC3E}">
        <p14:creationId xmlns:p14="http://schemas.microsoft.com/office/powerpoint/2010/main" val="27638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xfrm>
            <a:off x="381000" y="685800"/>
            <a:ext cx="6096000" cy="3429000"/>
          </a:xfrm>
          <a:ln/>
        </p:spPr>
      </p:sp>
      <p:sp>
        <p:nvSpPr>
          <p:cNvPr id="227331" name="Notes Placeholder 2"/>
          <p:cNvSpPr>
            <a:spLocks noGrp="1"/>
          </p:cNvSpPr>
          <p:nvPr>
            <p:ph type="body" idx="1"/>
          </p:nvPr>
        </p:nvSpPr>
        <p:spPr>
          <a:noFill/>
        </p:spPr>
        <p:txBody>
          <a:bodyPr/>
          <a:lstStyle/>
          <a:p>
            <a:endParaRPr lang="en-US" altLang="en-US">
              <a:latin typeface="Arial" pitchFamily="34" charset="0"/>
            </a:endParaRPr>
          </a:p>
        </p:txBody>
      </p:sp>
      <p:sp>
        <p:nvSpPr>
          <p:cNvPr id="22733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3DEC68-BD55-472F-BB5B-CCFD99C292CB}"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55380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Trebuchet MS" panose="020B06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3234496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Trebuchet MS" panose="020B06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4236103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lstStyle/>
          <a:p>
            <a:pPr marL="228584" indent="-228584" defTabSz="457167">
              <a:spcBef>
                <a:spcPct val="0"/>
              </a:spcBef>
              <a:defRPr/>
            </a:pPr>
            <a:r>
              <a:rPr lang="en-GB" dirty="0">
                <a:solidFill>
                  <a:srgbClr val="7F7F7F"/>
                </a:solidFill>
              </a:rPr>
              <a:t>HER2 control: 11.1   HER2 treatment 13.8   (HR 0.74)   (ITT analysis)</a:t>
            </a:r>
          </a:p>
          <a:p>
            <a:pPr marL="228584" indent="-228584" defTabSz="457167">
              <a:spcBef>
                <a:spcPct val="0"/>
              </a:spcBef>
              <a:defRPr/>
            </a:pPr>
            <a:r>
              <a:rPr lang="en-GB" dirty="0">
                <a:solidFill>
                  <a:srgbClr val="7F7F7F"/>
                </a:solidFill>
              </a:rPr>
              <a:t>HER2 control: 11.8   HER2 treatment 16      (HR 0.65)  (</a:t>
            </a:r>
            <a:r>
              <a:rPr lang="en-GB" u="sng" dirty="0">
                <a:solidFill>
                  <a:srgbClr val="7F7F7F"/>
                </a:solidFill>
              </a:rPr>
              <a:t>&gt;</a:t>
            </a:r>
            <a:r>
              <a:rPr lang="en-GB" dirty="0">
                <a:solidFill>
                  <a:srgbClr val="7F7F7F"/>
                </a:solidFill>
              </a:rPr>
              <a:t>IHC2+/FISH+, IHC3+/FISH-)</a:t>
            </a:r>
          </a:p>
          <a:p>
            <a:pPr marL="228584" indent="-228584" defTabSz="457167">
              <a:spcBef>
                <a:spcPct val="0"/>
              </a:spcBef>
              <a:defRPr/>
            </a:pPr>
            <a:r>
              <a:rPr lang="en-GB" dirty="0">
                <a:solidFill>
                  <a:srgbClr val="7F7F7F"/>
                </a:solidFill>
              </a:rPr>
              <a:t>HER2 HIGH:   12.3   HER2 treatment  17.8   (HR 0.58)  (IHC3+/FISH+)</a:t>
            </a:r>
          </a:p>
          <a:p>
            <a:pPr>
              <a:defRPr/>
            </a:pPr>
            <a:endParaRPr lang="en-US" dirty="0"/>
          </a:p>
        </p:txBody>
      </p:sp>
      <p:sp>
        <p:nvSpPr>
          <p:cNvPr id="23040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25FDE8-88C5-4E5E-88EA-D5439902789F}"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87244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xfrm>
            <a:off x="381000" y="685800"/>
            <a:ext cx="6096000" cy="3429000"/>
          </a:xfrm>
          <a:ln/>
        </p:spPr>
      </p:sp>
      <p:sp>
        <p:nvSpPr>
          <p:cNvPr id="231427" name="Notes Placeholder 2"/>
          <p:cNvSpPr>
            <a:spLocks noGrp="1"/>
          </p:cNvSpPr>
          <p:nvPr>
            <p:ph type="body" idx="1"/>
          </p:nvPr>
        </p:nvSpPr>
        <p:spPr>
          <a:noFill/>
        </p:spPr>
        <p:txBody>
          <a:bodyPr/>
          <a:lstStyle/>
          <a:p>
            <a:endParaRPr lang="en-US" altLang="en-US" dirty="0">
              <a:latin typeface="Arial" pitchFamily="34" charset="0"/>
            </a:endParaRPr>
          </a:p>
        </p:txBody>
      </p:sp>
      <p:sp>
        <p:nvSpPr>
          <p:cNvPr id="23142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B216D3-46F8-45BF-BD4B-16A8463E0EB7}"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35434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1700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6842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633/arm</a:t>
            </a:r>
          </a:p>
        </p:txBody>
      </p:sp>
      <p:sp>
        <p:nvSpPr>
          <p:cNvPr id="4" name="Slide Number Placeholder 3"/>
          <p:cNvSpPr>
            <a:spLocks noGrp="1"/>
          </p:cNvSpPr>
          <p:nvPr>
            <p:ph type="sldNum" sz="quarter" idx="10"/>
          </p:nvPr>
        </p:nvSpPr>
        <p:spPr/>
        <p:txBody>
          <a:bodyPr/>
          <a:lstStyle/>
          <a:p>
            <a:fld id="{D28CDB83-EA19-CC44-9D57-8192A24965F0}" type="slidenum">
              <a:rPr lang="en-US" smtClean="0"/>
              <a:t>32</a:t>
            </a:fld>
            <a:endParaRPr lang="en-US" dirty="0"/>
          </a:p>
        </p:txBody>
      </p:sp>
    </p:spTree>
    <p:extLst>
      <p:ext uri="{BB962C8B-B14F-4D97-AF65-F5344CB8AC3E}">
        <p14:creationId xmlns:p14="http://schemas.microsoft.com/office/powerpoint/2010/main" val="3211560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B3B62-59BB-49FF-B232-43DB6C31CF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699" name="Rectangle 7"/>
          <p:cNvSpPr txBox="1">
            <a:spLocks noGrp="1" noChangeArrowheads="1"/>
          </p:cNvSpPr>
          <p:nvPr/>
        </p:nvSpPr>
        <p:spPr bwMode="auto">
          <a:xfrm>
            <a:off x="3884028" y="8684926"/>
            <a:ext cx="2972421" cy="457513"/>
          </a:xfrm>
          <a:prstGeom prst="rect">
            <a:avLst/>
          </a:prstGeom>
          <a:noFill/>
          <a:ln w="9525">
            <a:noFill/>
            <a:miter lim="800000"/>
            <a:headEnd/>
            <a:tailEnd/>
          </a:ln>
        </p:spPr>
        <p:txBody>
          <a:bodyPr lIns="90561" tIns="45280" rIns="90561" bIns="4528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E159860A-213C-4550-A01F-D735DBB3EEF0}" type="slidenum">
              <a:rPr kumimoji="0" lang="en-US" sz="18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pPr>
              <a:buFont typeface="Courier New" pitchFamily="49" charset="0"/>
              <a:buNone/>
            </a:pPr>
            <a:endParaRPr lang="en-US" dirty="0"/>
          </a:p>
        </p:txBody>
      </p:sp>
    </p:spTree>
    <p:extLst>
      <p:ext uri="{BB962C8B-B14F-4D97-AF65-F5344CB8AC3E}">
        <p14:creationId xmlns:p14="http://schemas.microsoft.com/office/powerpoint/2010/main" val="3908006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8457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075" y="812800"/>
            <a:ext cx="7115175" cy="4003675"/>
          </a:xfrm>
        </p:spPr>
      </p:sp>
      <p:sp>
        <p:nvSpPr>
          <p:cNvPr id="4" name="Header Placeholder 3"/>
          <p:cNvSpPr>
            <a:spLocks noGrp="1"/>
          </p:cNvSpPr>
          <p:nvPr>
            <p:ph type="hdr"/>
          </p:nvPr>
        </p:nvSpPr>
        <p:spPr/>
        <p:txBody>
          <a:bodyPr/>
          <a:lstStyle/>
          <a:p>
            <a:pPr marL="0" marR="0" lvl="0" indent="0" algn="l" defTabSz="604739" rtl="0" eaLnBrk="1" fontAlgn="base" latinLnBrk="0" hangingPunct="0">
              <a:lnSpc>
                <a:spcPct val="93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8"/>
              <a:cs typeface="+mn-cs"/>
            </a:endParaRPr>
          </a:p>
        </p:txBody>
      </p:sp>
      <p:sp>
        <p:nvSpPr>
          <p:cNvPr id="5" name="Footer Placeholder 4"/>
          <p:cNvSpPr>
            <a:spLocks noGrp="1"/>
          </p:cNvSpPr>
          <p:nvPr>
            <p:ph type="ftr"/>
          </p:nvPr>
        </p:nvSpPr>
        <p:spPr/>
        <p:txBody>
          <a:bodyPr/>
          <a:lstStyle/>
          <a:p>
            <a:pPr marL="0" marR="0" lvl="0" indent="0" algn="l" defTabSz="604739" rtl="0" eaLnBrk="1" fontAlgn="base" latinLnBrk="0" hangingPunct="0">
              <a:lnSpc>
                <a:spcPct val="93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8"/>
              <a:cs typeface="+mn-cs"/>
            </a:endParaRPr>
          </a:p>
        </p:txBody>
      </p:sp>
      <p:sp>
        <p:nvSpPr>
          <p:cNvPr id="6" name="Slide Number Placeholder 5"/>
          <p:cNvSpPr>
            <a:spLocks noGrp="1"/>
          </p:cNvSpPr>
          <p:nvPr>
            <p:ph type="sldNum"/>
          </p:nvPr>
        </p:nvSpPr>
        <p:spPr/>
        <p:txBody>
          <a:bodyPr/>
          <a:lstStyle/>
          <a:p>
            <a:pPr marL="0" marR="0" lvl="0" indent="0" algn="r" defTabSz="604739" rtl="0" eaLnBrk="1" fontAlgn="base" latinLnBrk="0" hangingPunct="0">
              <a:lnSpc>
                <a:spcPct val="93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D1375F4-5153-5046-9BDE-01C249B388C7}" type="slidenum">
              <a:rPr kumimoji="0" lang="en-U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8"/>
                <a:cs typeface="+mn-cs"/>
              </a:rPr>
              <a:pPr marL="0" marR="0" lvl="0" indent="0" algn="r" defTabSz="604739" rtl="0" eaLnBrk="1" fontAlgn="base" latinLnBrk="0" hangingPunct="0">
                <a:lnSpc>
                  <a:spcPct val="93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44</a:t>
            </a:fld>
            <a:endPar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8"/>
              <a:cs typeface="+mn-cs"/>
            </a:endParaRPr>
          </a:p>
        </p:txBody>
      </p:sp>
      <p:sp>
        <p:nvSpPr>
          <p:cNvPr id="8" name="Notes Placeholder 7">
            <a:extLst>
              <a:ext uri="{FF2B5EF4-FFF2-40B4-BE49-F238E27FC236}">
                <a16:creationId xmlns:a16="http://schemas.microsoft.com/office/drawing/2014/main" id="{0862F1C7-EB86-41D0-88D7-8DDED16C770E}"/>
              </a:ext>
            </a:extLst>
          </p:cNvPr>
          <p:cNvSpPr>
            <a:spLocks noGrp="1"/>
          </p:cNvSpPr>
          <p:nvPr>
            <p:ph type="body"/>
          </p:nvPr>
        </p:nvSpPr>
        <p:spPr/>
        <p:txBody>
          <a:bodyPr/>
          <a:lstStyle/>
          <a:p>
            <a:endParaRPr lang="en-US"/>
          </a:p>
        </p:txBody>
      </p:sp>
    </p:spTree>
    <p:extLst>
      <p:ext uri="{BB962C8B-B14F-4D97-AF65-F5344CB8AC3E}">
        <p14:creationId xmlns:p14="http://schemas.microsoft.com/office/powerpoint/2010/main" val="455849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2.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4.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5.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6.xml"/></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7.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8.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10.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11.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12.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13.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15.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ags" Target="../tags/tag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9.jpg"/><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9.jpg"/><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727467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A4225C5-2627-4DB1-BE57-CA8A73FFD9C9}"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2720890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457200"/>
            <a:ext cx="10972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noChangeArrowheads="1"/>
          </p:cNvSpPr>
          <p:nvPr>
            <p:ph type="ftr" sz="quarter" idx="10"/>
          </p:nvPr>
        </p:nvSpPr>
        <p:spPr>
          <a:xfrm>
            <a:off x="4165600" y="6356353"/>
            <a:ext cx="3860800" cy="365125"/>
          </a:xfrm>
          <a:prstGeom prst="rect">
            <a:avLst/>
          </a:prstGeom>
          <a:ln/>
        </p:spPr>
        <p:txBody>
          <a:bodyPr/>
          <a:lstStyle>
            <a:lvl1pPr>
              <a:defRPr/>
            </a:lvl1pPr>
          </a:lstStyle>
          <a:p>
            <a:pPr>
              <a:defRPr/>
            </a:pPr>
            <a:endParaRPr lang="en-US">
              <a:solidFill>
                <a:srgbClr val="5F7370"/>
              </a:solidFill>
            </a:endParaRPr>
          </a:p>
        </p:txBody>
      </p:sp>
      <p:sp>
        <p:nvSpPr>
          <p:cNvPr id="4" name="Slide Number Placeholder 3"/>
          <p:cNvSpPr>
            <a:spLocks noGrp="1" noChangeArrowheads="1"/>
          </p:cNvSpPr>
          <p:nvPr>
            <p:ph type="sldNum" sz="quarter" idx="11"/>
          </p:nvPr>
        </p:nvSpPr>
        <p:spPr>
          <a:xfrm>
            <a:off x="8737600" y="6356353"/>
            <a:ext cx="2844800" cy="365125"/>
          </a:xfrm>
          <a:prstGeom prst="rect">
            <a:avLst/>
          </a:prstGeom>
          <a:ln/>
        </p:spPr>
        <p:txBody>
          <a:bodyPr/>
          <a:lstStyle>
            <a:lvl1pPr>
              <a:defRPr/>
            </a:lvl1pPr>
          </a:lstStyle>
          <a:p>
            <a:pPr>
              <a:defRPr/>
            </a:pPr>
            <a:fld id="{63DAE136-996E-4897-A4C3-301462DAA2AD}" type="slidenum">
              <a:rPr lang="en-US" smtClean="0">
                <a:solidFill>
                  <a:srgbClr val="5F7370"/>
                </a:solidFill>
              </a:rPr>
              <a:pPr>
                <a:defRPr/>
              </a:pPr>
              <a:t>‹#›</a:t>
            </a:fld>
            <a:endParaRPr lang="en-US">
              <a:solidFill>
                <a:srgbClr val="5F7370"/>
              </a:solidFill>
            </a:endParaRPr>
          </a:p>
        </p:txBody>
      </p:sp>
      <p:sp>
        <p:nvSpPr>
          <p:cNvPr id="5" name="Rectangle 16"/>
          <p:cNvSpPr>
            <a:spLocks noGrp="1" noChangeArrowheads="1"/>
          </p:cNvSpPr>
          <p:nvPr>
            <p:ph type="dt" sz="half" idx="12"/>
          </p:nvPr>
        </p:nvSpPr>
        <p:spPr>
          <a:xfrm>
            <a:off x="609600" y="6356353"/>
            <a:ext cx="2844800" cy="365125"/>
          </a:xfrm>
          <a:prstGeom prst="rect">
            <a:avLst/>
          </a:prstGeom>
          <a:ln/>
        </p:spPr>
        <p:txBody>
          <a:bodyPr/>
          <a:lstStyle>
            <a:lvl1pPr>
              <a:defRPr/>
            </a:lvl1pPr>
          </a:lstStyle>
          <a:p>
            <a:pPr>
              <a:defRPr/>
            </a:pPr>
            <a:endParaRPr lang="en-US">
              <a:solidFill>
                <a:srgbClr val="5F7370"/>
              </a:solidFill>
            </a:endParaRPr>
          </a:p>
        </p:txBody>
      </p:sp>
    </p:spTree>
    <p:extLst>
      <p:ext uri="{BB962C8B-B14F-4D97-AF65-F5344CB8AC3E}">
        <p14:creationId xmlns:p14="http://schemas.microsoft.com/office/powerpoint/2010/main" val="9067750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582914" y="6356353"/>
            <a:ext cx="480833" cy="365125"/>
          </a:xfrm>
          <a:prstGeom prst="rect">
            <a:avLst/>
          </a:prstGeom>
        </p:spPr>
        <p:txBody>
          <a:bodyPr/>
          <a:lstStyle/>
          <a:p>
            <a:fld id="{A84498BB-CCFD-44C4-A8F0-C690695AAE04}" type="slidenum">
              <a:rPr lang="ko-KR" altLang="en-US" smtClean="0">
                <a:solidFill>
                  <a:srgbClr val="5F7370"/>
                </a:solidFill>
              </a:rPr>
              <a:pPr/>
              <a:t>‹#›</a:t>
            </a:fld>
            <a:endParaRPr lang="ko-KR" altLang="en-US">
              <a:solidFill>
                <a:srgbClr val="5F7370"/>
              </a:solidFill>
            </a:endParaRPr>
          </a:p>
        </p:txBody>
      </p:sp>
      <p:sp>
        <p:nvSpPr>
          <p:cNvPr id="7" name="Text Placeholder 9"/>
          <p:cNvSpPr>
            <a:spLocks noGrp="1"/>
          </p:cNvSpPr>
          <p:nvPr>
            <p:ph type="body" sz="quarter" idx="13"/>
          </p:nvPr>
        </p:nvSpPr>
        <p:spPr>
          <a:xfrm>
            <a:off x="0" y="6356350"/>
            <a:ext cx="6096000" cy="501651"/>
          </a:xfrm>
        </p:spPr>
        <p:txBody>
          <a:bodyPr anchor="ctr">
            <a:normAutofit/>
          </a:bodyPr>
          <a:lstStyle>
            <a:lvl1pPr marL="0" indent="-182880">
              <a:spcBef>
                <a:spcPts val="0"/>
              </a:spcBef>
              <a:buNone/>
              <a:defRPr sz="1100" b="1">
                <a:solidFill>
                  <a:schemeClr val="tx1">
                    <a:lumMod val="50000"/>
                    <a:lumOff val="50000"/>
                  </a:schemeClr>
                </a:solidFill>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7231915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pic>
        <p:nvPicPr>
          <p:cNvPr id="23" name="Picture 22" descr="D:\miim - world\miim - work\miim - corp id's\miim - swm - JACOB - 06.11.12\J - PPT Template\J - paint files\J - px - shap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15597" y="1502810"/>
            <a:ext cx="6876403" cy="351039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userDrawn="1"/>
        </p:nvSpPr>
        <p:spPr>
          <a:xfrm>
            <a:off x="0" y="30"/>
            <a:ext cx="12195720" cy="15567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5" name="Picture 63"/>
          <p:cNvPicPr>
            <a:picLocks noChangeAspect="1" noChangeArrowheads="1"/>
          </p:cNvPicPr>
          <p:nvPr userDrawn="1"/>
        </p:nvPicPr>
        <p:blipFill>
          <a:blip r:embed="rId3" cstate="print">
            <a:lum bright="-6000" contrast="-6000"/>
          </a:blip>
          <a:srcRect/>
          <a:stretch>
            <a:fillRect/>
          </a:stretch>
        </p:blipFill>
        <p:spPr bwMode="gray">
          <a:xfrm>
            <a:off x="10442913" y="692697"/>
            <a:ext cx="928519" cy="365317"/>
          </a:xfrm>
          <a:prstGeom prst="rect">
            <a:avLst/>
          </a:prstGeom>
          <a:noFill/>
          <a:ln w="9525" algn="ctr">
            <a:noFill/>
            <a:miter lim="800000"/>
            <a:headEnd/>
            <a:tailEnd/>
          </a:ln>
          <a:effectLst/>
        </p:spPr>
      </p:pic>
      <p:sp>
        <p:nvSpPr>
          <p:cNvPr id="26" name="Rectangle 25"/>
          <p:cNvSpPr/>
          <p:nvPr userDrawn="1"/>
        </p:nvSpPr>
        <p:spPr>
          <a:xfrm>
            <a:off x="-1860" y="4287298"/>
            <a:ext cx="12195720" cy="2570735"/>
          </a:xfrm>
          <a:prstGeom prst="rect">
            <a:avLst/>
          </a:prstGeom>
          <a:gradFill>
            <a:gsLst>
              <a:gs pos="0">
                <a:schemeClr val="accent5"/>
              </a:gs>
              <a:gs pos="11000">
                <a:schemeClr val="accent5"/>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Rectangle 27"/>
          <p:cNvSpPr/>
          <p:nvPr userDrawn="1"/>
        </p:nvSpPr>
        <p:spPr bwMode="white">
          <a:xfrm>
            <a:off x="-1860" y="6237312"/>
            <a:ext cx="12195720"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p:cNvSpPr>
            <a:spLocks noGrp="1"/>
          </p:cNvSpPr>
          <p:nvPr userDrawn="1">
            <p:ph type="ctrTitle" hasCustomPrompt="1"/>
          </p:nvPr>
        </p:nvSpPr>
        <p:spPr>
          <a:xfrm>
            <a:off x="719667" y="4623461"/>
            <a:ext cx="4498784" cy="1325821"/>
          </a:xfrm>
        </p:spPr>
        <p:txBody>
          <a:bodyPr anchor="t" anchorCtr="0">
            <a:normAutofit/>
          </a:bodyPr>
          <a:lstStyle>
            <a:lvl1pPr algn="r">
              <a:spcBef>
                <a:spcPts val="0"/>
              </a:spcBef>
              <a:spcAft>
                <a:spcPts val="0"/>
              </a:spcAft>
              <a:defRPr sz="2600" baseline="0">
                <a:solidFill>
                  <a:schemeClr val="bg1"/>
                </a:solidFill>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5615947" y="4604413"/>
            <a:ext cx="5663771" cy="1344869"/>
          </a:xfrm>
        </p:spPr>
        <p:txBody>
          <a:bodyPr tIns="0" bIns="0">
            <a:noAutofit/>
          </a:bodyPr>
          <a:lstStyle>
            <a:lvl1pPr marL="0" indent="0" algn="l">
              <a:spcBef>
                <a:spcPts val="0"/>
              </a:spcBef>
              <a:spcAft>
                <a:spcPts val="0"/>
              </a:spcAft>
              <a:buNone/>
              <a:defRPr sz="2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grpSp>
        <p:nvGrpSpPr>
          <p:cNvPr id="21" name="Group 20"/>
          <p:cNvGrpSpPr/>
          <p:nvPr userDrawn="1"/>
        </p:nvGrpSpPr>
        <p:grpSpPr>
          <a:xfrm>
            <a:off x="1360526" y="2420889"/>
            <a:ext cx="3871388" cy="1187285"/>
            <a:chOff x="10127729" y="-1035496"/>
            <a:chExt cx="14290675" cy="5843588"/>
          </a:xfrm>
        </p:grpSpPr>
        <p:sp>
          <p:nvSpPr>
            <p:cNvPr id="6" name="Freeform 8"/>
            <p:cNvSpPr>
              <a:spLocks/>
            </p:cNvSpPr>
            <p:nvPr userDrawn="1"/>
          </p:nvSpPr>
          <p:spPr bwMode="auto">
            <a:xfrm>
              <a:off x="10127729" y="-964059"/>
              <a:ext cx="1092200" cy="4254500"/>
            </a:xfrm>
            <a:custGeom>
              <a:avLst/>
              <a:gdLst>
                <a:gd name="T0" fmla="*/ 0 w 92"/>
                <a:gd name="T1" fmla="*/ 347 h 359"/>
                <a:gd name="T2" fmla="*/ 45 w 92"/>
                <a:gd name="T3" fmla="*/ 323 h 359"/>
                <a:gd name="T4" fmla="*/ 57 w 92"/>
                <a:gd name="T5" fmla="*/ 244 h 359"/>
                <a:gd name="T6" fmla="*/ 56 w 92"/>
                <a:gd name="T7" fmla="*/ 87 h 359"/>
                <a:gd name="T8" fmla="*/ 53 w 92"/>
                <a:gd name="T9" fmla="*/ 0 h 359"/>
                <a:gd name="T10" fmla="*/ 60 w 92"/>
                <a:gd name="T11" fmla="*/ 1 h 359"/>
                <a:gd name="T12" fmla="*/ 71 w 92"/>
                <a:gd name="T13" fmla="*/ 2 h 359"/>
                <a:gd name="T14" fmla="*/ 83 w 92"/>
                <a:gd name="T15" fmla="*/ 1 h 359"/>
                <a:gd name="T16" fmla="*/ 92 w 92"/>
                <a:gd name="T17" fmla="*/ 0 h 359"/>
                <a:gd name="T18" fmla="*/ 91 w 92"/>
                <a:gd name="T19" fmla="*/ 37 h 359"/>
                <a:gd name="T20" fmla="*/ 91 w 92"/>
                <a:gd name="T21" fmla="*/ 111 h 359"/>
                <a:gd name="T22" fmla="*/ 92 w 92"/>
                <a:gd name="T23" fmla="*/ 235 h 359"/>
                <a:gd name="T24" fmla="*/ 92 w 92"/>
                <a:gd name="T25" fmla="*/ 257 h 359"/>
                <a:gd name="T26" fmla="*/ 72 w 92"/>
                <a:gd name="T27" fmla="*/ 331 h 359"/>
                <a:gd name="T28" fmla="*/ 3 w 92"/>
                <a:gd name="T29" fmla="*/ 359 h 359"/>
                <a:gd name="T30" fmla="*/ 0 w 92"/>
                <a:gd name="T31" fmla="*/ 34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359">
                  <a:moveTo>
                    <a:pt x="0" y="347"/>
                  </a:moveTo>
                  <a:cubicBezTo>
                    <a:pt x="22" y="344"/>
                    <a:pt x="37" y="336"/>
                    <a:pt x="45" y="323"/>
                  </a:cubicBezTo>
                  <a:cubicBezTo>
                    <a:pt x="53" y="310"/>
                    <a:pt x="57" y="284"/>
                    <a:pt x="57" y="244"/>
                  </a:cubicBezTo>
                  <a:cubicBezTo>
                    <a:pt x="57" y="185"/>
                    <a:pt x="57" y="133"/>
                    <a:pt x="56" y="87"/>
                  </a:cubicBezTo>
                  <a:cubicBezTo>
                    <a:pt x="55" y="42"/>
                    <a:pt x="54" y="13"/>
                    <a:pt x="53" y="0"/>
                  </a:cubicBezTo>
                  <a:cubicBezTo>
                    <a:pt x="54" y="0"/>
                    <a:pt x="57" y="0"/>
                    <a:pt x="60" y="1"/>
                  </a:cubicBezTo>
                  <a:cubicBezTo>
                    <a:pt x="66" y="1"/>
                    <a:pt x="69" y="2"/>
                    <a:pt x="71" y="2"/>
                  </a:cubicBezTo>
                  <a:cubicBezTo>
                    <a:pt x="73" y="2"/>
                    <a:pt x="77" y="1"/>
                    <a:pt x="83" y="1"/>
                  </a:cubicBezTo>
                  <a:cubicBezTo>
                    <a:pt x="87" y="0"/>
                    <a:pt x="90" y="0"/>
                    <a:pt x="92" y="0"/>
                  </a:cubicBezTo>
                  <a:cubicBezTo>
                    <a:pt x="92" y="10"/>
                    <a:pt x="91" y="23"/>
                    <a:pt x="91" y="37"/>
                  </a:cubicBezTo>
                  <a:cubicBezTo>
                    <a:pt x="91" y="52"/>
                    <a:pt x="91" y="76"/>
                    <a:pt x="91" y="111"/>
                  </a:cubicBezTo>
                  <a:cubicBezTo>
                    <a:pt x="91" y="149"/>
                    <a:pt x="91" y="191"/>
                    <a:pt x="92" y="235"/>
                  </a:cubicBezTo>
                  <a:cubicBezTo>
                    <a:pt x="92" y="247"/>
                    <a:pt x="92" y="254"/>
                    <a:pt x="92" y="257"/>
                  </a:cubicBezTo>
                  <a:cubicBezTo>
                    <a:pt x="92" y="290"/>
                    <a:pt x="85" y="315"/>
                    <a:pt x="72" y="331"/>
                  </a:cubicBezTo>
                  <a:cubicBezTo>
                    <a:pt x="58" y="346"/>
                    <a:pt x="35" y="356"/>
                    <a:pt x="3" y="359"/>
                  </a:cubicBezTo>
                  <a:lnTo>
                    <a:pt x="0" y="347"/>
                  </a:ln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8" name="Freeform 9"/>
            <p:cNvSpPr>
              <a:spLocks noEditPoints="1"/>
            </p:cNvSpPr>
            <p:nvPr userDrawn="1"/>
          </p:nvSpPr>
          <p:spPr bwMode="auto">
            <a:xfrm>
              <a:off x="11586641" y="-1035496"/>
              <a:ext cx="3201988" cy="3603625"/>
            </a:xfrm>
            <a:custGeom>
              <a:avLst/>
              <a:gdLst>
                <a:gd name="T0" fmla="*/ 29 w 270"/>
                <a:gd name="T1" fmla="*/ 304 h 304"/>
                <a:gd name="T2" fmla="*/ 20 w 270"/>
                <a:gd name="T3" fmla="*/ 303 h 304"/>
                <a:gd name="T4" fmla="*/ 14 w 270"/>
                <a:gd name="T5" fmla="*/ 302 h 304"/>
                <a:gd name="T6" fmla="*/ 4 w 270"/>
                <a:gd name="T7" fmla="*/ 303 h 304"/>
                <a:gd name="T8" fmla="*/ 0 w 270"/>
                <a:gd name="T9" fmla="*/ 304 h 304"/>
                <a:gd name="T10" fmla="*/ 61 w 270"/>
                <a:gd name="T11" fmla="*/ 169 h 304"/>
                <a:gd name="T12" fmla="*/ 135 w 270"/>
                <a:gd name="T13" fmla="*/ 0 h 304"/>
                <a:gd name="T14" fmla="*/ 144 w 270"/>
                <a:gd name="T15" fmla="*/ 0 h 304"/>
                <a:gd name="T16" fmla="*/ 208 w 270"/>
                <a:gd name="T17" fmla="*/ 159 h 304"/>
                <a:gd name="T18" fmla="*/ 270 w 270"/>
                <a:gd name="T19" fmla="*/ 304 h 304"/>
                <a:gd name="T20" fmla="*/ 256 w 270"/>
                <a:gd name="T21" fmla="*/ 303 h 304"/>
                <a:gd name="T22" fmla="*/ 248 w 270"/>
                <a:gd name="T23" fmla="*/ 302 h 304"/>
                <a:gd name="T24" fmla="*/ 241 w 270"/>
                <a:gd name="T25" fmla="*/ 303 h 304"/>
                <a:gd name="T26" fmla="*/ 227 w 270"/>
                <a:gd name="T27" fmla="*/ 304 h 304"/>
                <a:gd name="T28" fmla="*/ 210 w 270"/>
                <a:gd name="T29" fmla="*/ 255 h 304"/>
                <a:gd name="T30" fmla="*/ 182 w 270"/>
                <a:gd name="T31" fmla="*/ 188 h 304"/>
                <a:gd name="T32" fmla="*/ 156 w 270"/>
                <a:gd name="T33" fmla="*/ 187 h 304"/>
                <a:gd name="T34" fmla="*/ 128 w 270"/>
                <a:gd name="T35" fmla="*/ 187 h 304"/>
                <a:gd name="T36" fmla="*/ 99 w 270"/>
                <a:gd name="T37" fmla="*/ 187 h 304"/>
                <a:gd name="T38" fmla="*/ 74 w 270"/>
                <a:gd name="T39" fmla="*/ 188 h 304"/>
                <a:gd name="T40" fmla="*/ 55 w 270"/>
                <a:gd name="T41" fmla="*/ 234 h 304"/>
                <a:gd name="T42" fmla="*/ 29 w 270"/>
                <a:gd name="T43" fmla="*/ 304 h 304"/>
                <a:gd name="T44" fmla="*/ 128 w 270"/>
                <a:gd name="T45" fmla="*/ 60 h 304"/>
                <a:gd name="T46" fmla="*/ 81 w 270"/>
                <a:gd name="T47" fmla="*/ 168 h 304"/>
                <a:gd name="T48" fmla="*/ 104 w 270"/>
                <a:gd name="T49" fmla="*/ 169 h 304"/>
                <a:gd name="T50" fmla="*/ 126 w 270"/>
                <a:gd name="T51" fmla="*/ 169 h 304"/>
                <a:gd name="T52" fmla="*/ 150 w 270"/>
                <a:gd name="T53" fmla="*/ 169 h 304"/>
                <a:gd name="T54" fmla="*/ 174 w 270"/>
                <a:gd name="T55" fmla="*/ 168 h 304"/>
                <a:gd name="T56" fmla="*/ 129 w 270"/>
                <a:gd name="T57" fmla="*/ 61 h 304"/>
                <a:gd name="T58" fmla="*/ 128 w 270"/>
                <a:gd name="T59" fmla="*/ 6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0" h="304">
                  <a:moveTo>
                    <a:pt x="29" y="304"/>
                  </a:moveTo>
                  <a:cubicBezTo>
                    <a:pt x="25" y="304"/>
                    <a:pt x="22" y="303"/>
                    <a:pt x="20" y="303"/>
                  </a:cubicBezTo>
                  <a:cubicBezTo>
                    <a:pt x="17" y="302"/>
                    <a:pt x="16" y="302"/>
                    <a:pt x="14" y="302"/>
                  </a:cubicBezTo>
                  <a:cubicBezTo>
                    <a:pt x="13" y="302"/>
                    <a:pt x="9" y="303"/>
                    <a:pt x="4" y="303"/>
                  </a:cubicBezTo>
                  <a:cubicBezTo>
                    <a:pt x="3" y="304"/>
                    <a:pt x="1" y="304"/>
                    <a:pt x="0" y="304"/>
                  </a:cubicBezTo>
                  <a:cubicBezTo>
                    <a:pt x="20" y="262"/>
                    <a:pt x="40" y="217"/>
                    <a:pt x="61" y="169"/>
                  </a:cubicBezTo>
                  <a:cubicBezTo>
                    <a:pt x="83" y="121"/>
                    <a:pt x="107" y="65"/>
                    <a:pt x="135" y="0"/>
                  </a:cubicBezTo>
                  <a:cubicBezTo>
                    <a:pt x="144" y="0"/>
                    <a:pt x="144" y="0"/>
                    <a:pt x="144" y="0"/>
                  </a:cubicBezTo>
                  <a:cubicBezTo>
                    <a:pt x="166" y="55"/>
                    <a:pt x="187" y="108"/>
                    <a:pt x="208" y="159"/>
                  </a:cubicBezTo>
                  <a:cubicBezTo>
                    <a:pt x="230" y="209"/>
                    <a:pt x="250" y="258"/>
                    <a:pt x="270" y="304"/>
                  </a:cubicBezTo>
                  <a:cubicBezTo>
                    <a:pt x="264" y="304"/>
                    <a:pt x="259" y="303"/>
                    <a:pt x="256" y="303"/>
                  </a:cubicBezTo>
                  <a:cubicBezTo>
                    <a:pt x="253" y="302"/>
                    <a:pt x="250" y="302"/>
                    <a:pt x="248" y="302"/>
                  </a:cubicBezTo>
                  <a:cubicBezTo>
                    <a:pt x="246" y="302"/>
                    <a:pt x="244" y="302"/>
                    <a:pt x="241" y="303"/>
                  </a:cubicBezTo>
                  <a:cubicBezTo>
                    <a:pt x="238" y="303"/>
                    <a:pt x="233" y="304"/>
                    <a:pt x="227" y="304"/>
                  </a:cubicBezTo>
                  <a:cubicBezTo>
                    <a:pt x="223" y="292"/>
                    <a:pt x="217" y="276"/>
                    <a:pt x="210" y="255"/>
                  </a:cubicBezTo>
                  <a:cubicBezTo>
                    <a:pt x="202" y="235"/>
                    <a:pt x="193" y="212"/>
                    <a:pt x="182" y="188"/>
                  </a:cubicBezTo>
                  <a:cubicBezTo>
                    <a:pt x="173" y="187"/>
                    <a:pt x="165" y="187"/>
                    <a:pt x="156" y="187"/>
                  </a:cubicBezTo>
                  <a:cubicBezTo>
                    <a:pt x="148" y="187"/>
                    <a:pt x="139" y="187"/>
                    <a:pt x="128" y="187"/>
                  </a:cubicBezTo>
                  <a:cubicBezTo>
                    <a:pt x="117" y="187"/>
                    <a:pt x="108" y="187"/>
                    <a:pt x="99" y="187"/>
                  </a:cubicBezTo>
                  <a:cubicBezTo>
                    <a:pt x="91" y="187"/>
                    <a:pt x="82" y="187"/>
                    <a:pt x="74" y="188"/>
                  </a:cubicBezTo>
                  <a:cubicBezTo>
                    <a:pt x="68" y="202"/>
                    <a:pt x="61" y="217"/>
                    <a:pt x="55" y="234"/>
                  </a:cubicBezTo>
                  <a:cubicBezTo>
                    <a:pt x="48" y="251"/>
                    <a:pt x="40" y="274"/>
                    <a:pt x="29" y="304"/>
                  </a:cubicBezTo>
                  <a:close/>
                  <a:moveTo>
                    <a:pt x="128" y="60"/>
                  </a:moveTo>
                  <a:cubicBezTo>
                    <a:pt x="81" y="168"/>
                    <a:pt x="81" y="168"/>
                    <a:pt x="81" y="168"/>
                  </a:cubicBezTo>
                  <a:cubicBezTo>
                    <a:pt x="86" y="168"/>
                    <a:pt x="93" y="168"/>
                    <a:pt x="104" y="169"/>
                  </a:cubicBezTo>
                  <a:cubicBezTo>
                    <a:pt x="114" y="169"/>
                    <a:pt x="121" y="169"/>
                    <a:pt x="126" y="169"/>
                  </a:cubicBezTo>
                  <a:cubicBezTo>
                    <a:pt x="131" y="169"/>
                    <a:pt x="139" y="169"/>
                    <a:pt x="150" y="169"/>
                  </a:cubicBezTo>
                  <a:cubicBezTo>
                    <a:pt x="160" y="168"/>
                    <a:pt x="168" y="168"/>
                    <a:pt x="174" y="168"/>
                  </a:cubicBezTo>
                  <a:cubicBezTo>
                    <a:pt x="161" y="138"/>
                    <a:pt x="147" y="103"/>
                    <a:pt x="129" y="61"/>
                  </a:cubicBezTo>
                  <a:cubicBezTo>
                    <a:pt x="129" y="61"/>
                    <a:pt x="129" y="60"/>
                    <a:pt x="128" y="60"/>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9" name="Freeform 10"/>
            <p:cNvSpPr>
              <a:spLocks/>
            </p:cNvSpPr>
            <p:nvPr userDrawn="1"/>
          </p:nvSpPr>
          <p:spPr bwMode="auto">
            <a:xfrm>
              <a:off x="14753704" y="-1035496"/>
              <a:ext cx="3046413" cy="3675063"/>
            </a:xfrm>
            <a:custGeom>
              <a:avLst/>
              <a:gdLst>
                <a:gd name="T0" fmla="*/ 257 w 257"/>
                <a:gd name="T1" fmla="*/ 21 h 310"/>
                <a:gd name="T2" fmla="*/ 252 w 257"/>
                <a:gd name="T3" fmla="*/ 42 h 310"/>
                <a:gd name="T4" fmla="*/ 250 w 257"/>
                <a:gd name="T5" fmla="*/ 63 h 310"/>
                <a:gd name="T6" fmla="*/ 213 w 257"/>
                <a:gd name="T7" fmla="*/ 27 h 310"/>
                <a:gd name="T8" fmla="*/ 165 w 257"/>
                <a:gd name="T9" fmla="*/ 16 h 310"/>
                <a:gd name="T10" fmla="*/ 77 w 257"/>
                <a:gd name="T11" fmla="*/ 52 h 310"/>
                <a:gd name="T12" fmla="*/ 46 w 257"/>
                <a:gd name="T13" fmla="*/ 156 h 310"/>
                <a:gd name="T14" fmla="*/ 76 w 257"/>
                <a:gd name="T15" fmla="*/ 257 h 310"/>
                <a:gd name="T16" fmla="*/ 159 w 257"/>
                <a:gd name="T17" fmla="*/ 294 h 310"/>
                <a:gd name="T18" fmla="*/ 208 w 257"/>
                <a:gd name="T19" fmla="*/ 284 h 310"/>
                <a:gd name="T20" fmla="*/ 254 w 257"/>
                <a:gd name="T21" fmla="*/ 257 h 310"/>
                <a:gd name="T22" fmla="*/ 252 w 257"/>
                <a:gd name="T23" fmla="*/ 286 h 310"/>
                <a:gd name="T24" fmla="*/ 210 w 257"/>
                <a:gd name="T25" fmla="*/ 304 h 310"/>
                <a:gd name="T26" fmla="*/ 153 w 257"/>
                <a:gd name="T27" fmla="*/ 310 h 310"/>
                <a:gd name="T28" fmla="*/ 41 w 257"/>
                <a:gd name="T29" fmla="*/ 270 h 310"/>
                <a:gd name="T30" fmla="*/ 0 w 257"/>
                <a:gd name="T31" fmla="*/ 158 h 310"/>
                <a:gd name="T32" fmla="*/ 44 w 257"/>
                <a:gd name="T33" fmla="*/ 42 h 310"/>
                <a:gd name="T34" fmla="*/ 163 w 257"/>
                <a:gd name="T35" fmla="*/ 0 h 310"/>
                <a:gd name="T36" fmla="*/ 212 w 257"/>
                <a:gd name="T37" fmla="*/ 5 h 310"/>
                <a:gd name="T38" fmla="*/ 257 w 257"/>
                <a:gd name="T39" fmla="*/ 21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310">
                  <a:moveTo>
                    <a:pt x="257" y="21"/>
                  </a:moveTo>
                  <a:cubicBezTo>
                    <a:pt x="255" y="28"/>
                    <a:pt x="253" y="35"/>
                    <a:pt x="252" y="42"/>
                  </a:cubicBezTo>
                  <a:cubicBezTo>
                    <a:pt x="251" y="49"/>
                    <a:pt x="250" y="56"/>
                    <a:pt x="250" y="63"/>
                  </a:cubicBezTo>
                  <a:cubicBezTo>
                    <a:pt x="240" y="47"/>
                    <a:pt x="227" y="35"/>
                    <a:pt x="213" y="27"/>
                  </a:cubicBezTo>
                  <a:cubicBezTo>
                    <a:pt x="199" y="20"/>
                    <a:pt x="183" y="16"/>
                    <a:pt x="165" y="16"/>
                  </a:cubicBezTo>
                  <a:cubicBezTo>
                    <a:pt x="127" y="16"/>
                    <a:pt x="97" y="28"/>
                    <a:pt x="77" y="52"/>
                  </a:cubicBezTo>
                  <a:cubicBezTo>
                    <a:pt x="56" y="76"/>
                    <a:pt x="46" y="111"/>
                    <a:pt x="46" y="156"/>
                  </a:cubicBezTo>
                  <a:cubicBezTo>
                    <a:pt x="46" y="198"/>
                    <a:pt x="56" y="232"/>
                    <a:pt x="76" y="257"/>
                  </a:cubicBezTo>
                  <a:cubicBezTo>
                    <a:pt x="96" y="281"/>
                    <a:pt x="124" y="294"/>
                    <a:pt x="159" y="294"/>
                  </a:cubicBezTo>
                  <a:cubicBezTo>
                    <a:pt x="175" y="294"/>
                    <a:pt x="191" y="290"/>
                    <a:pt x="208" y="284"/>
                  </a:cubicBezTo>
                  <a:cubicBezTo>
                    <a:pt x="224" y="278"/>
                    <a:pt x="239" y="269"/>
                    <a:pt x="254" y="257"/>
                  </a:cubicBezTo>
                  <a:cubicBezTo>
                    <a:pt x="252" y="286"/>
                    <a:pt x="252" y="286"/>
                    <a:pt x="252" y="286"/>
                  </a:cubicBezTo>
                  <a:cubicBezTo>
                    <a:pt x="241" y="293"/>
                    <a:pt x="227" y="300"/>
                    <a:pt x="210" y="304"/>
                  </a:cubicBezTo>
                  <a:cubicBezTo>
                    <a:pt x="193" y="308"/>
                    <a:pt x="174" y="310"/>
                    <a:pt x="153" y="310"/>
                  </a:cubicBezTo>
                  <a:cubicBezTo>
                    <a:pt x="105" y="310"/>
                    <a:pt x="68" y="297"/>
                    <a:pt x="41" y="270"/>
                  </a:cubicBezTo>
                  <a:cubicBezTo>
                    <a:pt x="14" y="243"/>
                    <a:pt x="0" y="206"/>
                    <a:pt x="0" y="158"/>
                  </a:cubicBezTo>
                  <a:cubicBezTo>
                    <a:pt x="0" y="109"/>
                    <a:pt x="15" y="71"/>
                    <a:pt x="44" y="42"/>
                  </a:cubicBezTo>
                  <a:cubicBezTo>
                    <a:pt x="73" y="14"/>
                    <a:pt x="113" y="0"/>
                    <a:pt x="163" y="0"/>
                  </a:cubicBezTo>
                  <a:cubicBezTo>
                    <a:pt x="180" y="0"/>
                    <a:pt x="197" y="2"/>
                    <a:pt x="212" y="5"/>
                  </a:cubicBezTo>
                  <a:cubicBezTo>
                    <a:pt x="228" y="9"/>
                    <a:pt x="243" y="14"/>
                    <a:pt x="257" y="21"/>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10" name="Freeform 11"/>
            <p:cNvSpPr>
              <a:spLocks noEditPoints="1"/>
            </p:cNvSpPr>
            <p:nvPr userDrawn="1"/>
          </p:nvSpPr>
          <p:spPr bwMode="auto">
            <a:xfrm>
              <a:off x="17908066" y="-1035496"/>
              <a:ext cx="3817938" cy="3686175"/>
            </a:xfrm>
            <a:custGeom>
              <a:avLst/>
              <a:gdLst>
                <a:gd name="T0" fmla="*/ 157 w 322"/>
                <a:gd name="T1" fmla="*/ 311 h 311"/>
                <a:gd name="T2" fmla="*/ 43 w 322"/>
                <a:gd name="T3" fmla="*/ 268 h 311"/>
                <a:gd name="T4" fmla="*/ 0 w 322"/>
                <a:gd name="T5" fmla="*/ 156 h 311"/>
                <a:gd name="T6" fmla="*/ 44 w 322"/>
                <a:gd name="T7" fmla="*/ 43 h 311"/>
                <a:gd name="T8" fmla="*/ 161 w 322"/>
                <a:gd name="T9" fmla="*/ 0 h 311"/>
                <a:gd name="T10" fmla="*/ 278 w 322"/>
                <a:gd name="T11" fmla="*/ 42 h 311"/>
                <a:gd name="T12" fmla="*/ 322 w 322"/>
                <a:gd name="T13" fmla="*/ 156 h 311"/>
                <a:gd name="T14" fmla="*/ 277 w 322"/>
                <a:gd name="T15" fmla="*/ 268 h 311"/>
                <a:gd name="T16" fmla="*/ 157 w 322"/>
                <a:gd name="T17" fmla="*/ 311 h 311"/>
                <a:gd name="T18" fmla="*/ 43 w 322"/>
                <a:gd name="T19" fmla="*/ 157 h 311"/>
                <a:gd name="T20" fmla="*/ 73 w 322"/>
                <a:gd name="T21" fmla="*/ 258 h 311"/>
                <a:gd name="T22" fmla="*/ 158 w 322"/>
                <a:gd name="T23" fmla="*/ 294 h 311"/>
                <a:gd name="T24" fmla="*/ 248 w 322"/>
                <a:gd name="T25" fmla="*/ 259 h 311"/>
                <a:gd name="T26" fmla="*/ 278 w 322"/>
                <a:gd name="T27" fmla="*/ 155 h 311"/>
                <a:gd name="T28" fmla="*/ 248 w 322"/>
                <a:gd name="T29" fmla="*/ 52 h 311"/>
                <a:gd name="T30" fmla="*/ 161 w 322"/>
                <a:gd name="T31" fmla="*/ 16 h 311"/>
                <a:gd name="T32" fmla="*/ 74 w 322"/>
                <a:gd name="T33" fmla="*/ 53 h 311"/>
                <a:gd name="T34" fmla="*/ 43 w 322"/>
                <a:gd name="T35" fmla="*/ 15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2" h="311">
                  <a:moveTo>
                    <a:pt x="157" y="311"/>
                  </a:moveTo>
                  <a:cubicBezTo>
                    <a:pt x="109" y="311"/>
                    <a:pt x="71" y="297"/>
                    <a:pt x="43" y="268"/>
                  </a:cubicBezTo>
                  <a:cubicBezTo>
                    <a:pt x="14" y="240"/>
                    <a:pt x="0" y="203"/>
                    <a:pt x="0" y="156"/>
                  </a:cubicBezTo>
                  <a:cubicBezTo>
                    <a:pt x="0" y="109"/>
                    <a:pt x="14" y="71"/>
                    <a:pt x="44" y="43"/>
                  </a:cubicBezTo>
                  <a:cubicBezTo>
                    <a:pt x="73" y="14"/>
                    <a:pt x="112" y="0"/>
                    <a:pt x="161" y="0"/>
                  </a:cubicBezTo>
                  <a:cubicBezTo>
                    <a:pt x="210" y="0"/>
                    <a:pt x="249" y="14"/>
                    <a:pt x="278" y="42"/>
                  </a:cubicBezTo>
                  <a:cubicBezTo>
                    <a:pt x="308" y="70"/>
                    <a:pt x="322" y="108"/>
                    <a:pt x="322" y="156"/>
                  </a:cubicBezTo>
                  <a:cubicBezTo>
                    <a:pt x="322" y="203"/>
                    <a:pt x="307" y="240"/>
                    <a:pt x="277" y="268"/>
                  </a:cubicBezTo>
                  <a:cubicBezTo>
                    <a:pt x="247" y="297"/>
                    <a:pt x="207" y="311"/>
                    <a:pt x="157" y="311"/>
                  </a:cubicBezTo>
                  <a:close/>
                  <a:moveTo>
                    <a:pt x="43" y="157"/>
                  </a:moveTo>
                  <a:cubicBezTo>
                    <a:pt x="43" y="201"/>
                    <a:pt x="53" y="235"/>
                    <a:pt x="73" y="258"/>
                  </a:cubicBezTo>
                  <a:cubicBezTo>
                    <a:pt x="93" y="282"/>
                    <a:pt x="122" y="294"/>
                    <a:pt x="158" y="294"/>
                  </a:cubicBezTo>
                  <a:cubicBezTo>
                    <a:pt x="197" y="294"/>
                    <a:pt x="227" y="283"/>
                    <a:pt x="248" y="259"/>
                  </a:cubicBezTo>
                  <a:cubicBezTo>
                    <a:pt x="268" y="235"/>
                    <a:pt x="278" y="201"/>
                    <a:pt x="278" y="155"/>
                  </a:cubicBezTo>
                  <a:cubicBezTo>
                    <a:pt x="278" y="110"/>
                    <a:pt x="268" y="76"/>
                    <a:pt x="248" y="52"/>
                  </a:cubicBezTo>
                  <a:cubicBezTo>
                    <a:pt x="228" y="28"/>
                    <a:pt x="199" y="16"/>
                    <a:pt x="161" y="16"/>
                  </a:cubicBezTo>
                  <a:cubicBezTo>
                    <a:pt x="123" y="16"/>
                    <a:pt x="94" y="29"/>
                    <a:pt x="74" y="53"/>
                  </a:cubicBezTo>
                  <a:cubicBezTo>
                    <a:pt x="54" y="77"/>
                    <a:pt x="43" y="112"/>
                    <a:pt x="43" y="157"/>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11" name="Freeform 12"/>
            <p:cNvSpPr>
              <a:spLocks noEditPoints="1"/>
            </p:cNvSpPr>
            <p:nvPr userDrawn="1"/>
          </p:nvSpPr>
          <p:spPr bwMode="auto">
            <a:xfrm>
              <a:off x="22140341" y="-976759"/>
              <a:ext cx="2278063" cy="3544888"/>
            </a:xfrm>
            <a:custGeom>
              <a:avLst/>
              <a:gdLst>
                <a:gd name="T0" fmla="*/ 0 w 192"/>
                <a:gd name="T1" fmla="*/ 0 h 299"/>
                <a:gd name="T2" fmla="*/ 12 w 192"/>
                <a:gd name="T3" fmla="*/ 1 h 299"/>
                <a:gd name="T4" fmla="*/ 21 w 192"/>
                <a:gd name="T5" fmla="*/ 1 h 299"/>
                <a:gd name="T6" fmla="*/ 44 w 192"/>
                <a:gd name="T7" fmla="*/ 1 h 299"/>
                <a:gd name="T8" fmla="*/ 75 w 192"/>
                <a:gd name="T9" fmla="*/ 0 h 299"/>
                <a:gd name="T10" fmla="*/ 158 w 192"/>
                <a:gd name="T11" fmla="*/ 16 h 299"/>
                <a:gd name="T12" fmla="*/ 184 w 192"/>
                <a:gd name="T13" fmla="*/ 67 h 299"/>
                <a:gd name="T14" fmla="*/ 166 w 192"/>
                <a:gd name="T15" fmla="*/ 114 h 299"/>
                <a:gd name="T16" fmla="*/ 111 w 192"/>
                <a:gd name="T17" fmla="*/ 139 h 299"/>
                <a:gd name="T18" fmla="*/ 172 w 192"/>
                <a:gd name="T19" fmla="*/ 161 h 299"/>
                <a:gd name="T20" fmla="*/ 192 w 192"/>
                <a:gd name="T21" fmla="*/ 211 h 299"/>
                <a:gd name="T22" fmla="*/ 162 w 192"/>
                <a:gd name="T23" fmla="*/ 277 h 299"/>
                <a:gd name="T24" fmla="*/ 74 w 192"/>
                <a:gd name="T25" fmla="*/ 299 h 299"/>
                <a:gd name="T26" fmla="*/ 45 w 192"/>
                <a:gd name="T27" fmla="*/ 299 h 299"/>
                <a:gd name="T28" fmla="*/ 22 w 192"/>
                <a:gd name="T29" fmla="*/ 298 h 299"/>
                <a:gd name="T30" fmla="*/ 11 w 192"/>
                <a:gd name="T31" fmla="*/ 299 h 299"/>
                <a:gd name="T32" fmla="*/ 0 w 192"/>
                <a:gd name="T33" fmla="*/ 299 h 299"/>
                <a:gd name="T34" fmla="*/ 3 w 192"/>
                <a:gd name="T35" fmla="*/ 250 h 299"/>
                <a:gd name="T36" fmla="*/ 4 w 192"/>
                <a:gd name="T37" fmla="*/ 180 h 299"/>
                <a:gd name="T38" fmla="*/ 3 w 192"/>
                <a:gd name="T39" fmla="*/ 71 h 299"/>
                <a:gd name="T40" fmla="*/ 0 w 192"/>
                <a:gd name="T41" fmla="*/ 0 h 299"/>
                <a:gd name="T42" fmla="*/ 40 w 192"/>
                <a:gd name="T43" fmla="*/ 280 h 299"/>
                <a:gd name="T44" fmla="*/ 55 w 192"/>
                <a:gd name="T45" fmla="*/ 284 h 299"/>
                <a:gd name="T46" fmla="*/ 70 w 192"/>
                <a:gd name="T47" fmla="*/ 284 h 299"/>
                <a:gd name="T48" fmla="*/ 130 w 192"/>
                <a:gd name="T49" fmla="*/ 266 h 299"/>
                <a:gd name="T50" fmla="*/ 152 w 192"/>
                <a:gd name="T51" fmla="*/ 216 h 299"/>
                <a:gd name="T52" fmla="*/ 132 w 192"/>
                <a:gd name="T53" fmla="*/ 165 h 299"/>
                <a:gd name="T54" fmla="*/ 68 w 192"/>
                <a:gd name="T55" fmla="*/ 148 h 299"/>
                <a:gd name="T56" fmla="*/ 40 w 192"/>
                <a:gd name="T57" fmla="*/ 150 h 299"/>
                <a:gd name="T58" fmla="*/ 38 w 192"/>
                <a:gd name="T59" fmla="*/ 150 h 299"/>
                <a:gd name="T60" fmla="*/ 38 w 192"/>
                <a:gd name="T61" fmla="*/ 213 h 299"/>
                <a:gd name="T62" fmla="*/ 38 w 192"/>
                <a:gd name="T63" fmla="*/ 249 h 299"/>
                <a:gd name="T64" fmla="*/ 40 w 192"/>
                <a:gd name="T65" fmla="*/ 280 h 299"/>
                <a:gd name="T66" fmla="*/ 39 w 192"/>
                <a:gd name="T67" fmla="*/ 73 h 299"/>
                <a:gd name="T68" fmla="*/ 39 w 192"/>
                <a:gd name="T69" fmla="*/ 132 h 299"/>
                <a:gd name="T70" fmla="*/ 44 w 192"/>
                <a:gd name="T71" fmla="*/ 132 h 299"/>
                <a:gd name="T72" fmla="*/ 63 w 192"/>
                <a:gd name="T73" fmla="*/ 134 h 299"/>
                <a:gd name="T74" fmla="*/ 123 w 192"/>
                <a:gd name="T75" fmla="*/ 117 h 299"/>
                <a:gd name="T76" fmla="*/ 144 w 192"/>
                <a:gd name="T77" fmla="*/ 70 h 299"/>
                <a:gd name="T78" fmla="*/ 125 w 192"/>
                <a:gd name="T79" fmla="*/ 29 h 299"/>
                <a:gd name="T80" fmla="*/ 72 w 192"/>
                <a:gd name="T81" fmla="*/ 15 h 299"/>
                <a:gd name="T82" fmla="*/ 57 w 192"/>
                <a:gd name="T83" fmla="*/ 15 h 299"/>
                <a:gd name="T84" fmla="*/ 40 w 192"/>
                <a:gd name="T85" fmla="*/ 17 h 299"/>
                <a:gd name="T86" fmla="*/ 39 w 192"/>
                <a:gd name="T87" fmla="*/ 35 h 299"/>
                <a:gd name="T88" fmla="*/ 39 w 192"/>
                <a:gd name="T89" fmla="*/ 60 h 299"/>
                <a:gd name="T90" fmla="*/ 39 w 192"/>
                <a:gd name="T91" fmla="*/ 7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2" h="299">
                  <a:moveTo>
                    <a:pt x="0" y="0"/>
                  </a:moveTo>
                  <a:cubicBezTo>
                    <a:pt x="5" y="1"/>
                    <a:pt x="8" y="1"/>
                    <a:pt x="12" y="1"/>
                  </a:cubicBezTo>
                  <a:cubicBezTo>
                    <a:pt x="15" y="1"/>
                    <a:pt x="18" y="1"/>
                    <a:pt x="21" y="1"/>
                  </a:cubicBezTo>
                  <a:cubicBezTo>
                    <a:pt x="24" y="1"/>
                    <a:pt x="32" y="1"/>
                    <a:pt x="44" y="1"/>
                  </a:cubicBezTo>
                  <a:cubicBezTo>
                    <a:pt x="56" y="0"/>
                    <a:pt x="66" y="0"/>
                    <a:pt x="75" y="0"/>
                  </a:cubicBezTo>
                  <a:cubicBezTo>
                    <a:pt x="113" y="0"/>
                    <a:pt x="140" y="6"/>
                    <a:pt x="158" y="16"/>
                  </a:cubicBezTo>
                  <a:cubicBezTo>
                    <a:pt x="175" y="27"/>
                    <a:pt x="184" y="44"/>
                    <a:pt x="184" y="67"/>
                  </a:cubicBezTo>
                  <a:cubicBezTo>
                    <a:pt x="184" y="86"/>
                    <a:pt x="178" y="102"/>
                    <a:pt x="166" y="114"/>
                  </a:cubicBezTo>
                  <a:cubicBezTo>
                    <a:pt x="153" y="126"/>
                    <a:pt x="135" y="134"/>
                    <a:pt x="111" y="139"/>
                  </a:cubicBezTo>
                  <a:cubicBezTo>
                    <a:pt x="138" y="142"/>
                    <a:pt x="159" y="149"/>
                    <a:pt x="172" y="161"/>
                  </a:cubicBezTo>
                  <a:cubicBezTo>
                    <a:pt x="185" y="173"/>
                    <a:pt x="192" y="189"/>
                    <a:pt x="192" y="211"/>
                  </a:cubicBezTo>
                  <a:cubicBezTo>
                    <a:pt x="192" y="240"/>
                    <a:pt x="182" y="262"/>
                    <a:pt x="162" y="277"/>
                  </a:cubicBezTo>
                  <a:cubicBezTo>
                    <a:pt x="143" y="292"/>
                    <a:pt x="113" y="299"/>
                    <a:pt x="74" y="299"/>
                  </a:cubicBezTo>
                  <a:cubicBezTo>
                    <a:pt x="67" y="299"/>
                    <a:pt x="57" y="299"/>
                    <a:pt x="45" y="299"/>
                  </a:cubicBezTo>
                  <a:cubicBezTo>
                    <a:pt x="34" y="298"/>
                    <a:pt x="26" y="298"/>
                    <a:pt x="22" y="298"/>
                  </a:cubicBezTo>
                  <a:cubicBezTo>
                    <a:pt x="19" y="298"/>
                    <a:pt x="16" y="298"/>
                    <a:pt x="11" y="299"/>
                  </a:cubicBezTo>
                  <a:cubicBezTo>
                    <a:pt x="6" y="299"/>
                    <a:pt x="2" y="299"/>
                    <a:pt x="0" y="299"/>
                  </a:cubicBezTo>
                  <a:cubicBezTo>
                    <a:pt x="2" y="284"/>
                    <a:pt x="2" y="267"/>
                    <a:pt x="3" y="250"/>
                  </a:cubicBezTo>
                  <a:cubicBezTo>
                    <a:pt x="4" y="233"/>
                    <a:pt x="4" y="209"/>
                    <a:pt x="4" y="180"/>
                  </a:cubicBezTo>
                  <a:cubicBezTo>
                    <a:pt x="4" y="136"/>
                    <a:pt x="4" y="99"/>
                    <a:pt x="3" y="71"/>
                  </a:cubicBezTo>
                  <a:cubicBezTo>
                    <a:pt x="2" y="42"/>
                    <a:pt x="2" y="18"/>
                    <a:pt x="0" y="0"/>
                  </a:cubicBezTo>
                  <a:close/>
                  <a:moveTo>
                    <a:pt x="40" y="280"/>
                  </a:moveTo>
                  <a:cubicBezTo>
                    <a:pt x="45" y="282"/>
                    <a:pt x="50" y="283"/>
                    <a:pt x="55" y="284"/>
                  </a:cubicBezTo>
                  <a:cubicBezTo>
                    <a:pt x="60" y="284"/>
                    <a:pt x="65" y="284"/>
                    <a:pt x="70" y="284"/>
                  </a:cubicBezTo>
                  <a:cubicBezTo>
                    <a:pt x="95" y="284"/>
                    <a:pt x="115" y="278"/>
                    <a:pt x="130" y="266"/>
                  </a:cubicBezTo>
                  <a:cubicBezTo>
                    <a:pt x="145" y="254"/>
                    <a:pt x="152" y="237"/>
                    <a:pt x="152" y="216"/>
                  </a:cubicBezTo>
                  <a:cubicBezTo>
                    <a:pt x="152" y="193"/>
                    <a:pt x="145" y="176"/>
                    <a:pt x="132" y="165"/>
                  </a:cubicBezTo>
                  <a:cubicBezTo>
                    <a:pt x="118" y="154"/>
                    <a:pt x="97" y="148"/>
                    <a:pt x="68" y="148"/>
                  </a:cubicBezTo>
                  <a:cubicBezTo>
                    <a:pt x="62" y="148"/>
                    <a:pt x="53" y="149"/>
                    <a:pt x="40" y="150"/>
                  </a:cubicBezTo>
                  <a:cubicBezTo>
                    <a:pt x="39" y="150"/>
                    <a:pt x="38" y="150"/>
                    <a:pt x="38" y="150"/>
                  </a:cubicBezTo>
                  <a:cubicBezTo>
                    <a:pt x="38" y="213"/>
                    <a:pt x="38" y="213"/>
                    <a:pt x="38" y="213"/>
                  </a:cubicBezTo>
                  <a:cubicBezTo>
                    <a:pt x="38" y="227"/>
                    <a:pt x="38" y="239"/>
                    <a:pt x="38" y="249"/>
                  </a:cubicBezTo>
                  <a:cubicBezTo>
                    <a:pt x="39" y="260"/>
                    <a:pt x="39" y="270"/>
                    <a:pt x="40" y="280"/>
                  </a:cubicBezTo>
                  <a:close/>
                  <a:moveTo>
                    <a:pt x="39" y="73"/>
                  </a:moveTo>
                  <a:cubicBezTo>
                    <a:pt x="39" y="132"/>
                    <a:pt x="39" y="132"/>
                    <a:pt x="39" y="132"/>
                  </a:cubicBezTo>
                  <a:cubicBezTo>
                    <a:pt x="40" y="132"/>
                    <a:pt x="41" y="132"/>
                    <a:pt x="44" y="132"/>
                  </a:cubicBezTo>
                  <a:cubicBezTo>
                    <a:pt x="53" y="133"/>
                    <a:pt x="60" y="134"/>
                    <a:pt x="63" y="134"/>
                  </a:cubicBezTo>
                  <a:cubicBezTo>
                    <a:pt x="90" y="134"/>
                    <a:pt x="110" y="128"/>
                    <a:pt x="123" y="117"/>
                  </a:cubicBezTo>
                  <a:cubicBezTo>
                    <a:pt x="137" y="107"/>
                    <a:pt x="144" y="91"/>
                    <a:pt x="144" y="70"/>
                  </a:cubicBezTo>
                  <a:cubicBezTo>
                    <a:pt x="144" y="52"/>
                    <a:pt x="138" y="38"/>
                    <a:pt x="125" y="29"/>
                  </a:cubicBezTo>
                  <a:cubicBezTo>
                    <a:pt x="113" y="19"/>
                    <a:pt x="95" y="15"/>
                    <a:pt x="72" y="15"/>
                  </a:cubicBezTo>
                  <a:cubicBezTo>
                    <a:pt x="67" y="15"/>
                    <a:pt x="62" y="15"/>
                    <a:pt x="57" y="15"/>
                  </a:cubicBezTo>
                  <a:cubicBezTo>
                    <a:pt x="51" y="15"/>
                    <a:pt x="46" y="16"/>
                    <a:pt x="40" y="17"/>
                  </a:cubicBezTo>
                  <a:cubicBezTo>
                    <a:pt x="40" y="22"/>
                    <a:pt x="39" y="28"/>
                    <a:pt x="39" y="35"/>
                  </a:cubicBezTo>
                  <a:cubicBezTo>
                    <a:pt x="39" y="41"/>
                    <a:pt x="39" y="49"/>
                    <a:pt x="39" y="60"/>
                  </a:cubicBezTo>
                  <a:lnTo>
                    <a:pt x="39" y="73"/>
                  </a:ln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13" name="Freeform 13"/>
            <p:cNvSpPr>
              <a:spLocks/>
            </p:cNvSpPr>
            <p:nvPr userDrawn="1"/>
          </p:nvSpPr>
          <p:spPr bwMode="auto">
            <a:xfrm>
              <a:off x="18773254" y="742504"/>
              <a:ext cx="1933575" cy="1422400"/>
            </a:xfrm>
            <a:custGeom>
              <a:avLst/>
              <a:gdLst>
                <a:gd name="T0" fmla="*/ 144 w 163"/>
                <a:gd name="T1" fmla="*/ 87 h 120"/>
                <a:gd name="T2" fmla="*/ 62 w 163"/>
                <a:gd name="T3" fmla="*/ 110 h 120"/>
                <a:gd name="T4" fmla="*/ 13 w 163"/>
                <a:gd name="T5" fmla="*/ 13 h 120"/>
                <a:gd name="T6" fmla="*/ 18 w 163"/>
                <a:gd name="T7" fmla="*/ 0 h 120"/>
                <a:gd name="T8" fmla="*/ 50 w 163"/>
                <a:gd name="T9" fmla="*/ 63 h 120"/>
                <a:gd name="T10" fmla="*/ 106 w 163"/>
                <a:gd name="T11" fmla="*/ 41 h 120"/>
                <a:gd name="T12" fmla="*/ 137 w 163"/>
                <a:gd name="T13" fmla="*/ 33 h 120"/>
                <a:gd name="T14" fmla="*/ 144 w 163"/>
                <a:gd name="T15" fmla="*/ 87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120">
                  <a:moveTo>
                    <a:pt x="144" y="87"/>
                  </a:moveTo>
                  <a:cubicBezTo>
                    <a:pt x="124" y="110"/>
                    <a:pt x="92" y="120"/>
                    <a:pt x="62" y="110"/>
                  </a:cubicBezTo>
                  <a:cubicBezTo>
                    <a:pt x="21" y="97"/>
                    <a:pt x="0" y="53"/>
                    <a:pt x="13" y="13"/>
                  </a:cubicBezTo>
                  <a:cubicBezTo>
                    <a:pt x="14" y="8"/>
                    <a:pt x="16" y="4"/>
                    <a:pt x="18" y="0"/>
                  </a:cubicBezTo>
                  <a:cubicBezTo>
                    <a:pt x="15" y="29"/>
                    <a:pt x="27" y="56"/>
                    <a:pt x="50" y="63"/>
                  </a:cubicBezTo>
                  <a:cubicBezTo>
                    <a:pt x="73" y="71"/>
                    <a:pt x="91" y="57"/>
                    <a:pt x="106" y="41"/>
                  </a:cubicBezTo>
                  <a:cubicBezTo>
                    <a:pt x="113" y="33"/>
                    <a:pt x="125" y="29"/>
                    <a:pt x="137" y="33"/>
                  </a:cubicBezTo>
                  <a:cubicBezTo>
                    <a:pt x="163" y="42"/>
                    <a:pt x="158" y="70"/>
                    <a:pt x="144" y="87"/>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14" name="Freeform 14"/>
            <p:cNvSpPr>
              <a:spLocks noEditPoints="1"/>
            </p:cNvSpPr>
            <p:nvPr userDrawn="1"/>
          </p:nvSpPr>
          <p:spPr bwMode="auto">
            <a:xfrm>
              <a:off x="14279041" y="3741292"/>
              <a:ext cx="687388" cy="1042988"/>
            </a:xfrm>
            <a:custGeom>
              <a:avLst/>
              <a:gdLst>
                <a:gd name="T0" fmla="*/ 58 w 58"/>
                <a:gd name="T1" fmla="*/ 63 h 88"/>
                <a:gd name="T2" fmla="*/ 57 w 58"/>
                <a:gd name="T3" fmla="*/ 71 h 88"/>
                <a:gd name="T4" fmla="*/ 54 w 58"/>
                <a:gd name="T5" fmla="*/ 77 h 88"/>
                <a:gd name="T6" fmla="*/ 50 w 58"/>
                <a:gd name="T7" fmla="*/ 82 h 88"/>
                <a:gd name="T8" fmla="*/ 44 w 58"/>
                <a:gd name="T9" fmla="*/ 85 h 88"/>
                <a:gd name="T10" fmla="*/ 36 w 58"/>
                <a:gd name="T11" fmla="*/ 87 h 88"/>
                <a:gd name="T12" fmla="*/ 27 w 58"/>
                <a:gd name="T13" fmla="*/ 88 h 88"/>
                <a:gd name="T14" fmla="*/ 4 w 58"/>
                <a:gd name="T15" fmla="*/ 88 h 88"/>
                <a:gd name="T16" fmla="*/ 1 w 58"/>
                <a:gd name="T17" fmla="*/ 87 h 88"/>
                <a:gd name="T18" fmla="*/ 0 w 58"/>
                <a:gd name="T19" fmla="*/ 83 h 88"/>
                <a:gd name="T20" fmla="*/ 0 w 58"/>
                <a:gd name="T21" fmla="*/ 4 h 88"/>
                <a:gd name="T22" fmla="*/ 1 w 58"/>
                <a:gd name="T23" fmla="*/ 1 h 88"/>
                <a:gd name="T24" fmla="*/ 4 w 58"/>
                <a:gd name="T25" fmla="*/ 0 h 88"/>
                <a:gd name="T26" fmla="*/ 24 w 58"/>
                <a:gd name="T27" fmla="*/ 0 h 88"/>
                <a:gd name="T28" fmla="*/ 37 w 58"/>
                <a:gd name="T29" fmla="*/ 1 h 88"/>
                <a:gd name="T30" fmla="*/ 46 w 58"/>
                <a:gd name="T31" fmla="*/ 6 h 88"/>
                <a:gd name="T32" fmla="*/ 51 w 58"/>
                <a:gd name="T33" fmla="*/ 13 h 88"/>
                <a:gd name="T34" fmla="*/ 53 w 58"/>
                <a:gd name="T35" fmla="*/ 22 h 88"/>
                <a:gd name="T36" fmla="*/ 52 w 58"/>
                <a:gd name="T37" fmla="*/ 28 h 88"/>
                <a:gd name="T38" fmla="*/ 50 w 58"/>
                <a:gd name="T39" fmla="*/ 33 h 88"/>
                <a:gd name="T40" fmla="*/ 46 w 58"/>
                <a:gd name="T41" fmla="*/ 38 h 88"/>
                <a:gd name="T42" fmla="*/ 41 w 58"/>
                <a:gd name="T43" fmla="*/ 41 h 88"/>
                <a:gd name="T44" fmla="*/ 48 w 58"/>
                <a:gd name="T45" fmla="*/ 43 h 88"/>
                <a:gd name="T46" fmla="*/ 53 w 58"/>
                <a:gd name="T47" fmla="*/ 48 h 88"/>
                <a:gd name="T48" fmla="*/ 57 w 58"/>
                <a:gd name="T49" fmla="*/ 55 h 88"/>
                <a:gd name="T50" fmla="*/ 58 w 58"/>
                <a:gd name="T51" fmla="*/ 63 h 88"/>
                <a:gd name="T52" fmla="*/ 41 w 58"/>
                <a:gd name="T53" fmla="*/ 23 h 88"/>
                <a:gd name="T54" fmla="*/ 40 w 58"/>
                <a:gd name="T55" fmla="*/ 17 h 88"/>
                <a:gd name="T56" fmla="*/ 37 w 58"/>
                <a:gd name="T57" fmla="*/ 13 h 88"/>
                <a:gd name="T58" fmla="*/ 32 w 58"/>
                <a:gd name="T59" fmla="*/ 10 h 88"/>
                <a:gd name="T60" fmla="*/ 24 w 58"/>
                <a:gd name="T61" fmla="*/ 9 h 88"/>
                <a:gd name="T62" fmla="*/ 12 w 58"/>
                <a:gd name="T63" fmla="*/ 9 h 88"/>
                <a:gd name="T64" fmla="*/ 12 w 58"/>
                <a:gd name="T65" fmla="*/ 38 h 88"/>
                <a:gd name="T66" fmla="*/ 25 w 58"/>
                <a:gd name="T67" fmla="*/ 38 h 88"/>
                <a:gd name="T68" fmla="*/ 32 w 58"/>
                <a:gd name="T69" fmla="*/ 37 h 88"/>
                <a:gd name="T70" fmla="*/ 37 w 58"/>
                <a:gd name="T71" fmla="*/ 33 h 88"/>
                <a:gd name="T72" fmla="*/ 40 w 58"/>
                <a:gd name="T73" fmla="*/ 29 h 88"/>
                <a:gd name="T74" fmla="*/ 41 w 58"/>
                <a:gd name="T75" fmla="*/ 23 h 88"/>
                <a:gd name="T76" fmla="*/ 46 w 58"/>
                <a:gd name="T77" fmla="*/ 63 h 88"/>
                <a:gd name="T78" fmla="*/ 45 w 58"/>
                <a:gd name="T79" fmla="*/ 57 h 88"/>
                <a:gd name="T80" fmla="*/ 41 w 58"/>
                <a:gd name="T81" fmla="*/ 51 h 88"/>
                <a:gd name="T82" fmla="*/ 35 w 58"/>
                <a:gd name="T83" fmla="*/ 48 h 88"/>
                <a:gd name="T84" fmla="*/ 26 w 58"/>
                <a:gd name="T85" fmla="*/ 47 h 88"/>
                <a:gd name="T86" fmla="*/ 12 w 58"/>
                <a:gd name="T87" fmla="*/ 47 h 88"/>
                <a:gd name="T88" fmla="*/ 12 w 58"/>
                <a:gd name="T89" fmla="*/ 78 h 88"/>
                <a:gd name="T90" fmla="*/ 29 w 58"/>
                <a:gd name="T91" fmla="*/ 78 h 88"/>
                <a:gd name="T92" fmla="*/ 36 w 58"/>
                <a:gd name="T93" fmla="*/ 78 h 88"/>
                <a:gd name="T94" fmla="*/ 41 w 58"/>
                <a:gd name="T95" fmla="*/ 75 h 88"/>
                <a:gd name="T96" fmla="*/ 45 w 58"/>
                <a:gd name="T97" fmla="*/ 70 h 88"/>
                <a:gd name="T98" fmla="*/ 46 w 58"/>
                <a:gd name="T99" fmla="*/ 6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 h="88">
                  <a:moveTo>
                    <a:pt x="58" y="63"/>
                  </a:moveTo>
                  <a:cubicBezTo>
                    <a:pt x="58" y="66"/>
                    <a:pt x="58" y="68"/>
                    <a:pt x="57" y="71"/>
                  </a:cubicBezTo>
                  <a:cubicBezTo>
                    <a:pt x="57" y="73"/>
                    <a:pt x="56" y="75"/>
                    <a:pt x="54" y="77"/>
                  </a:cubicBezTo>
                  <a:cubicBezTo>
                    <a:pt x="53" y="79"/>
                    <a:pt x="51" y="80"/>
                    <a:pt x="50" y="82"/>
                  </a:cubicBezTo>
                  <a:cubicBezTo>
                    <a:pt x="48" y="83"/>
                    <a:pt x="46" y="84"/>
                    <a:pt x="44" y="85"/>
                  </a:cubicBezTo>
                  <a:cubicBezTo>
                    <a:pt x="41" y="86"/>
                    <a:pt x="39" y="87"/>
                    <a:pt x="36" y="87"/>
                  </a:cubicBezTo>
                  <a:cubicBezTo>
                    <a:pt x="34" y="88"/>
                    <a:pt x="31" y="88"/>
                    <a:pt x="27" y="88"/>
                  </a:cubicBezTo>
                  <a:cubicBezTo>
                    <a:pt x="4" y="88"/>
                    <a:pt x="4" y="88"/>
                    <a:pt x="4" y="88"/>
                  </a:cubicBezTo>
                  <a:cubicBezTo>
                    <a:pt x="3" y="88"/>
                    <a:pt x="2" y="88"/>
                    <a:pt x="1" y="87"/>
                  </a:cubicBezTo>
                  <a:cubicBezTo>
                    <a:pt x="0" y="86"/>
                    <a:pt x="0" y="85"/>
                    <a:pt x="0" y="83"/>
                  </a:cubicBezTo>
                  <a:cubicBezTo>
                    <a:pt x="0" y="4"/>
                    <a:pt x="0" y="4"/>
                    <a:pt x="0" y="4"/>
                  </a:cubicBezTo>
                  <a:cubicBezTo>
                    <a:pt x="0" y="3"/>
                    <a:pt x="0" y="1"/>
                    <a:pt x="1" y="1"/>
                  </a:cubicBezTo>
                  <a:cubicBezTo>
                    <a:pt x="2" y="0"/>
                    <a:pt x="3" y="0"/>
                    <a:pt x="4" y="0"/>
                  </a:cubicBezTo>
                  <a:cubicBezTo>
                    <a:pt x="24" y="0"/>
                    <a:pt x="24" y="0"/>
                    <a:pt x="24" y="0"/>
                  </a:cubicBezTo>
                  <a:cubicBezTo>
                    <a:pt x="30" y="0"/>
                    <a:pt x="34" y="0"/>
                    <a:pt x="37" y="1"/>
                  </a:cubicBezTo>
                  <a:cubicBezTo>
                    <a:pt x="41" y="2"/>
                    <a:pt x="44" y="4"/>
                    <a:pt x="46" y="6"/>
                  </a:cubicBezTo>
                  <a:cubicBezTo>
                    <a:pt x="48" y="7"/>
                    <a:pt x="50" y="10"/>
                    <a:pt x="51" y="13"/>
                  </a:cubicBezTo>
                  <a:cubicBezTo>
                    <a:pt x="52" y="15"/>
                    <a:pt x="53" y="19"/>
                    <a:pt x="53" y="22"/>
                  </a:cubicBezTo>
                  <a:cubicBezTo>
                    <a:pt x="53" y="24"/>
                    <a:pt x="52" y="26"/>
                    <a:pt x="52" y="28"/>
                  </a:cubicBezTo>
                  <a:cubicBezTo>
                    <a:pt x="51" y="30"/>
                    <a:pt x="51" y="32"/>
                    <a:pt x="50" y="33"/>
                  </a:cubicBezTo>
                  <a:cubicBezTo>
                    <a:pt x="49" y="35"/>
                    <a:pt x="48" y="36"/>
                    <a:pt x="46" y="38"/>
                  </a:cubicBezTo>
                  <a:cubicBezTo>
                    <a:pt x="45" y="39"/>
                    <a:pt x="43" y="40"/>
                    <a:pt x="41" y="41"/>
                  </a:cubicBezTo>
                  <a:cubicBezTo>
                    <a:pt x="43" y="41"/>
                    <a:pt x="46" y="42"/>
                    <a:pt x="48" y="43"/>
                  </a:cubicBezTo>
                  <a:cubicBezTo>
                    <a:pt x="50" y="45"/>
                    <a:pt x="52" y="46"/>
                    <a:pt x="53" y="48"/>
                  </a:cubicBezTo>
                  <a:cubicBezTo>
                    <a:pt x="55" y="50"/>
                    <a:pt x="56" y="52"/>
                    <a:pt x="57" y="55"/>
                  </a:cubicBezTo>
                  <a:cubicBezTo>
                    <a:pt x="58" y="57"/>
                    <a:pt x="58" y="60"/>
                    <a:pt x="58" y="63"/>
                  </a:cubicBezTo>
                  <a:close/>
                  <a:moveTo>
                    <a:pt x="41" y="23"/>
                  </a:moveTo>
                  <a:cubicBezTo>
                    <a:pt x="41" y="21"/>
                    <a:pt x="40" y="19"/>
                    <a:pt x="40" y="17"/>
                  </a:cubicBezTo>
                  <a:cubicBezTo>
                    <a:pt x="39" y="16"/>
                    <a:pt x="38" y="14"/>
                    <a:pt x="37" y="13"/>
                  </a:cubicBezTo>
                  <a:cubicBezTo>
                    <a:pt x="36" y="12"/>
                    <a:pt x="34" y="11"/>
                    <a:pt x="32" y="10"/>
                  </a:cubicBezTo>
                  <a:cubicBezTo>
                    <a:pt x="30" y="10"/>
                    <a:pt x="27" y="9"/>
                    <a:pt x="24" y="9"/>
                  </a:cubicBezTo>
                  <a:cubicBezTo>
                    <a:pt x="12" y="9"/>
                    <a:pt x="12" y="9"/>
                    <a:pt x="12" y="9"/>
                  </a:cubicBezTo>
                  <a:cubicBezTo>
                    <a:pt x="12" y="38"/>
                    <a:pt x="12" y="38"/>
                    <a:pt x="12" y="38"/>
                  </a:cubicBezTo>
                  <a:cubicBezTo>
                    <a:pt x="25" y="38"/>
                    <a:pt x="25" y="38"/>
                    <a:pt x="25" y="38"/>
                  </a:cubicBezTo>
                  <a:cubicBezTo>
                    <a:pt x="28" y="38"/>
                    <a:pt x="31" y="38"/>
                    <a:pt x="32" y="37"/>
                  </a:cubicBezTo>
                  <a:cubicBezTo>
                    <a:pt x="34" y="36"/>
                    <a:pt x="36" y="35"/>
                    <a:pt x="37" y="33"/>
                  </a:cubicBezTo>
                  <a:cubicBezTo>
                    <a:pt x="38" y="32"/>
                    <a:pt x="39" y="31"/>
                    <a:pt x="40" y="29"/>
                  </a:cubicBezTo>
                  <a:cubicBezTo>
                    <a:pt x="40" y="27"/>
                    <a:pt x="41" y="25"/>
                    <a:pt x="41" y="23"/>
                  </a:cubicBezTo>
                  <a:close/>
                  <a:moveTo>
                    <a:pt x="46" y="63"/>
                  </a:moveTo>
                  <a:cubicBezTo>
                    <a:pt x="46" y="61"/>
                    <a:pt x="46" y="59"/>
                    <a:pt x="45" y="57"/>
                  </a:cubicBezTo>
                  <a:cubicBezTo>
                    <a:pt x="44" y="55"/>
                    <a:pt x="43" y="53"/>
                    <a:pt x="41" y="51"/>
                  </a:cubicBezTo>
                  <a:cubicBezTo>
                    <a:pt x="39" y="50"/>
                    <a:pt x="37" y="49"/>
                    <a:pt x="35" y="48"/>
                  </a:cubicBezTo>
                  <a:cubicBezTo>
                    <a:pt x="32" y="48"/>
                    <a:pt x="29" y="47"/>
                    <a:pt x="26" y="47"/>
                  </a:cubicBezTo>
                  <a:cubicBezTo>
                    <a:pt x="12" y="47"/>
                    <a:pt x="12" y="47"/>
                    <a:pt x="12" y="47"/>
                  </a:cubicBezTo>
                  <a:cubicBezTo>
                    <a:pt x="12" y="78"/>
                    <a:pt x="12" y="78"/>
                    <a:pt x="12" y="78"/>
                  </a:cubicBezTo>
                  <a:cubicBezTo>
                    <a:pt x="29" y="78"/>
                    <a:pt x="29" y="78"/>
                    <a:pt x="29" y="78"/>
                  </a:cubicBezTo>
                  <a:cubicBezTo>
                    <a:pt x="31" y="78"/>
                    <a:pt x="34" y="78"/>
                    <a:pt x="36" y="78"/>
                  </a:cubicBezTo>
                  <a:cubicBezTo>
                    <a:pt x="38" y="77"/>
                    <a:pt x="40" y="76"/>
                    <a:pt x="41" y="75"/>
                  </a:cubicBezTo>
                  <a:cubicBezTo>
                    <a:pt x="43" y="73"/>
                    <a:pt x="44" y="72"/>
                    <a:pt x="45" y="70"/>
                  </a:cubicBezTo>
                  <a:cubicBezTo>
                    <a:pt x="46" y="68"/>
                    <a:pt x="46" y="66"/>
                    <a:pt x="46" y="63"/>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15" name="Freeform 15"/>
            <p:cNvSpPr>
              <a:spLocks noEditPoints="1"/>
            </p:cNvSpPr>
            <p:nvPr userDrawn="1"/>
          </p:nvSpPr>
          <p:spPr bwMode="auto">
            <a:xfrm>
              <a:off x="15844316" y="3717479"/>
              <a:ext cx="936625" cy="1090613"/>
            </a:xfrm>
            <a:custGeom>
              <a:avLst/>
              <a:gdLst>
                <a:gd name="T0" fmla="*/ 79 w 79"/>
                <a:gd name="T1" fmla="*/ 45 h 92"/>
                <a:gd name="T2" fmla="*/ 76 w 79"/>
                <a:gd name="T3" fmla="*/ 64 h 92"/>
                <a:gd name="T4" fmla="*/ 69 w 79"/>
                <a:gd name="T5" fmla="*/ 79 h 92"/>
                <a:gd name="T6" fmla="*/ 56 w 79"/>
                <a:gd name="T7" fmla="*/ 88 h 92"/>
                <a:gd name="T8" fmla="*/ 38 w 79"/>
                <a:gd name="T9" fmla="*/ 92 h 92"/>
                <a:gd name="T10" fmla="*/ 21 w 79"/>
                <a:gd name="T11" fmla="*/ 89 h 92"/>
                <a:gd name="T12" fmla="*/ 9 w 79"/>
                <a:gd name="T13" fmla="*/ 80 h 92"/>
                <a:gd name="T14" fmla="*/ 2 w 79"/>
                <a:gd name="T15" fmla="*/ 66 h 92"/>
                <a:gd name="T16" fmla="*/ 0 w 79"/>
                <a:gd name="T17" fmla="*/ 46 h 92"/>
                <a:gd name="T18" fmla="*/ 2 w 79"/>
                <a:gd name="T19" fmla="*/ 27 h 92"/>
                <a:gd name="T20" fmla="*/ 10 w 79"/>
                <a:gd name="T21" fmla="*/ 13 h 92"/>
                <a:gd name="T22" fmla="*/ 22 w 79"/>
                <a:gd name="T23" fmla="*/ 4 h 92"/>
                <a:gd name="T24" fmla="*/ 40 w 79"/>
                <a:gd name="T25" fmla="*/ 0 h 92"/>
                <a:gd name="T26" fmla="*/ 57 w 79"/>
                <a:gd name="T27" fmla="*/ 3 h 92"/>
                <a:gd name="T28" fmla="*/ 69 w 79"/>
                <a:gd name="T29" fmla="*/ 12 h 92"/>
                <a:gd name="T30" fmla="*/ 76 w 79"/>
                <a:gd name="T31" fmla="*/ 26 h 92"/>
                <a:gd name="T32" fmla="*/ 79 w 79"/>
                <a:gd name="T33" fmla="*/ 45 h 92"/>
                <a:gd name="T34" fmla="*/ 66 w 79"/>
                <a:gd name="T35" fmla="*/ 46 h 92"/>
                <a:gd name="T36" fmla="*/ 65 w 79"/>
                <a:gd name="T37" fmla="*/ 32 h 92"/>
                <a:gd name="T38" fmla="*/ 61 w 79"/>
                <a:gd name="T39" fmla="*/ 20 h 92"/>
                <a:gd name="T40" fmla="*/ 52 w 79"/>
                <a:gd name="T41" fmla="*/ 13 h 92"/>
                <a:gd name="T42" fmla="*/ 39 w 79"/>
                <a:gd name="T43" fmla="*/ 10 h 92"/>
                <a:gd name="T44" fmla="*/ 27 w 79"/>
                <a:gd name="T45" fmla="*/ 13 h 92"/>
                <a:gd name="T46" fmla="*/ 18 w 79"/>
                <a:gd name="T47" fmla="*/ 21 h 92"/>
                <a:gd name="T48" fmla="*/ 13 w 79"/>
                <a:gd name="T49" fmla="*/ 32 h 92"/>
                <a:gd name="T50" fmla="*/ 12 w 79"/>
                <a:gd name="T51" fmla="*/ 46 h 92"/>
                <a:gd name="T52" fmla="*/ 13 w 79"/>
                <a:gd name="T53" fmla="*/ 60 h 92"/>
                <a:gd name="T54" fmla="*/ 18 w 79"/>
                <a:gd name="T55" fmla="*/ 71 h 92"/>
                <a:gd name="T56" fmla="*/ 26 w 79"/>
                <a:gd name="T57" fmla="*/ 79 h 92"/>
                <a:gd name="T58" fmla="*/ 39 w 79"/>
                <a:gd name="T59" fmla="*/ 81 h 92"/>
                <a:gd name="T60" fmla="*/ 52 w 79"/>
                <a:gd name="T61" fmla="*/ 78 h 92"/>
                <a:gd name="T62" fmla="*/ 60 w 79"/>
                <a:gd name="T63" fmla="*/ 71 h 92"/>
                <a:gd name="T64" fmla="*/ 65 w 79"/>
                <a:gd name="T65" fmla="*/ 59 h 92"/>
                <a:gd name="T66" fmla="*/ 66 w 79"/>
                <a:gd name="T67" fmla="*/ 4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 h="92">
                  <a:moveTo>
                    <a:pt x="79" y="45"/>
                  </a:moveTo>
                  <a:cubicBezTo>
                    <a:pt x="79" y="52"/>
                    <a:pt x="78" y="59"/>
                    <a:pt x="76" y="64"/>
                  </a:cubicBezTo>
                  <a:cubicBezTo>
                    <a:pt x="75" y="70"/>
                    <a:pt x="72" y="75"/>
                    <a:pt x="69" y="79"/>
                  </a:cubicBezTo>
                  <a:cubicBezTo>
                    <a:pt x="65" y="83"/>
                    <a:pt x="61" y="86"/>
                    <a:pt x="56" y="88"/>
                  </a:cubicBezTo>
                  <a:cubicBezTo>
                    <a:pt x="51" y="90"/>
                    <a:pt x="45" y="92"/>
                    <a:pt x="38" y="92"/>
                  </a:cubicBezTo>
                  <a:cubicBezTo>
                    <a:pt x="32" y="92"/>
                    <a:pt x="26" y="91"/>
                    <a:pt x="21" y="89"/>
                  </a:cubicBezTo>
                  <a:cubicBezTo>
                    <a:pt x="16" y="87"/>
                    <a:pt x="12" y="84"/>
                    <a:pt x="9" y="80"/>
                  </a:cubicBezTo>
                  <a:cubicBezTo>
                    <a:pt x="6" y="76"/>
                    <a:pt x="3" y="71"/>
                    <a:pt x="2" y="66"/>
                  </a:cubicBezTo>
                  <a:cubicBezTo>
                    <a:pt x="0" y="60"/>
                    <a:pt x="0" y="54"/>
                    <a:pt x="0" y="46"/>
                  </a:cubicBezTo>
                  <a:cubicBezTo>
                    <a:pt x="0" y="39"/>
                    <a:pt x="0" y="33"/>
                    <a:pt x="2" y="27"/>
                  </a:cubicBezTo>
                  <a:cubicBezTo>
                    <a:pt x="4" y="22"/>
                    <a:pt x="6" y="17"/>
                    <a:pt x="10" y="13"/>
                  </a:cubicBezTo>
                  <a:cubicBezTo>
                    <a:pt x="13" y="9"/>
                    <a:pt x="17" y="6"/>
                    <a:pt x="22" y="4"/>
                  </a:cubicBezTo>
                  <a:cubicBezTo>
                    <a:pt x="27" y="1"/>
                    <a:pt x="33" y="0"/>
                    <a:pt x="40" y="0"/>
                  </a:cubicBezTo>
                  <a:cubicBezTo>
                    <a:pt x="47" y="0"/>
                    <a:pt x="52" y="1"/>
                    <a:pt x="57" y="3"/>
                  </a:cubicBezTo>
                  <a:cubicBezTo>
                    <a:pt x="62" y="5"/>
                    <a:pt x="66" y="8"/>
                    <a:pt x="69" y="12"/>
                  </a:cubicBezTo>
                  <a:cubicBezTo>
                    <a:pt x="72" y="16"/>
                    <a:pt x="75" y="20"/>
                    <a:pt x="76" y="26"/>
                  </a:cubicBezTo>
                  <a:cubicBezTo>
                    <a:pt x="78" y="31"/>
                    <a:pt x="79" y="38"/>
                    <a:pt x="79" y="45"/>
                  </a:cubicBezTo>
                  <a:close/>
                  <a:moveTo>
                    <a:pt x="66" y="46"/>
                  </a:moveTo>
                  <a:cubicBezTo>
                    <a:pt x="66" y="41"/>
                    <a:pt x="66" y="36"/>
                    <a:pt x="65" y="32"/>
                  </a:cubicBezTo>
                  <a:cubicBezTo>
                    <a:pt x="64" y="27"/>
                    <a:pt x="63" y="24"/>
                    <a:pt x="61" y="20"/>
                  </a:cubicBezTo>
                  <a:cubicBezTo>
                    <a:pt x="58" y="17"/>
                    <a:pt x="56" y="15"/>
                    <a:pt x="52" y="13"/>
                  </a:cubicBezTo>
                  <a:cubicBezTo>
                    <a:pt x="49" y="11"/>
                    <a:pt x="44" y="10"/>
                    <a:pt x="39" y="10"/>
                  </a:cubicBezTo>
                  <a:cubicBezTo>
                    <a:pt x="34" y="10"/>
                    <a:pt x="30" y="11"/>
                    <a:pt x="27" y="13"/>
                  </a:cubicBezTo>
                  <a:cubicBezTo>
                    <a:pt x="23" y="15"/>
                    <a:pt x="20" y="18"/>
                    <a:pt x="18" y="21"/>
                  </a:cubicBezTo>
                  <a:cubicBezTo>
                    <a:pt x="16" y="24"/>
                    <a:pt x="14" y="28"/>
                    <a:pt x="13" y="32"/>
                  </a:cubicBezTo>
                  <a:cubicBezTo>
                    <a:pt x="13" y="36"/>
                    <a:pt x="12" y="41"/>
                    <a:pt x="12" y="46"/>
                  </a:cubicBezTo>
                  <a:cubicBezTo>
                    <a:pt x="12" y="51"/>
                    <a:pt x="12" y="56"/>
                    <a:pt x="13" y="60"/>
                  </a:cubicBezTo>
                  <a:cubicBezTo>
                    <a:pt x="14" y="64"/>
                    <a:pt x="16" y="68"/>
                    <a:pt x="18" y="71"/>
                  </a:cubicBezTo>
                  <a:cubicBezTo>
                    <a:pt x="20" y="74"/>
                    <a:pt x="23" y="77"/>
                    <a:pt x="26" y="79"/>
                  </a:cubicBezTo>
                  <a:cubicBezTo>
                    <a:pt x="29" y="80"/>
                    <a:pt x="34" y="81"/>
                    <a:pt x="39" y="81"/>
                  </a:cubicBezTo>
                  <a:cubicBezTo>
                    <a:pt x="44" y="81"/>
                    <a:pt x="48" y="80"/>
                    <a:pt x="52" y="78"/>
                  </a:cubicBezTo>
                  <a:cubicBezTo>
                    <a:pt x="55" y="77"/>
                    <a:pt x="58" y="74"/>
                    <a:pt x="60" y="71"/>
                  </a:cubicBezTo>
                  <a:cubicBezTo>
                    <a:pt x="63" y="67"/>
                    <a:pt x="64" y="64"/>
                    <a:pt x="65" y="59"/>
                  </a:cubicBezTo>
                  <a:cubicBezTo>
                    <a:pt x="66" y="55"/>
                    <a:pt x="66" y="51"/>
                    <a:pt x="66" y="46"/>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16" name="Freeform 16"/>
            <p:cNvSpPr>
              <a:spLocks/>
            </p:cNvSpPr>
            <p:nvPr userDrawn="1"/>
          </p:nvSpPr>
          <p:spPr bwMode="auto">
            <a:xfrm>
              <a:off x="17646129" y="3717479"/>
              <a:ext cx="652463" cy="1066800"/>
            </a:xfrm>
            <a:custGeom>
              <a:avLst/>
              <a:gdLst>
                <a:gd name="T0" fmla="*/ 55 w 55"/>
                <a:gd name="T1" fmla="*/ 85 h 90"/>
                <a:gd name="T2" fmla="*/ 55 w 55"/>
                <a:gd name="T3" fmla="*/ 87 h 90"/>
                <a:gd name="T4" fmla="*/ 55 w 55"/>
                <a:gd name="T5" fmla="*/ 89 h 90"/>
                <a:gd name="T6" fmla="*/ 54 w 55"/>
                <a:gd name="T7" fmla="*/ 90 h 90"/>
                <a:gd name="T8" fmla="*/ 53 w 55"/>
                <a:gd name="T9" fmla="*/ 90 h 90"/>
                <a:gd name="T10" fmla="*/ 4 w 55"/>
                <a:gd name="T11" fmla="*/ 90 h 90"/>
                <a:gd name="T12" fmla="*/ 2 w 55"/>
                <a:gd name="T13" fmla="*/ 90 h 90"/>
                <a:gd name="T14" fmla="*/ 1 w 55"/>
                <a:gd name="T15" fmla="*/ 89 h 90"/>
                <a:gd name="T16" fmla="*/ 0 w 55"/>
                <a:gd name="T17" fmla="*/ 88 h 90"/>
                <a:gd name="T18" fmla="*/ 0 w 55"/>
                <a:gd name="T19" fmla="*/ 85 h 90"/>
                <a:gd name="T20" fmla="*/ 0 w 55"/>
                <a:gd name="T21" fmla="*/ 83 h 90"/>
                <a:gd name="T22" fmla="*/ 1 w 55"/>
                <a:gd name="T23" fmla="*/ 81 h 90"/>
                <a:gd name="T24" fmla="*/ 1 w 55"/>
                <a:gd name="T25" fmla="*/ 79 h 90"/>
                <a:gd name="T26" fmla="*/ 3 w 55"/>
                <a:gd name="T27" fmla="*/ 78 h 90"/>
                <a:gd name="T28" fmla="*/ 21 w 55"/>
                <a:gd name="T29" fmla="*/ 59 h 90"/>
                <a:gd name="T30" fmla="*/ 30 w 55"/>
                <a:gd name="T31" fmla="*/ 48 h 90"/>
                <a:gd name="T32" fmla="*/ 36 w 55"/>
                <a:gd name="T33" fmla="*/ 39 h 90"/>
                <a:gd name="T34" fmla="*/ 39 w 55"/>
                <a:gd name="T35" fmla="*/ 32 h 90"/>
                <a:gd name="T36" fmla="*/ 39 w 55"/>
                <a:gd name="T37" fmla="*/ 25 h 90"/>
                <a:gd name="T38" fmla="*/ 38 w 55"/>
                <a:gd name="T39" fmla="*/ 20 h 90"/>
                <a:gd name="T40" fmla="*/ 36 w 55"/>
                <a:gd name="T41" fmla="*/ 15 h 90"/>
                <a:gd name="T42" fmla="*/ 31 w 55"/>
                <a:gd name="T43" fmla="*/ 12 h 90"/>
                <a:gd name="T44" fmla="*/ 24 w 55"/>
                <a:gd name="T45" fmla="*/ 11 h 90"/>
                <a:gd name="T46" fmla="*/ 17 w 55"/>
                <a:gd name="T47" fmla="*/ 12 h 90"/>
                <a:gd name="T48" fmla="*/ 11 w 55"/>
                <a:gd name="T49" fmla="*/ 14 h 90"/>
                <a:gd name="T50" fmla="*/ 6 w 55"/>
                <a:gd name="T51" fmla="*/ 17 h 90"/>
                <a:gd name="T52" fmla="*/ 4 w 55"/>
                <a:gd name="T53" fmla="*/ 18 h 90"/>
                <a:gd name="T54" fmla="*/ 3 w 55"/>
                <a:gd name="T55" fmla="*/ 18 h 90"/>
                <a:gd name="T56" fmla="*/ 2 w 55"/>
                <a:gd name="T57" fmla="*/ 17 h 90"/>
                <a:gd name="T58" fmla="*/ 2 w 55"/>
                <a:gd name="T59" fmla="*/ 15 h 90"/>
                <a:gd name="T60" fmla="*/ 2 w 55"/>
                <a:gd name="T61" fmla="*/ 13 h 90"/>
                <a:gd name="T62" fmla="*/ 2 w 55"/>
                <a:gd name="T63" fmla="*/ 11 h 90"/>
                <a:gd name="T64" fmla="*/ 2 w 55"/>
                <a:gd name="T65" fmla="*/ 10 h 90"/>
                <a:gd name="T66" fmla="*/ 2 w 55"/>
                <a:gd name="T67" fmla="*/ 9 h 90"/>
                <a:gd name="T68" fmla="*/ 3 w 55"/>
                <a:gd name="T69" fmla="*/ 8 h 90"/>
                <a:gd name="T70" fmla="*/ 6 w 55"/>
                <a:gd name="T71" fmla="*/ 6 h 90"/>
                <a:gd name="T72" fmla="*/ 11 w 55"/>
                <a:gd name="T73" fmla="*/ 3 h 90"/>
                <a:gd name="T74" fmla="*/ 18 w 55"/>
                <a:gd name="T75" fmla="*/ 1 h 90"/>
                <a:gd name="T76" fmla="*/ 26 w 55"/>
                <a:gd name="T77" fmla="*/ 0 h 90"/>
                <a:gd name="T78" fmla="*/ 37 w 55"/>
                <a:gd name="T79" fmla="*/ 2 h 90"/>
                <a:gd name="T80" fmla="*/ 45 w 55"/>
                <a:gd name="T81" fmla="*/ 7 h 90"/>
                <a:gd name="T82" fmla="*/ 50 w 55"/>
                <a:gd name="T83" fmla="*/ 14 h 90"/>
                <a:gd name="T84" fmla="*/ 51 w 55"/>
                <a:gd name="T85" fmla="*/ 23 h 90"/>
                <a:gd name="T86" fmla="*/ 51 w 55"/>
                <a:gd name="T87" fmla="*/ 32 h 90"/>
                <a:gd name="T88" fmla="*/ 47 w 55"/>
                <a:gd name="T89" fmla="*/ 41 h 90"/>
                <a:gd name="T90" fmla="*/ 40 w 55"/>
                <a:gd name="T91" fmla="*/ 52 h 90"/>
                <a:gd name="T92" fmla="*/ 28 w 55"/>
                <a:gd name="T93" fmla="*/ 66 h 90"/>
                <a:gd name="T94" fmla="*/ 14 w 55"/>
                <a:gd name="T95" fmla="*/ 80 h 90"/>
                <a:gd name="T96" fmla="*/ 53 w 55"/>
                <a:gd name="T97" fmla="*/ 80 h 90"/>
                <a:gd name="T98" fmla="*/ 54 w 55"/>
                <a:gd name="T99" fmla="*/ 81 h 90"/>
                <a:gd name="T100" fmla="*/ 55 w 55"/>
                <a:gd name="T101" fmla="*/ 81 h 90"/>
                <a:gd name="T102" fmla="*/ 55 w 55"/>
                <a:gd name="T103" fmla="*/ 83 h 90"/>
                <a:gd name="T104" fmla="*/ 55 w 55"/>
                <a:gd name="T105"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 h="90">
                  <a:moveTo>
                    <a:pt x="55" y="85"/>
                  </a:moveTo>
                  <a:cubicBezTo>
                    <a:pt x="55" y="86"/>
                    <a:pt x="55" y="87"/>
                    <a:pt x="55" y="87"/>
                  </a:cubicBezTo>
                  <a:cubicBezTo>
                    <a:pt x="55" y="88"/>
                    <a:pt x="55" y="89"/>
                    <a:pt x="55" y="89"/>
                  </a:cubicBezTo>
                  <a:cubicBezTo>
                    <a:pt x="55" y="89"/>
                    <a:pt x="54" y="90"/>
                    <a:pt x="54" y="90"/>
                  </a:cubicBezTo>
                  <a:cubicBezTo>
                    <a:pt x="54" y="90"/>
                    <a:pt x="53" y="90"/>
                    <a:pt x="53" y="90"/>
                  </a:cubicBezTo>
                  <a:cubicBezTo>
                    <a:pt x="4" y="90"/>
                    <a:pt x="4" y="90"/>
                    <a:pt x="4" y="90"/>
                  </a:cubicBezTo>
                  <a:cubicBezTo>
                    <a:pt x="3" y="90"/>
                    <a:pt x="3" y="90"/>
                    <a:pt x="2" y="90"/>
                  </a:cubicBezTo>
                  <a:cubicBezTo>
                    <a:pt x="2" y="90"/>
                    <a:pt x="1" y="90"/>
                    <a:pt x="1" y="89"/>
                  </a:cubicBezTo>
                  <a:cubicBezTo>
                    <a:pt x="1" y="89"/>
                    <a:pt x="0" y="88"/>
                    <a:pt x="0" y="88"/>
                  </a:cubicBezTo>
                  <a:cubicBezTo>
                    <a:pt x="0" y="87"/>
                    <a:pt x="0" y="86"/>
                    <a:pt x="0" y="85"/>
                  </a:cubicBezTo>
                  <a:cubicBezTo>
                    <a:pt x="0" y="84"/>
                    <a:pt x="0" y="83"/>
                    <a:pt x="0" y="83"/>
                  </a:cubicBezTo>
                  <a:cubicBezTo>
                    <a:pt x="0" y="82"/>
                    <a:pt x="0" y="81"/>
                    <a:pt x="1" y="81"/>
                  </a:cubicBezTo>
                  <a:cubicBezTo>
                    <a:pt x="1" y="80"/>
                    <a:pt x="1" y="80"/>
                    <a:pt x="1" y="79"/>
                  </a:cubicBezTo>
                  <a:cubicBezTo>
                    <a:pt x="2" y="79"/>
                    <a:pt x="2" y="78"/>
                    <a:pt x="3" y="78"/>
                  </a:cubicBezTo>
                  <a:cubicBezTo>
                    <a:pt x="21" y="59"/>
                    <a:pt x="21" y="59"/>
                    <a:pt x="21" y="59"/>
                  </a:cubicBezTo>
                  <a:cubicBezTo>
                    <a:pt x="25" y="55"/>
                    <a:pt x="28" y="51"/>
                    <a:pt x="30" y="48"/>
                  </a:cubicBezTo>
                  <a:cubicBezTo>
                    <a:pt x="33" y="45"/>
                    <a:pt x="35" y="42"/>
                    <a:pt x="36" y="39"/>
                  </a:cubicBezTo>
                  <a:cubicBezTo>
                    <a:pt x="37" y="36"/>
                    <a:pt x="38" y="34"/>
                    <a:pt x="39" y="32"/>
                  </a:cubicBezTo>
                  <a:cubicBezTo>
                    <a:pt x="39" y="29"/>
                    <a:pt x="39" y="27"/>
                    <a:pt x="39" y="25"/>
                  </a:cubicBezTo>
                  <a:cubicBezTo>
                    <a:pt x="39" y="23"/>
                    <a:pt x="39" y="21"/>
                    <a:pt x="38" y="20"/>
                  </a:cubicBezTo>
                  <a:cubicBezTo>
                    <a:pt x="38" y="18"/>
                    <a:pt x="37" y="16"/>
                    <a:pt x="36" y="15"/>
                  </a:cubicBezTo>
                  <a:cubicBezTo>
                    <a:pt x="34" y="14"/>
                    <a:pt x="33" y="13"/>
                    <a:pt x="31" y="12"/>
                  </a:cubicBezTo>
                  <a:cubicBezTo>
                    <a:pt x="29" y="11"/>
                    <a:pt x="27" y="11"/>
                    <a:pt x="24" y="11"/>
                  </a:cubicBezTo>
                  <a:cubicBezTo>
                    <a:pt x="21" y="11"/>
                    <a:pt x="19" y="11"/>
                    <a:pt x="17" y="12"/>
                  </a:cubicBezTo>
                  <a:cubicBezTo>
                    <a:pt x="14" y="13"/>
                    <a:pt x="12" y="14"/>
                    <a:pt x="11" y="14"/>
                  </a:cubicBezTo>
                  <a:cubicBezTo>
                    <a:pt x="9" y="15"/>
                    <a:pt x="7" y="16"/>
                    <a:pt x="6" y="17"/>
                  </a:cubicBezTo>
                  <a:cubicBezTo>
                    <a:pt x="5" y="18"/>
                    <a:pt x="4" y="18"/>
                    <a:pt x="4" y="18"/>
                  </a:cubicBezTo>
                  <a:cubicBezTo>
                    <a:pt x="3" y="18"/>
                    <a:pt x="3" y="18"/>
                    <a:pt x="3" y="18"/>
                  </a:cubicBezTo>
                  <a:cubicBezTo>
                    <a:pt x="3" y="18"/>
                    <a:pt x="2" y="17"/>
                    <a:pt x="2" y="17"/>
                  </a:cubicBezTo>
                  <a:cubicBezTo>
                    <a:pt x="2" y="17"/>
                    <a:pt x="2" y="16"/>
                    <a:pt x="2" y="15"/>
                  </a:cubicBezTo>
                  <a:cubicBezTo>
                    <a:pt x="2" y="15"/>
                    <a:pt x="2" y="14"/>
                    <a:pt x="2" y="13"/>
                  </a:cubicBezTo>
                  <a:cubicBezTo>
                    <a:pt x="2" y="12"/>
                    <a:pt x="2" y="12"/>
                    <a:pt x="2" y="11"/>
                  </a:cubicBezTo>
                  <a:cubicBezTo>
                    <a:pt x="2" y="11"/>
                    <a:pt x="2" y="10"/>
                    <a:pt x="2" y="10"/>
                  </a:cubicBezTo>
                  <a:cubicBezTo>
                    <a:pt x="2" y="9"/>
                    <a:pt x="2" y="9"/>
                    <a:pt x="2" y="9"/>
                  </a:cubicBezTo>
                  <a:cubicBezTo>
                    <a:pt x="3" y="8"/>
                    <a:pt x="3" y="8"/>
                    <a:pt x="3" y="8"/>
                  </a:cubicBezTo>
                  <a:cubicBezTo>
                    <a:pt x="4" y="7"/>
                    <a:pt x="5" y="6"/>
                    <a:pt x="6" y="6"/>
                  </a:cubicBezTo>
                  <a:cubicBezTo>
                    <a:pt x="8" y="5"/>
                    <a:pt x="9" y="4"/>
                    <a:pt x="11" y="3"/>
                  </a:cubicBezTo>
                  <a:cubicBezTo>
                    <a:pt x="13" y="2"/>
                    <a:pt x="16" y="2"/>
                    <a:pt x="18" y="1"/>
                  </a:cubicBezTo>
                  <a:cubicBezTo>
                    <a:pt x="21" y="1"/>
                    <a:pt x="23" y="0"/>
                    <a:pt x="26" y="0"/>
                  </a:cubicBezTo>
                  <a:cubicBezTo>
                    <a:pt x="30" y="0"/>
                    <a:pt x="34" y="1"/>
                    <a:pt x="37" y="2"/>
                  </a:cubicBezTo>
                  <a:cubicBezTo>
                    <a:pt x="40" y="3"/>
                    <a:pt x="43" y="5"/>
                    <a:pt x="45" y="7"/>
                  </a:cubicBezTo>
                  <a:cubicBezTo>
                    <a:pt x="47" y="9"/>
                    <a:pt x="49" y="12"/>
                    <a:pt x="50" y="14"/>
                  </a:cubicBezTo>
                  <a:cubicBezTo>
                    <a:pt x="51" y="17"/>
                    <a:pt x="51" y="20"/>
                    <a:pt x="51" y="23"/>
                  </a:cubicBezTo>
                  <a:cubicBezTo>
                    <a:pt x="51" y="26"/>
                    <a:pt x="51" y="29"/>
                    <a:pt x="51" y="32"/>
                  </a:cubicBezTo>
                  <a:cubicBezTo>
                    <a:pt x="50" y="35"/>
                    <a:pt x="49" y="38"/>
                    <a:pt x="47" y="41"/>
                  </a:cubicBezTo>
                  <a:cubicBezTo>
                    <a:pt x="46" y="44"/>
                    <a:pt x="44" y="48"/>
                    <a:pt x="40" y="52"/>
                  </a:cubicBezTo>
                  <a:cubicBezTo>
                    <a:pt x="37" y="56"/>
                    <a:pt x="33" y="60"/>
                    <a:pt x="28" y="66"/>
                  </a:cubicBezTo>
                  <a:cubicBezTo>
                    <a:pt x="14" y="80"/>
                    <a:pt x="14" y="80"/>
                    <a:pt x="14" y="80"/>
                  </a:cubicBezTo>
                  <a:cubicBezTo>
                    <a:pt x="53" y="80"/>
                    <a:pt x="53" y="80"/>
                    <a:pt x="53" y="80"/>
                  </a:cubicBezTo>
                  <a:cubicBezTo>
                    <a:pt x="53" y="80"/>
                    <a:pt x="53" y="80"/>
                    <a:pt x="54" y="81"/>
                  </a:cubicBezTo>
                  <a:cubicBezTo>
                    <a:pt x="54" y="81"/>
                    <a:pt x="54" y="81"/>
                    <a:pt x="55" y="81"/>
                  </a:cubicBezTo>
                  <a:cubicBezTo>
                    <a:pt x="55" y="82"/>
                    <a:pt x="55" y="82"/>
                    <a:pt x="55" y="83"/>
                  </a:cubicBezTo>
                  <a:cubicBezTo>
                    <a:pt x="55" y="84"/>
                    <a:pt x="55" y="84"/>
                    <a:pt x="55" y="85"/>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17" name="Freeform 17"/>
            <p:cNvSpPr>
              <a:spLocks/>
            </p:cNvSpPr>
            <p:nvPr userDrawn="1"/>
          </p:nvSpPr>
          <p:spPr bwMode="auto">
            <a:xfrm>
              <a:off x="19176479" y="3741292"/>
              <a:ext cx="663575" cy="1066800"/>
            </a:xfrm>
            <a:custGeom>
              <a:avLst/>
              <a:gdLst>
                <a:gd name="T0" fmla="*/ 56 w 56"/>
                <a:gd name="T1" fmla="*/ 60 h 90"/>
                <a:gd name="T2" fmla="*/ 53 w 56"/>
                <a:gd name="T3" fmla="*/ 72 h 90"/>
                <a:gd name="T4" fmla="*/ 46 w 56"/>
                <a:gd name="T5" fmla="*/ 82 h 90"/>
                <a:gd name="T6" fmla="*/ 36 w 56"/>
                <a:gd name="T7" fmla="*/ 88 h 90"/>
                <a:gd name="T8" fmla="*/ 23 w 56"/>
                <a:gd name="T9" fmla="*/ 90 h 90"/>
                <a:gd name="T10" fmla="*/ 15 w 56"/>
                <a:gd name="T11" fmla="*/ 89 h 90"/>
                <a:gd name="T12" fmla="*/ 8 w 56"/>
                <a:gd name="T13" fmla="*/ 87 h 90"/>
                <a:gd name="T14" fmla="*/ 3 w 56"/>
                <a:gd name="T15" fmla="*/ 86 h 90"/>
                <a:gd name="T16" fmla="*/ 1 w 56"/>
                <a:gd name="T17" fmla="*/ 85 h 90"/>
                <a:gd name="T18" fmla="*/ 0 w 56"/>
                <a:gd name="T19" fmla="*/ 84 h 90"/>
                <a:gd name="T20" fmla="*/ 0 w 56"/>
                <a:gd name="T21" fmla="*/ 83 h 90"/>
                <a:gd name="T22" fmla="*/ 0 w 56"/>
                <a:gd name="T23" fmla="*/ 81 h 90"/>
                <a:gd name="T24" fmla="*/ 0 w 56"/>
                <a:gd name="T25" fmla="*/ 79 h 90"/>
                <a:gd name="T26" fmla="*/ 0 w 56"/>
                <a:gd name="T27" fmla="*/ 77 h 90"/>
                <a:gd name="T28" fmla="*/ 0 w 56"/>
                <a:gd name="T29" fmla="*/ 75 h 90"/>
                <a:gd name="T30" fmla="*/ 1 w 56"/>
                <a:gd name="T31" fmla="*/ 75 h 90"/>
                <a:gd name="T32" fmla="*/ 2 w 56"/>
                <a:gd name="T33" fmla="*/ 74 h 90"/>
                <a:gd name="T34" fmla="*/ 4 w 56"/>
                <a:gd name="T35" fmla="*/ 75 h 90"/>
                <a:gd name="T36" fmla="*/ 8 w 56"/>
                <a:gd name="T37" fmla="*/ 77 h 90"/>
                <a:gd name="T38" fmla="*/ 14 w 56"/>
                <a:gd name="T39" fmla="*/ 79 h 90"/>
                <a:gd name="T40" fmla="*/ 22 w 56"/>
                <a:gd name="T41" fmla="*/ 80 h 90"/>
                <a:gd name="T42" fmla="*/ 31 w 56"/>
                <a:gd name="T43" fmla="*/ 79 h 90"/>
                <a:gd name="T44" fmla="*/ 37 w 56"/>
                <a:gd name="T45" fmla="*/ 75 h 90"/>
                <a:gd name="T46" fmla="*/ 42 w 56"/>
                <a:gd name="T47" fmla="*/ 69 h 90"/>
                <a:gd name="T48" fmla="*/ 43 w 56"/>
                <a:gd name="T49" fmla="*/ 61 h 90"/>
                <a:gd name="T50" fmla="*/ 42 w 56"/>
                <a:gd name="T51" fmla="*/ 53 h 90"/>
                <a:gd name="T52" fmla="*/ 38 w 56"/>
                <a:gd name="T53" fmla="*/ 48 h 90"/>
                <a:gd name="T54" fmla="*/ 31 w 56"/>
                <a:gd name="T55" fmla="*/ 45 h 90"/>
                <a:gd name="T56" fmla="*/ 21 w 56"/>
                <a:gd name="T57" fmla="*/ 44 h 90"/>
                <a:gd name="T58" fmla="*/ 13 w 56"/>
                <a:gd name="T59" fmla="*/ 44 h 90"/>
                <a:gd name="T60" fmla="*/ 8 w 56"/>
                <a:gd name="T61" fmla="*/ 44 h 90"/>
                <a:gd name="T62" fmla="*/ 5 w 56"/>
                <a:gd name="T63" fmla="*/ 44 h 90"/>
                <a:gd name="T64" fmla="*/ 4 w 56"/>
                <a:gd name="T65" fmla="*/ 40 h 90"/>
                <a:gd name="T66" fmla="*/ 4 w 56"/>
                <a:gd name="T67" fmla="*/ 4 h 90"/>
                <a:gd name="T68" fmla="*/ 5 w 56"/>
                <a:gd name="T69" fmla="*/ 1 h 90"/>
                <a:gd name="T70" fmla="*/ 8 w 56"/>
                <a:gd name="T71" fmla="*/ 0 h 90"/>
                <a:gd name="T72" fmla="*/ 48 w 56"/>
                <a:gd name="T73" fmla="*/ 0 h 90"/>
                <a:gd name="T74" fmla="*/ 49 w 56"/>
                <a:gd name="T75" fmla="*/ 0 h 90"/>
                <a:gd name="T76" fmla="*/ 49 w 56"/>
                <a:gd name="T77" fmla="*/ 1 h 90"/>
                <a:gd name="T78" fmla="*/ 50 w 56"/>
                <a:gd name="T79" fmla="*/ 2 h 90"/>
                <a:gd name="T80" fmla="*/ 50 w 56"/>
                <a:gd name="T81" fmla="*/ 5 h 90"/>
                <a:gd name="T82" fmla="*/ 49 w 56"/>
                <a:gd name="T83" fmla="*/ 9 h 90"/>
                <a:gd name="T84" fmla="*/ 48 w 56"/>
                <a:gd name="T85" fmla="*/ 10 h 90"/>
                <a:gd name="T86" fmla="*/ 16 w 56"/>
                <a:gd name="T87" fmla="*/ 10 h 90"/>
                <a:gd name="T88" fmla="*/ 16 w 56"/>
                <a:gd name="T89" fmla="*/ 35 h 90"/>
                <a:gd name="T90" fmla="*/ 21 w 56"/>
                <a:gd name="T91" fmla="*/ 34 h 90"/>
                <a:gd name="T92" fmla="*/ 26 w 56"/>
                <a:gd name="T93" fmla="*/ 34 h 90"/>
                <a:gd name="T94" fmla="*/ 39 w 56"/>
                <a:gd name="T95" fmla="*/ 36 h 90"/>
                <a:gd name="T96" fmla="*/ 48 w 56"/>
                <a:gd name="T97" fmla="*/ 41 h 90"/>
                <a:gd name="T98" fmla="*/ 54 w 56"/>
                <a:gd name="T99" fmla="*/ 49 h 90"/>
                <a:gd name="T100" fmla="*/ 56 w 56"/>
                <a:gd name="T101" fmla="*/ 6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 h="90">
                  <a:moveTo>
                    <a:pt x="56" y="60"/>
                  </a:moveTo>
                  <a:cubicBezTo>
                    <a:pt x="56" y="64"/>
                    <a:pt x="55" y="69"/>
                    <a:pt x="53" y="72"/>
                  </a:cubicBezTo>
                  <a:cubicBezTo>
                    <a:pt x="52" y="76"/>
                    <a:pt x="49" y="79"/>
                    <a:pt x="46" y="82"/>
                  </a:cubicBezTo>
                  <a:cubicBezTo>
                    <a:pt x="44" y="84"/>
                    <a:pt x="40" y="86"/>
                    <a:pt x="36" y="88"/>
                  </a:cubicBezTo>
                  <a:cubicBezTo>
                    <a:pt x="32" y="89"/>
                    <a:pt x="27" y="90"/>
                    <a:pt x="23" y="90"/>
                  </a:cubicBezTo>
                  <a:cubicBezTo>
                    <a:pt x="20" y="90"/>
                    <a:pt x="17" y="89"/>
                    <a:pt x="15" y="89"/>
                  </a:cubicBezTo>
                  <a:cubicBezTo>
                    <a:pt x="12" y="89"/>
                    <a:pt x="10" y="88"/>
                    <a:pt x="8" y="87"/>
                  </a:cubicBezTo>
                  <a:cubicBezTo>
                    <a:pt x="6" y="87"/>
                    <a:pt x="5" y="86"/>
                    <a:pt x="3" y="86"/>
                  </a:cubicBezTo>
                  <a:cubicBezTo>
                    <a:pt x="2" y="85"/>
                    <a:pt x="1" y="85"/>
                    <a:pt x="1" y="85"/>
                  </a:cubicBezTo>
                  <a:cubicBezTo>
                    <a:pt x="1" y="84"/>
                    <a:pt x="1" y="84"/>
                    <a:pt x="0" y="84"/>
                  </a:cubicBezTo>
                  <a:cubicBezTo>
                    <a:pt x="0" y="83"/>
                    <a:pt x="0" y="83"/>
                    <a:pt x="0" y="83"/>
                  </a:cubicBezTo>
                  <a:cubicBezTo>
                    <a:pt x="0" y="82"/>
                    <a:pt x="0" y="82"/>
                    <a:pt x="0" y="81"/>
                  </a:cubicBezTo>
                  <a:cubicBezTo>
                    <a:pt x="0" y="81"/>
                    <a:pt x="0" y="80"/>
                    <a:pt x="0" y="79"/>
                  </a:cubicBezTo>
                  <a:cubicBezTo>
                    <a:pt x="0" y="78"/>
                    <a:pt x="0" y="78"/>
                    <a:pt x="0" y="77"/>
                  </a:cubicBezTo>
                  <a:cubicBezTo>
                    <a:pt x="0" y="76"/>
                    <a:pt x="0" y="76"/>
                    <a:pt x="0" y="75"/>
                  </a:cubicBezTo>
                  <a:cubicBezTo>
                    <a:pt x="0" y="75"/>
                    <a:pt x="1" y="75"/>
                    <a:pt x="1" y="75"/>
                  </a:cubicBezTo>
                  <a:cubicBezTo>
                    <a:pt x="1" y="74"/>
                    <a:pt x="1" y="74"/>
                    <a:pt x="2" y="74"/>
                  </a:cubicBezTo>
                  <a:cubicBezTo>
                    <a:pt x="2" y="74"/>
                    <a:pt x="3" y="75"/>
                    <a:pt x="4" y="75"/>
                  </a:cubicBezTo>
                  <a:cubicBezTo>
                    <a:pt x="5" y="76"/>
                    <a:pt x="6" y="76"/>
                    <a:pt x="8" y="77"/>
                  </a:cubicBezTo>
                  <a:cubicBezTo>
                    <a:pt x="9" y="78"/>
                    <a:pt x="11" y="78"/>
                    <a:pt x="14" y="79"/>
                  </a:cubicBezTo>
                  <a:cubicBezTo>
                    <a:pt x="16" y="79"/>
                    <a:pt x="19" y="80"/>
                    <a:pt x="22" y="80"/>
                  </a:cubicBezTo>
                  <a:cubicBezTo>
                    <a:pt x="25" y="80"/>
                    <a:pt x="28" y="79"/>
                    <a:pt x="31" y="79"/>
                  </a:cubicBezTo>
                  <a:cubicBezTo>
                    <a:pt x="33" y="78"/>
                    <a:pt x="35" y="77"/>
                    <a:pt x="37" y="75"/>
                  </a:cubicBezTo>
                  <a:cubicBezTo>
                    <a:pt x="39" y="74"/>
                    <a:pt x="41" y="72"/>
                    <a:pt x="42" y="69"/>
                  </a:cubicBezTo>
                  <a:cubicBezTo>
                    <a:pt x="43" y="67"/>
                    <a:pt x="43" y="64"/>
                    <a:pt x="43" y="61"/>
                  </a:cubicBezTo>
                  <a:cubicBezTo>
                    <a:pt x="43" y="58"/>
                    <a:pt x="43" y="55"/>
                    <a:pt x="42" y="53"/>
                  </a:cubicBezTo>
                  <a:cubicBezTo>
                    <a:pt x="41" y="51"/>
                    <a:pt x="40" y="49"/>
                    <a:pt x="38" y="48"/>
                  </a:cubicBezTo>
                  <a:cubicBezTo>
                    <a:pt x="36" y="46"/>
                    <a:pt x="34" y="45"/>
                    <a:pt x="31" y="45"/>
                  </a:cubicBezTo>
                  <a:cubicBezTo>
                    <a:pt x="28" y="44"/>
                    <a:pt x="24" y="44"/>
                    <a:pt x="21" y="44"/>
                  </a:cubicBezTo>
                  <a:cubicBezTo>
                    <a:pt x="18" y="44"/>
                    <a:pt x="15" y="44"/>
                    <a:pt x="13" y="44"/>
                  </a:cubicBezTo>
                  <a:cubicBezTo>
                    <a:pt x="11" y="44"/>
                    <a:pt x="9" y="44"/>
                    <a:pt x="8" y="44"/>
                  </a:cubicBezTo>
                  <a:cubicBezTo>
                    <a:pt x="6" y="44"/>
                    <a:pt x="6" y="44"/>
                    <a:pt x="5" y="44"/>
                  </a:cubicBezTo>
                  <a:cubicBezTo>
                    <a:pt x="4" y="43"/>
                    <a:pt x="4" y="42"/>
                    <a:pt x="4" y="40"/>
                  </a:cubicBezTo>
                  <a:cubicBezTo>
                    <a:pt x="4" y="4"/>
                    <a:pt x="4" y="4"/>
                    <a:pt x="4" y="4"/>
                  </a:cubicBezTo>
                  <a:cubicBezTo>
                    <a:pt x="4" y="3"/>
                    <a:pt x="5" y="1"/>
                    <a:pt x="5" y="1"/>
                  </a:cubicBezTo>
                  <a:cubicBezTo>
                    <a:pt x="6" y="0"/>
                    <a:pt x="7" y="0"/>
                    <a:pt x="8" y="0"/>
                  </a:cubicBezTo>
                  <a:cubicBezTo>
                    <a:pt x="48" y="0"/>
                    <a:pt x="48" y="0"/>
                    <a:pt x="48" y="0"/>
                  </a:cubicBezTo>
                  <a:cubicBezTo>
                    <a:pt x="48" y="0"/>
                    <a:pt x="48" y="0"/>
                    <a:pt x="49" y="0"/>
                  </a:cubicBezTo>
                  <a:cubicBezTo>
                    <a:pt x="49" y="0"/>
                    <a:pt x="49" y="0"/>
                    <a:pt x="49" y="1"/>
                  </a:cubicBezTo>
                  <a:cubicBezTo>
                    <a:pt x="50" y="1"/>
                    <a:pt x="50" y="2"/>
                    <a:pt x="50" y="2"/>
                  </a:cubicBezTo>
                  <a:cubicBezTo>
                    <a:pt x="50" y="3"/>
                    <a:pt x="50" y="4"/>
                    <a:pt x="50" y="5"/>
                  </a:cubicBezTo>
                  <a:cubicBezTo>
                    <a:pt x="50" y="6"/>
                    <a:pt x="50" y="8"/>
                    <a:pt x="49" y="9"/>
                  </a:cubicBezTo>
                  <a:cubicBezTo>
                    <a:pt x="49" y="9"/>
                    <a:pt x="48" y="10"/>
                    <a:pt x="48" y="10"/>
                  </a:cubicBezTo>
                  <a:cubicBezTo>
                    <a:pt x="16" y="10"/>
                    <a:pt x="16" y="10"/>
                    <a:pt x="16" y="10"/>
                  </a:cubicBezTo>
                  <a:cubicBezTo>
                    <a:pt x="16" y="35"/>
                    <a:pt x="16" y="35"/>
                    <a:pt x="16" y="35"/>
                  </a:cubicBezTo>
                  <a:cubicBezTo>
                    <a:pt x="18" y="35"/>
                    <a:pt x="19" y="34"/>
                    <a:pt x="21" y="34"/>
                  </a:cubicBezTo>
                  <a:cubicBezTo>
                    <a:pt x="22" y="34"/>
                    <a:pt x="24" y="34"/>
                    <a:pt x="26" y="34"/>
                  </a:cubicBezTo>
                  <a:cubicBezTo>
                    <a:pt x="31" y="34"/>
                    <a:pt x="35" y="35"/>
                    <a:pt x="39" y="36"/>
                  </a:cubicBezTo>
                  <a:cubicBezTo>
                    <a:pt x="43" y="37"/>
                    <a:pt x="46" y="39"/>
                    <a:pt x="48" y="41"/>
                  </a:cubicBezTo>
                  <a:cubicBezTo>
                    <a:pt x="51" y="43"/>
                    <a:pt x="52" y="46"/>
                    <a:pt x="54" y="49"/>
                  </a:cubicBezTo>
                  <a:cubicBezTo>
                    <a:pt x="55" y="52"/>
                    <a:pt x="56" y="56"/>
                    <a:pt x="56" y="60"/>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18" name="Freeform 18"/>
            <p:cNvSpPr>
              <a:spLocks/>
            </p:cNvSpPr>
            <p:nvPr userDrawn="1"/>
          </p:nvSpPr>
          <p:spPr bwMode="auto">
            <a:xfrm>
              <a:off x="20706829" y="3730179"/>
              <a:ext cx="604838" cy="1054100"/>
            </a:xfrm>
            <a:custGeom>
              <a:avLst/>
              <a:gdLst>
                <a:gd name="T0" fmla="*/ 51 w 51"/>
                <a:gd name="T1" fmla="*/ 85 h 89"/>
                <a:gd name="T2" fmla="*/ 51 w 51"/>
                <a:gd name="T3" fmla="*/ 87 h 89"/>
                <a:gd name="T4" fmla="*/ 51 w 51"/>
                <a:gd name="T5" fmla="*/ 88 h 89"/>
                <a:gd name="T6" fmla="*/ 50 w 51"/>
                <a:gd name="T7" fmla="*/ 89 h 89"/>
                <a:gd name="T8" fmla="*/ 49 w 51"/>
                <a:gd name="T9" fmla="*/ 89 h 89"/>
                <a:gd name="T10" fmla="*/ 3 w 51"/>
                <a:gd name="T11" fmla="*/ 89 h 89"/>
                <a:gd name="T12" fmla="*/ 2 w 51"/>
                <a:gd name="T13" fmla="*/ 89 h 89"/>
                <a:gd name="T14" fmla="*/ 1 w 51"/>
                <a:gd name="T15" fmla="*/ 88 h 89"/>
                <a:gd name="T16" fmla="*/ 0 w 51"/>
                <a:gd name="T17" fmla="*/ 87 h 89"/>
                <a:gd name="T18" fmla="*/ 0 w 51"/>
                <a:gd name="T19" fmla="*/ 85 h 89"/>
                <a:gd name="T20" fmla="*/ 0 w 51"/>
                <a:gd name="T21" fmla="*/ 82 h 89"/>
                <a:gd name="T22" fmla="*/ 1 w 51"/>
                <a:gd name="T23" fmla="*/ 81 h 89"/>
                <a:gd name="T24" fmla="*/ 2 w 51"/>
                <a:gd name="T25" fmla="*/ 80 h 89"/>
                <a:gd name="T26" fmla="*/ 3 w 51"/>
                <a:gd name="T27" fmla="*/ 80 h 89"/>
                <a:gd name="T28" fmla="*/ 21 w 51"/>
                <a:gd name="T29" fmla="*/ 80 h 89"/>
                <a:gd name="T30" fmla="*/ 21 w 51"/>
                <a:gd name="T31" fmla="*/ 12 h 89"/>
                <a:gd name="T32" fmla="*/ 4 w 51"/>
                <a:gd name="T33" fmla="*/ 23 h 89"/>
                <a:gd name="T34" fmla="*/ 2 w 51"/>
                <a:gd name="T35" fmla="*/ 23 h 89"/>
                <a:gd name="T36" fmla="*/ 1 w 51"/>
                <a:gd name="T37" fmla="*/ 23 h 89"/>
                <a:gd name="T38" fmla="*/ 0 w 51"/>
                <a:gd name="T39" fmla="*/ 22 h 89"/>
                <a:gd name="T40" fmla="*/ 0 w 51"/>
                <a:gd name="T41" fmla="*/ 19 h 89"/>
                <a:gd name="T42" fmla="*/ 0 w 51"/>
                <a:gd name="T43" fmla="*/ 17 h 89"/>
                <a:gd name="T44" fmla="*/ 0 w 51"/>
                <a:gd name="T45" fmla="*/ 16 h 89"/>
                <a:gd name="T46" fmla="*/ 1 w 51"/>
                <a:gd name="T47" fmla="*/ 15 h 89"/>
                <a:gd name="T48" fmla="*/ 2 w 51"/>
                <a:gd name="T49" fmla="*/ 14 h 89"/>
                <a:gd name="T50" fmla="*/ 22 w 51"/>
                <a:gd name="T51" fmla="*/ 1 h 89"/>
                <a:gd name="T52" fmla="*/ 23 w 51"/>
                <a:gd name="T53" fmla="*/ 1 h 89"/>
                <a:gd name="T54" fmla="*/ 24 w 51"/>
                <a:gd name="T55" fmla="*/ 0 h 89"/>
                <a:gd name="T56" fmla="*/ 25 w 51"/>
                <a:gd name="T57" fmla="*/ 0 h 89"/>
                <a:gd name="T58" fmla="*/ 27 w 51"/>
                <a:gd name="T59" fmla="*/ 0 h 89"/>
                <a:gd name="T60" fmla="*/ 30 w 51"/>
                <a:gd name="T61" fmla="*/ 0 h 89"/>
                <a:gd name="T62" fmla="*/ 32 w 51"/>
                <a:gd name="T63" fmla="*/ 1 h 89"/>
                <a:gd name="T64" fmla="*/ 33 w 51"/>
                <a:gd name="T65" fmla="*/ 1 h 89"/>
                <a:gd name="T66" fmla="*/ 33 w 51"/>
                <a:gd name="T67" fmla="*/ 2 h 89"/>
                <a:gd name="T68" fmla="*/ 33 w 51"/>
                <a:gd name="T69" fmla="*/ 80 h 89"/>
                <a:gd name="T70" fmla="*/ 49 w 51"/>
                <a:gd name="T71" fmla="*/ 80 h 89"/>
                <a:gd name="T72" fmla="*/ 50 w 51"/>
                <a:gd name="T73" fmla="*/ 80 h 89"/>
                <a:gd name="T74" fmla="*/ 51 w 51"/>
                <a:gd name="T75" fmla="*/ 81 h 89"/>
                <a:gd name="T76" fmla="*/ 51 w 51"/>
                <a:gd name="T77" fmla="*/ 82 h 89"/>
                <a:gd name="T78" fmla="*/ 51 w 51"/>
                <a:gd name="T79"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 h="89">
                  <a:moveTo>
                    <a:pt x="51" y="85"/>
                  </a:moveTo>
                  <a:cubicBezTo>
                    <a:pt x="51" y="85"/>
                    <a:pt x="51" y="86"/>
                    <a:pt x="51" y="87"/>
                  </a:cubicBezTo>
                  <a:cubicBezTo>
                    <a:pt x="51" y="87"/>
                    <a:pt x="51" y="88"/>
                    <a:pt x="51" y="88"/>
                  </a:cubicBezTo>
                  <a:cubicBezTo>
                    <a:pt x="50" y="89"/>
                    <a:pt x="50" y="89"/>
                    <a:pt x="50" y="89"/>
                  </a:cubicBezTo>
                  <a:cubicBezTo>
                    <a:pt x="50" y="89"/>
                    <a:pt x="49" y="89"/>
                    <a:pt x="49" y="89"/>
                  </a:cubicBezTo>
                  <a:cubicBezTo>
                    <a:pt x="3" y="89"/>
                    <a:pt x="3" y="89"/>
                    <a:pt x="3" y="89"/>
                  </a:cubicBezTo>
                  <a:cubicBezTo>
                    <a:pt x="2" y="89"/>
                    <a:pt x="2" y="89"/>
                    <a:pt x="2" y="89"/>
                  </a:cubicBezTo>
                  <a:cubicBezTo>
                    <a:pt x="1" y="89"/>
                    <a:pt x="1" y="89"/>
                    <a:pt x="1" y="88"/>
                  </a:cubicBezTo>
                  <a:cubicBezTo>
                    <a:pt x="1" y="88"/>
                    <a:pt x="1" y="87"/>
                    <a:pt x="0" y="87"/>
                  </a:cubicBezTo>
                  <a:cubicBezTo>
                    <a:pt x="0" y="86"/>
                    <a:pt x="0" y="85"/>
                    <a:pt x="0" y="85"/>
                  </a:cubicBezTo>
                  <a:cubicBezTo>
                    <a:pt x="0" y="84"/>
                    <a:pt x="0" y="83"/>
                    <a:pt x="0" y="82"/>
                  </a:cubicBezTo>
                  <a:cubicBezTo>
                    <a:pt x="1" y="82"/>
                    <a:pt x="1" y="81"/>
                    <a:pt x="1" y="81"/>
                  </a:cubicBezTo>
                  <a:cubicBezTo>
                    <a:pt x="1" y="81"/>
                    <a:pt x="1" y="80"/>
                    <a:pt x="2" y="80"/>
                  </a:cubicBezTo>
                  <a:cubicBezTo>
                    <a:pt x="2" y="80"/>
                    <a:pt x="2" y="80"/>
                    <a:pt x="3" y="80"/>
                  </a:cubicBezTo>
                  <a:cubicBezTo>
                    <a:pt x="21" y="80"/>
                    <a:pt x="21" y="80"/>
                    <a:pt x="21" y="80"/>
                  </a:cubicBezTo>
                  <a:cubicBezTo>
                    <a:pt x="21" y="12"/>
                    <a:pt x="21" y="12"/>
                    <a:pt x="21" y="12"/>
                  </a:cubicBezTo>
                  <a:cubicBezTo>
                    <a:pt x="4" y="23"/>
                    <a:pt x="4" y="23"/>
                    <a:pt x="4" y="23"/>
                  </a:cubicBezTo>
                  <a:cubicBezTo>
                    <a:pt x="3" y="23"/>
                    <a:pt x="2" y="23"/>
                    <a:pt x="2" y="23"/>
                  </a:cubicBezTo>
                  <a:cubicBezTo>
                    <a:pt x="1" y="24"/>
                    <a:pt x="1" y="23"/>
                    <a:pt x="1" y="23"/>
                  </a:cubicBezTo>
                  <a:cubicBezTo>
                    <a:pt x="0" y="23"/>
                    <a:pt x="0" y="22"/>
                    <a:pt x="0" y="22"/>
                  </a:cubicBezTo>
                  <a:cubicBezTo>
                    <a:pt x="0" y="21"/>
                    <a:pt x="0" y="20"/>
                    <a:pt x="0" y="19"/>
                  </a:cubicBezTo>
                  <a:cubicBezTo>
                    <a:pt x="0" y="18"/>
                    <a:pt x="0" y="18"/>
                    <a:pt x="0" y="17"/>
                  </a:cubicBezTo>
                  <a:cubicBezTo>
                    <a:pt x="0" y="17"/>
                    <a:pt x="0" y="16"/>
                    <a:pt x="0" y="16"/>
                  </a:cubicBezTo>
                  <a:cubicBezTo>
                    <a:pt x="0" y="15"/>
                    <a:pt x="1" y="15"/>
                    <a:pt x="1" y="15"/>
                  </a:cubicBezTo>
                  <a:cubicBezTo>
                    <a:pt x="1" y="14"/>
                    <a:pt x="1" y="14"/>
                    <a:pt x="2" y="14"/>
                  </a:cubicBezTo>
                  <a:cubicBezTo>
                    <a:pt x="22" y="1"/>
                    <a:pt x="22" y="1"/>
                    <a:pt x="22" y="1"/>
                  </a:cubicBezTo>
                  <a:cubicBezTo>
                    <a:pt x="22" y="1"/>
                    <a:pt x="23" y="1"/>
                    <a:pt x="23" y="1"/>
                  </a:cubicBezTo>
                  <a:cubicBezTo>
                    <a:pt x="23" y="0"/>
                    <a:pt x="24" y="0"/>
                    <a:pt x="24" y="0"/>
                  </a:cubicBezTo>
                  <a:cubicBezTo>
                    <a:pt x="24" y="0"/>
                    <a:pt x="25" y="0"/>
                    <a:pt x="25" y="0"/>
                  </a:cubicBezTo>
                  <a:cubicBezTo>
                    <a:pt x="26" y="0"/>
                    <a:pt x="27" y="0"/>
                    <a:pt x="27" y="0"/>
                  </a:cubicBezTo>
                  <a:cubicBezTo>
                    <a:pt x="29" y="0"/>
                    <a:pt x="29" y="0"/>
                    <a:pt x="30" y="0"/>
                  </a:cubicBezTo>
                  <a:cubicBezTo>
                    <a:pt x="31" y="0"/>
                    <a:pt x="31" y="0"/>
                    <a:pt x="32" y="1"/>
                  </a:cubicBezTo>
                  <a:cubicBezTo>
                    <a:pt x="32" y="1"/>
                    <a:pt x="33" y="1"/>
                    <a:pt x="33" y="1"/>
                  </a:cubicBezTo>
                  <a:cubicBezTo>
                    <a:pt x="33" y="1"/>
                    <a:pt x="33" y="2"/>
                    <a:pt x="33" y="2"/>
                  </a:cubicBezTo>
                  <a:cubicBezTo>
                    <a:pt x="33" y="80"/>
                    <a:pt x="33" y="80"/>
                    <a:pt x="33" y="80"/>
                  </a:cubicBezTo>
                  <a:cubicBezTo>
                    <a:pt x="49" y="80"/>
                    <a:pt x="49" y="80"/>
                    <a:pt x="49" y="80"/>
                  </a:cubicBezTo>
                  <a:cubicBezTo>
                    <a:pt x="49" y="80"/>
                    <a:pt x="50" y="80"/>
                    <a:pt x="50" y="80"/>
                  </a:cubicBezTo>
                  <a:cubicBezTo>
                    <a:pt x="50" y="80"/>
                    <a:pt x="51" y="81"/>
                    <a:pt x="51" y="81"/>
                  </a:cubicBezTo>
                  <a:cubicBezTo>
                    <a:pt x="51" y="81"/>
                    <a:pt x="51" y="82"/>
                    <a:pt x="51" y="82"/>
                  </a:cubicBezTo>
                  <a:cubicBezTo>
                    <a:pt x="51" y="83"/>
                    <a:pt x="51" y="84"/>
                    <a:pt x="51" y="85"/>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19" name="Freeform 19"/>
            <p:cNvSpPr>
              <a:spLocks/>
            </p:cNvSpPr>
            <p:nvPr userDrawn="1"/>
          </p:nvSpPr>
          <p:spPr bwMode="auto">
            <a:xfrm>
              <a:off x="22187966" y="3730179"/>
              <a:ext cx="604838" cy="1054100"/>
            </a:xfrm>
            <a:custGeom>
              <a:avLst/>
              <a:gdLst>
                <a:gd name="T0" fmla="*/ 51 w 51"/>
                <a:gd name="T1" fmla="*/ 85 h 89"/>
                <a:gd name="T2" fmla="*/ 51 w 51"/>
                <a:gd name="T3" fmla="*/ 87 h 89"/>
                <a:gd name="T4" fmla="*/ 50 w 51"/>
                <a:gd name="T5" fmla="*/ 88 h 89"/>
                <a:gd name="T6" fmla="*/ 50 w 51"/>
                <a:gd name="T7" fmla="*/ 89 h 89"/>
                <a:gd name="T8" fmla="*/ 49 w 51"/>
                <a:gd name="T9" fmla="*/ 89 h 89"/>
                <a:gd name="T10" fmla="*/ 2 w 51"/>
                <a:gd name="T11" fmla="*/ 89 h 89"/>
                <a:gd name="T12" fmla="*/ 2 w 51"/>
                <a:gd name="T13" fmla="*/ 89 h 89"/>
                <a:gd name="T14" fmla="*/ 1 w 51"/>
                <a:gd name="T15" fmla="*/ 88 h 89"/>
                <a:gd name="T16" fmla="*/ 0 w 51"/>
                <a:gd name="T17" fmla="*/ 87 h 89"/>
                <a:gd name="T18" fmla="*/ 0 w 51"/>
                <a:gd name="T19" fmla="*/ 85 h 89"/>
                <a:gd name="T20" fmla="*/ 0 w 51"/>
                <a:gd name="T21" fmla="*/ 82 h 89"/>
                <a:gd name="T22" fmla="*/ 1 w 51"/>
                <a:gd name="T23" fmla="*/ 81 h 89"/>
                <a:gd name="T24" fmla="*/ 1 w 51"/>
                <a:gd name="T25" fmla="*/ 80 h 89"/>
                <a:gd name="T26" fmla="*/ 2 w 51"/>
                <a:gd name="T27" fmla="*/ 80 h 89"/>
                <a:gd name="T28" fmla="*/ 21 w 51"/>
                <a:gd name="T29" fmla="*/ 80 h 89"/>
                <a:gd name="T30" fmla="*/ 21 w 51"/>
                <a:gd name="T31" fmla="*/ 12 h 89"/>
                <a:gd name="T32" fmla="*/ 4 w 51"/>
                <a:gd name="T33" fmla="*/ 23 h 89"/>
                <a:gd name="T34" fmla="*/ 2 w 51"/>
                <a:gd name="T35" fmla="*/ 23 h 89"/>
                <a:gd name="T36" fmla="*/ 0 w 51"/>
                <a:gd name="T37" fmla="*/ 23 h 89"/>
                <a:gd name="T38" fmla="*/ 0 w 51"/>
                <a:gd name="T39" fmla="*/ 22 h 89"/>
                <a:gd name="T40" fmla="*/ 0 w 51"/>
                <a:gd name="T41" fmla="*/ 19 h 89"/>
                <a:gd name="T42" fmla="*/ 0 w 51"/>
                <a:gd name="T43" fmla="*/ 17 h 89"/>
                <a:gd name="T44" fmla="*/ 0 w 51"/>
                <a:gd name="T45" fmla="*/ 16 h 89"/>
                <a:gd name="T46" fmla="*/ 1 w 51"/>
                <a:gd name="T47" fmla="*/ 15 h 89"/>
                <a:gd name="T48" fmla="*/ 2 w 51"/>
                <a:gd name="T49" fmla="*/ 14 h 89"/>
                <a:gd name="T50" fmla="*/ 22 w 51"/>
                <a:gd name="T51" fmla="*/ 1 h 89"/>
                <a:gd name="T52" fmla="*/ 23 w 51"/>
                <a:gd name="T53" fmla="*/ 1 h 89"/>
                <a:gd name="T54" fmla="*/ 24 w 51"/>
                <a:gd name="T55" fmla="*/ 0 h 89"/>
                <a:gd name="T56" fmla="*/ 25 w 51"/>
                <a:gd name="T57" fmla="*/ 0 h 89"/>
                <a:gd name="T58" fmla="*/ 27 w 51"/>
                <a:gd name="T59" fmla="*/ 0 h 89"/>
                <a:gd name="T60" fmla="*/ 30 w 51"/>
                <a:gd name="T61" fmla="*/ 0 h 89"/>
                <a:gd name="T62" fmla="*/ 32 w 51"/>
                <a:gd name="T63" fmla="*/ 1 h 89"/>
                <a:gd name="T64" fmla="*/ 32 w 51"/>
                <a:gd name="T65" fmla="*/ 1 h 89"/>
                <a:gd name="T66" fmla="*/ 33 w 51"/>
                <a:gd name="T67" fmla="*/ 2 h 89"/>
                <a:gd name="T68" fmla="*/ 33 w 51"/>
                <a:gd name="T69" fmla="*/ 80 h 89"/>
                <a:gd name="T70" fmla="*/ 49 w 51"/>
                <a:gd name="T71" fmla="*/ 80 h 89"/>
                <a:gd name="T72" fmla="*/ 50 w 51"/>
                <a:gd name="T73" fmla="*/ 80 h 89"/>
                <a:gd name="T74" fmla="*/ 50 w 51"/>
                <a:gd name="T75" fmla="*/ 81 h 89"/>
                <a:gd name="T76" fmla="*/ 51 w 51"/>
                <a:gd name="T77" fmla="*/ 82 h 89"/>
                <a:gd name="T78" fmla="*/ 51 w 51"/>
                <a:gd name="T79"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 h="89">
                  <a:moveTo>
                    <a:pt x="51" y="85"/>
                  </a:moveTo>
                  <a:cubicBezTo>
                    <a:pt x="51" y="85"/>
                    <a:pt x="51" y="86"/>
                    <a:pt x="51" y="87"/>
                  </a:cubicBezTo>
                  <a:cubicBezTo>
                    <a:pt x="51" y="87"/>
                    <a:pt x="51" y="88"/>
                    <a:pt x="50" y="88"/>
                  </a:cubicBezTo>
                  <a:cubicBezTo>
                    <a:pt x="50" y="89"/>
                    <a:pt x="50" y="89"/>
                    <a:pt x="50" y="89"/>
                  </a:cubicBezTo>
                  <a:cubicBezTo>
                    <a:pt x="49" y="89"/>
                    <a:pt x="49" y="89"/>
                    <a:pt x="49" y="89"/>
                  </a:cubicBezTo>
                  <a:cubicBezTo>
                    <a:pt x="2" y="89"/>
                    <a:pt x="2" y="89"/>
                    <a:pt x="2" y="89"/>
                  </a:cubicBezTo>
                  <a:cubicBezTo>
                    <a:pt x="2" y="89"/>
                    <a:pt x="2" y="89"/>
                    <a:pt x="2" y="89"/>
                  </a:cubicBezTo>
                  <a:cubicBezTo>
                    <a:pt x="1" y="89"/>
                    <a:pt x="1" y="89"/>
                    <a:pt x="1" y="88"/>
                  </a:cubicBezTo>
                  <a:cubicBezTo>
                    <a:pt x="0" y="88"/>
                    <a:pt x="0" y="87"/>
                    <a:pt x="0" y="87"/>
                  </a:cubicBezTo>
                  <a:cubicBezTo>
                    <a:pt x="0" y="86"/>
                    <a:pt x="0" y="85"/>
                    <a:pt x="0" y="85"/>
                  </a:cubicBezTo>
                  <a:cubicBezTo>
                    <a:pt x="0" y="84"/>
                    <a:pt x="0" y="83"/>
                    <a:pt x="0" y="82"/>
                  </a:cubicBezTo>
                  <a:cubicBezTo>
                    <a:pt x="0" y="82"/>
                    <a:pt x="0" y="81"/>
                    <a:pt x="1" y="81"/>
                  </a:cubicBezTo>
                  <a:cubicBezTo>
                    <a:pt x="1" y="81"/>
                    <a:pt x="1" y="80"/>
                    <a:pt x="1" y="80"/>
                  </a:cubicBezTo>
                  <a:cubicBezTo>
                    <a:pt x="2" y="80"/>
                    <a:pt x="2" y="80"/>
                    <a:pt x="2" y="80"/>
                  </a:cubicBezTo>
                  <a:cubicBezTo>
                    <a:pt x="21" y="80"/>
                    <a:pt x="21" y="80"/>
                    <a:pt x="21" y="80"/>
                  </a:cubicBezTo>
                  <a:cubicBezTo>
                    <a:pt x="21" y="12"/>
                    <a:pt x="21" y="12"/>
                    <a:pt x="21" y="12"/>
                  </a:cubicBezTo>
                  <a:cubicBezTo>
                    <a:pt x="4" y="23"/>
                    <a:pt x="4" y="23"/>
                    <a:pt x="4" y="23"/>
                  </a:cubicBezTo>
                  <a:cubicBezTo>
                    <a:pt x="3" y="23"/>
                    <a:pt x="2" y="23"/>
                    <a:pt x="2" y="23"/>
                  </a:cubicBezTo>
                  <a:cubicBezTo>
                    <a:pt x="1" y="24"/>
                    <a:pt x="1" y="23"/>
                    <a:pt x="0" y="23"/>
                  </a:cubicBezTo>
                  <a:cubicBezTo>
                    <a:pt x="0" y="23"/>
                    <a:pt x="0" y="22"/>
                    <a:pt x="0" y="22"/>
                  </a:cubicBezTo>
                  <a:cubicBezTo>
                    <a:pt x="0" y="21"/>
                    <a:pt x="0" y="20"/>
                    <a:pt x="0" y="19"/>
                  </a:cubicBezTo>
                  <a:cubicBezTo>
                    <a:pt x="0" y="18"/>
                    <a:pt x="0" y="18"/>
                    <a:pt x="0" y="17"/>
                  </a:cubicBezTo>
                  <a:cubicBezTo>
                    <a:pt x="0" y="17"/>
                    <a:pt x="0" y="16"/>
                    <a:pt x="0" y="16"/>
                  </a:cubicBezTo>
                  <a:cubicBezTo>
                    <a:pt x="0" y="15"/>
                    <a:pt x="0" y="15"/>
                    <a:pt x="1" y="15"/>
                  </a:cubicBezTo>
                  <a:cubicBezTo>
                    <a:pt x="1" y="14"/>
                    <a:pt x="1" y="14"/>
                    <a:pt x="2" y="14"/>
                  </a:cubicBezTo>
                  <a:cubicBezTo>
                    <a:pt x="22" y="1"/>
                    <a:pt x="22" y="1"/>
                    <a:pt x="22" y="1"/>
                  </a:cubicBezTo>
                  <a:cubicBezTo>
                    <a:pt x="22" y="1"/>
                    <a:pt x="22" y="1"/>
                    <a:pt x="23" y="1"/>
                  </a:cubicBezTo>
                  <a:cubicBezTo>
                    <a:pt x="23" y="0"/>
                    <a:pt x="23" y="0"/>
                    <a:pt x="24" y="0"/>
                  </a:cubicBezTo>
                  <a:cubicBezTo>
                    <a:pt x="24" y="0"/>
                    <a:pt x="25" y="0"/>
                    <a:pt x="25" y="0"/>
                  </a:cubicBezTo>
                  <a:cubicBezTo>
                    <a:pt x="26" y="0"/>
                    <a:pt x="26" y="0"/>
                    <a:pt x="27" y="0"/>
                  </a:cubicBezTo>
                  <a:cubicBezTo>
                    <a:pt x="28" y="0"/>
                    <a:pt x="29" y="0"/>
                    <a:pt x="30" y="0"/>
                  </a:cubicBezTo>
                  <a:cubicBezTo>
                    <a:pt x="31" y="0"/>
                    <a:pt x="31" y="0"/>
                    <a:pt x="32" y="1"/>
                  </a:cubicBezTo>
                  <a:cubicBezTo>
                    <a:pt x="32" y="1"/>
                    <a:pt x="32" y="1"/>
                    <a:pt x="32" y="1"/>
                  </a:cubicBezTo>
                  <a:cubicBezTo>
                    <a:pt x="33" y="1"/>
                    <a:pt x="33" y="2"/>
                    <a:pt x="33" y="2"/>
                  </a:cubicBezTo>
                  <a:cubicBezTo>
                    <a:pt x="33" y="80"/>
                    <a:pt x="33" y="80"/>
                    <a:pt x="33" y="80"/>
                  </a:cubicBezTo>
                  <a:cubicBezTo>
                    <a:pt x="49" y="80"/>
                    <a:pt x="49" y="80"/>
                    <a:pt x="49" y="80"/>
                  </a:cubicBezTo>
                  <a:cubicBezTo>
                    <a:pt x="49" y="80"/>
                    <a:pt x="49" y="80"/>
                    <a:pt x="50" y="80"/>
                  </a:cubicBezTo>
                  <a:cubicBezTo>
                    <a:pt x="50" y="80"/>
                    <a:pt x="50" y="81"/>
                    <a:pt x="50" y="81"/>
                  </a:cubicBezTo>
                  <a:cubicBezTo>
                    <a:pt x="51" y="81"/>
                    <a:pt x="51" y="82"/>
                    <a:pt x="51" y="82"/>
                  </a:cubicBezTo>
                  <a:cubicBezTo>
                    <a:pt x="51" y="83"/>
                    <a:pt x="51" y="84"/>
                    <a:pt x="51" y="85"/>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20" name="Freeform 20"/>
            <p:cNvSpPr>
              <a:spLocks noEditPoints="1"/>
            </p:cNvSpPr>
            <p:nvPr userDrawn="1"/>
          </p:nvSpPr>
          <p:spPr bwMode="auto">
            <a:xfrm>
              <a:off x="23659579" y="3730179"/>
              <a:ext cx="758825" cy="1066800"/>
            </a:xfrm>
            <a:custGeom>
              <a:avLst/>
              <a:gdLst>
                <a:gd name="T0" fmla="*/ 64 w 64"/>
                <a:gd name="T1" fmla="*/ 64 h 90"/>
                <a:gd name="T2" fmla="*/ 63 w 64"/>
                <a:gd name="T3" fmla="*/ 68 h 90"/>
                <a:gd name="T4" fmla="*/ 61 w 64"/>
                <a:gd name="T5" fmla="*/ 69 h 90"/>
                <a:gd name="T6" fmla="*/ 51 w 64"/>
                <a:gd name="T7" fmla="*/ 69 h 90"/>
                <a:gd name="T8" fmla="*/ 51 w 64"/>
                <a:gd name="T9" fmla="*/ 87 h 90"/>
                <a:gd name="T10" fmla="*/ 51 w 64"/>
                <a:gd name="T11" fmla="*/ 88 h 90"/>
                <a:gd name="T12" fmla="*/ 50 w 64"/>
                <a:gd name="T13" fmla="*/ 89 h 90"/>
                <a:gd name="T14" fmla="*/ 48 w 64"/>
                <a:gd name="T15" fmla="*/ 89 h 90"/>
                <a:gd name="T16" fmla="*/ 46 w 64"/>
                <a:gd name="T17" fmla="*/ 90 h 90"/>
                <a:gd name="T18" fmla="*/ 43 w 64"/>
                <a:gd name="T19" fmla="*/ 89 h 90"/>
                <a:gd name="T20" fmla="*/ 41 w 64"/>
                <a:gd name="T21" fmla="*/ 89 h 90"/>
                <a:gd name="T22" fmla="*/ 40 w 64"/>
                <a:gd name="T23" fmla="*/ 88 h 90"/>
                <a:gd name="T24" fmla="*/ 40 w 64"/>
                <a:gd name="T25" fmla="*/ 87 h 90"/>
                <a:gd name="T26" fmla="*/ 40 w 64"/>
                <a:gd name="T27" fmla="*/ 69 h 90"/>
                <a:gd name="T28" fmla="*/ 3 w 64"/>
                <a:gd name="T29" fmla="*/ 69 h 90"/>
                <a:gd name="T30" fmla="*/ 2 w 64"/>
                <a:gd name="T31" fmla="*/ 69 h 90"/>
                <a:gd name="T32" fmla="*/ 1 w 64"/>
                <a:gd name="T33" fmla="*/ 68 h 90"/>
                <a:gd name="T34" fmla="*/ 1 w 64"/>
                <a:gd name="T35" fmla="*/ 66 h 90"/>
                <a:gd name="T36" fmla="*/ 0 w 64"/>
                <a:gd name="T37" fmla="*/ 64 h 90"/>
                <a:gd name="T38" fmla="*/ 0 w 64"/>
                <a:gd name="T39" fmla="*/ 61 h 90"/>
                <a:gd name="T40" fmla="*/ 1 w 64"/>
                <a:gd name="T41" fmla="*/ 59 h 90"/>
                <a:gd name="T42" fmla="*/ 1 w 64"/>
                <a:gd name="T43" fmla="*/ 58 h 90"/>
                <a:gd name="T44" fmla="*/ 2 w 64"/>
                <a:gd name="T45" fmla="*/ 56 h 90"/>
                <a:gd name="T46" fmla="*/ 34 w 64"/>
                <a:gd name="T47" fmla="*/ 2 h 90"/>
                <a:gd name="T48" fmla="*/ 35 w 64"/>
                <a:gd name="T49" fmla="*/ 1 h 90"/>
                <a:gd name="T50" fmla="*/ 36 w 64"/>
                <a:gd name="T51" fmla="*/ 1 h 90"/>
                <a:gd name="T52" fmla="*/ 39 w 64"/>
                <a:gd name="T53" fmla="*/ 0 h 90"/>
                <a:gd name="T54" fmla="*/ 43 w 64"/>
                <a:gd name="T55" fmla="*/ 0 h 90"/>
                <a:gd name="T56" fmla="*/ 47 w 64"/>
                <a:gd name="T57" fmla="*/ 0 h 90"/>
                <a:gd name="T58" fmla="*/ 49 w 64"/>
                <a:gd name="T59" fmla="*/ 1 h 90"/>
                <a:gd name="T60" fmla="*/ 51 w 64"/>
                <a:gd name="T61" fmla="*/ 2 h 90"/>
                <a:gd name="T62" fmla="*/ 51 w 64"/>
                <a:gd name="T63" fmla="*/ 3 h 90"/>
                <a:gd name="T64" fmla="*/ 51 w 64"/>
                <a:gd name="T65" fmla="*/ 59 h 90"/>
                <a:gd name="T66" fmla="*/ 61 w 64"/>
                <a:gd name="T67" fmla="*/ 59 h 90"/>
                <a:gd name="T68" fmla="*/ 63 w 64"/>
                <a:gd name="T69" fmla="*/ 60 h 90"/>
                <a:gd name="T70" fmla="*/ 64 w 64"/>
                <a:gd name="T71" fmla="*/ 64 h 90"/>
                <a:gd name="T72" fmla="*/ 40 w 64"/>
                <a:gd name="T73" fmla="*/ 11 h 90"/>
                <a:gd name="T74" fmla="*/ 40 w 64"/>
                <a:gd name="T75" fmla="*/ 11 h 90"/>
                <a:gd name="T76" fmla="*/ 11 w 64"/>
                <a:gd name="T77" fmla="*/ 59 h 90"/>
                <a:gd name="T78" fmla="*/ 40 w 64"/>
                <a:gd name="T79" fmla="*/ 59 h 90"/>
                <a:gd name="T80" fmla="*/ 40 w 64"/>
                <a:gd name="T81" fmla="*/ 1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 h="90">
                  <a:moveTo>
                    <a:pt x="64" y="64"/>
                  </a:moveTo>
                  <a:cubicBezTo>
                    <a:pt x="64" y="66"/>
                    <a:pt x="64" y="67"/>
                    <a:pt x="63" y="68"/>
                  </a:cubicBezTo>
                  <a:cubicBezTo>
                    <a:pt x="63" y="68"/>
                    <a:pt x="62" y="69"/>
                    <a:pt x="61" y="69"/>
                  </a:cubicBezTo>
                  <a:cubicBezTo>
                    <a:pt x="51" y="69"/>
                    <a:pt x="51" y="69"/>
                    <a:pt x="51" y="69"/>
                  </a:cubicBezTo>
                  <a:cubicBezTo>
                    <a:pt x="51" y="87"/>
                    <a:pt x="51" y="87"/>
                    <a:pt x="51" y="87"/>
                  </a:cubicBezTo>
                  <a:cubicBezTo>
                    <a:pt x="51" y="88"/>
                    <a:pt x="51" y="88"/>
                    <a:pt x="51" y="88"/>
                  </a:cubicBezTo>
                  <a:cubicBezTo>
                    <a:pt x="51" y="89"/>
                    <a:pt x="51" y="89"/>
                    <a:pt x="50" y="89"/>
                  </a:cubicBezTo>
                  <a:cubicBezTo>
                    <a:pt x="50" y="89"/>
                    <a:pt x="49" y="89"/>
                    <a:pt x="48" y="89"/>
                  </a:cubicBezTo>
                  <a:cubicBezTo>
                    <a:pt x="48" y="90"/>
                    <a:pt x="47" y="90"/>
                    <a:pt x="46" y="90"/>
                  </a:cubicBezTo>
                  <a:cubicBezTo>
                    <a:pt x="44" y="90"/>
                    <a:pt x="43" y="90"/>
                    <a:pt x="43" y="89"/>
                  </a:cubicBezTo>
                  <a:cubicBezTo>
                    <a:pt x="42" y="89"/>
                    <a:pt x="41" y="89"/>
                    <a:pt x="41" y="89"/>
                  </a:cubicBezTo>
                  <a:cubicBezTo>
                    <a:pt x="40" y="89"/>
                    <a:pt x="40" y="89"/>
                    <a:pt x="40" y="88"/>
                  </a:cubicBezTo>
                  <a:cubicBezTo>
                    <a:pt x="40" y="88"/>
                    <a:pt x="40" y="88"/>
                    <a:pt x="40" y="87"/>
                  </a:cubicBezTo>
                  <a:cubicBezTo>
                    <a:pt x="40" y="69"/>
                    <a:pt x="40" y="69"/>
                    <a:pt x="40" y="69"/>
                  </a:cubicBezTo>
                  <a:cubicBezTo>
                    <a:pt x="3" y="69"/>
                    <a:pt x="3" y="69"/>
                    <a:pt x="3" y="69"/>
                  </a:cubicBezTo>
                  <a:cubicBezTo>
                    <a:pt x="3" y="69"/>
                    <a:pt x="2" y="69"/>
                    <a:pt x="2" y="69"/>
                  </a:cubicBezTo>
                  <a:cubicBezTo>
                    <a:pt x="2" y="69"/>
                    <a:pt x="1" y="68"/>
                    <a:pt x="1" y="68"/>
                  </a:cubicBezTo>
                  <a:cubicBezTo>
                    <a:pt x="1" y="68"/>
                    <a:pt x="1" y="67"/>
                    <a:pt x="1" y="66"/>
                  </a:cubicBezTo>
                  <a:cubicBezTo>
                    <a:pt x="0" y="66"/>
                    <a:pt x="0" y="65"/>
                    <a:pt x="0" y="64"/>
                  </a:cubicBezTo>
                  <a:cubicBezTo>
                    <a:pt x="0" y="63"/>
                    <a:pt x="0" y="62"/>
                    <a:pt x="0" y="61"/>
                  </a:cubicBezTo>
                  <a:cubicBezTo>
                    <a:pt x="0" y="61"/>
                    <a:pt x="1" y="60"/>
                    <a:pt x="1" y="59"/>
                  </a:cubicBezTo>
                  <a:cubicBezTo>
                    <a:pt x="1" y="59"/>
                    <a:pt x="1" y="58"/>
                    <a:pt x="1" y="58"/>
                  </a:cubicBezTo>
                  <a:cubicBezTo>
                    <a:pt x="1" y="57"/>
                    <a:pt x="2" y="57"/>
                    <a:pt x="2" y="56"/>
                  </a:cubicBezTo>
                  <a:cubicBezTo>
                    <a:pt x="34" y="2"/>
                    <a:pt x="34" y="2"/>
                    <a:pt x="34" y="2"/>
                  </a:cubicBezTo>
                  <a:cubicBezTo>
                    <a:pt x="34" y="2"/>
                    <a:pt x="34" y="2"/>
                    <a:pt x="35" y="1"/>
                  </a:cubicBezTo>
                  <a:cubicBezTo>
                    <a:pt x="35" y="1"/>
                    <a:pt x="36" y="1"/>
                    <a:pt x="36" y="1"/>
                  </a:cubicBezTo>
                  <a:cubicBezTo>
                    <a:pt x="37" y="1"/>
                    <a:pt x="38" y="0"/>
                    <a:pt x="39" y="0"/>
                  </a:cubicBezTo>
                  <a:cubicBezTo>
                    <a:pt x="40" y="0"/>
                    <a:pt x="41" y="0"/>
                    <a:pt x="43" y="0"/>
                  </a:cubicBezTo>
                  <a:cubicBezTo>
                    <a:pt x="44" y="0"/>
                    <a:pt x="45" y="0"/>
                    <a:pt x="47" y="0"/>
                  </a:cubicBezTo>
                  <a:cubicBezTo>
                    <a:pt x="48" y="1"/>
                    <a:pt x="49" y="1"/>
                    <a:pt x="49" y="1"/>
                  </a:cubicBezTo>
                  <a:cubicBezTo>
                    <a:pt x="50" y="1"/>
                    <a:pt x="51" y="1"/>
                    <a:pt x="51" y="2"/>
                  </a:cubicBezTo>
                  <a:cubicBezTo>
                    <a:pt x="51" y="2"/>
                    <a:pt x="51" y="2"/>
                    <a:pt x="51" y="3"/>
                  </a:cubicBezTo>
                  <a:cubicBezTo>
                    <a:pt x="51" y="59"/>
                    <a:pt x="51" y="59"/>
                    <a:pt x="51" y="59"/>
                  </a:cubicBezTo>
                  <a:cubicBezTo>
                    <a:pt x="61" y="59"/>
                    <a:pt x="61" y="59"/>
                    <a:pt x="61" y="59"/>
                  </a:cubicBezTo>
                  <a:cubicBezTo>
                    <a:pt x="62" y="59"/>
                    <a:pt x="63" y="60"/>
                    <a:pt x="63" y="60"/>
                  </a:cubicBezTo>
                  <a:cubicBezTo>
                    <a:pt x="64" y="61"/>
                    <a:pt x="64" y="62"/>
                    <a:pt x="64" y="64"/>
                  </a:cubicBezTo>
                  <a:close/>
                  <a:moveTo>
                    <a:pt x="40" y="11"/>
                  </a:moveTo>
                  <a:cubicBezTo>
                    <a:pt x="40" y="11"/>
                    <a:pt x="40" y="11"/>
                    <a:pt x="40" y="11"/>
                  </a:cubicBezTo>
                  <a:cubicBezTo>
                    <a:pt x="11" y="59"/>
                    <a:pt x="11" y="59"/>
                    <a:pt x="11" y="59"/>
                  </a:cubicBezTo>
                  <a:cubicBezTo>
                    <a:pt x="40" y="59"/>
                    <a:pt x="40" y="59"/>
                    <a:pt x="40" y="59"/>
                  </a:cubicBezTo>
                  <a:lnTo>
                    <a:pt x="40" y="11"/>
                  </a:ln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grpSp>
    </p:spTree>
    <p:extLst>
      <p:ext uri="{BB962C8B-B14F-4D97-AF65-F5344CB8AC3E}">
        <p14:creationId xmlns:p14="http://schemas.microsoft.com/office/powerpoint/2010/main" val="286173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42" presetClass="path" presetSubtype="0" accel="50000" decel="50000" fill="hold" grpId="1" nodeType="withEffect">
                                  <p:stCondLst>
                                    <p:cond delay="0"/>
                                  </p:stCondLst>
                                  <p:childTnLst>
                                    <p:animMotion origin="layout" path="M 4.16667E-6 1.48148E-6 L -0.30296 -0.00023 " pathEditMode="relative" rAng="0" ptsTypes="AA">
                                      <p:cBhvr>
                                        <p:cTn id="9" dur="1500" spd="-100000" fill="hold"/>
                                        <p:tgtEl>
                                          <p:spTgt spid="2"/>
                                        </p:tgtEl>
                                        <p:attrNameLst>
                                          <p:attrName>ppt_x</p:attrName>
                                          <p:attrName>ppt_y</p:attrName>
                                        </p:attrNameLst>
                                      </p:cBhvr>
                                      <p:rCtr x="-15156" y="-23"/>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childTnLst>
                                </p:cTn>
                              </p:par>
                              <p:par>
                                <p:cTn id="13" presetID="42" presetClass="path" presetSubtype="0" accel="50000" decel="50000" fill="hold" grpId="1" nodeType="withEffect">
                                  <p:stCondLst>
                                    <p:cond delay="0"/>
                                  </p:stCondLst>
                                  <p:childTnLst>
                                    <p:animMotion origin="layout" path="M 5.55556E-7 3.42586E-6 L 0.29149 0.00023 " pathEditMode="relative" rAng="0" ptsTypes="AA">
                                      <p:cBhvr>
                                        <p:cTn id="14" dur="1500" spd="-100000" fill="hold"/>
                                        <p:tgtEl>
                                          <p:spTgt spid="3"/>
                                        </p:tgtEl>
                                        <p:attrNameLst>
                                          <p:attrName>ppt_x</p:attrName>
                                          <p:attrName>ppt_y</p:attrName>
                                        </p:attrNameLst>
                                      </p:cBhvr>
                                      <p:rCtr x="1456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500"/>
                        <p:tgtEl>
                          <p:spTgt spid="3"/>
                        </p:tgtEl>
                      </p:cBhvr>
                    </p:animEffect>
                  </p:childTnLst>
                </p:cTn>
              </p:par>
            </p:tnLst>
          </p:tmpl>
        </p:tmplLst>
      </p:bldP>
      <p:bldP spid="3" grpId="1">
        <p:tmplLst>
          <p:tmpl>
            <p:tnLst>
              <p:par>
                <p:cTn presetID="42" presetClass="path" presetSubtype="0" accel="50000" decel="50000" fill="hold" nodeType="withEffect">
                  <p:stCondLst>
                    <p:cond delay="0"/>
                  </p:stCondLst>
                  <p:childTnLst>
                    <p:animMotion origin="layout" path="M 5.55556E-7 3.42586E-6 L 0.29149 0.00023 " pathEditMode="relative" rAng="0" ptsTypes="AA">
                      <p:cBhvr>
                        <p:cTn dur="1500" spd="-100000" fill="hold"/>
                        <p:tgtEl>
                          <p:spTgt spid="3"/>
                        </p:tgtEl>
                        <p:attrNameLst>
                          <p:attrName>ppt_x</p:attrName>
                          <p:attrName>ppt_y</p:attrName>
                        </p:attrNameLst>
                      </p:cBhvr>
                      <p:rCtr x="14566" y="0"/>
                    </p:animMotion>
                  </p:childTnLst>
                </p:cTn>
              </p:par>
            </p:tnLst>
          </p:tmpl>
        </p:tmplLst>
      </p:bldP>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vert="horz" lIns="0" tIns="72000" rIns="0" bIns="72000" rtlCol="0">
            <a:normAutofit/>
          </a:bodyPr>
          <a:lstStyle>
            <a:lvl1pPr>
              <a:defRPr lang="en-US" dirty="0" smtClean="0"/>
            </a:lvl1pPr>
            <a:lvl2pPr>
              <a:defRPr lang="en-US" sz="2000" dirty="0" smtClean="0"/>
            </a:lvl2pPr>
            <a:lvl3pPr>
              <a:defRPr lang="en-US" sz="18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187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9667" y="1556792"/>
            <a:ext cx="5274733" cy="48965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1" y="1556792"/>
            <a:ext cx="5467351" cy="48965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94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19667" y="1484784"/>
            <a:ext cx="5276851" cy="720080"/>
          </a:xfrm>
        </p:spPr>
        <p:txBody>
          <a:bodyPr anchor="b"/>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19667" y="2204885"/>
            <a:ext cx="5276851" cy="424847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484784"/>
            <a:ext cx="5471584" cy="720080"/>
          </a:xfrm>
        </p:spPr>
        <p:txBody>
          <a:bodyPr anchor="b"/>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7" y="2204885"/>
            <a:ext cx="5471584" cy="424847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79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346820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grpSp>
        <p:nvGrpSpPr>
          <p:cNvPr id="2" name="Group 1"/>
          <p:cNvGrpSpPr/>
          <p:nvPr userDrawn="1"/>
        </p:nvGrpSpPr>
        <p:grpSpPr>
          <a:xfrm>
            <a:off x="10128469" y="5987382"/>
            <a:ext cx="1536503" cy="471219"/>
            <a:chOff x="10127729" y="-1035496"/>
            <a:chExt cx="14290675" cy="5843588"/>
          </a:xfrm>
        </p:grpSpPr>
        <p:sp>
          <p:nvSpPr>
            <p:cNvPr id="3" name="Freeform 8"/>
            <p:cNvSpPr>
              <a:spLocks/>
            </p:cNvSpPr>
            <p:nvPr userDrawn="1"/>
          </p:nvSpPr>
          <p:spPr bwMode="auto">
            <a:xfrm>
              <a:off x="10127729" y="-964059"/>
              <a:ext cx="1092200" cy="4254500"/>
            </a:xfrm>
            <a:custGeom>
              <a:avLst/>
              <a:gdLst>
                <a:gd name="T0" fmla="*/ 0 w 92"/>
                <a:gd name="T1" fmla="*/ 347 h 359"/>
                <a:gd name="T2" fmla="*/ 45 w 92"/>
                <a:gd name="T3" fmla="*/ 323 h 359"/>
                <a:gd name="T4" fmla="*/ 57 w 92"/>
                <a:gd name="T5" fmla="*/ 244 h 359"/>
                <a:gd name="T6" fmla="*/ 56 w 92"/>
                <a:gd name="T7" fmla="*/ 87 h 359"/>
                <a:gd name="T8" fmla="*/ 53 w 92"/>
                <a:gd name="T9" fmla="*/ 0 h 359"/>
                <a:gd name="T10" fmla="*/ 60 w 92"/>
                <a:gd name="T11" fmla="*/ 1 h 359"/>
                <a:gd name="T12" fmla="*/ 71 w 92"/>
                <a:gd name="T13" fmla="*/ 2 h 359"/>
                <a:gd name="T14" fmla="*/ 83 w 92"/>
                <a:gd name="T15" fmla="*/ 1 h 359"/>
                <a:gd name="T16" fmla="*/ 92 w 92"/>
                <a:gd name="T17" fmla="*/ 0 h 359"/>
                <a:gd name="T18" fmla="*/ 91 w 92"/>
                <a:gd name="T19" fmla="*/ 37 h 359"/>
                <a:gd name="T20" fmla="*/ 91 w 92"/>
                <a:gd name="T21" fmla="*/ 111 h 359"/>
                <a:gd name="T22" fmla="*/ 92 w 92"/>
                <a:gd name="T23" fmla="*/ 235 h 359"/>
                <a:gd name="T24" fmla="*/ 92 w 92"/>
                <a:gd name="T25" fmla="*/ 257 h 359"/>
                <a:gd name="T26" fmla="*/ 72 w 92"/>
                <a:gd name="T27" fmla="*/ 331 h 359"/>
                <a:gd name="T28" fmla="*/ 3 w 92"/>
                <a:gd name="T29" fmla="*/ 359 h 359"/>
                <a:gd name="T30" fmla="*/ 0 w 92"/>
                <a:gd name="T31" fmla="*/ 34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359">
                  <a:moveTo>
                    <a:pt x="0" y="347"/>
                  </a:moveTo>
                  <a:cubicBezTo>
                    <a:pt x="22" y="344"/>
                    <a:pt x="37" y="336"/>
                    <a:pt x="45" y="323"/>
                  </a:cubicBezTo>
                  <a:cubicBezTo>
                    <a:pt x="53" y="310"/>
                    <a:pt x="57" y="284"/>
                    <a:pt x="57" y="244"/>
                  </a:cubicBezTo>
                  <a:cubicBezTo>
                    <a:pt x="57" y="185"/>
                    <a:pt x="57" y="133"/>
                    <a:pt x="56" y="87"/>
                  </a:cubicBezTo>
                  <a:cubicBezTo>
                    <a:pt x="55" y="42"/>
                    <a:pt x="54" y="13"/>
                    <a:pt x="53" y="0"/>
                  </a:cubicBezTo>
                  <a:cubicBezTo>
                    <a:pt x="54" y="0"/>
                    <a:pt x="57" y="0"/>
                    <a:pt x="60" y="1"/>
                  </a:cubicBezTo>
                  <a:cubicBezTo>
                    <a:pt x="66" y="1"/>
                    <a:pt x="69" y="2"/>
                    <a:pt x="71" y="2"/>
                  </a:cubicBezTo>
                  <a:cubicBezTo>
                    <a:pt x="73" y="2"/>
                    <a:pt x="77" y="1"/>
                    <a:pt x="83" y="1"/>
                  </a:cubicBezTo>
                  <a:cubicBezTo>
                    <a:pt x="87" y="0"/>
                    <a:pt x="90" y="0"/>
                    <a:pt x="92" y="0"/>
                  </a:cubicBezTo>
                  <a:cubicBezTo>
                    <a:pt x="92" y="10"/>
                    <a:pt x="91" y="23"/>
                    <a:pt x="91" y="37"/>
                  </a:cubicBezTo>
                  <a:cubicBezTo>
                    <a:pt x="91" y="52"/>
                    <a:pt x="91" y="76"/>
                    <a:pt x="91" y="111"/>
                  </a:cubicBezTo>
                  <a:cubicBezTo>
                    <a:pt x="91" y="149"/>
                    <a:pt x="91" y="191"/>
                    <a:pt x="92" y="235"/>
                  </a:cubicBezTo>
                  <a:cubicBezTo>
                    <a:pt x="92" y="247"/>
                    <a:pt x="92" y="254"/>
                    <a:pt x="92" y="257"/>
                  </a:cubicBezTo>
                  <a:cubicBezTo>
                    <a:pt x="92" y="290"/>
                    <a:pt x="85" y="315"/>
                    <a:pt x="72" y="331"/>
                  </a:cubicBezTo>
                  <a:cubicBezTo>
                    <a:pt x="58" y="346"/>
                    <a:pt x="35" y="356"/>
                    <a:pt x="3" y="359"/>
                  </a:cubicBezTo>
                  <a:lnTo>
                    <a:pt x="0" y="347"/>
                  </a:ln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4" name="Freeform 9"/>
            <p:cNvSpPr>
              <a:spLocks noEditPoints="1"/>
            </p:cNvSpPr>
            <p:nvPr userDrawn="1"/>
          </p:nvSpPr>
          <p:spPr bwMode="auto">
            <a:xfrm>
              <a:off x="11586641" y="-1035496"/>
              <a:ext cx="3201988" cy="3603625"/>
            </a:xfrm>
            <a:custGeom>
              <a:avLst/>
              <a:gdLst>
                <a:gd name="T0" fmla="*/ 29 w 270"/>
                <a:gd name="T1" fmla="*/ 304 h 304"/>
                <a:gd name="T2" fmla="*/ 20 w 270"/>
                <a:gd name="T3" fmla="*/ 303 h 304"/>
                <a:gd name="T4" fmla="*/ 14 w 270"/>
                <a:gd name="T5" fmla="*/ 302 h 304"/>
                <a:gd name="T6" fmla="*/ 4 w 270"/>
                <a:gd name="T7" fmla="*/ 303 h 304"/>
                <a:gd name="T8" fmla="*/ 0 w 270"/>
                <a:gd name="T9" fmla="*/ 304 h 304"/>
                <a:gd name="T10" fmla="*/ 61 w 270"/>
                <a:gd name="T11" fmla="*/ 169 h 304"/>
                <a:gd name="T12" fmla="*/ 135 w 270"/>
                <a:gd name="T13" fmla="*/ 0 h 304"/>
                <a:gd name="T14" fmla="*/ 144 w 270"/>
                <a:gd name="T15" fmla="*/ 0 h 304"/>
                <a:gd name="T16" fmla="*/ 208 w 270"/>
                <a:gd name="T17" fmla="*/ 159 h 304"/>
                <a:gd name="T18" fmla="*/ 270 w 270"/>
                <a:gd name="T19" fmla="*/ 304 h 304"/>
                <a:gd name="T20" fmla="*/ 256 w 270"/>
                <a:gd name="T21" fmla="*/ 303 h 304"/>
                <a:gd name="T22" fmla="*/ 248 w 270"/>
                <a:gd name="T23" fmla="*/ 302 h 304"/>
                <a:gd name="T24" fmla="*/ 241 w 270"/>
                <a:gd name="T25" fmla="*/ 303 h 304"/>
                <a:gd name="T26" fmla="*/ 227 w 270"/>
                <a:gd name="T27" fmla="*/ 304 h 304"/>
                <a:gd name="T28" fmla="*/ 210 w 270"/>
                <a:gd name="T29" fmla="*/ 255 h 304"/>
                <a:gd name="T30" fmla="*/ 182 w 270"/>
                <a:gd name="T31" fmla="*/ 188 h 304"/>
                <a:gd name="T32" fmla="*/ 156 w 270"/>
                <a:gd name="T33" fmla="*/ 187 h 304"/>
                <a:gd name="T34" fmla="*/ 128 w 270"/>
                <a:gd name="T35" fmla="*/ 187 h 304"/>
                <a:gd name="T36" fmla="*/ 99 w 270"/>
                <a:gd name="T37" fmla="*/ 187 h 304"/>
                <a:gd name="T38" fmla="*/ 74 w 270"/>
                <a:gd name="T39" fmla="*/ 188 h 304"/>
                <a:gd name="T40" fmla="*/ 55 w 270"/>
                <a:gd name="T41" fmla="*/ 234 h 304"/>
                <a:gd name="T42" fmla="*/ 29 w 270"/>
                <a:gd name="T43" fmla="*/ 304 h 304"/>
                <a:gd name="T44" fmla="*/ 128 w 270"/>
                <a:gd name="T45" fmla="*/ 60 h 304"/>
                <a:gd name="T46" fmla="*/ 81 w 270"/>
                <a:gd name="T47" fmla="*/ 168 h 304"/>
                <a:gd name="T48" fmla="*/ 104 w 270"/>
                <a:gd name="T49" fmla="*/ 169 h 304"/>
                <a:gd name="T50" fmla="*/ 126 w 270"/>
                <a:gd name="T51" fmla="*/ 169 h 304"/>
                <a:gd name="T52" fmla="*/ 150 w 270"/>
                <a:gd name="T53" fmla="*/ 169 h 304"/>
                <a:gd name="T54" fmla="*/ 174 w 270"/>
                <a:gd name="T55" fmla="*/ 168 h 304"/>
                <a:gd name="T56" fmla="*/ 129 w 270"/>
                <a:gd name="T57" fmla="*/ 61 h 304"/>
                <a:gd name="T58" fmla="*/ 128 w 270"/>
                <a:gd name="T59" fmla="*/ 6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0" h="304">
                  <a:moveTo>
                    <a:pt x="29" y="304"/>
                  </a:moveTo>
                  <a:cubicBezTo>
                    <a:pt x="25" y="304"/>
                    <a:pt x="22" y="303"/>
                    <a:pt x="20" y="303"/>
                  </a:cubicBezTo>
                  <a:cubicBezTo>
                    <a:pt x="17" y="302"/>
                    <a:pt x="16" y="302"/>
                    <a:pt x="14" y="302"/>
                  </a:cubicBezTo>
                  <a:cubicBezTo>
                    <a:pt x="13" y="302"/>
                    <a:pt x="9" y="303"/>
                    <a:pt x="4" y="303"/>
                  </a:cubicBezTo>
                  <a:cubicBezTo>
                    <a:pt x="3" y="304"/>
                    <a:pt x="1" y="304"/>
                    <a:pt x="0" y="304"/>
                  </a:cubicBezTo>
                  <a:cubicBezTo>
                    <a:pt x="20" y="262"/>
                    <a:pt x="40" y="217"/>
                    <a:pt x="61" y="169"/>
                  </a:cubicBezTo>
                  <a:cubicBezTo>
                    <a:pt x="83" y="121"/>
                    <a:pt x="107" y="65"/>
                    <a:pt x="135" y="0"/>
                  </a:cubicBezTo>
                  <a:cubicBezTo>
                    <a:pt x="144" y="0"/>
                    <a:pt x="144" y="0"/>
                    <a:pt x="144" y="0"/>
                  </a:cubicBezTo>
                  <a:cubicBezTo>
                    <a:pt x="166" y="55"/>
                    <a:pt x="187" y="108"/>
                    <a:pt x="208" y="159"/>
                  </a:cubicBezTo>
                  <a:cubicBezTo>
                    <a:pt x="230" y="209"/>
                    <a:pt x="250" y="258"/>
                    <a:pt x="270" y="304"/>
                  </a:cubicBezTo>
                  <a:cubicBezTo>
                    <a:pt x="264" y="304"/>
                    <a:pt x="259" y="303"/>
                    <a:pt x="256" y="303"/>
                  </a:cubicBezTo>
                  <a:cubicBezTo>
                    <a:pt x="253" y="302"/>
                    <a:pt x="250" y="302"/>
                    <a:pt x="248" y="302"/>
                  </a:cubicBezTo>
                  <a:cubicBezTo>
                    <a:pt x="246" y="302"/>
                    <a:pt x="244" y="302"/>
                    <a:pt x="241" y="303"/>
                  </a:cubicBezTo>
                  <a:cubicBezTo>
                    <a:pt x="238" y="303"/>
                    <a:pt x="233" y="304"/>
                    <a:pt x="227" y="304"/>
                  </a:cubicBezTo>
                  <a:cubicBezTo>
                    <a:pt x="223" y="292"/>
                    <a:pt x="217" y="276"/>
                    <a:pt x="210" y="255"/>
                  </a:cubicBezTo>
                  <a:cubicBezTo>
                    <a:pt x="202" y="235"/>
                    <a:pt x="193" y="212"/>
                    <a:pt x="182" y="188"/>
                  </a:cubicBezTo>
                  <a:cubicBezTo>
                    <a:pt x="173" y="187"/>
                    <a:pt x="165" y="187"/>
                    <a:pt x="156" y="187"/>
                  </a:cubicBezTo>
                  <a:cubicBezTo>
                    <a:pt x="148" y="187"/>
                    <a:pt x="139" y="187"/>
                    <a:pt x="128" y="187"/>
                  </a:cubicBezTo>
                  <a:cubicBezTo>
                    <a:pt x="117" y="187"/>
                    <a:pt x="108" y="187"/>
                    <a:pt x="99" y="187"/>
                  </a:cubicBezTo>
                  <a:cubicBezTo>
                    <a:pt x="91" y="187"/>
                    <a:pt x="82" y="187"/>
                    <a:pt x="74" y="188"/>
                  </a:cubicBezTo>
                  <a:cubicBezTo>
                    <a:pt x="68" y="202"/>
                    <a:pt x="61" y="217"/>
                    <a:pt x="55" y="234"/>
                  </a:cubicBezTo>
                  <a:cubicBezTo>
                    <a:pt x="48" y="251"/>
                    <a:pt x="40" y="274"/>
                    <a:pt x="29" y="304"/>
                  </a:cubicBezTo>
                  <a:close/>
                  <a:moveTo>
                    <a:pt x="128" y="60"/>
                  </a:moveTo>
                  <a:cubicBezTo>
                    <a:pt x="81" y="168"/>
                    <a:pt x="81" y="168"/>
                    <a:pt x="81" y="168"/>
                  </a:cubicBezTo>
                  <a:cubicBezTo>
                    <a:pt x="86" y="168"/>
                    <a:pt x="93" y="168"/>
                    <a:pt x="104" y="169"/>
                  </a:cubicBezTo>
                  <a:cubicBezTo>
                    <a:pt x="114" y="169"/>
                    <a:pt x="121" y="169"/>
                    <a:pt x="126" y="169"/>
                  </a:cubicBezTo>
                  <a:cubicBezTo>
                    <a:pt x="131" y="169"/>
                    <a:pt x="139" y="169"/>
                    <a:pt x="150" y="169"/>
                  </a:cubicBezTo>
                  <a:cubicBezTo>
                    <a:pt x="160" y="168"/>
                    <a:pt x="168" y="168"/>
                    <a:pt x="174" y="168"/>
                  </a:cubicBezTo>
                  <a:cubicBezTo>
                    <a:pt x="161" y="138"/>
                    <a:pt x="147" y="103"/>
                    <a:pt x="129" y="61"/>
                  </a:cubicBezTo>
                  <a:cubicBezTo>
                    <a:pt x="129" y="61"/>
                    <a:pt x="129" y="60"/>
                    <a:pt x="128" y="60"/>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5" name="Freeform 4"/>
            <p:cNvSpPr>
              <a:spLocks/>
            </p:cNvSpPr>
            <p:nvPr userDrawn="1"/>
          </p:nvSpPr>
          <p:spPr bwMode="auto">
            <a:xfrm>
              <a:off x="14753704" y="-1035496"/>
              <a:ext cx="3046413" cy="3675063"/>
            </a:xfrm>
            <a:custGeom>
              <a:avLst/>
              <a:gdLst>
                <a:gd name="T0" fmla="*/ 257 w 257"/>
                <a:gd name="T1" fmla="*/ 21 h 310"/>
                <a:gd name="T2" fmla="*/ 252 w 257"/>
                <a:gd name="T3" fmla="*/ 42 h 310"/>
                <a:gd name="T4" fmla="*/ 250 w 257"/>
                <a:gd name="T5" fmla="*/ 63 h 310"/>
                <a:gd name="T6" fmla="*/ 213 w 257"/>
                <a:gd name="T7" fmla="*/ 27 h 310"/>
                <a:gd name="T8" fmla="*/ 165 w 257"/>
                <a:gd name="T9" fmla="*/ 16 h 310"/>
                <a:gd name="T10" fmla="*/ 77 w 257"/>
                <a:gd name="T11" fmla="*/ 52 h 310"/>
                <a:gd name="T12" fmla="*/ 46 w 257"/>
                <a:gd name="T13" fmla="*/ 156 h 310"/>
                <a:gd name="T14" fmla="*/ 76 w 257"/>
                <a:gd name="T15" fmla="*/ 257 h 310"/>
                <a:gd name="T16" fmla="*/ 159 w 257"/>
                <a:gd name="T17" fmla="*/ 294 h 310"/>
                <a:gd name="T18" fmla="*/ 208 w 257"/>
                <a:gd name="T19" fmla="*/ 284 h 310"/>
                <a:gd name="T20" fmla="*/ 254 w 257"/>
                <a:gd name="T21" fmla="*/ 257 h 310"/>
                <a:gd name="T22" fmla="*/ 252 w 257"/>
                <a:gd name="T23" fmla="*/ 286 h 310"/>
                <a:gd name="T24" fmla="*/ 210 w 257"/>
                <a:gd name="T25" fmla="*/ 304 h 310"/>
                <a:gd name="T26" fmla="*/ 153 w 257"/>
                <a:gd name="T27" fmla="*/ 310 h 310"/>
                <a:gd name="T28" fmla="*/ 41 w 257"/>
                <a:gd name="T29" fmla="*/ 270 h 310"/>
                <a:gd name="T30" fmla="*/ 0 w 257"/>
                <a:gd name="T31" fmla="*/ 158 h 310"/>
                <a:gd name="T32" fmla="*/ 44 w 257"/>
                <a:gd name="T33" fmla="*/ 42 h 310"/>
                <a:gd name="T34" fmla="*/ 163 w 257"/>
                <a:gd name="T35" fmla="*/ 0 h 310"/>
                <a:gd name="T36" fmla="*/ 212 w 257"/>
                <a:gd name="T37" fmla="*/ 5 h 310"/>
                <a:gd name="T38" fmla="*/ 257 w 257"/>
                <a:gd name="T39" fmla="*/ 21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310">
                  <a:moveTo>
                    <a:pt x="257" y="21"/>
                  </a:moveTo>
                  <a:cubicBezTo>
                    <a:pt x="255" y="28"/>
                    <a:pt x="253" y="35"/>
                    <a:pt x="252" y="42"/>
                  </a:cubicBezTo>
                  <a:cubicBezTo>
                    <a:pt x="251" y="49"/>
                    <a:pt x="250" y="56"/>
                    <a:pt x="250" y="63"/>
                  </a:cubicBezTo>
                  <a:cubicBezTo>
                    <a:pt x="240" y="47"/>
                    <a:pt x="227" y="35"/>
                    <a:pt x="213" y="27"/>
                  </a:cubicBezTo>
                  <a:cubicBezTo>
                    <a:pt x="199" y="20"/>
                    <a:pt x="183" y="16"/>
                    <a:pt x="165" y="16"/>
                  </a:cubicBezTo>
                  <a:cubicBezTo>
                    <a:pt x="127" y="16"/>
                    <a:pt x="97" y="28"/>
                    <a:pt x="77" y="52"/>
                  </a:cubicBezTo>
                  <a:cubicBezTo>
                    <a:pt x="56" y="76"/>
                    <a:pt x="46" y="111"/>
                    <a:pt x="46" y="156"/>
                  </a:cubicBezTo>
                  <a:cubicBezTo>
                    <a:pt x="46" y="198"/>
                    <a:pt x="56" y="232"/>
                    <a:pt x="76" y="257"/>
                  </a:cubicBezTo>
                  <a:cubicBezTo>
                    <a:pt x="96" y="281"/>
                    <a:pt x="124" y="294"/>
                    <a:pt x="159" y="294"/>
                  </a:cubicBezTo>
                  <a:cubicBezTo>
                    <a:pt x="175" y="294"/>
                    <a:pt x="191" y="290"/>
                    <a:pt x="208" y="284"/>
                  </a:cubicBezTo>
                  <a:cubicBezTo>
                    <a:pt x="224" y="278"/>
                    <a:pt x="239" y="269"/>
                    <a:pt x="254" y="257"/>
                  </a:cubicBezTo>
                  <a:cubicBezTo>
                    <a:pt x="252" y="286"/>
                    <a:pt x="252" y="286"/>
                    <a:pt x="252" y="286"/>
                  </a:cubicBezTo>
                  <a:cubicBezTo>
                    <a:pt x="241" y="293"/>
                    <a:pt x="227" y="300"/>
                    <a:pt x="210" y="304"/>
                  </a:cubicBezTo>
                  <a:cubicBezTo>
                    <a:pt x="193" y="308"/>
                    <a:pt x="174" y="310"/>
                    <a:pt x="153" y="310"/>
                  </a:cubicBezTo>
                  <a:cubicBezTo>
                    <a:pt x="105" y="310"/>
                    <a:pt x="68" y="297"/>
                    <a:pt x="41" y="270"/>
                  </a:cubicBezTo>
                  <a:cubicBezTo>
                    <a:pt x="14" y="243"/>
                    <a:pt x="0" y="206"/>
                    <a:pt x="0" y="158"/>
                  </a:cubicBezTo>
                  <a:cubicBezTo>
                    <a:pt x="0" y="109"/>
                    <a:pt x="15" y="71"/>
                    <a:pt x="44" y="42"/>
                  </a:cubicBezTo>
                  <a:cubicBezTo>
                    <a:pt x="73" y="14"/>
                    <a:pt x="113" y="0"/>
                    <a:pt x="163" y="0"/>
                  </a:cubicBezTo>
                  <a:cubicBezTo>
                    <a:pt x="180" y="0"/>
                    <a:pt x="197" y="2"/>
                    <a:pt x="212" y="5"/>
                  </a:cubicBezTo>
                  <a:cubicBezTo>
                    <a:pt x="228" y="9"/>
                    <a:pt x="243" y="14"/>
                    <a:pt x="257" y="21"/>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6" name="Freeform 5"/>
            <p:cNvSpPr>
              <a:spLocks noEditPoints="1"/>
            </p:cNvSpPr>
            <p:nvPr userDrawn="1"/>
          </p:nvSpPr>
          <p:spPr bwMode="auto">
            <a:xfrm>
              <a:off x="17908066" y="-1035496"/>
              <a:ext cx="3817938" cy="3686175"/>
            </a:xfrm>
            <a:custGeom>
              <a:avLst/>
              <a:gdLst>
                <a:gd name="T0" fmla="*/ 157 w 322"/>
                <a:gd name="T1" fmla="*/ 311 h 311"/>
                <a:gd name="T2" fmla="*/ 43 w 322"/>
                <a:gd name="T3" fmla="*/ 268 h 311"/>
                <a:gd name="T4" fmla="*/ 0 w 322"/>
                <a:gd name="T5" fmla="*/ 156 h 311"/>
                <a:gd name="T6" fmla="*/ 44 w 322"/>
                <a:gd name="T7" fmla="*/ 43 h 311"/>
                <a:gd name="T8" fmla="*/ 161 w 322"/>
                <a:gd name="T9" fmla="*/ 0 h 311"/>
                <a:gd name="T10" fmla="*/ 278 w 322"/>
                <a:gd name="T11" fmla="*/ 42 h 311"/>
                <a:gd name="T12" fmla="*/ 322 w 322"/>
                <a:gd name="T13" fmla="*/ 156 h 311"/>
                <a:gd name="T14" fmla="*/ 277 w 322"/>
                <a:gd name="T15" fmla="*/ 268 h 311"/>
                <a:gd name="T16" fmla="*/ 157 w 322"/>
                <a:gd name="T17" fmla="*/ 311 h 311"/>
                <a:gd name="T18" fmla="*/ 43 w 322"/>
                <a:gd name="T19" fmla="*/ 157 h 311"/>
                <a:gd name="T20" fmla="*/ 73 w 322"/>
                <a:gd name="T21" fmla="*/ 258 h 311"/>
                <a:gd name="T22" fmla="*/ 158 w 322"/>
                <a:gd name="T23" fmla="*/ 294 h 311"/>
                <a:gd name="T24" fmla="*/ 248 w 322"/>
                <a:gd name="T25" fmla="*/ 259 h 311"/>
                <a:gd name="T26" fmla="*/ 278 w 322"/>
                <a:gd name="T27" fmla="*/ 155 h 311"/>
                <a:gd name="T28" fmla="*/ 248 w 322"/>
                <a:gd name="T29" fmla="*/ 52 h 311"/>
                <a:gd name="T30" fmla="*/ 161 w 322"/>
                <a:gd name="T31" fmla="*/ 16 h 311"/>
                <a:gd name="T32" fmla="*/ 74 w 322"/>
                <a:gd name="T33" fmla="*/ 53 h 311"/>
                <a:gd name="T34" fmla="*/ 43 w 322"/>
                <a:gd name="T35" fmla="*/ 15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2" h="311">
                  <a:moveTo>
                    <a:pt x="157" y="311"/>
                  </a:moveTo>
                  <a:cubicBezTo>
                    <a:pt x="109" y="311"/>
                    <a:pt x="71" y="297"/>
                    <a:pt x="43" y="268"/>
                  </a:cubicBezTo>
                  <a:cubicBezTo>
                    <a:pt x="14" y="240"/>
                    <a:pt x="0" y="203"/>
                    <a:pt x="0" y="156"/>
                  </a:cubicBezTo>
                  <a:cubicBezTo>
                    <a:pt x="0" y="109"/>
                    <a:pt x="14" y="71"/>
                    <a:pt x="44" y="43"/>
                  </a:cubicBezTo>
                  <a:cubicBezTo>
                    <a:pt x="73" y="14"/>
                    <a:pt x="112" y="0"/>
                    <a:pt x="161" y="0"/>
                  </a:cubicBezTo>
                  <a:cubicBezTo>
                    <a:pt x="210" y="0"/>
                    <a:pt x="249" y="14"/>
                    <a:pt x="278" y="42"/>
                  </a:cubicBezTo>
                  <a:cubicBezTo>
                    <a:pt x="308" y="70"/>
                    <a:pt x="322" y="108"/>
                    <a:pt x="322" y="156"/>
                  </a:cubicBezTo>
                  <a:cubicBezTo>
                    <a:pt x="322" y="203"/>
                    <a:pt x="307" y="240"/>
                    <a:pt x="277" y="268"/>
                  </a:cubicBezTo>
                  <a:cubicBezTo>
                    <a:pt x="247" y="297"/>
                    <a:pt x="207" y="311"/>
                    <a:pt x="157" y="311"/>
                  </a:cubicBezTo>
                  <a:close/>
                  <a:moveTo>
                    <a:pt x="43" y="157"/>
                  </a:moveTo>
                  <a:cubicBezTo>
                    <a:pt x="43" y="201"/>
                    <a:pt x="53" y="235"/>
                    <a:pt x="73" y="258"/>
                  </a:cubicBezTo>
                  <a:cubicBezTo>
                    <a:pt x="93" y="282"/>
                    <a:pt x="122" y="294"/>
                    <a:pt x="158" y="294"/>
                  </a:cubicBezTo>
                  <a:cubicBezTo>
                    <a:pt x="197" y="294"/>
                    <a:pt x="227" y="283"/>
                    <a:pt x="248" y="259"/>
                  </a:cubicBezTo>
                  <a:cubicBezTo>
                    <a:pt x="268" y="235"/>
                    <a:pt x="278" y="201"/>
                    <a:pt x="278" y="155"/>
                  </a:cubicBezTo>
                  <a:cubicBezTo>
                    <a:pt x="278" y="110"/>
                    <a:pt x="268" y="76"/>
                    <a:pt x="248" y="52"/>
                  </a:cubicBezTo>
                  <a:cubicBezTo>
                    <a:pt x="228" y="28"/>
                    <a:pt x="199" y="16"/>
                    <a:pt x="161" y="16"/>
                  </a:cubicBezTo>
                  <a:cubicBezTo>
                    <a:pt x="123" y="16"/>
                    <a:pt x="94" y="29"/>
                    <a:pt x="74" y="53"/>
                  </a:cubicBezTo>
                  <a:cubicBezTo>
                    <a:pt x="54" y="77"/>
                    <a:pt x="43" y="112"/>
                    <a:pt x="43" y="157"/>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7" name="Freeform 6"/>
            <p:cNvSpPr>
              <a:spLocks noEditPoints="1"/>
            </p:cNvSpPr>
            <p:nvPr userDrawn="1"/>
          </p:nvSpPr>
          <p:spPr bwMode="auto">
            <a:xfrm>
              <a:off x="22140341" y="-976759"/>
              <a:ext cx="2278063" cy="3544888"/>
            </a:xfrm>
            <a:custGeom>
              <a:avLst/>
              <a:gdLst>
                <a:gd name="T0" fmla="*/ 0 w 192"/>
                <a:gd name="T1" fmla="*/ 0 h 299"/>
                <a:gd name="T2" fmla="*/ 12 w 192"/>
                <a:gd name="T3" fmla="*/ 1 h 299"/>
                <a:gd name="T4" fmla="*/ 21 w 192"/>
                <a:gd name="T5" fmla="*/ 1 h 299"/>
                <a:gd name="T6" fmla="*/ 44 w 192"/>
                <a:gd name="T7" fmla="*/ 1 h 299"/>
                <a:gd name="T8" fmla="*/ 75 w 192"/>
                <a:gd name="T9" fmla="*/ 0 h 299"/>
                <a:gd name="T10" fmla="*/ 158 w 192"/>
                <a:gd name="T11" fmla="*/ 16 h 299"/>
                <a:gd name="T12" fmla="*/ 184 w 192"/>
                <a:gd name="T13" fmla="*/ 67 h 299"/>
                <a:gd name="T14" fmla="*/ 166 w 192"/>
                <a:gd name="T15" fmla="*/ 114 h 299"/>
                <a:gd name="T16" fmla="*/ 111 w 192"/>
                <a:gd name="T17" fmla="*/ 139 h 299"/>
                <a:gd name="T18" fmla="*/ 172 w 192"/>
                <a:gd name="T19" fmla="*/ 161 h 299"/>
                <a:gd name="T20" fmla="*/ 192 w 192"/>
                <a:gd name="T21" fmla="*/ 211 h 299"/>
                <a:gd name="T22" fmla="*/ 162 w 192"/>
                <a:gd name="T23" fmla="*/ 277 h 299"/>
                <a:gd name="T24" fmla="*/ 74 w 192"/>
                <a:gd name="T25" fmla="*/ 299 h 299"/>
                <a:gd name="T26" fmla="*/ 45 w 192"/>
                <a:gd name="T27" fmla="*/ 299 h 299"/>
                <a:gd name="T28" fmla="*/ 22 w 192"/>
                <a:gd name="T29" fmla="*/ 298 h 299"/>
                <a:gd name="T30" fmla="*/ 11 w 192"/>
                <a:gd name="T31" fmla="*/ 299 h 299"/>
                <a:gd name="T32" fmla="*/ 0 w 192"/>
                <a:gd name="T33" fmla="*/ 299 h 299"/>
                <a:gd name="T34" fmla="*/ 3 w 192"/>
                <a:gd name="T35" fmla="*/ 250 h 299"/>
                <a:gd name="T36" fmla="*/ 4 w 192"/>
                <a:gd name="T37" fmla="*/ 180 h 299"/>
                <a:gd name="T38" fmla="*/ 3 w 192"/>
                <a:gd name="T39" fmla="*/ 71 h 299"/>
                <a:gd name="T40" fmla="*/ 0 w 192"/>
                <a:gd name="T41" fmla="*/ 0 h 299"/>
                <a:gd name="T42" fmla="*/ 40 w 192"/>
                <a:gd name="T43" fmla="*/ 280 h 299"/>
                <a:gd name="T44" fmla="*/ 55 w 192"/>
                <a:gd name="T45" fmla="*/ 284 h 299"/>
                <a:gd name="T46" fmla="*/ 70 w 192"/>
                <a:gd name="T47" fmla="*/ 284 h 299"/>
                <a:gd name="T48" fmla="*/ 130 w 192"/>
                <a:gd name="T49" fmla="*/ 266 h 299"/>
                <a:gd name="T50" fmla="*/ 152 w 192"/>
                <a:gd name="T51" fmla="*/ 216 h 299"/>
                <a:gd name="T52" fmla="*/ 132 w 192"/>
                <a:gd name="T53" fmla="*/ 165 h 299"/>
                <a:gd name="T54" fmla="*/ 68 w 192"/>
                <a:gd name="T55" fmla="*/ 148 h 299"/>
                <a:gd name="T56" fmla="*/ 40 w 192"/>
                <a:gd name="T57" fmla="*/ 150 h 299"/>
                <a:gd name="T58" fmla="*/ 38 w 192"/>
                <a:gd name="T59" fmla="*/ 150 h 299"/>
                <a:gd name="T60" fmla="*/ 38 w 192"/>
                <a:gd name="T61" fmla="*/ 213 h 299"/>
                <a:gd name="T62" fmla="*/ 38 w 192"/>
                <a:gd name="T63" fmla="*/ 249 h 299"/>
                <a:gd name="T64" fmla="*/ 40 w 192"/>
                <a:gd name="T65" fmla="*/ 280 h 299"/>
                <a:gd name="T66" fmla="*/ 39 w 192"/>
                <a:gd name="T67" fmla="*/ 73 h 299"/>
                <a:gd name="T68" fmla="*/ 39 w 192"/>
                <a:gd name="T69" fmla="*/ 132 h 299"/>
                <a:gd name="T70" fmla="*/ 44 w 192"/>
                <a:gd name="T71" fmla="*/ 132 h 299"/>
                <a:gd name="T72" fmla="*/ 63 w 192"/>
                <a:gd name="T73" fmla="*/ 134 h 299"/>
                <a:gd name="T74" fmla="*/ 123 w 192"/>
                <a:gd name="T75" fmla="*/ 117 h 299"/>
                <a:gd name="T76" fmla="*/ 144 w 192"/>
                <a:gd name="T77" fmla="*/ 70 h 299"/>
                <a:gd name="T78" fmla="*/ 125 w 192"/>
                <a:gd name="T79" fmla="*/ 29 h 299"/>
                <a:gd name="T80" fmla="*/ 72 w 192"/>
                <a:gd name="T81" fmla="*/ 15 h 299"/>
                <a:gd name="T82" fmla="*/ 57 w 192"/>
                <a:gd name="T83" fmla="*/ 15 h 299"/>
                <a:gd name="T84" fmla="*/ 40 w 192"/>
                <a:gd name="T85" fmla="*/ 17 h 299"/>
                <a:gd name="T86" fmla="*/ 39 w 192"/>
                <a:gd name="T87" fmla="*/ 35 h 299"/>
                <a:gd name="T88" fmla="*/ 39 w 192"/>
                <a:gd name="T89" fmla="*/ 60 h 299"/>
                <a:gd name="T90" fmla="*/ 39 w 192"/>
                <a:gd name="T91" fmla="*/ 7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2" h="299">
                  <a:moveTo>
                    <a:pt x="0" y="0"/>
                  </a:moveTo>
                  <a:cubicBezTo>
                    <a:pt x="5" y="1"/>
                    <a:pt x="8" y="1"/>
                    <a:pt x="12" y="1"/>
                  </a:cubicBezTo>
                  <a:cubicBezTo>
                    <a:pt x="15" y="1"/>
                    <a:pt x="18" y="1"/>
                    <a:pt x="21" y="1"/>
                  </a:cubicBezTo>
                  <a:cubicBezTo>
                    <a:pt x="24" y="1"/>
                    <a:pt x="32" y="1"/>
                    <a:pt x="44" y="1"/>
                  </a:cubicBezTo>
                  <a:cubicBezTo>
                    <a:pt x="56" y="0"/>
                    <a:pt x="66" y="0"/>
                    <a:pt x="75" y="0"/>
                  </a:cubicBezTo>
                  <a:cubicBezTo>
                    <a:pt x="113" y="0"/>
                    <a:pt x="140" y="6"/>
                    <a:pt x="158" y="16"/>
                  </a:cubicBezTo>
                  <a:cubicBezTo>
                    <a:pt x="175" y="27"/>
                    <a:pt x="184" y="44"/>
                    <a:pt x="184" y="67"/>
                  </a:cubicBezTo>
                  <a:cubicBezTo>
                    <a:pt x="184" y="86"/>
                    <a:pt x="178" y="102"/>
                    <a:pt x="166" y="114"/>
                  </a:cubicBezTo>
                  <a:cubicBezTo>
                    <a:pt x="153" y="126"/>
                    <a:pt x="135" y="134"/>
                    <a:pt x="111" y="139"/>
                  </a:cubicBezTo>
                  <a:cubicBezTo>
                    <a:pt x="138" y="142"/>
                    <a:pt x="159" y="149"/>
                    <a:pt x="172" y="161"/>
                  </a:cubicBezTo>
                  <a:cubicBezTo>
                    <a:pt x="185" y="173"/>
                    <a:pt x="192" y="189"/>
                    <a:pt x="192" y="211"/>
                  </a:cubicBezTo>
                  <a:cubicBezTo>
                    <a:pt x="192" y="240"/>
                    <a:pt x="182" y="262"/>
                    <a:pt x="162" y="277"/>
                  </a:cubicBezTo>
                  <a:cubicBezTo>
                    <a:pt x="143" y="292"/>
                    <a:pt x="113" y="299"/>
                    <a:pt x="74" y="299"/>
                  </a:cubicBezTo>
                  <a:cubicBezTo>
                    <a:pt x="67" y="299"/>
                    <a:pt x="57" y="299"/>
                    <a:pt x="45" y="299"/>
                  </a:cubicBezTo>
                  <a:cubicBezTo>
                    <a:pt x="34" y="298"/>
                    <a:pt x="26" y="298"/>
                    <a:pt x="22" y="298"/>
                  </a:cubicBezTo>
                  <a:cubicBezTo>
                    <a:pt x="19" y="298"/>
                    <a:pt x="16" y="298"/>
                    <a:pt x="11" y="299"/>
                  </a:cubicBezTo>
                  <a:cubicBezTo>
                    <a:pt x="6" y="299"/>
                    <a:pt x="2" y="299"/>
                    <a:pt x="0" y="299"/>
                  </a:cubicBezTo>
                  <a:cubicBezTo>
                    <a:pt x="2" y="284"/>
                    <a:pt x="2" y="267"/>
                    <a:pt x="3" y="250"/>
                  </a:cubicBezTo>
                  <a:cubicBezTo>
                    <a:pt x="4" y="233"/>
                    <a:pt x="4" y="209"/>
                    <a:pt x="4" y="180"/>
                  </a:cubicBezTo>
                  <a:cubicBezTo>
                    <a:pt x="4" y="136"/>
                    <a:pt x="4" y="99"/>
                    <a:pt x="3" y="71"/>
                  </a:cubicBezTo>
                  <a:cubicBezTo>
                    <a:pt x="2" y="42"/>
                    <a:pt x="2" y="18"/>
                    <a:pt x="0" y="0"/>
                  </a:cubicBezTo>
                  <a:close/>
                  <a:moveTo>
                    <a:pt x="40" y="280"/>
                  </a:moveTo>
                  <a:cubicBezTo>
                    <a:pt x="45" y="282"/>
                    <a:pt x="50" y="283"/>
                    <a:pt x="55" y="284"/>
                  </a:cubicBezTo>
                  <a:cubicBezTo>
                    <a:pt x="60" y="284"/>
                    <a:pt x="65" y="284"/>
                    <a:pt x="70" y="284"/>
                  </a:cubicBezTo>
                  <a:cubicBezTo>
                    <a:pt x="95" y="284"/>
                    <a:pt x="115" y="278"/>
                    <a:pt x="130" y="266"/>
                  </a:cubicBezTo>
                  <a:cubicBezTo>
                    <a:pt x="145" y="254"/>
                    <a:pt x="152" y="237"/>
                    <a:pt x="152" y="216"/>
                  </a:cubicBezTo>
                  <a:cubicBezTo>
                    <a:pt x="152" y="193"/>
                    <a:pt x="145" y="176"/>
                    <a:pt x="132" y="165"/>
                  </a:cubicBezTo>
                  <a:cubicBezTo>
                    <a:pt x="118" y="154"/>
                    <a:pt x="97" y="148"/>
                    <a:pt x="68" y="148"/>
                  </a:cubicBezTo>
                  <a:cubicBezTo>
                    <a:pt x="62" y="148"/>
                    <a:pt x="53" y="149"/>
                    <a:pt x="40" y="150"/>
                  </a:cubicBezTo>
                  <a:cubicBezTo>
                    <a:pt x="39" y="150"/>
                    <a:pt x="38" y="150"/>
                    <a:pt x="38" y="150"/>
                  </a:cubicBezTo>
                  <a:cubicBezTo>
                    <a:pt x="38" y="213"/>
                    <a:pt x="38" y="213"/>
                    <a:pt x="38" y="213"/>
                  </a:cubicBezTo>
                  <a:cubicBezTo>
                    <a:pt x="38" y="227"/>
                    <a:pt x="38" y="239"/>
                    <a:pt x="38" y="249"/>
                  </a:cubicBezTo>
                  <a:cubicBezTo>
                    <a:pt x="39" y="260"/>
                    <a:pt x="39" y="270"/>
                    <a:pt x="40" y="280"/>
                  </a:cubicBezTo>
                  <a:close/>
                  <a:moveTo>
                    <a:pt x="39" y="73"/>
                  </a:moveTo>
                  <a:cubicBezTo>
                    <a:pt x="39" y="132"/>
                    <a:pt x="39" y="132"/>
                    <a:pt x="39" y="132"/>
                  </a:cubicBezTo>
                  <a:cubicBezTo>
                    <a:pt x="40" y="132"/>
                    <a:pt x="41" y="132"/>
                    <a:pt x="44" y="132"/>
                  </a:cubicBezTo>
                  <a:cubicBezTo>
                    <a:pt x="53" y="133"/>
                    <a:pt x="60" y="134"/>
                    <a:pt x="63" y="134"/>
                  </a:cubicBezTo>
                  <a:cubicBezTo>
                    <a:pt x="90" y="134"/>
                    <a:pt x="110" y="128"/>
                    <a:pt x="123" y="117"/>
                  </a:cubicBezTo>
                  <a:cubicBezTo>
                    <a:pt x="137" y="107"/>
                    <a:pt x="144" y="91"/>
                    <a:pt x="144" y="70"/>
                  </a:cubicBezTo>
                  <a:cubicBezTo>
                    <a:pt x="144" y="52"/>
                    <a:pt x="138" y="38"/>
                    <a:pt x="125" y="29"/>
                  </a:cubicBezTo>
                  <a:cubicBezTo>
                    <a:pt x="113" y="19"/>
                    <a:pt x="95" y="15"/>
                    <a:pt x="72" y="15"/>
                  </a:cubicBezTo>
                  <a:cubicBezTo>
                    <a:pt x="67" y="15"/>
                    <a:pt x="62" y="15"/>
                    <a:pt x="57" y="15"/>
                  </a:cubicBezTo>
                  <a:cubicBezTo>
                    <a:pt x="51" y="15"/>
                    <a:pt x="46" y="16"/>
                    <a:pt x="40" y="17"/>
                  </a:cubicBezTo>
                  <a:cubicBezTo>
                    <a:pt x="40" y="22"/>
                    <a:pt x="39" y="28"/>
                    <a:pt x="39" y="35"/>
                  </a:cubicBezTo>
                  <a:cubicBezTo>
                    <a:pt x="39" y="41"/>
                    <a:pt x="39" y="49"/>
                    <a:pt x="39" y="60"/>
                  </a:cubicBezTo>
                  <a:lnTo>
                    <a:pt x="39" y="73"/>
                  </a:ln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8" name="Freeform 7"/>
            <p:cNvSpPr>
              <a:spLocks/>
            </p:cNvSpPr>
            <p:nvPr userDrawn="1"/>
          </p:nvSpPr>
          <p:spPr bwMode="auto">
            <a:xfrm>
              <a:off x="18773254" y="742504"/>
              <a:ext cx="1933575" cy="1422400"/>
            </a:xfrm>
            <a:custGeom>
              <a:avLst/>
              <a:gdLst>
                <a:gd name="T0" fmla="*/ 144 w 163"/>
                <a:gd name="T1" fmla="*/ 87 h 120"/>
                <a:gd name="T2" fmla="*/ 62 w 163"/>
                <a:gd name="T3" fmla="*/ 110 h 120"/>
                <a:gd name="T4" fmla="*/ 13 w 163"/>
                <a:gd name="T5" fmla="*/ 13 h 120"/>
                <a:gd name="T6" fmla="*/ 18 w 163"/>
                <a:gd name="T7" fmla="*/ 0 h 120"/>
                <a:gd name="T8" fmla="*/ 50 w 163"/>
                <a:gd name="T9" fmla="*/ 63 h 120"/>
                <a:gd name="T10" fmla="*/ 106 w 163"/>
                <a:gd name="T11" fmla="*/ 41 h 120"/>
                <a:gd name="T12" fmla="*/ 137 w 163"/>
                <a:gd name="T13" fmla="*/ 33 h 120"/>
                <a:gd name="T14" fmla="*/ 144 w 163"/>
                <a:gd name="T15" fmla="*/ 87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120">
                  <a:moveTo>
                    <a:pt x="144" y="87"/>
                  </a:moveTo>
                  <a:cubicBezTo>
                    <a:pt x="124" y="110"/>
                    <a:pt x="92" y="120"/>
                    <a:pt x="62" y="110"/>
                  </a:cubicBezTo>
                  <a:cubicBezTo>
                    <a:pt x="21" y="97"/>
                    <a:pt x="0" y="53"/>
                    <a:pt x="13" y="13"/>
                  </a:cubicBezTo>
                  <a:cubicBezTo>
                    <a:pt x="14" y="8"/>
                    <a:pt x="16" y="4"/>
                    <a:pt x="18" y="0"/>
                  </a:cubicBezTo>
                  <a:cubicBezTo>
                    <a:pt x="15" y="29"/>
                    <a:pt x="27" y="56"/>
                    <a:pt x="50" y="63"/>
                  </a:cubicBezTo>
                  <a:cubicBezTo>
                    <a:pt x="73" y="71"/>
                    <a:pt x="91" y="57"/>
                    <a:pt x="106" y="41"/>
                  </a:cubicBezTo>
                  <a:cubicBezTo>
                    <a:pt x="113" y="33"/>
                    <a:pt x="125" y="29"/>
                    <a:pt x="137" y="33"/>
                  </a:cubicBezTo>
                  <a:cubicBezTo>
                    <a:pt x="163" y="42"/>
                    <a:pt x="158" y="70"/>
                    <a:pt x="144" y="87"/>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9" name="Freeform 8"/>
            <p:cNvSpPr>
              <a:spLocks noEditPoints="1"/>
            </p:cNvSpPr>
            <p:nvPr userDrawn="1"/>
          </p:nvSpPr>
          <p:spPr bwMode="auto">
            <a:xfrm>
              <a:off x="14279041" y="3741292"/>
              <a:ext cx="687388" cy="1042988"/>
            </a:xfrm>
            <a:custGeom>
              <a:avLst/>
              <a:gdLst>
                <a:gd name="T0" fmla="*/ 58 w 58"/>
                <a:gd name="T1" fmla="*/ 63 h 88"/>
                <a:gd name="T2" fmla="*/ 57 w 58"/>
                <a:gd name="T3" fmla="*/ 71 h 88"/>
                <a:gd name="T4" fmla="*/ 54 w 58"/>
                <a:gd name="T5" fmla="*/ 77 h 88"/>
                <a:gd name="T6" fmla="*/ 50 w 58"/>
                <a:gd name="T7" fmla="*/ 82 h 88"/>
                <a:gd name="T8" fmla="*/ 44 w 58"/>
                <a:gd name="T9" fmla="*/ 85 h 88"/>
                <a:gd name="T10" fmla="*/ 36 w 58"/>
                <a:gd name="T11" fmla="*/ 87 h 88"/>
                <a:gd name="T12" fmla="*/ 27 w 58"/>
                <a:gd name="T13" fmla="*/ 88 h 88"/>
                <a:gd name="T14" fmla="*/ 4 w 58"/>
                <a:gd name="T15" fmla="*/ 88 h 88"/>
                <a:gd name="T16" fmla="*/ 1 w 58"/>
                <a:gd name="T17" fmla="*/ 87 h 88"/>
                <a:gd name="T18" fmla="*/ 0 w 58"/>
                <a:gd name="T19" fmla="*/ 83 h 88"/>
                <a:gd name="T20" fmla="*/ 0 w 58"/>
                <a:gd name="T21" fmla="*/ 4 h 88"/>
                <a:gd name="T22" fmla="*/ 1 w 58"/>
                <a:gd name="T23" fmla="*/ 1 h 88"/>
                <a:gd name="T24" fmla="*/ 4 w 58"/>
                <a:gd name="T25" fmla="*/ 0 h 88"/>
                <a:gd name="T26" fmla="*/ 24 w 58"/>
                <a:gd name="T27" fmla="*/ 0 h 88"/>
                <a:gd name="T28" fmla="*/ 37 w 58"/>
                <a:gd name="T29" fmla="*/ 1 h 88"/>
                <a:gd name="T30" fmla="*/ 46 w 58"/>
                <a:gd name="T31" fmla="*/ 6 h 88"/>
                <a:gd name="T32" fmla="*/ 51 w 58"/>
                <a:gd name="T33" fmla="*/ 13 h 88"/>
                <a:gd name="T34" fmla="*/ 53 w 58"/>
                <a:gd name="T35" fmla="*/ 22 h 88"/>
                <a:gd name="T36" fmla="*/ 52 w 58"/>
                <a:gd name="T37" fmla="*/ 28 h 88"/>
                <a:gd name="T38" fmla="*/ 50 w 58"/>
                <a:gd name="T39" fmla="*/ 33 h 88"/>
                <a:gd name="T40" fmla="*/ 46 w 58"/>
                <a:gd name="T41" fmla="*/ 38 h 88"/>
                <a:gd name="T42" fmla="*/ 41 w 58"/>
                <a:gd name="T43" fmla="*/ 41 h 88"/>
                <a:gd name="T44" fmla="*/ 48 w 58"/>
                <a:gd name="T45" fmla="*/ 43 h 88"/>
                <a:gd name="T46" fmla="*/ 53 w 58"/>
                <a:gd name="T47" fmla="*/ 48 h 88"/>
                <a:gd name="T48" fmla="*/ 57 w 58"/>
                <a:gd name="T49" fmla="*/ 55 h 88"/>
                <a:gd name="T50" fmla="*/ 58 w 58"/>
                <a:gd name="T51" fmla="*/ 63 h 88"/>
                <a:gd name="T52" fmla="*/ 41 w 58"/>
                <a:gd name="T53" fmla="*/ 23 h 88"/>
                <a:gd name="T54" fmla="*/ 40 w 58"/>
                <a:gd name="T55" fmla="*/ 17 h 88"/>
                <a:gd name="T56" fmla="*/ 37 w 58"/>
                <a:gd name="T57" fmla="*/ 13 h 88"/>
                <a:gd name="T58" fmla="*/ 32 w 58"/>
                <a:gd name="T59" fmla="*/ 10 h 88"/>
                <a:gd name="T60" fmla="*/ 24 w 58"/>
                <a:gd name="T61" fmla="*/ 9 h 88"/>
                <a:gd name="T62" fmla="*/ 12 w 58"/>
                <a:gd name="T63" fmla="*/ 9 h 88"/>
                <a:gd name="T64" fmla="*/ 12 w 58"/>
                <a:gd name="T65" fmla="*/ 38 h 88"/>
                <a:gd name="T66" fmla="*/ 25 w 58"/>
                <a:gd name="T67" fmla="*/ 38 h 88"/>
                <a:gd name="T68" fmla="*/ 32 w 58"/>
                <a:gd name="T69" fmla="*/ 37 h 88"/>
                <a:gd name="T70" fmla="*/ 37 w 58"/>
                <a:gd name="T71" fmla="*/ 33 h 88"/>
                <a:gd name="T72" fmla="*/ 40 w 58"/>
                <a:gd name="T73" fmla="*/ 29 h 88"/>
                <a:gd name="T74" fmla="*/ 41 w 58"/>
                <a:gd name="T75" fmla="*/ 23 h 88"/>
                <a:gd name="T76" fmla="*/ 46 w 58"/>
                <a:gd name="T77" fmla="*/ 63 h 88"/>
                <a:gd name="T78" fmla="*/ 45 w 58"/>
                <a:gd name="T79" fmla="*/ 57 h 88"/>
                <a:gd name="T80" fmla="*/ 41 w 58"/>
                <a:gd name="T81" fmla="*/ 51 h 88"/>
                <a:gd name="T82" fmla="*/ 35 w 58"/>
                <a:gd name="T83" fmla="*/ 48 h 88"/>
                <a:gd name="T84" fmla="*/ 26 w 58"/>
                <a:gd name="T85" fmla="*/ 47 h 88"/>
                <a:gd name="T86" fmla="*/ 12 w 58"/>
                <a:gd name="T87" fmla="*/ 47 h 88"/>
                <a:gd name="T88" fmla="*/ 12 w 58"/>
                <a:gd name="T89" fmla="*/ 78 h 88"/>
                <a:gd name="T90" fmla="*/ 29 w 58"/>
                <a:gd name="T91" fmla="*/ 78 h 88"/>
                <a:gd name="T92" fmla="*/ 36 w 58"/>
                <a:gd name="T93" fmla="*/ 78 h 88"/>
                <a:gd name="T94" fmla="*/ 41 w 58"/>
                <a:gd name="T95" fmla="*/ 75 h 88"/>
                <a:gd name="T96" fmla="*/ 45 w 58"/>
                <a:gd name="T97" fmla="*/ 70 h 88"/>
                <a:gd name="T98" fmla="*/ 46 w 58"/>
                <a:gd name="T99" fmla="*/ 6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 h="88">
                  <a:moveTo>
                    <a:pt x="58" y="63"/>
                  </a:moveTo>
                  <a:cubicBezTo>
                    <a:pt x="58" y="66"/>
                    <a:pt x="58" y="68"/>
                    <a:pt x="57" y="71"/>
                  </a:cubicBezTo>
                  <a:cubicBezTo>
                    <a:pt x="57" y="73"/>
                    <a:pt x="56" y="75"/>
                    <a:pt x="54" y="77"/>
                  </a:cubicBezTo>
                  <a:cubicBezTo>
                    <a:pt x="53" y="79"/>
                    <a:pt x="51" y="80"/>
                    <a:pt x="50" y="82"/>
                  </a:cubicBezTo>
                  <a:cubicBezTo>
                    <a:pt x="48" y="83"/>
                    <a:pt x="46" y="84"/>
                    <a:pt x="44" y="85"/>
                  </a:cubicBezTo>
                  <a:cubicBezTo>
                    <a:pt x="41" y="86"/>
                    <a:pt x="39" y="87"/>
                    <a:pt x="36" y="87"/>
                  </a:cubicBezTo>
                  <a:cubicBezTo>
                    <a:pt x="34" y="88"/>
                    <a:pt x="31" y="88"/>
                    <a:pt x="27" y="88"/>
                  </a:cubicBezTo>
                  <a:cubicBezTo>
                    <a:pt x="4" y="88"/>
                    <a:pt x="4" y="88"/>
                    <a:pt x="4" y="88"/>
                  </a:cubicBezTo>
                  <a:cubicBezTo>
                    <a:pt x="3" y="88"/>
                    <a:pt x="2" y="88"/>
                    <a:pt x="1" y="87"/>
                  </a:cubicBezTo>
                  <a:cubicBezTo>
                    <a:pt x="0" y="86"/>
                    <a:pt x="0" y="85"/>
                    <a:pt x="0" y="83"/>
                  </a:cubicBezTo>
                  <a:cubicBezTo>
                    <a:pt x="0" y="4"/>
                    <a:pt x="0" y="4"/>
                    <a:pt x="0" y="4"/>
                  </a:cubicBezTo>
                  <a:cubicBezTo>
                    <a:pt x="0" y="3"/>
                    <a:pt x="0" y="1"/>
                    <a:pt x="1" y="1"/>
                  </a:cubicBezTo>
                  <a:cubicBezTo>
                    <a:pt x="2" y="0"/>
                    <a:pt x="3" y="0"/>
                    <a:pt x="4" y="0"/>
                  </a:cubicBezTo>
                  <a:cubicBezTo>
                    <a:pt x="24" y="0"/>
                    <a:pt x="24" y="0"/>
                    <a:pt x="24" y="0"/>
                  </a:cubicBezTo>
                  <a:cubicBezTo>
                    <a:pt x="30" y="0"/>
                    <a:pt x="34" y="0"/>
                    <a:pt x="37" y="1"/>
                  </a:cubicBezTo>
                  <a:cubicBezTo>
                    <a:pt x="41" y="2"/>
                    <a:pt x="44" y="4"/>
                    <a:pt x="46" y="6"/>
                  </a:cubicBezTo>
                  <a:cubicBezTo>
                    <a:pt x="48" y="7"/>
                    <a:pt x="50" y="10"/>
                    <a:pt x="51" y="13"/>
                  </a:cubicBezTo>
                  <a:cubicBezTo>
                    <a:pt x="52" y="15"/>
                    <a:pt x="53" y="19"/>
                    <a:pt x="53" y="22"/>
                  </a:cubicBezTo>
                  <a:cubicBezTo>
                    <a:pt x="53" y="24"/>
                    <a:pt x="52" y="26"/>
                    <a:pt x="52" y="28"/>
                  </a:cubicBezTo>
                  <a:cubicBezTo>
                    <a:pt x="51" y="30"/>
                    <a:pt x="51" y="32"/>
                    <a:pt x="50" y="33"/>
                  </a:cubicBezTo>
                  <a:cubicBezTo>
                    <a:pt x="49" y="35"/>
                    <a:pt x="48" y="36"/>
                    <a:pt x="46" y="38"/>
                  </a:cubicBezTo>
                  <a:cubicBezTo>
                    <a:pt x="45" y="39"/>
                    <a:pt x="43" y="40"/>
                    <a:pt x="41" y="41"/>
                  </a:cubicBezTo>
                  <a:cubicBezTo>
                    <a:pt x="43" y="41"/>
                    <a:pt x="46" y="42"/>
                    <a:pt x="48" y="43"/>
                  </a:cubicBezTo>
                  <a:cubicBezTo>
                    <a:pt x="50" y="45"/>
                    <a:pt x="52" y="46"/>
                    <a:pt x="53" y="48"/>
                  </a:cubicBezTo>
                  <a:cubicBezTo>
                    <a:pt x="55" y="50"/>
                    <a:pt x="56" y="52"/>
                    <a:pt x="57" y="55"/>
                  </a:cubicBezTo>
                  <a:cubicBezTo>
                    <a:pt x="58" y="57"/>
                    <a:pt x="58" y="60"/>
                    <a:pt x="58" y="63"/>
                  </a:cubicBezTo>
                  <a:close/>
                  <a:moveTo>
                    <a:pt x="41" y="23"/>
                  </a:moveTo>
                  <a:cubicBezTo>
                    <a:pt x="41" y="21"/>
                    <a:pt x="40" y="19"/>
                    <a:pt x="40" y="17"/>
                  </a:cubicBezTo>
                  <a:cubicBezTo>
                    <a:pt x="39" y="16"/>
                    <a:pt x="38" y="14"/>
                    <a:pt x="37" y="13"/>
                  </a:cubicBezTo>
                  <a:cubicBezTo>
                    <a:pt x="36" y="12"/>
                    <a:pt x="34" y="11"/>
                    <a:pt x="32" y="10"/>
                  </a:cubicBezTo>
                  <a:cubicBezTo>
                    <a:pt x="30" y="10"/>
                    <a:pt x="27" y="9"/>
                    <a:pt x="24" y="9"/>
                  </a:cubicBezTo>
                  <a:cubicBezTo>
                    <a:pt x="12" y="9"/>
                    <a:pt x="12" y="9"/>
                    <a:pt x="12" y="9"/>
                  </a:cubicBezTo>
                  <a:cubicBezTo>
                    <a:pt x="12" y="38"/>
                    <a:pt x="12" y="38"/>
                    <a:pt x="12" y="38"/>
                  </a:cubicBezTo>
                  <a:cubicBezTo>
                    <a:pt x="25" y="38"/>
                    <a:pt x="25" y="38"/>
                    <a:pt x="25" y="38"/>
                  </a:cubicBezTo>
                  <a:cubicBezTo>
                    <a:pt x="28" y="38"/>
                    <a:pt x="31" y="38"/>
                    <a:pt x="32" y="37"/>
                  </a:cubicBezTo>
                  <a:cubicBezTo>
                    <a:pt x="34" y="36"/>
                    <a:pt x="36" y="35"/>
                    <a:pt x="37" y="33"/>
                  </a:cubicBezTo>
                  <a:cubicBezTo>
                    <a:pt x="38" y="32"/>
                    <a:pt x="39" y="31"/>
                    <a:pt x="40" y="29"/>
                  </a:cubicBezTo>
                  <a:cubicBezTo>
                    <a:pt x="40" y="27"/>
                    <a:pt x="41" y="25"/>
                    <a:pt x="41" y="23"/>
                  </a:cubicBezTo>
                  <a:close/>
                  <a:moveTo>
                    <a:pt x="46" y="63"/>
                  </a:moveTo>
                  <a:cubicBezTo>
                    <a:pt x="46" y="61"/>
                    <a:pt x="46" y="59"/>
                    <a:pt x="45" y="57"/>
                  </a:cubicBezTo>
                  <a:cubicBezTo>
                    <a:pt x="44" y="55"/>
                    <a:pt x="43" y="53"/>
                    <a:pt x="41" y="51"/>
                  </a:cubicBezTo>
                  <a:cubicBezTo>
                    <a:pt x="39" y="50"/>
                    <a:pt x="37" y="49"/>
                    <a:pt x="35" y="48"/>
                  </a:cubicBezTo>
                  <a:cubicBezTo>
                    <a:pt x="32" y="48"/>
                    <a:pt x="29" y="47"/>
                    <a:pt x="26" y="47"/>
                  </a:cubicBezTo>
                  <a:cubicBezTo>
                    <a:pt x="12" y="47"/>
                    <a:pt x="12" y="47"/>
                    <a:pt x="12" y="47"/>
                  </a:cubicBezTo>
                  <a:cubicBezTo>
                    <a:pt x="12" y="78"/>
                    <a:pt x="12" y="78"/>
                    <a:pt x="12" y="78"/>
                  </a:cubicBezTo>
                  <a:cubicBezTo>
                    <a:pt x="29" y="78"/>
                    <a:pt x="29" y="78"/>
                    <a:pt x="29" y="78"/>
                  </a:cubicBezTo>
                  <a:cubicBezTo>
                    <a:pt x="31" y="78"/>
                    <a:pt x="34" y="78"/>
                    <a:pt x="36" y="78"/>
                  </a:cubicBezTo>
                  <a:cubicBezTo>
                    <a:pt x="38" y="77"/>
                    <a:pt x="40" y="76"/>
                    <a:pt x="41" y="75"/>
                  </a:cubicBezTo>
                  <a:cubicBezTo>
                    <a:pt x="43" y="73"/>
                    <a:pt x="44" y="72"/>
                    <a:pt x="45" y="70"/>
                  </a:cubicBezTo>
                  <a:cubicBezTo>
                    <a:pt x="46" y="68"/>
                    <a:pt x="46" y="66"/>
                    <a:pt x="46" y="63"/>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10" name="Freeform 9"/>
            <p:cNvSpPr>
              <a:spLocks noEditPoints="1"/>
            </p:cNvSpPr>
            <p:nvPr userDrawn="1"/>
          </p:nvSpPr>
          <p:spPr bwMode="auto">
            <a:xfrm>
              <a:off x="15844316" y="3717479"/>
              <a:ext cx="936625" cy="1090613"/>
            </a:xfrm>
            <a:custGeom>
              <a:avLst/>
              <a:gdLst>
                <a:gd name="T0" fmla="*/ 79 w 79"/>
                <a:gd name="T1" fmla="*/ 45 h 92"/>
                <a:gd name="T2" fmla="*/ 76 w 79"/>
                <a:gd name="T3" fmla="*/ 64 h 92"/>
                <a:gd name="T4" fmla="*/ 69 w 79"/>
                <a:gd name="T5" fmla="*/ 79 h 92"/>
                <a:gd name="T6" fmla="*/ 56 w 79"/>
                <a:gd name="T7" fmla="*/ 88 h 92"/>
                <a:gd name="T8" fmla="*/ 38 w 79"/>
                <a:gd name="T9" fmla="*/ 92 h 92"/>
                <a:gd name="T10" fmla="*/ 21 w 79"/>
                <a:gd name="T11" fmla="*/ 89 h 92"/>
                <a:gd name="T12" fmla="*/ 9 w 79"/>
                <a:gd name="T13" fmla="*/ 80 h 92"/>
                <a:gd name="T14" fmla="*/ 2 w 79"/>
                <a:gd name="T15" fmla="*/ 66 h 92"/>
                <a:gd name="T16" fmla="*/ 0 w 79"/>
                <a:gd name="T17" fmla="*/ 46 h 92"/>
                <a:gd name="T18" fmla="*/ 2 w 79"/>
                <a:gd name="T19" fmla="*/ 27 h 92"/>
                <a:gd name="T20" fmla="*/ 10 w 79"/>
                <a:gd name="T21" fmla="*/ 13 h 92"/>
                <a:gd name="T22" fmla="*/ 22 w 79"/>
                <a:gd name="T23" fmla="*/ 4 h 92"/>
                <a:gd name="T24" fmla="*/ 40 w 79"/>
                <a:gd name="T25" fmla="*/ 0 h 92"/>
                <a:gd name="T26" fmla="*/ 57 w 79"/>
                <a:gd name="T27" fmla="*/ 3 h 92"/>
                <a:gd name="T28" fmla="*/ 69 w 79"/>
                <a:gd name="T29" fmla="*/ 12 h 92"/>
                <a:gd name="T30" fmla="*/ 76 w 79"/>
                <a:gd name="T31" fmla="*/ 26 h 92"/>
                <a:gd name="T32" fmla="*/ 79 w 79"/>
                <a:gd name="T33" fmla="*/ 45 h 92"/>
                <a:gd name="T34" fmla="*/ 66 w 79"/>
                <a:gd name="T35" fmla="*/ 46 h 92"/>
                <a:gd name="T36" fmla="*/ 65 w 79"/>
                <a:gd name="T37" fmla="*/ 32 h 92"/>
                <a:gd name="T38" fmla="*/ 61 w 79"/>
                <a:gd name="T39" fmla="*/ 20 h 92"/>
                <a:gd name="T40" fmla="*/ 52 w 79"/>
                <a:gd name="T41" fmla="*/ 13 h 92"/>
                <a:gd name="T42" fmla="*/ 39 w 79"/>
                <a:gd name="T43" fmla="*/ 10 h 92"/>
                <a:gd name="T44" fmla="*/ 27 w 79"/>
                <a:gd name="T45" fmla="*/ 13 h 92"/>
                <a:gd name="T46" fmla="*/ 18 w 79"/>
                <a:gd name="T47" fmla="*/ 21 h 92"/>
                <a:gd name="T48" fmla="*/ 13 w 79"/>
                <a:gd name="T49" fmla="*/ 32 h 92"/>
                <a:gd name="T50" fmla="*/ 12 w 79"/>
                <a:gd name="T51" fmla="*/ 46 h 92"/>
                <a:gd name="T52" fmla="*/ 13 w 79"/>
                <a:gd name="T53" fmla="*/ 60 h 92"/>
                <a:gd name="T54" fmla="*/ 18 w 79"/>
                <a:gd name="T55" fmla="*/ 71 h 92"/>
                <a:gd name="T56" fmla="*/ 26 w 79"/>
                <a:gd name="T57" fmla="*/ 79 h 92"/>
                <a:gd name="T58" fmla="*/ 39 w 79"/>
                <a:gd name="T59" fmla="*/ 81 h 92"/>
                <a:gd name="T60" fmla="*/ 52 w 79"/>
                <a:gd name="T61" fmla="*/ 78 h 92"/>
                <a:gd name="T62" fmla="*/ 60 w 79"/>
                <a:gd name="T63" fmla="*/ 71 h 92"/>
                <a:gd name="T64" fmla="*/ 65 w 79"/>
                <a:gd name="T65" fmla="*/ 59 h 92"/>
                <a:gd name="T66" fmla="*/ 66 w 79"/>
                <a:gd name="T67" fmla="*/ 4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 h="92">
                  <a:moveTo>
                    <a:pt x="79" y="45"/>
                  </a:moveTo>
                  <a:cubicBezTo>
                    <a:pt x="79" y="52"/>
                    <a:pt x="78" y="59"/>
                    <a:pt x="76" y="64"/>
                  </a:cubicBezTo>
                  <a:cubicBezTo>
                    <a:pt x="75" y="70"/>
                    <a:pt x="72" y="75"/>
                    <a:pt x="69" y="79"/>
                  </a:cubicBezTo>
                  <a:cubicBezTo>
                    <a:pt x="65" y="83"/>
                    <a:pt x="61" y="86"/>
                    <a:pt x="56" y="88"/>
                  </a:cubicBezTo>
                  <a:cubicBezTo>
                    <a:pt x="51" y="90"/>
                    <a:pt x="45" y="92"/>
                    <a:pt x="38" y="92"/>
                  </a:cubicBezTo>
                  <a:cubicBezTo>
                    <a:pt x="32" y="92"/>
                    <a:pt x="26" y="91"/>
                    <a:pt x="21" y="89"/>
                  </a:cubicBezTo>
                  <a:cubicBezTo>
                    <a:pt x="16" y="87"/>
                    <a:pt x="12" y="84"/>
                    <a:pt x="9" y="80"/>
                  </a:cubicBezTo>
                  <a:cubicBezTo>
                    <a:pt x="6" y="76"/>
                    <a:pt x="3" y="71"/>
                    <a:pt x="2" y="66"/>
                  </a:cubicBezTo>
                  <a:cubicBezTo>
                    <a:pt x="0" y="60"/>
                    <a:pt x="0" y="54"/>
                    <a:pt x="0" y="46"/>
                  </a:cubicBezTo>
                  <a:cubicBezTo>
                    <a:pt x="0" y="39"/>
                    <a:pt x="0" y="33"/>
                    <a:pt x="2" y="27"/>
                  </a:cubicBezTo>
                  <a:cubicBezTo>
                    <a:pt x="4" y="22"/>
                    <a:pt x="6" y="17"/>
                    <a:pt x="10" y="13"/>
                  </a:cubicBezTo>
                  <a:cubicBezTo>
                    <a:pt x="13" y="9"/>
                    <a:pt x="17" y="6"/>
                    <a:pt x="22" y="4"/>
                  </a:cubicBezTo>
                  <a:cubicBezTo>
                    <a:pt x="27" y="1"/>
                    <a:pt x="33" y="0"/>
                    <a:pt x="40" y="0"/>
                  </a:cubicBezTo>
                  <a:cubicBezTo>
                    <a:pt x="47" y="0"/>
                    <a:pt x="52" y="1"/>
                    <a:pt x="57" y="3"/>
                  </a:cubicBezTo>
                  <a:cubicBezTo>
                    <a:pt x="62" y="5"/>
                    <a:pt x="66" y="8"/>
                    <a:pt x="69" y="12"/>
                  </a:cubicBezTo>
                  <a:cubicBezTo>
                    <a:pt x="72" y="16"/>
                    <a:pt x="75" y="20"/>
                    <a:pt x="76" y="26"/>
                  </a:cubicBezTo>
                  <a:cubicBezTo>
                    <a:pt x="78" y="31"/>
                    <a:pt x="79" y="38"/>
                    <a:pt x="79" y="45"/>
                  </a:cubicBezTo>
                  <a:close/>
                  <a:moveTo>
                    <a:pt x="66" y="46"/>
                  </a:moveTo>
                  <a:cubicBezTo>
                    <a:pt x="66" y="41"/>
                    <a:pt x="66" y="36"/>
                    <a:pt x="65" y="32"/>
                  </a:cubicBezTo>
                  <a:cubicBezTo>
                    <a:pt x="64" y="27"/>
                    <a:pt x="63" y="24"/>
                    <a:pt x="61" y="20"/>
                  </a:cubicBezTo>
                  <a:cubicBezTo>
                    <a:pt x="58" y="17"/>
                    <a:pt x="56" y="15"/>
                    <a:pt x="52" y="13"/>
                  </a:cubicBezTo>
                  <a:cubicBezTo>
                    <a:pt x="49" y="11"/>
                    <a:pt x="44" y="10"/>
                    <a:pt x="39" y="10"/>
                  </a:cubicBezTo>
                  <a:cubicBezTo>
                    <a:pt x="34" y="10"/>
                    <a:pt x="30" y="11"/>
                    <a:pt x="27" y="13"/>
                  </a:cubicBezTo>
                  <a:cubicBezTo>
                    <a:pt x="23" y="15"/>
                    <a:pt x="20" y="18"/>
                    <a:pt x="18" y="21"/>
                  </a:cubicBezTo>
                  <a:cubicBezTo>
                    <a:pt x="16" y="24"/>
                    <a:pt x="14" y="28"/>
                    <a:pt x="13" y="32"/>
                  </a:cubicBezTo>
                  <a:cubicBezTo>
                    <a:pt x="13" y="36"/>
                    <a:pt x="12" y="41"/>
                    <a:pt x="12" y="46"/>
                  </a:cubicBezTo>
                  <a:cubicBezTo>
                    <a:pt x="12" y="51"/>
                    <a:pt x="12" y="56"/>
                    <a:pt x="13" y="60"/>
                  </a:cubicBezTo>
                  <a:cubicBezTo>
                    <a:pt x="14" y="64"/>
                    <a:pt x="16" y="68"/>
                    <a:pt x="18" y="71"/>
                  </a:cubicBezTo>
                  <a:cubicBezTo>
                    <a:pt x="20" y="74"/>
                    <a:pt x="23" y="77"/>
                    <a:pt x="26" y="79"/>
                  </a:cubicBezTo>
                  <a:cubicBezTo>
                    <a:pt x="29" y="80"/>
                    <a:pt x="34" y="81"/>
                    <a:pt x="39" y="81"/>
                  </a:cubicBezTo>
                  <a:cubicBezTo>
                    <a:pt x="44" y="81"/>
                    <a:pt x="48" y="80"/>
                    <a:pt x="52" y="78"/>
                  </a:cubicBezTo>
                  <a:cubicBezTo>
                    <a:pt x="55" y="77"/>
                    <a:pt x="58" y="74"/>
                    <a:pt x="60" y="71"/>
                  </a:cubicBezTo>
                  <a:cubicBezTo>
                    <a:pt x="63" y="67"/>
                    <a:pt x="64" y="64"/>
                    <a:pt x="65" y="59"/>
                  </a:cubicBezTo>
                  <a:cubicBezTo>
                    <a:pt x="66" y="55"/>
                    <a:pt x="66" y="51"/>
                    <a:pt x="66" y="46"/>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11" name="Freeform 10"/>
            <p:cNvSpPr>
              <a:spLocks/>
            </p:cNvSpPr>
            <p:nvPr userDrawn="1"/>
          </p:nvSpPr>
          <p:spPr bwMode="auto">
            <a:xfrm>
              <a:off x="17646129" y="3717479"/>
              <a:ext cx="652463" cy="1066800"/>
            </a:xfrm>
            <a:custGeom>
              <a:avLst/>
              <a:gdLst>
                <a:gd name="T0" fmla="*/ 55 w 55"/>
                <a:gd name="T1" fmla="*/ 85 h 90"/>
                <a:gd name="T2" fmla="*/ 55 w 55"/>
                <a:gd name="T3" fmla="*/ 87 h 90"/>
                <a:gd name="T4" fmla="*/ 55 w 55"/>
                <a:gd name="T5" fmla="*/ 89 h 90"/>
                <a:gd name="T6" fmla="*/ 54 w 55"/>
                <a:gd name="T7" fmla="*/ 90 h 90"/>
                <a:gd name="T8" fmla="*/ 53 w 55"/>
                <a:gd name="T9" fmla="*/ 90 h 90"/>
                <a:gd name="T10" fmla="*/ 4 w 55"/>
                <a:gd name="T11" fmla="*/ 90 h 90"/>
                <a:gd name="T12" fmla="*/ 2 w 55"/>
                <a:gd name="T13" fmla="*/ 90 h 90"/>
                <a:gd name="T14" fmla="*/ 1 w 55"/>
                <a:gd name="T15" fmla="*/ 89 h 90"/>
                <a:gd name="T16" fmla="*/ 0 w 55"/>
                <a:gd name="T17" fmla="*/ 88 h 90"/>
                <a:gd name="T18" fmla="*/ 0 w 55"/>
                <a:gd name="T19" fmla="*/ 85 h 90"/>
                <a:gd name="T20" fmla="*/ 0 w 55"/>
                <a:gd name="T21" fmla="*/ 83 h 90"/>
                <a:gd name="T22" fmla="*/ 1 w 55"/>
                <a:gd name="T23" fmla="*/ 81 h 90"/>
                <a:gd name="T24" fmla="*/ 1 w 55"/>
                <a:gd name="T25" fmla="*/ 79 h 90"/>
                <a:gd name="T26" fmla="*/ 3 w 55"/>
                <a:gd name="T27" fmla="*/ 78 h 90"/>
                <a:gd name="T28" fmla="*/ 21 w 55"/>
                <a:gd name="T29" fmla="*/ 59 h 90"/>
                <a:gd name="T30" fmla="*/ 30 w 55"/>
                <a:gd name="T31" fmla="*/ 48 h 90"/>
                <a:gd name="T32" fmla="*/ 36 w 55"/>
                <a:gd name="T33" fmla="*/ 39 h 90"/>
                <a:gd name="T34" fmla="*/ 39 w 55"/>
                <a:gd name="T35" fmla="*/ 32 h 90"/>
                <a:gd name="T36" fmla="*/ 39 w 55"/>
                <a:gd name="T37" fmla="*/ 25 h 90"/>
                <a:gd name="T38" fmla="*/ 38 w 55"/>
                <a:gd name="T39" fmla="*/ 20 h 90"/>
                <a:gd name="T40" fmla="*/ 36 w 55"/>
                <a:gd name="T41" fmla="*/ 15 h 90"/>
                <a:gd name="T42" fmla="*/ 31 w 55"/>
                <a:gd name="T43" fmla="*/ 12 h 90"/>
                <a:gd name="T44" fmla="*/ 24 w 55"/>
                <a:gd name="T45" fmla="*/ 11 h 90"/>
                <a:gd name="T46" fmla="*/ 17 w 55"/>
                <a:gd name="T47" fmla="*/ 12 h 90"/>
                <a:gd name="T48" fmla="*/ 11 w 55"/>
                <a:gd name="T49" fmla="*/ 14 h 90"/>
                <a:gd name="T50" fmla="*/ 6 w 55"/>
                <a:gd name="T51" fmla="*/ 17 h 90"/>
                <a:gd name="T52" fmla="*/ 4 w 55"/>
                <a:gd name="T53" fmla="*/ 18 h 90"/>
                <a:gd name="T54" fmla="*/ 3 w 55"/>
                <a:gd name="T55" fmla="*/ 18 h 90"/>
                <a:gd name="T56" fmla="*/ 2 w 55"/>
                <a:gd name="T57" fmla="*/ 17 h 90"/>
                <a:gd name="T58" fmla="*/ 2 w 55"/>
                <a:gd name="T59" fmla="*/ 15 h 90"/>
                <a:gd name="T60" fmla="*/ 2 w 55"/>
                <a:gd name="T61" fmla="*/ 13 h 90"/>
                <a:gd name="T62" fmla="*/ 2 w 55"/>
                <a:gd name="T63" fmla="*/ 11 h 90"/>
                <a:gd name="T64" fmla="*/ 2 w 55"/>
                <a:gd name="T65" fmla="*/ 10 h 90"/>
                <a:gd name="T66" fmla="*/ 2 w 55"/>
                <a:gd name="T67" fmla="*/ 9 h 90"/>
                <a:gd name="T68" fmla="*/ 3 w 55"/>
                <a:gd name="T69" fmla="*/ 8 h 90"/>
                <a:gd name="T70" fmla="*/ 6 w 55"/>
                <a:gd name="T71" fmla="*/ 6 h 90"/>
                <a:gd name="T72" fmla="*/ 11 w 55"/>
                <a:gd name="T73" fmla="*/ 3 h 90"/>
                <a:gd name="T74" fmla="*/ 18 w 55"/>
                <a:gd name="T75" fmla="*/ 1 h 90"/>
                <a:gd name="T76" fmla="*/ 26 w 55"/>
                <a:gd name="T77" fmla="*/ 0 h 90"/>
                <a:gd name="T78" fmla="*/ 37 w 55"/>
                <a:gd name="T79" fmla="*/ 2 h 90"/>
                <a:gd name="T80" fmla="*/ 45 w 55"/>
                <a:gd name="T81" fmla="*/ 7 h 90"/>
                <a:gd name="T82" fmla="*/ 50 w 55"/>
                <a:gd name="T83" fmla="*/ 14 h 90"/>
                <a:gd name="T84" fmla="*/ 51 w 55"/>
                <a:gd name="T85" fmla="*/ 23 h 90"/>
                <a:gd name="T86" fmla="*/ 51 w 55"/>
                <a:gd name="T87" fmla="*/ 32 h 90"/>
                <a:gd name="T88" fmla="*/ 47 w 55"/>
                <a:gd name="T89" fmla="*/ 41 h 90"/>
                <a:gd name="T90" fmla="*/ 40 w 55"/>
                <a:gd name="T91" fmla="*/ 52 h 90"/>
                <a:gd name="T92" fmla="*/ 28 w 55"/>
                <a:gd name="T93" fmla="*/ 66 h 90"/>
                <a:gd name="T94" fmla="*/ 14 w 55"/>
                <a:gd name="T95" fmla="*/ 80 h 90"/>
                <a:gd name="T96" fmla="*/ 53 w 55"/>
                <a:gd name="T97" fmla="*/ 80 h 90"/>
                <a:gd name="T98" fmla="*/ 54 w 55"/>
                <a:gd name="T99" fmla="*/ 81 h 90"/>
                <a:gd name="T100" fmla="*/ 55 w 55"/>
                <a:gd name="T101" fmla="*/ 81 h 90"/>
                <a:gd name="T102" fmla="*/ 55 w 55"/>
                <a:gd name="T103" fmla="*/ 83 h 90"/>
                <a:gd name="T104" fmla="*/ 55 w 55"/>
                <a:gd name="T105"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 h="90">
                  <a:moveTo>
                    <a:pt x="55" y="85"/>
                  </a:moveTo>
                  <a:cubicBezTo>
                    <a:pt x="55" y="86"/>
                    <a:pt x="55" y="87"/>
                    <a:pt x="55" y="87"/>
                  </a:cubicBezTo>
                  <a:cubicBezTo>
                    <a:pt x="55" y="88"/>
                    <a:pt x="55" y="89"/>
                    <a:pt x="55" y="89"/>
                  </a:cubicBezTo>
                  <a:cubicBezTo>
                    <a:pt x="55" y="89"/>
                    <a:pt x="54" y="90"/>
                    <a:pt x="54" y="90"/>
                  </a:cubicBezTo>
                  <a:cubicBezTo>
                    <a:pt x="54" y="90"/>
                    <a:pt x="53" y="90"/>
                    <a:pt x="53" y="90"/>
                  </a:cubicBezTo>
                  <a:cubicBezTo>
                    <a:pt x="4" y="90"/>
                    <a:pt x="4" y="90"/>
                    <a:pt x="4" y="90"/>
                  </a:cubicBezTo>
                  <a:cubicBezTo>
                    <a:pt x="3" y="90"/>
                    <a:pt x="3" y="90"/>
                    <a:pt x="2" y="90"/>
                  </a:cubicBezTo>
                  <a:cubicBezTo>
                    <a:pt x="2" y="90"/>
                    <a:pt x="1" y="90"/>
                    <a:pt x="1" y="89"/>
                  </a:cubicBezTo>
                  <a:cubicBezTo>
                    <a:pt x="1" y="89"/>
                    <a:pt x="0" y="88"/>
                    <a:pt x="0" y="88"/>
                  </a:cubicBezTo>
                  <a:cubicBezTo>
                    <a:pt x="0" y="87"/>
                    <a:pt x="0" y="86"/>
                    <a:pt x="0" y="85"/>
                  </a:cubicBezTo>
                  <a:cubicBezTo>
                    <a:pt x="0" y="84"/>
                    <a:pt x="0" y="83"/>
                    <a:pt x="0" y="83"/>
                  </a:cubicBezTo>
                  <a:cubicBezTo>
                    <a:pt x="0" y="82"/>
                    <a:pt x="0" y="81"/>
                    <a:pt x="1" y="81"/>
                  </a:cubicBezTo>
                  <a:cubicBezTo>
                    <a:pt x="1" y="80"/>
                    <a:pt x="1" y="80"/>
                    <a:pt x="1" y="79"/>
                  </a:cubicBezTo>
                  <a:cubicBezTo>
                    <a:pt x="2" y="79"/>
                    <a:pt x="2" y="78"/>
                    <a:pt x="3" y="78"/>
                  </a:cubicBezTo>
                  <a:cubicBezTo>
                    <a:pt x="21" y="59"/>
                    <a:pt x="21" y="59"/>
                    <a:pt x="21" y="59"/>
                  </a:cubicBezTo>
                  <a:cubicBezTo>
                    <a:pt x="25" y="55"/>
                    <a:pt x="28" y="51"/>
                    <a:pt x="30" y="48"/>
                  </a:cubicBezTo>
                  <a:cubicBezTo>
                    <a:pt x="33" y="45"/>
                    <a:pt x="35" y="42"/>
                    <a:pt x="36" y="39"/>
                  </a:cubicBezTo>
                  <a:cubicBezTo>
                    <a:pt x="37" y="36"/>
                    <a:pt x="38" y="34"/>
                    <a:pt x="39" y="32"/>
                  </a:cubicBezTo>
                  <a:cubicBezTo>
                    <a:pt x="39" y="29"/>
                    <a:pt x="39" y="27"/>
                    <a:pt x="39" y="25"/>
                  </a:cubicBezTo>
                  <a:cubicBezTo>
                    <a:pt x="39" y="23"/>
                    <a:pt x="39" y="21"/>
                    <a:pt x="38" y="20"/>
                  </a:cubicBezTo>
                  <a:cubicBezTo>
                    <a:pt x="38" y="18"/>
                    <a:pt x="37" y="16"/>
                    <a:pt x="36" y="15"/>
                  </a:cubicBezTo>
                  <a:cubicBezTo>
                    <a:pt x="34" y="14"/>
                    <a:pt x="33" y="13"/>
                    <a:pt x="31" y="12"/>
                  </a:cubicBezTo>
                  <a:cubicBezTo>
                    <a:pt x="29" y="11"/>
                    <a:pt x="27" y="11"/>
                    <a:pt x="24" y="11"/>
                  </a:cubicBezTo>
                  <a:cubicBezTo>
                    <a:pt x="21" y="11"/>
                    <a:pt x="19" y="11"/>
                    <a:pt x="17" y="12"/>
                  </a:cubicBezTo>
                  <a:cubicBezTo>
                    <a:pt x="14" y="13"/>
                    <a:pt x="12" y="14"/>
                    <a:pt x="11" y="14"/>
                  </a:cubicBezTo>
                  <a:cubicBezTo>
                    <a:pt x="9" y="15"/>
                    <a:pt x="7" y="16"/>
                    <a:pt x="6" y="17"/>
                  </a:cubicBezTo>
                  <a:cubicBezTo>
                    <a:pt x="5" y="18"/>
                    <a:pt x="4" y="18"/>
                    <a:pt x="4" y="18"/>
                  </a:cubicBezTo>
                  <a:cubicBezTo>
                    <a:pt x="3" y="18"/>
                    <a:pt x="3" y="18"/>
                    <a:pt x="3" y="18"/>
                  </a:cubicBezTo>
                  <a:cubicBezTo>
                    <a:pt x="3" y="18"/>
                    <a:pt x="2" y="17"/>
                    <a:pt x="2" y="17"/>
                  </a:cubicBezTo>
                  <a:cubicBezTo>
                    <a:pt x="2" y="17"/>
                    <a:pt x="2" y="16"/>
                    <a:pt x="2" y="15"/>
                  </a:cubicBezTo>
                  <a:cubicBezTo>
                    <a:pt x="2" y="15"/>
                    <a:pt x="2" y="14"/>
                    <a:pt x="2" y="13"/>
                  </a:cubicBezTo>
                  <a:cubicBezTo>
                    <a:pt x="2" y="12"/>
                    <a:pt x="2" y="12"/>
                    <a:pt x="2" y="11"/>
                  </a:cubicBezTo>
                  <a:cubicBezTo>
                    <a:pt x="2" y="11"/>
                    <a:pt x="2" y="10"/>
                    <a:pt x="2" y="10"/>
                  </a:cubicBezTo>
                  <a:cubicBezTo>
                    <a:pt x="2" y="9"/>
                    <a:pt x="2" y="9"/>
                    <a:pt x="2" y="9"/>
                  </a:cubicBezTo>
                  <a:cubicBezTo>
                    <a:pt x="3" y="8"/>
                    <a:pt x="3" y="8"/>
                    <a:pt x="3" y="8"/>
                  </a:cubicBezTo>
                  <a:cubicBezTo>
                    <a:pt x="4" y="7"/>
                    <a:pt x="5" y="6"/>
                    <a:pt x="6" y="6"/>
                  </a:cubicBezTo>
                  <a:cubicBezTo>
                    <a:pt x="8" y="5"/>
                    <a:pt x="9" y="4"/>
                    <a:pt x="11" y="3"/>
                  </a:cubicBezTo>
                  <a:cubicBezTo>
                    <a:pt x="13" y="2"/>
                    <a:pt x="16" y="2"/>
                    <a:pt x="18" y="1"/>
                  </a:cubicBezTo>
                  <a:cubicBezTo>
                    <a:pt x="21" y="1"/>
                    <a:pt x="23" y="0"/>
                    <a:pt x="26" y="0"/>
                  </a:cubicBezTo>
                  <a:cubicBezTo>
                    <a:pt x="30" y="0"/>
                    <a:pt x="34" y="1"/>
                    <a:pt x="37" y="2"/>
                  </a:cubicBezTo>
                  <a:cubicBezTo>
                    <a:pt x="40" y="3"/>
                    <a:pt x="43" y="5"/>
                    <a:pt x="45" y="7"/>
                  </a:cubicBezTo>
                  <a:cubicBezTo>
                    <a:pt x="47" y="9"/>
                    <a:pt x="49" y="12"/>
                    <a:pt x="50" y="14"/>
                  </a:cubicBezTo>
                  <a:cubicBezTo>
                    <a:pt x="51" y="17"/>
                    <a:pt x="51" y="20"/>
                    <a:pt x="51" y="23"/>
                  </a:cubicBezTo>
                  <a:cubicBezTo>
                    <a:pt x="51" y="26"/>
                    <a:pt x="51" y="29"/>
                    <a:pt x="51" y="32"/>
                  </a:cubicBezTo>
                  <a:cubicBezTo>
                    <a:pt x="50" y="35"/>
                    <a:pt x="49" y="38"/>
                    <a:pt x="47" y="41"/>
                  </a:cubicBezTo>
                  <a:cubicBezTo>
                    <a:pt x="46" y="44"/>
                    <a:pt x="44" y="48"/>
                    <a:pt x="40" y="52"/>
                  </a:cubicBezTo>
                  <a:cubicBezTo>
                    <a:pt x="37" y="56"/>
                    <a:pt x="33" y="60"/>
                    <a:pt x="28" y="66"/>
                  </a:cubicBezTo>
                  <a:cubicBezTo>
                    <a:pt x="14" y="80"/>
                    <a:pt x="14" y="80"/>
                    <a:pt x="14" y="80"/>
                  </a:cubicBezTo>
                  <a:cubicBezTo>
                    <a:pt x="53" y="80"/>
                    <a:pt x="53" y="80"/>
                    <a:pt x="53" y="80"/>
                  </a:cubicBezTo>
                  <a:cubicBezTo>
                    <a:pt x="53" y="80"/>
                    <a:pt x="53" y="80"/>
                    <a:pt x="54" y="81"/>
                  </a:cubicBezTo>
                  <a:cubicBezTo>
                    <a:pt x="54" y="81"/>
                    <a:pt x="54" y="81"/>
                    <a:pt x="55" y="81"/>
                  </a:cubicBezTo>
                  <a:cubicBezTo>
                    <a:pt x="55" y="82"/>
                    <a:pt x="55" y="82"/>
                    <a:pt x="55" y="83"/>
                  </a:cubicBezTo>
                  <a:cubicBezTo>
                    <a:pt x="55" y="84"/>
                    <a:pt x="55" y="84"/>
                    <a:pt x="55" y="85"/>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12" name="Freeform 11"/>
            <p:cNvSpPr>
              <a:spLocks/>
            </p:cNvSpPr>
            <p:nvPr userDrawn="1"/>
          </p:nvSpPr>
          <p:spPr bwMode="auto">
            <a:xfrm>
              <a:off x="19176479" y="3741292"/>
              <a:ext cx="663575" cy="1066800"/>
            </a:xfrm>
            <a:custGeom>
              <a:avLst/>
              <a:gdLst>
                <a:gd name="T0" fmla="*/ 56 w 56"/>
                <a:gd name="T1" fmla="*/ 60 h 90"/>
                <a:gd name="T2" fmla="*/ 53 w 56"/>
                <a:gd name="T3" fmla="*/ 72 h 90"/>
                <a:gd name="T4" fmla="*/ 46 w 56"/>
                <a:gd name="T5" fmla="*/ 82 h 90"/>
                <a:gd name="T6" fmla="*/ 36 w 56"/>
                <a:gd name="T7" fmla="*/ 88 h 90"/>
                <a:gd name="T8" fmla="*/ 23 w 56"/>
                <a:gd name="T9" fmla="*/ 90 h 90"/>
                <a:gd name="T10" fmla="*/ 15 w 56"/>
                <a:gd name="T11" fmla="*/ 89 h 90"/>
                <a:gd name="T12" fmla="*/ 8 w 56"/>
                <a:gd name="T13" fmla="*/ 87 h 90"/>
                <a:gd name="T14" fmla="*/ 3 w 56"/>
                <a:gd name="T15" fmla="*/ 86 h 90"/>
                <a:gd name="T16" fmla="*/ 1 w 56"/>
                <a:gd name="T17" fmla="*/ 85 h 90"/>
                <a:gd name="T18" fmla="*/ 0 w 56"/>
                <a:gd name="T19" fmla="*/ 84 h 90"/>
                <a:gd name="T20" fmla="*/ 0 w 56"/>
                <a:gd name="T21" fmla="*/ 83 h 90"/>
                <a:gd name="T22" fmla="*/ 0 w 56"/>
                <a:gd name="T23" fmla="*/ 81 h 90"/>
                <a:gd name="T24" fmla="*/ 0 w 56"/>
                <a:gd name="T25" fmla="*/ 79 h 90"/>
                <a:gd name="T26" fmla="*/ 0 w 56"/>
                <a:gd name="T27" fmla="*/ 77 h 90"/>
                <a:gd name="T28" fmla="*/ 0 w 56"/>
                <a:gd name="T29" fmla="*/ 75 h 90"/>
                <a:gd name="T30" fmla="*/ 1 w 56"/>
                <a:gd name="T31" fmla="*/ 75 h 90"/>
                <a:gd name="T32" fmla="*/ 2 w 56"/>
                <a:gd name="T33" fmla="*/ 74 h 90"/>
                <a:gd name="T34" fmla="*/ 4 w 56"/>
                <a:gd name="T35" fmla="*/ 75 h 90"/>
                <a:gd name="T36" fmla="*/ 8 w 56"/>
                <a:gd name="T37" fmla="*/ 77 h 90"/>
                <a:gd name="T38" fmla="*/ 14 w 56"/>
                <a:gd name="T39" fmla="*/ 79 h 90"/>
                <a:gd name="T40" fmla="*/ 22 w 56"/>
                <a:gd name="T41" fmla="*/ 80 h 90"/>
                <a:gd name="T42" fmla="*/ 31 w 56"/>
                <a:gd name="T43" fmla="*/ 79 h 90"/>
                <a:gd name="T44" fmla="*/ 37 w 56"/>
                <a:gd name="T45" fmla="*/ 75 h 90"/>
                <a:gd name="T46" fmla="*/ 42 w 56"/>
                <a:gd name="T47" fmla="*/ 69 h 90"/>
                <a:gd name="T48" fmla="*/ 43 w 56"/>
                <a:gd name="T49" fmla="*/ 61 h 90"/>
                <a:gd name="T50" fmla="*/ 42 w 56"/>
                <a:gd name="T51" fmla="*/ 53 h 90"/>
                <a:gd name="T52" fmla="*/ 38 w 56"/>
                <a:gd name="T53" fmla="*/ 48 h 90"/>
                <a:gd name="T54" fmla="*/ 31 w 56"/>
                <a:gd name="T55" fmla="*/ 45 h 90"/>
                <a:gd name="T56" fmla="*/ 21 w 56"/>
                <a:gd name="T57" fmla="*/ 44 h 90"/>
                <a:gd name="T58" fmla="*/ 13 w 56"/>
                <a:gd name="T59" fmla="*/ 44 h 90"/>
                <a:gd name="T60" fmla="*/ 8 w 56"/>
                <a:gd name="T61" fmla="*/ 44 h 90"/>
                <a:gd name="T62" fmla="*/ 5 w 56"/>
                <a:gd name="T63" fmla="*/ 44 h 90"/>
                <a:gd name="T64" fmla="*/ 4 w 56"/>
                <a:gd name="T65" fmla="*/ 40 h 90"/>
                <a:gd name="T66" fmla="*/ 4 w 56"/>
                <a:gd name="T67" fmla="*/ 4 h 90"/>
                <a:gd name="T68" fmla="*/ 5 w 56"/>
                <a:gd name="T69" fmla="*/ 1 h 90"/>
                <a:gd name="T70" fmla="*/ 8 w 56"/>
                <a:gd name="T71" fmla="*/ 0 h 90"/>
                <a:gd name="T72" fmla="*/ 48 w 56"/>
                <a:gd name="T73" fmla="*/ 0 h 90"/>
                <a:gd name="T74" fmla="*/ 49 w 56"/>
                <a:gd name="T75" fmla="*/ 0 h 90"/>
                <a:gd name="T76" fmla="*/ 49 w 56"/>
                <a:gd name="T77" fmla="*/ 1 h 90"/>
                <a:gd name="T78" fmla="*/ 50 w 56"/>
                <a:gd name="T79" fmla="*/ 2 h 90"/>
                <a:gd name="T80" fmla="*/ 50 w 56"/>
                <a:gd name="T81" fmla="*/ 5 h 90"/>
                <a:gd name="T82" fmla="*/ 49 w 56"/>
                <a:gd name="T83" fmla="*/ 9 h 90"/>
                <a:gd name="T84" fmla="*/ 48 w 56"/>
                <a:gd name="T85" fmla="*/ 10 h 90"/>
                <a:gd name="T86" fmla="*/ 16 w 56"/>
                <a:gd name="T87" fmla="*/ 10 h 90"/>
                <a:gd name="T88" fmla="*/ 16 w 56"/>
                <a:gd name="T89" fmla="*/ 35 h 90"/>
                <a:gd name="T90" fmla="*/ 21 w 56"/>
                <a:gd name="T91" fmla="*/ 34 h 90"/>
                <a:gd name="T92" fmla="*/ 26 w 56"/>
                <a:gd name="T93" fmla="*/ 34 h 90"/>
                <a:gd name="T94" fmla="*/ 39 w 56"/>
                <a:gd name="T95" fmla="*/ 36 h 90"/>
                <a:gd name="T96" fmla="*/ 48 w 56"/>
                <a:gd name="T97" fmla="*/ 41 h 90"/>
                <a:gd name="T98" fmla="*/ 54 w 56"/>
                <a:gd name="T99" fmla="*/ 49 h 90"/>
                <a:gd name="T100" fmla="*/ 56 w 56"/>
                <a:gd name="T101" fmla="*/ 6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 h="90">
                  <a:moveTo>
                    <a:pt x="56" y="60"/>
                  </a:moveTo>
                  <a:cubicBezTo>
                    <a:pt x="56" y="64"/>
                    <a:pt x="55" y="69"/>
                    <a:pt x="53" y="72"/>
                  </a:cubicBezTo>
                  <a:cubicBezTo>
                    <a:pt x="52" y="76"/>
                    <a:pt x="49" y="79"/>
                    <a:pt x="46" y="82"/>
                  </a:cubicBezTo>
                  <a:cubicBezTo>
                    <a:pt x="44" y="84"/>
                    <a:pt x="40" y="86"/>
                    <a:pt x="36" y="88"/>
                  </a:cubicBezTo>
                  <a:cubicBezTo>
                    <a:pt x="32" y="89"/>
                    <a:pt x="27" y="90"/>
                    <a:pt x="23" y="90"/>
                  </a:cubicBezTo>
                  <a:cubicBezTo>
                    <a:pt x="20" y="90"/>
                    <a:pt x="17" y="89"/>
                    <a:pt x="15" y="89"/>
                  </a:cubicBezTo>
                  <a:cubicBezTo>
                    <a:pt x="12" y="89"/>
                    <a:pt x="10" y="88"/>
                    <a:pt x="8" y="87"/>
                  </a:cubicBezTo>
                  <a:cubicBezTo>
                    <a:pt x="6" y="87"/>
                    <a:pt x="5" y="86"/>
                    <a:pt x="3" y="86"/>
                  </a:cubicBezTo>
                  <a:cubicBezTo>
                    <a:pt x="2" y="85"/>
                    <a:pt x="1" y="85"/>
                    <a:pt x="1" y="85"/>
                  </a:cubicBezTo>
                  <a:cubicBezTo>
                    <a:pt x="1" y="84"/>
                    <a:pt x="1" y="84"/>
                    <a:pt x="0" y="84"/>
                  </a:cubicBezTo>
                  <a:cubicBezTo>
                    <a:pt x="0" y="83"/>
                    <a:pt x="0" y="83"/>
                    <a:pt x="0" y="83"/>
                  </a:cubicBezTo>
                  <a:cubicBezTo>
                    <a:pt x="0" y="82"/>
                    <a:pt x="0" y="82"/>
                    <a:pt x="0" y="81"/>
                  </a:cubicBezTo>
                  <a:cubicBezTo>
                    <a:pt x="0" y="81"/>
                    <a:pt x="0" y="80"/>
                    <a:pt x="0" y="79"/>
                  </a:cubicBezTo>
                  <a:cubicBezTo>
                    <a:pt x="0" y="78"/>
                    <a:pt x="0" y="78"/>
                    <a:pt x="0" y="77"/>
                  </a:cubicBezTo>
                  <a:cubicBezTo>
                    <a:pt x="0" y="76"/>
                    <a:pt x="0" y="76"/>
                    <a:pt x="0" y="75"/>
                  </a:cubicBezTo>
                  <a:cubicBezTo>
                    <a:pt x="0" y="75"/>
                    <a:pt x="1" y="75"/>
                    <a:pt x="1" y="75"/>
                  </a:cubicBezTo>
                  <a:cubicBezTo>
                    <a:pt x="1" y="74"/>
                    <a:pt x="1" y="74"/>
                    <a:pt x="2" y="74"/>
                  </a:cubicBezTo>
                  <a:cubicBezTo>
                    <a:pt x="2" y="74"/>
                    <a:pt x="3" y="75"/>
                    <a:pt x="4" y="75"/>
                  </a:cubicBezTo>
                  <a:cubicBezTo>
                    <a:pt x="5" y="76"/>
                    <a:pt x="6" y="76"/>
                    <a:pt x="8" y="77"/>
                  </a:cubicBezTo>
                  <a:cubicBezTo>
                    <a:pt x="9" y="78"/>
                    <a:pt x="11" y="78"/>
                    <a:pt x="14" y="79"/>
                  </a:cubicBezTo>
                  <a:cubicBezTo>
                    <a:pt x="16" y="79"/>
                    <a:pt x="19" y="80"/>
                    <a:pt x="22" y="80"/>
                  </a:cubicBezTo>
                  <a:cubicBezTo>
                    <a:pt x="25" y="80"/>
                    <a:pt x="28" y="79"/>
                    <a:pt x="31" y="79"/>
                  </a:cubicBezTo>
                  <a:cubicBezTo>
                    <a:pt x="33" y="78"/>
                    <a:pt x="35" y="77"/>
                    <a:pt x="37" y="75"/>
                  </a:cubicBezTo>
                  <a:cubicBezTo>
                    <a:pt x="39" y="74"/>
                    <a:pt x="41" y="72"/>
                    <a:pt x="42" y="69"/>
                  </a:cubicBezTo>
                  <a:cubicBezTo>
                    <a:pt x="43" y="67"/>
                    <a:pt x="43" y="64"/>
                    <a:pt x="43" y="61"/>
                  </a:cubicBezTo>
                  <a:cubicBezTo>
                    <a:pt x="43" y="58"/>
                    <a:pt x="43" y="55"/>
                    <a:pt x="42" y="53"/>
                  </a:cubicBezTo>
                  <a:cubicBezTo>
                    <a:pt x="41" y="51"/>
                    <a:pt x="40" y="49"/>
                    <a:pt x="38" y="48"/>
                  </a:cubicBezTo>
                  <a:cubicBezTo>
                    <a:pt x="36" y="46"/>
                    <a:pt x="34" y="45"/>
                    <a:pt x="31" y="45"/>
                  </a:cubicBezTo>
                  <a:cubicBezTo>
                    <a:pt x="28" y="44"/>
                    <a:pt x="24" y="44"/>
                    <a:pt x="21" y="44"/>
                  </a:cubicBezTo>
                  <a:cubicBezTo>
                    <a:pt x="18" y="44"/>
                    <a:pt x="15" y="44"/>
                    <a:pt x="13" y="44"/>
                  </a:cubicBezTo>
                  <a:cubicBezTo>
                    <a:pt x="11" y="44"/>
                    <a:pt x="9" y="44"/>
                    <a:pt x="8" y="44"/>
                  </a:cubicBezTo>
                  <a:cubicBezTo>
                    <a:pt x="6" y="44"/>
                    <a:pt x="6" y="44"/>
                    <a:pt x="5" y="44"/>
                  </a:cubicBezTo>
                  <a:cubicBezTo>
                    <a:pt x="4" y="43"/>
                    <a:pt x="4" y="42"/>
                    <a:pt x="4" y="40"/>
                  </a:cubicBezTo>
                  <a:cubicBezTo>
                    <a:pt x="4" y="4"/>
                    <a:pt x="4" y="4"/>
                    <a:pt x="4" y="4"/>
                  </a:cubicBezTo>
                  <a:cubicBezTo>
                    <a:pt x="4" y="3"/>
                    <a:pt x="5" y="1"/>
                    <a:pt x="5" y="1"/>
                  </a:cubicBezTo>
                  <a:cubicBezTo>
                    <a:pt x="6" y="0"/>
                    <a:pt x="7" y="0"/>
                    <a:pt x="8" y="0"/>
                  </a:cubicBezTo>
                  <a:cubicBezTo>
                    <a:pt x="48" y="0"/>
                    <a:pt x="48" y="0"/>
                    <a:pt x="48" y="0"/>
                  </a:cubicBezTo>
                  <a:cubicBezTo>
                    <a:pt x="48" y="0"/>
                    <a:pt x="48" y="0"/>
                    <a:pt x="49" y="0"/>
                  </a:cubicBezTo>
                  <a:cubicBezTo>
                    <a:pt x="49" y="0"/>
                    <a:pt x="49" y="0"/>
                    <a:pt x="49" y="1"/>
                  </a:cubicBezTo>
                  <a:cubicBezTo>
                    <a:pt x="50" y="1"/>
                    <a:pt x="50" y="2"/>
                    <a:pt x="50" y="2"/>
                  </a:cubicBezTo>
                  <a:cubicBezTo>
                    <a:pt x="50" y="3"/>
                    <a:pt x="50" y="4"/>
                    <a:pt x="50" y="5"/>
                  </a:cubicBezTo>
                  <a:cubicBezTo>
                    <a:pt x="50" y="6"/>
                    <a:pt x="50" y="8"/>
                    <a:pt x="49" y="9"/>
                  </a:cubicBezTo>
                  <a:cubicBezTo>
                    <a:pt x="49" y="9"/>
                    <a:pt x="48" y="10"/>
                    <a:pt x="48" y="10"/>
                  </a:cubicBezTo>
                  <a:cubicBezTo>
                    <a:pt x="16" y="10"/>
                    <a:pt x="16" y="10"/>
                    <a:pt x="16" y="10"/>
                  </a:cubicBezTo>
                  <a:cubicBezTo>
                    <a:pt x="16" y="35"/>
                    <a:pt x="16" y="35"/>
                    <a:pt x="16" y="35"/>
                  </a:cubicBezTo>
                  <a:cubicBezTo>
                    <a:pt x="18" y="35"/>
                    <a:pt x="19" y="34"/>
                    <a:pt x="21" y="34"/>
                  </a:cubicBezTo>
                  <a:cubicBezTo>
                    <a:pt x="22" y="34"/>
                    <a:pt x="24" y="34"/>
                    <a:pt x="26" y="34"/>
                  </a:cubicBezTo>
                  <a:cubicBezTo>
                    <a:pt x="31" y="34"/>
                    <a:pt x="35" y="35"/>
                    <a:pt x="39" y="36"/>
                  </a:cubicBezTo>
                  <a:cubicBezTo>
                    <a:pt x="43" y="37"/>
                    <a:pt x="46" y="39"/>
                    <a:pt x="48" y="41"/>
                  </a:cubicBezTo>
                  <a:cubicBezTo>
                    <a:pt x="51" y="43"/>
                    <a:pt x="52" y="46"/>
                    <a:pt x="54" y="49"/>
                  </a:cubicBezTo>
                  <a:cubicBezTo>
                    <a:pt x="55" y="52"/>
                    <a:pt x="56" y="56"/>
                    <a:pt x="56" y="60"/>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13" name="Freeform 18"/>
            <p:cNvSpPr>
              <a:spLocks/>
            </p:cNvSpPr>
            <p:nvPr userDrawn="1"/>
          </p:nvSpPr>
          <p:spPr bwMode="auto">
            <a:xfrm>
              <a:off x="20706829" y="3730179"/>
              <a:ext cx="604838" cy="1054100"/>
            </a:xfrm>
            <a:custGeom>
              <a:avLst/>
              <a:gdLst>
                <a:gd name="T0" fmla="*/ 51 w 51"/>
                <a:gd name="T1" fmla="*/ 85 h 89"/>
                <a:gd name="T2" fmla="*/ 51 w 51"/>
                <a:gd name="T3" fmla="*/ 87 h 89"/>
                <a:gd name="T4" fmla="*/ 51 w 51"/>
                <a:gd name="T5" fmla="*/ 88 h 89"/>
                <a:gd name="T6" fmla="*/ 50 w 51"/>
                <a:gd name="T7" fmla="*/ 89 h 89"/>
                <a:gd name="T8" fmla="*/ 49 w 51"/>
                <a:gd name="T9" fmla="*/ 89 h 89"/>
                <a:gd name="T10" fmla="*/ 3 w 51"/>
                <a:gd name="T11" fmla="*/ 89 h 89"/>
                <a:gd name="T12" fmla="*/ 2 w 51"/>
                <a:gd name="T13" fmla="*/ 89 h 89"/>
                <a:gd name="T14" fmla="*/ 1 w 51"/>
                <a:gd name="T15" fmla="*/ 88 h 89"/>
                <a:gd name="T16" fmla="*/ 0 w 51"/>
                <a:gd name="T17" fmla="*/ 87 h 89"/>
                <a:gd name="T18" fmla="*/ 0 w 51"/>
                <a:gd name="T19" fmla="*/ 85 h 89"/>
                <a:gd name="T20" fmla="*/ 0 w 51"/>
                <a:gd name="T21" fmla="*/ 82 h 89"/>
                <a:gd name="T22" fmla="*/ 1 w 51"/>
                <a:gd name="T23" fmla="*/ 81 h 89"/>
                <a:gd name="T24" fmla="*/ 2 w 51"/>
                <a:gd name="T25" fmla="*/ 80 h 89"/>
                <a:gd name="T26" fmla="*/ 3 w 51"/>
                <a:gd name="T27" fmla="*/ 80 h 89"/>
                <a:gd name="T28" fmla="*/ 21 w 51"/>
                <a:gd name="T29" fmla="*/ 80 h 89"/>
                <a:gd name="T30" fmla="*/ 21 w 51"/>
                <a:gd name="T31" fmla="*/ 12 h 89"/>
                <a:gd name="T32" fmla="*/ 4 w 51"/>
                <a:gd name="T33" fmla="*/ 23 h 89"/>
                <a:gd name="T34" fmla="*/ 2 w 51"/>
                <a:gd name="T35" fmla="*/ 23 h 89"/>
                <a:gd name="T36" fmla="*/ 1 w 51"/>
                <a:gd name="T37" fmla="*/ 23 h 89"/>
                <a:gd name="T38" fmla="*/ 0 w 51"/>
                <a:gd name="T39" fmla="*/ 22 h 89"/>
                <a:gd name="T40" fmla="*/ 0 w 51"/>
                <a:gd name="T41" fmla="*/ 19 h 89"/>
                <a:gd name="T42" fmla="*/ 0 w 51"/>
                <a:gd name="T43" fmla="*/ 17 h 89"/>
                <a:gd name="T44" fmla="*/ 0 w 51"/>
                <a:gd name="T45" fmla="*/ 16 h 89"/>
                <a:gd name="T46" fmla="*/ 1 w 51"/>
                <a:gd name="T47" fmla="*/ 15 h 89"/>
                <a:gd name="T48" fmla="*/ 2 w 51"/>
                <a:gd name="T49" fmla="*/ 14 h 89"/>
                <a:gd name="T50" fmla="*/ 22 w 51"/>
                <a:gd name="T51" fmla="*/ 1 h 89"/>
                <a:gd name="T52" fmla="*/ 23 w 51"/>
                <a:gd name="T53" fmla="*/ 1 h 89"/>
                <a:gd name="T54" fmla="*/ 24 w 51"/>
                <a:gd name="T55" fmla="*/ 0 h 89"/>
                <a:gd name="T56" fmla="*/ 25 w 51"/>
                <a:gd name="T57" fmla="*/ 0 h 89"/>
                <a:gd name="T58" fmla="*/ 27 w 51"/>
                <a:gd name="T59" fmla="*/ 0 h 89"/>
                <a:gd name="T60" fmla="*/ 30 w 51"/>
                <a:gd name="T61" fmla="*/ 0 h 89"/>
                <a:gd name="T62" fmla="*/ 32 w 51"/>
                <a:gd name="T63" fmla="*/ 1 h 89"/>
                <a:gd name="T64" fmla="*/ 33 w 51"/>
                <a:gd name="T65" fmla="*/ 1 h 89"/>
                <a:gd name="T66" fmla="*/ 33 w 51"/>
                <a:gd name="T67" fmla="*/ 2 h 89"/>
                <a:gd name="T68" fmla="*/ 33 w 51"/>
                <a:gd name="T69" fmla="*/ 80 h 89"/>
                <a:gd name="T70" fmla="*/ 49 w 51"/>
                <a:gd name="T71" fmla="*/ 80 h 89"/>
                <a:gd name="T72" fmla="*/ 50 w 51"/>
                <a:gd name="T73" fmla="*/ 80 h 89"/>
                <a:gd name="T74" fmla="*/ 51 w 51"/>
                <a:gd name="T75" fmla="*/ 81 h 89"/>
                <a:gd name="T76" fmla="*/ 51 w 51"/>
                <a:gd name="T77" fmla="*/ 82 h 89"/>
                <a:gd name="T78" fmla="*/ 51 w 51"/>
                <a:gd name="T79"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 h="89">
                  <a:moveTo>
                    <a:pt x="51" y="85"/>
                  </a:moveTo>
                  <a:cubicBezTo>
                    <a:pt x="51" y="85"/>
                    <a:pt x="51" y="86"/>
                    <a:pt x="51" y="87"/>
                  </a:cubicBezTo>
                  <a:cubicBezTo>
                    <a:pt x="51" y="87"/>
                    <a:pt x="51" y="88"/>
                    <a:pt x="51" y="88"/>
                  </a:cubicBezTo>
                  <a:cubicBezTo>
                    <a:pt x="50" y="89"/>
                    <a:pt x="50" y="89"/>
                    <a:pt x="50" y="89"/>
                  </a:cubicBezTo>
                  <a:cubicBezTo>
                    <a:pt x="50" y="89"/>
                    <a:pt x="49" y="89"/>
                    <a:pt x="49" y="89"/>
                  </a:cubicBezTo>
                  <a:cubicBezTo>
                    <a:pt x="3" y="89"/>
                    <a:pt x="3" y="89"/>
                    <a:pt x="3" y="89"/>
                  </a:cubicBezTo>
                  <a:cubicBezTo>
                    <a:pt x="2" y="89"/>
                    <a:pt x="2" y="89"/>
                    <a:pt x="2" y="89"/>
                  </a:cubicBezTo>
                  <a:cubicBezTo>
                    <a:pt x="1" y="89"/>
                    <a:pt x="1" y="89"/>
                    <a:pt x="1" y="88"/>
                  </a:cubicBezTo>
                  <a:cubicBezTo>
                    <a:pt x="1" y="88"/>
                    <a:pt x="1" y="87"/>
                    <a:pt x="0" y="87"/>
                  </a:cubicBezTo>
                  <a:cubicBezTo>
                    <a:pt x="0" y="86"/>
                    <a:pt x="0" y="85"/>
                    <a:pt x="0" y="85"/>
                  </a:cubicBezTo>
                  <a:cubicBezTo>
                    <a:pt x="0" y="84"/>
                    <a:pt x="0" y="83"/>
                    <a:pt x="0" y="82"/>
                  </a:cubicBezTo>
                  <a:cubicBezTo>
                    <a:pt x="1" y="82"/>
                    <a:pt x="1" y="81"/>
                    <a:pt x="1" y="81"/>
                  </a:cubicBezTo>
                  <a:cubicBezTo>
                    <a:pt x="1" y="81"/>
                    <a:pt x="1" y="80"/>
                    <a:pt x="2" y="80"/>
                  </a:cubicBezTo>
                  <a:cubicBezTo>
                    <a:pt x="2" y="80"/>
                    <a:pt x="2" y="80"/>
                    <a:pt x="3" y="80"/>
                  </a:cubicBezTo>
                  <a:cubicBezTo>
                    <a:pt x="21" y="80"/>
                    <a:pt x="21" y="80"/>
                    <a:pt x="21" y="80"/>
                  </a:cubicBezTo>
                  <a:cubicBezTo>
                    <a:pt x="21" y="12"/>
                    <a:pt x="21" y="12"/>
                    <a:pt x="21" y="12"/>
                  </a:cubicBezTo>
                  <a:cubicBezTo>
                    <a:pt x="4" y="23"/>
                    <a:pt x="4" y="23"/>
                    <a:pt x="4" y="23"/>
                  </a:cubicBezTo>
                  <a:cubicBezTo>
                    <a:pt x="3" y="23"/>
                    <a:pt x="2" y="23"/>
                    <a:pt x="2" y="23"/>
                  </a:cubicBezTo>
                  <a:cubicBezTo>
                    <a:pt x="1" y="24"/>
                    <a:pt x="1" y="23"/>
                    <a:pt x="1" y="23"/>
                  </a:cubicBezTo>
                  <a:cubicBezTo>
                    <a:pt x="0" y="23"/>
                    <a:pt x="0" y="22"/>
                    <a:pt x="0" y="22"/>
                  </a:cubicBezTo>
                  <a:cubicBezTo>
                    <a:pt x="0" y="21"/>
                    <a:pt x="0" y="20"/>
                    <a:pt x="0" y="19"/>
                  </a:cubicBezTo>
                  <a:cubicBezTo>
                    <a:pt x="0" y="18"/>
                    <a:pt x="0" y="18"/>
                    <a:pt x="0" y="17"/>
                  </a:cubicBezTo>
                  <a:cubicBezTo>
                    <a:pt x="0" y="17"/>
                    <a:pt x="0" y="16"/>
                    <a:pt x="0" y="16"/>
                  </a:cubicBezTo>
                  <a:cubicBezTo>
                    <a:pt x="0" y="15"/>
                    <a:pt x="1" y="15"/>
                    <a:pt x="1" y="15"/>
                  </a:cubicBezTo>
                  <a:cubicBezTo>
                    <a:pt x="1" y="14"/>
                    <a:pt x="1" y="14"/>
                    <a:pt x="2" y="14"/>
                  </a:cubicBezTo>
                  <a:cubicBezTo>
                    <a:pt x="22" y="1"/>
                    <a:pt x="22" y="1"/>
                    <a:pt x="22" y="1"/>
                  </a:cubicBezTo>
                  <a:cubicBezTo>
                    <a:pt x="22" y="1"/>
                    <a:pt x="23" y="1"/>
                    <a:pt x="23" y="1"/>
                  </a:cubicBezTo>
                  <a:cubicBezTo>
                    <a:pt x="23" y="0"/>
                    <a:pt x="24" y="0"/>
                    <a:pt x="24" y="0"/>
                  </a:cubicBezTo>
                  <a:cubicBezTo>
                    <a:pt x="24" y="0"/>
                    <a:pt x="25" y="0"/>
                    <a:pt x="25" y="0"/>
                  </a:cubicBezTo>
                  <a:cubicBezTo>
                    <a:pt x="26" y="0"/>
                    <a:pt x="27" y="0"/>
                    <a:pt x="27" y="0"/>
                  </a:cubicBezTo>
                  <a:cubicBezTo>
                    <a:pt x="29" y="0"/>
                    <a:pt x="29" y="0"/>
                    <a:pt x="30" y="0"/>
                  </a:cubicBezTo>
                  <a:cubicBezTo>
                    <a:pt x="31" y="0"/>
                    <a:pt x="31" y="0"/>
                    <a:pt x="32" y="1"/>
                  </a:cubicBezTo>
                  <a:cubicBezTo>
                    <a:pt x="32" y="1"/>
                    <a:pt x="33" y="1"/>
                    <a:pt x="33" y="1"/>
                  </a:cubicBezTo>
                  <a:cubicBezTo>
                    <a:pt x="33" y="1"/>
                    <a:pt x="33" y="2"/>
                    <a:pt x="33" y="2"/>
                  </a:cubicBezTo>
                  <a:cubicBezTo>
                    <a:pt x="33" y="80"/>
                    <a:pt x="33" y="80"/>
                    <a:pt x="33" y="80"/>
                  </a:cubicBezTo>
                  <a:cubicBezTo>
                    <a:pt x="49" y="80"/>
                    <a:pt x="49" y="80"/>
                    <a:pt x="49" y="80"/>
                  </a:cubicBezTo>
                  <a:cubicBezTo>
                    <a:pt x="49" y="80"/>
                    <a:pt x="50" y="80"/>
                    <a:pt x="50" y="80"/>
                  </a:cubicBezTo>
                  <a:cubicBezTo>
                    <a:pt x="50" y="80"/>
                    <a:pt x="51" y="81"/>
                    <a:pt x="51" y="81"/>
                  </a:cubicBezTo>
                  <a:cubicBezTo>
                    <a:pt x="51" y="81"/>
                    <a:pt x="51" y="82"/>
                    <a:pt x="51" y="82"/>
                  </a:cubicBezTo>
                  <a:cubicBezTo>
                    <a:pt x="51" y="83"/>
                    <a:pt x="51" y="84"/>
                    <a:pt x="51" y="85"/>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14" name="Freeform 19"/>
            <p:cNvSpPr>
              <a:spLocks/>
            </p:cNvSpPr>
            <p:nvPr userDrawn="1"/>
          </p:nvSpPr>
          <p:spPr bwMode="auto">
            <a:xfrm>
              <a:off x="22187966" y="3730179"/>
              <a:ext cx="604838" cy="1054100"/>
            </a:xfrm>
            <a:custGeom>
              <a:avLst/>
              <a:gdLst>
                <a:gd name="T0" fmla="*/ 51 w 51"/>
                <a:gd name="T1" fmla="*/ 85 h 89"/>
                <a:gd name="T2" fmla="*/ 51 w 51"/>
                <a:gd name="T3" fmla="*/ 87 h 89"/>
                <a:gd name="T4" fmla="*/ 50 w 51"/>
                <a:gd name="T5" fmla="*/ 88 h 89"/>
                <a:gd name="T6" fmla="*/ 50 w 51"/>
                <a:gd name="T7" fmla="*/ 89 h 89"/>
                <a:gd name="T8" fmla="*/ 49 w 51"/>
                <a:gd name="T9" fmla="*/ 89 h 89"/>
                <a:gd name="T10" fmla="*/ 2 w 51"/>
                <a:gd name="T11" fmla="*/ 89 h 89"/>
                <a:gd name="T12" fmla="*/ 2 w 51"/>
                <a:gd name="T13" fmla="*/ 89 h 89"/>
                <a:gd name="T14" fmla="*/ 1 w 51"/>
                <a:gd name="T15" fmla="*/ 88 h 89"/>
                <a:gd name="T16" fmla="*/ 0 w 51"/>
                <a:gd name="T17" fmla="*/ 87 h 89"/>
                <a:gd name="T18" fmla="*/ 0 w 51"/>
                <a:gd name="T19" fmla="*/ 85 h 89"/>
                <a:gd name="T20" fmla="*/ 0 w 51"/>
                <a:gd name="T21" fmla="*/ 82 h 89"/>
                <a:gd name="T22" fmla="*/ 1 w 51"/>
                <a:gd name="T23" fmla="*/ 81 h 89"/>
                <a:gd name="T24" fmla="*/ 1 w 51"/>
                <a:gd name="T25" fmla="*/ 80 h 89"/>
                <a:gd name="T26" fmla="*/ 2 w 51"/>
                <a:gd name="T27" fmla="*/ 80 h 89"/>
                <a:gd name="T28" fmla="*/ 21 w 51"/>
                <a:gd name="T29" fmla="*/ 80 h 89"/>
                <a:gd name="T30" fmla="*/ 21 w 51"/>
                <a:gd name="T31" fmla="*/ 12 h 89"/>
                <a:gd name="T32" fmla="*/ 4 w 51"/>
                <a:gd name="T33" fmla="*/ 23 h 89"/>
                <a:gd name="T34" fmla="*/ 2 w 51"/>
                <a:gd name="T35" fmla="*/ 23 h 89"/>
                <a:gd name="T36" fmla="*/ 0 w 51"/>
                <a:gd name="T37" fmla="*/ 23 h 89"/>
                <a:gd name="T38" fmla="*/ 0 w 51"/>
                <a:gd name="T39" fmla="*/ 22 h 89"/>
                <a:gd name="T40" fmla="*/ 0 w 51"/>
                <a:gd name="T41" fmla="*/ 19 h 89"/>
                <a:gd name="T42" fmla="*/ 0 w 51"/>
                <a:gd name="T43" fmla="*/ 17 h 89"/>
                <a:gd name="T44" fmla="*/ 0 w 51"/>
                <a:gd name="T45" fmla="*/ 16 h 89"/>
                <a:gd name="T46" fmla="*/ 1 w 51"/>
                <a:gd name="T47" fmla="*/ 15 h 89"/>
                <a:gd name="T48" fmla="*/ 2 w 51"/>
                <a:gd name="T49" fmla="*/ 14 h 89"/>
                <a:gd name="T50" fmla="*/ 22 w 51"/>
                <a:gd name="T51" fmla="*/ 1 h 89"/>
                <a:gd name="T52" fmla="*/ 23 w 51"/>
                <a:gd name="T53" fmla="*/ 1 h 89"/>
                <a:gd name="T54" fmla="*/ 24 w 51"/>
                <a:gd name="T55" fmla="*/ 0 h 89"/>
                <a:gd name="T56" fmla="*/ 25 w 51"/>
                <a:gd name="T57" fmla="*/ 0 h 89"/>
                <a:gd name="T58" fmla="*/ 27 w 51"/>
                <a:gd name="T59" fmla="*/ 0 h 89"/>
                <a:gd name="T60" fmla="*/ 30 w 51"/>
                <a:gd name="T61" fmla="*/ 0 h 89"/>
                <a:gd name="T62" fmla="*/ 32 w 51"/>
                <a:gd name="T63" fmla="*/ 1 h 89"/>
                <a:gd name="T64" fmla="*/ 32 w 51"/>
                <a:gd name="T65" fmla="*/ 1 h 89"/>
                <a:gd name="T66" fmla="*/ 33 w 51"/>
                <a:gd name="T67" fmla="*/ 2 h 89"/>
                <a:gd name="T68" fmla="*/ 33 w 51"/>
                <a:gd name="T69" fmla="*/ 80 h 89"/>
                <a:gd name="T70" fmla="*/ 49 w 51"/>
                <a:gd name="T71" fmla="*/ 80 h 89"/>
                <a:gd name="T72" fmla="*/ 50 w 51"/>
                <a:gd name="T73" fmla="*/ 80 h 89"/>
                <a:gd name="T74" fmla="*/ 50 w 51"/>
                <a:gd name="T75" fmla="*/ 81 h 89"/>
                <a:gd name="T76" fmla="*/ 51 w 51"/>
                <a:gd name="T77" fmla="*/ 82 h 89"/>
                <a:gd name="T78" fmla="*/ 51 w 51"/>
                <a:gd name="T79"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 h="89">
                  <a:moveTo>
                    <a:pt x="51" y="85"/>
                  </a:moveTo>
                  <a:cubicBezTo>
                    <a:pt x="51" y="85"/>
                    <a:pt x="51" y="86"/>
                    <a:pt x="51" y="87"/>
                  </a:cubicBezTo>
                  <a:cubicBezTo>
                    <a:pt x="51" y="87"/>
                    <a:pt x="51" y="88"/>
                    <a:pt x="50" y="88"/>
                  </a:cubicBezTo>
                  <a:cubicBezTo>
                    <a:pt x="50" y="89"/>
                    <a:pt x="50" y="89"/>
                    <a:pt x="50" y="89"/>
                  </a:cubicBezTo>
                  <a:cubicBezTo>
                    <a:pt x="49" y="89"/>
                    <a:pt x="49" y="89"/>
                    <a:pt x="49" y="89"/>
                  </a:cubicBezTo>
                  <a:cubicBezTo>
                    <a:pt x="2" y="89"/>
                    <a:pt x="2" y="89"/>
                    <a:pt x="2" y="89"/>
                  </a:cubicBezTo>
                  <a:cubicBezTo>
                    <a:pt x="2" y="89"/>
                    <a:pt x="2" y="89"/>
                    <a:pt x="2" y="89"/>
                  </a:cubicBezTo>
                  <a:cubicBezTo>
                    <a:pt x="1" y="89"/>
                    <a:pt x="1" y="89"/>
                    <a:pt x="1" y="88"/>
                  </a:cubicBezTo>
                  <a:cubicBezTo>
                    <a:pt x="0" y="88"/>
                    <a:pt x="0" y="87"/>
                    <a:pt x="0" y="87"/>
                  </a:cubicBezTo>
                  <a:cubicBezTo>
                    <a:pt x="0" y="86"/>
                    <a:pt x="0" y="85"/>
                    <a:pt x="0" y="85"/>
                  </a:cubicBezTo>
                  <a:cubicBezTo>
                    <a:pt x="0" y="84"/>
                    <a:pt x="0" y="83"/>
                    <a:pt x="0" y="82"/>
                  </a:cubicBezTo>
                  <a:cubicBezTo>
                    <a:pt x="0" y="82"/>
                    <a:pt x="0" y="81"/>
                    <a:pt x="1" y="81"/>
                  </a:cubicBezTo>
                  <a:cubicBezTo>
                    <a:pt x="1" y="81"/>
                    <a:pt x="1" y="80"/>
                    <a:pt x="1" y="80"/>
                  </a:cubicBezTo>
                  <a:cubicBezTo>
                    <a:pt x="2" y="80"/>
                    <a:pt x="2" y="80"/>
                    <a:pt x="2" y="80"/>
                  </a:cubicBezTo>
                  <a:cubicBezTo>
                    <a:pt x="21" y="80"/>
                    <a:pt x="21" y="80"/>
                    <a:pt x="21" y="80"/>
                  </a:cubicBezTo>
                  <a:cubicBezTo>
                    <a:pt x="21" y="12"/>
                    <a:pt x="21" y="12"/>
                    <a:pt x="21" y="12"/>
                  </a:cubicBezTo>
                  <a:cubicBezTo>
                    <a:pt x="4" y="23"/>
                    <a:pt x="4" y="23"/>
                    <a:pt x="4" y="23"/>
                  </a:cubicBezTo>
                  <a:cubicBezTo>
                    <a:pt x="3" y="23"/>
                    <a:pt x="2" y="23"/>
                    <a:pt x="2" y="23"/>
                  </a:cubicBezTo>
                  <a:cubicBezTo>
                    <a:pt x="1" y="24"/>
                    <a:pt x="1" y="23"/>
                    <a:pt x="0" y="23"/>
                  </a:cubicBezTo>
                  <a:cubicBezTo>
                    <a:pt x="0" y="23"/>
                    <a:pt x="0" y="22"/>
                    <a:pt x="0" y="22"/>
                  </a:cubicBezTo>
                  <a:cubicBezTo>
                    <a:pt x="0" y="21"/>
                    <a:pt x="0" y="20"/>
                    <a:pt x="0" y="19"/>
                  </a:cubicBezTo>
                  <a:cubicBezTo>
                    <a:pt x="0" y="18"/>
                    <a:pt x="0" y="18"/>
                    <a:pt x="0" y="17"/>
                  </a:cubicBezTo>
                  <a:cubicBezTo>
                    <a:pt x="0" y="17"/>
                    <a:pt x="0" y="16"/>
                    <a:pt x="0" y="16"/>
                  </a:cubicBezTo>
                  <a:cubicBezTo>
                    <a:pt x="0" y="15"/>
                    <a:pt x="0" y="15"/>
                    <a:pt x="1" y="15"/>
                  </a:cubicBezTo>
                  <a:cubicBezTo>
                    <a:pt x="1" y="14"/>
                    <a:pt x="1" y="14"/>
                    <a:pt x="2" y="14"/>
                  </a:cubicBezTo>
                  <a:cubicBezTo>
                    <a:pt x="22" y="1"/>
                    <a:pt x="22" y="1"/>
                    <a:pt x="22" y="1"/>
                  </a:cubicBezTo>
                  <a:cubicBezTo>
                    <a:pt x="22" y="1"/>
                    <a:pt x="22" y="1"/>
                    <a:pt x="23" y="1"/>
                  </a:cubicBezTo>
                  <a:cubicBezTo>
                    <a:pt x="23" y="0"/>
                    <a:pt x="23" y="0"/>
                    <a:pt x="24" y="0"/>
                  </a:cubicBezTo>
                  <a:cubicBezTo>
                    <a:pt x="24" y="0"/>
                    <a:pt x="25" y="0"/>
                    <a:pt x="25" y="0"/>
                  </a:cubicBezTo>
                  <a:cubicBezTo>
                    <a:pt x="26" y="0"/>
                    <a:pt x="26" y="0"/>
                    <a:pt x="27" y="0"/>
                  </a:cubicBezTo>
                  <a:cubicBezTo>
                    <a:pt x="28" y="0"/>
                    <a:pt x="29" y="0"/>
                    <a:pt x="30" y="0"/>
                  </a:cubicBezTo>
                  <a:cubicBezTo>
                    <a:pt x="31" y="0"/>
                    <a:pt x="31" y="0"/>
                    <a:pt x="32" y="1"/>
                  </a:cubicBezTo>
                  <a:cubicBezTo>
                    <a:pt x="32" y="1"/>
                    <a:pt x="32" y="1"/>
                    <a:pt x="32" y="1"/>
                  </a:cubicBezTo>
                  <a:cubicBezTo>
                    <a:pt x="33" y="1"/>
                    <a:pt x="33" y="2"/>
                    <a:pt x="33" y="2"/>
                  </a:cubicBezTo>
                  <a:cubicBezTo>
                    <a:pt x="33" y="80"/>
                    <a:pt x="33" y="80"/>
                    <a:pt x="33" y="80"/>
                  </a:cubicBezTo>
                  <a:cubicBezTo>
                    <a:pt x="49" y="80"/>
                    <a:pt x="49" y="80"/>
                    <a:pt x="49" y="80"/>
                  </a:cubicBezTo>
                  <a:cubicBezTo>
                    <a:pt x="49" y="80"/>
                    <a:pt x="49" y="80"/>
                    <a:pt x="50" y="80"/>
                  </a:cubicBezTo>
                  <a:cubicBezTo>
                    <a:pt x="50" y="80"/>
                    <a:pt x="50" y="81"/>
                    <a:pt x="50" y="81"/>
                  </a:cubicBezTo>
                  <a:cubicBezTo>
                    <a:pt x="51" y="81"/>
                    <a:pt x="51" y="82"/>
                    <a:pt x="51" y="82"/>
                  </a:cubicBezTo>
                  <a:cubicBezTo>
                    <a:pt x="51" y="83"/>
                    <a:pt x="51" y="84"/>
                    <a:pt x="51" y="85"/>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15" name="Freeform 20"/>
            <p:cNvSpPr>
              <a:spLocks noEditPoints="1"/>
            </p:cNvSpPr>
            <p:nvPr userDrawn="1"/>
          </p:nvSpPr>
          <p:spPr bwMode="auto">
            <a:xfrm>
              <a:off x="23659579" y="3730179"/>
              <a:ext cx="758825" cy="1066800"/>
            </a:xfrm>
            <a:custGeom>
              <a:avLst/>
              <a:gdLst>
                <a:gd name="T0" fmla="*/ 64 w 64"/>
                <a:gd name="T1" fmla="*/ 64 h 90"/>
                <a:gd name="T2" fmla="*/ 63 w 64"/>
                <a:gd name="T3" fmla="*/ 68 h 90"/>
                <a:gd name="T4" fmla="*/ 61 w 64"/>
                <a:gd name="T5" fmla="*/ 69 h 90"/>
                <a:gd name="T6" fmla="*/ 51 w 64"/>
                <a:gd name="T7" fmla="*/ 69 h 90"/>
                <a:gd name="T8" fmla="*/ 51 w 64"/>
                <a:gd name="T9" fmla="*/ 87 h 90"/>
                <a:gd name="T10" fmla="*/ 51 w 64"/>
                <a:gd name="T11" fmla="*/ 88 h 90"/>
                <a:gd name="T12" fmla="*/ 50 w 64"/>
                <a:gd name="T13" fmla="*/ 89 h 90"/>
                <a:gd name="T14" fmla="*/ 48 w 64"/>
                <a:gd name="T15" fmla="*/ 89 h 90"/>
                <a:gd name="T16" fmla="*/ 46 w 64"/>
                <a:gd name="T17" fmla="*/ 90 h 90"/>
                <a:gd name="T18" fmla="*/ 43 w 64"/>
                <a:gd name="T19" fmla="*/ 89 h 90"/>
                <a:gd name="T20" fmla="*/ 41 w 64"/>
                <a:gd name="T21" fmla="*/ 89 h 90"/>
                <a:gd name="T22" fmla="*/ 40 w 64"/>
                <a:gd name="T23" fmla="*/ 88 h 90"/>
                <a:gd name="T24" fmla="*/ 40 w 64"/>
                <a:gd name="T25" fmla="*/ 87 h 90"/>
                <a:gd name="T26" fmla="*/ 40 w 64"/>
                <a:gd name="T27" fmla="*/ 69 h 90"/>
                <a:gd name="T28" fmla="*/ 3 w 64"/>
                <a:gd name="T29" fmla="*/ 69 h 90"/>
                <a:gd name="T30" fmla="*/ 2 w 64"/>
                <a:gd name="T31" fmla="*/ 69 h 90"/>
                <a:gd name="T32" fmla="*/ 1 w 64"/>
                <a:gd name="T33" fmla="*/ 68 h 90"/>
                <a:gd name="T34" fmla="*/ 1 w 64"/>
                <a:gd name="T35" fmla="*/ 66 h 90"/>
                <a:gd name="T36" fmla="*/ 0 w 64"/>
                <a:gd name="T37" fmla="*/ 64 h 90"/>
                <a:gd name="T38" fmla="*/ 0 w 64"/>
                <a:gd name="T39" fmla="*/ 61 h 90"/>
                <a:gd name="T40" fmla="*/ 1 w 64"/>
                <a:gd name="T41" fmla="*/ 59 h 90"/>
                <a:gd name="T42" fmla="*/ 1 w 64"/>
                <a:gd name="T43" fmla="*/ 58 h 90"/>
                <a:gd name="T44" fmla="*/ 2 w 64"/>
                <a:gd name="T45" fmla="*/ 56 h 90"/>
                <a:gd name="T46" fmla="*/ 34 w 64"/>
                <a:gd name="T47" fmla="*/ 2 h 90"/>
                <a:gd name="T48" fmla="*/ 35 w 64"/>
                <a:gd name="T49" fmla="*/ 1 h 90"/>
                <a:gd name="T50" fmla="*/ 36 w 64"/>
                <a:gd name="T51" fmla="*/ 1 h 90"/>
                <a:gd name="T52" fmla="*/ 39 w 64"/>
                <a:gd name="T53" fmla="*/ 0 h 90"/>
                <a:gd name="T54" fmla="*/ 43 w 64"/>
                <a:gd name="T55" fmla="*/ 0 h 90"/>
                <a:gd name="T56" fmla="*/ 47 w 64"/>
                <a:gd name="T57" fmla="*/ 0 h 90"/>
                <a:gd name="T58" fmla="*/ 49 w 64"/>
                <a:gd name="T59" fmla="*/ 1 h 90"/>
                <a:gd name="T60" fmla="*/ 51 w 64"/>
                <a:gd name="T61" fmla="*/ 2 h 90"/>
                <a:gd name="T62" fmla="*/ 51 w 64"/>
                <a:gd name="T63" fmla="*/ 3 h 90"/>
                <a:gd name="T64" fmla="*/ 51 w 64"/>
                <a:gd name="T65" fmla="*/ 59 h 90"/>
                <a:gd name="T66" fmla="*/ 61 w 64"/>
                <a:gd name="T67" fmla="*/ 59 h 90"/>
                <a:gd name="T68" fmla="*/ 63 w 64"/>
                <a:gd name="T69" fmla="*/ 60 h 90"/>
                <a:gd name="T70" fmla="*/ 64 w 64"/>
                <a:gd name="T71" fmla="*/ 64 h 90"/>
                <a:gd name="T72" fmla="*/ 40 w 64"/>
                <a:gd name="T73" fmla="*/ 11 h 90"/>
                <a:gd name="T74" fmla="*/ 40 w 64"/>
                <a:gd name="T75" fmla="*/ 11 h 90"/>
                <a:gd name="T76" fmla="*/ 11 w 64"/>
                <a:gd name="T77" fmla="*/ 59 h 90"/>
                <a:gd name="T78" fmla="*/ 40 w 64"/>
                <a:gd name="T79" fmla="*/ 59 h 90"/>
                <a:gd name="T80" fmla="*/ 40 w 64"/>
                <a:gd name="T81" fmla="*/ 1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 h="90">
                  <a:moveTo>
                    <a:pt x="64" y="64"/>
                  </a:moveTo>
                  <a:cubicBezTo>
                    <a:pt x="64" y="66"/>
                    <a:pt x="64" y="67"/>
                    <a:pt x="63" y="68"/>
                  </a:cubicBezTo>
                  <a:cubicBezTo>
                    <a:pt x="63" y="68"/>
                    <a:pt x="62" y="69"/>
                    <a:pt x="61" y="69"/>
                  </a:cubicBezTo>
                  <a:cubicBezTo>
                    <a:pt x="51" y="69"/>
                    <a:pt x="51" y="69"/>
                    <a:pt x="51" y="69"/>
                  </a:cubicBezTo>
                  <a:cubicBezTo>
                    <a:pt x="51" y="87"/>
                    <a:pt x="51" y="87"/>
                    <a:pt x="51" y="87"/>
                  </a:cubicBezTo>
                  <a:cubicBezTo>
                    <a:pt x="51" y="88"/>
                    <a:pt x="51" y="88"/>
                    <a:pt x="51" y="88"/>
                  </a:cubicBezTo>
                  <a:cubicBezTo>
                    <a:pt x="51" y="89"/>
                    <a:pt x="51" y="89"/>
                    <a:pt x="50" y="89"/>
                  </a:cubicBezTo>
                  <a:cubicBezTo>
                    <a:pt x="50" y="89"/>
                    <a:pt x="49" y="89"/>
                    <a:pt x="48" y="89"/>
                  </a:cubicBezTo>
                  <a:cubicBezTo>
                    <a:pt x="48" y="90"/>
                    <a:pt x="47" y="90"/>
                    <a:pt x="46" y="90"/>
                  </a:cubicBezTo>
                  <a:cubicBezTo>
                    <a:pt x="44" y="90"/>
                    <a:pt x="43" y="90"/>
                    <a:pt x="43" y="89"/>
                  </a:cubicBezTo>
                  <a:cubicBezTo>
                    <a:pt x="42" y="89"/>
                    <a:pt x="41" y="89"/>
                    <a:pt x="41" y="89"/>
                  </a:cubicBezTo>
                  <a:cubicBezTo>
                    <a:pt x="40" y="89"/>
                    <a:pt x="40" y="89"/>
                    <a:pt x="40" y="88"/>
                  </a:cubicBezTo>
                  <a:cubicBezTo>
                    <a:pt x="40" y="88"/>
                    <a:pt x="40" y="88"/>
                    <a:pt x="40" y="87"/>
                  </a:cubicBezTo>
                  <a:cubicBezTo>
                    <a:pt x="40" y="69"/>
                    <a:pt x="40" y="69"/>
                    <a:pt x="40" y="69"/>
                  </a:cubicBezTo>
                  <a:cubicBezTo>
                    <a:pt x="3" y="69"/>
                    <a:pt x="3" y="69"/>
                    <a:pt x="3" y="69"/>
                  </a:cubicBezTo>
                  <a:cubicBezTo>
                    <a:pt x="3" y="69"/>
                    <a:pt x="2" y="69"/>
                    <a:pt x="2" y="69"/>
                  </a:cubicBezTo>
                  <a:cubicBezTo>
                    <a:pt x="2" y="69"/>
                    <a:pt x="1" y="68"/>
                    <a:pt x="1" y="68"/>
                  </a:cubicBezTo>
                  <a:cubicBezTo>
                    <a:pt x="1" y="68"/>
                    <a:pt x="1" y="67"/>
                    <a:pt x="1" y="66"/>
                  </a:cubicBezTo>
                  <a:cubicBezTo>
                    <a:pt x="0" y="66"/>
                    <a:pt x="0" y="65"/>
                    <a:pt x="0" y="64"/>
                  </a:cubicBezTo>
                  <a:cubicBezTo>
                    <a:pt x="0" y="63"/>
                    <a:pt x="0" y="62"/>
                    <a:pt x="0" y="61"/>
                  </a:cubicBezTo>
                  <a:cubicBezTo>
                    <a:pt x="0" y="61"/>
                    <a:pt x="1" y="60"/>
                    <a:pt x="1" y="59"/>
                  </a:cubicBezTo>
                  <a:cubicBezTo>
                    <a:pt x="1" y="59"/>
                    <a:pt x="1" y="58"/>
                    <a:pt x="1" y="58"/>
                  </a:cubicBezTo>
                  <a:cubicBezTo>
                    <a:pt x="1" y="57"/>
                    <a:pt x="2" y="57"/>
                    <a:pt x="2" y="56"/>
                  </a:cubicBezTo>
                  <a:cubicBezTo>
                    <a:pt x="34" y="2"/>
                    <a:pt x="34" y="2"/>
                    <a:pt x="34" y="2"/>
                  </a:cubicBezTo>
                  <a:cubicBezTo>
                    <a:pt x="34" y="2"/>
                    <a:pt x="34" y="2"/>
                    <a:pt x="35" y="1"/>
                  </a:cubicBezTo>
                  <a:cubicBezTo>
                    <a:pt x="35" y="1"/>
                    <a:pt x="36" y="1"/>
                    <a:pt x="36" y="1"/>
                  </a:cubicBezTo>
                  <a:cubicBezTo>
                    <a:pt x="37" y="1"/>
                    <a:pt x="38" y="0"/>
                    <a:pt x="39" y="0"/>
                  </a:cubicBezTo>
                  <a:cubicBezTo>
                    <a:pt x="40" y="0"/>
                    <a:pt x="41" y="0"/>
                    <a:pt x="43" y="0"/>
                  </a:cubicBezTo>
                  <a:cubicBezTo>
                    <a:pt x="44" y="0"/>
                    <a:pt x="45" y="0"/>
                    <a:pt x="47" y="0"/>
                  </a:cubicBezTo>
                  <a:cubicBezTo>
                    <a:pt x="48" y="1"/>
                    <a:pt x="49" y="1"/>
                    <a:pt x="49" y="1"/>
                  </a:cubicBezTo>
                  <a:cubicBezTo>
                    <a:pt x="50" y="1"/>
                    <a:pt x="51" y="1"/>
                    <a:pt x="51" y="2"/>
                  </a:cubicBezTo>
                  <a:cubicBezTo>
                    <a:pt x="51" y="2"/>
                    <a:pt x="51" y="2"/>
                    <a:pt x="51" y="3"/>
                  </a:cubicBezTo>
                  <a:cubicBezTo>
                    <a:pt x="51" y="59"/>
                    <a:pt x="51" y="59"/>
                    <a:pt x="51" y="59"/>
                  </a:cubicBezTo>
                  <a:cubicBezTo>
                    <a:pt x="61" y="59"/>
                    <a:pt x="61" y="59"/>
                    <a:pt x="61" y="59"/>
                  </a:cubicBezTo>
                  <a:cubicBezTo>
                    <a:pt x="62" y="59"/>
                    <a:pt x="63" y="60"/>
                    <a:pt x="63" y="60"/>
                  </a:cubicBezTo>
                  <a:cubicBezTo>
                    <a:pt x="64" y="61"/>
                    <a:pt x="64" y="62"/>
                    <a:pt x="64" y="64"/>
                  </a:cubicBezTo>
                  <a:close/>
                  <a:moveTo>
                    <a:pt x="40" y="11"/>
                  </a:moveTo>
                  <a:cubicBezTo>
                    <a:pt x="40" y="11"/>
                    <a:pt x="40" y="11"/>
                    <a:pt x="40" y="11"/>
                  </a:cubicBezTo>
                  <a:cubicBezTo>
                    <a:pt x="11" y="59"/>
                    <a:pt x="11" y="59"/>
                    <a:pt x="11" y="59"/>
                  </a:cubicBezTo>
                  <a:cubicBezTo>
                    <a:pt x="40" y="59"/>
                    <a:pt x="40" y="59"/>
                    <a:pt x="40" y="59"/>
                  </a:cubicBezTo>
                  <a:lnTo>
                    <a:pt x="40" y="11"/>
                  </a:ln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grpSp>
      <p:sp>
        <p:nvSpPr>
          <p:cNvPr id="16" name="Rectangle 15"/>
          <p:cNvSpPr/>
          <p:nvPr userDrawn="1"/>
        </p:nvSpPr>
        <p:spPr>
          <a:xfrm>
            <a:off x="-1539" y="6713662"/>
            <a:ext cx="12193539" cy="144339"/>
          </a:xfrm>
          <a:prstGeom prst="rect">
            <a:avLst/>
          </a:prstGeom>
          <a:gradFill>
            <a:gsLst>
              <a:gs pos="0">
                <a:schemeClr val="accent5"/>
              </a:gs>
              <a:gs pos="11000">
                <a:schemeClr val="accent5"/>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3655" tIns="36827" rIns="73655" bIns="36827"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8" name="TextBox 17"/>
          <p:cNvSpPr txBox="1"/>
          <p:nvPr userDrawn="1"/>
        </p:nvSpPr>
        <p:spPr bwMode="grayWhite">
          <a:xfrm>
            <a:off x="0" y="6290274"/>
            <a:ext cx="533400" cy="161583"/>
          </a:xfrm>
          <a:prstGeom prst="rect">
            <a:avLst/>
          </a:prstGeom>
          <a:solidFill>
            <a:schemeClr val="accent5">
              <a:lumMod val="20000"/>
              <a:lumOff val="80000"/>
            </a:schemeClr>
          </a:solid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A6D0FEC-16F2-4C33-90EC-D359399823C8}" type="slidenum">
              <a:rPr kumimoji="0" lang="en-GB" sz="1050" b="0" i="0" u="none" strike="noStrike" kern="1200" cap="none" spc="0" normalizeH="0" baseline="0" noProof="0" smtClean="0">
                <a:ln>
                  <a:noFill/>
                </a:ln>
                <a:solidFill>
                  <a:srgbClr val="23BCB9"/>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dirty="0">
              <a:ln>
                <a:noFill/>
              </a:ln>
              <a:solidFill>
                <a:srgbClr val="23BCB9"/>
              </a:solidFill>
              <a:effectLst/>
              <a:uLnTx/>
              <a:uFillTx/>
              <a:latin typeface="Calibri"/>
              <a:ea typeface="+mn-ea"/>
              <a:cs typeface="Arial" charset="0"/>
            </a:endParaRPr>
          </a:p>
        </p:txBody>
      </p:sp>
    </p:spTree>
    <p:extLst>
      <p:ext uri="{BB962C8B-B14F-4D97-AF65-F5344CB8AC3E}">
        <p14:creationId xmlns:p14="http://schemas.microsoft.com/office/powerpoint/2010/main" val="92157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457200"/>
            <a:ext cx="10972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noChangeArrowheads="1"/>
          </p:cNvSpPr>
          <p:nvPr>
            <p:ph type="ftr" sz="quarter" idx="10"/>
          </p:nvPr>
        </p:nvSpPr>
        <p:spPr>
          <a:xfrm>
            <a:off x="4165600" y="6356353"/>
            <a:ext cx="3860800" cy="365125"/>
          </a:xfrm>
          <a:prstGeom prst="rect">
            <a:avLst/>
          </a:prstGeom>
          <a:ln/>
        </p:spPr>
        <p:txBody>
          <a:bodyPr/>
          <a:lstStyle>
            <a:lvl1pPr>
              <a:defRPr/>
            </a:lvl1pPr>
          </a:lstStyle>
          <a:p>
            <a:pPr>
              <a:defRPr/>
            </a:pPr>
            <a:endParaRPr lang="en-US">
              <a:solidFill>
                <a:srgbClr val="5F7370"/>
              </a:solidFill>
              <a:cs typeface="Arial" charset="0"/>
            </a:endParaRPr>
          </a:p>
        </p:txBody>
      </p:sp>
      <p:sp>
        <p:nvSpPr>
          <p:cNvPr id="4" name="Slide Number Placeholder 3"/>
          <p:cNvSpPr>
            <a:spLocks noGrp="1" noChangeArrowheads="1"/>
          </p:cNvSpPr>
          <p:nvPr>
            <p:ph type="sldNum" sz="quarter" idx="11"/>
          </p:nvPr>
        </p:nvSpPr>
        <p:spPr>
          <a:xfrm>
            <a:off x="8737600" y="6356353"/>
            <a:ext cx="2844800" cy="365125"/>
          </a:xfrm>
          <a:prstGeom prst="rect">
            <a:avLst/>
          </a:prstGeom>
          <a:ln/>
        </p:spPr>
        <p:txBody>
          <a:bodyPr/>
          <a:lstStyle>
            <a:lvl1pPr>
              <a:defRPr/>
            </a:lvl1pPr>
          </a:lstStyle>
          <a:p>
            <a:pPr>
              <a:defRPr/>
            </a:pPr>
            <a:fld id="{63DAE136-996E-4897-A4C3-301462DAA2AD}" type="slidenum">
              <a:rPr lang="en-US" smtClean="0">
                <a:solidFill>
                  <a:srgbClr val="5F7370"/>
                </a:solidFill>
                <a:cs typeface="Arial" charset="0"/>
              </a:rPr>
              <a:pPr>
                <a:defRPr/>
              </a:pPr>
              <a:t>‹#›</a:t>
            </a:fld>
            <a:endParaRPr lang="en-US">
              <a:solidFill>
                <a:srgbClr val="5F7370"/>
              </a:solidFill>
              <a:cs typeface="Arial" charset="0"/>
            </a:endParaRPr>
          </a:p>
        </p:txBody>
      </p:sp>
      <p:sp>
        <p:nvSpPr>
          <p:cNvPr id="5" name="Rectangle 16"/>
          <p:cNvSpPr>
            <a:spLocks noGrp="1" noChangeArrowheads="1"/>
          </p:cNvSpPr>
          <p:nvPr>
            <p:ph type="dt" sz="half" idx="12"/>
          </p:nvPr>
        </p:nvSpPr>
        <p:spPr>
          <a:xfrm>
            <a:off x="609600" y="6356353"/>
            <a:ext cx="2844800" cy="365125"/>
          </a:xfrm>
          <a:prstGeom prst="rect">
            <a:avLst/>
          </a:prstGeom>
          <a:ln/>
        </p:spPr>
        <p:txBody>
          <a:bodyPr/>
          <a:lstStyle>
            <a:lvl1pPr>
              <a:defRPr/>
            </a:lvl1pPr>
          </a:lstStyle>
          <a:p>
            <a:pPr>
              <a:defRPr/>
            </a:pPr>
            <a:endParaRPr lang="en-US">
              <a:solidFill>
                <a:srgbClr val="5F7370"/>
              </a:solidFill>
              <a:cs typeface="Arial" charset="0"/>
            </a:endParaRPr>
          </a:p>
        </p:txBody>
      </p:sp>
    </p:spTree>
    <p:extLst>
      <p:ext uri="{BB962C8B-B14F-4D97-AF65-F5344CB8AC3E}">
        <p14:creationId xmlns:p14="http://schemas.microsoft.com/office/powerpoint/2010/main" val="17009828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a:lstStyle/>
          <a:p>
            <a:fld id="{5F8F90D4-CC8C-424C-AE5F-26E01A257151}" type="datetimeFigureOut">
              <a:rPr lang="en-US" smtClean="0">
                <a:solidFill>
                  <a:srgbClr val="5F7370"/>
                </a:solidFill>
                <a:cs typeface="Arial" charset="0"/>
              </a:rPr>
              <a:pPr/>
              <a:t>11/5/20</a:t>
            </a:fld>
            <a:endParaRPr lang="en-US">
              <a:solidFill>
                <a:srgbClr val="5F7370"/>
              </a:solidFill>
              <a:cs typeface="Arial" charset="0"/>
            </a:endParaRPr>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p>
            <a:endParaRPr lang="en-US">
              <a:solidFill>
                <a:srgbClr val="5F7370"/>
              </a:solidFill>
              <a:cs typeface="Arial" charset="0"/>
            </a:endParaRPr>
          </a:p>
        </p:txBody>
      </p:sp>
      <p:sp>
        <p:nvSpPr>
          <p:cNvPr id="4" name="Slide Number Placeholder 3"/>
          <p:cNvSpPr>
            <a:spLocks noGrp="1"/>
          </p:cNvSpPr>
          <p:nvPr>
            <p:ph type="sldNum" sz="quarter" idx="12"/>
          </p:nvPr>
        </p:nvSpPr>
        <p:spPr>
          <a:xfrm>
            <a:off x="8737600" y="6356353"/>
            <a:ext cx="2844800" cy="365125"/>
          </a:xfrm>
          <a:prstGeom prst="rect">
            <a:avLst/>
          </a:prstGeom>
        </p:spPr>
        <p:txBody>
          <a:bodyPr/>
          <a:lstStyle/>
          <a:p>
            <a:fld id="{DCF62EAC-E79C-49E5-93C3-D80221B69BB2}" type="slidenum">
              <a:rPr lang="en-US" smtClean="0">
                <a:solidFill>
                  <a:srgbClr val="5F7370"/>
                </a:solidFill>
                <a:cs typeface="Arial" charset="0"/>
              </a:rPr>
              <a:pPr/>
              <a:t>‹#›</a:t>
            </a:fld>
            <a:endParaRPr lang="en-US">
              <a:solidFill>
                <a:srgbClr val="5F7370"/>
              </a:solidFill>
              <a:cs typeface="Arial" charset="0"/>
            </a:endParaRPr>
          </a:p>
        </p:txBody>
      </p:sp>
    </p:spTree>
    <p:extLst>
      <p:ext uri="{BB962C8B-B14F-4D97-AF65-F5344CB8AC3E}">
        <p14:creationId xmlns:p14="http://schemas.microsoft.com/office/powerpoint/2010/main" val="1729787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BA507CE-59DA-42ED-BD6C-1086102401BF}"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295108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582464" y="6356353"/>
            <a:ext cx="480833" cy="365125"/>
          </a:xfrm>
          <a:prstGeom prst="rect">
            <a:avLst/>
          </a:prstGeom>
        </p:spPr>
        <p:txBody>
          <a:bodyPr/>
          <a:lstStyle/>
          <a:p>
            <a:fld id="{A84498BB-CCFD-44C4-A8F0-C690695AAE04}" type="slidenum">
              <a:rPr lang="ko-KR" altLang="en-US" smtClean="0">
                <a:solidFill>
                  <a:srgbClr val="5F7370"/>
                </a:solidFill>
                <a:cs typeface="Arial" charset="0"/>
              </a:rPr>
              <a:pPr/>
              <a:t>‹#›</a:t>
            </a:fld>
            <a:endParaRPr lang="ko-KR" altLang="en-US">
              <a:solidFill>
                <a:srgbClr val="5F7370"/>
              </a:solidFill>
              <a:cs typeface="Arial" charset="0"/>
            </a:endParaRPr>
          </a:p>
        </p:txBody>
      </p:sp>
      <p:sp>
        <p:nvSpPr>
          <p:cNvPr id="7" name="Text Placeholder 9"/>
          <p:cNvSpPr>
            <a:spLocks noGrp="1"/>
          </p:cNvSpPr>
          <p:nvPr>
            <p:ph type="body" sz="quarter" idx="13"/>
          </p:nvPr>
        </p:nvSpPr>
        <p:spPr>
          <a:xfrm>
            <a:off x="0" y="6356350"/>
            <a:ext cx="6096000" cy="501651"/>
          </a:xfrm>
        </p:spPr>
        <p:txBody>
          <a:bodyPr anchor="ctr">
            <a:normAutofit/>
          </a:bodyPr>
          <a:lstStyle>
            <a:lvl1pPr marL="0" indent="-182880">
              <a:spcBef>
                <a:spcPts val="0"/>
              </a:spcBef>
              <a:buNone/>
              <a:defRPr sz="1100" b="1">
                <a:solidFill>
                  <a:schemeClr val="tx1">
                    <a:lumMod val="50000"/>
                    <a:lumOff val="50000"/>
                  </a:schemeClr>
                </a:solidFill>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19512274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1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CC504C-C634-4192-AA59-202DC110D5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48920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4BAB99-CD0D-49B8-9556-3073E894E6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05978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539EC0-E098-449C-88DA-7414F5FA3D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01413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288325-33AA-45E4-989B-9898B0C478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51166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6"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A4225C5-2627-4DB1-BE57-CA8A73FFD9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01848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A507CE-59DA-42ED-BD6C-1086102401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43540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1BCD77D-F33C-46A0-8CB8-6D6AF745C9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42023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92"/>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21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56AA73-95D5-4B70-9CA0-86B4E29A53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55266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44"/>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52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3B3B45-E708-4476-943D-58B1A34661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0402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1BCD77D-F33C-46A0-8CB8-6D6AF745C92B}"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779497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8BCC9A-234F-407A-9C66-245DEF7222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02133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8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55DEFA-749A-426F-9EE5-ED98F52BEE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37212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8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46DD530-3A99-4B36-8270-413CA92589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3940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3A6D45-D9E8-4EF2-AB78-04695ED9AD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766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5" name="Picture 2" descr="Medicine &amp; Biological Sciences Title Slid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6019800"/>
            <a:ext cx="12192000" cy="838200"/>
          </a:xfrm>
          <a:prstGeom prst="rect">
            <a:avLst/>
          </a:prstGeom>
          <a:solidFill>
            <a:srgbClr val="8B002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1800">
              <a:solidFill>
                <a:srgbClr val="98083A"/>
              </a:solidFill>
              <a:ea typeface="ヒラギノ角ゴ Pro W3" charset="-128"/>
              <a:cs typeface="ヒラギノ角ゴ Pro W3" charset="-128"/>
            </a:endParaRPr>
          </a:p>
        </p:txBody>
      </p:sp>
      <p:sp>
        <p:nvSpPr>
          <p:cNvPr id="10" name="Text Placeholder 9"/>
          <p:cNvSpPr>
            <a:spLocks noGrp="1"/>
          </p:cNvSpPr>
          <p:nvPr>
            <p:ph type="body" sz="quarter" idx="10"/>
          </p:nvPr>
        </p:nvSpPr>
        <p:spPr>
          <a:xfrm>
            <a:off x="2743200" y="3657600"/>
            <a:ext cx="8534400" cy="1219200"/>
          </a:xfrm>
          <a:prstGeom prst="rect">
            <a:avLst/>
          </a:prstGeom>
        </p:spPr>
        <p:txBody>
          <a:bodyPr anchor="b"/>
          <a:lstStyle>
            <a:lvl1pPr>
              <a:buNone/>
              <a:defRPr sz="4000" baseline="0">
                <a:solidFill>
                  <a:srgbClr val="8B0021"/>
                </a:solidFill>
                <a:latin typeface="Times"/>
                <a:cs typeface="Times"/>
              </a:defRPr>
            </a:lvl1pPr>
          </a:lstStyle>
          <a:p>
            <a:pPr lvl="0"/>
            <a:r>
              <a:rPr lang="en-US"/>
              <a:t>Click to edit Master text styles</a:t>
            </a:r>
          </a:p>
        </p:txBody>
      </p:sp>
      <p:sp>
        <p:nvSpPr>
          <p:cNvPr id="12" name="Text Placeholder 11"/>
          <p:cNvSpPr>
            <a:spLocks noGrp="1"/>
          </p:cNvSpPr>
          <p:nvPr>
            <p:ph type="body" sz="quarter" idx="11"/>
          </p:nvPr>
        </p:nvSpPr>
        <p:spPr>
          <a:xfrm>
            <a:off x="2743200" y="4959351"/>
            <a:ext cx="8534400" cy="381000"/>
          </a:xfrm>
          <a:prstGeom prst="rect">
            <a:avLst/>
          </a:prstGeom>
        </p:spPr>
        <p:txBody>
          <a:bodyPr/>
          <a:lstStyle>
            <a:lvl1pPr>
              <a:buNone/>
              <a:defRPr sz="2400">
                <a:latin typeface="Arial"/>
                <a:cs typeface="Arial"/>
              </a:defRPr>
            </a:lvl1pPr>
          </a:lstStyle>
          <a:p>
            <a:pPr lvl="0"/>
            <a:r>
              <a:rPr lang="en-US"/>
              <a:t>Click to edit Master text styles</a:t>
            </a:r>
          </a:p>
        </p:txBody>
      </p:sp>
      <p:sp>
        <p:nvSpPr>
          <p:cNvPr id="14" name="Text Placeholder 13"/>
          <p:cNvSpPr>
            <a:spLocks noGrp="1"/>
          </p:cNvSpPr>
          <p:nvPr>
            <p:ph type="body" sz="quarter" idx="12"/>
          </p:nvPr>
        </p:nvSpPr>
        <p:spPr>
          <a:xfrm>
            <a:off x="2743200" y="5416592"/>
            <a:ext cx="5080000" cy="298451"/>
          </a:xfrm>
          <a:prstGeom prst="rect">
            <a:avLst/>
          </a:prstGeom>
        </p:spPr>
        <p:txBody>
          <a:bodyPr/>
          <a:lstStyle>
            <a:lvl1pPr>
              <a:buNone/>
              <a:defRPr sz="1800">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2843288962"/>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opline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B8DA9C-91F0-EC4C-978E-45F2135283CA}"/>
              </a:ext>
            </a:extLst>
          </p:cNvPr>
          <p:cNvSpPr>
            <a:spLocks noGrp="1"/>
          </p:cNvSpPr>
          <p:nvPr>
            <p:ph idx="1"/>
          </p:nvPr>
        </p:nvSpPr>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E805439C-A701-484C-A830-D289DAD4B6E5}"/>
              </a:ext>
            </a:extLst>
          </p:cNvPr>
          <p:cNvSpPr>
            <a:spLocks noGrp="1"/>
          </p:cNvSpPr>
          <p:nvPr>
            <p:ph type="ftr" sz="quarter" idx="11"/>
          </p:nvPr>
        </p:nvSpPr>
        <p:spPr/>
        <p:txBody>
          <a:bodyPr/>
          <a:lstStyle/>
          <a:p>
            <a:r>
              <a:rPr lang="en-US" dirty="0"/>
              <a:t>Sources:</a:t>
            </a:r>
          </a:p>
        </p:txBody>
      </p:sp>
      <p:sp>
        <p:nvSpPr>
          <p:cNvPr id="6" name="Slide Number Placeholder 5">
            <a:extLst>
              <a:ext uri="{FF2B5EF4-FFF2-40B4-BE49-F238E27FC236}">
                <a16:creationId xmlns:a16="http://schemas.microsoft.com/office/drawing/2014/main" id="{3A6DE488-A023-5F45-9A57-CAA31D51F824}"/>
              </a:ext>
            </a:extLst>
          </p:cNvPr>
          <p:cNvSpPr>
            <a:spLocks noGrp="1"/>
          </p:cNvSpPr>
          <p:nvPr>
            <p:ph type="sldNum" sz="quarter" idx="12"/>
          </p:nvPr>
        </p:nvSpPr>
        <p:spPr/>
        <p:txBody>
          <a:bodyPr/>
          <a:lstStyle/>
          <a:p>
            <a:fld id="{CCA4FD54-449B-5B48-B1CF-B45C942AB649}" type="slidenum">
              <a:rPr lang="en-US" smtClean="0"/>
              <a:t>‹#›</a:t>
            </a:fld>
            <a:endParaRPr lang="en-US" dirty="0"/>
          </a:p>
        </p:txBody>
      </p:sp>
      <p:sp>
        <p:nvSpPr>
          <p:cNvPr id="11" name="Title 5">
            <a:extLst>
              <a:ext uri="{FF2B5EF4-FFF2-40B4-BE49-F238E27FC236}">
                <a16:creationId xmlns:a16="http://schemas.microsoft.com/office/drawing/2014/main" id="{8DEE3B59-260E-8D44-BAA8-0B23089B3FE2}"/>
              </a:ext>
            </a:extLst>
          </p:cNvPr>
          <p:cNvSpPr txBox="1">
            <a:spLocks/>
          </p:cNvSpPr>
          <p:nvPr userDrawn="1"/>
        </p:nvSpPr>
        <p:spPr>
          <a:xfrm>
            <a:off x="0" y="1"/>
            <a:ext cx="12192000" cy="894080"/>
          </a:xfrm>
          <a:prstGeom prst="rect">
            <a:avLst/>
          </a:prstGeom>
          <a:solidFill>
            <a:srgbClr val="3777B3"/>
          </a:solidFill>
        </p:spPr>
        <p:txBody>
          <a:bodyPr vert="horz" lIns="548640" tIns="45720" rIns="91440" bIns="45720" rtlCol="0" anchor="ctr">
            <a:noAutofit/>
          </a:bodyPr>
          <a:lstStyle>
            <a:defPPr>
              <a:defRPr lang="en-US"/>
            </a:defPPr>
            <a:lvl1pPr>
              <a:lnSpc>
                <a:spcPct val="90000"/>
              </a:lnSpc>
              <a:spcBef>
                <a:spcPts val="300"/>
              </a:spcBef>
              <a:buNone/>
              <a:defRPr sz="2800" b="0">
                <a:solidFill>
                  <a:schemeClr val="bg1"/>
                </a:solidFill>
                <a:latin typeface="+mj-lt"/>
                <a:ea typeface="+mj-ea"/>
                <a:cs typeface="+mj-cs"/>
              </a:defRPr>
            </a:lvl1pPr>
          </a:lstStyle>
          <a:p>
            <a:endParaRPr lang="en-US" dirty="0"/>
          </a:p>
        </p:txBody>
      </p:sp>
    </p:spTree>
    <p:extLst>
      <p:ext uri="{BB962C8B-B14F-4D97-AF65-F5344CB8AC3E}">
        <p14:creationId xmlns:p14="http://schemas.microsoft.com/office/powerpoint/2010/main" val="40889736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p:cNvSpPr>
            <a:spLocks noGrp="1"/>
          </p:cNvSpPr>
          <p:nvPr>
            <p:ph type="sldNum" sz="quarter" idx="4"/>
          </p:nvPr>
        </p:nvSpPr>
        <p:spPr>
          <a:xfrm>
            <a:off x="11653519" y="6279163"/>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solidFill>
                  <a:srgbClr val="113468">
                    <a:tint val="75000"/>
                  </a:srgbClr>
                </a:solidFill>
              </a:rPr>
              <a:pPr/>
              <a:t>‹#›</a:t>
            </a:fld>
            <a:endParaRPr lang="en-US" dirty="0">
              <a:solidFill>
                <a:srgbClr val="113468">
                  <a:tint val="75000"/>
                </a:srgbClr>
              </a:solidFill>
            </a:endParaRPr>
          </a:p>
        </p:txBody>
      </p:sp>
    </p:spTree>
    <p:extLst>
      <p:ext uri="{BB962C8B-B14F-4D97-AF65-F5344CB8AC3E}">
        <p14:creationId xmlns:p14="http://schemas.microsoft.com/office/powerpoint/2010/main" val="24273142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1653519" y="6279163"/>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solidFill>
                  <a:srgbClr val="113468">
                    <a:tint val="75000"/>
                  </a:srgbClr>
                </a:solidFill>
              </a:rPr>
              <a:pPr/>
              <a:t>‹#›</a:t>
            </a:fld>
            <a:endParaRPr lang="en-US" dirty="0">
              <a:solidFill>
                <a:srgbClr val="113468">
                  <a:tint val="75000"/>
                </a:srgbClr>
              </a:solidFill>
            </a:endParaRPr>
          </a:p>
        </p:txBody>
      </p:sp>
    </p:spTree>
    <p:extLst>
      <p:ext uri="{BB962C8B-B14F-4D97-AF65-F5344CB8AC3E}">
        <p14:creationId xmlns:p14="http://schemas.microsoft.com/office/powerpoint/2010/main" val="4152152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61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653519" y="6279163"/>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solidFill>
                  <a:srgbClr val="113468">
                    <a:tint val="75000"/>
                  </a:srgbClr>
                </a:solidFill>
              </a:rPr>
              <a:pPr/>
              <a:t>‹#›</a:t>
            </a:fld>
            <a:endParaRPr lang="en-US" dirty="0">
              <a:solidFill>
                <a:srgbClr val="113468">
                  <a:tint val="75000"/>
                </a:srgbClr>
              </a:solidFill>
            </a:endParaRPr>
          </a:p>
        </p:txBody>
      </p:sp>
    </p:spTree>
    <p:extLst>
      <p:ext uri="{BB962C8B-B14F-4D97-AF65-F5344CB8AC3E}">
        <p14:creationId xmlns:p14="http://schemas.microsoft.com/office/powerpoint/2010/main" val="207625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p:cNvSpPr>
            <a:spLocks noGrp="1"/>
          </p:cNvSpPr>
          <p:nvPr>
            <p:ph type="sldNum" sz="quarter" idx="4"/>
          </p:nvPr>
        </p:nvSpPr>
        <p:spPr>
          <a:xfrm>
            <a:off x="11653519" y="6279163"/>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solidFill>
                  <a:srgbClr val="113468">
                    <a:tint val="75000"/>
                  </a:srgbClr>
                </a:solidFill>
              </a:rPr>
              <a:pPr/>
              <a:t>‹#›</a:t>
            </a:fld>
            <a:endParaRPr lang="en-US" dirty="0">
              <a:solidFill>
                <a:srgbClr val="113468">
                  <a:tint val="75000"/>
                </a:srgbClr>
              </a:solidFill>
            </a:endParaRPr>
          </a:p>
        </p:txBody>
      </p:sp>
    </p:spTree>
    <p:extLst>
      <p:ext uri="{BB962C8B-B14F-4D97-AF65-F5344CB8AC3E}">
        <p14:creationId xmlns:p14="http://schemas.microsoft.com/office/powerpoint/2010/main" val="481217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20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856AA73-95D5-4B70-9CA0-86B4E29A538B}"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112441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1653519" y="6279163"/>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solidFill>
                  <a:srgbClr val="113468">
                    <a:tint val="75000"/>
                  </a:srgbClr>
                </a:solidFill>
              </a:rPr>
              <a:pPr/>
              <a:t>‹#›</a:t>
            </a:fld>
            <a:endParaRPr lang="en-US" dirty="0">
              <a:solidFill>
                <a:srgbClr val="113468">
                  <a:tint val="75000"/>
                </a:srgbClr>
              </a:solidFill>
            </a:endParaRPr>
          </a:p>
        </p:txBody>
      </p:sp>
    </p:spTree>
    <p:extLst>
      <p:ext uri="{BB962C8B-B14F-4D97-AF65-F5344CB8AC3E}">
        <p14:creationId xmlns:p14="http://schemas.microsoft.com/office/powerpoint/2010/main" val="30383216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 Cover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718" y="786385"/>
            <a:ext cx="10979149" cy="2239920"/>
          </a:xfrm>
        </p:spPr>
        <p:txBody>
          <a:bodyPr lIns="91440" tIns="45720" rIns="91440" bIns="45720">
            <a:normAutofit/>
          </a:bodyPr>
          <a:lstStyle>
            <a:lvl1pPr>
              <a:lnSpc>
                <a:spcPct val="90000"/>
              </a:lnSpc>
              <a:defRPr sz="5333" b="1" cap="none" spc="131">
                <a:solidFill>
                  <a:schemeClr val="accent1">
                    <a:lumMod val="75000"/>
                  </a:schemeClr>
                </a:solidFill>
                <a:latin typeface="Arial" panose="020B0604020202020204" pitchFamily="34" charset="0"/>
                <a:cs typeface="Arial" panose="020B0604020202020204" pitchFamily="34" charset="0"/>
              </a:defRPr>
            </a:lvl1pPr>
          </a:lstStyle>
          <a:p>
            <a:r>
              <a:rPr lang="en-US" dirty="0"/>
              <a:t>&lt;Insert Title&gt;</a:t>
            </a:r>
          </a:p>
        </p:txBody>
      </p:sp>
      <p:sp>
        <p:nvSpPr>
          <p:cNvPr id="3" name="Subtitle 2"/>
          <p:cNvSpPr>
            <a:spLocks noGrp="1"/>
          </p:cNvSpPr>
          <p:nvPr>
            <p:ph type="subTitle" idx="1" hasCustomPrompt="1"/>
          </p:nvPr>
        </p:nvSpPr>
        <p:spPr>
          <a:xfrm>
            <a:off x="611719" y="4647766"/>
            <a:ext cx="9382611" cy="924364"/>
          </a:xfrm>
          <a:prstGeom prst="rect">
            <a:avLst/>
          </a:prstGeom>
        </p:spPr>
        <p:txBody>
          <a:bodyPr lIns="91440" tIns="45720" rIns="91440" bIns="45720">
            <a:normAutofit/>
          </a:bodyPr>
          <a:lstStyle>
            <a:lvl1pPr marL="0" indent="0" algn="l">
              <a:lnSpc>
                <a:spcPct val="90000"/>
              </a:lnSpc>
              <a:spcBef>
                <a:spcPts val="1200"/>
              </a:spcBef>
              <a:buNone/>
              <a:defRPr sz="2400" spc="29" baseline="0">
                <a:solidFill>
                  <a:schemeClr val="tx1"/>
                </a:solidFill>
              </a:defRPr>
            </a:lvl1pPr>
            <a:lvl2pPr marL="457241" indent="0" algn="ctr">
              <a:buNone/>
              <a:defRPr>
                <a:solidFill>
                  <a:schemeClr val="tx1">
                    <a:tint val="75000"/>
                  </a:schemeClr>
                </a:solidFill>
              </a:defRPr>
            </a:lvl2pPr>
            <a:lvl3pPr marL="914480" indent="0" algn="ctr">
              <a:buNone/>
              <a:defRPr>
                <a:solidFill>
                  <a:schemeClr val="tx1">
                    <a:tint val="75000"/>
                  </a:schemeClr>
                </a:solidFill>
              </a:defRPr>
            </a:lvl3pPr>
            <a:lvl4pPr marL="1371722" indent="0" algn="ctr">
              <a:buNone/>
              <a:defRPr>
                <a:solidFill>
                  <a:schemeClr val="tx1">
                    <a:tint val="75000"/>
                  </a:schemeClr>
                </a:solidFill>
              </a:defRPr>
            </a:lvl4pPr>
            <a:lvl5pPr marL="1828962" indent="0" algn="ctr">
              <a:buNone/>
              <a:defRPr>
                <a:solidFill>
                  <a:schemeClr val="tx1">
                    <a:tint val="75000"/>
                  </a:schemeClr>
                </a:solidFill>
              </a:defRPr>
            </a:lvl5pPr>
            <a:lvl6pPr marL="2286203" indent="0" algn="ctr">
              <a:buNone/>
              <a:defRPr>
                <a:solidFill>
                  <a:schemeClr val="tx1">
                    <a:tint val="75000"/>
                  </a:schemeClr>
                </a:solidFill>
              </a:defRPr>
            </a:lvl6pPr>
            <a:lvl7pPr marL="2743442" indent="0" algn="ctr">
              <a:buNone/>
              <a:defRPr>
                <a:solidFill>
                  <a:schemeClr val="tx1">
                    <a:tint val="75000"/>
                  </a:schemeClr>
                </a:solidFill>
              </a:defRPr>
            </a:lvl7pPr>
            <a:lvl8pPr marL="3200684" indent="0" algn="ctr">
              <a:buNone/>
              <a:defRPr>
                <a:solidFill>
                  <a:schemeClr val="tx1">
                    <a:tint val="75000"/>
                  </a:schemeClr>
                </a:solidFill>
              </a:defRPr>
            </a:lvl8pPr>
            <a:lvl9pPr marL="3657925" indent="0" algn="ctr">
              <a:buNone/>
              <a:defRPr>
                <a:solidFill>
                  <a:schemeClr val="tx1">
                    <a:tint val="75000"/>
                  </a:schemeClr>
                </a:solidFill>
              </a:defRPr>
            </a:lvl9pPr>
          </a:lstStyle>
          <a:p>
            <a:r>
              <a:rPr lang="en-US"/>
              <a:t>&lt;Affiliations&gt;</a:t>
            </a:r>
            <a:endParaRPr lang="en-US" dirty="0"/>
          </a:p>
        </p:txBody>
      </p:sp>
      <p:sp>
        <p:nvSpPr>
          <p:cNvPr id="9" name="Text Placeholder 8"/>
          <p:cNvSpPr>
            <a:spLocks noGrp="1"/>
          </p:cNvSpPr>
          <p:nvPr>
            <p:ph type="body" sz="quarter" idx="13" hasCustomPrompt="1"/>
          </p:nvPr>
        </p:nvSpPr>
        <p:spPr>
          <a:xfrm>
            <a:off x="611717" y="3409278"/>
            <a:ext cx="9392139" cy="1227813"/>
          </a:xfrm>
          <a:prstGeom prst="rect">
            <a:avLst/>
          </a:prstGeom>
        </p:spPr>
        <p:txBody>
          <a:bodyPr lIns="91440" tIns="45720" rIns="91440" bIns="45720">
            <a:noAutofit/>
          </a:bodyPr>
          <a:lstStyle>
            <a:lvl1pPr marL="0" indent="0">
              <a:buNone/>
              <a:defRPr sz="3200" b="0" spc="29">
                <a:solidFill>
                  <a:schemeClr val="tx1"/>
                </a:solidFill>
                <a:latin typeface="Arial" panose="020B0604020202020204" pitchFamily="34" charset="0"/>
                <a:cs typeface="Arial" panose="020B0604020202020204" pitchFamily="34" charset="0"/>
              </a:defRPr>
            </a:lvl1pPr>
            <a:lvl2pPr>
              <a:defRPr sz="1465"/>
            </a:lvl2pPr>
            <a:lvl3pPr>
              <a:defRPr sz="1465"/>
            </a:lvl3pPr>
            <a:lvl4pPr>
              <a:defRPr sz="1465"/>
            </a:lvl4pPr>
            <a:lvl5pPr>
              <a:defRPr sz="1465"/>
            </a:lvl5pPr>
          </a:lstStyle>
          <a:p>
            <a:pPr lvl="0"/>
            <a:r>
              <a:rPr lang="en-US"/>
              <a:t>&lt;Authors&gt;</a:t>
            </a:r>
            <a:endParaRPr lang="en-US" dirty="0"/>
          </a:p>
        </p:txBody>
      </p:sp>
    </p:spTree>
    <p:extLst>
      <p:ext uri="{BB962C8B-B14F-4D97-AF65-F5344CB8AC3E}">
        <p14:creationId xmlns:p14="http://schemas.microsoft.com/office/powerpoint/2010/main" val="24044685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70"/>
            <a:ext cx="10979149" cy="1155700"/>
          </a:xfrm>
        </p:spPr>
        <p:txBody>
          <a:bodyPr anchor="ctr">
            <a:normAutofit/>
          </a:bodyPr>
          <a:lstStyle>
            <a:lvl1pPr>
              <a:defRPr sz="4267" b="1">
                <a:solidFill>
                  <a:schemeClr val="accent1">
                    <a:lumMod val="75000"/>
                  </a:schemeClr>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611718" y="1598087"/>
            <a:ext cx="10979149" cy="4482044"/>
          </a:xfrm>
          <a:prstGeom prst="rect">
            <a:avLst/>
          </a:prstGeom>
        </p:spPr>
        <p:txBody>
          <a:bodyPr>
            <a:normAutofit/>
          </a:bodyPr>
          <a:lstStyle>
            <a:lvl1pPr>
              <a:lnSpc>
                <a:spcPct val="100000"/>
              </a:lnSpc>
              <a:spcBef>
                <a:spcPts val="0"/>
              </a:spcBef>
              <a:defRPr sz="3200">
                <a:solidFill>
                  <a:schemeClr val="tx1"/>
                </a:solidFill>
                <a:latin typeface="Arial" panose="020B0604020202020204" pitchFamily="34" charset="0"/>
                <a:cs typeface="Arial" panose="020B0604020202020204" pitchFamily="34" charset="0"/>
              </a:defRPr>
            </a:lvl1pPr>
            <a:lvl2pPr marL="829019" indent="-219447">
              <a:lnSpc>
                <a:spcPct val="100000"/>
              </a:lnSpc>
              <a:spcBef>
                <a:spcPts val="0"/>
              </a:spcBef>
              <a:buClr>
                <a:schemeClr val="accent1"/>
              </a:buClr>
              <a:buSzPct val="100000"/>
              <a:buFont typeface="Arial Narrow" panose="020B0606020202030204" pitchFamily="34" charset="0"/>
              <a:buChar char="–"/>
              <a:defRPr sz="2667">
                <a:solidFill>
                  <a:schemeClr val="tx1"/>
                </a:solidFill>
                <a:latin typeface="Arial" panose="020B0604020202020204" pitchFamily="34" charset="0"/>
                <a:cs typeface="Arial" panose="020B0604020202020204" pitchFamily="34" charset="0"/>
              </a:defRPr>
            </a:lvl2pPr>
            <a:lvl3pPr marL="1377634" indent="-158488">
              <a:lnSpc>
                <a:spcPct val="100000"/>
              </a:lnSpc>
              <a:spcBef>
                <a:spcPts val="0"/>
              </a:spcBef>
              <a:buClr>
                <a:schemeClr val="accent1"/>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828717" indent="-156625">
              <a:lnSpc>
                <a:spcPct val="100000"/>
              </a:lnSpc>
              <a:spcBef>
                <a:spcPts val="0"/>
              </a:spcBef>
              <a:buSzPct val="100000"/>
              <a:tabLst/>
              <a:defRPr sz="2132">
                <a:solidFill>
                  <a:schemeClr val="tx1"/>
                </a:solidFill>
                <a:latin typeface="Arial" panose="020B0604020202020204" pitchFamily="34" charset="0"/>
                <a:cs typeface="Arial" panose="020B0604020202020204" pitchFamily="34" charset="0"/>
              </a:defRPr>
            </a:lvl4pPr>
            <a:lvl5pPr marL="2438291">
              <a:lnSpc>
                <a:spcPct val="100000"/>
              </a:lnSpc>
              <a:spcBef>
                <a:spcPts val="0"/>
              </a:spcBef>
              <a:defRPr sz="2132">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3" y="6608842"/>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6" indent="0">
              <a:spcBef>
                <a:spcPts val="0"/>
              </a:spcBef>
              <a:buNone/>
              <a:defRPr sz="1200"/>
            </a:lvl3pPr>
            <a:lvl4pPr marL="687448" indent="0">
              <a:spcBef>
                <a:spcPts val="0"/>
              </a:spcBef>
              <a:buNone/>
              <a:defRPr sz="1200"/>
            </a:lvl4pPr>
            <a:lvl5pPr marL="914480" indent="0">
              <a:spcBef>
                <a:spcPts val="0"/>
              </a:spcBef>
              <a:buNone/>
              <a:defRPr sz="12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10469642" y="0"/>
            <a:ext cx="1722361" cy="309640"/>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6" indent="0">
              <a:spcBef>
                <a:spcPts val="0"/>
              </a:spcBef>
              <a:buNone/>
              <a:defRPr sz="1200"/>
            </a:lvl3pPr>
            <a:lvl4pPr marL="687448" indent="0">
              <a:spcBef>
                <a:spcPts val="0"/>
              </a:spcBef>
              <a:buNone/>
              <a:defRPr sz="1200"/>
            </a:lvl4pPr>
            <a:lvl5pPr marL="914480"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22065332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22" y="313270"/>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3" y="6608842"/>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6" indent="0">
              <a:spcBef>
                <a:spcPts val="0"/>
              </a:spcBef>
              <a:buNone/>
              <a:defRPr sz="1200"/>
            </a:lvl3pPr>
            <a:lvl4pPr marL="687448" indent="0">
              <a:spcBef>
                <a:spcPts val="0"/>
              </a:spcBef>
              <a:buNone/>
              <a:defRPr sz="1200"/>
            </a:lvl4pPr>
            <a:lvl5pPr marL="914480" indent="0">
              <a:spcBef>
                <a:spcPts val="0"/>
              </a:spcBef>
              <a:buNone/>
              <a:defRPr sz="1200"/>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2" y="0"/>
            <a:ext cx="1722361" cy="309640"/>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6" indent="0">
              <a:spcBef>
                <a:spcPts val="0"/>
              </a:spcBef>
              <a:buNone/>
              <a:defRPr sz="1200"/>
            </a:lvl3pPr>
            <a:lvl4pPr marL="687448" indent="0">
              <a:spcBef>
                <a:spcPts val="0"/>
              </a:spcBef>
              <a:buNone/>
              <a:defRPr sz="1200"/>
            </a:lvl4pPr>
            <a:lvl5pPr marL="914480"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30446844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313270"/>
            <a:ext cx="10962696" cy="1155700"/>
          </a:xfrm>
        </p:spPr>
        <p:txBody>
          <a:bodyPr/>
          <a:lstStyle>
            <a:lvl1pPr>
              <a:defRPr>
                <a:solidFill>
                  <a:schemeClr val="accent1">
                    <a:lumMod val="75000"/>
                  </a:schemeClr>
                </a:solidFill>
              </a:defRPr>
            </a:lvl1pPr>
          </a:lstStyle>
          <a:p>
            <a:r>
              <a:rPr lang="en-US"/>
              <a:t>&lt;2-column&gt;</a:t>
            </a:r>
            <a:endParaRPr lang="en-US" dirty="0"/>
          </a:p>
        </p:txBody>
      </p:sp>
      <p:sp>
        <p:nvSpPr>
          <p:cNvPr id="12" name="Content Placeholder 2"/>
          <p:cNvSpPr>
            <a:spLocks noGrp="1"/>
          </p:cNvSpPr>
          <p:nvPr>
            <p:ph idx="13"/>
          </p:nvPr>
        </p:nvSpPr>
        <p:spPr>
          <a:xfrm>
            <a:off x="619545" y="1598087"/>
            <a:ext cx="5276019" cy="4482044"/>
          </a:xfrm>
          <a:prstGeom prst="rect">
            <a:avLst/>
          </a:prstGeom>
        </p:spPr>
        <p:txBody>
          <a:bodyPr/>
          <a:lstStyle>
            <a:lvl1pPr>
              <a:spcBef>
                <a:spcPts val="1200"/>
              </a:spcBef>
              <a:defRPr/>
            </a:lvl1pPr>
            <a:lvl2pPr marL="460416" indent="-233383">
              <a:buFont typeface="Arial Narrow" panose="020B0606020202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6" y="1598087"/>
            <a:ext cx="5276019" cy="4482044"/>
          </a:xfrm>
          <a:prstGeom prst="rect">
            <a:avLst/>
          </a:prstGeom>
        </p:spPr>
        <p:txBody>
          <a:bodyPr/>
          <a:lstStyle>
            <a:lvl1pPr>
              <a:spcBef>
                <a:spcPts val="1200"/>
              </a:spcBef>
              <a:defRPr/>
            </a:lvl1pPr>
            <a:lvl2pPr marL="460416" indent="-233383">
              <a:buFont typeface="Arial Narrow" panose="020B0606020202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4" hasCustomPrompt="1"/>
          </p:nvPr>
        </p:nvSpPr>
        <p:spPr>
          <a:xfrm>
            <a:off x="3" y="6608842"/>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6" indent="0">
              <a:spcBef>
                <a:spcPts val="0"/>
              </a:spcBef>
              <a:buNone/>
              <a:defRPr sz="1200"/>
            </a:lvl3pPr>
            <a:lvl4pPr marL="687448" indent="0">
              <a:spcBef>
                <a:spcPts val="0"/>
              </a:spcBef>
              <a:buNone/>
              <a:defRPr sz="1200"/>
            </a:lvl4pPr>
            <a:lvl5pPr marL="914480" indent="0">
              <a:spcBef>
                <a:spcPts val="0"/>
              </a:spcBef>
              <a:buNone/>
              <a:defRPr sz="1200"/>
            </a:lvl5pPr>
          </a:lstStyle>
          <a:p>
            <a:pPr lvl="0"/>
            <a:r>
              <a:rPr lang="en-US" dirty="0"/>
              <a:t>Click to add footnote. Do not use “footer” placeholder at left: for sensitivity labeling only.</a:t>
            </a:r>
          </a:p>
        </p:txBody>
      </p:sp>
      <p:sp>
        <p:nvSpPr>
          <p:cNvPr id="10" name="Text Placeholder 10"/>
          <p:cNvSpPr>
            <a:spLocks noGrp="1"/>
          </p:cNvSpPr>
          <p:nvPr>
            <p:ph type="body" sz="quarter" idx="15" hasCustomPrompt="1"/>
          </p:nvPr>
        </p:nvSpPr>
        <p:spPr>
          <a:xfrm>
            <a:off x="10469642" y="0"/>
            <a:ext cx="1722361" cy="309640"/>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6" indent="0">
              <a:spcBef>
                <a:spcPts val="0"/>
              </a:spcBef>
              <a:buNone/>
              <a:defRPr sz="1200"/>
            </a:lvl3pPr>
            <a:lvl4pPr marL="687448" indent="0">
              <a:spcBef>
                <a:spcPts val="0"/>
              </a:spcBef>
              <a:buNone/>
              <a:defRPr sz="1200"/>
            </a:lvl4pPr>
            <a:lvl5pPr marL="914480" indent="0">
              <a:spcBef>
                <a:spcPts val="0"/>
              </a:spcBef>
              <a:buNone/>
              <a:defRPr sz="1200"/>
            </a:lvl5pPr>
          </a:lstStyle>
          <a:p>
            <a:pPr lvl="0"/>
            <a:r>
              <a:rPr lang="en-US" dirty="0"/>
              <a:t>Label for Locking</a:t>
            </a:r>
          </a:p>
        </p:txBody>
      </p:sp>
      <p:sp>
        <p:nvSpPr>
          <p:cNvPr id="9" name="Slide Number Placeholder 5">
            <a:extLst>
              <a:ext uri="{FF2B5EF4-FFF2-40B4-BE49-F238E27FC236}">
                <a16:creationId xmlns:a16="http://schemas.microsoft.com/office/drawing/2014/main" id="{C189A550-5D67-4801-9B22-BDB302B0426D}"/>
              </a:ext>
            </a:extLst>
          </p:cNvPr>
          <p:cNvSpPr>
            <a:spLocks noGrp="1"/>
          </p:cNvSpPr>
          <p:nvPr>
            <p:ph type="sldNum" sz="quarter" idx="12"/>
          </p:nvPr>
        </p:nvSpPr>
        <p:spPr>
          <a:xfrm>
            <a:off x="8610600" y="6356351"/>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63788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 stacked text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22" y="313270"/>
            <a:ext cx="10970524" cy="1155700"/>
          </a:xfrm>
        </p:spPr>
        <p:txBody>
          <a:bodyPr/>
          <a:lstStyle>
            <a:lvl1pPr>
              <a:defRPr baseline="0">
                <a:solidFill>
                  <a:schemeClr val="accent1">
                    <a:lumMod val="75000"/>
                  </a:schemeClr>
                </a:solidFill>
              </a:defRPr>
            </a:lvl1pPr>
          </a:lstStyle>
          <a:p>
            <a:r>
              <a:rPr lang="en-US"/>
              <a:t>&lt;2 Stacked Content / Table Option&gt;</a:t>
            </a:r>
            <a:endParaRPr lang="en-US" dirty="0"/>
          </a:p>
        </p:txBody>
      </p:sp>
      <p:sp>
        <p:nvSpPr>
          <p:cNvPr id="9" name="Content Placeholder 2"/>
          <p:cNvSpPr>
            <a:spLocks noGrp="1"/>
          </p:cNvSpPr>
          <p:nvPr>
            <p:ph idx="15"/>
          </p:nvPr>
        </p:nvSpPr>
        <p:spPr>
          <a:xfrm>
            <a:off x="619544" y="1598084"/>
            <a:ext cx="10963491" cy="2622224"/>
          </a:xfrm>
          <a:prstGeom prst="rect">
            <a:avLst/>
          </a:prstGeom>
        </p:spPr>
        <p:txBody>
          <a:bodyPr/>
          <a:lstStyle>
            <a:lvl1pPr>
              <a:spcBef>
                <a:spcPts val="1200"/>
              </a:spcBef>
              <a:defRPr/>
            </a:lvl1pPr>
            <a:lvl2pPr marL="460416" indent="-233383">
              <a:buFont typeface="Arial Narrow" panose="020B0606020202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6"/>
          </p:nvPr>
        </p:nvSpPr>
        <p:spPr>
          <a:xfrm>
            <a:off x="619544" y="4392250"/>
            <a:ext cx="10963491" cy="1727201"/>
          </a:xfrm>
          <a:prstGeom prst="rect">
            <a:avLst/>
          </a:prstGeom>
        </p:spPr>
        <p:txBody>
          <a:bodyPr/>
          <a:lstStyle>
            <a:lvl1pPr>
              <a:spcBef>
                <a:spcPts val="1200"/>
              </a:spcBef>
              <a:defRPr/>
            </a:lvl1pPr>
            <a:lvl2pPr marL="460416" indent="-233383">
              <a:buFont typeface="Arial Narrow" panose="020B0606020202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3" y="6608842"/>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6" indent="0">
              <a:spcBef>
                <a:spcPts val="0"/>
              </a:spcBef>
              <a:buNone/>
              <a:defRPr sz="1200"/>
            </a:lvl3pPr>
            <a:lvl4pPr marL="687448" indent="0">
              <a:spcBef>
                <a:spcPts val="0"/>
              </a:spcBef>
              <a:buNone/>
              <a:defRPr sz="1200"/>
            </a:lvl4pPr>
            <a:lvl5pPr marL="914480" indent="0">
              <a:spcBef>
                <a:spcPts val="0"/>
              </a:spcBef>
              <a:buNone/>
              <a:defRPr sz="1200"/>
            </a:lvl5pPr>
          </a:lstStyle>
          <a:p>
            <a:pPr lvl="0"/>
            <a:r>
              <a:rPr lang="en-US" dirty="0"/>
              <a:t>Click to add footnote. Do not use “footer” placeholder at left: for sensitivity labeling only.</a:t>
            </a:r>
          </a:p>
        </p:txBody>
      </p:sp>
      <p:sp>
        <p:nvSpPr>
          <p:cNvPr id="10" name="Text Placeholder 10"/>
          <p:cNvSpPr>
            <a:spLocks noGrp="1"/>
          </p:cNvSpPr>
          <p:nvPr>
            <p:ph type="body" sz="quarter" idx="14" hasCustomPrompt="1"/>
          </p:nvPr>
        </p:nvSpPr>
        <p:spPr>
          <a:xfrm>
            <a:off x="10469642" y="0"/>
            <a:ext cx="1722361" cy="309640"/>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6" indent="0">
              <a:spcBef>
                <a:spcPts val="0"/>
              </a:spcBef>
              <a:buNone/>
              <a:defRPr sz="1200"/>
            </a:lvl3pPr>
            <a:lvl4pPr marL="687448" indent="0">
              <a:spcBef>
                <a:spcPts val="0"/>
              </a:spcBef>
              <a:buNone/>
              <a:defRPr sz="1200"/>
            </a:lvl4pPr>
            <a:lvl5pPr marL="914480"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1897951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0/70 2-column /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08161"/>
            <a:ext cx="10962696" cy="1076155"/>
          </a:xfrm>
        </p:spPr>
        <p:txBody>
          <a:bodyPr/>
          <a:lstStyle>
            <a:lvl1pPr>
              <a:defRPr>
                <a:solidFill>
                  <a:schemeClr val="accent1">
                    <a:lumMod val="75000"/>
                  </a:schemeClr>
                </a:solidFill>
              </a:defRPr>
            </a:lvl1pPr>
          </a:lstStyle>
          <a:p>
            <a:r>
              <a:rPr lang="en-US"/>
              <a:t>&lt;30/70 2-column / Plotted Chart Option&gt;</a:t>
            </a:r>
            <a:endParaRPr lang="en-US" dirty="0"/>
          </a:p>
        </p:txBody>
      </p:sp>
      <p:sp>
        <p:nvSpPr>
          <p:cNvPr id="8" name="Content Placeholder 2"/>
          <p:cNvSpPr>
            <a:spLocks noGrp="1"/>
          </p:cNvSpPr>
          <p:nvPr>
            <p:ph idx="14"/>
          </p:nvPr>
        </p:nvSpPr>
        <p:spPr>
          <a:xfrm>
            <a:off x="619549" y="1789901"/>
            <a:ext cx="3530424" cy="4290227"/>
          </a:xfrm>
          <a:prstGeom prst="rect">
            <a:avLst/>
          </a:prstGeom>
        </p:spPr>
        <p:txBody>
          <a:bodyPr/>
          <a:lstStyle>
            <a:lvl1pPr>
              <a:spcBef>
                <a:spcPts val="1200"/>
              </a:spcBef>
              <a:defRPr/>
            </a:lvl1pPr>
            <a:lvl2pPr marL="460416" indent="-233383">
              <a:buFont typeface="Arial Narrow" panose="020B0606020202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5"/>
          </p:nvPr>
        </p:nvSpPr>
        <p:spPr>
          <a:xfrm>
            <a:off x="4572005" y="1789901"/>
            <a:ext cx="7011033" cy="4290227"/>
          </a:xfrm>
          <a:prstGeom prst="rect">
            <a:avLst/>
          </a:prstGeom>
        </p:spPr>
        <p:txBody>
          <a:bodyPr/>
          <a:lstStyle>
            <a:lvl1pPr>
              <a:spcBef>
                <a:spcPts val="1200"/>
              </a:spcBef>
              <a:defRPr/>
            </a:lvl1pPr>
            <a:lvl2pPr marL="460416" indent="-233383">
              <a:buFont typeface="Arial Narrow" panose="020B0606020202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3" y="6608842"/>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6" indent="0">
              <a:spcBef>
                <a:spcPts val="0"/>
              </a:spcBef>
              <a:buNone/>
              <a:defRPr sz="1200"/>
            </a:lvl3pPr>
            <a:lvl4pPr marL="687448" indent="0">
              <a:spcBef>
                <a:spcPts val="0"/>
              </a:spcBef>
              <a:buNone/>
              <a:defRPr sz="1200"/>
            </a:lvl4pPr>
            <a:lvl5pPr marL="914480" indent="0">
              <a:spcBef>
                <a:spcPts val="0"/>
              </a:spcBef>
              <a:buNone/>
              <a:defRPr sz="1200"/>
            </a:lvl5pPr>
          </a:lstStyle>
          <a:p>
            <a:pPr lvl="0"/>
            <a:r>
              <a:rPr lang="en-US" dirty="0"/>
              <a:t>Click to add footnote. Do not use “footer” placeholder at left: for sensitivity labeling only.</a:t>
            </a:r>
          </a:p>
        </p:txBody>
      </p:sp>
      <p:sp>
        <p:nvSpPr>
          <p:cNvPr id="10" name="Text Placeholder 10"/>
          <p:cNvSpPr>
            <a:spLocks noGrp="1"/>
          </p:cNvSpPr>
          <p:nvPr>
            <p:ph type="body" sz="quarter" idx="16" hasCustomPrompt="1"/>
          </p:nvPr>
        </p:nvSpPr>
        <p:spPr>
          <a:xfrm>
            <a:off x="10469642" y="0"/>
            <a:ext cx="1722361" cy="309640"/>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6" indent="0">
              <a:spcBef>
                <a:spcPts val="0"/>
              </a:spcBef>
              <a:buNone/>
              <a:defRPr sz="1200"/>
            </a:lvl3pPr>
            <a:lvl4pPr marL="687448" indent="0">
              <a:spcBef>
                <a:spcPts val="0"/>
              </a:spcBef>
              <a:buNone/>
              <a:defRPr sz="1200"/>
            </a:lvl4pPr>
            <a:lvl5pPr marL="914480"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7261842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solidFill>
                  <a:schemeClr val="tx1"/>
                </a:solidFill>
                <a:latin typeface="Arial" panose="020B0604020202020204" pitchFamily="34" charset="0"/>
                <a:cs typeface="Arial" panose="020B0604020202020204" pitchFamily="34" charset="0"/>
              </a:defRPr>
            </a:lvl1pPr>
            <a:lvl2pPr marL="685770" indent="-228590">
              <a:buFont typeface="Arial" panose="020B0604020202020204" pitchFamily="34" charset="0"/>
              <a:buChar char="–"/>
              <a:defRPr sz="2667">
                <a:solidFill>
                  <a:schemeClr val="tx1"/>
                </a:solidFill>
                <a:latin typeface="Arial" panose="020B0604020202020204" pitchFamily="34" charset="0"/>
                <a:cs typeface="Arial" panose="020B0604020202020204" pitchFamily="34" charset="0"/>
              </a:defRPr>
            </a:lvl2pPr>
            <a:lvl3pPr marL="1142949" indent="-22859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a:defRPr sz="2400">
                <a:solidFill>
                  <a:schemeClr val="tx1"/>
                </a:solidFill>
                <a:latin typeface="Arial" panose="020B0604020202020204" pitchFamily="34" charset="0"/>
                <a:cs typeface="Arial" panose="020B0604020202020204" pitchFamily="34" charset="0"/>
              </a:defRPr>
            </a:lvl4pPr>
            <a:lvl5pPr>
              <a:defRPr sz="240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334435" y="144005"/>
            <a:ext cx="11523133" cy="1007999"/>
          </a:xfrm>
          <a:prstGeom prst="rect">
            <a:avLst/>
          </a:prstGeom>
        </p:spPr>
        <p:txBody>
          <a:bodyPr vert="horz" lIns="91440" tIns="45720" rIns="91440" bIns="45720" rtlCol="0" anchor="b">
            <a:noAutofit/>
          </a:bodyPr>
          <a:lstStyle>
            <a:lvl1pPr>
              <a:defRPr sz="4267" cap="none">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4"/>
          <p:cNvSpPr>
            <a:spLocks noGrp="1"/>
          </p:cNvSpPr>
          <p:nvPr>
            <p:ph type="ftr" sz="quarter" idx="3"/>
          </p:nvPr>
        </p:nvSpPr>
        <p:spPr>
          <a:xfrm>
            <a:off x="1" y="6492878"/>
            <a:ext cx="9994724" cy="365125"/>
          </a:xfrm>
          <a:prstGeom prst="rect">
            <a:avLst/>
          </a:prstGeom>
        </p:spPr>
        <p:txBody>
          <a:bodyPr vert="horz" lIns="91440" tIns="45720" rIns="91440" bIns="45720" rtlCol="0" anchor="b"/>
          <a:lstStyle>
            <a:lvl1pPr algn="l">
              <a:lnSpc>
                <a:spcPct val="80000"/>
              </a:lnSpc>
              <a:defRPr sz="1200">
                <a:solidFill>
                  <a:schemeClr val="tx1"/>
                </a:solidFill>
                <a:latin typeface="Arial"/>
                <a:cs typeface="Arial"/>
              </a:defRPr>
            </a:lvl1pPr>
          </a:lstStyle>
          <a:p>
            <a:endParaRPr lang="en-GB" dirty="0"/>
          </a:p>
        </p:txBody>
      </p:sp>
    </p:spTree>
    <p:extLst>
      <p:ext uri="{BB962C8B-B14F-4D97-AF65-F5344CB8AC3E}">
        <p14:creationId xmlns:p14="http://schemas.microsoft.com/office/powerpoint/2010/main" val="40416747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ext Placeholder 7"/>
          <p:cNvSpPr>
            <a:spLocks noGrp="1"/>
          </p:cNvSpPr>
          <p:nvPr>
            <p:ph type="body" sz="quarter" idx="11" hasCustomPrompt="1"/>
          </p:nvPr>
        </p:nvSpPr>
        <p:spPr>
          <a:xfrm>
            <a:off x="9851136" y="1"/>
            <a:ext cx="2340864" cy="267175"/>
          </a:xfrm>
        </p:spPr>
        <p:txBody>
          <a:bodyPr/>
          <a:lstStyle>
            <a:lvl1pPr algn="r">
              <a:defRPr sz="1400" b="0">
                <a:solidFill>
                  <a:schemeClr val="bg2"/>
                </a:solidFill>
              </a:defRPr>
            </a:lvl1pPr>
          </a:lstStyle>
          <a:p>
            <a:pPr lvl="0"/>
            <a:r>
              <a:rPr lang="en-US" dirty="0"/>
              <a:t>HIGHLY CONFIDENTIAL</a:t>
            </a:r>
          </a:p>
        </p:txBody>
      </p:sp>
      <p:cxnSp>
        <p:nvCxnSpPr>
          <p:cNvPr id="8" name="Straight Connector 7">
            <a:extLst>
              <a:ext uri="{FF2B5EF4-FFF2-40B4-BE49-F238E27FC236}">
                <a16:creationId xmlns:a16="http://schemas.microsoft.com/office/drawing/2014/main" id="{F72FE6E3-A06C-45E8-B6D7-98992BE91393}"/>
              </a:ext>
            </a:extLst>
          </p:cNvPr>
          <p:cNvCxnSpPr>
            <a:cxnSpLocks/>
          </p:cNvCxnSpPr>
          <p:nvPr userDrawn="1"/>
        </p:nvCxnSpPr>
        <p:spPr>
          <a:xfrm>
            <a:off x="164290" y="6415343"/>
            <a:ext cx="1174236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D64E7F1-99DF-44BC-AB1D-46A6A8CDB9C2}"/>
              </a:ext>
            </a:extLst>
          </p:cNvPr>
          <p:cNvSpPr>
            <a:spLocks noGrp="1"/>
          </p:cNvSpPr>
          <p:nvPr>
            <p:ph type="ctrTitle" hasCustomPrompt="1"/>
          </p:nvPr>
        </p:nvSpPr>
        <p:spPr>
          <a:xfrm>
            <a:off x="355600" y="2062805"/>
            <a:ext cx="10363200" cy="1470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6038" rIns="45720" bIns="46038" numCol="1" anchor="b" anchorCtr="0" compatLnSpc="1">
            <a:prstTxWarp prst="textNoShape">
              <a:avLst/>
            </a:prstTxWarp>
          </a:bodyPr>
          <a:lstStyle>
            <a:lvl1pPr algn="l">
              <a:defRPr lang="en-US" sz="3733" b="0" dirty="0">
                <a:solidFill>
                  <a:schemeClr val="tx2"/>
                </a:solidFill>
              </a:defRPr>
            </a:lvl1pPr>
          </a:lstStyle>
          <a:p>
            <a:pPr lvl="0"/>
            <a:r>
              <a:rPr lang="en-US" dirty="0"/>
              <a:t>Click to add title</a:t>
            </a:r>
          </a:p>
        </p:txBody>
      </p:sp>
      <p:sp>
        <p:nvSpPr>
          <p:cNvPr id="10" name="Subtitle 2">
            <a:extLst>
              <a:ext uri="{FF2B5EF4-FFF2-40B4-BE49-F238E27FC236}">
                <a16:creationId xmlns:a16="http://schemas.microsoft.com/office/drawing/2014/main" id="{D8BF6F45-2C4D-4D26-B263-FD2054C3548D}"/>
              </a:ext>
            </a:extLst>
          </p:cNvPr>
          <p:cNvSpPr>
            <a:spLocks noGrp="1"/>
          </p:cNvSpPr>
          <p:nvPr>
            <p:ph type="subTitle" idx="1" hasCustomPrompt="1"/>
          </p:nvPr>
        </p:nvSpPr>
        <p:spPr>
          <a:xfrm>
            <a:off x="355600" y="3601149"/>
            <a:ext cx="10363200" cy="419616"/>
          </a:xfrm>
        </p:spPr>
        <p:txBody>
          <a:bodyPr>
            <a:noAutofit/>
          </a:bodyPr>
          <a:lstStyle>
            <a:lvl1pPr marL="0" indent="0" algn="l">
              <a:spcBef>
                <a:spcPts val="0"/>
              </a:spcBef>
              <a:spcAft>
                <a:spcPts val="0"/>
              </a:spcAft>
              <a:buNone/>
              <a:defRPr sz="2133" b="0">
                <a:solidFill>
                  <a:schemeClr val="accent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add authors</a:t>
            </a:r>
          </a:p>
        </p:txBody>
      </p:sp>
    </p:spTree>
    <p:custDataLst>
      <p:tags r:id="rId1"/>
    </p:custDataLst>
    <p:extLst>
      <p:ext uri="{BB962C8B-B14F-4D97-AF65-F5344CB8AC3E}">
        <p14:creationId xmlns:p14="http://schemas.microsoft.com/office/powerpoint/2010/main" val="2928490248"/>
      </p:ext>
    </p:extLst>
  </p:cSld>
  <p:clrMapOvr>
    <a:masterClrMapping/>
  </p:clrMapOvr>
  <p:extLst>
    <p:ext uri="{DCECCB84-F9BA-43D5-87BE-67443E8EF086}">
      <p15:sldGuideLst xmlns:p15="http://schemas.microsoft.com/office/powerpoint/2012/main">
        <p15:guide id="1" orient="horz" pos="505">
          <p15:clr>
            <a:srgbClr val="FBAE40"/>
          </p15:clr>
        </p15:guide>
        <p15:guide id="2" pos="458">
          <p15:clr>
            <a:srgbClr val="FBAE40"/>
          </p15:clr>
        </p15:guide>
        <p15:guide id="3" pos="806">
          <p15:clr>
            <a:srgbClr val="FBAE40"/>
          </p15:clr>
        </p15:guide>
        <p15:guide id="4" orient="horz" pos="325">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Slide Oral or Post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5600" y="1889869"/>
            <a:ext cx="10363200" cy="1470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6038" rIns="45720" bIns="46038" numCol="1" anchor="b" anchorCtr="0" compatLnSpc="1">
            <a:prstTxWarp prst="textNoShape">
              <a:avLst/>
            </a:prstTxWarp>
          </a:bodyPr>
          <a:lstStyle>
            <a:lvl1pPr algn="l">
              <a:defRPr lang="en-US" sz="3733" b="0" dirty="0">
                <a:solidFill>
                  <a:schemeClr val="tx2"/>
                </a:solidFill>
              </a:defRPr>
            </a:lvl1pPr>
          </a:lstStyle>
          <a:p>
            <a:pPr lvl="0"/>
            <a:r>
              <a:rPr lang="en-US" dirty="0"/>
              <a:t>Click to add title</a:t>
            </a:r>
          </a:p>
        </p:txBody>
      </p:sp>
      <p:sp>
        <p:nvSpPr>
          <p:cNvPr id="3" name="Subtitle 2"/>
          <p:cNvSpPr>
            <a:spLocks noGrp="1"/>
          </p:cNvSpPr>
          <p:nvPr>
            <p:ph type="subTitle" idx="1" hasCustomPrompt="1"/>
          </p:nvPr>
        </p:nvSpPr>
        <p:spPr>
          <a:xfrm>
            <a:off x="355600" y="3428213"/>
            <a:ext cx="10363200" cy="419616"/>
          </a:xfrm>
        </p:spPr>
        <p:txBody>
          <a:bodyPr>
            <a:noAutofit/>
          </a:bodyPr>
          <a:lstStyle>
            <a:lvl1pPr marL="0" indent="0" algn="l">
              <a:spcBef>
                <a:spcPts val="0"/>
              </a:spcBef>
              <a:spcAft>
                <a:spcPts val="0"/>
              </a:spcAft>
              <a:buNone/>
              <a:defRPr sz="2133" b="0">
                <a:solidFill>
                  <a:schemeClr val="accent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add authors</a:t>
            </a:r>
          </a:p>
        </p:txBody>
      </p:sp>
      <p:cxnSp>
        <p:nvCxnSpPr>
          <p:cNvPr id="9" name="Straight Connector 8">
            <a:extLst>
              <a:ext uri="{FF2B5EF4-FFF2-40B4-BE49-F238E27FC236}">
                <a16:creationId xmlns:a16="http://schemas.microsoft.com/office/drawing/2014/main" id="{E9ED57D8-0216-4E00-A170-28372EC4083A}"/>
              </a:ext>
            </a:extLst>
          </p:cNvPr>
          <p:cNvCxnSpPr>
            <a:cxnSpLocks/>
          </p:cNvCxnSpPr>
          <p:nvPr userDrawn="1"/>
        </p:nvCxnSpPr>
        <p:spPr>
          <a:xfrm>
            <a:off x="164290" y="6415343"/>
            <a:ext cx="1174236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7"/>
          <p:cNvSpPr>
            <a:spLocks noGrp="1"/>
          </p:cNvSpPr>
          <p:nvPr>
            <p:ph type="body" sz="quarter" idx="11" hasCustomPrompt="1"/>
          </p:nvPr>
        </p:nvSpPr>
        <p:spPr>
          <a:xfrm>
            <a:off x="9851136" y="1"/>
            <a:ext cx="2340864" cy="267175"/>
          </a:xfrm>
        </p:spPr>
        <p:txBody>
          <a:bodyPr/>
          <a:lstStyle>
            <a:lvl1pPr algn="r">
              <a:defRPr sz="1400" b="0">
                <a:solidFill>
                  <a:schemeClr val="bg2"/>
                </a:solidFill>
              </a:defRPr>
            </a:lvl1pPr>
          </a:lstStyle>
          <a:p>
            <a:pPr lvl="0"/>
            <a:r>
              <a:rPr lang="en-US" dirty="0"/>
              <a:t>HIGHLY CONFIDENTIAL</a:t>
            </a:r>
          </a:p>
        </p:txBody>
      </p:sp>
      <p:sp>
        <p:nvSpPr>
          <p:cNvPr id="5" name="Text Placeholder 4">
            <a:extLst>
              <a:ext uri="{FF2B5EF4-FFF2-40B4-BE49-F238E27FC236}">
                <a16:creationId xmlns:a16="http://schemas.microsoft.com/office/drawing/2014/main" id="{70C96920-974E-4924-9A66-A625F1502062}"/>
              </a:ext>
            </a:extLst>
          </p:cNvPr>
          <p:cNvSpPr>
            <a:spLocks noGrp="1"/>
          </p:cNvSpPr>
          <p:nvPr>
            <p:ph type="body" sz="quarter" idx="12" hasCustomPrompt="1"/>
          </p:nvPr>
        </p:nvSpPr>
        <p:spPr>
          <a:xfrm>
            <a:off x="355600" y="3916151"/>
            <a:ext cx="10363200" cy="353043"/>
          </a:xfrm>
        </p:spPr>
        <p:txBody>
          <a:bodyPr/>
          <a:lstStyle>
            <a:lvl1pPr>
              <a:defRPr sz="1867"/>
            </a:lvl1pPr>
          </a:lstStyle>
          <a:p>
            <a:pPr lvl="0"/>
            <a:r>
              <a:rPr lang="en-US" dirty="0"/>
              <a:t>Click to add affiliations</a:t>
            </a:r>
            <a:endParaRPr lang="en-GB" dirty="0"/>
          </a:p>
        </p:txBody>
      </p:sp>
    </p:spTree>
    <p:custDataLst>
      <p:tags r:id="rId1"/>
    </p:custDataLst>
    <p:extLst>
      <p:ext uri="{BB962C8B-B14F-4D97-AF65-F5344CB8AC3E}">
        <p14:creationId xmlns:p14="http://schemas.microsoft.com/office/powerpoint/2010/main" val="313437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508"/>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A3B3B45-E708-4476-943D-58B1A3466172}"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7643725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0DED229-FF74-4A62-88C2-BBB1F4AD1004}"/>
              </a:ext>
            </a:extLst>
          </p:cNvPr>
          <p:cNvSpPr>
            <a:spLocks noGrp="1"/>
          </p:cNvSpPr>
          <p:nvPr>
            <p:ph type="body" sz="quarter" idx="12" hasCustomPrompt="1"/>
          </p:nvPr>
        </p:nvSpPr>
        <p:spPr>
          <a:xfrm>
            <a:off x="9665818" y="0"/>
            <a:ext cx="2526183" cy="249283"/>
          </a:xfrm>
        </p:spPr>
        <p:txBody>
          <a:bodyPr/>
          <a:lstStyle>
            <a:lvl1pPr algn="r">
              <a:defRPr sz="1067">
                <a:solidFill>
                  <a:schemeClr val="tx2"/>
                </a:solidFill>
              </a:defRPr>
            </a:lvl1pPr>
          </a:lstStyle>
          <a:p>
            <a:pPr lvl="0"/>
            <a:r>
              <a:rPr lang="en-US" dirty="0"/>
              <a:t>Study name</a:t>
            </a:r>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78462" y="1397000"/>
            <a:ext cx="11435077" cy="4622800"/>
          </a:xfrm>
        </p:spPr>
        <p:txBody>
          <a:bodyPr/>
          <a:lstStyle>
            <a:lvl1pPr marL="0" indent="0">
              <a:buNone/>
              <a:defRPr b="0">
                <a:solidFill>
                  <a:schemeClr val="tx2"/>
                </a:solidFill>
              </a:defRPr>
            </a:lvl1pPr>
            <a:lvl2pPr marL="256026" indent="-256026">
              <a:buFont typeface="Arial" panose="020B0604020202020204" pitchFamily="34" charset="0"/>
              <a:buChar char="•"/>
              <a:defRPr/>
            </a:lvl2pPr>
            <a:lvl3pPr marL="755885" indent="-341367">
              <a:buFont typeface="Arial" panose="020B0604020202020204" pitchFamily="34" charset="0"/>
              <a:buChar char="–"/>
              <a:defRPr/>
            </a:lvl3pPr>
            <a:lvl4pPr marL="1182594" indent="-268217">
              <a:buFont typeface="Arial" panose="020B0604020202020204" pitchFamily="34" charset="0"/>
              <a:buChar char="•"/>
              <a:defRPr/>
            </a:lvl4pPr>
            <a:lvl5pPr marL="1609304" indent="-304792">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lang="en-US" smtClean="0"/>
              <a:pPr/>
              <a:t>‹#›</a:t>
            </a:fld>
            <a:endParaRPr lang="en-US"/>
          </a:p>
        </p:txBody>
      </p:sp>
    </p:spTree>
    <p:custDataLst>
      <p:tags r:id="rId1"/>
    </p:custDataLst>
    <p:extLst>
      <p:ext uri="{BB962C8B-B14F-4D97-AF65-F5344CB8AC3E}">
        <p14:creationId xmlns:p14="http://schemas.microsoft.com/office/powerpoint/2010/main" val="736207053"/>
      </p:ext>
    </p:extLst>
  </p:cSld>
  <p:clrMapOvr>
    <a:masterClrMapping/>
  </p:clrMapOvr>
  <p:extLst>
    <p:ext uri="{DCECCB84-F9BA-43D5-87BE-67443E8EF086}">
      <p15:sldGuideLst xmlns:p15="http://schemas.microsoft.com/office/powerpoint/2012/main">
        <p15:guide id="1" orient="horz" pos="66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3E8465C9-2B18-4CC9-AD75-2C78F880FA8E}"/>
              </a:ext>
            </a:extLst>
          </p:cNvPr>
          <p:cNvSpPr>
            <a:spLocks noGrp="1"/>
          </p:cNvSpPr>
          <p:nvPr>
            <p:ph type="body" sz="quarter" idx="12" hasCustomPrompt="1"/>
          </p:nvPr>
        </p:nvSpPr>
        <p:spPr>
          <a:xfrm>
            <a:off x="9665818" y="0"/>
            <a:ext cx="2526183" cy="249283"/>
          </a:xfrm>
        </p:spPr>
        <p:txBody>
          <a:bodyPr/>
          <a:lstStyle>
            <a:lvl1pPr algn="r">
              <a:defRPr sz="1067">
                <a:solidFill>
                  <a:schemeClr val="tx2"/>
                </a:solidFill>
              </a:defRPr>
            </a:lvl1pPr>
          </a:lstStyle>
          <a:p>
            <a:pPr lvl="0"/>
            <a:r>
              <a:rPr lang="en-US" dirty="0"/>
              <a:t>Study name</a:t>
            </a:r>
          </a:p>
        </p:txBody>
      </p:sp>
      <p:sp>
        <p:nvSpPr>
          <p:cNvPr id="2" name="Title 1"/>
          <p:cNvSpPr>
            <a:spLocks noGrp="1"/>
          </p:cNvSpPr>
          <p:nvPr>
            <p:ph type="title"/>
          </p:nvPr>
        </p:nvSpPr>
        <p:spPr/>
        <p:txBody>
          <a:bodyPr/>
          <a:lstStyle/>
          <a:p>
            <a:r>
              <a:rPr lang="en-US" dirty="0"/>
              <a:t>Click to edit Master title style</a:t>
            </a:r>
          </a:p>
        </p:txBody>
      </p:sp>
      <p:sp>
        <p:nvSpPr>
          <p:cNvPr id="8"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lang="en-US" smtClean="0"/>
              <a:pPr/>
              <a:t>‹#›</a:t>
            </a:fld>
            <a:endParaRPr lang="en-US"/>
          </a:p>
        </p:txBody>
      </p:sp>
      <p:sp>
        <p:nvSpPr>
          <p:cNvPr id="6" name="Content Placeholder 5"/>
          <p:cNvSpPr>
            <a:spLocks noGrp="1"/>
          </p:cNvSpPr>
          <p:nvPr>
            <p:ph sz="quarter" idx="10"/>
          </p:nvPr>
        </p:nvSpPr>
        <p:spPr>
          <a:xfrm>
            <a:off x="378461" y="1396999"/>
            <a:ext cx="5552016" cy="47286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p:nvPr>
        </p:nvSpPr>
        <p:spPr>
          <a:xfrm>
            <a:off x="6266179" y="1397001"/>
            <a:ext cx="5547360" cy="47286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119804499"/>
      </p:ext>
    </p:extLst>
  </p:cSld>
  <p:clrMapOvr>
    <a:masterClrMapping/>
  </p:clrMapOvr>
  <p:extLst>
    <p:ext uri="{DCECCB84-F9BA-43D5-87BE-67443E8EF086}">
      <p15:sldGuideLst xmlns:p15="http://schemas.microsoft.com/office/powerpoint/2012/main">
        <p15:guide id="1" orient="horz" pos="66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29725604-E347-496D-96EC-C1B5EDC5FDAE}"/>
              </a:ext>
            </a:extLst>
          </p:cNvPr>
          <p:cNvSpPr>
            <a:spLocks noGrp="1"/>
          </p:cNvSpPr>
          <p:nvPr>
            <p:ph type="body" sz="quarter" idx="13" hasCustomPrompt="1"/>
          </p:nvPr>
        </p:nvSpPr>
        <p:spPr>
          <a:xfrm>
            <a:off x="9665818" y="0"/>
            <a:ext cx="2526183" cy="249283"/>
          </a:xfrm>
        </p:spPr>
        <p:txBody>
          <a:bodyPr/>
          <a:lstStyle>
            <a:lvl1pPr algn="r">
              <a:defRPr sz="1067">
                <a:solidFill>
                  <a:schemeClr val="tx2"/>
                </a:solidFill>
              </a:defRPr>
            </a:lvl1pPr>
          </a:lstStyle>
          <a:p>
            <a:pPr lvl="0"/>
            <a:r>
              <a:rPr lang="en-US" dirty="0"/>
              <a:t>Study name</a:t>
            </a:r>
          </a:p>
        </p:txBody>
      </p:sp>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379200" y="1397000"/>
            <a:ext cx="5553600" cy="561109"/>
          </a:xfrm>
        </p:spPr>
        <p:txBody>
          <a:bodyPr anchor="t"/>
          <a:lstStyle>
            <a:lvl1pPr marL="0" indent="0">
              <a:buNone/>
              <a:defRPr sz="2400"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5" name="Text Placeholder 4"/>
          <p:cNvSpPr>
            <a:spLocks noGrp="1"/>
          </p:cNvSpPr>
          <p:nvPr>
            <p:ph type="body" sz="quarter" idx="3"/>
          </p:nvPr>
        </p:nvSpPr>
        <p:spPr>
          <a:xfrm>
            <a:off x="6268800" y="1397000"/>
            <a:ext cx="5553600" cy="561109"/>
          </a:xfrm>
        </p:spPr>
        <p:txBody>
          <a:bodyPr anchor="t"/>
          <a:lstStyle>
            <a:lvl1pPr marL="0" indent="0">
              <a:buNone/>
              <a:defRPr sz="2400"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0" name="Slide Number Placeholder 5"/>
          <p:cNvSpPr>
            <a:spLocks noGrp="1"/>
          </p:cNvSpPr>
          <p:nvPr>
            <p:ph type="sldNum" sz="quarter" idx="10"/>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lang="en-US" smtClean="0"/>
              <a:pPr/>
              <a:t>‹#›</a:t>
            </a:fld>
            <a:endParaRPr lang="en-US"/>
          </a:p>
        </p:txBody>
      </p:sp>
      <p:sp>
        <p:nvSpPr>
          <p:cNvPr id="9" name="Content Placeholder 8"/>
          <p:cNvSpPr>
            <a:spLocks noGrp="1"/>
          </p:cNvSpPr>
          <p:nvPr>
            <p:ph sz="quarter" idx="11"/>
          </p:nvPr>
        </p:nvSpPr>
        <p:spPr>
          <a:xfrm>
            <a:off x="379200" y="2022765"/>
            <a:ext cx="5553600" cy="4042833"/>
          </a:xfrm>
        </p:spPr>
        <p:txBody>
          <a:bodyPr/>
          <a:lstStyle>
            <a:lvl1pPr>
              <a:defRPr sz="2133"/>
            </a:lvl1pPr>
            <a:lvl2pPr>
              <a:defRPr sz="1867"/>
            </a:lvl2pPr>
            <a:lvl3pPr marL="609585" indent="-194728">
              <a:defRPr sz="1600"/>
            </a:lvl3pPr>
            <a:lvl4pPr marL="1071007" indent="-156629">
              <a:defRPr sz="1467"/>
            </a:lvl4pPr>
            <a:lvl5pPr marL="1523962" indent="-220128">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p:cNvSpPr>
            <a:spLocks noGrp="1"/>
          </p:cNvSpPr>
          <p:nvPr>
            <p:ph sz="quarter" idx="12"/>
          </p:nvPr>
        </p:nvSpPr>
        <p:spPr>
          <a:xfrm>
            <a:off x="6268800" y="2022765"/>
            <a:ext cx="5553600" cy="4042833"/>
          </a:xfrm>
        </p:spPr>
        <p:txBody>
          <a:bodyPr/>
          <a:lstStyle>
            <a:lvl1pPr>
              <a:defRPr sz="2133"/>
            </a:lvl1pPr>
            <a:lvl2pPr>
              <a:defRPr sz="1867"/>
            </a:lvl2pPr>
            <a:lvl3pPr marL="609585" indent="-194728">
              <a:defRPr sz="1600"/>
            </a:lvl3pPr>
            <a:lvl4pPr marL="1071007" indent="-156629">
              <a:defRPr sz="1467"/>
            </a:lvl4pPr>
            <a:lvl5pPr marL="1523962" indent="-220128">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0820738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20169CC9-E48A-4A98-8478-7E438438D46A}"/>
              </a:ext>
            </a:extLst>
          </p:cNvPr>
          <p:cNvSpPr>
            <a:spLocks noGrp="1"/>
          </p:cNvSpPr>
          <p:nvPr>
            <p:ph type="body" sz="quarter" idx="12" hasCustomPrompt="1"/>
          </p:nvPr>
        </p:nvSpPr>
        <p:spPr>
          <a:xfrm>
            <a:off x="9665818" y="0"/>
            <a:ext cx="2526183" cy="249283"/>
          </a:xfrm>
        </p:spPr>
        <p:txBody>
          <a:bodyPr/>
          <a:lstStyle>
            <a:lvl1pPr algn="r">
              <a:defRPr sz="1067">
                <a:solidFill>
                  <a:schemeClr val="tx2"/>
                </a:solidFill>
              </a:defRPr>
            </a:lvl1pPr>
          </a:lstStyle>
          <a:p>
            <a:pPr lvl="0"/>
            <a:r>
              <a:rPr lang="en-US" dirty="0"/>
              <a:t>Study name</a:t>
            </a:r>
          </a:p>
        </p:txBody>
      </p:sp>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933" smtClean="0"/>
            </a:lvl1pPr>
          </a:lstStyle>
          <a:p>
            <a:fld id="{AF1AFCDA-ABCC-4704-AB71-48FDE4F2FA4C}" type="slidenum">
              <a:rPr lang="en-US" smtClean="0"/>
              <a:pPr/>
              <a:t>‹#›</a:t>
            </a:fld>
            <a:endParaRPr lang="en-US"/>
          </a:p>
        </p:txBody>
      </p:sp>
    </p:spTree>
    <p:custDataLst>
      <p:tags r:id="rId1"/>
    </p:custDataLst>
    <p:extLst>
      <p:ext uri="{BB962C8B-B14F-4D97-AF65-F5344CB8AC3E}">
        <p14:creationId xmlns:p14="http://schemas.microsoft.com/office/powerpoint/2010/main" val="325557620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39D56-A983-4B5A-B7BB-65D8E60E263A}"/>
              </a:ext>
            </a:extLst>
          </p:cNvPr>
          <p:cNvSpPr>
            <a:spLocks noGrp="1"/>
          </p:cNvSpPr>
          <p:nvPr>
            <p:ph type="body" sz="quarter" idx="12" hasCustomPrompt="1"/>
          </p:nvPr>
        </p:nvSpPr>
        <p:spPr>
          <a:xfrm>
            <a:off x="9665818" y="0"/>
            <a:ext cx="2526183" cy="249283"/>
          </a:xfrm>
        </p:spPr>
        <p:txBody>
          <a:bodyPr/>
          <a:lstStyle>
            <a:lvl1pPr algn="r">
              <a:defRPr sz="1067">
                <a:solidFill>
                  <a:schemeClr val="tx2"/>
                </a:solidFill>
              </a:defRPr>
            </a:lvl1pPr>
          </a:lstStyle>
          <a:p>
            <a:pPr lvl="0"/>
            <a:r>
              <a:rPr lang="en-US" dirty="0"/>
              <a:t>Study name</a:t>
            </a:r>
          </a:p>
        </p:txBody>
      </p:sp>
      <p:sp>
        <p:nvSpPr>
          <p:cNvPr id="5"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lang="en-US" smtClean="0"/>
              <a:pPr/>
              <a:t>‹#›</a:t>
            </a:fld>
            <a:endParaRPr lang="en-US"/>
          </a:p>
        </p:txBody>
      </p:sp>
    </p:spTree>
    <p:custDataLst>
      <p:tags r:id="rId1"/>
    </p:custDataLst>
    <p:extLst>
      <p:ext uri="{BB962C8B-B14F-4D97-AF65-F5344CB8AC3E}">
        <p14:creationId xmlns:p14="http://schemas.microsoft.com/office/powerpoint/2010/main" val="26084244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ext Placeholder 7"/>
          <p:cNvSpPr>
            <a:spLocks noGrp="1"/>
          </p:cNvSpPr>
          <p:nvPr>
            <p:ph type="body" sz="quarter" idx="11" hasCustomPrompt="1"/>
          </p:nvPr>
        </p:nvSpPr>
        <p:spPr>
          <a:xfrm>
            <a:off x="9851136" y="1"/>
            <a:ext cx="2340864" cy="267175"/>
          </a:xfrm>
        </p:spPr>
        <p:txBody>
          <a:bodyPr/>
          <a:lstStyle>
            <a:lvl1pPr algn="r">
              <a:defRPr sz="1400" b="0">
                <a:solidFill>
                  <a:schemeClr val="tx1"/>
                </a:solidFill>
              </a:defRPr>
            </a:lvl1pPr>
          </a:lstStyle>
          <a:p>
            <a:pPr lvl="0"/>
            <a:r>
              <a:rPr lang="en-US" dirty="0"/>
              <a:t>HIGHLY CONFIDENTIAL</a:t>
            </a:r>
          </a:p>
        </p:txBody>
      </p:sp>
      <p:cxnSp>
        <p:nvCxnSpPr>
          <p:cNvPr id="8" name="Straight Connector 7">
            <a:extLst>
              <a:ext uri="{FF2B5EF4-FFF2-40B4-BE49-F238E27FC236}">
                <a16:creationId xmlns:a16="http://schemas.microsoft.com/office/drawing/2014/main" id="{F72FE6E3-A06C-45E8-B6D7-98992BE91393}"/>
              </a:ext>
            </a:extLst>
          </p:cNvPr>
          <p:cNvCxnSpPr>
            <a:cxnSpLocks/>
          </p:cNvCxnSpPr>
          <p:nvPr userDrawn="1"/>
        </p:nvCxnSpPr>
        <p:spPr>
          <a:xfrm>
            <a:off x="164290" y="6415343"/>
            <a:ext cx="1174236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D64E7F1-99DF-44BC-AB1D-46A6A8CDB9C2}"/>
              </a:ext>
            </a:extLst>
          </p:cNvPr>
          <p:cNvSpPr>
            <a:spLocks noGrp="1"/>
          </p:cNvSpPr>
          <p:nvPr>
            <p:ph type="ctrTitle" hasCustomPrompt="1"/>
          </p:nvPr>
        </p:nvSpPr>
        <p:spPr>
          <a:xfrm>
            <a:off x="355600" y="2062805"/>
            <a:ext cx="10363200" cy="1470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6038" rIns="45720" bIns="46038" numCol="1" anchor="b" anchorCtr="0" compatLnSpc="1">
            <a:prstTxWarp prst="textNoShape">
              <a:avLst/>
            </a:prstTxWarp>
          </a:bodyPr>
          <a:lstStyle>
            <a:lvl1pPr algn="l">
              <a:defRPr lang="en-US" sz="3733" b="0" dirty="0">
                <a:solidFill>
                  <a:schemeClr val="accent1"/>
                </a:solidFill>
              </a:defRPr>
            </a:lvl1pPr>
          </a:lstStyle>
          <a:p>
            <a:pPr lvl="0"/>
            <a:r>
              <a:rPr lang="en-US" dirty="0"/>
              <a:t>Click to add title</a:t>
            </a:r>
          </a:p>
        </p:txBody>
      </p:sp>
      <p:sp>
        <p:nvSpPr>
          <p:cNvPr id="10" name="Subtitle 2">
            <a:extLst>
              <a:ext uri="{FF2B5EF4-FFF2-40B4-BE49-F238E27FC236}">
                <a16:creationId xmlns:a16="http://schemas.microsoft.com/office/drawing/2014/main" id="{D8BF6F45-2C4D-4D26-B263-FD2054C3548D}"/>
              </a:ext>
            </a:extLst>
          </p:cNvPr>
          <p:cNvSpPr>
            <a:spLocks noGrp="1"/>
          </p:cNvSpPr>
          <p:nvPr>
            <p:ph type="subTitle" idx="1" hasCustomPrompt="1"/>
          </p:nvPr>
        </p:nvSpPr>
        <p:spPr>
          <a:xfrm>
            <a:off x="355600" y="3601149"/>
            <a:ext cx="10363200" cy="419616"/>
          </a:xfrm>
        </p:spPr>
        <p:txBody>
          <a:bodyPr>
            <a:noAutofit/>
          </a:bodyPr>
          <a:lstStyle>
            <a:lvl1pPr marL="0" indent="0" algn="l">
              <a:spcBef>
                <a:spcPts val="0"/>
              </a:spcBef>
              <a:spcAft>
                <a:spcPts val="0"/>
              </a:spcAft>
              <a:buNone/>
              <a:defRPr sz="2133" b="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add authors</a:t>
            </a:r>
          </a:p>
        </p:txBody>
      </p:sp>
    </p:spTree>
    <p:custDataLst>
      <p:tags r:id="rId1"/>
    </p:custDataLst>
    <p:extLst>
      <p:ext uri="{BB962C8B-B14F-4D97-AF65-F5344CB8AC3E}">
        <p14:creationId xmlns:p14="http://schemas.microsoft.com/office/powerpoint/2010/main" val="2330179623"/>
      </p:ext>
    </p:extLst>
  </p:cSld>
  <p:clrMapOvr>
    <a:masterClrMapping/>
  </p:clrMapOvr>
  <p:extLst>
    <p:ext uri="{DCECCB84-F9BA-43D5-87BE-67443E8EF086}">
      <p15:sldGuideLst xmlns:p15="http://schemas.microsoft.com/office/powerpoint/2012/main">
        <p15:guide id="1" orient="horz" pos="505">
          <p15:clr>
            <a:srgbClr val="FBAE40"/>
          </p15:clr>
        </p15:guide>
        <p15:guide id="2" pos="458">
          <p15:clr>
            <a:srgbClr val="FBAE40"/>
          </p15:clr>
        </p15:guide>
        <p15:guide id="3" pos="806">
          <p15:clr>
            <a:srgbClr val="FBAE40"/>
          </p15:clr>
        </p15:guide>
        <p15:guide id="4" orient="horz" pos="325">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Oral or Post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5600" y="1889869"/>
            <a:ext cx="10363200" cy="1470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6038" rIns="45720" bIns="46038" numCol="1" anchor="b" anchorCtr="0" compatLnSpc="1">
            <a:prstTxWarp prst="textNoShape">
              <a:avLst/>
            </a:prstTxWarp>
          </a:bodyPr>
          <a:lstStyle>
            <a:lvl1pPr algn="l">
              <a:defRPr lang="en-US" sz="3733" b="0" dirty="0">
                <a:solidFill>
                  <a:schemeClr val="accent1"/>
                </a:solidFill>
              </a:defRPr>
            </a:lvl1pPr>
          </a:lstStyle>
          <a:p>
            <a:pPr lvl="0"/>
            <a:r>
              <a:rPr lang="en-US" dirty="0"/>
              <a:t>Click to add title</a:t>
            </a:r>
          </a:p>
        </p:txBody>
      </p:sp>
      <p:sp>
        <p:nvSpPr>
          <p:cNvPr id="3" name="Subtitle 2"/>
          <p:cNvSpPr>
            <a:spLocks noGrp="1"/>
          </p:cNvSpPr>
          <p:nvPr>
            <p:ph type="subTitle" idx="1" hasCustomPrompt="1"/>
          </p:nvPr>
        </p:nvSpPr>
        <p:spPr>
          <a:xfrm>
            <a:off x="355600" y="3428213"/>
            <a:ext cx="10363200" cy="419616"/>
          </a:xfrm>
        </p:spPr>
        <p:txBody>
          <a:bodyPr>
            <a:noAutofit/>
          </a:bodyPr>
          <a:lstStyle>
            <a:lvl1pPr marL="0" indent="0" algn="l">
              <a:spcBef>
                <a:spcPts val="0"/>
              </a:spcBef>
              <a:spcAft>
                <a:spcPts val="0"/>
              </a:spcAft>
              <a:buNone/>
              <a:defRPr sz="2133" b="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add authors</a:t>
            </a:r>
          </a:p>
        </p:txBody>
      </p:sp>
      <p:cxnSp>
        <p:nvCxnSpPr>
          <p:cNvPr id="9" name="Straight Connector 8">
            <a:extLst>
              <a:ext uri="{FF2B5EF4-FFF2-40B4-BE49-F238E27FC236}">
                <a16:creationId xmlns:a16="http://schemas.microsoft.com/office/drawing/2014/main" id="{E9ED57D8-0216-4E00-A170-28372EC4083A}"/>
              </a:ext>
            </a:extLst>
          </p:cNvPr>
          <p:cNvCxnSpPr>
            <a:cxnSpLocks/>
          </p:cNvCxnSpPr>
          <p:nvPr userDrawn="1"/>
        </p:nvCxnSpPr>
        <p:spPr>
          <a:xfrm>
            <a:off x="164290" y="6415343"/>
            <a:ext cx="1174236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7"/>
          <p:cNvSpPr>
            <a:spLocks noGrp="1"/>
          </p:cNvSpPr>
          <p:nvPr>
            <p:ph type="body" sz="quarter" idx="11" hasCustomPrompt="1"/>
          </p:nvPr>
        </p:nvSpPr>
        <p:spPr>
          <a:xfrm>
            <a:off x="9851136" y="1"/>
            <a:ext cx="2340864" cy="267175"/>
          </a:xfrm>
        </p:spPr>
        <p:txBody>
          <a:bodyPr/>
          <a:lstStyle>
            <a:lvl1pPr algn="r">
              <a:defRPr sz="1400" b="0">
                <a:solidFill>
                  <a:schemeClr val="tx1"/>
                </a:solidFill>
              </a:defRPr>
            </a:lvl1pPr>
          </a:lstStyle>
          <a:p>
            <a:pPr lvl="0"/>
            <a:r>
              <a:rPr lang="en-US" dirty="0"/>
              <a:t>HIGHLY CONFIDENTIAL</a:t>
            </a:r>
          </a:p>
        </p:txBody>
      </p:sp>
      <p:sp>
        <p:nvSpPr>
          <p:cNvPr id="12" name="Text Placeholder 11">
            <a:extLst>
              <a:ext uri="{FF2B5EF4-FFF2-40B4-BE49-F238E27FC236}">
                <a16:creationId xmlns:a16="http://schemas.microsoft.com/office/drawing/2014/main" id="{159C5DE1-313A-450F-97EA-4C57989FB603}"/>
              </a:ext>
            </a:extLst>
          </p:cNvPr>
          <p:cNvSpPr>
            <a:spLocks noGrp="1"/>
          </p:cNvSpPr>
          <p:nvPr>
            <p:ph type="body" sz="quarter" idx="12" hasCustomPrompt="1"/>
          </p:nvPr>
        </p:nvSpPr>
        <p:spPr>
          <a:xfrm>
            <a:off x="355600" y="3916149"/>
            <a:ext cx="10363200" cy="353043"/>
          </a:xfrm>
        </p:spPr>
        <p:txBody>
          <a:bodyPr/>
          <a:lstStyle>
            <a:lvl2pPr marL="0" indent="0">
              <a:spcAft>
                <a:spcPts val="0"/>
              </a:spcAft>
              <a:buNone/>
              <a:defRPr sz="1600">
                <a:solidFill>
                  <a:schemeClr val="tx2"/>
                </a:solidFill>
              </a:defRPr>
            </a:lvl2pPr>
          </a:lstStyle>
          <a:p>
            <a:pPr lvl="1"/>
            <a:r>
              <a:rPr lang="en-US" dirty="0"/>
              <a:t>Click to add affiliations</a:t>
            </a:r>
          </a:p>
        </p:txBody>
      </p:sp>
    </p:spTree>
    <p:custDataLst>
      <p:tags r:id="rId1"/>
    </p:custDataLst>
    <p:extLst>
      <p:ext uri="{BB962C8B-B14F-4D97-AF65-F5344CB8AC3E}">
        <p14:creationId xmlns:p14="http://schemas.microsoft.com/office/powerpoint/2010/main" val="33796126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0DED229-FF74-4A62-88C2-BBB1F4AD1004}"/>
              </a:ext>
            </a:extLst>
          </p:cNvPr>
          <p:cNvSpPr>
            <a:spLocks noGrp="1"/>
          </p:cNvSpPr>
          <p:nvPr>
            <p:ph type="body" sz="quarter" idx="12" hasCustomPrompt="1"/>
          </p:nvPr>
        </p:nvSpPr>
        <p:spPr>
          <a:xfrm>
            <a:off x="9665818" y="0"/>
            <a:ext cx="2526183" cy="249283"/>
          </a:xfrm>
        </p:spPr>
        <p:txBody>
          <a:bodyPr/>
          <a:lstStyle>
            <a:lvl1pPr algn="r">
              <a:defRPr sz="1067">
                <a:solidFill>
                  <a:schemeClr val="tx2"/>
                </a:solidFill>
              </a:defRPr>
            </a:lvl1pPr>
          </a:lstStyle>
          <a:p>
            <a:pPr lvl="0"/>
            <a:r>
              <a:rPr lang="en-US" dirty="0"/>
              <a:t>Study name</a:t>
            </a:r>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78462" y="1397000"/>
            <a:ext cx="11435077" cy="4622800"/>
          </a:xfrm>
        </p:spPr>
        <p:txBody>
          <a:bodyPr/>
          <a:lstStyle>
            <a:lvl1pPr marL="0" indent="0">
              <a:buNone/>
              <a:defRPr b="0">
                <a:solidFill>
                  <a:schemeClr val="tx2"/>
                </a:solidFill>
              </a:defRPr>
            </a:lvl1pPr>
            <a:lvl2pPr marL="256026" indent="-256026">
              <a:buFont typeface="Arial" panose="020B0604020202020204" pitchFamily="34" charset="0"/>
              <a:buChar char="•"/>
              <a:defRPr/>
            </a:lvl2pPr>
            <a:lvl3pPr marL="755885" indent="-341367">
              <a:buFont typeface="Arial" panose="020B0604020202020204" pitchFamily="34" charset="0"/>
              <a:buChar char="–"/>
              <a:defRPr/>
            </a:lvl3pPr>
            <a:lvl4pPr marL="1182594" indent="-268217">
              <a:buFont typeface="Arial" panose="020B0604020202020204" pitchFamily="34" charset="0"/>
              <a:buChar char="•"/>
              <a:defRPr/>
            </a:lvl4pPr>
            <a:lvl5pPr marL="1609304" indent="-304792">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lang="en-US" smtClean="0"/>
              <a:pPr/>
              <a:t>‹#›</a:t>
            </a:fld>
            <a:endParaRPr lang="en-US"/>
          </a:p>
        </p:txBody>
      </p:sp>
    </p:spTree>
    <p:custDataLst>
      <p:tags r:id="rId1"/>
    </p:custDataLst>
    <p:extLst>
      <p:ext uri="{BB962C8B-B14F-4D97-AF65-F5344CB8AC3E}">
        <p14:creationId xmlns:p14="http://schemas.microsoft.com/office/powerpoint/2010/main" val="3941206753"/>
      </p:ext>
    </p:extLst>
  </p:cSld>
  <p:clrMapOvr>
    <a:masterClrMapping/>
  </p:clrMapOvr>
  <p:extLst>
    <p:ext uri="{DCECCB84-F9BA-43D5-87BE-67443E8EF086}">
      <p15:sldGuideLst xmlns:p15="http://schemas.microsoft.com/office/powerpoint/2012/main">
        <p15:guide id="1" orient="horz" pos="66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3E8465C9-2B18-4CC9-AD75-2C78F880FA8E}"/>
              </a:ext>
            </a:extLst>
          </p:cNvPr>
          <p:cNvSpPr>
            <a:spLocks noGrp="1"/>
          </p:cNvSpPr>
          <p:nvPr>
            <p:ph type="body" sz="quarter" idx="12" hasCustomPrompt="1"/>
          </p:nvPr>
        </p:nvSpPr>
        <p:spPr>
          <a:xfrm>
            <a:off x="9665818" y="0"/>
            <a:ext cx="2526183" cy="249283"/>
          </a:xfrm>
        </p:spPr>
        <p:txBody>
          <a:bodyPr/>
          <a:lstStyle>
            <a:lvl1pPr algn="r">
              <a:defRPr sz="1067">
                <a:solidFill>
                  <a:schemeClr val="tx2"/>
                </a:solidFill>
              </a:defRPr>
            </a:lvl1pPr>
          </a:lstStyle>
          <a:p>
            <a:pPr lvl="0"/>
            <a:r>
              <a:rPr lang="en-US" dirty="0"/>
              <a:t>Study name</a:t>
            </a:r>
          </a:p>
        </p:txBody>
      </p:sp>
      <p:sp>
        <p:nvSpPr>
          <p:cNvPr id="2" name="Title 1"/>
          <p:cNvSpPr>
            <a:spLocks noGrp="1"/>
          </p:cNvSpPr>
          <p:nvPr>
            <p:ph type="title"/>
          </p:nvPr>
        </p:nvSpPr>
        <p:spPr/>
        <p:txBody>
          <a:bodyPr/>
          <a:lstStyle/>
          <a:p>
            <a:r>
              <a:rPr lang="en-US" dirty="0"/>
              <a:t>Click to edit Master title style</a:t>
            </a:r>
          </a:p>
        </p:txBody>
      </p:sp>
      <p:sp>
        <p:nvSpPr>
          <p:cNvPr id="8"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lang="en-US" smtClean="0"/>
              <a:pPr/>
              <a:t>‹#›</a:t>
            </a:fld>
            <a:endParaRPr lang="en-US"/>
          </a:p>
        </p:txBody>
      </p:sp>
      <p:sp>
        <p:nvSpPr>
          <p:cNvPr id="6" name="Content Placeholder 5"/>
          <p:cNvSpPr>
            <a:spLocks noGrp="1"/>
          </p:cNvSpPr>
          <p:nvPr>
            <p:ph sz="quarter" idx="10"/>
          </p:nvPr>
        </p:nvSpPr>
        <p:spPr>
          <a:xfrm>
            <a:off x="378461" y="1396999"/>
            <a:ext cx="5552016" cy="47286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p:nvPr>
        </p:nvSpPr>
        <p:spPr>
          <a:xfrm>
            <a:off x="6266179" y="1397001"/>
            <a:ext cx="5547360" cy="47286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975679999"/>
      </p:ext>
    </p:extLst>
  </p:cSld>
  <p:clrMapOvr>
    <a:masterClrMapping/>
  </p:clrMapOvr>
  <p:extLst>
    <p:ext uri="{DCECCB84-F9BA-43D5-87BE-67443E8EF086}">
      <p15:sldGuideLst xmlns:p15="http://schemas.microsoft.com/office/powerpoint/2012/main">
        <p15:guide id="1" orient="horz" pos="66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29725604-E347-496D-96EC-C1B5EDC5FDAE}"/>
              </a:ext>
            </a:extLst>
          </p:cNvPr>
          <p:cNvSpPr>
            <a:spLocks noGrp="1"/>
          </p:cNvSpPr>
          <p:nvPr>
            <p:ph type="body" sz="quarter" idx="13" hasCustomPrompt="1"/>
          </p:nvPr>
        </p:nvSpPr>
        <p:spPr>
          <a:xfrm>
            <a:off x="9665818" y="0"/>
            <a:ext cx="2526183" cy="249283"/>
          </a:xfrm>
        </p:spPr>
        <p:txBody>
          <a:bodyPr/>
          <a:lstStyle>
            <a:lvl1pPr algn="r">
              <a:defRPr sz="1067">
                <a:solidFill>
                  <a:schemeClr val="tx2"/>
                </a:solidFill>
              </a:defRPr>
            </a:lvl1pPr>
          </a:lstStyle>
          <a:p>
            <a:pPr lvl="0"/>
            <a:r>
              <a:rPr lang="en-US" dirty="0"/>
              <a:t>Study name</a:t>
            </a:r>
          </a:p>
        </p:txBody>
      </p:sp>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379200" y="1397000"/>
            <a:ext cx="5553600" cy="561109"/>
          </a:xfrm>
        </p:spPr>
        <p:txBody>
          <a:bodyPr anchor="t"/>
          <a:lstStyle>
            <a:lvl1pPr marL="0" indent="0">
              <a:buNone/>
              <a:defRPr sz="2400"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5" name="Text Placeholder 4"/>
          <p:cNvSpPr>
            <a:spLocks noGrp="1"/>
          </p:cNvSpPr>
          <p:nvPr>
            <p:ph type="body" sz="quarter" idx="3"/>
          </p:nvPr>
        </p:nvSpPr>
        <p:spPr>
          <a:xfrm>
            <a:off x="6268800" y="1397000"/>
            <a:ext cx="5553600" cy="561109"/>
          </a:xfrm>
        </p:spPr>
        <p:txBody>
          <a:bodyPr anchor="t"/>
          <a:lstStyle>
            <a:lvl1pPr marL="0" indent="0">
              <a:buNone/>
              <a:defRPr sz="2400"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0" name="Slide Number Placeholder 5"/>
          <p:cNvSpPr>
            <a:spLocks noGrp="1"/>
          </p:cNvSpPr>
          <p:nvPr>
            <p:ph type="sldNum" sz="quarter" idx="10"/>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lang="en-US" smtClean="0"/>
              <a:pPr/>
              <a:t>‹#›</a:t>
            </a:fld>
            <a:endParaRPr lang="en-US"/>
          </a:p>
        </p:txBody>
      </p:sp>
      <p:sp>
        <p:nvSpPr>
          <p:cNvPr id="9" name="Content Placeholder 8"/>
          <p:cNvSpPr>
            <a:spLocks noGrp="1"/>
          </p:cNvSpPr>
          <p:nvPr>
            <p:ph sz="quarter" idx="11"/>
          </p:nvPr>
        </p:nvSpPr>
        <p:spPr>
          <a:xfrm>
            <a:off x="379200" y="2022765"/>
            <a:ext cx="5553600" cy="4042833"/>
          </a:xfrm>
        </p:spPr>
        <p:txBody>
          <a:bodyPr/>
          <a:lstStyle>
            <a:lvl1pPr>
              <a:defRPr sz="2133"/>
            </a:lvl1pPr>
            <a:lvl2pPr>
              <a:defRPr sz="1867"/>
            </a:lvl2pPr>
            <a:lvl3pPr marL="609585" indent="-194728">
              <a:defRPr sz="1600"/>
            </a:lvl3pPr>
            <a:lvl4pPr marL="1071007" indent="-156629">
              <a:defRPr sz="1467"/>
            </a:lvl4pPr>
            <a:lvl5pPr marL="1523962" indent="-220128">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p:cNvSpPr>
            <a:spLocks noGrp="1"/>
          </p:cNvSpPr>
          <p:nvPr>
            <p:ph sz="quarter" idx="12"/>
          </p:nvPr>
        </p:nvSpPr>
        <p:spPr>
          <a:xfrm>
            <a:off x="6268800" y="2022765"/>
            <a:ext cx="5553600" cy="4042833"/>
          </a:xfrm>
        </p:spPr>
        <p:txBody>
          <a:bodyPr/>
          <a:lstStyle>
            <a:lvl1pPr>
              <a:defRPr sz="2133"/>
            </a:lvl1pPr>
            <a:lvl2pPr>
              <a:defRPr sz="1867"/>
            </a:lvl2pPr>
            <a:lvl3pPr marL="609585" indent="-194728">
              <a:defRPr sz="1600"/>
            </a:lvl3pPr>
            <a:lvl4pPr marL="1071007" indent="-156629">
              <a:defRPr sz="1467"/>
            </a:lvl4pPr>
            <a:lvl5pPr marL="1523962" indent="-220128">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936391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D8BCC9A-234F-407A-9C66-245DEF722263}"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076898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20169CC9-E48A-4A98-8478-7E438438D46A}"/>
              </a:ext>
            </a:extLst>
          </p:cNvPr>
          <p:cNvSpPr>
            <a:spLocks noGrp="1"/>
          </p:cNvSpPr>
          <p:nvPr>
            <p:ph type="body" sz="quarter" idx="12" hasCustomPrompt="1"/>
          </p:nvPr>
        </p:nvSpPr>
        <p:spPr>
          <a:xfrm>
            <a:off x="9665818" y="0"/>
            <a:ext cx="2526183" cy="249283"/>
          </a:xfrm>
        </p:spPr>
        <p:txBody>
          <a:bodyPr/>
          <a:lstStyle>
            <a:lvl1pPr algn="r">
              <a:defRPr sz="1067">
                <a:solidFill>
                  <a:schemeClr val="tx2"/>
                </a:solidFill>
              </a:defRPr>
            </a:lvl1pPr>
          </a:lstStyle>
          <a:p>
            <a:pPr lvl="0"/>
            <a:r>
              <a:rPr lang="en-US" dirty="0"/>
              <a:t>Study name</a:t>
            </a:r>
          </a:p>
        </p:txBody>
      </p:sp>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lang="en-US" smtClean="0"/>
              <a:pPr/>
              <a:t>‹#›</a:t>
            </a:fld>
            <a:endParaRPr lang="en-US"/>
          </a:p>
        </p:txBody>
      </p:sp>
    </p:spTree>
    <p:custDataLst>
      <p:tags r:id="rId1"/>
    </p:custDataLst>
    <p:extLst>
      <p:ext uri="{BB962C8B-B14F-4D97-AF65-F5344CB8AC3E}">
        <p14:creationId xmlns:p14="http://schemas.microsoft.com/office/powerpoint/2010/main" val="786144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39D56-A983-4B5A-B7BB-65D8E60E263A}"/>
              </a:ext>
            </a:extLst>
          </p:cNvPr>
          <p:cNvSpPr>
            <a:spLocks noGrp="1"/>
          </p:cNvSpPr>
          <p:nvPr>
            <p:ph type="body" sz="quarter" idx="12" hasCustomPrompt="1"/>
          </p:nvPr>
        </p:nvSpPr>
        <p:spPr>
          <a:xfrm>
            <a:off x="9665818" y="0"/>
            <a:ext cx="2526183" cy="249283"/>
          </a:xfrm>
        </p:spPr>
        <p:txBody>
          <a:bodyPr/>
          <a:lstStyle>
            <a:lvl1pPr algn="r">
              <a:defRPr sz="1067">
                <a:solidFill>
                  <a:schemeClr val="tx2"/>
                </a:solidFill>
              </a:defRPr>
            </a:lvl1pPr>
          </a:lstStyle>
          <a:p>
            <a:pPr lvl="0"/>
            <a:r>
              <a:rPr lang="en-US" dirty="0"/>
              <a:t>Study name</a:t>
            </a:r>
          </a:p>
        </p:txBody>
      </p:sp>
      <p:sp>
        <p:nvSpPr>
          <p:cNvPr id="5"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lang="en-US" smtClean="0"/>
              <a:pPr/>
              <a:t>‹#›</a:t>
            </a:fld>
            <a:endParaRPr lang="en-US"/>
          </a:p>
        </p:txBody>
      </p:sp>
    </p:spTree>
    <p:custDataLst>
      <p:tags r:id="rId1"/>
    </p:custDataLst>
    <p:extLst>
      <p:ext uri="{BB962C8B-B14F-4D97-AF65-F5344CB8AC3E}">
        <p14:creationId xmlns:p14="http://schemas.microsoft.com/office/powerpoint/2010/main" val="3526011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Text Placeholder 4"/>
          <p:cNvSpPr>
            <a:spLocks noGrp="1"/>
          </p:cNvSpPr>
          <p:nvPr>
            <p:ph type="body" sz="quarter" idx="10" hasCustomPrompt="1"/>
          </p:nvPr>
        </p:nvSpPr>
        <p:spPr>
          <a:xfrm>
            <a:off x="9665818" y="0"/>
            <a:ext cx="2526183" cy="249283"/>
          </a:xfrm>
        </p:spPr>
        <p:txBody>
          <a:bodyPr/>
          <a:lstStyle>
            <a:lvl1pPr algn="r">
              <a:defRPr sz="1067"/>
            </a:lvl1pPr>
          </a:lstStyle>
          <a:p>
            <a:pPr lvl="0"/>
            <a:r>
              <a:rPr lang="en-US" dirty="0"/>
              <a:t>Study Name</a:t>
            </a:r>
          </a:p>
        </p:txBody>
      </p:sp>
      <p:sp>
        <p:nvSpPr>
          <p:cNvPr id="6" name="Slide Number Placeholder 5">
            <a:extLst>
              <a:ext uri="{FF2B5EF4-FFF2-40B4-BE49-F238E27FC236}">
                <a16:creationId xmlns:a16="http://schemas.microsoft.com/office/drawing/2014/main" id="{00998CCB-B0EE-42BC-A41E-F3A98349EA5B}"/>
              </a:ext>
            </a:extLst>
          </p:cNvPr>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lang="en-US" smtClean="0"/>
              <a:pPr/>
              <a:t>‹#›</a:t>
            </a:fld>
            <a:endParaRPr lang="en-US"/>
          </a:p>
        </p:txBody>
      </p:sp>
    </p:spTree>
    <p:extLst>
      <p:ext uri="{BB962C8B-B14F-4D97-AF65-F5344CB8AC3E}">
        <p14:creationId xmlns:p14="http://schemas.microsoft.com/office/powerpoint/2010/main" val="5109431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D8B1-1581-4488-A1A4-886D01EEFD4F}"/>
              </a:ext>
            </a:extLst>
          </p:cNvPr>
          <p:cNvSpPr>
            <a:spLocks noGrp="1"/>
          </p:cNvSpPr>
          <p:nvPr>
            <p:ph type="title" hasCustomPrompt="1"/>
          </p:nvPr>
        </p:nvSpPr>
        <p:spPr/>
        <p:txBody>
          <a:bodyPr/>
          <a:lstStyle>
            <a:lvl1pPr>
              <a:defRPr/>
            </a:lvl1pPr>
          </a:lstStyle>
          <a:p>
            <a:r>
              <a:rPr lang="en-US" dirty="0"/>
              <a:t>[Slide title]</a:t>
            </a:r>
          </a:p>
        </p:txBody>
      </p:sp>
      <p:sp>
        <p:nvSpPr>
          <p:cNvPr id="5" name="Slide Number Placeholder 2">
            <a:extLst>
              <a:ext uri="{FF2B5EF4-FFF2-40B4-BE49-F238E27FC236}">
                <a16:creationId xmlns:a16="http://schemas.microsoft.com/office/drawing/2014/main" id="{6CF9CDAC-EC28-4BA6-9827-D58133E18874}"/>
              </a:ext>
            </a:extLst>
          </p:cNvPr>
          <p:cNvSpPr>
            <a:spLocks noGrp="1"/>
          </p:cNvSpPr>
          <p:nvPr>
            <p:ph type="sldNum" sz="quarter" idx="12"/>
          </p:nvPr>
        </p:nvSpPr>
        <p:spPr/>
        <p:txBody>
          <a:bodyPr/>
          <a:lstStyle/>
          <a:p>
            <a:pPr defTabSz="914377">
              <a:defRPr/>
            </a:pPr>
            <a:fld id="{B58DE5F1-E0F9-4CCA-92B7-7A6FC4DFEE14}" type="slidenum">
              <a:rPr lang="en-US" sz="1000" b="1" smtClean="0">
                <a:solidFill>
                  <a:srgbClr val="595454"/>
                </a:solidFill>
              </a:rPr>
              <a:pPr defTabSz="914377">
                <a:defRPr/>
              </a:pPr>
              <a:t>‹#›</a:t>
            </a:fld>
            <a:endParaRPr lang="en-US" sz="1000" b="1">
              <a:solidFill>
                <a:srgbClr val="595454"/>
              </a:solidFill>
            </a:endParaRPr>
          </a:p>
        </p:txBody>
      </p:sp>
    </p:spTree>
    <p:extLst>
      <p:ext uri="{BB962C8B-B14F-4D97-AF65-F5344CB8AC3E}">
        <p14:creationId xmlns:p14="http://schemas.microsoft.com/office/powerpoint/2010/main" val="56313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3796329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125990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182359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927324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677184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67746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955DEFA-749A-426F-9EE5-ED98F52BEE8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1189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014585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4382163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029759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601423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583745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59DE2B9D-68E6-3941-977E-D535683D4399}"/>
              </a:ext>
            </a:extLst>
          </p:cNvPr>
          <p:cNvPicPr>
            <a:picLocks noChangeAspect="1"/>
          </p:cNvPicPr>
          <p:nvPr userDrawn="1"/>
        </p:nvPicPr>
        <p:blipFill>
          <a:blip r:embed="rId2"/>
          <a:stretch>
            <a:fillRect/>
          </a:stretch>
        </p:blipFill>
        <p:spPr>
          <a:xfrm>
            <a:off x="621" y="0"/>
            <a:ext cx="12191379" cy="6858000"/>
          </a:xfrm>
          <a:prstGeom prst="rect">
            <a:avLst/>
          </a:prstGeom>
        </p:spPr>
      </p:pic>
      <p:sp>
        <p:nvSpPr>
          <p:cNvPr id="3" name="Text Placeholder 5">
            <a:extLst>
              <a:ext uri="{FF2B5EF4-FFF2-40B4-BE49-F238E27FC236}">
                <a16:creationId xmlns:a16="http://schemas.microsoft.com/office/drawing/2014/main" id="{CC384DCD-6A6D-0241-9672-C27967C73B82}"/>
              </a:ext>
            </a:extLst>
          </p:cNvPr>
          <p:cNvSpPr>
            <a:spLocks noGrp="1"/>
          </p:cNvSpPr>
          <p:nvPr>
            <p:ph type="body" sz="quarter" idx="10" hasCustomPrompt="1"/>
          </p:nvPr>
        </p:nvSpPr>
        <p:spPr>
          <a:xfrm>
            <a:off x="473155" y="1777727"/>
            <a:ext cx="4733743" cy="1327356"/>
          </a:xfrm>
          <a:prstGeom prst="rect">
            <a:avLst/>
          </a:prstGeom>
        </p:spPr>
        <p:txBody>
          <a:bodyPr/>
          <a:lstStyle>
            <a:lvl1pPr marL="0" indent="0" algn="l">
              <a:buFontTx/>
              <a:buNone/>
              <a:defRPr sz="3200" b="1" i="0">
                <a:solidFill>
                  <a:srgbClr val="418E97"/>
                </a:solidFill>
                <a:latin typeface="Arial Narrow" panose="020B0606020202030204" pitchFamily="34" charset="0"/>
              </a:defRPr>
            </a:lvl1pPr>
          </a:lstStyle>
          <a:p>
            <a:pPr lvl="0"/>
            <a:r>
              <a:rPr lang="en-GB" dirty="0"/>
              <a:t>Title of the presentation</a:t>
            </a:r>
            <a:endParaRPr lang="x-none" dirty="0"/>
          </a:p>
        </p:txBody>
      </p:sp>
      <p:sp>
        <p:nvSpPr>
          <p:cNvPr id="4" name="Text Placeholder 7">
            <a:extLst>
              <a:ext uri="{FF2B5EF4-FFF2-40B4-BE49-F238E27FC236}">
                <a16:creationId xmlns:a16="http://schemas.microsoft.com/office/drawing/2014/main" id="{71DFFE38-B0A2-4440-BAE3-05A6E4C5F42C}"/>
              </a:ext>
            </a:extLst>
          </p:cNvPr>
          <p:cNvSpPr>
            <a:spLocks noGrp="1"/>
          </p:cNvSpPr>
          <p:nvPr>
            <p:ph type="body" sz="quarter" idx="11" hasCustomPrompt="1"/>
          </p:nvPr>
        </p:nvSpPr>
        <p:spPr>
          <a:xfrm>
            <a:off x="473155" y="3105083"/>
            <a:ext cx="4733743" cy="446844"/>
          </a:xfrm>
          <a:prstGeom prst="rect">
            <a:avLst/>
          </a:prstGeom>
        </p:spPr>
        <p:txBody>
          <a:bodyPr/>
          <a:lstStyle>
            <a:lvl1pPr marL="0" indent="0" algn="l">
              <a:buFontTx/>
              <a:buNone/>
              <a:defRPr sz="1600" b="0" i="0">
                <a:solidFill>
                  <a:srgbClr val="418E97"/>
                </a:solidFill>
                <a:latin typeface="Arial Narrow" panose="020B0606020202030204" pitchFamily="34" charset="0"/>
              </a:defRPr>
            </a:lvl1pPr>
          </a:lstStyle>
          <a:p>
            <a:pPr lvl="0"/>
            <a:r>
              <a:rPr lang="en-GB" dirty="0"/>
              <a:t>Subtitle of the presentation</a:t>
            </a:r>
            <a:endParaRPr lang="x-none" dirty="0"/>
          </a:p>
        </p:txBody>
      </p:sp>
      <p:sp>
        <p:nvSpPr>
          <p:cNvPr id="6" name="Text Placeholder 7">
            <a:extLst>
              <a:ext uri="{FF2B5EF4-FFF2-40B4-BE49-F238E27FC236}">
                <a16:creationId xmlns:a16="http://schemas.microsoft.com/office/drawing/2014/main" id="{54281579-8C94-4A07-92B9-E3755CB3B9DF}"/>
              </a:ext>
            </a:extLst>
          </p:cNvPr>
          <p:cNvSpPr>
            <a:spLocks noGrp="1"/>
          </p:cNvSpPr>
          <p:nvPr>
            <p:ph type="body" sz="quarter" idx="13" hasCustomPrompt="1"/>
          </p:nvPr>
        </p:nvSpPr>
        <p:spPr>
          <a:xfrm>
            <a:off x="473155" y="4887473"/>
            <a:ext cx="4733743" cy="446844"/>
          </a:xfrm>
          <a:prstGeom prst="rect">
            <a:avLst/>
          </a:prstGeom>
        </p:spPr>
        <p:txBody>
          <a:bodyPr/>
          <a:lstStyle>
            <a:lvl1pPr marL="0" indent="0" algn="l">
              <a:buFontTx/>
              <a:buNone/>
              <a:defRPr sz="1600" b="1" i="0">
                <a:solidFill>
                  <a:srgbClr val="418E97"/>
                </a:solidFill>
                <a:latin typeface="Arial Narrow" panose="020B0606020202030204" pitchFamily="34" charset="0"/>
              </a:defRPr>
            </a:lvl1pPr>
          </a:lstStyle>
          <a:p>
            <a:pPr lvl="0"/>
            <a:r>
              <a:rPr lang="en-GB" dirty="0"/>
              <a:t>Name of the speaker</a:t>
            </a:r>
          </a:p>
          <a:p>
            <a:pPr lvl="0"/>
            <a:endParaRPr lang="x-none" dirty="0"/>
          </a:p>
        </p:txBody>
      </p:sp>
      <p:sp>
        <p:nvSpPr>
          <p:cNvPr id="7" name="Text Placeholder 7">
            <a:extLst>
              <a:ext uri="{FF2B5EF4-FFF2-40B4-BE49-F238E27FC236}">
                <a16:creationId xmlns:a16="http://schemas.microsoft.com/office/drawing/2014/main" id="{8BB6DA70-F5FB-42FB-BF55-77602A1A4736}"/>
              </a:ext>
            </a:extLst>
          </p:cNvPr>
          <p:cNvSpPr>
            <a:spLocks noGrp="1"/>
          </p:cNvSpPr>
          <p:nvPr>
            <p:ph type="body" sz="quarter" idx="14" hasCustomPrompt="1"/>
          </p:nvPr>
        </p:nvSpPr>
        <p:spPr>
          <a:xfrm>
            <a:off x="473155" y="5334317"/>
            <a:ext cx="4733743" cy="446844"/>
          </a:xfrm>
          <a:prstGeom prst="rect">
            <a:avLst/>
          </a:prstGeom>
        </p:spPr>
        <p:txBody>
          <a:bodyPr/>
          <a:lstStyle>
            <a:lvl1pPr marL="0" indent="0" algn="l">
              <a:buFontTx/>
              <a:buNone/>
              <a:defRPr sz="1600" b="0" i="0">
                <a:solidFill>
                  <a:srgbClr val="418E97"/>
                </a:solidFill>
                <a:latin typeface="Arial Narrow" panose="020B0606020202030204" pitchFamily="34" charset="0"/>
              </a:defRPr>
            </a:lvl1pPr>
          </a:lstStyle>
          <a:p>
            <a:pPr lvl="0"/>
            <a:r>
              <a:rPr lang="en-GB" dirty="0"/>
              <a:t>Title and affiliation</a:t>
            </a:r>
          </a:p>
          <a:p>
            <a:pPr lvl="0"/>
            <a:endParaRPr lang="x-none" dirty="0"/>
          </a:p>
        </p:txBody>
      </p:sp>
      <p:sp>
        <p:nvSpPr>
          <p:cNvPr id="8" name="Text Placeholder 2"/>
          <p:cNvSpPr>
            <a:spLocks noGrp="1"/>
          </p:cNvSpPr>
          <p:nvPr>
            <p:ph type="body" sz="quarter" idx="15"/>
          </p:nvPr>
        </p:nvSpPr>
        <p:spPr>
          <a:xfrm>
            <a:off x="9665818" y="0"/>
            <a:ext cx="2526183" cy="249283"/>
          </a:xfrm>
        </p:spPr>
        <p:txBody>
          <a:bodyPr/>
          <a:lstStyle>
            <a:lvl1pPr marL="0" indent="0" algn="r">
              <a:buNone/>
              <a:defRPr sz="1067">
                <a:solidFill>
                  <a:srgbClr val="0070C0"/>
                </a:solidFill>
                <a:latin typeface="Arial" panose="020B0604020202020204" pitchFamily="34" charset="0"/>
                <a:cs typeface="Arial" panose="020B0604020202020204" pitchFamily="34" charset="0"/>
              </a:defRPr>
            </a:lvl1pPr>
          </a:lstStyle>
          <a:p>
            <a:r>
              <a:rPr lang="en-US" dirty="0"/>
              <a:t>ATTRACTION-4</a:t>
            </a:r>
          </a:p>
        </p:txBody>
      </p:sp>
      <p:sp>
        <p:nvSpPr>
          <p:cNvPr id="10" name="Text Placeholder 2"/>
          <p:cNvSpPr>
            <a:spLocks noGrp="1"/>
          </p:cNvSpPr>
          <p:nvPr>
            <p:ph type="body" sz="quarter" idx="16" hasCustomPrompt="1"/>
          </p:nvPr>
        </p:nvSpPr>
        <p:spPr>
          <a:xfrm>
            <a:off x="9665817" y="6627151"/>
            <a:ext cx="2526183" cy="249283"/>
          </a:xfrm>
        </p:spPr>
        <p:txBody>
          <a:bodyPr/>
          <a:lstStyle>
            <a:lvl1pPr marL="0" indent="0" algn="r">
              <a:buNone/>
              <a:defRPr sz="1067">
                <a:solidFill>
                  <a:srgbClr val="0070C0"/>
                </a:solidFill>
                <a:latin typeface="Arial" panose="020B0604020202020204" pitchFamily="34" charset="0"/>
                <a:cs typeface="Arial" panose="020B0604020202020204" pitchFamily="34" charset="0"/>
              </a:defRPr>
            </a:lvl1pPr>
          </a:lstStyle>
          <a:p>
            <a:r>
              <a:rPr lang="en-US" dirty="0"/>
              <a:t>&lt;#&gt;</a:t>
            </a:r>
          </a:p>
        </p:txBody>
      </p:sp>
    </p:spTree>
    <p:extLst>
      <p:ext uri="{BB962C8B-B14F-4D97-AF65-F5344CB8AC3E}">
        <p14:creationId xmlns:p14="http://schemas.microsoft.com/office/powerpoint/2010/main" val="38095184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6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352975" y="172257"/>
            <a:ext cx="2764085" cy="1016168"/>
          </a:xfrm>
          <a:prstGeom prst="rect">
            <a:avLst/>
          </a:prstGeom>
        </p:spPr>
      </p:pic>
      <p:sp>
        <p:nvSpPr>
          <p:cNvPr id="4" name="Text Placeholder 3">
            <a:extLst>
              <a:ext uri="{FF2B5EF4-FFF2-40B4-BE49-F238E27FC236}">
                <a16:creationId xmlns:a16="http://schemas.microsoft.com/office/drawing/2014/main" id="{391BC44D-45C6-4246-9EF2-A1FCFBD3E6F0}"/>
              </a:ext>
            </a:extLst>
          </p:cNvPr>
          <p:cNvSpPr>
            <a:spLocks noGrp="1"/>
          </p:cNvSpPr>
          <p:nvPr>
            <p:ph type="body" sz="quarter" idx="10" hasCustomPrompt="1"/>
          </p:nvPr>
        </p:nvSpPr>
        <p:spPr>
          <a:xfrm>
            <a:off x="3381467" y="459510"/>
            <a:ext cx="8303173" cy="508084"/>
          </a:xfrm>
          <a:prstGeom prst="rect">
            <a:avLst/>
          </a:prstGeom>
        </p:spPr>
        <p:txBody>
          <a:bodyPr/>
          <a:lstStyle>
            <a:lvl1pPr>
              <a:defRPr sz="2400" b="1" i="0">
                <a:solidFill>
                  <a:srgbClr val="418E97"/>
                </a:solidFill>
                <a:latin typeface="Arial Narrow" panose="020B0606020202030204" pitchFamily="34" charset="0"/>
              </a:defRPr>
            </a:lvl1pPr>
          </a:lstStyle>
          <a:p>
            <a:pPr lvl="0"/>
            <a:r>
              <a:rPr lang="en-GB" dirty="0"/>
              <a:t>Click here to enter Title of the slide </a:t>
            </a:r>
            <a:endParaRPr lang="x-none" dirty="0"/>
          </a:p>
        </p:txBody>
      </p:sp>
      <p:sp>
        <p:nvSpPr>
          <p:cNvPr id="7" name="Text Placeholder 3">
            <a:extLst>
              <a:ext uri="{FF2B5EF4-FFF2-40B4-BE49-F238E27FC236}">
                <a16:creationId xmlns:a16="http://schemas.microsoft.com/office/drawing/2014/main" id="{52EFEC4C-98CC-4743-A283-E1DA61707495}"/>
              </a:ext>
            </a:extLst>
          </p:cNvPr>
          <p:cNvSpPr>
            <a:spLocks noGrp="1"/>
          </p:cNvSpPr>
          <p:nvPr>
            <p:ph type="body" sz="quarter" idx="12" hasCustomPrompt="1"/>
          </p:nvPr>
        </p:nvSpPr>
        <p:spPr>
          <a:xfrm>
            <a:off x="413399" y="996846"/>
            <a:ext cx="11261596" cy="508084"/>
          </a:xfrm>
          <a:prstGeom prst="rect">
            <a:avLst/>
          </a:prstGeom>
        </p:spPr>
        <p:txBody>
          <a:bodyPr/>
          <a:lstStyle>
            <a:lvl1pPr>
              <a:defRPr sz="1867" b="0" i="0">
                <a:solidFill>
                  <a:srgbClr val="418E97"/>
                </a:solidFill>
                <a:latin typeface="Arial Narrow" panose="020B0606020202030204" pitchFamily="34" charset="0"/>
              </a:defRPr>
            </a:lvl1pPr>
          </a:lstStyle>
          <a:p>
            <a:pPr lvl="0"/>
            <a:r>
              <a:rPr lang="en-GB" dirty="0"/>
              <a:t>Click here to enter Subtitle of the slide </a:t>
            </a:r>
            <a:endParaRPr lang="x-none" dirty="0"/>
          </a:p>
        </p:txBody>
      </p:sp>
      <p:sp>
        <p:nvSpPr>
          <p:cNvPr id="8" name="Text Placeholder 3">
            <a:extLst>
              <a:ext uri="{FF2B5EF4-FFF2-40B4-BE49-F238E27FC236}">
                <a16:creationId xmlns:a16="http://schemas.microsoft.com/office/drawing/2014/main" id="{D99EA5EC-FAA6-466C-9643-7D653C12355E}"/>
              </a:ext>
            </a:extLst>
          </p:cNvPr>
          <p:cNvSpPr>
            <a:spLocks noGrp="1"/>
          </p:cNvSpPr>
          <p:nvPr>
            <p:ph type="body" sz="quarter" idx="11" hasCustomPrompt="1"/>
          </p:nvPr>
        </p:nvSpPr>
        <p:spPr>
          <a:xfrm>
            <a:off x="413399" y="1777729"/>
            <a:ext cx="11261596" cy="4620764"/>
          </a:xfrm>
          <a:prstGeom prst="rect">
            <a:avLst/>
          </a:prstGeom>
        </p:spPr>
        <p:txBody>
          <a:bodyPr/>
          <a:lstStyle>
            <a:lvl1pPr>
              <a:defRPr sz="1600"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x-none" dirty="0"/>
          </a:p>
        </p:txBody>
      </p:sp>
      <p:sp>
        <p:nvSpPr>
          <p:cNvPr id="2" name="日付プレースホルダー 1"/>
          <p:cNvSpPr>
            <a:spLocks noGrp="1"/>
          </p:cNvSpPr>
          <p:nvPr>
            <p:ph type="dt" sz="half" idx="13"/>
          </p:nvPr>
        </p:nvSpPr>
        <p:spPr/>
        <p:txBody>
          <a:bodyPr/>
          <a:lstStyle/>
          <a:p>
            <a:endParaRPr lang="en-US" dirty="0"/>
          </a:p>
        </p:txBody>
      </p:sp>
      <p:sp>
        <p:nvSpPr>
          <p:cNvPr id="5" name="フッター プレースホルダー 4"/>
          <p:cNvSpPr>
            <a:spLocks noGrp="1"/>
          </p:cNvSpPr>
          <p:nvPr>
            <p:ph type="ftr" sz="quarter" idx="14"/>
          </p:nvPr>
        </p:nvSpPr>
        <p:spPr/>
        <p:txBody>
          <a:bodyPr/>
          <a:lstStyle/>
          <a:p>
            <a:endParaRPr lang="en-US" dirty="0"/>
          </a:p>
        </p:txBody>
      </p:sp>
      <p:sp>
        <p:nvSpPr>
          <p:cNvPr id="10" name="スライド番号プレースホルダー 9"/>
          <p:cNvSpPr>
            <a:spLocks noGrp="1"/>
          </p:cNvSpPr>
          <p:nvPr>
            <p:ph type="sldNum" sz="quarter" idx="15"/>
          </p:nvPr>
        </p:nvSpPr>
        <p:spPr>
          <a:xfrm>
            <a:off x="9360363" y="6501342"/>
            <a:ext cx="2743200" cy="365125"/>
          </a:xfrm>
        </p:spPr>
        <p:txBody>
          <a:bodyPr/>
          <a:lstStyle>
            <a:lvl1pPr>
              <a:defRPr>
                <a:solidFill>
                  <a:schemeClr val="tx1"/>
                </a:solidFill>
              </a:defRPr>
            </a:lvl1pPr>
          </a:lstStyle>
          <a:p>
            <a:fld id="{48F63A3B-78C7-47BE-AE5E-E10140E04643}" type="slidenum">
              <a:rPr lang="en-US" smtClean="0"/>
              <a:pPr/>
              <a:t>‹#›</a:t>
            </a:fld>
            <a:endParaRPr lang="en-US" dirty="0"/>
          </a:p>
        </p:txBody>
      </p:sp>
      <p:sp>
        <p:nvSpPr>
          <p:cNvPr id="11" name="タイトル 10"/>
          <p:cNvSpPr>
            <a:spLocks noGrp="1"/>
          </p:cNvSpPr>
          <p:nvPr>
            <p:ph type="title"/>
          </p:nvPr>
        </p:nvSpPr>
        <p:spPr/>
        <p:txBody>
          <a:bodyPr/>
          <a:lstStyle/>
          <a:p>
            <a:r>
              <a:rPr kumimoji="1" lang="ja-JP" altLang="en-US" dirty="0"/>
              <a:t>マスター タイトルの書式設定</a:t>
            </a:r>
          </a:p>
        </p:txBody>
      </p:sp>
      <p:sp>
        <p:nvSpPr>
          <p:cNvPr id="13" name="Text Placeholder 4">
            <a:extLst>
              <a:ext uri="{FF2B5EF4-FFF2-40B4-BE49-F238E27FC236}">
                <a16:creationId xmlns:a16="http://schemas.microsoft.com/office/drawing/2014/main" id="{03EC0298-EC2A-480C-A891-A3B618460CDB}"/>
              </a:ext>
            </a:extLst>
          </p:cNvPr>
          <p:cNvSpPr>
            <a:spLocks noGrp="1"/>
          </p:cNvSpPr>
          <p:nvPr>
            <p:ph type="body" sz="quarter" idx="16"/>
          </p:nvPr>
        </p:nvSpPr>
        <p:spPr>
          <a:xfrm>
            <a:off x="9623953" y="0"/>
            <a:ext cx="2526183" cy="249283"/>
          </a:xfrm>
        </p:spPr>
        <p:txBody>
          <a:bodyPr>
            <a:noAutofit/>
          </a:bodyPr>
          <a:lstStyle>
            <a:lvl1pPr marL="0" indent="0" algn="r">
              <a:buNone/>
              <a:defRPr/>
            </a:lvl1pPr>
          </a:lstStyle>
          <a:p>
            <a:pPr marL="0" indent="0" algn="r">
              <a:buNone/>
            </a:pPr>
            <a:r>
              <a:rPr lang="en-US" sz="1067" dirty="0">
                <a:latin typeface="Arial" panose="020B0604020202020204" pitchFamily="34" charset="0"/>
                <a:cs typeface="Arial" panose="020B0604020202020204" pitchFamily="34" charset="0"/>
              </a:rPr>
              <a:t>ATTRACTION-4</a:t>
            </a:r>
          </a:p>
        </p:txBody>
      </p:sp>
    </p:spTree>
    <p:extLst>
      <p:ext uri="{BB962C8B-B14F-4D97-AF65-F5344CB8AC3E}">
        <p14:creationId xmlns:p14="http://schemas.microsoft.com/office/powerpoint/2010/main" val="56265367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3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352975" y="172257"/>
            <a:ext cx="2764085" cy="1016168"/>
          </a:xfrm>
          <a:prstGeom prst="rect">
            <a:avLst/>
          </a:prstGeom>
        </p:spPr>
      </p:pic>
      <p:sp>
        <p:nvSpPr>
          <p:cNvPr id="5" name="Text Placeholder 3">
            <a:extLst>
              <a:ext uri="{FF2B5EF4-FFF2-40B4-BE49-F238E27FC236}">
                <a16:creationId xmlns:a16="http://schemas.microsoft.com/office/drawing/2014/main" id="{C91DDC7A-5292-435E-BD4C-0E5744E6A3B5}"/>
              </a:ext>
            </a:extLst>
          </p:cNvPr>
          <p:cNvSpPr>
            <a:spLocks noGrp="1"/>
          </p:cNvSpPr>
          <p:nvPr>
            <p:ph type="body" sz="quarter" idx="10" hasCustomPrompt="1"/>
          </p:nvPr>
        </p:nvSpPr>
        <p:spPr>
          <a:xfrm>
            <a:off x="3381467" y="459510"/>
            <a:ext cx="8303173" cy="508084"/>
          </a:xfrm>
          <a:prstGeom prst="rect">
            <a:avLst/>
          </a:prstGeom>
        </p:spPr>
        <p:txBody>
          <a:bodyPr/>
          <a:lstStyle>
            <a:lvl1pPr>
              <a:defRPr sz="2400" b="1" i="0">
                <a:solidFill>
                  <a:srgbClr val="418E97"/>
                </a:solidFill>
                <a:latin typeface="Arial Narrow" panose="020B0606020202030204" pitchFamily="34" charset="0"/>
              </a:defRPr>
            </a:lvl1pPr>
          </a:lstStyle>
          <a:p>
            <a:pPr lvl="0"/>
            <a:r>
              <a:rPr lang="en-GB" dirty="0"/>
              <a:t>Click here to enter Title of the slide </a:t>
            </a:r>
            <a:endParaRPr lang="x-none" dirty="0"/>
          </a:p>
        </p:txBody>
      </p:sp>
      <p:sp>
        <p:nvSpPr>
          <p:cNvPr id="8" name="Text Placeholder 3">
            <a:extLst>
              <a:ext uri="{FF2B5EF4-FFF2-40B4-BE49-F238E27FC236}">
                <a16:creationId xmlns:a16="http://schemas.microsoft.com/office/drawing/2014/main" id="{AA6067A2-C9F0-453A-B291-14C9A754B0D7}"/>
              </a:ext>
            </a:extLst>
          </p:cNvPr>
          <p:cNvSpPr>
            <a:spLocks noGrp="1"/>
          </p:cNvSpPr>
          <p:nvPr>
            <p:ph type="body" sz="quarter" idx="12" hasCustomPrompt="1"/>
          </p:nvPr>
        </p:nvSpPr>
        <p:spPr>
          <a:xfrm>
            <a:off x="413399" y="996846"/>
            <a:ext cx="11261596" cy="508084"/>
          </a:xfrm>
          <a:prstGeom prst="rect">
            <a:avLst/>
          </a:prstGeom>
        </p:spPr>
        <p:txBody>
          <a:bodyPr/>
          <a:lstStyle>
            <a:lvl1pPr>
              <a:defRPr sz="1867" b="0" i="0">
                <a:solidFill>
                  <a:srgbClr val="418E97"/>
                </a:solidFill>
                <a:latin typeface="Arial Narrow" panose="020B0606020202030204" pitchFamily="34" charset="0"/>
              </a:defRPr>
            </a:lvl1pPr>
          </a:lstStyle>
          <a:p>
            <a:pPr lvl="0"/>
            <a:r>
              <a:rPr lang="en-GB" dirty="0"/>
              <a:t>Click here to enter Subtitle of the slide </a:t>
            </a:r>
            <a:endParaRPr lang="x-none" dirty="0"/>
          </a:p>
        </p:txBody>
      </p:sp>
      <p:sp>
        <p:nvSpPr>
          <p:cNvPr id="11" name="Table Placeholder 10">
            <a:extLst>
              <a:ext uri="{FF2B5EF4-FFF2-40B4-BE49-F238E27FC236}">
                <a16:creationId xmlns:a16="http://schemas.microsoft.com/office/drawing/2014/main" id="{9904CAAF-F58E-4627-B188-5C3736E44528}"/>
              </a:ext>
            </a:extLst>
          </p:cNvPr>
          <p:cNvSpPr>
            <a:spLocks noGrp="1"/>
          </p:cNvSpPr>
          <p:nvPr>
            <p:ph type="tbl" sz="quarter" idx="13" hasCustomPrompt="1"/>
          </p:nvPr>
        </p:nvSpPr>
        <p:spPr>
          <a:xfrm>
            <a:off x="415932" y="1792183"/>
            <a:ext cx="11259065" cy="4698948"/>
          </a:xfrm>
          <a:prstGeom prst="rect">
            <a:avLst/>
          </a:prstGeom>
        </p:spPr>
        <p:txBody>
          <a:bodyPr/>
          <a:lstStyle>
            <a:lvl1pPr>
              <a:defRPr sz="1600">
                <a:solidFill>
                  <a:srgbClr val="767A7C"/>
                </a:solidFill>
                <a:latin typeface="Arial Narrow" panose="020B0606020202030204" pitchFamily="34" charset="0"/>
              </a:defRPr>
            </a:lvl1pPr>
          </a:lstStyle>
          <a:p>
            <a:r>
              <a:rPr lang="en-US" dirty="0"/>
              <a:t>Click here to add table</a:t>
            </a:r>
            <a:endParaRPr lang="x-none" dirty="0"/>
          </a:p>
        </p:txBody>
      </p:sp>
    </p:spTree>
    <p:extLst>
      <p:ext uri="{BB962C8B-B14F-4D97-AF65-F5344CB8AC3E}">
        <p14:creationId xmlns:p14="http://schemas.microsoft.com/office/powerpoint/2010/main" val="9856295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352975" y="172257"/>
            <a:ext cx="2764085" cy="1016168"/>
          </a:xfrm>
          <a:prstGeom prst="rect">
            <a:avLst/>
          </a:prstGeom>
        </p:spPr>
      </p:pic>
    </p:spTree>
    <p:extLst>
      <p:ext uri="{BB962C8B-B14F-4D97-AF65-F5344CB8AC3E}">
        <p14:creationId xmlns:p14="http://schemas.microsoft.com/office/powerpoint/2010/main" val="160565020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_Text Slide">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AAFC14D3-50E6-40EA-B749-001FC629E361}"/>
              </a:ext>
            </a:extLst>
          </p:cNvPr>
          <p:cNvPicPr>
            <a:picLocks noChangeAspect="1"/>
          </p:cNvPicPr>
          <p:nvPr userDrawn="1"/>
        </p:nvPicPr>
        <p:blipFill rotWithShape="1">
          <a:blip r:embed="rId2"/>
          <a:srcRect l="40623" r="46875"/>
          <a:stretch/>
        </p:blipFill>
        <p:spPr>
          <a:xfrm>
            <a:off x="10699530" y="0"/>
            <a:ext cx="1524175" cy="6858000"/>
          </a:xfrm>
          <a:prstGeom prst="rect">
            <a:avLst/>
          </a:prstGeom>
        </p:spPr>
      </p:pic>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3"/>
          <a:srcRect l="3707" t="5548" r="79289" b="83339"/>
          <a:stretch/>
        </p:blipFill>
        <p:spPr>
          <a:xfrm>
            <a:off x="352975" y="172257"/>
            <a:ext cx="2764085" cy="1016168"/>
          </a:xfrm>
          <a:prstGeom prst="rect">
            <a:avLst/>
          </a:prstGeom>
        </p:spPr>
      </p:pic>
      <p:sp>
        <p:nvSpPr>
          <p:cNvPr id="7" name="Text Placeholder 3">
            <a:extLst>
              <a:ext uri="{FF2B5EF4-FFF2-40B4-BE49-F238E27FC236}">
                <a16:creationId xmlns:a16="http://schemas.microsoft.com/office/drawing/2014/main" id="{13E90215-D68F-4E45-A3B7-9720FAB657BC}"/>
              </a:ext>
            </a:extLst>
          </p:cNvPr>
          <p:cNvSpPr>
            <a:spLocks noGrp="1"/>
          </p:cNvSpPr>
          <p:nvPr>
            <p:ph type="body" sz="quarter" idx="10" hasCustomPrompt="1"/>
          </p:nvPr>
        </p:nvSpPr>
        <p:spPr>
          <a:xfrm>
            <a:off x="3381467" y="459510"/>
            <a:ext cx="8303173" cy="508084"/>
          </a:xfrm>
          <a:prstGeom prst="rect">
            <a:avLst/>
          </a:prstGeom>
        </p:spPr>
        <p:txBody>
          <a:bodyPr/>
          <a:lstStyle>
            <a:lvl1pPr>
              <a:defRPr sz="2400" b="1" i="0">
                <a:solidFill>
                  <a:srgbClr val="418E97"/>
                </a:solidFill>
                <a:latin typeface="Arial Narrow" panose="020B0606020202030204" pitchFamily="34" charset="0"/>
              </a:defRPr>
            </a:lvl1pPr>
          </a:lstStyle>
          <a:p>
            <a:pPr lvl="0"/>
            <a:r>
              <a:rPr lang="en-GB" dirty="0"/>
              <a:t>Click here to enter Title of the slide </a:t>
            </a:r>
            <a:endParaRPr lang="x-none" dirty="0"/>
          </a:p>
        </p:txBody>
      </p:sp>
      <p:sp>
        <p:nvSpPr>
          <p:cNvPr id="9" name="Text Placeholder 3">
            <a:extLst>
              <a:ext uri="{FF2B5EF4-FFF2-40B4-BE49-F238E27FC236}">
                <a16:creationId xmlns:a16="http://schemas.microsoft.com/office/drawing/2014/main" id="{01CD9B11-34BA-4182-B95A-063278EA6946}"/>
              </a:ext>
            </a:extLst>
          </p:cNvPr>
          <p:cNvSpPr>
            <a:spLocks noGrp="1"/>
          </p:cNvSpPr>
          <p:nvPr>
            <p:ph type="body" sz="quarter" idx="12" hasCustomPrompt="1"/>
          </p:nvPr>
        </p:nvSpPr>
        <p:spPr>
          <a:xfrm>
            <a:off x="413399" y="996846"/>
            <a:ext cx="11261596" cy="508084"/>
          </a:xfrm>
          <a:prstGeom prst="rect">
            <a:avLst/>
          </a:prstGeom>
        </p:spPr>
        <p:txBody>
          <a:bodyPr/>
          <a:lstStyle>
            <a:lvl1pPr>
              <a:defRPr sz="1867" b="0" i="0">
                <a:solidFill>
                  <a:srgbClr val="418E97"/>
                </a:solidFill>
                <a:latin typeface="Arial Narrow" panose="020B0606020202030204" pitchFamily="34" charset="0"/>
              </a:defRPr>
            </a:lvl1pPr>
          </a:lstStyle>
          <a:p>
            <a:pPr lvl="0"/>
            <a:r>
              <a:rPr lang="en-GB" dirty="0"/>
              <a:t>Click here to enter Subtitle of the slide </a:t>
            </a:r>
            <a:endParaRPr lang="x-none" dirty="0"/>
          </a:p>
        </p:txBody>
      </p:sp>
      <p:sp>
        <p:nvSpPr>
          <p:cNvPr id="10" name="Text Placeholder 3">
            <a:extLst>
              <a:ext uri="{FF2B5EF4-FFF2-40B4-BE49-F238E27FC236}">
                <a16:creationId xmlns:a16="http://schemas.microsoft.com/office/drawing/2014/main" id="{48414BE1-69A9-4539-BBBA-2665FEE13B21}"/>
              </a:ext>
            </a:extLst>
          </p:cNvPr>
          <p:cNvSpPr>
            <a:spLocks noGrp="1"/>
          </p:cNvSpPr>
          <p:nvPr>
            <p:ph type="body" sz="quarter" idx="11" hasCustomPrompt="1"/>
          </p:nvPr>
        </p:nvSpPr>
        <p:spPr>
          <a:xfrm>
            <a:off x="413399" y="1777729"/>
            <a:ext cx="11261596" cy="4620764"/>
          </a:xfrm>
          <a:prstGeom prst="rect">
            <a:avLst/>
          </a:prstGeom>
        </p:spPr>
        <p:txBody>
          <a:bodyPr/>
          <a:lstStyle>
            <a:lvl1pPr>
              <a:defRPr sz="1600"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x-none" dirty="0"/>
          </a:p>
        </p:txBody>
      </p:sp>
    </p:spTree>
    <p:extLst>
      <p:ext uri="{BB962C8B-B14F-4D97-AF65-F5344CB8AC3E}">
        <p14:creationId xmlns:p14="http://schemas.microsoft.com/office/powerpoint/2010/main" val="2107218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46DD530-3A99-4B36-8270-413CA92589D4}"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190066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352975" y="172257"/>
            <a:ext cx="2764085" cy="1016168"/>
          </a:xfrm>
          <a:prstGeom prst="rect">
            <a:avLst/>
          </a:prstGeom>
        </p:spPr>
      </p:pic>
      <p:sp>
        <p:nvSpPr>
          <p:cNvPr id="7" name="Text Placeholder 3">
            <a:extLst>
              <a:ext uri="{FF2B5EF4-FFF2-40B4-BE49-F238E27FC236}">
                <a16:creationId xmlns:a16="http://schemas.microsoft.com/office/drawing/2014/main" id="{13E90215-D68F-4E45-A3B7-9720FAB657BC}"/>
              </a:ext>
            </a:extLst>
          </p:cNvPr>
          <p:cNvSpPr>
            <a:spLocks noGrp="1"/>
          </p:cNvSpPr>
          <p:nvPr>
            <p:ph type="body" sz="quarter" idx="10" hasCustomPrompt="1"/>
          </p:nvPr>
        </p:nvSpPr>
        <p:spPr>
          <a:xfrm>
            <a:off x="3381467" y="459510"/>
            <a:ext cx="8303173" cy="508084"/>
          </a:xfrm>
          <a:prstGeom prst="rect">
            <a:avLst/>
          </a:prstGeom>
        </p:spPr>
        <p:txBody>
          <a:bodyPr/>
          <a:lstStyle>
            <a:lvl1pPr>
              <a:defRPr sz="2400" b="1" i="0">
                <a:solidFill>
                  <a:srgbClr val="418E97"/>
                </a:solidFill>
                <a:latin typeface="Arial Narrow" panose="020B0606020202030204" pitchFamily="34" charset="0"/>
              </a:defRPr>
            </a:lvl1pPr>
          </a:lstStyle>
          <a:p>
            <a:pPr lvl="0"/>
            <a:r>
              <a:rPr lang="en-GB" dirty="0"/>
              <a:t>Click here to enter Title of the slide </a:t>
            </a:r>
            <a:endParaRPr lang="x-none" dirty="0"/>
          </a:p>
        </p:txBody>
      </p:sp>
      <p:sp>
        <p:nvSpPr>
          <p:cNvPr id="9" name="Text Placeholder 3">
            <a:extLst>
              <a:ext uri="{FF2B5EF4-FFF2-40B4-BE49-F238E27FC236}">
                <a16:creationId xmlns:a16="http://schemas.microsoft.com/office/drawing/2014/main" id="{01CD9B11-34BA-4182-B95A-063278EA6946}"/>
              </a:ext>
            </a:extLst>
          </p:cNvPr>
          <p:cNvSpPr>
            <a:spLocks noGrp="1"/>
          </p:cNvSpPr>
          <p:nvPr>
            <p:ph type="body" sz="quarter" idx="12" hasCustomPrompt="1"/>
          </p:nvPr>
        </p:nvSpPr>
        <p:spPr>
          <a:xfrm>
            <a:off x="413399" y="996846"/>
            <a:ext cx="11261596" cy="508084"/>
          </a:xfrm>
          <a:prstGeom prst="rect">
            <a:avLst/>
          </a:prstGeom>
        </p:spPr>
        <p:txBody>
          <a:bodyPr/>
          <a:lstStyle>
            <a:lvl1pPr>
              <a:defRPr sz="1867" b="0" i="0">
                <a:solidFill>
                  <a:srgbClr val="418E97"/>
                </a:solidFill>
                <a:latin typeface="Arial Narrow" panose="020B0606020202030204" pitchFamily="34" charset="0"/>
              </a:defRPr>
            </a:lvl1pPr>
          </a:lstStyle>
          <a:p>
            <a:pPr lvl="0"/>
            <a:r>
              <a:rPr lang="en-GB" dirty="0"/>
              <a:t>Click here to enter Subtitle of the slide </a:t>
            </a:r>
            <a:endParaRPr lang="x-none" dirty="0"/>
          </a:p>
        </p:txBody>
      </p:sp>
      <p:sp>
        <p:nvSpPr>
          <p:cNvPr id="10" name="Text Placeholder 3">
            <a:extLst>
              <a:ext uri="{FF2B5EF4-FFF2-40B4-BE49-F238E27FC236}">
                <a16:creationId xmlns:a16="http://schemas.microsoft.com/office/drawing/2014/main" id="{48414BE1-69A9-4539-BBBA-2665FEE13B21}"/>
              </a:ext>
            </a:extLst>
          </p:cNvPr>
          <p:cNvSpPr>
            <a:spLocks noGrp="1"/>
          </p:cNvSpPr>
          <p:nvPr>
            <p:ph type="body" sz="quarter" idx="11" hasCustomPrompt="1"/>
          </p:nvPr>
        </p:nvSpPr>
        <p:spPr>
          <a:xfrm>
            <a:off x="6095999" y="1777729"/>
            <a:ext cx="5578996" cy="4620764"/>
          </a:xfrm>
          <a:prstGeom prst="rect">
            <a:avLst/>
          </a:prstGeom>
        </p:spPr>
        <p:txBody>
          <a:bodyPr/>
          <a:lstStyle>
            <a:lvl1pPr>
              <a:defRPr sz="1600"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x-none" dirty="0"/>
          </a:p>
        </p:txBody>
      </p:sp>
      <p:sp>
        <p:nvSpPr>
          <p:cNvPr id="11" name="Chart Placeholder 10">
            <a:extLst>
              <a:ext uri="{FF2B5EF4-FFF2-40B4-BE49-F238E27FC236}">
                <a16:creationId xmlns:a16="http://schemas.microsoft.com/office/drawing/2014/main" id="{A05E94D3-72C1-456A-9527-67A3100AF0D4}"/>
              </a:ext>
            </a:extLst>
          </p:cNvPr>
          <p:cNvSpPr>
            <a:spLocks noGrp="1"/>
          </p:cNvSpPr>
          <p:nvPr>
            <p:ph type="chart" sz="quarter" idx="13" hasCustomPrompt="1"/>
          </p:nvPr>
        </p:nvSpPr>
        <p:spPr>
          <a:xfrm>
            <a:off x="413401" y="1777729"/>
            <a:ext cx="5301777" cy="4621020"/>
          </a:xfrm>
          <a:prstGeom prst="rect">
            <a:avLst/>
          </a:prstGeom>
        </p:spPr>
        <p:txBody>
          <a:bodyPr/>
          <a:lstStyle>
            <a:lvl1pPr>
              <a:defRPr lang="x-none" sz="1600" b="0" i="0" kern="1200" dirty="0">
                <a:solidFill>
                  <a:schemeClr val="tx1">
                    <a:lumMod val="65000"/>
                    <a:lumOff val="35000"/>
                  </a:schemeClr>
                </a:solidFill>
                <a:latin typeface="Arial Narrow" panose="020B0606020202030204" pitchFamily="34" charset="0"/>
                <a:ea typeface="+mn-ea"/>
                <a:cs typeface="+mn-cs"/>
              </a:defRPr>
            </a:lvl1pPr>
          </a:lstStyle>
          <a:p>
            <a:r>
              <a:rPr lang="en-US" dirty="0"/>
              <a:t>Click here to edit Chart</a:t>
            </a:r>
            <a:endParaRPr lang="x-none" dirty="0"/>
          </a:p>
        </p:txBody>
      </p:sp>
    </p:spTree>
    <p:extLst>
      <p:ext uri="{BB962C8B-B14F-4D97-AF65-F5344CB8AC3E}">
        <p14:creationId xmlns:p14="http://schemas.microsoft.com/office/powerpoint/2010/main" val="19733589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_Text Slide">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AAFC14D3-50E6-40EA-B749-001FC629E361}"/>
              </a:ext>
            </a:extLst>
          </p:cNvPr>
          <p:cNvPicPr>
            <a:picLocks noChangeAspect="1"/>
          </p:cNvPicPr>
          <p:nvPr userDrawn="1"/>
        </p:nvPicPr>
        <p:blipFill rotWithShape="1">
          <a:blip r:embed="rId2"/>
          <a:srcRect l="40623" r="46875"/>
          <a:stretch/>
        </p:blipFill>
        <p:spPr>
          <a:xfrm>
            <a:off x="10699530" y="0"/>
            <a:ext cx="1524175" cy="6858000"/>
          </a:xfrm>
          <a:prstGeom prst="rect">
            <a:avLst/>
          </a:prstGeom>
        </p:spPr>
      </p:pic>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3"/>
          <a:srcRect l="3707" t="5548" r="79289" b="83339"/>
          <a:stretch/>
        </p:blipFill>
        <p:spPr>
          <a:xfrm>
            <a:off x="352975" y="172257"/>
            <a:ext cx="2764085" cy="1016168"/>
          </a:xfrm>
          <a:prstGeom prst="rect">
            <a:avLst/>
          </a:prstGeom>
        </p:spPr>
      </p:pic>
      <p:sp>
        <p:nvSpPr>
          <p:cNvPr id="7" name="Text Placeholder 3">
            <a:extLst>
              <a:ext uri="{FF2B5EF4-FFF2-40B4-BE49-F238E27FC236}">
                <a16:creationId xmlns:a16="http://schemas.microsoft.com/office/drawing/2014/main" id="{13E90215-D68F-4E45-A3B7-9720FAB657BC}"/>
              </a:ext>
            </a:extLst>
          </p:cNvPr>
          <p:cNvSpPr>
            <a:spLocks noGrp="1"/>
          </p:cNvSpPr>
          <p:nvPr>
            <p:ph type="body" sz="quarter" idx="10" hasCustomPrompt="1"/>
          </p:nvPr>
        </p:nvSpPr>
        <p:spPr>
          <a:xfrm>
            <a:off x="3381467" y="459510"/>
            <a:ext cx="8303173" cy="508084"/>
          </a:xfrm>
          <a:prstGeom prst="rect">
            <a:avLst/>
          </a:prstGeom>
        </p:spPr>
        <p:txBody>
          <a:bodyPr/>
          <a:lstStyle>
            <a:lvl1pPr>
              <a:defRPr sz="2400" b="1" i="0">
                <a:solidFill>
                  <a:srgbClr val="418E97"/>
                </a:solidFill>
                <a:latin typeface="Arial Narrow" panose="020B0606020202030204" pitchFamily="34" charset="0"/>
              </a:defRPr>
            </a:lvl1pPr>
          </a:lstStyle>
          <a:p>
            <a:pPr lvl="0"/>
            <a:r>
              <a:rPr lang="en-GB" dirty="0"/>
              <a:t>Click here to enter Title of the slide </a:t>
            </a:r>
            <a:endParaRPr lang="x-none" dirty="0"/>
          </a:p>
        </p:txBody>
      </p:sp>
      <p:sp>
        <p:nvSpPr>
          <p:cNvPr id="9" name="Text Placeholder 3">
            <a:extLst>
              <a:ext uri="{FF2B5EF4-FFF2-40B4-BE49-F238E27FC236}">
                <a16:creationId xmlns:a16="http://schemas.microsoft.com/office/drawing/2014/main" id="{01CD9B11-34BA-4182-B95A-063278EA6946}"/>
              </a:ext>
            </a:extLst>
          </p:cNvPr>
          <p:cNvSpPr>
            <a:spLocks noGrp="1"/>
          </p:cNvSpPr>
          <p:nvPr>
            <p:ph type="body" sz="quarter" idx="12" hasCustomPrompt="1"/>
          </p:nvPr>
        </p:nvSpPr>
        <p:spPr>
          <a:xfrm>
            <a:off x="413399" y="996846"/>
            <a:ext cx="11261596" cy="508084"/>
          </a:xfrm>
          <a:prstGeom prst="rect">
            <a:avLst/>
          </a:prstGeom>
        </p:spPr>
        <p:txBody>
          <a:bodyPr/>
          <a:lstStyle>
            <a:lvl1pPr>
              <a:defRPr sz="1867" b="0" i="0">
                <a:solidFill>
                  <a:srgbClr val="418E97"/>
                </a:solidFill>
                <a:latin typeface="Arial Narrow" panose="020B0606020202030204" pitchFamily="34" charset="0"/>
              </a:defRPr>
            </a:lvl1pPr>
          </a:lstStyle>
          <a:p>
            <a:pPr lvl="0"/>
            <a:r>
              <a:rPr lang="en-GB" dirty="0"/>
              <a:t>Click here to enter Subtitle of the slide </a:t>
            </a:r>
            <a:endParaRPr lang="x-none" dirty="0"/>
          </a:p>
        </p:txBody>
      </p:sp>
      <p:sp>
        <p:nvSpPr>
          <p:cNvPr id="10" name="Text Placeholder 3">
            <a:extLst>
              <a:ext uri="{FF2B5EF4-FFF2-40B4-BE49-F238E27FC236}">
                <a16:creationId xmlns:a16="http://schemas.microsoft.com/office/drawing/2014/main" id="{48414BE1-69A9-4539-BBBA-2665FEE13B21}"/>
              </a:ext>
            </a:extLst>
          </p:cNvPr>
          <p:cNvSpPr>
            <a:spLocks noGrp="1"/>
          </p:cNvSpPr>
          <p:nvPr>
            <p:ph type="body" sz="quarter" idx="11" hasCustomPrompt="1"/>
          </p:nvPr>
        </p:nvSpPr>
        <p:spPr>
          <a:xfrm>
            <a:off x="6095999" y="1777729"/>
            <a:ext cx="5578996" cy="4620764"/>
          </a:xfrm>
          <a:prstGeom prst="rect">
            <a:avLst/>
          </a:prstGeom>
        </p:spPr>
        <p:txBody>
          <a:bodyPr/>
          <a:lstStyle>
            <a:lvl1pPr>
              <a:defRPr sz="1600"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x-none" dirty="0"/>
          </a:p>
        </p:txBody>
      </p:sp>
      <p:sp>
        <p:nvSpPr>
          <p:cNvPr id="4" name="Picture Placeholder 3">
            <a:extLst>
              <a:ext uri="{FF2B5EF4-FFF2-40B4-BE49-F238E27FC236}">
                <a16:creationId xmlns:a16="http://schemas.microsoft.com/office/drawing/2014/main" id="{83C6B3B7-FE75-4764-8310-EDA103107027}"/>
              </a:ext>
            </a:extLst>
          </p:cNvPr>
          <p:cNvSpPr>
            <a:spLocks noGrp="1"/>
          </p:cNvSpPr>
          <p:nvPr>
            <p:ph type="pic" sz="quarter" idx="13" hasCustomPrompt="1"/>
          </p:nvPr>
        </p:nvSpPr>
        <p:spPr>
          <a:xfrm>
            <a:off x="414427" y="1792183"/>
            <a:ext cx="5300749" cy="4606564"/>
          </a:xfrm>
          <a:prstGeom prst="rect">
            <a:avLst/>
          </a:prstGeom>
        </p:spPr>
        <p:txBody>
          <a:bodyPr/>
          <a:lstStyle>
            <a:lvl1pPr>
              <a:defRPr lang="x-none" sz="1600" b="0" i="0" kern="1200" dirty="0">
                <a:solidFill>
                  <a:schemeClr val="tx1">
                    <a:lumMod val="65000"/>
                    <a:lumOff val="35000"/>
                  </a:schemeClr>
                </a:solidFill>
                <a:latin typeface="Arial Narrow" panose="020B0606020202030204" pitchFamily="34" charset="0"/>
                <a:ea typeface="+mn-ea"/>
                <a:cs typeface="+mn-cs"/>
              </a:defRPr>
            </a:lvl1pPr>
          </a:lstStyle>
          <a:p>
            <a:r>
              <a:rPr lang="en-US" dirty="0"/>
              <a:t>Click here to insert picture</a:t>
            </a:r>
            <a:endParaRPr lang="x-none" dirty="0"/>
          </a:p>
        </p:txBody>
      </p:sp>
    </p:spTree>
    <p:extLst>
      <p:ext uri="{BB962C8B-B14F-4D97-AF65-F5344CB8AC3E}">
        <p14:creationId xmlns:p14="http://schemas.microsoft.com/office/powerpoint/2010/main" val="13516334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xt Slide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570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45D01CD-99EE-4196-872E-CACBA48E9AFF}" type="datetimeFigureOut">
              <a:rPr lang="en-US" smtClean="0"/>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B1914-4F89-47B2-8680-BBF1FA2CD47A}" type="slidenum">
              <a:rPr lang="en-US" smtClean="0"/>
              <a:t>‹#›</a:t>
            </a:fld>
            <a:endParaRPr lang="en-US"/>
          </a:p>
        </p:txBody>
      </p:sp>
    </p:spTree>
    <p:extLst>
      <p:ext uri="{BB962C8B-B14F-4D97-AF65-F5344CB8AC3E}">
        <p14:creationId xmlns:p14="http://schemas.microsoft.com/office/powerpoint/2010/main" val="88070707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5D01CD-99EE-4196-872E-CACBA48E9AFF}" type="datetimeFigureOut">
              <a:rPr lang="en-US" smtClean="0"/>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B1914-4F89-47B2-8680-BBF1FA2CD47A}" type="slidenum">
              <a:rPr lang="en-US" smtClean="0"/>
              <a:t>‹#›</a:t>
            </a:fld>
            <a:endParaRPr lang="en-US"/>
          </a:p>
        </p:txBody>
      </p:sp>
    </p:spTree>
    <p:extLst>
      <p:ext uri="{BB962C8B-B14F-4D97-AF65-F5344CB8AC3E}">
        <p14:creationId xmlns:p14="http://schemas.microsoft.com/office/powerpoint/2010/main" val="14408073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5D01CD-99EE-4196-872E-CACBA48E9AFF}" type="datetimeFigureOut">
              <a:rPr lang="en-US" smtClean="0"/>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B1914-4F89-47B2-8680-BBF1FA2CD47A}" type="slidenum">
              <a:rPr lang="en-US" smtClean="0"/>
              <a:t>‹#›</a:t>
            </a:fld>
            <a:endParaRPr lang="en-US"/>
          </a:p>
        </p:txBody>
      </p:sp>
    </p:spTree>
    <p:extLst>
      <p:ext uri="{BB962C8B-B14F-4D97-AF65-F5344CB8AC3E}">
        <p14:creationId xmlns:p14="http://schemas.microsoft.com/office/powerpoint/2010/main" val="40377480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5D01CD-99EE-4196-872E-CACBA48E9AFF}" type="datetimeFigureOut">
              <a:rPr lang="en-US" smtClean="0"/>
              <a:t>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B1914-4F89-47B2-8680-BBF1FA2CD47A}" type="slidenum">
              <a:rPr lang="en-US" smtClean="0"/>
              <a:t>‹#›</a:t>
            </a:fld>
            <a:endParaRPr lang="en-US"/>
          </a:p>
        </p:txBody>
      </p:sp>
    </p:spTree>
    <p:extLst>
      <p:ext uri="{BB962C8B-B14F-4D97-AF65-F5344CB8AC3E}">
        <p14:creationId xmlns:p14="http://schemas.microsoft.com/office/powerpoint/2010/main" val="21563725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5D01CD-99EE-4196-872E-CACBA48E9AFF}" type="datetimeFigureOut">
              <a:rPr lang="en-US" smtClean="0"/>
              <a:t>11/5/20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0B1914-4F89-47B2-8680-BBF1FA2CD47A}" type="slidenum">
              <a:rPr lang="en-US" smtClean="0"/>
              <a:t>‹#›</a:t>
            </a:fld>
            <a:endParaRPr lang="en-US"/>
          </a:p>
        </p:txBody>
      </p:sp>
    </p:spTree>
    <p:extLst>
      <p:ext uri="{BB962C8B-B14F-4D97-AF65-F5344CB8AC3E}">
        <p14:creationId xmlns:p14="http://schemas.microsoft.com/office/powerpoint/2010/main" val="12723349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5D01CD-99EE-4196-872E-CACBA48E9AFF}" type="datetimeFigureOut">
              <a:rPr lang="en-US" smtClean="0"/>
              <a:t>11/5/20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0B1914-4F89-47B2-8680-BBF1FA2CD47A}" type="slidenum">
              <a:rPr lang="en-US" smtClean="0"/>
              <a:t>‹#›</a:t>
            </a:fld>
            <a:endParaRPr lang="en-US"/>
          </a:p>
        </p:txBody>
      </p:sp>
    </p:spTree>
    <p:extLst>
      <p:ext uri="{BB962C8B-B14F-4D97-AF65-F5344CB8AC3E}">
        <p14:creationId xmlns:p14="http://schemas.microsoft.com/office/powerpoint/2010/main" val="354733688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5D01CD-99EE-4196-872E-CACBA48E9AFF}" type="datetimeFigureOut">
              <a:rPr lang="en-US" smtClean="0"/>
              <a:t>11/5/20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0B1914-4F89-47B2-8680-BBF1FA2CD47A}" type="slidenum">
              <a:rPr lang="en-US" smtClean="0"/>
              <a:t>‹#›</a:t>
            </a:fld>
            <a:endParaRPr lang="en-US"/>
          </a:p>
        </p:txBody>
      </p:sp>
    </p:spTree>
    <p:extLst>
      <p:ext uri="{BB962C8B-B14F-4D97-AF65-F5344CB8AC3E}">
        <p14:creationId xmlns:p14="http://schemas.microsoft.com/office/powerpoint/2010/main" val="3064794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2"/>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F3A6D45-D9E8-4EF2-AB78-04695ED9ADA8}"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2422387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5D01CD-99EE-4196-872E-CACBA48E9AFF}" type="datetimeFigureOut">
              <a:rPr lang="en-US" smtClean="0"/>
              <a:t>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B1914-4F89-47B2-8680-BBF1FA2CD47A}" type="slidenum">
              <a:rPr lang="en-US" smtClean="0"/>
              <a:t>‹#›</a:t>
            </a:fld>
            <a:endParaRPr lang="en-US"/>
          </a:p>
        </p:txBody>
      </p:sp>
    </p:spTree>
    <p:extLst>
      <p:ext uri="{BB962C8B-B14F-4D97-AF65-F5344CB8AC3E}">
        <p14:creationId xmlns:p14="http://schemas.microsoft.com/office/powerpoint/2010/main" val="29849186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5D01CD-99EE-4196-872E-CACBA48E9AFF}" type="datetimeFigureOut">
              <a:rPr lang="en-US" smtClean="0"/>
              <a:t>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B1914-4F89-47B2-8680-BBF1FA2CD47A}" type="slidenum">
              <a:rPr lang="en-US" smtClean="0"/>
              <a:t>‹#›</a:t>
            </a:fld>
            <a:endParaRPr lang="en-US"/>
          </a:p>
        </p:txBody>
      </p:sp>
    </p:spTree>
    <p:extLst>
      <p:ext uri="{BB962C8B-B14F-4D97-AF65-F5344CB8AC3E}">
        <p14:creationId xmlns:p14="http://schemas.microsoft.com/office/powerpoint/2010/main" val="308817555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5D01CD-99EE-4196-872E-CACBA48E9AFF}" type="datetimeFigureOut">
              <a:rPr lang="en-US" smtClean="0"/>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B1914-4F89-47B2-8680-BBF1FA2CD47A}" type="slidenum">
              <a:rPr lang="en-US" smtClean="0"/>
              <a:t>‹#›</a:t>
            </a:fld>
            <a:endParaRPr lang="en-US"/>
          </a:p>
        </p:txBody>
      </p:sp>
    </p:spTree>
    <p:extLst>
      <p:ext uri="{BB962C8B-B14F-4D97-AF65-F5344CB8AC3E}">
        <p14:creationId xmlns:p14="http://schemas.microsoft.com/office/powerpoint/2010/main" val="1336699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5D01CD-99EE-4196-872E-CACBA48E9AFF}" type="datetimeFigureOut">
              <a:rPr lang="en-US" smtClean="0"/>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B1914-4F89-47B2-8680-BBF1FA2CD47A}" type="slidenum">
              <a:rPr lang="en-US" smtClean="0"/>
              <a:t>‹#›</a:t>
            </a:fld>
            <a:endParaRPr lang="en-US"/>
          </a:p>
        </p:txBody>
      </p:sp>
    </p:spTree>
    <p:extLst>
      <p:ext uri="{BB962C8B-B14F-4D97-AF65-F5344CB8AC3E}">
        <p14:creationId xmlns:p14="http://schemas.microsoft.com/office/powerpoint/2010/main" val="39827469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ME_Program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dirty="0"/>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9" name="Picture 8">
            <a:extLst>
              <a:ext uri="{FF2B5EF4-FFF2-40B4-BE49-F238E27FC236}">
                <a16:creationId xmlns:a16="http://schemas.microsoft.com/office/drawing/2014/main" id="{6611DC5D-A0F5-7F4C-A55B-3FC8C56600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spTree>
    <p:extLst>
      <p:ext uri="{BB962C8B-B14F-4D97-AF65-F5344CB8AC3E}">
        <p14:creationId xmlns:p14="http://schemas.microsoft.com/office/powerpoint/2010/main" val="311598822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ME_Program Title_HemO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dirty="0"/>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0" name="Picture 9">
            <a:extLst>
              <a:ext uri="{FF2B5EF4-FFF2-40B4-BE49-F238E27FC236}">
                <a16:creationId xmlns:a16="http://schemas.microsoft.com/office/drawing/2014/main" id="{CA3DCDD7-FA7A-A54E-A9B6-CF4E6679F6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49" y="304803"/>
            <a:ext cx="3323267" cy="357327"/>
          </a:xfrm>
          <a:prstGeom prst="rect">
            <a:avLst/>
          </a:prstGeom>
        </p:spPr>
      </p:pic>
    </p:spTree>
    <p:extLst>
      <p:ext uri="{BB962C8B-B14F-4D97-AF65-F5344CB8AC3E}">
        <p14:creationId xmlns:p14="http://schemas.microsoft.com/office/powerpoint/2010/main" val="366341863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ME_Program Title_HemO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dirty="0"/>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7" name="Picture 16">
            <a:extLst>
              <a:ext uri="{FF2B5EF4-FFF2-40B4-BE49-F238E27FC236}">
                <a16:creationId xmlns:a16="http://schemas.microsoft.com/office/drawing/2014/main" id="{B51038E2-D6DF-3B44-88BB-76DA570F71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049" y="304803"/>
            <a:ext cx="2496991" cy="688975"/>
          </a:xfrm>
          <a:prstGeom prst="rect">
            <a:avLst/>
          </a:prstGeom>
        </p:spPr>
      </p:pic>
    </p:spTree>
    <p:extLst>
      <p:ext uri="{BB962C8B-B14F-4D97-AF65-F5344CB8AC3E}">
        <p14:creationId xmlns:p14="http://schemas.microsoft.com/office/powerpoint/2010/main" val="78384157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ME_Program Title_HemO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dirty="0"/>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0" name="Picture 9">
            <a:extLst>
              <a:ext uri="{FF2B5EF4-FFF2-40B4-BE49-F238E27FC236}">
                <a16:creationId xmlns:a16="http://schemas.microsoft.com/office/drawing/2014/main" id="{4CA14CA3-36B4-B842-A074-2DEFEA4415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966" y="303079"/>
            <a:ext cx="2130799" cy="426159"/>
          </a:xfrm>
          <a:prstGeom prst="rect">
            <a:avLst/>
          </a:prstGeom>
        </p:spPr>
      </p:pic>
    </p:spTree>
    <p:extLst>
      <p:ext uri="{BB962C8B-B14F-4D97-AF65-F5344CB8AC3E}">
        <p14:creationId xmlns:p14="http://schemas.microsoft.com/office/powerpoint/2010/main" val="419832858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ME_Program Title TH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dirty="0"/>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0" name="Picture 9">
            <a:extLst>
              <a:ext uri="{FF2B5EF4-FFF2-40B4-BE49-F238E27FC236}">
                <a16:creationId xmlns:a16="http://schemas.microsoft.com/office/drawing/2014/main" id="{28040E56-E774-7849-8172-C947652F23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pic>
        <p:nvPicPr>
          <p:cNvPr id="12" name="Picture 11">
            <a:extLst>
              <a:ext uri="{FF2B5EF4-FFF2-40B4-BE49-F238E27FC236}">
                <a16:creationId xmlns:a16="http://schemas.microsoft.com/office/drawing/2014/main" id="{B36F3331-B025-1F44-A1D5-A18629A4E2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1193" y="323852"/>
            <a:ext cx="1398451" cy="405933"/>
          </a:xfrm>
          <a:prstGeom prst="rect">
            <a:avLst/>
          </a:prstGeom>
        </p:spPr>
      </p:pic>
    </p:spTree>
    <p:extLst>
      <p:ext uri="{BB962C8B-B14F-4D97-AF65-F5344CB8AC3E}">
        <p14:creationId xmlns:p14="http://schemas.microsoft.com/office/powerpoint/2010/main" val="49959586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ME_Panelist">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CACAA67F-D1FD-C148-A896-23A35382AD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spTree>
    <p:extLst>
      <p:ext uri="{BB962C8B-B14F-4D97-AF65-F5344CB8AC3E}">
        <p14:creationId xmlns:p14="http://schemas.microsoft.com/office/powerpoint/2010/main" val="2502591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9AA8A1-F381-D245-A049-45B84CC0EF10}"/>
              </a:ext>
            </a:extLst>
          </p:cNvPr>
          <p:cNvSpPr/>
          <p:nvPr/>
        </p:nvSpPr>
        <p:spPr>
          <a:xfrm>
            <a:off x="-21166" y="0"/>
            <a:ext cx="6076951"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7">
            <a:extLst>
              <a:ext uri="{FF2B5EF4-FFF2-40B4-BE49-F238E27FC236}">
                <a16:creationId xmlns:a16="http://schemas.microsoft.com/office/drawing/2014/main" id="{160E5C27-BC8F-AE46-B1CE-11D8E428DFBB}"/>
              </a:ext>
            </a:extLst>
          </p:cNvPr>
          <p:cNvPicPr>
            <a:picLocks noChangeAspect="1"/>
          </p:cNvPicPr>
          <p:nvPr userDrawn="1"/>
        </p:nvPicPr>
        <p:blipFill>
          <a:blip r:embed="rId2">
            <a:extLst>
              <a:ext uri="{28A0092B-C50C-407E-A947-70E740481C1C}">
                <a14:useLocalDpi xmlns:a14="http://schemas.microsoft.com/office/drawing/2010/main" val="0"/>
              </a:ext>
            </a:extLst>
          </a:blip>
          <a:srcRect t="16937" r="44241" b="20589"/>
          <a:stretch>
            <a:fillRect/>
          </a:stretch>
        </p:blipFill>
        <p:spPr bwMode="auto">
          <a:xfrm>
            <a:off x="-924984" y="0"/>
            <a:ext cx="698076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8EFE4499-E09B-EB4E-8C6D-112D263BFEAB}"/>
              </a:ext>
            </a:extLst>
          </p:cNvPr>
          <p:cNvCxnSpPr/>
          <p:nvPr userDrawn="1"/>
        </p:nvCxnSpPr>
        <p:spPr>
          <a:xfrm>
            <a:off x="2063751" y="1666875"/>
            <a:ext cx="1014518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13">
            <a:extLst>
              <a:ext uri="{FF2B5EF4-FFF2-40B4-BE49-F238E27FC236}">
                <a16:creationId xmlns:a16="http://schemas.microsoft.com/office/drawing/2014/main" id="{BAEC6E1D-88F1-3E44-9AD0-5F7B0379DF5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45967" y="306388"/>
            <a:ext cx="3706284"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CF2F99A-32F0-E848-945C-E49308CEA9C7}"/>
              </a:ext>
            </a:extLst>
          </p:cNvPr>
          <p:cNvSpPr/>
          <p:nvPr userDrawn="1"/>
        </p:nvSpPr>
        <p:spPr>
          <a:xfrm>
            <a:off x="-21166" y="6569076"/>
            <a:ext cx="12230100"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D6D6D0"/>
              </a:solidFill>
            </a:endParaRPr>
          </a:p>
        </p:txBody>
      </p:sp>
      <p:sp>
        <p:nvSpPr>
          <p:cNvPr id="3" name="Subtitle 2"/>
          <p:cNvSpPr>
            <a:spLocks noGrp="1"/>
          </p:cNvSpPr>
          <p:nvPr>
            <p:ph type="subTitle" idx="1"/>
          </p:nvPr>
        </p:nvSpPr>
        <p:spPr>
          <a:xfrm>
            <a:off x="3351037" y="4119592"/>
            <a:ext cx="5488163" cy="452408"/>
          </a:xfrm>
        </p:spPr>
        <p:txBody>
          <a:bodyPr anchor="t">
            <a:normAutofit/>
          </a:bodyPr>
          <a:lstStyle>
            <a:lvl1pPr marL="0" indent="0" algn="l">
              <a:buNone/>
              <a:defRPr sz="2200" b="0" i="0" cap="none" spc="0" baseline="0">
                <a:solidFill>
                  <a:schemeClr val="bg1">
                    <a:lumMod val="10000"/>
                  </a:schemeClr>
                </a:solidFill>
                <a:latin typeface="Arial" charset="0"/>
                <a:ea typeface="Arial" charset="0"/>
                <a:cs typeface="Arial"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0" name="Title 1"/>
          <p:cNvSpPr>
            <a:spLocks noGrp="1"/>
          </p:cNvSpPr>
          <p:nvPr>
            <p:ph type="ctrTitle"/>
          </p:nvPr>
        </p:nvSpPr>
        <p:spPr>
          <a:xfrm>
            <a:off x="2743200" y="1143000"/>
            <a:ext cx="5488163" cy="2941364"/>
          </a:xfrm>
          <a:prstGeom prst="rect">
            <a:avLst/>
          </a:prstGeom>
        </p:spPr>
        <p:txBody>
          <a:bodyPr lIns="274320" anchor="b">
            <a:normAutofit/>
          </a:bodyPr>
          <a:lstStyle>
            <a:lvl1pPr algn="l">
              <a:lnSpc>
                <a:spcPct val="100000"/>
              </a:lnSpc>
              <a:defRPr sz="4000" b="0" i="0" spc="-100" baseline="0">
                <a:solidFill>
                  <a:srgbClr val="800000"/>
                </a:solidFill>
                <a:latin typeface="Arial" charset="0"/>
                <a:ea typeface="Arial" charset="0"/>
                <a:cs typeface="Arial" charset="0"/>
              </a:defRPr>
            </a:lvl1pPr>
          </a:lstStyle>
          <a:p>
            <a:r>
              <a:rPr lang="en-US"/>
              <a:t>Click to edit Master title style</a:t>
            </a:r>
            <a:endParaRPr lang="en-US" dirty="0"/>
          </a:p>
        </p:txBody>
      </p:sp>
      <p:sp>
        <p:nvSpPr>
          <p:cNvPr id="4" name="Text Placeholder 3"/>
          <p:cNvSpPr>
            <a:spLocks noGrp="1"/>
          </p:cNvSpPr>
          <p:nvPr>
            <p:ph type="body" sz="quarter" idx="10"/>
          </p:nvPr>
        </p:nvSpPr>
        <p:spPr>
          <a:xfrm>
            <a:off x="3324540" y="4572000"/>
            <a:ext cx="5486400" cy="609600"/>
          </a:xfrm>
        </p:spPr>
        <p:txBody>
          <a:bodyPr>
            <a:normAutofit/>
          </a:bodyPr>
          <a:lstStyle>
            <a:lvl1pPr marL="0" marR="0" indent="0" algn="l" defTabSz="914400" rtl="0" eaLnBrk="1" fontAlgn="auto" latinLnBrk="0" hangingPunct="1">
              <a:lnSpc>
                <a:spcPct val="90000"/>
              </a:lnSpc>
              <a:spcBef>
                <a:spcPts val="1200"/>
              </a:spcBef>
              <a:spcAft>
                <a:spcPts val="0"/>
              </a:spcAft>
              <a:buClr>
                <a:schemeClr val="accent2"/>
              </a:buClr>
              <a:buSzTx/>
              <a:buFont typeface="Wingdings" panose="05000000000000000000" pitchFamily="2" charset="2"/>
              <a:buNone/>
              <a:tabLst/>
              <a:defRPr sz="2000">
                <a:solidFill>
                  <a:schemeClr val="bg1">
                    <a:lumMod val="10000"/>
                  </a:schemeClr>
                </a:solidFill>
              </a:defRPr>
            </a:lvl1pPr>
          </a:lstStyle>
          <a:p>
            <a:pPr lvl="0"/>
            <a:r>
              <a:rPr lang="en-US"/>
              <a:t>Click to edit Master text styles</a:t>
            </a:r>
          </a:p>
        </p:txBody>
      </p:sp>
      <p:sp>
        <p:nvSpPr>
          <p:cNvPr id="11" name="Slide Number Placeholder 5">
            <a:extLst>
              <a:ext uri="{FF2B5EF4-FFF2-40B4-BE49-F238E27FC236}">
                <a16:creationId xmlns:a16="http://schemas.microsoft.com/office/drawing/2014/main" id="{C33CFBC8-6759-EC47-83A7-0DDBF44EFA68}"/>
              </a:ext>
            </a:extLst>
          </p:cNvPr>
          <p:cNvSpPr>
            <a:spLocks noGrp="1"/>
          </p:cNvSpPr>
          <p:nvPr>
            <p:ph type="sldNum" sz="quarter" idx="11"/>
          </p:nvPr>
        </p:nvSpPr>
        <p:spPr/>
        <p:txBody>
          <a:bodyPr/>
          <a:lstStyle>
            <a:lvl1pPr>
              <a:defRPr/>
            </a:lvl1pPr>
          </a:lstStyle>
          <a:p>
            <a:fld id="{B0294BF0-1B2F-7F4B-8479-FD7AA858A4DC}" type="slidenum">
              <a:rPr lang="en-US" altLang="en-US">
                <a:solidFill>
                  <a:srgbClr val="D6D6D0"/>
                </a:solidFill>
              </a:rPr>
              <a:pPr/>
              <a:t>‹#›</a:t>
            </a:fld>
            <a:endParaRPr lang="en-US" altLang="en-US">
              <a:solidFill>
                <a:srgbClr val="D6D6D0"/>
              </a:solidFill>
            </a:endParaRPr>
          </a:p>
        </p:txBody>
      </p:sp>
    </p:spTree>
    <p:extLst>
      <p:ext uri="{BB962C8B-B14F-4D97-AF65-F5344CB8AC3E}">
        <p14:creationId xmlns:p14="http://schemas.microsoft.com/office/powerpoint/2010/main" val="56522648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ME_Panelist_HemOnc">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EC61B8E3-492A-394C-BF56-A70BB95489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49" y="304803"/>
            <a:ext cx="3323267" cy="357327"/>
          </a:xfrm>
          <a:prstGeom prst="rect">
            <a:avLst/>
          </a:prstGeom>
        </p:spPr>
      </p:pic>
    </p:spTree>
    <p:extLst>
      <p:ext uri="{BB962C8B-B14F-4D97-AF65-F5344CB8AC3E}">
        <p14:creationId xmlns:p14="http://schemas.microsoft.com/office/powerpoint/2010/main" val="229589763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ME_Panelist_HemOnc">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ADC345D0-B37C-DF40-82EC-48C4A5322F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049" y="304803"/>
            <a:ext cx="2496991" cy="688975"/>
          </a:xfrm>
          <a:prstGeom prst="rect">
            <a:avLst/>
          </a:prstGeom>
        </p:spPr>
      </p:pic>
    </p:spTree>
    <p:extLst>
      <p:ext uri="{BB962C8B-B14F-4D97-AF65-F5344CB8AC3E}">
        <p14:creationId xmlns:p14="http://schemas.microsoft.com/office/powerpoint/2010/main" val="31357677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_ME_Panelist_HemOnc">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62B7FAAD-1F56-EF48-A3AB-FE9773EDD8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966" y="303079"/>
            <a:ext cx="2130799" cy="426159"/>
          </a:xfrm>
          <a:prstGeom prst="rect">
            <a:avLst/>
          </a:prstGeom>
        </p:spPr>
      </p:pic>
    </p:spTree>
    <p:extLst>
      <p:ext uri="{BB962C8B-B14F-4D97-AF65-F5344CB8AC3E}">
        <p14:creationId xmlns:p14="http://schemas.microsoft.com/office/powerpoint/2010/main" val="260287419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ME_Panelist THO">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59573944-6D7B-0B4F-9C74-435D0774EB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pic>
        <p:nvPicPr>
          <p:cNvPr id="14" name="Picture 13">
            <a:extLst>
              <a:ext uri="{FF2B5EF4-FFF2-40B4-BE49-F238E27FC236}">
                <a16:creationId xmlns:a16="http://schemas.microsoft.com/office/drawing/2014/main" id="{33D8D437-3A4A-DA40-B4A2-6C3A3ADB80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1193" y="323852"/>
            <a:ext cx="1398451" cy="405933"/>
          </a:xfrm>
          <a:prstGeom prst="rect">
            <a:avLst/>
          </a:prstGeom>
        </p:spPr>
      </p:pic>
    </p:spTree>
    <p:extLst>
      <p:ext uri="{BB962C8B-B14F-4D97-AF65-F5344CB8AC3E}">
        <p14:creationId xmlns:p14="http://schemas.microsoft.com/office/powerpoint/2010/main" val="29915534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ME_Disclaimer">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accent6"/>
                </a:solidFill>
              </a:defRPr>
            </a:lvl1pPr>
          </a:lstStyle>
          <a:p>
            <a:r>
              <a:rPr lang="en-US" dirty="0"/>
              <a:t>Click to edit Master title style</a:t>
            </a:r>
          </a:p>
        </p:txBody>
      </p:sp>
    </p:spTree>
    <p:extLst>
      <p:ext uri="{BB962C8B-B14F-4D97-AF65-F5344CB8AC3E}">
        <p14:creationId xmlns:p14="http://schemas.microsoft.com/office/powerpoint/2010/main" val="284945492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ME_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dirty="0"/>
              <a:t>Click To Edit Master Title Style</a:t>
            </a:r>
          </a:p>
        </p:txBody>
      </p:sp>
      <p:pic>
        <p:nvPicPr>
          <p:cNvPr id="4" name="Picture 3">
            <a:extLst>
              <a:ext uri="{FF2B5EF4-FFF2-40B4-BE49-F238E27FC236}">
                <a16:creationId xmlns:a16="http://schemas.microsoft.com/office/drawing/2014/main" id="{79102028-FF0E-7842-AC75-93C54D0DA0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spTree>
    <p:extLst>
      <p:ext uri="{BB962C8B-B14F-4D97-AF65-F5344CB8AC3E}">
        <p14:creationId xmlns:p14="http://schemas.microsoft.com/office/powerpoint/2010/main" val="13884664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ME_Divider_HemOn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dirty="0"/>
              <a:t>Click To Edit Master Title Style</a:t>
            </a:r>
          </a:p>
        </p:txBody>
      </p:sp>
      <p:pic>
        <p:nvPicPr>
          <p:cNvPr id="5" name="Picture 4">
            <a:extLst>
              <a:ext uri="{FF2B5EF4-FFF2-40B4-BE49-F238E27FC236}">
                <a16:creationId xmlns:a16="http://schemas.microsoft.com/office/drawing/2014/main" id="{5C667007-A794-614E-9BED-9DF984AB13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49" y="304803"/>
            <a:ext cx="3323267" cy="357327"/>
          </a:xfrm>
          <a:prstGeom prst="rect">
            <a:avLst/>
          </a:prstGeom>
        </p:spPr>
      </p:pic>
    </p:spTree>
    <p:extLst>
      <p:ext uri="{BB962C8B-B14F-4D97-AF65-F5344CB8AC3E}">
        <p14:creationId xmlns:p14="http://schemas.microsoft.com/office/powerpoint/2010/main" val="365029074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ME_Divider_HemOn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dirty="0"/>
              <a:t>Click To Edit Master Title Style</a:t>
            </a:r>
          </a:p>
        </p:txBody>
      </p:sp>
      <p:pic>
        <p:nvPicPr>
          <p:cNvPr id="5" name="Picture 4">
            <a:extLst>
              <a:ext uri="{FF2B5EF4-FFF2-40B4-BE49-F238E27FC236}">
                <a16:creationId xmlns:a16="http://schemas.microsoft.com/office/drawing/2014/main" id="{746C4B53-D3C6-D24B-878D-49A7C5EA24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966" y="303079"/>
            <a:ext cx="2130799" cy="426159"/>
          </a:xfrm>
          <a:prstGeom prst="rect">
            <a:avLst/>
          </a:prstGeom>
        </p:spPr>
      </p:pic>
    </p:spTree>
    <p:extLst>
      <p:ext uri="{BB962C8B-B14F-4D97-AF65-F5344CB8AC3E}">
        <p14:creationId xmlns:p14="http://schemas.microsoft.com/office/powerpoint/2010/main" val="164575847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ME_Divider_HemOn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dirty="0"/>
              <a:t>Click To Edit Master Title Style</a:t>
            </a:r>
          </a:p>
        </p:txBody>
      </p:sp>
      <p:pic>
        <p:nvPicPr>
          <p:cNvPr id="5" name="Picture 4">
            <a:extLst>
              <a:ext uri="{FF2B5EF4-FFF2-40B4-BE49-F238E27FC236}">
                <a16:creationId xmlns:a16="http://schemas.microsoft.com/office/drawing/2014/main" id="{0E9C8FE7-CCE3-2748-BC1C-1BC1D01AD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049" y="304803"/>
            <a:ext cx="2496991" cy="688975"/>
          </a:xfrm>
          <a:prstGeom prst="rect">
            <a:avLst/>
          </a:prstGeom>
        </p:spPr>
      </p:pic>
    </p:spTree>
    <p:extLst>
      <p:ext uri="{BB962C8B-B14F-4D97-AF65-F5344CB8AC3E}">
        <p14:creationId xmlns:p14="http://schemas.microsoft.com/office/powerpoint/2010/main" val="316193802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ME_Divider TH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dirty="0"/>
              <a:t>Click To Edit Master Title Style</a:t>
            </a:r>
          </a:p>
        </p:txBody>
      </p:sp>
      <p:pic>
        <p:nvPicPr>
          <p:cNvPr id="5" name="Picture 4">
            <a:extLst>
              <a:ext uri="{FF2B5EF4-FFF2-40B4-BE49-F238E27FC236}">
                <a16:creationId xmlns:a16="http://schemas.microsoft.com/office/drawing/2014/main" id="{4AC43F7D-DCEF-6F43-9F2B-AB9F2CE80A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pic>
        <p:nvPicPr>
          <p:cNvPr id="7" name="Picture 6">
            <a:extLst>
              <a:ext uri="{FF2B5EF4-FFF2-40B4-BE49-F238E27FC236}">
                <a16:creationId xmlns:a16="http://schemas.microsoft.com/office/drawing/2014/main" id="{B3A8279E-1EDD-F044-A1F0-CF1B656628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1193" y="323852"/>
            <a:ext cx="1398451" cy="405933"/>
          </a:xfrm>
          <a:prstGeom prst="rect">
            <a:avLst/>
          </a:prstGeom>
        </p:spPr>
      </p:pic>
    </p:spTree>
    <p:extLst>
      <p:ext uri="{BB962C8B-B14F-4D97-AF65-F5344CB8AC3E}">
        <p14:creationId xmlns:p14="http://schemas.microsoft.com/office/powerpoint/2010/main" val="2139887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927618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9AA8A1-F381-D245-A049-45B84CC0EF10}"/>
              </a:ext>
            </a:extLst>
          </p:cNvPr>
          <p:cNvSpPr/>
          <p:nvPr/>
        </p:nvSpPr>
        <p:spPr>
          <a:xfrm>
            <a:off x="-21166" y="0"/>
            <a:ext cx="6076951"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7">
            <a:extLst>
              <a:ext uri="{FF2B5EF4-FFF2-40B4-BE49-F238E27FC236}">
                <a16:creationId xmlns:a16="http://schemas.microsoft.com/office/drawing/2014/main" id="{160E5C27-BC8F-AE46-B1CE-11D8E428DFBB}"/>
              </a:ext>
            </a:extLst>
          </p:cNvPr>
          <p:cNvPicPr>
            <a:picLocks noChangeAspect="1"/>
          </p:cNvPicPr>
          <p:nvPr userDrawn="1"/>
        </p:nvPicPr>
        <p:blipFill>
          <a:blip r:embed="rId2">
            <a:extLst>
              <a:ext uri="{28A0092B-C50C-407E-A947-70E740481C1C}">
                <a14:useLocalDpi xmlns:a14="http://schemas.microsoft.com/office/drawing/2010/main" val="0"/>
              </a:ext>
            </a:extLst>
          </a:blip>
          <a:srcRect t="16937" r="44241" b="20589"/>
          <a:stretch>
            <a:fillRect/>
          </a:stretch>
        </p:blipFill>
        <p:spPr bwMode="auto">
          <a:xfrm>
            <a:off x="-924984" y="0"/>
            <a:ext cx="698076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8EFE4499-E09B-EB4E-8C6D-112D263BFEAB}"/>
              </a:ext>
            </a:extLst>
          </p:cNvPr>
          <p:cNvCxnSpPr/>
          <p:nvPr userDrawn="1"/>
        </p:nvCxnSpPr>
        <p:spPr>
          <a:xfrm>
            <a:off x="2063751" y="1666875"/>
            <a:ext cx="1014518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13">
            <a:extLst>
              <a:ext uri="{FF2B5EF4-FFF2-40B4-BE49-F238E27FC236}">
                <a16:creationId xmlns:a16="http://schemas.microsoft.com/office/drawing/2014/main" id="{BAEC6E1D-88F1-3E44-9AD0-5F7B0379DF5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45967" y="306388"/>
            <a:ext cx="3706284"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CF2F99A-32F0-E848-945C-E49308CEA9C7}"/>
              </a:ext>
            </a:extLst>
          </p:cNvPr>
          <p:cNvSpPr/>
          <p:nvPr userDrawn="1"/>
        </p:nvSpPr>
        <p:spPr>
          <a:xfrm>
            <a:off x="-21166" y="6569076"/>
            <a:ext cx="12230100"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D6D6D0"/>
              </a:solidFill>
            </a:endParaRPr>
          </a:p>
        </p:txBody>
      </p:sp>
      <p:sp>
        <p:nvSpPr>
          <p:cNvPr id="3" name="Subtitle 2"/>
          <p:cNvSpPr>
            <a:spLocks noGrp="1"/>
          </p:cNvSpPr>
          <p:nvPr>
            <p:ph type="subTitle" idx="1"/>
          </p:nvPr>
        </p:nvSpPr>
        <p:spPr>
          <a:xfrm>
            <a:off x="3351037" y="4119592"/>
            <a:ext cx="5488163" cy="452408"/>
          </a:xfrm>
        </p:spPr>
        <p:txBody>
          <a:bodyPr anchor="t">
            <a:normAutofit/>
          </a:bodyPr>
          <a:lstStyle>
            <a:lvl1pPr marL="0" indent="0" algn="l">
              <a:buNone/>
              <a:defRPr sz="2200" b="0" i="0" cap="none" spc="0" baseline="0">
                <a:solidFill>
                  <a:schemeClr val="bg1">
                    <a:lumMod val="10000"/>
                  </a:schemeClr>
                </a:solidFill>
                <a:latin typeface="Arial" charset="0"/>
                <a:ea typeface="Arial" charset="0"/>
                <a:cs typeface="Arial"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0" name="Title 1"/>
          <p:cNvSpPr>
            <a:spLocks noGrp="1"/>
          </p:cNvSpPr>
          <p:nvPr>
            <p:ph type="ctrTitle"/>
          </p:nvPr>
        </p:nvSpPr>
        <p:spPr>
          <a:xfrm>
            <a:off x="2743200" y="1143000"/>
            <a:ext cx="5488163" cy="2941364"/>
          </a:xfrm>
          <a:prstGeom prst="rect">
            <a:avLst/>
          </a:prstGeom>
        </p:spPr>
        <p:txBody>
          <a:bodyPr lIns="274320" anchor="b">
            <a:normAutofit/>
          </a:bodyPr>
          <a:lstStyle>
            <a:lvl1pPr algn="l">
              <a:lnSpc>
                <a:spcPct val="100000"/>
              </a:lnSpc>
              <a:defRPr sz="4000" b="0" i="0" spc="-100" baseline="0">
                <a:solidFill>
                  <a:srgbClr val="800000"/>
                </a:solidFill>
                <a:latin typeface="Arial" charset="0"/>
                <a:ea typeface="Arial" charset="0"/>
                <a:cs typeface="Arial" charset="0"/>
              </a:defRPr>
            </a:lvl1pPr>
          </a:lstStyle>
          <a:p>
            <a:r>
              <a:rPr lang="en-US"/>
              <a:t>Click to edit Master title style</a:t>
            </a:r>
            <a:endParaRPr lang="en-US" dirty="0"/>
          </a:p>
        </p:txBody>
      </p:sp>
      <p:sp>
        <p:nvSpPr>
          <p:cNvPr id="4" name="Text Placeholder 3"/>
          <p:cNvSpPr>
            <a:spLocks noGrp="1"/>
          </p:cNvSpPr>
          <p:nvPr>
            <p:ph type="body" sz="quarter" idx="10"/>
          </p:nvPr>
        </p:nvSpPr>
        <p:spPr>
          <a:xfrm>
            <a:off x="3324540" y="4572000"/>
            <a:ext cx="5486400" cy="609600"/>
          </a:xfrm>
        </p:spPr>
        <p:txBody>
          <a:bodyPr>
            <a:normAutofit/>
          </a:bodyPr>
          <a:lstStyle>
            <a:lvl1pPr marL="0" marR="0" indent="0" algn="l" defTabSz="914400" rtl="0" eaLnBrk="1" fontAlgn="auto" latinLnBrk="0" hangingPunct="1">
              <a:lnSpc>
                <a:spcPct val="90000"/>
              </a:lnSpc>
              <a:spcBef>
                <a:spcPts val="1200"/>
              </a:spcBef>
              <a:spcAft>
                <a:spcPts val="0"/>
              </a:spcAft>
              <a:buClr>
                <a:schemeClr val="accent2"/>
              </a:buClr>
              <a:buSzTx/>
              <a:buFont typeface="Wingdings" panose="05000000000000000000" pitchFamily="2" charset="2"/>
              <a:buNone/>
              <a:tabLst/>
              <a:defRPr sz="2000">
                <a:solidFill>
                  <a:schemeClr val="bg1">
                    <a:lumMod val="10000"/>
                  </a:schemeClr>
                </a:solidFill>
              </a:defRPr>
            </a:lvl1pPr>
          </a:lstStyle>
          <a:p>
            <a:pPr lvl="0"/>
            <a:r>
              <a:rPr lang="en-US"/>
              <a:t>Click to edit Master text styles</a:t>
            </a:r>
          </a:p>
        </p:txBody>
      </p:sp>
      <p:sp>
        <p:nvSpPr>
          <p:cNvPr id="11" name="Slide Number Placeholder 5">
            <a:extLst>
              <a:ext uri="{FF2B5EF4-FFF2-40B4-BE49-F238E27FC236}">
                <a16:creationId xmlns:a16="http://schemas.microsoft.com/office/drawing/2014/main" id="{C33CFBC8-6759-EC47-83A7-0DDBF44EFA68}"/>
              </a:ext>
            </a:extLst>
          </p:cNvPr>
          <p:cNvSpPr>
            <a:spLocks noGrp="1"/>
          </p:cNvSpPr>
          <p:nvPr>
            <p:ph type="sldNum" sz="quarter" idx="11"/>
          </p:nvPr>
        </p:nvSpPr>
        <p:spPr/>
        <p:txBody>
          <a:bodyPr/>
          <a:lstStyle>
            <a:lvl1pPr>
              <a:defRPr/>
            </a:lvl1pPr>
          </a:lstStyle>
          <a:p>
            <a:fld id="{B0294BF0-1B2F-7F4B-8479-FD7AA858A4DC}" type="slidenum">
              <a:rPr lang="en-US" altLang="en-US">
                <a:solidFill>
                  <a:srgbClr val="D6D6D0"/>
                </a:solidFill>
              </a:rPr>
              <a:pPr/>
              <a:t>‹#›</a:t>
            </a:fld>
            <a:endParaRPr lang="en-US" altLang="en-US">
              <a:solidFill>
                <a:srgbClr val="D6D6D0"/>
              </a:solidFill>
            </a:endParaRPr>
          </a:p>
        </p:txBody>
      </p:sp>
    </p:spTree>
    <p:extLst>
      <p:ext uri="{BB962C8B-B14F-4D97-AF65-F5344CB8AC3E}">
        <p14:creationId xmlns:p14="http://schemas.microsoft.com/office/powerpoint/2010/main" val="284586891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M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oAutofit/>
          </a:bodyPr>
          <a:lstStyle>
            <a:lvl3pPr marL="795488">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453774" y="1295400"/>
            <a:ext cx="11362945"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411480" y="6163056"/>
            <a:ext cx="11365992" cy="694944"/>
          </a:xfrm>
        </p:spPr>
        <p:txBody>
          <a:bodyPr anchor="b">
            <a:noAutofit/>
          </a:bodyPr>
          <a:lstStyle>
            <a:lvl1pPr>
              <a:spcBef>
                <a:spcPts val="0"/>
              </a:spcBef>
              <a:defRPr sz="1400" b="0"/>
            </a:lvl1pPr>
          </a:lstStyle>
          <a:p>
            <a:pPr lvl="0"/>
            <a:r>
              <a:rPr lang="en-US" dirty="0"/>
              <a:t>Edit Master text styles</a:t>
            </a:r>
          </a:p>
        </p:txBody>
      </p:sp>
    </p:spTree>
    <p:extLst>
      <p:ext uri="{BB962C8B-B14F-4D97-AF65-F5344CB8AC3E}">
        <p14:creationId xmlns:p14="http://schemas.microsoft.com/office/powerpoint/2010/main" val="390733520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ME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11480" y="1609344"/>
            <a:ext cx="5577840" cy="4498848"/>
          </a:xfrm>
        </p:spPr>
        <p:txBody>
          <a:bodyPr>
            <a:noAutofit/>
          </a:bodyPr>
          <a:lstStyle>
            <a:lvl3pPr marL="795488">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453774"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0"/>
          <p:cNvSpPr>
            <a:spLocks noGrp="1"/>
          </p:cNvSpPr>
          <p:nvPr>
            <p:ph type="body" sz="quarter" idx="12"/>
          </p:nvPr>
        </p:nvSpPr>
        <p:spPr>
          <a:xfrm>
            <a:off x="411480" y="6163056"/>
            <a:ext cx="11365992" cy="694944"/>
          </a:xfrm>
        </p:spPr>
        <p:txBody>
          <a:bodyPr anchor="b">
            <a:noAutofit/>
          </a:bodyPr>
          <a:lstStyle>
            <a:lvl1pPr>
              <a:spcBef>
                <a:spcPts val="0"/>
              </a:spcBef>
              <a:defRPr sz="1400" b="0"/>
            </a:lvl1pPr>
          </a:lstStyle>
          <a:p>
            <a:pPr lvl="0"/>
            <a:r>
              <a:rPr lang="en-US" dirty="0"/>
              <a:t>Edit Master text styles</a:t>
            </a:r>
          </a:p>
        </p:txBody>
      </p:sp>
    </p:spTree>
    <p:extLst>
      <p:ext uri="{BB962C8B-B14F-4D97-AF65-F5344CB8AC3E}">
        <p14:creationId xmlns:p14="http://schemas.microsoft.com/office/powerpoint/2010/main" val="258709617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ME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7" name="Straight Connector 6"/>
          <p:cNvCxnSpPr/>
          <p:nvPr userDrawn="1"/>
        </p:nvCxnSpPr>
        <p:spPr>
          <a:xfrm>
            <a:off x="453774"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8" name="Text Placeholder 10"/>
          <p:cNvSpPr>
            <a:spLocks noGrp="1"/>
          </p:cNvSpPr>
          <p:nvPr>
            <p:ph type="body" sz="quarter" idx="12"/>
          </p:nvPr>
        </p:nvSpPr>
        <p:spPr>
          <a:xfrm>
            <a:off x="411480" y="6163056"/>
            <a:ext cx="11365992" cy="694944"/>
          </a:xfrm>
        </p:spPr>
        <p:txBody>
          <a:bodyPr anchor="b">
            <a:noAutofit/>
          </a:bodyPr>
          <a:lstStyle>
            <a:lvl1pPr>
              <a:spcBef>
                <a:spcPts val="0"/>
              </a:spcBef>
              <a:defRPr sz="1400" b="0"/>
            </a:lvl1pPr>
          </a:lstStyle>
          <a:p>
            <a:pPr lvl="0"/>
            <a:r>
              <a:rPr lang="en-US" dirty="0"/>
              <a:t>Edit Master text styles</a:t>
            </a:r>
          </a:p>
        </p:txBody>
      </p:sp>
    </p:spTree>
    <p:extLst>
      <p:ext uri="{BB962C8B-B14F-4D97-AF65-F5344CB8AC3E}">
        <p14:creationId xmlns:p14="http://schemas.microsoft.com/office/powerpoint/2010/main" val="223127109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88">
              <a:defRPr/>
            </a:lvl3pPr>
          </a:lstStyle>
          <a:p>
            <a:pPr lvl="0"/>
            <a:r>
              <a:rPr lang="en-US" dirty="0"/>
              <a:t>Edit Master text styles</a:t>
            </a:r>
          </a:p>
        </p:txBody>
      </p:sp>
      <p:cxnSp>
        <p:nvCxnSpPr>
          <p:cNvPr id="7" name="Straight Connector 6"/>
          <p:cNvCxnSpPr/>
          <p:nvPr userDrawn="1"/>
        </p:nvCxnSpPr>
        <p:spPr>
          <a:xfrm>
            <a:off x="453774"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615381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ME_Thank You">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dirty="0"/>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AA917216-6F67-1146-BBB3-CBA09EA565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spTree>
    <p:extLst>
      <p:ext uri="{BB962C8B-B14F-4D97-AF65-F5344CB8AC3E}">
        <p14:creationId xmlns:p14="http://schemas.microsoft.com/office/powerpoint/2010/main" val="196724634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ME_Thank You_HemOnc">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dirty="0"/>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3FFA6128-CB85-EF4A-B642-3F9BE3DB6F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49" y="304803"/>
            <a:ext cx="3323267" cy="357327"/>
          </a:xfrm>
          <a:prstGeom prst="rect">
            <a:avLst/>
          </a:prstGeom>
        </p:spPr>
      </p:pic>
    </p:spTree>
    <p:extLst>
      <p:ext uri="{BB962C8B-B14F-4D97-AF65-F5344CB8AC3E}">
        <p14:creationId xmlns:p14="http://schemas.microsoft.com/office/powerpoint/2010/main" val="39991574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ME_Thank You_HemOnc">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dirty="0"/>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01519412-F66E-F347-8AB6-17E5A726C5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049" y="304803"/>
            <a:ext cx="2496991" cy="688975"/>
          </a:xfrm>
          <a:prstGeom prst="rect">
            <a:avLst/>
          </a:prstGeom>
        </p:spPr>
      </p:pic>
    </p:spTree>
    <p:extLst>
      <p:ext uri="{BB962C8B-B14F-4D97-AF65-F5344CB8AC3E}">
        <p14:creationId xmlns:p14="http://schemas.microsoft.com/office/powerpoint/2010/main" val="358449927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_ME_Thank You_HemOnc">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dirty="0"/>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4F9DD359-1145-B144-9821-EB7E25C682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966" y="303079"/>
            <a:ext cx="2130799" cy="426159"/>
          </a:xfrm>
          <a:prstGeom prst="rect">
            <a:avLst/>
          </a:prstGeom>
        </p:spPr>
      </p:pic>
    </p:spTree>
    <p:extLst>
      <p:ext uri="{BB962C8B-B14F-4D97-AF65-F5344CB8AC3E}">
        <p14:creationId xmlns:p14="http://schemas.microsoft.com/office/powerpoint/2010/main" val="337923761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ME_Thank You THO">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dirty="0"/>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B873B8D3-4450-8E48-95FF-649483D91B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pic>
        <p:nvPicPr>
          <p:cNvPr id="9" name="Picture 8">
            <a:extLst>
              <a:ext uri="{FF2B5EF4-FFF2-40B4-BE49-F238E27FC236}">
                <a16:creationId xmlns:a16="http://schemas.microsoft.com/office/drawing/2014/main" id="{5E87BF48-20BE-6C48-9476-656F19BACB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1193" y="323852"/>
            <a:ext cx="1398451" cy="405933"/>
          </a:xfrm>
          <a:prstGeom prst="rect">
            <a:avLst/>
          </a:prstGeom>
        </p:spPr>
      </p:pic>
    </p:spTree>
    <p:extLst>
      <p:ext uri="{BB962C8B-B14F-4D97-AF65-F5344CB8AC3E}">
        <p14:creationId xmlns:p14="http://schemas.microsoft.com/office/powerpoint/2010/main" val="58117648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1582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B6AC1B-CB81-0046-AF26-5CE6E2CA3BE6}"/>
              </a:ext>
            </a:extLst>
          </p:cNvPr>
          <p:cNvSpPr/>
          <p:nvPr/>
        </p:nvSpPr>
        <p:spPr>
          <a:xfrm>
            <a:off x="101600" y="3498851"/>
            <a:ext cx="296333" cy="148272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 name="Straight Connector 6">
            <a:extLst>
              <a:ext uri="{FF2B5EF4-FFF2-40B4-BE49-F238E27FC236}">
                <a16:creationId xmlns:a16="http://schemas.microsoft.com/office/drawing/2014/main" id="{DFADE6AC-A02B-914A-85AE-134348835D7B}"/>
              </a:ext>
            </a:extLst>
          </p:cNvPr>
          <p:cNvCxnSpPr/>
          <p:nvPr userDrawn="1"/>
        </p:nvCxnSpPr>
        <p:spPr>
          <a:xfrm>
            <a:off x="0" y="1666875"/>
            <a:ext cx="1219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10">
            <a:extLst>
              <a:ext uri="{FF2B5EF4-FFF2-40B4-BE49-F238E27FC236}">
                <a16:creationId xmlns:a16="http://schemas.microsoft.com/office/drawing/2014/main" id="{DBC385C5-3040-8D4D-AEA3-527B1E68C54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45967" y="306388"/>
            <a:ext cx="3706284"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F5F5DB76-026E-DE45-B550-057DA20F2D72}"/>
              </a:ext>
            </a:extLst>
          </p:cNvPr>
          <p:cNvSpPr/>
          <p:nvPr userDrawn="1"/>
        </p:nvSpPr>
        <p:spPr>
          <a:xfrm>
            <a:off x="10502901" y="1784350"/>
            <a:ext cx="1073151" cy="4819650"/>
          </a:xfrm>
          <a:prstGeom prst="rect">
            <a:avLst/>
          </a:prstGeom>
          <a:solidFill>
            <a:srgbClr val="8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E99785A9-1499-AF4F-900E-3A35F3D734EF}"/>
              </a:ext>
            </a:extLst>
          </p:cNvPr>
          <p:cNvSpPr/>
          <p:nvPr userDrawn="1"/>
        </p:nvSpPr>
        <p:spPr>
          <a:xfrm>
            <a:off x="11129434" y="1752600"/>
            <a:ext cx="1073151" cy="481965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22F49552-B9B2-E64F-8261-4621C41E0186}"/>
              </a:ext>
            </a:extLst>
          </p:cNvPr>
          <p:cNvSpPr/>
          <p:nvPr userDrawn="1"/>
        </p:nvSpPr>
        <p:spPr>
          <a:xfrm>
            <a:off x="0" y="6569076"/>
            <a:ext cx="12211051"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D6D6D0"/>
              </a:solidFill>
            </a:endParaRPr>
          </a:p>
        </p:txBody>
      </p:sp>
      <p:sp>
        <p:nvSpPr>
          <p:cNvPr id="11" name="Picture Placeholder 10"/>
          <p:cNvSpPr>
            <a:spLocks noGrp="1"/>
          </p:cNvSpPr>
          <p:nvPr>
            <p:ph type="pic" sz="quarter" idx="13"/>
          </p:nvPr>
        </p:nvSpPr>
        <p:spPr>
          <a:xfrm>
            <a:off x="5486399" y="1753047"/>
            <a:ext cx="5642351" cy="4819203"/>
          </a:xfrm>
          <a:solidFill>
            <a:schemeClr val="bg1">
              <a:lumMod val="85000"/>
            </a:schemeClr>
          </a:solidFill>
        </p:spPr>
        <p:txBody>
          <a:bodyPr rtlCol="0">
            <a:normAutofit/>
          </a:bodyPr>
          <a:lstStyle/>
          <a:p>
            <a:pPr lvl="0"/>
            <a:r>
              <a:rPr lang="en-US" noProof="0"/>
              <a:t>Click icon to add picture</a:t>
            </a:r>
            <a:endParaRPr lang="en-US" noProof="0" dirty="0"/>
          </a:p>
        </p:txBody>
      </p:sp>
      <p:sp>
        <p:nvSpPr>
          <p:cNvPr id="2" name="Title 1"/>
          <p:cNvSpPr>
            <a:spLocks noGrp="1"/>
          </p:cNvSpPr>
          <p:nvPr>
            <p:ph type="ctrTitle"/>
          </p:nvPr>
        </p:nvSpPr>
        <p:spPr>
          <a:xfrm>
            <a:off x="203200" y="2039631"/>
            <a:ext cx="5488163" cy="2941364"/>
          </a:xfrm>
          <a:prstGeom prst="rect">
            <a:avLst/>
          </a:prstGeom>
        </p:spPr>
        <p:txBody>
          <a:bodyPr lIns="274320" anchor="b">
            <a:normAutofit/>
          </a:bodyPr>
          <a:lstStyle>
            <a:lvl1pPr algn="l">
              <a:lnSpc>
                <a:spcPct val="100000"/>
              </a:lnSpc>
              <a:defRPr sz="4000" b="0" i="0" spc="-100" baseline="0">
                <a:solidFill>
                  <a:srgbClr val="800000"/>
                </a:solidFill>
                <a:latin typeface="Arial" charset="0"/>
                <a:ea typeface="Arial" charset="0"/>
                <a:cs typeface="Arial" charset="0"/>
              </a:defRPr>
            </a:lvl1pPr>
          </a:lstStyle>
          <a:p>
            <a:r>
              <a:rPr lang="en-US"/>
              <a:t>Click to edit Master title style</a:t>
            </a:r>
            <a:endParaRPr lang="en-US" dirty="0"/>
          </a:p>
        </p:txBody>
      </p:sp>
      <p:sp>
        <p:nvSpPr>
          <p:cNvPr id="12" name="Subtitle 2"/>
          <p:cNvSpPr>
            <a:spLocks noGrp="1"/>
          </p:cNvSpPr>
          <p:nvPr>
            <p:ph type="subTitle" idx="1"/>
          </p:nvPr>
        </p:nvSpPr>
        <p:spPr>
          <a:xfrm>
            <a:off x="914400" y="5105400"/>
            <a:ext cx="4775200" cy="452408"/>
          </a:xfrm>
        </p:spPr>
        <p:txBody>
          <a:bodyPr anchor="t">
            <a:normAutofit/>
          </a:bodyPr>
          <a:lstStyle>
            <a:lvl1pPr marL="0" indent="0" algn="l">
              <a:buNone/>
              <a:defRPr sz="2200" b="0" i="0" cap="none" spc="0" baseline="0">
                <a:solidFill>
                  <a:schemeClr val="bg1">
                    <a:lumMod val="10000"/>
                  </a:schemeClr>
                </a:solidFill>
                <a:latin typeface="Arial" charset="0"/>
                <a:ea typeface="Arial" charset="0"/>
                <a:cs typeface="Arial"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4" name="Text Placeholder 3"/>
          <p:cNvSpPr>
            <a:spLocks noGrp="1"/>
          </p:cNvSpPr>
          <p:nvPr>
            <p:ph type="body" sz="quarter" idx="10"/>
          </p:nvPr>
        </p:nvSpPr>
        <p:spPr>
          <a:xfrm>
            <a:off x="915933" y="5557808"/>
            <a:ext cx="4773667" cy="609600"/>
          </a:xfrm>
        </p:spPr>
        <p:txBody>
          <a:bodyPr>
            <a:normAutofit/>
          </a:bodyPr>
          <a:lstStyle>
            <a:lvl1pPr marL="0" marR="0" indent="0" algn="l" defTabSz="914400" rtl="0" eaLnBrk="1" fontAlgn="auto" latinLnBrk="0" hangingPunct="1">
              <a:lnSpc>
                <a:spcPct val="90000"/>
              </a:lnSpc>
              <a:spcBef>
                <a:spcPts val="1200"/>
              </a:spcBef>
              <a:spcAft>
                <a:spcPts val="0"/>
              </a:spcAft>
              <a:buClr>
                <a:schemeClr val="accent2"/>
              </a:buClr>
              <a:buSzTx/>
              <a:buFont typeface="Wingdings" panose="05000000000000000000" pitchFamily="2" charset="2"/>
              <a:buNone/>
              <a:tabLst/>
              <a:defRPr sz="2000">
                <a:solidFill>
                  <a:schemeClr val="bg1">
                    <a:lumMod val="10000"/>
                  </a:schemeClr>
                </a:solidFill>
              </a:defRPr>
            </a:lvl1pPr>
          </a:lstStyle>
          <a:p>
            <a:pPr lvl="0"/>
            <a:r>
              <a:rPr lang="en-US"/>
              <a:t>Click to edit Master text styles</a:t>
            </a:r>
          </a:p>
        </p:txBody>
      </p:sp>
      <p:sp>
        <p:nvSpPr>
          <p:cNvPr id="15" name="Slide Number Placeholder 5">
            <a:extLst>
              <a:ext uri="{FF2B5EF4-FFF2-40B4-BE49-F238E27FC236}">
                <a16:creationId xmlns:a16="http://schemas.microsoft.com/office/drawing/2014/main" id="{2AA0E54D-FB34-1640-AD13-6BFF164F974E}"/>
              </a:ext>
            </a:extLst>
          </p:cNvPr>
          <p:cNvSpPr>
            <a:spLocks noGrp="1"/>
          </p:cNvSpPr>
          <p:nvPr>
            <p:ph type="sldNum" sz="quarter" idx="14"/>
          </p:nvPr>
        </p:nvSpPr>
        <p:spPr/>
        <p:txBody>
          <a:bodyPr/>
          <a:lstStyle>
            <a:lvl1pPr>
              <a:defRPr/>
            </a:lvl1pPr>
          </a:lstStyle>
          <a:p>
            <a:fld id="{2AEBF32C-EDC2-F74F-8A6E-FD0CD7D5D967}" type="slidenum">
              <a:rPr lang="en-US" altLang="en-US">
                <a:solidFill>
                  <a:srgbClr val="D6D6D0"/>
                </a:solidFill>
              </a:rPr>
              <a:pPr/>
              <a:t>‹#›</a:t>
            </a:fld>
            <a:endParaRPr lang="en-US" altLang="en-US">
              <a:solidFill>
                <a:srgbClr val="D6D6D0"/>
              </a:solidFill>
            </a:endParaRPr>
          </a:p>
        </p:txBody>
      </p:sp>
    </p:spTree>
    <p:extLst>
      <p:ext uri="{BB962C8B-B14F-4D97-AF65-F5344CB8AC3E}">
        <p14:creationId xmlns:p14="http://schemas.microsoft.com/office/powerpoint/2010/main" val="1281443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hapter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2764797-05A0-F149-8D55-7AACDD9B37C6}"/>
              </a:ext>
            </a:extLst>
          </p:cNvPr>
          <p:cNvCxnSpPr/>
          <p:nvPr userDrawn="1"/>
        </p:nvCxnSpPr>
        <p:spPr>
          <a:xfrm>
            <a:off x="0" y="3886200"/>
            <a:ext cx="12192000" cy="0"/>
          </a:xfrm>
          <a:prstGeom prst="line">
            <a:avLst/>
          </a:prstGeom>
          <a:ln w="3175">
            <a:solidFill>
              <a:srgbClr val="767676"/>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6687BDD-78ED-B241-B6ED-A4CABF0B3D86}"/>
              </a:ext>
            </a:extLst>
          </p:cNvPr>
          <p:cNvSpPr/>
          <p:nvPr userDrawn="1"/>
        </p:nvSpPr>
        <p:spPr>
          <a:xfrm>
            <a:off x="996951" y="1981200"/>
            <a:ext cx="10193867" cy="36576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D6D6D0"/>
              </a:solidFill>
            </a:endParaRPr>
          </a:p>
        </p:txBody>
      </p:sp>
      <p:pic>
        <p:nvPicPr>
          <p:cNvPr id="5" name="Picture 11">
            <a:extLst>
              <a:ext uri="{FF2B5EF4-FFF2-40B4-BE49-F238E27FC236}">
                <a16:creationId xmlns:a16="http://schemas.microsoft.com/office/drawing/2014/main" id="{480670AF-356E-0B4D-BAD3-3E1CAA91942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45967" y="306388"/>
            <a:ext cx="3706284"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35A767D-83A0-5549-8D75-7FA1430D7C0E}"/>
              </a:ext>
            </a:extLst>
          </p:cNvPr>
          <p:cNvSpPr/>
          <p:nvPr userDrawn="1"/>
        </p:nvSpPr>
        <p:spPr>
          <a:xfrm>
            <a:off x="0" y="6569076"/>
            <a:ext cx="12211051"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D6D6D0"/>
              </a:solidFill>
            </a:endParaRPr>
          </a:p>
        </p:txBody>
      </p:sp>
      <p:sp>
        <p:nvSpPr>
          <p:cNvPr id="10" name="Title Placeholder 12"/>
          <p:cNvSpPr>
            <a:spLocks noGrp="1"/>
          </p:cNvSpPr>
          <p:nvPr>
            <p:ph type="title"/>
          </p:nvPr>
        </p:nvSpPr>
        <p:spPr>
          <a:xfrm>
            <a:off x="1528064" y="3532864"/>
            <a:ext cx="9139937" cy="706672"/>
          </a:xfrm>
          <a:prstGeom prst="rect">
            <a:avLst/>
          </a:prstGeom>
        </p:spPr>
        <p:txBody>
          <a:bodyPr vert="horz" lIns="91440" tIns="45720" rIns="91440" bIns="45720" rtlCol="0" anchor="ctr">
            <a:normAutofit/>
          </a:bodyPr>
          <a:lstStyle>
            <a:lvl1pPr algn="ctr">
              <a:defRPr sz="3200" b="0" baseline="0">
                <a:solidFill>
                  <a:schemeClr val="bg1"/>
                </a:solidFill>
              </a:defRPr>
            </a:lvl1p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D8DC618C-4AF4-6240-AF3F-DE2FA4FCCC53}"/>
              </a:ext>
            </a:extLst>
          </p:cNvPr>
          <p:cNvSpPr>
            <a:spLocks noGrp="1"/>
          </p:cNvSpPr>
          <p:nvPr>
            <p:ph type="sldNum" sz="quarter" idx="10"/>
          </p:nvPr>
        </p:nvSpPr>
        <p:spPr/>
        <p:txBody>
          <a:bodyPr/>
          <a:lstStyle>
            <a:lvl1pPr>
              <a:defRPr/>
            </a:lvl1pPr>
          </a:lstStyle>
          <a:p>
            <a:fld id="{9A79F649-4CF2-3C47-A530-73A2AE9F0304}" type="slidenum">
              <a:rPr lang="en-US" altLang="en-US">
                <a:solidFill>
                  <a:srgbClr val="D6D6D0"/>
                </a:solidFill>
              </a:rPr>
              <a:pPr/>
              <a:t>‹#›</a:t>
            </a:fld>
            <a:endParaRPr lang="en-US" altLang="en-US">
              <a:solidFill>
                <a:srgbClr val="D6D6D0"/>
              </a:solidFill>
            </a:endParaRPr>
          </a:p>
        </p:txBody>
      </p:sp>
    </p:spTree>
    <p:extLst>
      <p:ext uri="{BB962C8B-B14F-4D97-AF65-F5344CB8AC3E}">
        <p14:creationId xmlns:p14="http://schemas.microsoft.com/office/powerpoint/2010/main" val="2632674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ords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8"/>
            <a:ext cx="10972800" cy="1143000"/>
          </a:xfrm>
          <a:prstGeom prst="rect">
            <a:avLst/>
          </a:prstGeom>
        </p:spPr>
        <p:txBody>
          <a:bodyPr/>
          <a:lstStyle>
            <a:lvl1pPr>
              <a:defRPr sz="2800"/>
            </a:lvl1pPr>
          </a:lstStyle>
          <a:p>
            <a:r>
              <a:rPr lang="en-US" dirty="0"/>
              <a:t>Click to edit Master title style</a:t>
            </a:r>
          </a:p>
        </p:txBody>
      </p:sp>
      <p:sp>
        <p:nvSpPr>
          <p:cNvPr id="9" name="Text Placeholder 7"/>
          <p:cNvSpPr>
            <a:spLocks noGrp="1"/>
          </p:cNvSpPr>
          <p:nvPr>
            <p:ph type="body" sz="quarter" idx="13"/>
          </p:nvPr>
        </p:nvSpPr>
        <p:spPr>
          <a:xfrm>
            <a:off x="1511809" y="1902501"/>
            <a:ext cx="9575292" cy="3299085"/>
          </a:xfrm>
        </p:spPr>
        <p:txBody>
          <a:bodyPr anchor="t">
            <a:normAutofit/>
          </a:bodyPr>
          <a:lstStyle>
            <a:lvl1pPr marL="285750" indent="-285750">
              <a:lnSpc>
                <a:spcPct val="100000"/>
              </a:lnSpc>
              <a:buClrTx/>
              <a:buFont typeface="Arial" panose="020B0604020202020204" pitchFamily="34" charset="0"/>
              <a:buChar char="•"/>
              <a:defRPr sz="2400" baseline="0"/>
            </a:lvl1pPr>
            <a:lvl2pPr marL="502920" indent="0">
              <a:buNone/>
              <a:defRPr/>
            </a:lvl2pPr>
          </a:lstStyle>
          <a:p>
            <a:pPr lvl="0"/>
            <a:r>
              <a:rPr lang="en-US" dirty="0"/>
              <a:t>Click to edit Master text styles</a:t>
            </a:r>
          </a:p>
        </p:txBody>
      </p:sp>
      <p:sp>
        <p:nvSpPr>
          <p:cNvPr id="5" name="Slide Number Placeholder 5">
            <a:extLst>
              <a:ext uri="{FF2B5EF4-FFF2-40B4-BE49-F238E27FC236}">
                <a16:creationId xmlns:a16="http://schemas.microsoft.com/office/drawing/2014/main" id="{C497E5CB-FA96-DB4E-8B8A-DB212103D61D}"/>
              </a:ext>
            </a:extLst>
          </p:cNvPr>
          <p:cNvSpPr>
            <a:spLocks noGrp="1"/>
          </p:cNvSpPr>
          <p:nvPr>
            <p:ph type="sldNum" sz="quarter" idx="14"/>
          </p:nvPr>
        </p:nvSpPr>
        <p:spPr/>
        <p:txBody>
          <a:bodyPr/>
          <a:lstStyle>
            <a:lvl1pPr>
              <a:defRPr/>
            </a:lvl1pPr>
          </a:lstStyle>
          <a:p>
            <a:fld id="{CFBCC82D-4844-9242-B9E0-659A6996135A}" type="slidenum">
              <a:rPr lang="en-US" altLang="en-US">
                <a:solidFill>
                  <a:srgbClr val="D6D6D0"/>
                </a:solidFill>
              </a:rPr>
              <a:pPr/>
              <a:t>‹#›</a:t>
            </a:fld>
            <a:endParaRPr lang="en-US" altLang="en-US">
              <a:solidFill>
                <a:srgbClr val="D6D6D0"/>
              </a:solidFill>
            </a:endParaRPr>
          </a:p>
        </p:txBody>
      </p:sp>
    </p:spTree>
    <p:extLst>
      <p:ext uri="{BB962C8B-B14F-4D97-AF65-F5344CB8AC3E}">
        <p14:creationId xmlns:p14="http://schemas.microsoft.com/office/powerpoint/2010/main" val="2813059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59918C-DD7A-8E41-A17A-F7261DAEEDD4}"/>
              </a:ext>
            </a:extLst>
          </p:cNvPr>
          <p:cNvSpPr/>
          <p:nvPr userDrawn="1"/>
        </p:nvSpPr>
        <p:spPr>
          <a:xfrm>
            <a:off x="10490201" y="1417638"/>
            <a:ext cx="1073151" cy="4819650"/>
          </a:xfrm>
          <a:prstGeom prst="rect">
            <a:avLst/>
          </a:prstGeom>
          <a:solidFill>
            <a:srgbClr val="8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ABBB4E0E-5B8E-0242-953B-48C83265F706}"/>
              </a:ext>
            </a:extLst>
          </p:cNvPr>
          <p:cNvSpPr/>
          <p:nvPr userDrawn="1"/>
        </p:nvSpPr>
        <p:spPr>
          <a:xfrm>
            <a:off x="11116734" y="1417638"/>
            <a:ext cx="1073151" cy="481965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Picture Placeholder 4"/>
          <p:cNvSpPr>
            <a:spLocks noGrp="1"/>
          </p:cNvSpPr>
          <p:nvPr>
            <p:ph type="pic" sz="quarter" idx="11"/>
          </p:nvPr>
        </p:nvSpPr>
        <p:spPr>
          <a:xfrm>
            <a:off x="1" y="1417638"/>
            <a:ext cx="11116019" cy="4819338"/>
          </a:xfrm>
        </p:spPr>
        <p:txBody>
          <a:bodyPr rtlCol="0">
            <a:normAutofit/>
          </a:bodyPr>
          <a:lstStyle>
            <a:lvl1pPr>
              <a:defRPr/>
            </a:lvl1pPr>
          </a:lstStyle>
          <a:p>
            <a:pPr lvl="0"/>
            <a:r>
              <a:rPr lang="en-US" noProof="0"/>
              <a:t>Click icon to add picture</a:t>
            </a:r>
            <a:endParaRPr lang="en-US" noProof="0" dirty="0"/>
          </a:p>
        </p:txBody>
      </p:sp>
      <p:sp>
        <p:nvSpPr>
          <p:cNvPr id="4" name="Title 3"/>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171C8E90-0D86-E748-BAA8-7B7C9C4EE409}"/>
              </a:ext>
            </a:extLst>
          </p:cNvPr>
          <p:cNvSpPr>
            <a:spLocks noGrp="1"/>
          </p:cNvSpPr>
          <p:nvPr>
            <p:ph type="sldNum" sz="quarter" idx="12"/>
          </p:nvPr>
        </p:nvSpPr>
        <p:spPr/>
        <p:txBody>
          <a:bodyPr/>
          <a:lstStyle>
            <a:lvl1pPr>
              <a:defRPr/>
            </a:lvl1pPr>
          </a:lstStyle>
          <a:p>
            <a:fld id="{2DAF4F00-F27B-D049-815E-5D0C76FA7E93}" type="slidenum">
              <a:rPr lang="en-US" altLang="en-US">
                <a:solidFill>
                  <a:srgbClr val="D6D6D0"/>
                </a:solidFill>
              </a:rPr>
              <a:pPr/>
              <a:t>‹#›</a:t>
            </a:fld>
            <a:endParaRPr lang="en-US" altLang="en-US">
              <a:solidFill>
                <a:srgbClr val="D6D6D0"/>
              </a:solidFill>
            </a:endParaRPr>
          </a:p>
        </p:txBody>
      </p:sp>
    </p:spTree>
    <p:extLst>
      <p:ext uri="{BB962C8B-B14F-4D97-AF65-F5344CB8AC3E}">
        <p14:creationId xmlns:p14="http://schemas.microsoft.com/office/powerpoint/2010/main" val="830220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ords with picture">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D08A3B18-C795-5A48-ACCA-37744F376780}"/>
              </a:ext>
            </a:extLst>
          </p:cNvPr>
          <p:cNvGrpSpPr>
            <a:grpSpLocks/>
          </p:cNvGrpSpPr>
          <p:nvPr userDrawn="1"/>
        </p:nvGrpSpPr>
        <p:grpSpPr bwMode="auto">
          <a:xfrm>
            <a:off x="9734551" y="1784350"/>
            <a:ext cx="1382183" cy="3417888"/>
            <a:chOff x="7063151" y="1784404"/>
            <a:chExt cx="1273864" cy="4819338"/>
          </a:xfrm>
        </p:grpSpPr>
        <p:sp>
          <p:nvSpPr>
            <p:cNvPr id="6" name="Rectangle 5">
              <a:extLst>
                <a:ext uri="{FF2B5EF4-FFF2-40B4-BE49-F238E27FC236}">
                  <a16:creationId xmlns:a16="http://schemas.microsoft.com/office/drawing/2014/main" id="{70C8AFE8-E994-B94D-BC64-B3F9A2634A2B}"/>
                </a:ext>
              </a:extLst>
            </p:cNvPr>
            <p:cNvSpPr/>
            <p:nvPr userDrawn="1"/>
          </p:nvSpPr>
          <p:spPr>
            <a:xfrm>
              <a:off x="7063151" y="1784404"/>
              <a:ext cx="803725" cy="4819338"/>
            </a:xfrm>
            <a:prstGeom prst="rect">
              <a:avLst/>
            </a:prstGeom>
            <a:solidFill>
              <a:srgbClr val="8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32B6770C-A002-D042-BADE-68C05171FFCD}"/>
                </a:ext>
              </a:extLst>
            </p:cNvPr>
            <p:cNvSpPr/>
            <p:nvPr userDrawn="1"/>
          </p:nvSpPr>
          <p:spPr>
            <a:xfrm>
              <a:off x="7533290" y="1784404"/>
              <a:ext cx="803725" cy="4819338"/>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8" name="Text Placeholder 7"/>
          <p:cNvSpPr>
            <a:spLocks noGrp="1"/>
          </p:cNvSpPr>
          <p:nvPr>
            <p:ph type="body" sz="quarter" idx="13"/>
          </p:nvPr>
        </p:nvSpPr>
        <p:spPr>
          <a:xfrm>
            <a:off x="1487426" y="1785080"/>
            <a:ext cx="4396215" cy="3416459"/>
          </a:xfrm>
        </p:spPr>
        <p:txBody>
          <a:bodyPr anchor="t">
            <a:normAutofit/>
          </a:bodyPr>
          <a:lstStyle>
            <a:lvl1pPr marL="0" indent="0">
              <a:lnSpc>
                <a:spcPct val="100000"/>
              </a:lnSpc>
              <a:buFontTx/>
              <a:buNone/>
              <a:defRPr sz="1800"/>
            </a:lvl1pPr>
          </a:lstStyle>
          <a:p>
            <a:pPr lvl="0"/>
            <a:r>
              <a:rPr lang="en-US"/>
              <a:t>Click to edit Master text styles</a:t>
            </a:r>
          </a:p>
        </p:txBody>
      </p:sp>
      <p:sp>
        <p:nvSpPr>
          <p:cNvPr id="4" name="Picture Placeholder 3"/>
          <p:cNvSpPr>
            <a:spLocks noGrp="1"/>
          </p:cNvSpPr>
          <p:nvPr>
            <p:ph type="pic" sz="quarter" idx="14"/>
          </p:nvPr>
        </p:nvSpPr>
        <p:spPr>
          <a:xfrm>
            <a:off x="5884334" y="1784404"/>
            <a:ext cx="3850217" cy="3417834"/>
          </a:xfrm>
        </p:spPr>
        <p:txBody>
          <a:bodyPr rtlCol="0">
            <a:normAutofit/>
          </a:bodyPr>
          <a:lstStyle/>
          <a:p>
            <a:pPr lvl="0"/>
            <a:r>
              <a:rPr lang="en-US" noProof="0"/>
              <a:t>Click icon to add picture</a:t>
            </a:r>
          </a:p>
        </p:txBody>
      </p:sp>
      <p:sp>
        <p:nvSpPr>
          <p:cNvPr id="12" name="Title 3"/>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US" dirty="0"/>
          </a:p>
        </p:txBody>
      </p:sp>
      <p:sp>
        <p:nvSpPr>
          <p:cNvPr id="9" name="Slide Number Placeholder 5">
            <a:extLst>
              <a:ext uri="{FF2B5EF4-FFF2-40B4-BE49-F238E27FC236}">
                <a16:creationId xmlns:a16="http://schemas.microsoft.com/office/drawing/2014/main" id="{031EA3D5-3128-F040-BD06-B1673F0E2A4D}"/>
              </a:ext>
            </a:extLst>
          </p:cNvPr>
          <p:cNvSpPr>
            <a:spLocks noGrp="1"/>
          </p:cNvSpPr>
          <p:nvPr>
            <p:ph type="sldNum" sz="quarter" idx="15"/>
          </p:nvPr>
        </p:nvSpPr>
        <p:spPr/>
        <p:txBody>
          <a:bodyPr/>
          <a:lstStyle>
            <a:lvl1pPr>
              <a:defRPr/>
            </a:lvl1pPr>
          </a:lstStyle>
          <a:p>
            <a:fld id="{9B8405BF-251C-C648-A549-BC403BBB0403}" type="slidenum">
              <a:rPr lang="en-US" altLang="en-US">
                <a:solidFill>
                  <a:srgbClr val="D6D6D0"/>
                </a:solidFill>
              </a:rPr>
              <a:pPr/>
              <a:t>‹#›</a:t>
            </a:fld>
            <a:endParaRPr lang="en-US" altLang="en-US">
              <a:solidFill>
                <a:srgbClr val="D6D6D0"/>
              </a:solidFill>
            </a:endParaRPr>
          </a:p>
        </p:txBody>
      </p:sp>
    </p:spTree>
    <p:extLst>
      <p:ext uri="{BB962C8B-B14F-4D97-AF65-F5344CB8AC3E}">
        <p14:creationId xmlns:p14="http://schemas.microsoft.com/office/powerpoint/2010/main" val="3402203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73F950-DD58-904B-9005-2DC5C2009C1E}"/>
              </a:ext>
            </a:extLst>
          </p:cNvPr>
          <p:cNvSpPr/>
          <p:nvPr userDrawn="1"/>
        </p:nvSpPr>
        <p:spPr>
          <a:xfrm>
            <a:off x="569384" y="1066800"/>
            <a:ext cx="11013016" cy="4546600"/>
          </a:xfrm>
          <a:prstGeom prst="rect">
            <a:avLst/>
          </a:prstGeom>
          <a:solidFill>
            <a:srgbClr val="8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hape 2708">
            <a:extLst>
              <a:ext uri="{FF2B5EF4-FFF2-40B4-BE49-F238E27FC236}">
                <a16:creationId xmlns:a16="http://schemas.microsoft.com/office/drawing/2014/main" id="{DAE5F8E8-F39F-734C-AA4B-5052B99C2964}"/>
              </a:ext>
            </a:extLst>
          </p:cNvPr>
          <p:cNvSpPr/>
          <p:nvPr userDrawn="1"/>
        </p:nvSpPr>
        <p:spPr>
          <a:xfrm>
            <a:off x="10737851" y="4679951"/>
            <a:ext cx="514349" cy="385763"/>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888"/>
                </a:moveTo>
                <a:lnTo>
                  <a:pt x="8836" y="7712"/>
                </a:lnTo>
                <a:lnTo>
                  <a:pt x="14241" y="10800"/>
                </a:lnTo>
                <a:cubicBezTo>
                  <a:pt x="14241" y="10800"/>
                  <a:pt x="8836" y="13888"/>
                  <a:pt x="8836" y="13888"/>
                </a:cubicBezTo>
                <a:close/>
                <a:moveTo>
                  <a:pt x="15520" y="10422"/>
                </a:moveTo>
                <a:lnTo>
                  <a:pt x="15525" y="10416"/>
                </a:lnTo>
                <a:lnTo>
                  <a:pt x="15438" y="10367"/>
                </a:lnTo>
                <a:cubicBezTo>
                  <a:pt x="15425" y="10361"/>
                  <a:pt x="15414" y="10351"/>
                  <a:pt x="15401" y="10346"/>
                </a:cubicBezTo>
                <a:lnTo>
                  <a:pt x="8652" y="6489"/>
                </a:lnTo>
                <a:lnTo>
                  <a:pt x="8647" y="6495"/>
                </a:lnTo>
                <a:cubicBezTo>
                  <a:pt x="8563" y="6428"/>
                  <a:pt x="8461" y="6382"/>
                  <a:pt x="8345" y="6382"/>
                </a:cubicBezTo>
                <a:cubicBezTo>
                  <a:pt x="8075" y="6382"/>
                  <a:pt x="7855" y="6601"/>
                  <a:pt x="7855" y="6873"/>
                </a:cubicBezTo>
                <a:lnTo>
                  <a:pt x="7855" y="14727"/>
                </a:lnTo>
                <a:cubicBezTo>
                  <a:pt x="7855" y="14999"/>
                  <a:pt x="8075" y="15218"/>
                  <a:pt x="8345" y="15218"/>
                </a:cubicBezTo>
                <a:cubicBezTo>
                  <a:pt x="8461" y="15218"/>
                  <a:pt x="8563" y="15172"/>
                  <a:pt x="8647" y="15105"/>
                </a:cubicBezTo>
                <a:lnTo>
                  <a:pt x="8652" y="15111"/>
                </a:lnTo>
                <a:lnTo>
                  <a:pt x="15401" y="11254"/>
                </a:lnTo>
                <a:cubicBezTo>
                  <a:pt x="15414" y="11249"/>
                  <a:pt x="15425" y="11240"/>
                  <a:pt x="15438" y="11233"/>
                </a:cubicBezTo>
                <a:lnTo>
                  <a:pt x="15525" y="11184"/>
                </a:lnTo>
                <a:lnTo>
                  <a:pt x="15520" y="11178"/>
                </a:lnTo>
                <a:cubicBezTo>
                  <a:pt x="15632" y="11088"/>
                  <a:pt x="15709" y="10955"/>
                  <a:pt x="15709" y="10800"/>
                </a:cubicBezTo>
                <a:cubicBezTo>
                  <a:pt x="15709" y="10645"/>
                  <a:pt x="15632" y="10512"/>
                  <a:pt x="15520" y="10422"/>
                </a:cubicBezTo>
              </a:path>
            </a:pathLst>
          </a:custGeom>
          <a:solidFill>
            <a:schemeClr val="tx1"/>
          </a:solidFill>
          <a:ln w="12700">
            <a:solidFill>
              <a:schemeClr val="tx1"/>
            </a:solidFill>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 name="Title 3"/>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US" dirty="0"/>
          </a:p>
        </p:txBody>
      </p:sp>
      <p:sp>
        <p:nvSpPr>
          <p:cNvPr id="3" name="Media Placeholder 2"/>
          <p:cNvSpPr>
            <a:spLocks noGrp="1"/>
          </p:cNvSpPr>
          <p:nvPr>
            <p:ph type="media" sz="quarter" idx="11"/>
          </p:nvPr>
        </p:nvSpPr>
        <p:spPr>
          <a:xfrm>
            <a:off x="837118" y="1252516"/>
            <a:ext cx="9497729" cy="3812788"/>
          </a:xfrm>
        </p:spPr>
        <p:txBody>
          <a:bodyPr rtlCol="0">
            <a:normAutofit/>
          </a:bodyPr>
          <a:lstStyle/>
          <a:p>
            <a:pPr lvl="0"/>
            <a:r>
              <a:rPr lang="en-US" noProof="0"/>
              <a:t>Click icon to add media</a:t>
            </a:r>
          </a:p>
        </p:txBody>
      </p:sp>
      <p:sp>
        <p:nvSpPr>
          <p:cNvPr id="7" name="Slide Number Placeholder 5">
            <a:extLst>
              <a:ext uri="{FF2B5EF4-FFF2-40B4-BE49-F238E27FC236}">
                <a16:creationId xmlns:a16="http://schemas.microsoft.com/office/drawing/2014/main" id="{552A9910-7032-DD4B-A934-ABD5892080CE}"/>
              </a:ext>
            </a:extLst>
          </p:cNvPr>
          <p:cNvSpPr>
            <a:spLocks noGrp="1"/>
          </p:cNvSpPr>
          <p:nvPr>
            <p:ph type="sldNum" sz="quarter" idx="12"/>
          </p:nvPr>
        </p:nvSpPr>
        <p:spPr/>
        <p:txBody>
          <a:bodyPr/>
          <a:lstStyle>
            <a:lvl1pPr>
              <a:defRPr/>
            </a:lvl1pPr>
          </a:lstStyle>
          <a:p>
            <a:fld id="{D7BB526A-4ED3-2849-9B9A-751FC9B16C7A}" type="slidenum">
              <a:rPr lang="en-US" altLang="en-US">
                <a:solidFill>
                  <a:srgbClr val="D6D6D0"/>
                </a:solidFill>
              </a:rPr>
              <a:pPr/>
              <a:t>‹#›</a:t>
            </a:fld>
            <a:endParaRPr lang="en-US" altLang="en-US">
              <a:solidFill>
                <a:srgbClr val="D6D6D0"/>
              </a:solidFill>
            </a:endParaRPr>
          </a:p>
        </p:txBody>
      </p:sp>
    </p:spTree>
    <p:extLst>
      <p:ext uri="{BB962C8B-B14F-4D97-AF65-F5344CB8AC3E}">
        <p14:creationId xmlns:p14="http://schemas.microsoft.com/office/powerpoint/2010/main" val="3979077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D82F209-BE8D-3641-ADAB-C7987C685E4A}"/>
              </a:ext>
            </a:extLst>
          </p:cNvPr>
          <p:cNvCxnSpPr/>
          <p:nvPr userDrawn="1"/>
        </p:nvCxnSpPr>
        <p:spPr>
          <a:xfrm>
            <a:off x="0" y="2716213"/>
            <a:ext cx="1251796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4605551-1E4C-014B-8D1F-0CE68BDA5718}"/>
              </a:ext>
            </a:extLst>
          </p:cNvPr>
          <p:cNvSpPr/>
          <p:nvPr userDrawn="1"/>
        </p:nvSpPr>
        <p:spPr>
          <a:xfrm>
            <a:off x="996951" y="1901825"/>
            <a:ext cx="10193867" cy="18161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D6D6D0"/>
              </a:solidFill>
            </a:endParaRPr>
          </a:p>
        </p:txBody>
      </p:sp>
      <p:pic>
        <p:nvPicPr>
          <p:cNvPr id="6" name="Picture 10">
            <a:extLst>
              <a:ext uri="{FF2B5EF4-FFF2-40B4-BE49-F238E27FC236}">
                <a16:creationId xmlns:a16="http://schemas.microsoft.com/office/drawing/2014/main" id="{29144E29-9A40-EA4F-BFD0-2DE4461B83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45967" y="306388"/>
            <a:ext cx="3706284"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Placeholder 12"/>
          <p:cNvSpPr>
            <a:spLocks noGrp="1"/>
          </p:cNvSpPr>
          <p:nvPr>
            <p:ph type="title"/>
          </p:nvPr>
        </p:nvSpPr>
        <p:spPr>
          <a:xfrm>
            <a:off x="1528063" y="2362733"/>
            <a:ext cx="9559036" cy="706672"/>
          </a:xfrm>
          <a:prstGeom prst="rect">
            <a:avLst/>
          </a:prstGeom>
        </p:spPr>
        <p:txBody>
          <a:bodyPr vert="horz" lIns="91440" tIns="45720" rIns="91440" bIns="45720" rtlCol="0" anchor="ctr">
            <a:normAutofit/>
          </a:bodyPr>
          <a:lstStyle>
            <a:lvl1pPr>
              <a:defRPr baseline="0">
                <a:solidFill>
                  <a:schemeClr val="bg1"/>
                </a:solidFill>
              </a:defRPr>
            </a:lvl1pPr>
          </a:lstStyle>
          <a:p>
            <a:r>
              <a:rPr lang="en-US"/>
              <a:t>Click to edit Master title style</a:t>
            </a:r>
            <a:endParaRPr lang="en-US" dirty="0"/>
          </a:p>
        </p:txBody>
      </p:sp>
      <p:sp>
        <p:nvSpPr>
          <p:cNvPr id="7" name="Text Placeholder 6"/>
          <p:cNvSpPr>
            <a:spLocks noGrp="1"/>
          </p:cNvSpPr>
          <p:nvPr>
            <p:ph type="body" sz="quarter" idx="10"/>
          </p:nvPr>
        </p:nvSpPr>
        <p:spPr>
          <a:xfrm>
            <a:off x="1784349" y="4179223"/>
            <a:ext cx="9302751" cy="2019300"/>
          </a:xfrm>
        </p:spPr>
        <p:txBody>
          <a:bodyPr/>
          <a:lstStyle>
            <a:lvl1pPr marL="0" indent="0">
              <a:buNone/>
              <a:defRPr sz="3600"/>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79264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9599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999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61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3026567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3208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8"/>
            <a:ext cx="5101167" cy="431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7" y="1906588"/>
            <a:ext cx="5103283" cy="4316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811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3742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0605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2128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841419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42568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82603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18" y="569914"/>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4"/>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99892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Words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8"/>
            <a:ext cx="10972800" cy="1143000"/>
          </a:xfrm>
          <a:prstGeom prst="rect">
            <a:avLst/>
          </a:prstGeom>
        </p:spPr>
        <p:txBody>
          <a:bodyPr/>
          <a:lstStyle>
            <a:lvl1pPr>
              <a:defRPr sz="2800"/>
            </a:lvl1pPr>
          </a:lstStyle>
          <a:p>
            <a:r>
              <a:rPr lang="en-US" dirty="0"/>
              <a:t>Click to edit Master title style</a:t>
            </a:r>
          </a:p>
        </p:txBody>
      </p:sp>
      <p:sp>
        <p:nvSpPr>
          <p:cNvPr id="9" name="Text Placeholder 7"/>
          <p:cNvSpPr>
            <a:spLocks noGrp="1"/>
          </p:cNvSpPr>
          <p:nvPr>
            <p:ph type="body" sz="quarter" idx="13"/>
          </p:nvPr>
        </p:nvSpPr>
        <p:spPr>
          <a:xfrm>
            <a:off x="1511809" y="1902501"/>
            <a:ext cx="9575292" cy="3299085"/>
          </a:xfrm>
        </p:spPr>
        <p:txBody>
          <a:bodyPr anchor="t">
            <a:normAutofit/>
          </a:bodyPr>
          <a:lstStyle>
            <a:lvl1pPr marL="285750" indent="-285750">
              <a:lnSpc>
                <a:spcPct val="100000"/>
              </a:lnSpc>
              <a:buClrTx/>
              <a:buFont typeface="Arial" panose="020B0604020202020204" pitchFamily="34" charset="0"/>
              <a:buChar char="•"/>
              <a:defRPr sz="2400" baseline="0"/>
            </a:lvl1pPr>
            <a:lvl2pPr marL="502920" indent="0">
              <a:buNone/>
              <a:defRPr/>
            </a:lvl2pPr>
          </a:lstStyle>
          <a:p>
            <a:pPr lvl="0"/>
            <a:r>
              <a:rPr lang="en-US" dirty="0"/>
              <a:t>Click to edit Master text styles</a:t>
            </a:r>
          </a:p>
        </p:txBody>
      </p:sp>
      <p:sp>
        <p:nvSpPr>
          <p:cNvPr id="5" name="Slide Number Placeholder 5">
            <a:extLst>
              <a:ext uri="{FF2B5EF4-FFF2-40B4-BE49-F238E27FC236}">
                <a16:creationId xmlns:a16="http://schemas.microsoft.com/office/drawing/2014/main" id="{C497E5CB-FA96-DB4E-8B8A-DB212103D61D}"/>
              </a:ext>
            </a:extLst>
          </p:cNvPr>
          <p:cNvSpPr>
            <a:spLocks noGrp="1"/>
          </p:cNvSpPr>
          <p:nvPr>
            <p:ph type="sldNum" sz="quarter" idx="14"/>
          </p:nvPr>
        </p:nvSpPr>
        <p:spPr>
          <a:xfrm>
            <a:off x="10981268" y="6556376"/>
            <a:ext cx="1208617" cy="301625"/>
          </a:xfrm>
          <a:prstGeom prst="rect">
            <a:avLst/>
          </a:prstGeom>
        </p:spPr>
        <p:txBody>
          <a:bodyPr/>
          <a:lstStyle>
            <a:lvl1pPr>
              <a:defRPr/>
            </a:lvl1pPr>
          </a:lstStyle>
          <a:p>
            <a:pPr eaLnBrk="0" fontAlgn="base" hangingPunct="0">
              <a:spcBef>
                <a:spcPct val="0"/>
              </a:spcBef>
              <a:spcAft>
                <a:spcPct val="0"/>
              </a:spcAft>
            </a:pPr>
            <a:fld id="{CFBCC82D-4844-9242-B9E0-659A6996135A}" type="slidenum">
              <a:rPr lang="en-US" altLang="en-US">
                <a:solidFill>
                  <a:srgbClr val="000000"/>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8754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10491153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200" b="1" i="0" u="none" strike="noStrike" kern="1200" cap="none" spc="0" normalizeH="0" baseline="0" noProof="0" smtClean="0">
                <a:ln>
                  <a:noFill/>
                </a:ln>
                <a:solidFill>
                  <a:srgbClr val="113468">
                    <a:tint val="75000"/>
                  </a:srgb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113468">
                  <a:tint val="75000"/>
                </a:srgbClr>
              </a:solidFill>
              <a:effectLst/>
              <a:uLnTx/>
              <a:uFillTx/>
              <a:latin typeface="Trebuchet MS"/>
              <a:ea typeface="+mn-ea"/>
              <a:cs typeface="+mn-cs"/>
            </a:endParaRPr>
          </a:p>
        </p:txBody>
      </p:sp>
    </p:spTree>
    <p:extLst>
      <p:ext uri="{BB962C8B-B14F-4D97-AF65-F5344CB8AC3E}">
        <p14:creationId xmlns:p14="http://schemas.microsoft.com/office/powerpoint/2010/main" val="40148255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200" b="1" i="0" u="none" strike="noStrike" kern="1200" cap="none" spc="0" normalizeH="0" baseline="0" noProof="0" smtClean="0">
                <a:ln>
                  <a:noFill/>
                </a:ln>
                <a:solidFill>
                  <a:srgbClr val="113468">
                    <a:tint val="75000"/>
                  </a:srgb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113468">
                  <a:tint val="75000"/>
                </a:srgbClr>
              </a:solidFill>
              <a:effectLst/>
              <a:uLnTx/>
              <a:uFillTx/>
              <a:latin typeface="Trebuchet MS"/>
              <a:ea typeface="+mn-ea"/>
              <a:cs typeface="+mn-cs"/>
            </a:endParaRPr>
          </a:p>
        </p:txBody>
      </p:sp>
    </p:spTree>
    <p:extLst>
      <p:ext uri="{BB962C8B-B14F-4D97-AF65-F5344CB8AC3E}">
        <p14:creationId xmlns:p14="http://schemas.microsoft.com/office/powerpoint/2010/main" val="18767710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61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200" b="1" i="0" u="none" strike="noStrike" kern="1200" cap="none" spc="0" normalizeH="0" baseline="0" noProof="0" smtClean="0">
                <a:ln>
                  <a:noFill/>
                </a:ln>
                <a:solidFill>
                  <a:srgbClr val="113468">
                    <a:tint val="75000"/>
                  </a:srgb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113468">
                  <a:tint val="75000"/>
                </a:srgbClr>
              </a:solidFill>
              <a:effectLst/>
              <a:uLnTx/>
              <a:uFillTx/>
              <a:latin typeface="Trebuchet MS"/>
              <a:ea typeface="+mn-ea"/>
              <a:cs typeface="+mn-cs"/>
            </a:endParaRPr>
          </a:p>
        </p:txBody>
      </p:sp>
    </p:spTree>
    <p:extLst>
      <p:ext uri="{BB962C8B-B14F-4D97-AF65-F5344CB8AC3E}">
        <p14:creationId xmlns:p14="http://schemas.microsoft.com/office/powerpoint/2010/main" val="35753386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200" b="1" i="0" u="none" strike="noStrike" kern="1200" cap="none" spc="0" normalizeH="0" baseline="0" noProof="0" smtClean="0">
                <a:ln>
                  <a:noFill/>
                </a:ln>
                <a:solidFill>
                  <a:srgbClr val="113468">
                    <a:tint val="75000"/>
                  </a:srgb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113468">
                  <a:tint val="75000"/>
                </a:srgbClr>
              </a:solidFill>
              <a:effectLst/>
              <a:uLnTx/>
              <a:uFillTx/>
              <a:latin typeface="Trebuchet MS"/>
              <a:ea typeface="+mn-ea"/>
              <a:cs typeface="+mn-cs"/>
            </a:endParaRPr>
          </a:p>
        </p:txBody>
      </p:sp>
    </p:spTree>
    <p:extLst>
      <p:ext uri="{BB962C8B-B14F-4D97-AF65-F5344CB8AC3E}">
        <p14:creationId xmlns:p14="http://schemas.microsoft.com/office/powerpoint/2010/main" val="3121721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FBAD49-1F68-914B-9DFB-5D552C1A2BEB}" type="slidenum">
              <a:rPr kumimoji="0" lang="en-US" sz="1200" b="1" i="0" u="none" strike="noStrike" kern="1200" cap="none" spc="0" normalizeH="0" baseline="0" noProof="0" smtClean="0">
                <a:ln>
                  <a:noFill/>
                </a:ln>
                <a:solidFill>
                  <a:srgbClr val="113468">
                    <a:tint val="75000"/>
                  </a:srgbClr>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113468">
                  <a:tint val="75000"/>
                </a:srgbClr>
              </a:solidFill>
              <a:effectLst/>
              <a:uLnTx/>
              <a:uFillTx/>
              <a:latin typeface="Trebuchet MS"/>
              <a:ea typeface="+mn-ea"/>
              <a:cs typeface="+mn-cs"/>
            </a:endParaRPr>
          </a:p>
        </p:txBody>
      </p:sp>
    </p:spTree>
    <p:extLst>
      <p:ext uri="{BB962C8B-B14F-4D97-AF65-F5344CB8AC3E}">
        <p14:creationId xmlns:p14="http://schemas.microsoft.com/office/powerpoint/2010/main" val="8855923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13855175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23555578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61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10684421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30252943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2328704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16410464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368555"/>
            <a:ext cx="11074400" cy="1470025"/>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609600" y="3124200"/>
            <a:ext cx="11074400" cy="1752600"/>
          </a:xfrm>
        </p:spPr>
        <p:txBody>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Arial" pitchFamily="34" charset="0"/>
                <a:ea typeface="+mn-ea"/>
              </a:defRPr>
            </a:lvl1pPr>
          </a:lstStyle>
          <a:p>
            <a:pPr fontAlgn="base">
              <a:spcBef>
                <a:spcPct val="0"/>
              </a:spcBef>
              <a:spcAft>
                <a:spcPct val="0"/>
              </a:spcAft>
              <a:defRPr/>
            </a:pPr>
            <a:fld id="{93C5E580-5BA6-4B6E-83FF-ABAA292287A3}" type="datetime1">
              <a:rPr lang="en-US" smtClean="0"/>
              <a:pPr fontAlgn="base">
                <a:spcBef>
                  <a:spcPct val="0"/>
                </a:spcBef>
                <a:spcAft>
                  <a:spcPct val="0"/>
                </a:spcAft>
                <a:defRPr/>
              </a:pPr>
              <a:t>11/5/20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Presented by:</a:t>
            </a:r>
          </a:p>
        </p:txBody>
      </p:sp>
      <p:sp>
        <p:nvSpPr>
          <p:cNvPr id="6" name="Slide Number Placeholder 5"/>
          <p:cNvSpPr>
            <a:spLocks noGrp="1"/>
          </p:cNvSpPr>
          <p:nvPr>
            <p:ph type="sldNum" sz="quarter" idx="12"/>
          </p:nvPr>
        </p:nvSpPr>
        <p:spPr/>
        <p:txBody>
          <a:bodyPr/>
          <a:lstStyle>
            <a:lvl1pPr>
              <a:defRPr>
                <a:latin typeface="Arial" pitchFamily="34" charset="0"/>
                <a:ea typeface="+mn-ea"/>
              </a:defRPr>
            </a:lvl1pPr>
          </a:lstStyle>
          <a:p>
            <a:pPr fontAlgn="base">
              <a:spcBef>
                <a:spcPct val="0"/>
              </a:spcBef>
              <a:spcAft>
                <a:spcPct val="0"/>
              </a:spcAft>
              <a:defRPr/>
            </a:pPr>
            <a:fld id="{0C5A53C6-51B0-4114-8950-26CCFEC9526F}"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87224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447800"/>
            <a:ext cx="11582400" cy="46783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Arial" pitchFamily="34" charset="0"/>
                <a:ea typeface="+mn-ea"/>
              </a:defRPr>
            </a:lvl1pPr>
          </a:lstStyle>
          <a:p>
            <a:pPr fontAlgn="base">
              <a:spcBef>
                <a:spcPct val="0"/>
              </a:spcBef>
              <a:spcAft>
                <a:spcPct val="0"/>
              </a:spcAft>
              <a:defRPr/>
            </a:pPr>
            <a:fld id="{280E1880-77D1-4B28-928B-BF87C2CA7A32}" type="datetime1">
              <a:rPr lang="en-US" smtClean="0"/>
              <a:pPr fontAlgn="base">
                <a:spcBef>
                  <a:spcPct val="0"/>
                </a:spcBef>
                <a:spcAft>
                  <a:spcPct val="0"/>
                </a:spcAft>
                <a:defRPr/>
              </a:pPr>
              <a:t>11/5/20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Presented by:</a:t>
            </a:r>
          </a:p>
        </p:txBody>
      </p:sp>
      <p:sp>
        <p:nvSpPr>
          <p:cNvPr id="6" name="Slide Number Placeholder 5"/>
          <p:cNvSpPr>
            <a:spLocks noGrp="1"/>
          </p:cNvSpPr>
          <p:nvPr>
            <p:ph type="sldNum" sz="quarter" idx="12"/>
          </p:nvPr>
        </p:nvSpPr>
        <p:spPr/>
        <p:txBody>
          <a:bodyPr/>
          <a:lstStyle>
            <a:lvl1pPr>
              <a:defRPr>
                <a:latin typeface="Arial" pitchFamily="34" charset="0"/>
                <a:ea typeface="+mn-ea"/>
              </a:defRPr>
            </a:lvl1pPr>
          </a:lstStyle>
          <a:p>
            <a:pPr fontAlgn="base">
              <a:spcBef>
                <a:spcPct val="0"/>
              </a:spcBef>
              <a:spcAft>
                <a:spcPct val="0"/>
              </a:spcAft>
              <a:defRPr/>
            </a:pPr>
            <a:fld id="{B865545D-EB21-4BEF-8EBB-B74CDB20C593}"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7113562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6400" y="4406902"/>
            <a:ext cx="11480800" cy="1362075"/>
          </a:xfrm>
        </p:spPr>
        <p:txBody>
          <a:bodyPr anchor="t"/>
          <a:lstStyle>
            <a:lvl1pPr algn="l">
              <a:defRPr sz="4000" b="1" cap="all">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406400" y="2906713"/>
            <a:ext cx="11480800" cy="1500187"/>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Arial" pitchFamily="34" charset="0"/>
                <a:ea typeface="+mn-ea"/>
              </a:defRPr>
            </a:lvl1pPr>
          </a:lstStyle>
          <a:p>
            <a:pPr fontAlgn="base">
              <a:spcBef>
                <a:spcPct val="0"/>
              </a:spcBef>
              <a:spcAft>
                <a:spcPct val="0"/>
              </a:spcAft>
              <a:defRPr/>
            </a:pPr>
            <a:fld id="{7934AC44-6682-493F-888A-7CA82451B3FA}" type="datetime1">
              <a:rPr lang="en-US" smtClean="0"/>
              <a:pPr fontAlgn="base">
                <a:spcBef>
                  <a:spcPct val="0"/>
                </a:spcBef>
                <a:spcAft>
                  <a:spcPct val="0"/>
                </a:spcAft>
                <a:defRPr/>
              </a:pPr>
              <a:t>11/5/20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Presented by:</a:t>
            </a:r>
          </a:p>
        </p:txBody>
      </p:sp>
      <p:sp>
        <p:nvSpPr>
          <p:cNvPr id="6" name="Slide Number Placeholder 5"/>
          <p:cNvSpPr>
            <a:spLocks noGrp="1"/>
          </p:cNvSpPr>
          <p:nvPr>
            <p:ph type="sldNum" sz="quarter" idx="12"/>
          </p:nvPr>
        </p:nvSpPr>
        <p:spPr/>
        <p:txBody>
          <a:bodyPr/>
          <a:lstStyle>
            <a:lvl1pPr>
              <a:defRPr>
                <a:latin typeface="Arial" pitchFamily="34" charset="0"/>
                <a:ea typeface="+mn-ea"/>
              </a:defRPr>
            </a:lvl1pPr>
          </a:lstStyle>
          <a:p>
            <a:pPr fontAlgn="base">
              <a:spcBef>
                <a:spcPct val="0"/>
              </a:spcBef>
              <a:spcAft>
                <a:spcPct val="0"/>
              </a:spcAft>
              <a:defRPr/>
            </a:pPr>
            <a:fld id="{FE9A54D2-21EA-4E02-BFF5-E43656901ABD}"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7876730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600202"/>
            <a:ext cx="5689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2"/>
            <a:ext cx="5689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atin typeface="Arial" pitchFamily="34" charset="0"/>
                <a:ea typeface="+mn-ea"/>
              </a:defRPr>
            </a:lvl1pPr>
          </a:lstStyle>
          <a:p>
            <a:pPr fontAlgn="base">
              <a:spcBef>
                <a:spcPct val="0"/>
              </a:spcBef>
              <a:spcAft>
                <a:spcPct val="0"/>
              </a:spcAft>
              <a:defRPr/>
            </a:pPr>
            <a:fld id="{D0A96490-0DDA-4E4F-ABBD-4D38AF5F822A}" type="datetime1">
              <a:rPr lang="en-US" smtClean="0"/>
              <a:pPr fontAlgn="base">
                <a:spcBef>
                  <a:spcPct val="0"/>
                </a:spcBef>
                <a:spcAft>
                  <a:spcPct val="0"/>
                </a:spcAft>
                <a:defRPr/>
              </a:pPr>
              <a:t>11/5/20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Presented by:</a:t>
            </a:r>
          </a:p>
        </p:txBody>
      </p:sp>
      <p:sp>
        <p:nvSpPr>
          <p:cNvPr id="7" name="Slide Number Placeholder 5"/>
          <p:cNvSpPr>
            <a:spLocks noGrp="1"/>
          </p:cNvSpPr>
          <p:nvPr>
            <p:ph type="sldNum" sz="quarter" idx="12"/>
          </p:nvPr>
        </p:nvSpPr>
        <p:spPr/>
        <p:txBody>
          <a:bodyPr/>
          <a:lstStyle>
            <a:lvl1pPr>
              <a:defRPr>
                <a:latin typeface="Arial" pitchFamily="34" charset="0"/>
                <a:ea typeface="+mn-ea"/>
              </a:defRPr>
            </a:lvl1pPr>
          </a:lstStyle>
          <a:p>
            <a:pPr fontAlgn="base">
              <a:spcBef>
                <a:spcPct val="0"/>
              </a:spcBef>
              <a:spcAft>
                <a:spcPct val="0"/>
              </a:spcAft>
              <a:defRPr/>
            </a:pPr>
            <a:fld id="{D618E107-21BA-40A9-9169-C16844945281}"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1166607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304800" y="1535114"/>
            <a:ext cx="56917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04800" y="2174875"/>
            <a:ext cx="56917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89" y="1535114"/>
            <a:ext cx="56938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9" y="2174875"/>
            <a:ext cx="56938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lvl1pPr>
              <a:defRPr>
                <a:latin typeface="Arial" pitchFamily="34" charset="0"/>
                <a:ea typeface="+mn-ea"/>
              </a:defRPr>
            </a:lvl1pPr>
          </a:lstStyle>
          <a:p>
            <a:pPr fontAlgn="base">
              <a:spcBef>
                <a:spcPct val="0"/>
              </a:spcBef>
              <a:spcAft>
                <a:spcPct val="0"/>
              </a:spcAft>
              <a:defRPr/>
            </a:pPr>
            <a:fld id="{7EA8A8A7-1F84-45A6-AF9B-52001459C66A}" type="datetime1">
              <a:rPr lang="en-US" smtClean="0"/>
              <a:pPr fontAlgn="base">
                <a:spcBef>
                  <a:spcPct val="0"/>
                </a:spcBef>
                <a:spcAft>
                  <a:spcPct val="0"/>
                </a:spcAft>
                <a:defRPr/>
              </a:pPr>
              <a:t>11/5/20</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Presented by:</a:t>
            </a:r>
          </a:p>
        </p:txBody>
      </p:sp>
      <p:sp>
        <p:nvSpPr>
          <p:cNvPr id="9" name="Slide Number Placeholder 5"/>
          <p:cNvSpPr>
            <a:spLocks noGrp="1"/>
          </p:cNvSpPr>
          <p:nvPr>
            <p:ph type="sldNum" sz="quarter" idx="12"/>
          </p:nvPr>
        </p:nvSpPr>
        <p:spPr/>
        <p:txBody>
          <a:bodyPr/>
          <a:lstStyle>
            <a:lvl1pPr>
              <a:defRPr>
                <a:latin typeface="Arial" pitchFamily="34" charset="0"/>
                <a:ea typeface="+mn-ea"/>
              </a:defRPr>
            </a:lvl1pPr>
          </a:lstStyle>
          <a:p>
            <a:pPr fontAlgn="base">
              <a:spcBef>
                <a:spcPct val="0"/>
              </a:spcBef>
              <a:spcAft>
                <a:spcPct val="0"/>
              </a:spcAft>
              <a:defRPr/>
            </a:pPr>
            <a:fld id="{BA7DD72D-78C4-4C59-8363-A39D54383BB1}"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1781803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3"/>
          <p:cNvSpPr>
            <a:spLocks noGrp="1"/>
          </p:cNvSpPr>
          <p:nvPr>
            <p:ph type="dt" sz="half" idx="10"/>
          </p:nvPr>
        </p:nvSpPr>
        <p:spPr/>
        <p:txBody>
          <a:bodyPr/>
          <a:lstStyle>
            <a:lvl1pPr>
              <a:defRPr>
                <a:latin typeface="Arial" pitchFamily="34" charset="0"/>
                <a:ea typeface="+mn-ea"/>
              </a:defRPr>
            </a:lvl1pPr>
          </a:lstStyle>
          <a:p>
            <a:pPr fontAlgn="base">
              <a:spcBef>
                <a:spcPct val="0"/>
              </a:spcBef>
              <a:spcAft>
                <a:spcPct val="0"/>
              </a:spcAft>
              <a:defRPr/>
            </a:pPr>
            <a:fld id="{D9043D64-6DA0-4614-A754-C1DB4E6DF61B}" type="datetime1">
              <a:rPr lang="en-US" smtClean="0"/>
              <a:pPr fontAlgn="base">
                <a:spcBef>
                  <a:spcPct val="0"/>
                </a:spcBef>
                <a:spcAft>
                  <a:spcPct val="0"/>
                </a:spcAft>
                <a:defRPr/>
              </a:pPr>
              <a:t>11/5/20</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Presented by:</a:t>
            </a:r>
          </a:p>
        </p:txBody>
      </p:sp>
      <p:sp>
        <p:nvSpPr>
          <p:cNvPr id="5" name="Slide Number Placeholder 5"/>
          <p:cNvSpPr>
            <a:spLocks noGrp="1"/>
          </p:cNvSpPr>
          <p:nvPr>
            <p:ph type="sldNum" sz="quarter" idx="12"/>
          </p:nvPr>
        </p:nvSpPr>
        <p:spPr/>
        <p:txBody>
          <a:bodyPr/>
          <a:lstStyle>
            <a:lvl1pPr>
              <a:defRPr>
                <a:latin typeface="Arial" pitchFamily="34" charset="0"/>
                <a:ea typeface="+mn-ea"/>
              </a:defRPr>
            </a:lvl1pPr>
          </a:lstStyle>
          <a:p>
            <a:pPr fontAlgn="base">
              <a:spcBef>
                <a:spcPct val="0"/>
              </a:spcBef>
              <a:spcAft>
                <a:spcPct val="0"/>
              </a:spcAft>
              <a:defRPr/>
            </a:pPr>
            <a:fld id="{8EB93179-9254-4326-9577-BD7FCAC10CA4}"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3738663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pitchFamily="34" charset="0"/>
                <a:ea typeface="+mn-ea"/>
              </a:defRPr>
            </a:lvl1pPr>
          </a:lstStyle>
          <a:p>
            <a:pPr fontAlgn="base">
              <a:spcBef>
                <a:spcPct val="0"/>
              </a:spcBef>
              <a:spcAft>
                <a:spcPct val="0"/>
              </a:spcAft>
              <a:defRPr/>
            </a:pPr>
            <a:fld id="{2672F671-C281-4CF3-A6BA-7CCAF82E22D2}" type="datetime1">
              <a:rPr lang="en-US" smtClean="0"/>
              <a:pPr fontAlgn="base">
                <a:spcBef>
                  <a:spcPct val="0"/>
                </a:spcBef>
                <a:spcAft>
                  <a:spcPct val="0"/>
                </a:spcAft>
                <a:defRPr/>
              </a:pPr>
              <a:t>11/5/20</a:t>
            </a:fld>
            <a:endParaRPr lang="en-US"/>
          </a:p>
        </p:txBody>
      </p:sp>
      <p:sp>
        <p:nvSpPr>
          <p:cNvPr id="3" name="Footer Placeholder 4"/>
          <p:cNvSpPr>
            <a:spLocks noGrp="1"/>
          </p:cNvSpPr>
          <p:nvPr>
            <p:ph type="ftr" sz="quarter" idx="11"/>
          </p:nvPr>
        </p:nvSpPr>
        <p:spPr/>
        <p:txBody>
          <a:bodyPr/>
          <a:lstStyle>
            <a:lvl1pPr algn="l">
              <a:defRPr/>
            </a:lvl1pPr>
          </a:lstStyle>
          <a:p>
            <a:pPr>
              <a:defRPr/>
            </a:pPr>
            <a:r>
              <a:rPr lang="en-US"/>
              <a:t>Presented by:</a:t>
            </a:r>
          </a:p>
        </p:txBody>
      </p:sp>
      <p:sp>
        <p:nvSpPr>
          <p:cNvPr id="4" name="Slide Number Placeholder 5"/>
          <p:cNvSpPr>
            <a:spLocks noGrp="1"/>
          </p:cNvSpPr>
          <p:nvPr>
            <p:ph type="sldNum" sz="quarter" idx="12"/>
          </p:nvPr>
        </p:nvSpPr>
        <p:spPr/>
        <p:txBody>
          <a:bodyPr/>
          <a:lstStyle>
            <a:lvl1pPr>
              <a:defRPr>
                <a:latin typeface="Arial" pitchFamily="34" charset="0"/>
                <a:ea typeface="+mn-ea"/>
              </a:defRPr>
            </a:lvl1pPr>
          </a:lstStyle>
          <a:p>
            <a:pPr fontAlgn="base">
              <a:spcBef>
                <a:spcPct val="0"/>
              </a:spcBef>
              <a:spcAft>
                <a:spcPct val="0"/>
              </a:spcAft>
              <a:defRPr/>
            </a:pPr>
            <a:fld id="{39FEA911-9269-4A35-B0DB-A30E430762D1}"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7690590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29" y="273050"/>
            <a:ext cx="4315884" cy="1162051"/>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273143"/>
            <a:ext cx="71204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29" y="1435104"/>
            <a:ext cx="4315884" cy="4691063"/>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a:latin typeface="Arial" pitchFamily="34" charset="0"/>
                <a:ea typeface="+mn-ea"/>
              </a:defRPr>
            </a:lvl1pPr>
          </a:lstStyle>
          <a:p>
            <a:pPr fontAlgn="base">
              <a:spcBef>
                <a:spcPct val="0"/>
              </a:spcBef>
              <a:spcAft>
                <a:spcPct val="0"/>
              </a:spcAft>
              <a:defRPr/>
            </a:pPr>
            <a:fld id="{0BA171DD-CFE1-4005-8A21-80AE5244BB6B}" type="datetime1">
              <a:rPr lang="en-US" smtClean="0"/>
              <a:pPr fontAlgn="base">
                <a:spcBef>
                  <a:spcPct val="0"/>
                </a:spcBef>
                <a:spcAft>
                  <a:spcPct val="0"/>
                </a:spcAft>
                <a:defRPr/>
              </a:pPr>
              <a:t>11/5/20</a:t>
            </a:fld>
            <a:endParaRPr lang="en-US"/>
          </a:p>
        </p:txBody>
      </p:sp>
      <p:sp>
        <p:nvSpPr>
          <p:cNvPr id="6" name="Footer Placeholder 4"/>
          <p:cNvSpPr>
            <a:spLocks noGrp="1"/>
          </p:cNvSpPr>
          <p:nvPr>
            <p:ph type="ftr" sz="quarter" idx="11"/>
          </p:nvPr>
        </p:nvSpPr>
        <p:spPr/>
        <p:txBody>
          <a:bodyPr/>
          <a:lstStyle>
            <a:lvl1pPr algn="l">
              <a:defRPr/>
            </a:lvl1pPr>
          </a:lstStyle>
          <a:p>
            <a:pPr>
              <a:defRPr/>
            </a:pPr>
            <a:r>
              <a:rPr lang="en-US"/>
              <a:t>Presented by:</a:t>
            </a:r>
          </a:p>
        </p:txBody>
      </p:sp>
      <p:sp>
        <p:nvSpPr>
          <p:cNvPr id="7" name="Slide Number Placeholder 5"/>
          <p:cNvSpPr>
            <a:spLocks noGrp="1"/>
          </p:cNvSpPr>
          <p:nvPr>
            <p:ph type="sldNum" sz="quarter" idx="12"/>
          </p:nvPr>
        </p:nvSpPr>
        <p:spPr/>
        <p:txBody>
          <a:bodyPr/>
          <a:lstStyle>
            <a:lvl1pPr>
              <a:defRPr>
                <a:latin typeface="Arial" pitchFamily="34" charset="0"/>
                <a:ea typeface="+mn-ea"/>
              </a:defRPr>
            </a:lvl1pPr>
          </a:lstStyle>
          <a:p>
            <a:pPr fontAlgn="base">
              <a:spcBef>
                <a:spcPct val="0"/>
              </a:spcBef>
              <a:spcAft>
                <a:spcPct val="0"/>
              </a:spcAft>
              <a:defRPr/>
            </a:pPr>
            <a:fld id="{9BD44610-AFB5-4071-8260-714600B17B13}"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5056532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solidFill>
                  <a:srgbClr val="FFFFFF"/>
                </a:solidFil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470"/>
            <a:ext cx="7315200" cy="804863"/>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Arial" pitchFamily="34" charset="0"/>
                <a:ea typeface="+mn-ea"/>
              </a:defRPr>
            </a:lvl1pPr>
          </a:lstStyle>
          <a:p>
            <a:pPr fontAlgn="base">
              <a:spcBef>
                <a:spcPct val="0"/>
              </a:spcBef>
              <a:spcAft>
                <a:spcPct val="0"/>
              </a:spcAft>
              <a:defRPr/>
            </a:pPr>
            <a:fld id="{E9906C82-2150-451B-B06D-CB0A474D274B}" type="datetime1">
              <a:rPr lang="en-US" smtClean="0"/>
              <a:pPr fontAlgn="base">
                <a:spcBef>
                  <a:spcPct val="0"/>
                </a:spcBef>
                <a:spcAft>
                  <a:spcPct val="0"/>
                </a:spcAft>
                <a:defRPr/>
              </a:pPr>
              <a:t>11/5/20</a:t>
            </a:fld>
            <a:endParaRPr lang="en-US"/>
          </a:p>
        </p:txBody>
      </p:sp>
      <p:sp>
        <p:nvSpPr>
          <p:cNvPr id="6" name="Footer Placeholder 5"/>
          <p:cNvSpPr>
            <a:spLocks noGrp="1"/>
          </p:cNvSpPr>
          <p:nvPr>
            <p:ph type="ftr" sz="quarter" idx="11"/>
          </p:nvPr>
        </p:nvSpPr>
        <p:spPr/>
        <p:txBody>
          <a:bodyPr/>
          <a:lstStyle>
            <a:lvl1pPr>
              <a:defRPr/>
            </a:lvl1pPr>
          </a:lstStyle>
          <a:p>
            <a:pPr>
              <a:defRPr/>
            </a:pPr>
            <a:r>
              <a:rPr lang="en-US"/>
              <a:t>Presented by:</a:t>
            </a:r>
          </a:p>
        </p:txBody>
      </p:sp>
      <p:sp>
        <p:nvSpPr>
          <p:cNvPr id="7" name="Slide Number Placeholder 6"/>
          <p:cNvSpPr>
            <a:spLocks noGrp="1"/>
          </p:cNvSpPr>
          <p:nvPr>
            <p:ph type="sldNum" sz="quarter" idx="12"/>
          </p:nvPr>
        </p:nvSpPr>
        <p:spPr/>
        <p:txBody>
          <a:bodyPr/>
          <a:lstStyle>
            <a:lvl1pPr>
              <a:defRPr>
                <a:latin typeface="Arial" pitchFamily="34" charset="0"/>
                <a:ea typeface="+mn-ea"/>
              </a:defRPr>
            </a:lvl1pPr>
          </a:lstStyle>
          <a:p>
            <a:pPr fontAlgn="base">
              <a:spcBef>
                <a:spcPct val="0"/>
              </a:spcBef>
              <a:spcAft>
                <a:spcPct val="0"/>
              </a:spcAft>
              <a:defRPr/>
            </a:pPr>
            <a:fld id="{421989E2-B7F9-4A98-9F41-E447EAD54B9A}"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8881256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itchFamily="34" charset="0"/>
                <a:ea typeface="+mn-ea"/>
              </a:defRPr>
            </a:lvl1pPr>
          </a:lstStyle>
          <a:p>
            <a:pPr fontAlgn="base">
              <a:spcBef>
                <a:spcPct val="0"/>
              </a:spcBef>
              <a:spcAft>
                <a:spcPct val="0"/>
              </a:spcAft>
              <a:defRPr/>
            </a:pPr>
            <a:fld id="{0661C1CD-B055-4573-9BD0-1C6BC493380D}" type="datetime1">
              <a:rPr lang="en-US" smtClean="0"/>
              <a:pPr fontAlgn="base">
                <a:spcBef>
                  <a:spcPct val="0"/>
                </a:spcBef>
                <a:spcAft>
                  <a:spcPct val="0"/>
                </a:spcAft>
                <a:defRPr/>
              </a:pPr>
              <a:t>11/5/20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Presented by:</a:t>
            </a:r>
          </a:p>
        </p:txBody>
      </p:sp>
      <p:sp>
        <p:nvSpPr>
          <p:cNvPr id="6" name="Slide Number Placeholder 5"/>
          <p:cNvSpPr>
            <a:spLocks noGrp="1"/>
          </p:cNvSpPr>
          <p:nvPr>
            <p:ph type="sldNum" sz="quarter" idx="12"/>
          </p:nvPr>
        </p:nvSpPr>
        <p:spPr/>
        <p:txBody>
          <a:bodyPr/>
          <a:lstStyle>
            <a:lvl1pPr>
              <a:defRPr>
                <a:latin typeface="Arial" pitchFamily="34" charset="0"/>
                <a:ea typeface="+mn-ea"/>
              </a:defRPr>
            </a:lvl1pPr>
          </a:lstStyle>
          <a:p>
            <a:pPr fontAlgn="base">
              <a:spcBef>
                <a:spcPct val="0"/>
              </a:spcBef>
              <a:spcAft>
                <a:spcPct val="0"/>
              </a:spcAft>
              <a:defRPr/>
            </a:pPr>
            <a:fld id="{E7448AEE-09F5-4962-9312-256E55021A55}"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697351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9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5CC504C-C634-4192-AA59-202DC110D53F}"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254655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1"/>
            <a:ext cx="27432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304800" y="274641"/>
            <a:ext cx="87376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Arial" pitchFamily="34" charset="0"/>
                <a:ea typeface="+mn-ea"/>
              </a:defRPr>
            </a:lvl1pPr>
          </a:lstStyle>
          <a:p>
            <a:pPr fontAlgn="base">
              <a:spcBef>
                <a:spcPct val="0"/>
              </a:spcBef>
              <a:spcAft>
                <a:spcPct val="0"/>
              </a:spcAft>
              <a:defRPr/>
            </a:pPr>
            <a:fld id="{CEC199E3-76A2-44F7-8721-05AF1840621F}" type="datetime1">
              <a:rPr lang="en-US" smtClean="0"/>
              <a:pPr fontAlgn="base">
                <a:spcBef>
                  <a:spcPct val="0"/>
                </a:spcBef>
                <a:spcAft>
                  <a:spcPct val="0"/>
                </a:spcAft>
                <a:defRPr/>
              </a:pPr>
              <a:t>11/5/20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Presented by:</a:t>
            </a:r>
          </a:p>
        </p:txBody>
      </p:sp>
      <p:sp>
        <p:nvSpPr>
          <p:cNvPr id="6" name="Slide Number Placeholder 5"/>
          <p:cNvSpPr>
            <a:spLocks noGrp="1"/>
          </p:cNvSpPr>
          <p:nvPr>
            <p:ph type="sldNum" sz="quarter" idx="12"/>
          </p:nvPr>
        </p:nvSpPr>
        <p:spPr/>
        <p:txBody>
          <a:bodyPr/>
          <a:lstStyle>
            <a:lvl1pPr>
              <a:defRPr>
                <a:latin typeface="Arial" pitchFamily="34" charset="0"/>
                <a:ea typeface="+mn-ea"/>
              </a:defRPr>
            </a:lvl1pPr>
          </a:lstStyle>
          <a:p>
            <a:pPr fontAlgn="base">
              <a:spcBef>
                <a:spcPct val="0"/>
              </a:spcBef>
              <a:spcAft>
                <a:spcPct val="0"/>
              </a:spcAft>
              <a:defRPr/>
            </a:pPr>
            <a:fld id="{5B5FAEF3-66F4-4805-A6F6-862B5B964D19}"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4678005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91629" y="1122363"/>
            <a:ext cx="9608742"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291629" y="3602038"/>
            <a:ext cx="960874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046409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1_Title Slide-No Presenter">
    <p:spTree>
      <p:nvGrpSpPr>
        <p:cNvPr id="1" name=""/>
        <p:cNvGrpSpPr/>
        <p:nvPr/>
      </p:nvGrpSpPr>
      <p:grpSpPr>
        <a:xfrm>
          <a:off x="0" y="0"/>
          <a:ext cx="0" cy="0"/>
          <a:chOff x="0" y="0"/>
          <a:chExt cx="0" cy="0"/>
        </a:xfrm>
      </p:grpSpPr>
      <p:sp>
        <p:nvSpPr>
          <p:cNvPr id="2" name="Title 1"/>
          <p:cNvSpPr>
            <a:spLocks noGrp="1"/>
          </p:cNvSpPr>
          <p:nvPr>
            <p:ph type="ctrTitle"/>
          </p:nvPr>
        </p:nvSpPr>
        <p:spPr>
          <a:xfrm>
            <a:off x="1291629" y="1122363"/>
            <a:ext cx="9608742"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291629" y="3602038"/>
            <a:ext cx="960874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790198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99186"/>
            <a:ext cx="10515600" cy="657442"/>
          </a:xfrm>
        </p:spPr>
        <p:txBody>
          <a:bodyPr/>
          <a:lstStyle/>
          <a:p>
            <a:r>
              <a:rPr lang="en-US" dirty="0"/>
              <a:t>Click to edit Master title style</a:t>
            </a:r>
          </a:p>
        </p:txBody>
      </p:sp>
      <p:sp>
        <p:nvSpPr>
          <p:cNvPr id="3" name="Content Placeholder 2"/>
          <p:cNvSpPr>
            <a:spLocks noGrp="1"/>
          </p:cNvSpPr>
          <p:nvPr>
            <p:ph idx="1"/>
          </p:nvPr>
        </p:nvSpPr>
        <p:spPr>
          <a:xfrm>
            <a:off x="838200" y="1522597"/>
            <a:ext cx="10515600" cy="4264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4827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mall body">
    <p:spTree>
      <p:nvGrpSpPr>
        <p:cNvPr id="1" name=""/>
        <p:cNvGrpSpPr/>
        <p:nvPr/>
      </p:nvGrpSpPr>
      <p:grpSpPr>
        <a:xfrm>
          <a:off x="0" y="0"/>
          <a:ext cx="0" cy="0"/>
          <a:chOff x="0" y="0"/>
          <a:chExt cx="0" cy="0"/>
        </a:xfrm>
      </p:grpSpPr>
      <p:sp>
        <p:nvSpPr>
          <p:cNvPr id="4" name="Title 1"/>
          <p:cNvSpPr>
            <a:spLocks noGrp="1"/>
          </p:cNvSpPr>
          <p:nvPr>
            <p:ph type="title"/>
          </p:nvPr>
        </p:nvSpPr>
        <p:spPr>
          <a:xfrm>
            <a:off x="360790" y="699186"/>
            <a:ext cx="11470420" cy="657442"/>
          </a:xfrm>
        </p:spPr>
        <p:txBody>
          <a:bodyPr/>
          <a:lstStyle/>
          <a:p>
            <a:r>
              <a:rPr lang="en-US" dirty="0"/>
              <a:t>Click to edit Master title style</a:t>
            </a:r>
          </a:p>
        </p:txBody>
      </p:sp>
      <p:sp>
        <p:nvSpPr>
          <p:cNvPr id="5" name="Content Placeholder 2"/>
          <p:cNvSpPr>
            <a:spLocks noGrp="1"/>
          </p:cNvSpPr>
          <p:nvPr>
            <p:ph idx="1"/>
          </p:nvPr>
        </p:nvSpPr>
        <p:spPr>
          <a:xfrm>
            <a:off x="360790" y="1522597"/>
            <a:ext cx="11470420" cy="4264592"/>
          </a:xfrm>
        </p:spPr>
        <p:txBody>
          <a:bodyPr>
            <a:normAutofit/>
          </a:bodyPr>
          <a:lstStyle>
            <a:lvl1pPr>
              <a:lnSpc>
                <a:spcPct val="100000"/>
              </a:lnSpc>
              <a:defRPr sz="2000"/>
            </a:lvl1pPr>
          </a:lstStyle>
          <a:p>
            <a:pPr lvl="0"/>
            <a:r>
              <a:rPr lang="en-US" dirty="0"/>
              <a:t>Click to edit Master text styles</a:t>
            </a:r>
          </a:p>
        </p:txBody>
      </p:sp>
    </p:spTree>
    <p:extLst>
      <p:ext uri="{BB962C8B-B14F-4D97-AF65-F5344CB8AC3E}">
        <p14:creationId xmlns:p14="http://schemas.microsoft.com/office/powerpoint/2010/main" val="705014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346359" y="699186"/>
            <a:ext cx="11007441" cy="657442"/>
          </a:xfrm>
        </p:spPr>
        <p:txBody>
          <a:bodyPr/>
          <a:lstStyle/>
          <a:p>
            <a:r>
              <a:rPr lang="en-US" dirty="0"/>
              <a:t>Click to edit Master title style</a:t>
            </a:r>
          </a:p>
        </p:txBody>
      </p:sp>
    </p:spTree>
    <p:extLst>
      <p:ext uri="{BB962C8B-B14F-4D97-AF65-F5344CB8AC3E}">
        <p14:creationId xmlns:p14="http://schemas.microsoft.com/office/powerpoint/2010/main" val="36938277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4728" y="1544245"/>
            <a:ext cx="6128544" cy="42429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98728" y="1544245"/>
            <a:ext cx="6128544" cy="42429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364728" y="699186"/>
            <a:ext cx="11462544" cy="657442"/>
          </a:xfrm>
        </p:spPr>
        <p:txBody>
          <a:bodyPr/>
          <a:lstStyle/>
          <a:p>
            <a:r>
              <a:rPr lang="en-US" dirty="0"/>
              <a:t>Click to edit Master title style</a:t>
            </a:r>
          </a:p>
        </p:txBody>
      </p:sp>
    </p:spTree>
    <p:extLst>
      <p:ext uri="{BB962C8B-B14F-4D97-AF65-F5344CB8AC3E}">
        <p14:creationId xmlns:p14="http://schemas.microsoft.com/office/powerpoint/2010/main" val="26716036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15577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7123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E_Program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dirty="0"/>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9" name="Picture 8">
            <a:extLst>
              <a:ext uri="{FF2B5EF4-FFF2-40B4-BE49-F238E27FC236}">
                <a16:creationId xmlns:a16="http://schemas.microsoft.com/office/drawing/2014/main" id="{6611DC5D-A0F5-7F4C-A55B-3FC8C56600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spTree>
    <p:extLst>
      <p:ext uri="{BB962C8B-B14F-4D97-AF65-F5344CB8AC3E}">
        <p14:creationId xmlns:p14="http://schemas.microsoft.com/office/powerpoint/2010/main" val="3090044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64BAB99-CD0D-49B8-9556-3073E894E67B}"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507143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E_Program Title_HemO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dirty="0"/>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0" name="Picture 9">
            <a:extLst>
              <a:ext uri="{FF2B5EF4-FFF2-40B4-BE49-F238E27FC236}">
                <a16:creationId xmlns:a16="http://schemas.microsoft.com/office/drawing/2014/main" id="{CA3DCDD7-FA7A-A54E-A9B6-CF4E6679F6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49" y="304803"/>
            <a:ext cx="3323267" cy="357327"/>
          </a:xfrm>
          <a:prstGeom prst="rect">
            <a:avLst/>
          </a:prstGeom>
        </p:spPr>
      </p:pic>
    </p:spTree>
    <p:extLst>
      <p:ext uri="{BB962C8B-B14F-4D97-AF65-F5344CB8AC3E}">
        <p14:creationId xmlns:p14="http://schemas.microsoft.com/office/powerpoint/2010/main" val="7639118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ME_Program Title_HemO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dirty="0"/>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7" name="Picture 16">
            <a:extLst>
              <a:ext uri="{FF2B5EF4-FFF2-40B4-BE49-F238E27FC236}">
                <a16:creationId xmlns:a16="http://schemas.microsoft.com/office/drawing/2014/main" id="{B51038E2-D6DF-3B44-88BB-76DA570F71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049" y="304803"/>
            <a:ext cx="2496991" cy="688975"/>
          </a:xfrm>
          <a:prstGeom prst="rect">
            <a:avLst/>
          </a:prstGeom>
        </p:spPr>
      </p:pic>
    </p:spTree>
    <p:extLst>
      <p:ext uri="{BB962C8B-B14F-4D97-AF65-F5344CB8AC3E}">
        <p14:creationId xmlns:p14="http://schemas.microsoft.com/office/powerpoint/2010/main" val="32491725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ME_Program Title_HemO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dirty="0"/>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0" name="Picture 9">
            <a:extLst>
              <a:ext uri="{FF2B5EF4-FFF2-40B4-BE49-F238E27FC236}">
                <a16:creationId xmlns:a16="http://schemas.microsoft.com/office/drawing/2014/main" id="{4CA14CA3-36B4-B842-A074-2DEFEA4415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966" y="303079"/>
            <a:ext cx="2130799" cy="426159"/>
          </a:xfrm>
          <a:prstGeom prst="rect">
            <a:avLst/>
          </a:prstGeom>
        </p:spPr>
      </p:pic>
    </p:spTree>
    <p:extLst>
      <p:ext uri="{BB962C8B-B14F-4D97-AF65-F5344CB8AC3E}">
        <p14:creationId xmlns:p14="http://schemas.microsoft.com/office/powerpoint/2010/main" val="2628805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E_Program Title TH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dirty="0"/>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0" name="Picture 9">
            <a:extLst>
              <a:ext uri="{FF2B5EF4-FFF2-40B4-BE49-F238E27FC236}">
                <a16:creationId xmlns:a16="http://schemas.microsoft.com/office/drawing/2014/main" id="{28040E56-E774-7849-8172-C947652F23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pic>
        <p:nvPicPr>
          <p:cNvPr id="12" name="Picture 11">
            <a:extLst>
              <a:ext uri="{FF2B5EF4-FFF2-40B4-BE49-F238E27FC236}">
                <a16:creationId xmlns:a16="http://schemas.microsoft.com/office/drawing/2014/main" id="{B36F3331-B025-1F44-A1D5-A18629A4E2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1193" y="323852"/>
            <a:ext cx="1398451" cy="405933"/>
          </a:xfrm>
          <a:prstGeom prst="rect">
            <a:avLst/>
          </a:prstGeom>
        </p:spPr>
      </p:pic>
    </p:spTree>
    <p:extLst>
      <p:ext uri="{BB962C8B-B14F-4D97-AF65-F5344CB8AC3E}">
        <p14:creationId xmlns:p14="http://schemas.microsoft.com/office/powerpoint/2010/main" val="24182479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E_Panelist">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CACAA67F-D1FD-C148-A896-23A35382AD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spTree>
    <p:extLst>
      <p:ext uri="{BB962C8B-B14F-4D97-AF65-F5344CB8AC3E}">
        <p14:creationId xmlns:p14="http://schemas.microsoft.com/office/powerpoint/2010/main" val="19323687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E_Panelist_HemOnc">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EC61B8E3-492A-394C-BF56-A70BB95489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49" y="304803"/>
            <a:ext cx="3323267" cy="357327"/>
          </a:xfrm>
          <a:prstGeom prst="rect">
            <a:avLst/>
          </a:prstGeom>
        </p:spPr>
      </p:pic>
    </p:spTree>
    <p:extLst>
      <p:ext uri="{BB962C8B-B14F-4D97-AF65-F5344CB8AC3E}">
        <p14:creationId xmlns:p14="http://schemas.microsoft.com/office/powerpoint/2010/main" val="41999487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ME_Panelist_HemOnc">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ADC345D0-B37C-DF40-82EC-48C4A5322F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049" y="304803"/>
            <a:ext cx="2496991" cy="688975"/>
          </a:xfrm>
          <a:prstGeom prst="rect">
            <a:avLst/>
          </a:prstGeom>
        </p:spPr>
      </p:pic>
    </p:spTree>
    <p:extLst>
      <p:ext uri="{BB962C8B-B14F-4D97-AF65-F5344CB8AC3E}">
        <p14:creationId xmlns:p14="http://schemas.microsoft.com/office/powerpoint/2010/main" val="30725917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ME_Panelist_HemOnc">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62B7FAAD-1F56-EF48-A3AB-FE9773EDD8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966" y="303079"/>
            <a:ext cx="2130799" cy="426159"/>
          </a:xfrm>
          <a:prstGeom prst="rect">
            <a:avLst/>
          </a:prstGeom>
        </p:spPr>
      </p:pic>
    </p:spTree>
    <p:extLst>
      <p:ext uri="{BB962C8B-B14F-4D97-AF65-F5344CB8AC3E}">
        <p14:creationId xmlns:p14="http://schemas.microsoft.com/office/powerpoint/2010/main" val="4291233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E_Panelist THO">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59573944-6D7B-0B4F-9C74-435D0774EB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pic>
        <p:nvPicPr>
          <p:cNvPr id="14" name="Picture 13">
            <a:extLst>
              <a:ext uri="{FF2B5EF4-FFF2-40B4-BE49-F238E27FC236}">
                <a16:creationId xmlns:a16="http://schemas.microsoft.com/office/drawing/2014/main" id="{33D8D437-3A4A-DA40-B4A2-6C3A3ADB80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1193" y="323852"/>
            <a:ext cx="1398451" cy="405933"/>
          </a:xfrm>
          <a:prstGeom prst="rect">
            <a:avLst/>
          </a:prstGeom>
        </p:spPr>
      </p:pic>
    </p:spTree>
    <p:extLst>
      <p:ext uri="{BB962C8B-B14F-4D97-AF65-F5344CB8AC3E}">
        <p14:creationId xmlns:p14="http://schemas.microsoft.com/office/powerpoint/2010/main" val="37344114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E_Disclaimer">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accent6"/>
                </a:solidFill>
              </a:defRPr>
            </a:lvl1pPr>
          </a:lstStyle>
          <a:p>
            <a:r>
              <a:rPr lang="en-US" dirty="0"/>
              <a:t>Click to edit Master title style</a:t>
            </a:r>
          </a:p>
        </p:txBody>
      </p:sp>
    </p:spTree>
    <p:extLst>
      <p:ext uri="{BB962C8B-B14F-4D97-AF65-F5344CB8AC3E}">
        <p14:creationId xmlns:p14="http://schemas.microsoft.com/office/powerpoint/2010/main" val="2902087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6539EC0-E098-449C-88DA-7414F5FA3D4C}"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948591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E_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dirty="0"/>
              <a:t>Click To Edit Master Title Style</a:t>
            </a:r>
          </a:p>
        </p:txBody>
      </p:sp>
      <p:pic>
        <p:nvPicPr>
          <p:cNvPr id="4" name="Picture 3">
            <a:extLst>
              <a:ext uri="{FF2B5EF4-FFF2-40B4-BE49-F238E27FC236}">
                <a16:creationId xmlns:a16="http://schemas.microsoft.com/office/drawing/2014/main" id="{79102028-FF0E-7842-AC75-93C54D0DA0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spTree>
    <p:extLst>
      <p:ext uri="{BB962C8B-B14F-4D97-AF65-F5344CB8AC3E}">
        <p14:creationId xmlns:p14="http://schemas.microsoft.com/office/powerpoint/2010/main" val="13895219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ME_Divider_HemOn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dirty="0"/>
              <a:t>Click To Edit Master Title Style</a:t>
            </a:r>
          </a:p>
        </p:txBody>
      </p:sp>
      <p:pic>
        <p:nvPicPr>
          <p:cNvPr id="5" name="Picture 4">
            <a:extLst>
              <a:ext uri="{FF2B5EF4-FFF2-40B4-BE49-F238E27FC236}">
                <a16:creationId xmlns:a16="http://schemas.microsoft.com/office/drawing/2014/main" id="{5C667007-A794-614E-9BED-9DF984AB13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49" y="304803"/>
            <a:ext cx="3323267" cy="357327"/>
          </a:xfrm>
          <a:prstGeom prst="rect">
            <a:avLst/>
          </a:prstGeom>
        </p:spPr>
      </p:pic>
    </p:spTree>
    <p:extLst>
      <p:ext uri="{BB962C8B-B14F-4D97-AF65-F5344CB8AC3E}">
        <p14:creationId xmlns:p14="http://schemas.microsoft.com/office/powerpoint/2010/main" val="16462675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ME_Divider_HemOn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dirty="0"/>
              <a:t>Click To Edit Master Title Style</a:t>
            </a:r>
          </a:p>
        </p:txBody>
      </p:sp>
      <p:pic>
        <p:nvPicPr>
          <p:cNvPr id="5" name="Picture 4">
            <a:extLst>
              <a:ext uri="{FF2B5EF4-FFF2-40B4-BE49-F238E27FC236}">
                <a16:creationId xmlns:a16="http://schemas.microsoft.com/office/drawing/2014/main" id="{746C4B53-D3C6-D24B-878D-49A7C5EA24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966" y="303079"/>
            <a:ext cx="2130799" cy="426159"/>
          </a:xfrm>
          <a:prstGeom prst="rect">
            <a:avLst/>
          </a:prstGeom>
        </p:spPr>
      </p:pic>
    </p:spTree>
    <p:extLst>
      <p:ext uri="{BB962C8B-B14F-4D97-AF65-F5344CB8AC3E}">
        <p14:creationId xmlns:p14="http://schemas.microsoft.com/office/powerpoint/2010/main" val="3126277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ME_Divider_HemOn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dirty="0"/>
              <a:t>Click To Edit Master Title Style</a:t>
            </a:r>
          </a:p>
        </p:txBody>
      </p:sp>
      <p:pic>
        <p:nvPicPr>
          <p:cNvPr id="5" name="Picture 4">
            <a:extLst>
              <a:ext uri="{FF2B5EF4-FFF2-40B4-BE49-F238E27FC236}">
                <a16:creationId xmlns:a16="http://schemas.microsoft.com/office/drawing/2014/main" id="{0E9C8FE7-CCE3-2748-BC1C-1BC1D01AD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049" y="304803"/>
            <a:ext cx="2496991" cy="688975"/>
          </a:xfrm>
          <a:prstGeom prst="rect">
            <a:avLst/>
          </a:prstGeom>
        </p:spPr>
      </p:pic>
    </p:spTree>
    <p:extLst>
      <p:ext uri="{BB962C8B-B14F-4D97-AF65-F5344CB8AC3E}">
        <p14:creationId xmlns:p14="http://schemas.microsoft.com/office/powerpoint/2010/main" val="39466500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E_Divider TH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dirty="0"/>
              <a:t>Click To Edit Master Title Style</a:t>
            </a:r>
          </a:p>
        </p:txBody>
      </p:sp>
      <p:pic>
        <p:nvPicPr>
          <p:cNvPr id="5" name="Picture 4">
            <a:extLst>
              <a:ext uri="{FF2B5EF4-FFF2-40B4-BE49-F238E27FC236}">
                <a16:creationId xmlns:a16="http://schemas.microsoft.com/office/drawing/2014/main" id="{4AC43F7D-DCEF-6F43-9F2B-AB9F2CE80A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pic>
        <p:nvPicPr>
          <p:cNvPr id="7" name="Picture 6">
            <a:extLst>
              <a:ext uri="{FF2B5EF4-FFF2-40B4-BE49-F238E27FC236}">
                <a16:creationId xmlns:a16="http://schemas.microsoft.com/office/drawing/2014/main" id="{B3A8279E-1EDD-F044-A1F0-CF1B656628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1193" y="323852"/>
            <a:ext cx="1398451" cy="405933"/>
          </a:xfrm>
          <a:prstGeom prst="rect">
            <a:avLst/>
          </a:prstGeom>
        </p:spPr>
      </p:pic>
    </p:spTree>
    <p:extLst>
      <p:ext uri="{BB962C8B-B14F-4D97-AF65-F5344CB8AC3E}">
        <p14:creationId xmlns:p14="http://schemas.microsoft.com/office/powerpoint/2010/main" val="34688447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oAutofit/>
          </a:bodyPr>
          <a:lstStyle>
            <a:lvl3pPr marL="795488">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453774" y="1295400"/>
            <a:ext cx="11362945"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411480" y="6163056"/>
            <a:ext cx="11365992" cy="694944"/>
          </a:xfrm>
        </p:spPr>
        <p:txBody>
          <a:bodyPr anchor="b">
            <a:noAutofit/>
          </a:bodyPr>
          <a:lstStyle>
            <a:lvl1pPr>
              <a:spcBef>
                <a:spcPts val="0"/>
              </a:spcBef>
              <a:defRPr sz="1400" b="0"/>
            </a:lvl1pPr>
          </a:lstStyle>
          <a:p>
            <a:pPr lvl="0"/>
            <a:r>
              <a:rPr lang="en-US" dirty="0"/>
              <a:t>Edit Master text styles</a:t>
            </a:r>
          </a:p>
        </p:txBody>
      </p:sp>
    </p:spTree>
    <p:extLst>
      <p:ext uri="{BB962C8B-B14F-4D97-AF65-F5344CB8AC3E}">
        <p14:creationId xmlns:p14="http://schemas.microsoft.com/office/powerpoint/2010/main" val="3472033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ME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11480" y="1609344"/>
            <a:ext cx="5577840" cy="4498848"/>
          </a:xfrm>
        </p:spPr>
        <p:txBody>
          <a:bodyPr>
            <a:noAutofit/>
          </a:bodyPr>
          <a:lstStyle>
            <a:lvl3pPr marL="795488">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453774"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0"/>
          <p:cNvSpPr>
            <a:spLocks noGrp="1"/>
          </p:cNvSpPr>
          <p:nvPr>
            <p:ph type="body" sz="quarter" idx="12"/>
          </p:nvPr>
        </p:nvSpPr>
        <p:spPr>
          <a:xfrm>
            <a:off x="411480" y="6163056"/>
            <a:ext cx="11365992" cy="694944"/>
          </a:xfrm>
        </p:spPr>
        <p:txBody>
          <a:bodyPr anchor="b">
            <a:noAutofit/>
          </a:bodyPr>
          <a:lstStyle>
            <a:lvl1pPr>
              <a:spcBef>
                <a:spcPts val="0"/>
              </a:spcBef>
              <a:defRPr sz="1400" b="0"/>
            </a:lvl1pPr>
          </a:lstStyle>
          <a:p>
            <a:pPr lvl="0"/>
            <a:r>
              <a:rPr lang="en-US" dirty="0"/>
              <a:t>Edit Master text styles</a:t>
            </a:r>
          </a:p>
        </p:txBody>
      </p:sp>
    </p:spTree>
    <p:extLst>
      <p:ext uri="{BB962C8B-B14F-4D97-AF65-F5344CB8AC3E}">
        <p14:creationId xmlns:p14="http://schemas.microsoft.com/office/powerpoint/2010/main" val="7788376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E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7" name="Straight Connector 6"/>
          <p:cNvCxnSpPr/>
          <p:nvPr userDrawn="1"/>
        </p:nvCxnSpPr>
        <p:spPr>
          <a:xfrm>
            <a:off x="453774"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8" name="Text Placeholder 10"/>
          <p:cNvSpPr>
            <a:spLocks noGrp="1"/>
          </p:cNvSpPr>
          <p:nvPr>
            <p:ph type="body" sz="quarter" idx="12"/>
          </p:nvPr>
        </p:nvSpPr>
        <p:spPr>
          <a:xfrm>
            <a:off x="411480" y="6163056"/>
            <a:ext cx="11365992" cy="694944"/>
          </a:xfrm>
        </p:spPr>
        <p:txBody>
          <a:bodyPr anchor="b">
            <a:noAutofit/>
          </a:bodyPr>
          <a:lstStyle>
            <a:lvl1pPr>
              <a:spcBef>
                <a:spcPts val="0"/>
              </a:spcBef>
              <a:defRPr sz="1400" b="0"/>
            </a:lvl1pPr>
          </a:lstStyle>
          <a:p>
            <a:pPr lvl="0"/>
            <a:r>
              <a:rPr lang="en-US" dirty="0"/>
              <a:t>Edit Master text styles</a:t>
            </a:r>
          </a:p>
        </p:txBody>
      </p:sp>
    </p:spTree>
    <p:extLst>
      <p:ext uri="{BB962C8B-B14F-4D97-AF65-F5344CB8AC3E}">
        <p14:creationId xmlns:p14="http://schemas.microsoft.com/office/powerpoint/2010/main" val="9554096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88">
              <a:defRPr/>
            </a:lvl3pPr>
          </a:lstStyle>
          <a:p>
            <a:pPr lvl="0"/>
            <a:r>
              <a:rPr lang="en-US" dirty="0"/>
              <a:t>Edit Master text styles</a:t>
            </a:r>
          </a:p>
        </p:txBody>
      </p:sp>
      <p:cxnSp>
        <p:nvCxnSpPr>
          <p:cNvPr id="7" name="Straight Connector 6"/>
          <p:cNvCxnSpPr/>
          <p:nvPr userDrawn="1"/>
        </p:nvCxnSpPr>
        <p:spPr>
          <a:xfrm>
            <a:off x="453774"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8370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ME_Thank You">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dirty="0"/>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AA917216-6F67-1146-BBB3-CBA09EA565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spTree>
    <p:extLst>
      <p:ext uri="{BB962C8B-B14F-4D97-AF65-F5344CB8AC3E}">
        <p14:creationId xmlns:p14="http://schemas.microsoft.com/office/powerpoint/2010/main" val="2496924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7288325-33AA-45E4-989B-9898B0C478A2}"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888805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ME_Thank You_HemOnc">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dirty="0"/>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3FFA6128-CB85-EF4A-B642-3F9BE3DB6F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49" y="304803"/>
            <a:ext cx="3323267" cy="357327"/>
          </a:xfrm>
          <a:prstGeom prst="rect">
            <a:avLst/>
          </a:prstGeom>
        </p:spPr>
      </p:pic>
    </p:spTree>
    <p:extLst>
      <p:ext uri="{BB962C8B-B14F-4D97-AF65-F5344CB8AC3E}">
        <p14:creationId xmlns:p14="http://schemas.microsoft.com/office/powerpoint/2010/main" val="15785124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ME_Thank You_HemOnc">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dirty="0"/>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01519412-F66E-F347-8AB6-17E5A726C5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049" y="304803"/>
            <a:ext cx="2496991" cy="688975"/>
          </a:xfrm>
          <a:prstGeom prst="rect">
            <a:avLst/>
          </a:prstGeom>
        </p:spPr>
      </p:pic>
    </p:spTree>
    <p:extLst>
      <p:ext uri="{BB962C8B-B14F-4D97-AF65-F5344CB8AC3E}">
        <p14:creationId xmlns:p14="http://schemas.microsoft.com/office/powerpoint/2010/main" val="39725313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ME_Thank You_HemOnc">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dirty="0"/>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4F9DD359-1145-B144-9821-EB7E25C682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966" y="303079"/>
            <a:ext cx="2130799" cy="426159"/>
          </a:xfrm>
          <a:prstGeom prst="rect">
            <a:avLst/>
          </a:prstGeom>
        </p:spPr>
      </p:pic>
    </p:spTree>
    <p:extLst>
      <p:ext uri="{BB962C8B-B14F-4D97-AF65-F5344CB8AC3E}">
        <p14:creationId xmlns:p14="http://schemas.microsoft.com/office/powerpoint/2010/main" val="20021920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ME_Thank You THO">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dirty="0"/>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B873B8D3-4450-8E48-95FF-649483D91B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pic>
        <p:nvPicPr>
          <p:cNvPr id="9" name="Picture 8">
            <a:extLst>
              <a:ext uri="{FF2B5EF4-FFF2-40B4-BE49-F238E27FC236}">
                <a16:creationId xmlns:a16="http://schemas.microsoft.com/office/drawing/2014/main" id="{5E87BF48-20BE-6C48-9476-656F19BACB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1193" y="323852"/>
            <a:ext cx="1398451" cy="405933"/>
          </a:xfrm>
          <a:prstGeom prst="rect">
            <a:avLst/>
          </a:prstGeom>
        </p:spPr>
      </p:pic>
    </p:spTree>
    <p:extLst>
      <p:ext uri="{BB962C8B-B14F-4D97-AF65-F5344CB8AC3E}">
        <p14:creationId xmlns:p14="http://schemas.microsoft.com/office/powerpoint/2010/main" val="23711304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pic>
        <p:nvPicPr>
          <p:cNvPr id="23" name="Picture 22" descr="D:\miim - world\miim - work\miim - corp id's\miim - swm - JACOB - 06.11.12\J - PPT Template\J - paint files\J - px - shap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15597" y="1503043"/>
            <a:ext cx="6876403" cy="351039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userDrawn="1"/>
        </p:nvSpPr>
        <p:spPr>
          <a:xfrm>
            <a:off x="0" y="259"/>
            <a:ext cx="12195720" cy="15567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5" name="Picture 63"/>
          <p:cNvPicPr>
            <a:picLocks noChangeAspect="1" noChangeArrowheads="1"/>
          </p:cNvPicPr>
          <p:nvPr userDrawn="1"/>
        </p:nvPicPr>
        <p:blipFill>
          <a:blip r:embed="rId3" cstate="print">
            <a:lum bright="-6000" contrast="-6000"/>
          </a:blip>
          <a:srcRect/>
          <a:stretch>
            <a:fillRect/>
          </a:stretch>
        </p:blipFill>
        <p:spPr bwMode="gray">
          <a:xfrm>
            <a:off x="10442913" y="692697"/>
            <a:ext cx="928519" cy="365317"/>
          </a:xfrm>
          <a:prstGeom prst="rect">
            <a:avLst/>
          </a:prstGeom>
          <a:noFill/>
          <a:ln w="9525" algn="ctr">
            <a:noFill/>
            <a:miter lim="800000"/>
            <a:headEnd/>
            <a:tailEnd/>
          </a:ln>
          <a:effectLst/>
        </p:spPr>
      </p:pic>
      <p:sp>
        <p:nvSpPr>
          <p:cNvPr id="26" name="Rectangle 25"/>
          <p:cNvSpPr/>
          <p:nvPr userDrawn="1"/>
        </p:nvSpPr>
        <p:spPr>
          <a:xfrm>
            <a:off x="-1860" y="4287523"/>
            <a:ext cx="12195720" cy="2570735"/>
          </a:xfrm>
          <a:prstGeom prst="rect">
            <a:avLst/>
          </a:prstGeom>
          <a:gradFill>
            <a:gsLst>
              <a:gs pos="0">
                <a:schemeClr val="accent5"/>
              </a:gs>
              <a:gs pos="11000">
                <a:schemeClr val="accent5"/>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Rectangle 27"/>
          <p:cNvSpPr/>
          <p:nvPr userDrawn="1"/>
        </p:nvSpPr>
        <p:spPr bwMode="white">
          <a:xfrm>
            <a:off x="-1860" y="6237312"/>
            <a:ext cx="12195720"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p:cNvSpPr>
            <a:spLocks noGrp="1"/>
          </p:cNvSpPr>
          <p:nvPr userDrawn="1">
            <p:ph type="ctrTitle" hasCustomPrompt="1"/>
          </p:nvPr>
        </p:nvSpPr>
        <p:spPr>
          <a:xfrm>
            <a:off x="719667" y="4623461"/>
            <a:ext cx="4498784" cy="1325821"/>
          </a:xfrm>
        </p:spPr>
        <p:txBody>
          <a:bodyPr anchor="t" anchorCtr="0">
            <a:normAutofit/>
          </a:bodyPr>
          <a:lstStyle>
            <a:lvl1pPr algn="r">
              <a:spcBef>
                <a:spcPts val="0"/>
              </a:spcBef>
              <a:spcAft>
                <a:spcPts val="0"/>
              </a:spcAft>
              <a:defRPr sz="2600" baseline="0">
                <a:solidFill>
                  <a:schemeClr val="bg1"/>
                </a:solidFill>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5615947" y="4604413"/>
            <a:ext cx="5663771" cy="1344869"/>
          </a:xfrm>
        </p:spPr>
        <p:txBody>
          <a:bodyPr tIns="0" bIns="0">
            <a:noAutofit/>
          </a:bodyPr>
          <a:lstStyle>
            <a:lvl1pPr marL="0" indent="0" algn="l">
              <a:spcBef>
                <a:spcPts val="0"/>
              </a:spcBef>
              <a:spcAft>
                <a:spcPts val="0"/>
              </a:spcAft>
              <a:buNone/>
              <a:defRPr sz="2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grpSp>
        <p:nvGrpSpPr>
          <p:cNvPr id="21" name="Group 20"/>
          <p:cNvGrpSpPr/>
          <p:nvPr userDrawn="1"/>
        </p:nvGrpSpPr>
        <p:grpSpPr>
          <a:xfrm>
            <a:off x="1360526" y="2420889"/>
            <a:ext cx="3871388" cy="1187285"/>
            <a:chOff x="10127729" y="-1035496"/>
            <a:chExt cx="14290675" cy="5843588"/>
          </a:xfrm>
        </p:grpSpPr>
        <p:sp>
          <p:nvSpPr>
            <p:cNvPr id="6" name="Freeform 8"/>
            <p:cNvSpPr>
              <a:spLocks/>
            </p:cNvSpPr>
            <p:nvPr userDrawn="1"/>
          </p:nvSpPr>
          <p:spPr bwMode="auto">
            <a:xfrm>
              <a:off x="10127729" y="-964059"/>
              <a:ext cx="1092200" cy="4254500"/>
            </a:xfrm>
            <a:custGeom>
              <a:avLst/>
              <a:gdLst>
                <a:gd name="T0" fmla="*/ 0 w 92"/>
                <a:gd name="T1" fmla="*/ 347 h 359"/>
                <a:gd name="T2" fmla="*/ 45 w 92"/>
                <a:gd name="T3" fmla="*/ 323 h 359"/>
                <a:gd name="T4" fmla="*/ 57 w 92"/>
                <a:gd name="T5" fmla="*/ 244 h 359"/>
                <a:gd name="T6" fmla="*/ 56 w 92"/>
                <a:gd name="T7" fmla="*/ 87 h 359"/>
                <a:gd name="T8" fmla="*/ 53 w 92"/>
                <a:gd name="T9" fmla="*/ 0 h 359"/>
                <a:gd name="T10" fmla="*/ 60 w 92"/>
                <a:gd name="T11" fmla="*/ 1 h 359"/>
                <a:gd name="T12" fmla="*/ 71 w 92"/>
                <a:gd name="T13" fmla="*/ 2 h 359"/>
                <a:gd name="T14" fmla="*/ 83 w 92"/>
                <a:gd name="T15" fmla="*/ 1 h 359"/>
                <a:gd name="T16" fmla="*/ 92 w 92"/>
                <a:gd name="T17" fmla="*/ 0 h 359"/>
                <a:gd name="T18" fmla="*/ 91 w 92"/>
                <a:gd name="T19" fmla="*/ 37 h 359"/>
                <a:gd name="T20" fmla="*/ 91 w 92"/>
                <a:gd name="T21" fmla="*/ 111 h 359"/>
                <a:gd name="T22" fmla="*/ 92 w 92"/>
                <a:gd name="T23" fmla="*/ 235 h 359"/>
                <a:gd name="T24" fmla="*/ 92 w 92"/>
                <a:gd name="T25" fmla="*/ 257 h 359"/>
                <a:gd name="T26" fmla="*/ 72 w 92"/>
                <a:gd name="T27" fmla="*/ 331 h 359"/>
                <a:gd name="T28" fmla="*/ 3 w 92"/>
                <a:gd name="T29" fmla="*/ 359 h 359"/>
                <a:gd name="T30" fmla="*/ 0 w 92"/>
                <a:gd name="T31" fmla="*/ 34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359">
                  <a:moveTo>
                    <a:pt x="0" y="347"/>
                  </a:moveTo>
                  <a:cubicBezTo>
                    <a:pt x="22" y="344"/>
                    <a:pt x="37" y="336"/>
                    <a:pt x="45" y="323"/>
                  </a:cubicBezTo>
                  <a:cubicBezTo>
                    <a:pt x="53" y="310"/>
                    <a:pt x="57" y="284"/>
                    <a:pt x="57" y="244"/>
                  </a:cubicBezTo>
                  <a:cubicBezTo>
                    <a:pt x="57" y="185"/>
                    <a:pt x="57" y="133"/>
                    <a:pt x="56" y="87"/>
                  </a:cubicBezTo>
                  <a:cubicBezTo>
                    <a:pt x="55" y="42"/>
                    <a:pt x="54" y="13"/>
                    <a:pt x="53" y="0"/>
                  </a:cubicBezTo>
                  <a:cubicBezTo>
                    <a:pt x="54" y="0"/>
                    <a:pt x="57" y="0"/>
                    <a:pt x="60" y="1"/>
                  </a:cubicBezTo>
                  <a:cubicBezTo>
                    <a:pt x="66" y="1"/>
                    <a:pt x="69" y="2"/>
                    <a:pt x="71" y="2"/>
                  </a:cubicBezTo>
                  <a:cubicBezTo>
                    <a:pt x="73" y="2"/>
                    <a:pt x="77" y="1"/>
                    <a:pt x="83" y="1"/>
                  </a:cubicBezTo>
                  <a:cubicBezTo>
                    <a:pt x="87" y="0"/>
                    <a:pt x="90" y="0"/>
                    <a:pt x="92" y="0"/>
                  </a:cubicBezTo>
                  <a:cubicBezTo>
                    <a:pt x="92" y="10"/>
                    <a:pt x="91" y="23"/>
                    <a:pt x="91" y="37"/>
                  </a:cubicBezTo>
                  <a:cubicBezTo>
                    <a:pt x="91" y="52"/>
                    <a:pt x="91" y="76"/>
                    <a:pt x="91" y="111"/>
                  </a:cubicBezTo>
                  <a:cubicBezTo>
                    <a:pt x="91" y="149"/>
                    <a:pt x="91" y="191"/>
                    <a:pt x="92" y="235"/>
                  </a:cubicBezTo>
                  <a:cubicBezTo>
                    <a:pt x="92" y="247"/>
                    <a:pt x="92" y="254"/>
                    <a:pt x="92" y="257"/>
                  </a:cubicBezTo>
                  <a:cubicBezTo>
                    <a:pt x="92" y="290"/>
                    <a:pt x="85" y="315"/>
                    <a:pt x="72" y="331"/>
                  </a:cubicBezTo>
                  <a:cubicBezTo>
                    <a:pt x="58" y="346"/>
                    <a:pt x="35" y="356"/>
                    <a:pt x="3" y="359"/>
                  </a:cubicBezTo>
                  <a:lnTo>
                    <a:pt x="0" y="347"/>
                  </a:ln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8" name="Freeform 9"/>
            <p:cNvSpPr>
              <a:spLocks noEditPoints="1"/>
            </p:cNvSpPr>
            <p:nvPr userDrawn="1"/>
          </p:nvSpPr>
          <p:spPr bwMode="auto">
            <a:xfrm>
              <a:off x="11586641" y="-1035496"/>
              <a:ext cx="3201988" cy="3603625"/>
            </a:xfrm>
            <a:custGeom>
              <a:avLst/>
              <a:gdLst>
                <a:gd name="T0" fmla="*/ 29 w 270"/>
                <a:gd name="T1" fmla="*/ 304 h 304"/>
                <a:gd name="T2" fmla="*/ 20 w 270"/>
                <a:gd name="T3" fmla="*/ 303 h 304"/>
                <a:gd name="T4" fmla="*/ 14 w 270"/>
                <a:gd name="T5" fmla="*/ 302 h 304"/>
                <a:gd name="T6" fmla="*/ 4 w 270"/>
                <a:gd name="T7" fmla="*/ 303 h 304"/>
                <a:gd name="T8" fmla="*/ 0 w 270"/>
                <a:gd name="T9" fmla="*/ 304 h 304"/>
                <a:gd name="T10" fmla="*/ 61 w 270"/>
                <a:gd name="T11" fmla="*/ 169 h 304"/>
                <a:gd name="T12" fmla="*/ 135 w 270"/>
                <a:gd name="T13" fmla="*/ 0 h 304"/>
                <a:gd name="T14" fmla="*/ 144 w 270"/>
                <a:gd name="T15" fmla="*/ 0 h 304"/>
                <a:gd name="T16" fmla="*/ 208 w 270"/>
                <a:gd name="T17" fmla="*/ 159 h 304"/>
                <a:gd name="T18" fmla="*/ 270 w 270"/>
                <a:gd name="T19" fmla="*/ 304 h 304"/>
                <a:gd name="T20" fmla="*/ 256 w 270"/>
                <a:gd name="T21" fmla="*/ 303 h 304"/>
                <a:gd name="T22" fmla="*/ 248 w 270"/>
                <a:gd name="T23" fmla="*/ 302 h 304"/>
                <a:gd name="T24" fmla="*/ 241 w 270"/>
                <a:gd name="T25" fmla="*/ 303 h 304"/>
                <a:gd name="T26" fmla="*/ 227 w 270"/>
                <a:gd name="T27" fmla="*/ 304 h 304"/>
                <a:gd name="T28" fmla="*/ 210 w 270"/>
                <a:gd name="T29" fmla="*/ 255 h 304"/>
                <a:gd name="T30" fmla="*/ 182 w 270"/>
                <a:gd name="T31" fmla="*/ 188 h 304"/>
                <a:gd name="T32" fmla="*/ 156 w 270"/>
                <a:gd name="T33" fmla="*/ 187 h 304"/>
                <a:gd name="T34" fmla="*/ 128 w 270"/>
                <a:gd name="T35" fmla="*/ 187 h 304"/>
                <a:gd name="T36" fmla="*/ 99 w 270"/>
                <a:gd name="T37" fmla="*/ 187 h 304"/>
                <a:gd name="T38" fmla="*/ 74 w 270"/>
                <a:gd name="T39" fmla="*/ 188 h 304"/>
                <a:gd name="T40" fmla="*/ 55 w 270"/>
                <a:gd name="T41" fmla="*/ 234 h 304"/>
                <a:gd name="T42" fmla="*/ 29 w 270"/>
                <a:gd name="T43" fmla="*/ 304 h 304"/>
                <a:gd name="T44" fmla="*/ 128 w 270"/>
                <a:gd name="T45" fmla="*/ 60 h 304"/>
                <a:gd name="T46" fmla="*/ 81 w 270"/>
                <a:gd name="T47" fmla="*/ 168 h 304"/>
                <a:gd name="T48" fmla="*/ 104 w 270"/>
                <a:gd name="T49" fmla="*/ 169 h 304"/>
                <a:gd name="T50" fmla="*/ 126 w 270"/>
                <a:gd name="T51" fmla="*/ 169 h 304"/>
                <a:gd name="T52" fmla="*/ 150 w 270"/>
                <a:gd name="T53" fmla="*/ 169 h 304"/>
                <a:gd name="T54" fmla="*/ 174 w 270"/>
                <a:gd name="T55" fmla="*/ 168 h 304"/>
                <a:gd name="T56" fmla="*/ 129 w 270"/>
                <a:gd name="T57" fmla="*/ 61 h 304"/>
                <a:gd name="T58" fmla="*/ 128 w 270"/>
                <a:gd name="T59" fmla="*/ 6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0" h="304">
                  <a:moveTo>
                    <a:pt x="29" y="304"/>
                  </a:moveTo>
                  <a:cubicBezTo>
                    <a:pt x="25" y="304"/>
                    <a:pt x="22" y="303"/>
                    <a:pt x="20" y="303"/>
                  </a:cubicBezTo>
                  <a:cubicBezTo>
                    <a:pt x="17" y="302"/>
                    <a:pt x="16" y="302"/>
                    <a:pt x="14" y="302"/>
                  </a:cubicBezTo>
                  <a:cubicBezTo>
                    <a:pt x="13" y="302"/>
                    <a:pt x="9" y="303"/>
                    <a:pt x="4" y="303"/>
                  </a:cubicBezTo>
                  <a:cubicBezTo>
                    <a:pt x="3" y="304"/>
                    <a:pt x="1" y="304"/>
                    <a:pt x="0" y="304"/>
                  </a:cubicBezTo>
                  <a:cubicBezTo>
                    <a:pt x="20" y="262"/>
                    <a:pt x="40" y="217"/>
                    <a:pt x="61" y="169"/>
                  </a:cubicBezTo>
                  <a:cubicBezTo>
                    <a:pt x="83" y="121"/>
                    <a:pt x="107" y="65"/>
                    <a:pt x="135" y="0"/>
                  </a:cubicBezTo>
                  <a:cubicBezTo>
                    <a:pt x="144" y="0"/>
                    <a:pt x="144" y="0"/>
                    <a:pt x="144" y="0"/>
                  </a:cubicBezTo>
                  <a:cubicBezTo>
                    <a:pt x="166" y="55"/>
                    <a:pt x="187" y="108"/>
                    <a:pt x="208" y="159"/>
                  </a:cubicBezTo>
                  <a:cubicBezTo>
                    <a:pt x="230" y="209"/>
                    <a:pt x="250" y="258"/>
                    <a:pt x="270" y="304"/>
                  </a:cubicBezTo>
                  <a:cubicBezTo>
                    <a:pt x="264" y="304"/>
                    <a:pt x="259" y="303"/>
                    <a:pt x="256" y="303"/>
                  </a:cubicBezTo>
                  <a:cubicBezTo>
                    <a:pt x="253" y="302"/>
                    <a:pt x="250" y="302"/>
                    <a:pt x="248" y="302"/>
                  </a:cubicBezTo>
                  <a:cubicBezTo>
                    <a:pt x="246" y="302"/>
                    <a:pt x="244" y="302"/>
                    <a:pt x="241" y="303"/>
                  </a:cubicBezTo>
                  <a:cubicBezTo>
                    <a:pt x="238" y="303"/>
                    <a:pt x="233" y="304"/>
                    <a:pt x="227" y="304"/>
                  </a:cubicBezTo>
                  <a:cubicBezTo>
                    <a:pt x="223" y="292"/>
                    <a:pt x="217" y="276"/>
                    <a:pt x="210" y="255"/>
                  </a:cubicBezTo>
                  <a:cubicBezTo>
                    <a:pt x="202" y="235"/>
                    <a:pt x="193" y="212"/>
                    <a:pt x="182" y="188"/>
                  </a:cubicBezTo>
                  <a:cubicBezTo>
                    <a:pt x="173" y="187"/>
                    <a:pt x="165" y="187"/>
                    <a:pt x="156" y="187"/>
                  </a:cubicBezTo>
                  <a:cubicBezTo>
                    <a:pt x="148" y="187"/>
                    <a:pt x="139" y="187"/>
                    <a:pt x="128" y="187"/>
                  </a:cubicBezTo>
                  <a:cubicBezTo>
                    <a:pt x="117" y="187"/>
                    <a:pt x="108" y="187"/>
                    <a:pt x="99" y="187"/>
                  </a:cubicBezTo>
                  <a:cubicBezTo>
                    <a:pt x="91" y="187"/>
                    <a:pt x="82" y="187"/>
                    <a:pt x="74" y="188"/>
                  </a:cubicBezTo>
                  <a:cubicBezTo>
                    <a:pt x="68" y="202"/>
                    <a:pt x="61" y="217"/>
                    <a:pt x="55" y="234"/>
                  </a:cubicBezTo>
                  <a:cubicBezTo>
                    <a:pt x="48" y="251"/>
                    <a:pt x="40" y="274"/>
                    <a:pt x="29" y="304"/>
                  </a:cubicBezTo>
                  <a:close/>
                  <a:moveTo>
                    <a:pt x="128" y="60"/>
                  </a:moveTo>
                  <a:cubicBezTo>
                    <a:pt x="81" y="168"/>
                    <a:pt x="81" y="168"/>
                    <a:pt x="81" y="168"/>
                  </a:cubicBezTo>
                  <a:cubicBezTo>
                    <a:pt x="86" y="168"/>
                    <a:pt x="93" y="168"/>
                    <a:pt x="104" y="169"/>
                  </a:cubicBezTo>
                  <a:cubicBezTo>
                    <a:pt x="114" y="169"/>
                    <a:pt x="121" y="169"/>
                    <a:pt x="126" y="169"/>
                  </a:cubicBezTo>
                  <a:cubicBezTo>
                    <a:pt x="131" y="169"/>
                    <a:pt x="139" y="169"/>
                    <a:pt x="150" y="169"/>
                  </a:cubicBezTo>
                  <a:cubicBezTo>
                    <a:pt x="160" y="168"/>
                    <a:pt x="168" y="168"/>
                    <a:pt x="174" y="168"/>
                  </a:cubicBezTo>
                  <a:cubicBezTo>
                    <a:pt x="161" y="138"/>
                    <a:pt x="147" y="103"/>
                    <a:pt x="129" y="61"/>
                  </a:cubicBezTo>
                  <a:cubicBezTo>
                    <a:pt x="129" y="61"/>
                    <a:pt x="129" y="60"/>
                    <a:pt x="128" y="60"/>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9" name="Freeform 10"/>
            <p:cNvSpPr>
              <a:spLocks/>
            </p:cNvSpPr>
            <p:nvPr userDrawn="1"/>
          </p:nvSpPr>
          <p:spPr bwMode="auto">
            <a:xfrm>
              <a:off x="14753704" y="-1035496"/>
              <a:ext cx="3046413" cy="3675063"/>
            </a:xfrm>
            <a:custGeom>
              <a:avLst/>
              <a:gdLst>
                <a:gd name="T0" fmla="*/ 257 w 257"/>
                <a:gd name="T1" fmla="*/ 21 h 310"/>
                <a:gd name="T2" fmla="*/ 252 w 257"/>
                <a:gd name="T3" fmla="*/ 42 h 310"/>
                <a:gd name="T4" fmla="*/ 250 w 257"/>
                <a:gd name="T5" fmla="*/ 63 h 310"/>
                <a:gd name="T6" fmla="*/ 213 w 257"/>
                <a:gd name="T7" fmla="*/ 27 h 310"/>
                <a:gd name="T8" fmla="*/ 165 w 257"/>
                <a:gd name="T9" fmla="*/ 16 h 310"/>
                <a:gd name="T10" fmla="*/ 77 w 257"/>
                <a:gd name="T11" fmla="*/ 52 h 310"/>
                <a:gd name="T12" fmla="*/ 46 w 257"/>
                <a:gd name="T13" fmla="*/ 156 h 310"/>
                <a:gd name="T14" fmla="*/ 76 w 257"/>
                <a:gd name="T15" fmla="*/ 257 h 310"/>
                <a:gd name="T16" fmla="*/ 159 w 257"/>
                <a:gd name="T17" fmla="*/ 294 h 310"/>
                <a:gd name="T18" fmla="*/ 208 w 257"/>
                <a:gd name="T19" fmla="*/ 284 h 310"/>
                <a:gd name="T20" fmla="*/ 254 w 257"/>
                <a:gd name="T21" fmla="*/ 257 h 310"/>
                <a:gd name="T22" fmla="*/ 252 w 257"/>
                <a:gd name="T23" fmla="*/ 286 h 310"/>
                <a:gd name="T24" fmla="*/ 210 w 257"/>
                <a:gd name="T25" fmla="*/ 304 h 310"/>
                <a:gd name="T26" fmla="*/ 153 w 257"/>
                <a:gd name="T27" fmla="*/ 310 h 310"/>
                <a:gd name="T28" fmla="*/ 41 w 257"/>
                <a:gd name="T29" fmla="*/ 270 h 310"/>
                <a:gd name="T30" fmla="*/ 0 w 257"/>
                <a:gd name="T31" fmla="*/ 158 h 310"/>
                <a:gd name="T32" fmla="*/ 44 w 257"/>
                <a:gd name="T33" fmla="*/ 42 h 310"/>
                <a:gd name="T34" fmla="*/ 163 w 257"/>
                <a:gd name="T35" fmla="*/ 0 h 310"/>
                <a:gd name="T36" fmla="*/ 212 w 257"/>
                <a:gd name="T37" fmla="*/ 5 h 310"/>
                <a:gd name="T38" fmla="*/ 257 w 257"/>
                <a:gd name="T39" fmla="*/ 21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310">
                  <a:moveTo>
                    <a:pt x="257" y="21"/>
                  </a:moveTo>
                  <a:cubicBezTo>
                    <a:pt x="255" y="28"/>
                    <a:pt x="253" y="35"/>
                    <a:pt x="252" y="42"/>
                  </a:cubicBezTo>
                  <a:cubicBezTo>
                    <a:pt x="251" y="49"/>
                    <a:pt x="250" y="56"/>
                    <a:pt x="250" y="63"/>
                  </a:cubicBezTo>
                  <a:cubicBezTo>
                    <a:pt x="240" y="47"/>
                    <a:pt x="227" y="35"/>
                    <a:pt x="213" y="27"/>
                  </a:cubicBezTo>
                  <a:cubicBezTo>
                    <a:pt x="199" y="20"/>
                    <a:pt x="183" y="16"/>
                    <a:pt x="165" y="16"/>
                  </a:cubicBezTo>
                  <a:cubicBezTo>
                    <a:pt x="127" y="16"/>
                    <a:pt x="97" y="28"/>
                    <a:pt x="77" y="52"/>
                  </a:cubicBezTo>
                  <a:cubicBezTo>
                    <a:pt x="56" y="76"/>
                    <a:pt x="46" y="111"/>
                    <a:pt x="46" y="156"/>
                  </a:cubicBezTo>
                  <a:cubicBezTo>
                    <a:pt x="46" y="198"/>
                    <a:pt x="56" y="232"/>
                    <a:pt x="76" y="257"/>
                  </a:cubicBezTo>
                  <a:cubicBezTo>
                    <a:pt x="96" y="281"/>
                    <a:pt x="124" y="294"/>
                    <a:pt x="159" y="294"/>
                  </a:cubicBezTo>
                  <a:cubicBezTo>
                    <a:pt x="175" y="294"/>
                    <a:pt x="191" y="290"/>
                    <a:pt x="208" y="284"/>
                  </a:cubicBezTo>
                  <a:cubicBezTo>
                    <a:pt x="224" y="278"/>
                    <a:pt x="239" y="269"/>
                    <a:pt x="254" y="257"/>
                  </a:cubicBezTo>
                  <a:cubicBezTo>
                    <a:pt x="252" y="286"/>
                    <a:pt x="252" y="286"/>
                    <a:pt x="252" y="286"/>
                  </a:cubicBezTo>
                  <a:cubicBezTo>
                    <a:pt x="241" y="293"/>
                    <a:pt x="227" y="300"/>
                    <a:pt x="210" y="304"/>
                  </a:cubicBezTo>
                  <a:cubicBezTo>
                    <a:pt x="193" y="308"/>
                    <a:pt x="174" y="310"/>
                    <a:pt x="153" y="310"/>
                  </a:cubicBezTo>
                  <a:cubicBezTo>
                    <a:pt x="105" y="310"/>
                    <a:pt x="68" y="297"/>
                    <a:pt x="41" y="270"/>
                  </a:cubicBezTo>
                  <a:cubicBezTo>
                    <a:pt x="14" y="243"/>
                    <a:pt x="0" y="206"/>
                    <a:pt x="0" y="158"/>
                  </a:cubicBezTo>
                  <a:cubicBezTo>
                    <a:pt x="0" y="109"/>
                    <a:pt x="15" y="71"/>
                    <a:pt x="44" y="42"/>
                  </a:cubicBezTo>
                  <a:cubicBezTo>
                    <a:pt x="73" y="14"/>
                    <a:pt x="113" y="0"/>
                    <a:pt x="163" y="0"/>
                  </a:cubicBezTo>
                  <a:cubicBezTo>
                    <a:pt x="180" y="0"/>
                    <a:pt x="197" y="2"/>
                    <a:pt x="212" y="5"/>
                  </a:cubicBezTo>
                  <a:cubicBezTo>
                    <a:pt x="228" y="9"/>
                    <a:pt x="243" y="14"/>
                    <a:pt x="257" y="21"/>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10" name="Freeform 11"/>
            <p:cNvSpPr>
              <a:spLocks noEditPoints="1"/>
            </p:cNvSpPr>
            <p:nvPr userDrawn="1"/>
          </p:nvSpPr>
          <p:spPr bwMode="auto">
            <a:xfrm>
              <a:off x="17908066" y="-1035496"/>
              <a:ext cx="3817938" cy="3686175"/>
            </a:xfrm>
            <a:custGeom>
              <a:avLst/>
              <a:gdLst>
                <a:gd name="T0" fmla="*/ 157 w 322"/>
                <a:gd name="T1" fmla="*/ 311 h 311"/>
                <a:gd name="T2" fmla="*/ 43 w 322"/>
                <a:gd name="T3" fmla="*/ 268 h 311"/>
                <a:gd name="T4" fmla="*/ 0 w 322"/>
                <a:gd name="T5" fmla="*/ 156 h 311"/>
                <a:gd name="T6" fmla="*/ 44 w 322"/>
                <a:gd name="T7" fmla="*/ 43 h 311"/>
                <a:gd name="T8" fmla="*/ 161 w 322"/>
                <a:gd name="T9" fmla="*/ 0 h 311"/>
                <a:gd name="T10" fmla="*/ 278 w 322"/>
                <a:gd name="T11" fmla="*/ 42 h 311"/>
                <a:gd name="T12" fmla="*/ 322 w 322"/>
                <a:gd name="T13" fmla="*/ 156 h 311"/>
                <a:gd name="T14" fmla="*/ 277 w 322"/>
                <a:gd name="T15" fmla="*/ 268 h 311"/>
                <a:gd name="T16" fmla="*/ 157 w 322"/>
                <a:gd name="T17" fmla="*/ 311 h 311"/>
                <a:gd name="T18" fmla="*/ 43 w 322"/>
                <a:gd name="T19" fmla="*/ 157 h 311"/>
                <a:gd name="T20" fmla="*/ 73 w 322"/>
                <a:gd name="T21" fmla="*/ 258 h 311"/>
                <a:gd name="T22" fmla="*/ 158 w 322"/>
                <a:gd name="T23" fmla="*/ 294 h 311"/>
                <a:gd name="T24" fmla="*/ 248 w 322"/>
                <a:gd name="T25" fmla="*/ 259 h 311"/>
                <a:gd name="T26" fmla="*/ 278 w 322"/>
                <a:gd name="T27" fmla="*/ 155 h 311"/>
                <a:gd name="T28" fmla="*/ 248 w 322"/>
                <a:gd name="T29" fmla="*/ 52 h 311"/>
                <a:gd name="T30" fmla="*/ 161 w 322"/>
                <a:gd name="T31" fmla="*/ 16 h 311"/>
                <a:gd name="T32" fmla="*/ 74 w 322"/>
                <a:gd name="T33" fmla="*/ 53 h 311"/>
                <a:gd name="T34" fmla="*/ 43 w 322"/>
                <a:gd name="T35" fmla="*/ 15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2" h="311">
                  <a:moveTo>
                    <a:pt x="157" y="311"/>
                  </a:moveTo>
                  <a:cubicBezTo>
                    <a:pt x="109" y="311"/>
                    <a:pt x="71" y="297"/>
                    <a:pt x="43" y="268"/>
                  </a:cubicBezTo>
                  <a:cubicBezTo>
                    <a:pt x="14" y="240"/>
                    <a:pt x="0" y="203"/>
                    <a:pt x="0" y="156"/>
                  </a:cubicBezTo>
                  <a:cubicBezTo>
                    <a:pt x="0" y="109"/>
                    <a:pt x="14" y="71"/>
                    <a:pt x="44" y="43"/>
                  </a:cubicBezTo>
                  <a:cubicBezTo>
                    <a:pt x="73" y="14"/>
                    <a:pt x="112" y="0"/>
                    <a:pt x="161" y="0"/>
                  </a:cubicBezTo>
                  <a:cubicBezTo>
                    <a:pt x="210" y="0"/>
                    <a:pt x="249" y="14"/>
                    <a:pt x="278" y="42"/>
                  </a:cubicBezTo>
                  <a:cubicBezTo>
                    <a:pt x="308" y="70"/>
                    <a:pt x="322" y="108"/>
                    <a:pt x="322" y="156"/>
                  </a:cubicBezTo>
                  <a:cubicBezTo>
                    <a:pt x="322" y="203"/>
                    <a:pt x="307" y="240"/>
                    <a:pt x="277" y="268"/>
                  </a:cubicBezTo>
                  <a:cubicBezTo>
                    <a:pt x="247" y="297"/>
                    <a:pt x="207" y="311"/>
                    <a:pt x="157" y="311"/>
                  </a:cubicBezTo>
                  <a:close/>
                  <a:moveTo>
                    <a:pt x="43" y="157"/>
                  </a:moveTo>
                  <a:cubicBezTo>
                    <a:pt x="43" y="201"/>
                    <a:pt x="53" y="235"/>
                    <a:pt x="73" y="258"/>
                  </a:cubicBezTo>
                  <a:cubicBezTo>
                    <a:pt x="93" y="282"/>
                    <a:pt x="122" y="294"/>
                    <a:pt x="158" y="294"/>
                  </a:cubicBezTo>
                  <a:cubicBezTo>
                    <a:pt x="197" y="294"/>
                    <a:pt x="227" y="283"/>
                    <a:pt x="248" y="259"/>
                  </a:cubicBezTo>
                  <a:cubicBezTo>
                    <a:pt x="268" y="235"/>
                    <a:pt x="278" y="201"/>
                    <a:pt x="278" y="155"/>
                  </a:cubicBezTo>
                  <a:cubicBezTo>
                    <a:pt x="278" y="110"/>
                    <a:pt x="268" y="76"/>
                    <a:pt x="248" y="52"/>
                  </a:cubicBezTo>
                  <a:cubicBezTo>
                    <a:pt x="228" y="28"/>
                    <a:pt x="199" y="16"/>
                    <a:pt x="161" y="16"/>
                  </a:cubicBezTo>
                  <a:cubicBezTo>
                    <a:pt x="123" y="16"/>
                    <a:pt x="94" y="29"/>
                    <a:pt x="74" y="53"/>
                  </a:cubicBezTo>
                  <a:cubicBezTo>
                    <a:pt x="54" y="77"/>
                    <a:pt x="43" y="112"/>
                    <a:pt x="43" y="157"/>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11" name="Freeform 12"/>
            <p:cNvSpPr>
              <a:spLocks noEditPoints="1"/>
            </p:cNvSpPr>
            <p:nvPr userDrawn="1"/>
          </p:nvSpPr>
          <p:spPr bwMode="auto">
            <a:xfrm>
              <a:off x="22140341" y="-976759"/>
              <a:ext cx="2278063" cy="3544888"/>
            </a:xfrm>
            <a:custGeom>
              <a:avLst/>
              <a:gdLst>
                <a:gd name="T0" fmla="*/ 0 w 192"/>
                <a:gd name="T1" fmla="*/ 0 h 299"/>
                <a:gd name="T2" fmla="*/ 12 w 192"/>
                <a:gd name="T3" fmla="*/ 1 h 299"/>
                <a:gd name="T4" fmla="*/ 21 w 192"/>
                <a:gd name="T5" fmla="*/ 1 h 299"/>
                <a:gd name="T6" fmla="*/ 44 w 192"/>
                <a:gd name="T7" fmla="*/ 1 h 299"/>
                <a:gd name="T8" fmla="*/ 75 w 192"/>
                <a:gd name="T9" fmla="*/ 0 h 299"/>
                <a:gd name="T10" fmla="*/ 158 w 192"/>
                <a:gd name="T11" fmla="*/ 16 h 299"/>
                <a:gd name="T12" fmla="*/ 184 w 192"/>
                <a:gd name="T13" fmla="*/ 67 h 299"/>
                <a:gd name="T14" fmla="*/ 166 w 192"/>
                <a:gd name="T15" fmla="*/ 114 h 299"/>
                <a:gd name="T16" fmla="*/ 111 w 192"/>
                <a:gd name="T17" fmla="*/ 139 h 299"/>
                <a:gd name="T18" fmla="*/ 172 w 192"/>
                <a:gd name="T19" fmla="*/ 161 h 299"/>
                <a:gd name="T20" fmla="*/ 192 w 192"/>
                <a:gd name="T21" fmla="*/ 211 h 299"/>
                <a:gd name="T22" fmla="*/ 162 w 192"/>
                <a:gd name="T23" fmla="*/ 277 h 299"/>
                <a:gd name="T24" fmla="*/ 74 w 192"/>
                <a:gd name="T25" fmla="*/ 299 h 299"/>
                <a:gd name="T26" fmla="*/ 45 w 192"/>
                <a:gd name="T27" fmla="*/ 299 h 299"/>
                <a:gd name="T28" fmla="*/ 22 w 192"/>
                <a:gd name="T29" fmla="*/ 298 h 299"/>
                <a:gd name="T30" fmla="*/ 11 w 192"/>
                <a:gd name="T31" fmla="*/ 299 h 299"/>
                <a:gd name="T32" fmla="*/ 0 w 192"/>
                <a:gd name="T33" fmla="*/ 299 h 299"/>
                <a:gd name="T34" fmla="*/ 3 w 192"/>
                <a:gd name="T35" fmla="*/ 250 h 299"/>
                <a:gd name="T36" fmla="*/ 4 w 192"/>
                <a:gd name="T37" fmla="*/ 180 h 299"/>
                <a:gd name="T38" fmla="*/ 3 w 192"/>
                <a:gd name="T39" fmla="*/ 71 h 299"/>
                <a:gd name="T40" fmla="*/ 0 w 192"/>
                <a:gd name="T41" fmla="*/ 0 h 299"/>
                <a:gd name="T42" fmla="*/ 40 w 192"/>
                <a:gd name="T43" fmla="*/ 280 h 299"/>
                <a:gd name="T44" fmla="*/ 55 w 192"/>
                <a:gd name="T45" fmla="*/ 284 h 299"/>
                <a:gd name="T46" fmla="*/ 70 w 192"/>
                <a:gd name="T47" fmla="*/ 284 h 299"/>
                <a:gd name="T48" fmla="*/ 130 w 192"/>
                <a:gd name="T49" fmla="*/ 266 h 299"/>
                <a:gd name="T50" fmla="*/ 152 w 192"/>
                <a:gd name="T51" fmla="*/ 216 h 299"/>
                <a:gd name="T52" fmla="*/ 132 w 192"/>
                <a:gd name="T53" fmla="*/ 165 h 299"/>
                <a:gd name="T54" fmla="*/ 68 w 192"/>
                <a:gd name="T55" fmla="*/ 148 h 299"/>
                <a:gd name="T56" fmla="*/ 40 w 192"/>
                <a:gd name="T57" fmla="*/ 150 h 299"/>
                <a:gd name="T58" fmla="*/ 38 w 192"/>
                <a:gd name="T59" fmla="*/ 150 h 299"/>
                <a:gd name="T60" fmla="*/ 38 w 192"/>
                <a:gd name="T61" fmla="*/ 213 h 299"/>
                <a:gd name="T62" fmla="*/ 38 w 192"/>
                <a:gd name="T63" fmla="*/ 249 h 299"/>
                <a:gd name="T64" fmla="*/ 40 w 192"/>
                <a:gd name="T65" fmla="*/ 280 h 299"/>
                <a:gd name="T66" fmla="*/ 39 w 192"/>
                <a:gd name="T67" fmla="*/ 73 h 299"/>
                <a:gd name="T68" fmla="*/ 39 w 192"/>
                <a:gd name="T69" fmla="*/ 132 h 299"/>
                <a:gd name="T70" fmla="*/ 44 w 192"/>
                <a:gd name="T71" fmla="*/ 132 h 299"/>
                <a:gd name="T72" fmla="*/ 63 w 192"/>
                <a:gd name="T73" fmla="*/ 134 h 299"/>
                <a:gd name="T74" fmla="*/ 123 w 192"/>
                <a:gd name="T75" fmla="*/ 117 h 299"/>
                <a:gd name="T76" fmla="*/ 144 w 192"/>
                <a:gd name="T77" fmla="*/ 70 h 299"/>
                <a:gd name="T78" fmla="*/ 125 w 192"/>
                <a:gd name="T79" fmla="*/ 29 h 299"/>
                <a:gd name="T80" fmla="*/ 72 w 192"/>
                <a:gd name="T81" fmla="*/ 15 h 299"/>
                <a:gd name="T82" fmla="*/ 57 w 192"/>
                <a:gd name="T83" fmla="*/ 15 h 299"/>
                <a:gd name="T84" fmla="*/ 40 w 192"/>
                <a:gd name="T85" fmla="*/ 17 h 299"/>
                <a:gd name="T86" fmla="*/ 39 w 192"/>
                <a:gd name="T87" fmla="*/ 35 h 299"/>
                <a:gd name="T88" fmla="*/ 39 w 192"/>
                <a:gd name="T89" fmla="*/ 60 h 299"/>
                <a:gd name="T90" fmla="*/ 39 w 192"/>
                <a:gd name="T91" fmla="*/ 7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2" h="299">
                  <a:moveTo>
                    <a:pt x="0" y="0"/>
                  </a:moveTo>
                  <a:cubicBezTo>
                    <a:pt x="5" y="1"/>
                    <a:pt x="8" y="1"/>
                    <a:pt x="12" y="1"/>
                  </a:cubicBezTo>
                  <a:cubicBezTo>
                    <a:pt x="15" y="1"/>
                    <a:pt x="18" y="1"/>
                    <a:pt x="21" y="1"/>
                  </a:cubicBezTo>
                  <a:cubicBezTo>
                    <a:pt x="24" y="1"/>
                    <a:pt x="32" y="1"/>
                    <a:pt x="44" y="1"/>
                  </a:cubicBezTo>
                  <a:cubicBezTo>
                    <a:pt x="56" y="0"/>
                    <a:pt x="66" y="0"/>
                    <a:pt x="75" y="0"/>
                  </a:cubicBezTo>
                  <a:cubicBezTo>
                    <a:pt x="113" y="0"/>
                    <a:pt x="140" y="6"/>
                    <a:pt x="158" y="16"/>
                  </a:cubicBezTo>
                  <a:cubicBezTo>
                    <a:pt x="175" y="27"/>
                    <a:pt x="184" y="44"/>
                    <a:pt x="184" y="67"/>
                  </a:cubicBezTo>
                  <a:cubicBezTo>
                    <a:pt x="184" y="86"/>
                    <a:pt x="178" y="102"/>
                    <a:pt x="166" y="114"/>
                  </a:cubicBezTo>
                  <a:cubicBezTo>
                    <a:pt x="153" y="126"/>
                    <a:pt x="135" y="134"/>
                    <a:pt x="111" y="139"/>
                  </a:cubicBezTo>
                  <a:cubicBezTo>
                    <a:pt x="138" y="142"/>
                    <a:pt x="159" y="149"/>
                    <a:pt x="172" y="161"/>
                  </a:cubicBezTo>
                  <a:cubicBezTo>
                    <a:pt x="185" y="173"/>
                    <a:pt x="192" y="189"/>
                    <a:pt x="192" y="211"/>
                  </a:cubicBezTo>
                  <a:cubicBezTo>
                    <a:pt x="192" y="240"/>
                    <a:pt x="182" y="262"/>
                    <a:pt x="162" y="277"/>
                  </a:cubicBezTo>
                  <a:cubicBezTo>
                    <a:pt x="143" y="292"/>
                    <a:pt x="113" y="299"/>
                    <a:pt x="74" y="299"/>
                  </a:cubicBezTo>
                  <a:cubicBezTo>
                    <a:pt x="67" y="299"/>
                    <a:pt x="57" y="299"/>
                    <a:pt x="45" y="299"/>
                  </a:cubicBezTo>
                  <a:cubicBezTo>
                    <a:pt x="34" y="298"/>
                    <a:pt x="26" y="298"/>
                    <a:pt x="22" y="298"/>
                  </a:cubicBezTo>
                  <a:cubicBezTo>
                    <a:pt x="19" y="298"/>
                    <a:pt x="16" y="298"/>
                    <a:pt x="11" y="299"/>
                  </a:cubicBezTo>
                  <a:cubicBezTo>
                    <a:pt x="6" y="299"/>
                    <a:pt x="2" y="299"/>
                    <a:pt x="0" y="299"/>
                  </a:cubicBezTo>
                  <a:cubicBezTo>
                    <a:pt x="2" y="284"/>
                    <a:pt x="2" y="267"/>
                    <a:pt x="3" y="250"/>
                  </a:cubicBezTo>
                  <a:cubicBezTo>
                    <a:pt x="4" y="233"/>
                    <a:pt x="4" y="209"/>
                    <a:pt x="4" y="180"/>
                  </a:cubicBezTo>
                  <a:cubicBezTo>
                    <a:pt x="4" y="136"/>
                    <a:pt x="4" y="99"/>
                    <a:pt x="3" y="71"/>
                  </a:cubicBezTo>
                  <a:cubicBezTo>
                    <a:pt x="2" y="42"/>
                    <a:pt x="2" y="18"/>
                    <a:pt x="0" y="0"/>
                  </a:cubicBezTo>
                  <a:close/>
                  <a:moveTo>
                    <a:pt x="40" y="280"/>
                  </a:moveTo>
                  <a:cubicBezTo>
                    <a:pt x="45" y="282"/>
                    <a:pt x="50" y="283"/>
                    <a:pt x="55" y="284"/>
                  </a:cubicBezTo>
                  <a:cubicBezTo>
                    <a:pt x="60" y="284"/>
                    <a:pt x="65" y="284"/>
                    <a:pt x="70" y="284"/>
                  </a:cubicBezTo>
                  <a:cubicBezTo>
                    <a:pt x="95" y="284"/>
                    <a:pt x="115" y="278"/>
                    <a:pt x="130" y="266"/>
                  </a:cubicBezTo>
                  <a:cubicBezTo>
                    <a:pt x="145" y="254"/>
                    <a:pt x="152" y="237"/>
                    <a:pt x="152" y="216"/>
                  </a:cubicBezTo>
                  <a:cubicBezTo>
                    <a:pt x="152" y="193"/>
                    <a:pt x="145" y="176"/>
                    <a:pt x="132" y="165"/>
                  </a:cubicBezTo>
                  <a:cubicBezTo>
                    <a:pt x="118" y="154"/>
                    <a:pt x="97" y="148"/>
                    <a:pt x="68" y="148"/>
                  </a:cubicBezTo>
                  <a:cubicBezTo>
                    <a:pt x="62" y="148"/>
                    <a:pt x="53" y="149"/>
                    <a:pt x="40" y="150"/>
                  </a:cubicBezTo>
                  <a:cubicBezTo>
                    <a:pt x="39" y="150"/>
                    <a:pt x="38" y="150"/>
                    <a:pt x="38" y="150"/>
                  </a:cubicBezTo>
                  <a:cubicBezTo>
                    <a:pt x="38" y="213"/>
                    <a:pt x="38" y="213"/>
                    <a:pt x="38" y="213"/>
                  </a:cubicBezTo>
                  <a:cubicBezTo>
                    <a:pt x="38" y="227"/>
                    <a:pt x="38" y="239"/>
                    <a:pt x="38" y="249"/>
                  </a:cubicBezTo>
                  <a:cubicBezTo>
                    <a:pt x="39" y="260"/>
                    <a:pt x="39" y="270"/>
                    <a:pt x="40" y="280"/>
                  </a:cubicBezTo>
                  <a:close/>
                  <a:moveTo>
                    <a:pt x="39" y="73"/>
                  </a:moveTo>
                  <a:cubicBezTo>
                    <a:pt x="39" y="132"/>
                    <a:pt x="39" y="132"/>
                    <a:pt x="39" y="132"/>
                  </a:cubicBezTo>
                  <a:cubicBezTo>
                    <a:pt x="40" y="132"/>
                    <a:pt x="41" y="132"/>
                    <a:pt x="44" y="132"/>
                  </a:cubicBezTo>
                  <a:cubicBezTo>
                    <a:pt x="53" y="133"/>
                    <a:pt x="60" y="134"/>
                    <a:pt x="63" y="134"/>
                  </a:cubicBezTo>
                  <a:cubicBezTo>
                    <a:pt x="90" y="134"/>
                    <a:pt x="110" y="128"/>
                    <a:pt x="123" y="117"/>
                  </a:cubicBezTo>
                  <a:cubicBezTo>
                    <a:pt x="137" y="107"/>
                    <a:pt x="144" y="91"/>
                    <a:pt x="144" y="70"/>
                  </a:cubicBezTo>
                  <a:cubicBezTo>
                    <a:pt x="144" y="52"/>
                    <a:pt x="138" y="38"/>
                    <a:pt x="125" y="29"/>
                  </a:cubicBezTo>
                  <a:cubicBezTo>
                    <a:pt x="113" y="19"/>
                    <a:pt x="95" y="15"/>
                    <a:pt x="72" y="15"/>
                  </a:cubicBezTo>
                  <a:cubicBezTo>
                    <a:pt x="67" y="15"/>
                    <a:pt x="62" y="15"/>
                    <a:pt x="57" y="15"/>
                  </a:cubicBezTo>
                  <a:cubicBezTo>
                    <a:pt x="51" y="15"/>
                    <a:pt x="46" y="16"/>
                    <a:pt x="40" y="17"/>
                  </a:cubicBezTo>
                  <a:cubicBezTo>
                    <a:pt x="40" y="22"/>
                    <a:pt x="39" y="28"/>
                    <a:pt x="39" y="35"/>
                  </a:cubicBezTo>
                  <a:cubicBezTo>
                    <a:pt x="39" y="41"/>
                    <a:pt x="39" y="49"/>
                    <a:pt x="39" y="60"/>
                  </a:cubicBezTo>
                  <a:lnTo>
                    <a:pt x="39" y="73"/>
                  </a:ln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13" name="Freeform 13"/>
            <p:cNvSpPr>
              <a:spLocks/>
            </p:cNvSpPr>
            <p:nvPr userDrawn="1"/>
          </p:nvSpPr>
          <p:spPr bwMode="auto">
            <a:xfrm>
              <a:off x="18773254" y="742504"/>
              <a:ext cx="1933575" cy="1422400"/>
            </a:xfrm>
            <a:custGeom>
              <a:avLst/>
              <a:gdLst>
                <a:gd name="T0" fmla="*/ 144 w 163"/>
                <a:gd name="T1" fmla="*/ 87 h 120"/>
                <a:gd name="T2" fmla="*/ 62 w 163"/>
                <a:gd name="T3" fmla="*/ 110 h 120"/>
                <a:gd name="T4" fmla="*/ 13 w 163"/>
                <a:gd name="T5" fmla="*/ 13 h 120"/>
                <a:gd name="T6" fmla="*/ 18 w 163"/>
                <a:gd name="T7" fmla="*/ 0 h 120"/>
                <a:gd name="T8" fmla="*/ 50 w 163"/>
                <a:gd name="T9" fmla="*/ 63 h 120"/>
                <a:gd name="T10" fmla="*/ 106 w 163"/>
                <a:gd name="T11" fmla="*/ 41 h 120"/>
                <a:gd name="T12" fmla="*/ 137 w 163"/>
                <a:gd name="T13" fmla="*/ 33 h 120"/>
                <a:gd name="T14" fmla="*/ 144 w 163"/>
                <a:gd name="T15" fmla="*/ 87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120">
                  <a:moveTo>
                    <a:pt x="144" y="87"/>
                  </a:moveTo>
                  <a:cubicBezTo>
                    <a:pt x="124" y="110"/>
                    <a:pt x="92" y="120"/>
                    <a:pt x="62" y="110"/>
                  </a:cubicBezTo>
                  <a:cubicBezTo>
                    <a:pt x="21" y="97"/>
                    <a:pt x="0" y="53"/>
                    <a:pt x="13" y="13"/>
                  </a:cubicBezTo>
                  <a:cubicBezTo>
                    <a:pt x="14" y="8"/>
                    <a:pt x="16" y="4"/>
                    <a:pt x="18" y="0"/>
                  </a:cubicBezTo>
                  <a:cubicBezTo>
                    <a:pt x="15" y="29"/>
                    <a:pt x="27" y="56"/>
                    <a:pt x="50" y="63"/>
                  </a:cubicBezTo>
                  <a:cubicBezTo>
                    <a:pt x="73" y="71"/>
                    <a:pt x="91" y="57"/>
                    <a:pt x="106" y="41"/>
                  </a:cubicBezTo>
                  <a:cubicBezTo>
                    <a:pt x="113" y="33"/>
                    <a:pt x="125" y="29"/>
                    <a:pt x="137" y="33"/>
                  </a:cubicBezTo>
                  <a:cubicBezTo>
                    <a:pt x="163" y="42"/>
                    <a:pt x="158" y="70"/>
                    <a:pt x="144" y="87"/>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14" name="Freeform 14"/>
            <p:cNvSpPr>
              <a:spLocks noEditPoints="1"/>
            </p:cNvSpPr>
            <p:nvPr userDrawn="1"/>
          </p:nvSpPr>
          <p:spPr bwMode="auto">
            <a:xfrm>
              <a:off x="14279041" y="3741292"/>
              <a:ext cx="687388" cy="1042988"/>
            </a:xfrm>
            <a:custGeom>
              <a:avLst/>
              <a:gdLst>
                <a:gd name="T0" fmla="*/ 58 w 58"/>
                <a:gd name="T1" fmla="*/ 63 h 88"/>
                <a:gd name="T2" fmla="*/ 57 w 58"/>
                <a:gd name="T3" fmla="*/ 71 h 88"/>
                <a:gd name="T4" fmla="*/ 54 w 58"/>
                <a:gd name="T5" fmla="*/ 77 h 88"/>
                <a:gd name="T6" fmla="*/ 50 w 58"/>
                <a:gd name="T7" fmla="*/ 82 h 88"/>
                <a:gd name="T8" fmla="*/ 44 w 58"/>
                <a:gd name="T9" fmla="*/ 85 h 88"/>
                <a:gd name="T10" fmla="*/ 36 w 58"/>
                <a:gd name="T11" fmla="*/ 87 h 88"/>
                <a:gd name="T12" fmla="*/ 27 w 58"/>
                <a:gd name="T13" fmla="*/ 88 h 88"/>
                <a:gd name="T14" fmla="*/ 4 w 58"/>
                <a:gd name="T15" fmla="*/ 88 h 88"/>
                <a:gd name="T16" fmla="*/ 1 w 58"/>
                <a:gd name="T17" fmla="*/ 87 h 88"/>
                <a:gd name="T18" fmla="*/ 0 w 58"/>
                <a:gd name="T19" fmla="*/ 83 h 88"/>
                <a:gd name="T20" fmla="*/ 0 w 58"/>
                <a:gd name="T21" fmla="*/ 4 h 88"/>
                <a:gd name="T22" fmla="*/ 1 w 58"/>
                <a:gd name="T23" fmla="*/ 1 h 88"/>
                <a:gd name="T24" fmla="*/ 4 w 58"/>
                <a:gd name="T25" fmla="*/ 0 h 88"/>
                <a:gd name="T26" fmla="*/ 24 w 58"/>
                <a:gd name="T27" fmla="*/ 0 h 88"/>
                <a:gd name="T28" fmla="*/ 37 w 58"/>
                <a:gd name="T29" fmla="*/ 1 h 88"/>
                <a:gd name="T30" fmla="*/ 46 w 58"/>
                <a:gd name="T31" fmla="*/ 6 h 88"/>
                <a:gd name="T32" fmla="*/ 51 w 58"/>
                <a:gd name="T33" fmla="*/ 13 h 88"/>
                <a:gd name="T34" fmla="*/ 53 w 58"/>
                <a:gd name="T35" fmla="*/ 22 h 88"/>
                <a:gd name="T36" fmla="*/ 52 w 58"/>
                <a:gd name="T37" fmla="*/ 28 h 88"/>
                <a:gd name="T38" fmla="*/ 50 w 58"/>
                <a:gd name="T39" fmla="*/ 33 h 88"/>
                <a:gd name="T40" fmla="*/ 46 w 58"/>
                <a:gd name="T41" fmla="*/ 38 h 88"/>
                <a:gd name="T42" fmla="*/ 41 w 58"/>
                <a:gd name="T43" fmla="*/ 41 h 88"/>
                <a:gd name="T44" fmla="*/ 48 w 58"/>
                <a:gd name="T45" fmla="*/ 43 h 88"/>
                <a:gd name="T46" fmla="*/ 53 w 58"/>
                <a:gd name="T47" fmla="*/ 48 h 88"/>
                <a:gd name="T48" fmla="*/ 57 w 58"/>
                <a:gd name="T49" fmla="*/ 55 h 88"/>
                <a:gd name="T50" fmla="*/ 58 w 58"/>
                <a:gd name="T51" fmla="*/ 63 h 88"/>
                <a:gd name="T52" fmla="*/ 41 w 58"/>
                <a:gd name="T53" fmla="*/ 23 h 88"/>
                <a:gd name="T54" fmla="*/ 40 w 58"/>
                <a:gd name="T55" fmla="*/ 17 h 88"/>
                <a:gd name="T56" fmla="*/ 37 w 58"/>
                <a:gd name="T57" fmla="*/ 13 h 88"/>
                <a:gd name="T58" fmla="*/ 32 w 58"/>
                <a:gd name="T59" fmla="*/ 10 h 88"/>
                <a:gd name="T60" fmla="*/ 24 w 58"/>
                <a:gd name="T61" fmla="*/ 9 h 88"/>
                <a:gd name="T62" fmla="*/ 12 w 58"/>
                <a:gd name="T63" fmla="*/ 9 h 88"/>
                <a:gd name="T64" fmla="*/ 12 w 58"/>
                <a:gd name="T65" fmla="*/ 38 h 88"/>
                <a:gd name="T66" fmla="*/ 25 w 58"/>
                <a:gd name="T67" fmla="*/ 38 h 88"/>
                <a:gd name="T68" fmla="*/ 32 w 58"/>
                <a:gd name="T69" fmla="*/ 37 h 88"/>
                <a:gd name="T70" fmla="*/ 37 w 58"/>
                <a:gd name="T71" fmla="*/ 33 h 88"/>
                <a:gd name="T72" fmla="*/ 40 w 58"/>
                <a:gd name="T73" fmla="*/ 29 h 88"/>
                <a:gd name="T74" fmla="*/ 41 w 58"/>
                <a:gd name="T75" fmla="*/ 23 h 88"/>
                <a:gd name="T76" fmla="*/ 46 w 58"/>
                <a:gd name="T77" fmla="*/ 63 h 88"/>
                <a:gd name="T78" fmla="*/ 45 w 58"/>
                <a:gd name="T79" fmla="*/ 57 h 88"/>
                <a:gd name="T80" fmla="*/ 41 w 58"/>
                <a:gd name="T81" fmla="*/ 51 h 88"/>
                <a:gd name="T82" fmla="*/ 35 w 58"/>
                <a:gd name="T83" fmla="*/ 48 h 88"/>
                <a:gd name="T84" fmla="*/ 26 w 58"/>
                <a:gd name="T85" fmla="*/ 47 h 88"/>
                <a:gd name="T86" fmla="*/ 12 w 58"/>
                <a:gd name="T87" fmla="*/ 47 h 88"/>
                <a:gd name="T88" fmla="*/ 12 w 58"/>
                <a:gd name="T89" fmla="*/ 78 h 88"/>
                <a:gd name="T90" fmla="*/ 29 w 58"/>
                <a:gd name="T91" fmla="*/ 78 h 88"/>
                <a:gd name="T92" fmla="*/ 36 w 58"/>
                <a:gd name="T93" fmla="*/ 78 h 88"/>
                <a:gd name="T94" fmla="*/ 41 w 58"/>
                <a:gd name="T95" fmla="*/ 75 h 88"/>
                <a:gd name="T96" fmla="*/ 45 w 58"/>
                <a:gd name="T97" fmla="*/ 70 h 88"/>
                <a:gd name="T98" fmla="*/ 46 w 58"/>
                <a:gd name="T99" fmla="*/ 6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 h="88">
                  <a:moveTo>
                    <a:pt x="58" y="63"/>
                  </a:moveTo>
                  <a:cubicBezTo>
                    <a:pt x="58" y="66"/>
                    <a:pt x="58" y="68"/>
                    <a:pt x="57" y="71"/>
                  </a:cubicBezTo>
                  <a:cubicBezTo>
                    <a:pt x="57" y="73"/>
                    <a:pt x="56" y="75"/>
                    <a:pt x="54" y="77"/>
                  </a:cubicBezTo>
                  <a:cubicBezTo>
                    <a:pt x="53" y="79"/>
                    <a:pt x="51" y="80"/>
                    <a:pt x="50" y="82"/>
                  </a:cubicBezTo>
                  <a:cubicBezTo>
                    <a:pt x="48" y="83"/>
                    <a:pt x="46" y="84"/>
                    <a:pt x="44" y="85"/>
                  </a:cubicBezTo>
                  <a:cubicBezTo>
                    <a:pt x="41" y="86"/>
                    <a:pt x="39" y="87"/>
                    <a:pt x="36" y="87"/>
                  </a:cubicBezTo>
                  <a:cubicBezTo>
                    <a:pt x="34" y="88"/>
                    <a:pt x="31" y="88"/>
                    <a:pt x="27" y="88"/>
                  </a:cubicBezTo>
                  <a:cubicBezTo>
                    <a:pt x="4" y="88"/>
                    <a:pt x="4" y="88"/>
                    <a:pt x="4" y="88"/>
                  </a:cubicBezTo>
                  <a:cubicBezTo>
                    <a:pt x="3" y="88"/>
                    <a:pt x="2" y="88"/>
                    <a:pt x="1" y="87"/>
                  </a:cubicBezTo>
                  <a:cubicBezTo>
                    <a:pt x="0" y="86"/>
                    <a:pt x="0" y="85"/>
                    <a:pt x="0" y="83"/>
                  </a:cubicBezTo>
                  <a:cubicBezTo>
                    <a:pt x="0" y="4"/>
                    <a:pt x="0" y="4"/>
                    <a:pt x="0" y="4"/>
                  </a:cubicBezTo>
                  <a:cubicBezTo>
                    <a:pt x="0" y="3"/>
                    <a:pt x="0" y="1"/>
                    <a:pt x="1" y="1"/>
                  </a:cubicBezTo>
                  <a:cubicBezTo>
                    <a:pt x="2" y="0"/>
                    <a:pt x="3" y="0"/>
                    <a:pt x="4" y="0"/>
                  </a:cubicBezTo>
                  <a:cubicBezTo>
                    <a:pt x="24" y="0"/>
                    <a:pt x="24" y="0"/>
                    <a:pt x="24" y="0"/>
                  </a:cubicBezTo>
                  <a:cubicBezTo>
                    <a:pt x="30" y="0"/>
                    <a:pt x="34" y="0"/>
                    <a:pt x="37" y="1"/>
                  </a:cubicBezTo>
                  <a:cubicBezTo>
                    <a:pt x="41" y="2"/>
                    <a:pt x="44" y="4"/>
                    <a:pt x="46" y="6"/>
                  </a:cubicBezTo>
                  <a:cubicBezTo>
                    <a:pt x="48" y="7"/>
                    <a:pt x="50" y="10"/>
                    <a:pt x="51" y="13"/>
                  </a:cubicBezTo>
                  <a:cubicBezTo>
                    <a:pt x="52" y="15"/>
                    <a:pt x="53" y="19"/>
                    <a:pt x="53" y="22"/>
                  </a:cubicBezTo>
                  <a:cubicBezTo>
                    <a:pt x="53" y="24"/>
                    <a:pt x="52" y="26"/>
                    <a:pt x="52" y="28"/>
                  </a:cubicBezTo>
                  <a:cubicBezTo>
                    <a:pt x="51" y="30"/>
                    <a:pt x="51" y="32"/>
                    <a:pt x="50" y="33"/>
                  </a:cubicBezTo>
                  <a:cubicBezTo>
                    <a:pt x="49" y="35"/>
                    <a:pt x="48" y="36"/>
                    <a:pt x="46" y="38"/>
                  </a:cubicBezTo>
                  <a:cubicBezTo>
                    <a:pt x="45" y="39"/>
                    <a:pt x="43" y="40"/>
                    <a:pt x="41" y="41"/>
                  </a:cubicBezTo>
                  <a:cubicBezTo>
                    <a:pt x="43" y="41"/>
                    <a:pt x="46" y="42"/>
                    <a:pt x="48" y="43"/>
                  </a:cubicBezTo>
                  <a:cubicBezTo>
                    <a:pt x="50" y="45"/>
                    <a:pt x="52" y="46"/>
                    <a:pt x="53" y="48"/>
                  </a:cubicBezTo>
                  <a:cubicBezTo>
                    <a:pt x="55" y="50"/>
                    <a:pt x="56" y="52"/>
                    <a:pt x="57" y="55"/>
                  </a:cubicBezTo>
                  <a:cubicBezTo>
                    <a:pt x="58" y="57"/>
                    <a:pt x="58" y="60"/>
                    <a:pt x="58" y="63"/>
                  </a:cubicBezTo>
                  <a:close/>
                  <a:moveTo>
                    <a:pt x="41" y="23"/>
                  </a:moveTo>
                  <a:cubicBezTo>
                    <a:pt x="41" y="21"/>
                    <a:pt x="40" y="19"/>
                    <a:pt x="40" y="17"/>
                  </a:cubicBezTo>
                  <a:cubicBezTo>
                    <a:pt x="39" y="16"/>
                    <a:pt x="38" y="14"/>
                    <a:pt x="37" y="13"/>
                  </a:cubicBezTo>
                  <a:cubicBezTo>
                    <a:pt x="36" y="12"/>
                    <a:pt x="34" y="11"/>
                    <a:pt x="32" y="10"/>
                  </a:cubicBezTo>
                  <a:cubicBezTo>
                    <a:pt x="30" y="10"/>
                    <a:pt x="27" y="9"/>
                    <a:pt x="24" y="9"/>
                  </a:cubicBezTo>
                  <a:cubicBezTo>
                    <a:pt x="12" y="9"/>
                    <a:pt x="12" y="9"/>
                    <a:pt x="12" y="9"/>
                  </a:cubicBezTo>
                  <a:cubicBezTo>
                    <a:pt x="12" y="38"/>
                    <a:pt x="12" y="38"/>
                    <a:pt x="12" y="38"/>
                  </a:cubicBezTo>
                  <a:cubicBezTo>
                    <a:pt x="25" y="38"/>
                    <a:pt x="25" y="38"/>
                    <a:pt x="25" y="38"/>
                  </a:cubicBezTo>
                  <a:cubicBezTo>
                    <a:pt x="28" y="38"/>
                    <a:pt x="31" y="38"/>
                    <a:pt x="32" y="37"/>
                  </a:cubicBezTo>
                  <a:cubicBezTo>
                    <a:pt x="34" y="36"/>
                    <a:pt x="36" y="35"/>
                    <a:pt x="37" y="33"/>
                  </a:cubicBezTo>
                  <a:cubicBezTo>
                    <a:pt x="38" y="32"/>
                    <a:pt x="39" y="31"/>
                    <a:pt x="40" y="29"/>
                  </a:cubicBezTo>
                  <a:cubicBezTo>
                    <a:pt x="40" y="27"/>
                    <a:pt x="41" y="25"/>
                    <a:pt x="41" y="23"/>
                  </a:cubicBezTo>
                  <a:close/>
                  <a:moveTo>
                    <a:pt x="46" y="63"/>
                  </a:moveTo>
                  <a:cubicBezTo>
                    <a:pt x="46" y="61"/>
                    <a:pt x="46" y="59"/>
                    <a:pt x="45" y="57"/>
                  </a:cubicBezTo>
                  <a:cubicBezTo>
                    <a:pt x="44" y="55"/>
                    <a:pt x="43" y="53"/>
                    <a:pt x="41" y="51"/>
                  </a:cubicBezTo>
                  <a:cubicBezTo>
                    <a:pt x="39" y="50"/>
                    <a:pt x="37" y="49"/>
                    <a:pt x="35" y="48"/>
                  </a:cubicBezTo>
                  <a:cubicBezTo>
                    <a:pt x="32" y="48"/>
                    <a:pt x="29" y="47"/>
                    <a:pt x="26" y="47"/>
                  </a:cubicBezTo>
                  <a:cubicBezTo>
                    <a:pt x="12" y="47"/>
                    <a:pt x="12" y="47"/>
                    <a:pt x="12" y="47"/>
                  </a:cubicBezTo>
                  <a:cubicBezTo>
                    <a:pt x="12" y="78"/>
                    <a:pt x="12" y="78"/>
                    <a:pt x="12" y="78"/>
                  </a:cubicBezTo>
                  <a:cubicBezTo>
                    <a:pt x="29" y="78"/>
                    <a:pt x="29" y="78"/>
                    <a:pt x="29" y="78"/>
                  </a:cubicBezTo>
                  <a:cubicBezTo>
                    <a:pt x="31" y="78"/>
                    <a:pt x="34" y="78"/>
                    <a:pt x="36" y="78"/>
                  </a:cubicBezTo>
                  <a:cubicBezTo>
                    <a:pt x="38" y="77"/>
                    <a:pt x="40" y="76"/>
                    <a:pt x="41" y="75"/>
                  </a:cubicBezTo>
                  <a:cubicBezTo>
                    <a:pt x="43" y="73"/>
                    <a:pt x="44" y="72"/>
                    <a:pt x="45" y="70"/>
                  </a:cubicBezTo>
                  <a:cubicBezTo>
                    <a:pt x="46" y="68"/>
                    <a:pt x="46" y="66"/>
                    <a:pt x="46" y="63"/>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15" name="Freeform 15"/>
            <p:cNvSpPr>
              <a:spLocks noEditPoints="1"/>
            </p:cNvSpPr>
            <p:nvPr userDrawn="1"/>
          </p:nvSpPr>
          <p:spPr bwMode="auto">
            <a:xfrm>
              <a:off x="15844316" y="3717479"/>
              <a:ext cx="936625" cy="1090613"/>
            </a:xfrm>
            <a:custGeom>
              <a:avLst/>
              <a:gdLst>
                <a:gd name="T0" fmla="*/ 79 w 79"/>
                <a:gd name="T1" fmla="*/ 45 h 92"/>
                <a:gd name="T2" fmla="*/ 76 w 79"/>
                <a:gd name="T3" fmla="*/ 64 h 92"/>
                <a:gd name="T4" fmla="*/ 69 w 79"/>
                <a:gd name="T5" fmla="*/ 79 h 92"/>
                <a:gd name="T6" fmla="*/ 56 w 79"/>
                <a:gd name="T7" fmla="*/ 88 h 92"/>
                <a:gd name="T8" fmla="*/ 38 w 79"/>
                <a:gd name="T9" fmla="*/ 92 h 92"/>
                <a:gd name="T10" fmla="*/ 21 w 79"/>
                <a:gd name="T11" fmla="*/ 89 h 92"/>
                <a:gd name="T12" fmla="*/ 9 w 79"/>
                <a:gd name="T13" fmla="*/ 80 h 92"/>
                <a:gd name="T14" fmla="*/ 2 w 79"/>
                <a:gd name="T15" fmla="*/ 66 h 92"/>
                <a:gd name="T16" fmla="*/ 0 w 79"/>
                <a:gd name="T17" fmla="*/ 46 h 92"/>
                <a:gd name="T18" fmla="*/ 2 w 79"/>
                <a:gd name="T19" fmla="*/ 27 h 92"/>
                <a:gd name="T20" fmla="*/ 10 w 79"/>
                <a:gd name="T21" fmla="*/ 13 h 92"/>
                <a:gd name="T22" fmla="*/ 22 w 79"/>
                <a:gd name="T23" fmla="*/ 4 h 92"/>
                <a:gd name="T24" fmla="*/ 40 w 79"/>
                <a:gd name="T25" fmla="*/ 0 h 92"/>
                <a:gd name="T26" fmla="*/ 57 w 79"/>
                <a:gd name="T27" fmla="*/ 3 h 92"/>
                <a:gd name="T28" fmla="*/ 69 w 79"/>
                <a:gd name="T29" fmla="*/ 12 h 92"/>
                <a:gd name="T30" fmla="*/ 76 w 79"/>
                <a:gd name="T31" fmla="*/ 26 h 92"/>
                <a:gd name="T32" fmla="*/ 79 w 79"/>
                <a:gd name="T33" fmla="*/ 45 h 92"/>
                <a:gd name="T34" fmla="*/ 66 w 79"/>
                <a:gd name="T35" fmla="*/ 46 h 92"/>
                <a:gd name="T36" fmla="*/ 65 w 79"/>
                <a:gd name="T37" fmla="*/ 32 h 92"/>
                <a:gd name="T38" fmla="*/ 61 w 79"/>
                <a:gd name="T39" fmla="*/ 20 h 92"/>
                <a:gd name="T40" fmla="*/ 52 w 79"/>
                <a:gd name="T41" fmla="*/ 13 h 92"/>
                <a:gd name="T42" fmla="*/ 39 w 79"/>
                <a:gd name="T43" fmla="*/ 10 h 92"/>
                <a:gd name="T44" fmla="*/ 27 w 79"/>
                <a:gd name="T45" fmla="*/ 13 h 92"/>
                <a:gd name="T46" fmla="*/ 18 w 79"/>
                <a:gd name="T47" fmla="*/ 21 h 92"/>
                <a:gd name="T48" fmla="*/ 13 w 79"/>
                <a:gd name="T49" fmla="*/ 32 h 92"/>
                <a:gd name="T50" fmla="*/ 12 w 79"/>
                <a:gd name="T51" fmla="*/ 46 h 92"/>
                <a:gd name="T52" fmla="*/ 13 w 79"/>
                <a:gd name="T53" fmla="*/ 60 h 92"/>
                <a:gd name="T54" fmla="*/ 18 w 79"/>
                <a:gd name="T55" fmla="*/ 71 h 92"/>
                <a:gd name="T56" fmla="*/ 26 w 79"/>
                <a:gd name="T57" fmla="*/ 79 h 92"/>
                <a:gd name="T58" fmla="*/ 39 w 79"/>
                <a:gd name="T59" fmla="*/ 81 h 92"/>
                <a:gd name="T60" fmla="*/ 52 w 79"/>
                <a:gd name="T61" fmla="*/ 78 h 92"/>
                <a:gd name="T62" fmla="*/ 60 w 79"/>
                <a:gd name="T63" fmla="*/ 71 h 92"/>
                <a:gd name="T64" fmla="*/ 65 w 79"/>
                <a:gd name="T65" fmla="*/ 59 h 92"/>
                <a:gd name="T66" fmla="*/ 66 w 79"/>
                <a:gd name="T67" fmla="*/ 4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 h="92">
                  <a:moveTo>
                    <a:pt x="79" y="45"/>
                  </a:moveTo>
                  <a:cubicBezTo>
                    <a:pt x="79" y="52"/>
                    <a:pt x="78" y="59"/>
                    <a:pt x="76" y="64"/>
                  </a:cubicBezTo>
                  <a:cubicBezTo>
                    <a:pt x="75" y="70"/>
                    <a:pt x="72" y="75"/>
                    <a:pt x="69" y="79"/>
                  </a:cubicBezTo>
                  <a:cubicBezTo>
                    <a:pt x="65" y="83"/>
                    <a:pt x="61" y="86"/>
                    <a:pt x="56" y="88"/>
                  </a:cubicBezTo>
                  <a:cubicBezTo>
                    <a:pt x="51" y="90"/>
                    <a:pt x="45" y="92"/>
                    <a:pt x="38" y="92"/>
                  </a:cubicBezTo>
                  <a:cubicBezTo>
                    <a:pt x="32" y="92"/>
                    <a:pt x="26" y="91"/>
                    <a:pt x="21" y="89"/>
                  </a:cubicBezTo>
                  <a:cubicBezTo>
                    <a:pt x="16" y="87"/>
                    <a:pt x="12" y="84"/>
                    <a:pt x="9" y="80"/>
                  </a:cubicBezTo>
                  <a:cubicBezTo>
                    <a:pt x="6" y="76"/>
                    <a:pt x="3" y="71"/>
                    <a:pt x="2" y="66"/>
                  </a:cubicBezTo>
                  <a:cubicBezTo>
                    <a:pt x="0" y="60"/>
                    <a:pt x="0" y="54"/>
                    <a:pt x="0" y="46"/>
                  </a:cubicBezTo>
                  <a:cubicBezTo>
                    <a:pt x="0" y="39"/>
                    <a:pt x="0" y="33"/>
                    <a:pt x="2" y="27"/>
                  </a:cubicBezTo>
                  <a:cubicBezTo>
                    <a:pt x="4" y="22"/>
                    <a:pt x="6" y="17"/>
                    <a:pt x="10" y="13"/>
                  </a:cubicBezTo>
                  <a:cubicBezTo>
                    <a:pt x="13" y="9"/>
                    <a:pt x="17" y="6"/>
                    <a:pt x="22" y="4"/>
                  </a:cubicBezTo>
                  <a:cubicBezTo>
                    <a:pt x="27" y="1"/>
                    <a:pt x="33" y="0"/>
                    <a:pt x="40" y="0"/>
                  </a:cubicBezTo>
                  <a:cubicBezTo>
                    <a:pt x="47" y="0"/>
                    <a:pt x="52" y="1"/>
                    <a:pt x="57" y="3"/>
                  </a:cubicBezTo>
                  <a:cubicBezTo>
                    <a:pt x="62" y="5"/>
                    <a:pt x="66" y="8"/>
                    <a:pt x="69" y="12"/>
                  </a:cubicBezTo>
                  <a:cubicBezTo>
                    <a:pt x="72" y="16"/>
                    <a:pt x="75" y="20"/>
                    <a:pt x="76" y="26"/>
                  </a:cubicBezTo>
                  <a:cubicBezTo>
                    <a:pt x="78" y="31"/>
                    <a:pt x="79" y="38"/>
                    <a:pt x="79" y="45"/>
                  </a:cubicBezTo>
                  <a:close/>
                  <a:moveTo>
                    <a:pt x="66" y="46"/>
                  </a:moveTo>
                  <a:cubicBezTo>
                    <a:pt x="66" y="41"/>
                    <a:pt x="66" y="36"/>
                    <a:pt x="65" y="32"/>
                  </a:cubicBezTo>
                  <a:cubicBezTo>
                    <a:pt x="64" y="27"/>
                    <a:pt x="63" y="24"/>
                    <a:pt x="61" y="20"/>
                  </a:cubicBezTo>
                  <a:cubicBezTo>
                    <a:pt x="58" y="17"/>
                    <a:pt x="56" y="15"/>
                    <a:pt x="52" y="13"/>
                  </a:cubicBezTo>
                  <a:cubicBezTo>
                    <a:pt x="49" y="11"/>
                    <a:pt x="44" y="10"/>
                    <a:pt x="39" y="10"/>
                  </a:cubicBezTo>
                  <a:cubicBezTo>
                    <a:pt x="34" y="10"/>
                    <a:pt x="30" y="11"/>
                    <a:pt x="27" y="13"/>
                  </a:cubicBezTo>
                  <a:cubicBezTo>
                    <a:pt x="23" y="15"/>
                    <a:pt x="20" y="18"/>
                    <a:pt x="18" y="21"/>
                  </a:cubicBezTo>
                  <a:cubicBezTo>
                    <a:pt x="16" y="24"/>
                    <a:pt x="14" y="28"/>
                    <a:pt x="13" y="32"/>
                  </a:cubicBezTo>
                  <a:cubicBezTo>
                    <a:pt x="13" y="36"/>
                    <a:pt x="12" y="41"/>
                    <a:pt x="12" y="46"/>
                  </a:cubicBezTo>
                  <a:cubicBezTo>
                    <a:pt x="12" y="51"/>
                    <a:pt x="12" y="56"/>
                    <a:pt x="13" y="60"/>
                  </a:cubicBezTo>
                  <a:cubicBezTo>
                    <a:pt x="14" y="64"/>
                    <a:pt x="16" y="68"/>
                    <a:pt x="18" y="71"/>
                  </a:cubicBezTo>
                  <a:cubicBezTo>
                    <a:pt x="20" y="74"/>
                    <a:pt x="23" y="77"/>
                    <a:pt x="26" y="79"/>
                  </a:cubicBezTo>
                  <a:cubicBezTo>
                    <a:pt x="29" y="80"/>
                    <a:pt x="34" y="81"/>
                    <a:pt x="39" y="81"/>
                  </a:cubicBezTo>
                  <a:cubicBezTo>
                    <a:pt x="44" y="81"/>
                    <a:pt x="48" y="80"/>
                    <a:pt x="52" y="78"/>
                  </a:cubicBezTo>
                  <a:cubicBezTo>
                    <a:pt x="55" y="77"/>
                    <a:pt x="58" y="74"/>
                    <a:pt x="60" y="71"/>
                  </a:cubicBezTo>
                  <a:cubicBezTo>
                    <a:pt x="63" y="67"/>
                    <a:pt x="64" y="64"/>
                    <a:pt x="65" y="59"/>
                  </a:cubicBezTo>
                  <a:cubicBezTo>
                    <a:pt x="66" y="55"/>
                    <a:pt x="66" y="51"/>
                    <a:pt x="66" y="46"/>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16" name="Freeform 16"/>
            <p:cNvSpPr>
              <a:spLocks/>
            </p:cNvSpPr>
            <p:nvPr userDrawn="1"/>
          </p:nvSpPr>
          <p:spPr bwMode="auto">
            <a:xfrm>
              <a:off x="17646129" y="3717479"/>
              <a:ext cx="652463" cy="1066800"/>
            </a:xfrm>
            <a:custGeom>
              <a:avLst/>
              <a:gdLst>
                <a:gd name="T0" fmla="*/ 55 w 55"/>
                <a:gd name="T1" fmla="*/ 85 h 90"/>
                <a:gd name="T2" fmla="*/ 55 w 55"/>
                <a:gd name="T3" fmla="*/ 87 h 90"/>
                <a:gd name="T4" fmla="*/ 55 w 55"/>
                <a:gd name="T5" fmla="*/ 89 h 90"/>
                <a:gd name="T6" fmla="*/ 54 w 55"/>
                <a:gd name="T7" fmla="*/ 90 h 90"/>
                <a:gd name="T8" fmla="*/ 53 w 55"/>
                <a:gd name="T9" fmla="*/ 90 h 90"/>
                <a:gd name="T10" fmla="*/ 4 w 55"/>
                <a:gd name="T11" fmla="*/ 90 h 90"/>
                <a:gd name="T12" fmla="*/ 2 w 55"/>
                <a:gd name="T13" fmla="*/ 90 h 90"/>
                <a:gd name="T14" fmla="*/ 1 w 55"/>
                <a:gd name="T15" fmla="*/ 89 h 90"/>
                <a:gd name="T16" fmla="*/ 0 w 55"/>
                <a:gd name="T17" fmla="*/ 88 h 90"/>
                <a:gd name="T18" fmla="*/ 0 w 55"/>
                <a:gd name="T19" fmla="*/ 85 h 90"/>
                <a:gd name="T20" fmla="*/ 0 w 55"/>
                <a:gd name="T21" fmla="*/ 83 h 90"/>
                <a:gd name="T22" fmla="*/ 1 w 55"/>
                <a:gd name="T23" fmla="*/ 81 h 90"/>
                <a:gd name="T24" fmla="*/ 1 w 55"/>
                <a:gd name="T25" fmla="*/ 79 h 90"/>
                <a:gd name="T26" fmla="*/ 3 w 55"/>
                <a:gd name="T27" fmla="*/ 78 h 90"/>
                <a:gd name="T28" fmla="*/ 21 w 55"/>
                <a:gd name="T29" fmla="*/ 59 h 90"/>
                <a:gd name="T30" fmla="*/ 30 w 55"/>
                <a:gd name="T31" fmla="*/ 48 h 90"/>
                <a:gd name="T32" fmla="*/ 36 w 55"/>
                <a:gd name="T33" fmla="*/ 39 h 90"/>
                <a:gd name="T34" fmla="*/ 39 w 55"/>
                <a:gd name="T35" fmla="*/ 32 h 90"/>
                <a:gd name="T36" fmla="*/ 39 w 55"/>
                <a:gd name="T37" fmla="*/ 25 h 90"/>
                <a:gd name="T38" fmla="*/ 38 w 55"/>
                <a:gd name="T39" fmla="*/ 20 h 90"/>
                <a:gd name="T40" fmla="*/ 36 w 55"/>
                <a:gd name="T41" fmla="*/ 15 h 90"/>
                <a:gd name="T42" fmla="*/ 31 w 55"/>
                <a:gd name="T43" fmla="*/ 12 h 90"/>
                <a:gd name="T44" fmla="*/ 24 w 55"/>
                <a:gd name="T45" fmla="*/ 11 h 90"/>
                <a:gd name="T46" fmla="*/ 17 w 55"/>
                <a:gd name="T47" fmla="*/ 12 h 90"/>
                <a:gd name="T48" fmla="*/ 11 w 55"/>
                <a:gd name="T49" fmla="*/ 14 h 90"/>
                <a:gd name="T50" fmla="*/ 6 w 55"/>
                <a:gd name="T51" fmla="*/ 17 h 90"/>
                <a:gd name="T52" fmla="*/ 4 w 55"/>
                <a:gd name="T53" fmla="*/ 18 h 90"/>
                <a:gd name="T54" fmla="*/ 3 w 55"/>
                <a:gd name="T55" fmla="*/ 18 h 90"/>
                <a:gd name="T56" fmla="*/ 2 w 55"/>
                <a:gd name="T57" fmla="*/ 17 h 90"/>
                <a:gd name="T58" fmla="*/ 2 w 55"/>
                <a:gd name="T59" fmla="*/ 15 h 90"/>
                <a:gd name="T60" fmla="*/ 2 w 55"/>
                <a:gd name="T61" fmla="*/ 13 h 90"/>
                <a:gd name="T62" fmla="*/ 2 w 55"/>
                <a:gd name="T63" fmla="*/ 11 h 90"/>
                <a:gd name="T64" fmla="*/ 2 w 55"/>
                <a:gd name="T65" fmla="*/ 10 h 90"/>
                <a:gd name="T66" fmla="*/ 2 w 55"/>
                <a:gd name="T67" fmla="*/ 9 h 90"/>
                <a:gd name="T68" fmla="*/ 3 w 55"/>
                <a:gd name="T69" fmla="*/ 8 h 90"/>
                <a:gd name="T70" fmla="*/ 6 w 55"/>
                <a:gd name="T71" fmla="*/ 6 h 90"/>
                <a:gd name="T72" fmla="*/ 11 w 55"/>
                <a:gd name="T73" fmla="*/ 3 h 90"/>
                <a:gd name="T74" fmla="*/ 18 w 55"/>
                <a:gd name="T75" fmla="*/ 1 h 90"/>
                <a:gd name="T76" fmla="*/ 26 w 55"/>
                <a:gd name="T77" fmla="*/ 0 h 90"/>
                <a:gd name="T78" fmla="*/ 37 w 55"/>
                <a:gd name="T79" fmla="*/ 2 h 90"/>
                <a:gd name="T80" fmla="*/ 45 w 55"/>
                <a:gd name="T81" fmla="*/ 7 h 90"/>
                <a:gd name="T82" fmla="*/ 50 w 55"/>
                <a:gd name="T83" fmla="*/ 14 h 90"/>
                <a:gd name="T84" fmla="*/ 51 w 55"/>
                <a:gd name="T85" fmla="*/ 23 h 90"/>
                <a:gd name="T86" fmla="*/ 51 w 55"/>
                <a:gd name="T87" fmla="*/ 32 h 90"/>
                <a:gd name="T88" fmla="*/ 47 w 55"/>
                <a:gd name="T89" fmla="*/ 41 h 90"/>
                <a:gd name="T90" fmla="*/ 40 w 55"/>
                <a:gd name="T91" fmla="*/ 52 h 90"/>
                <a:gd name="T92" fmla="*/ 28 w 55"/>
                <a:gd name="T93" fmla="*/ 66 h 90"/>
                <a:gd name="T94" fmla="*/ 14 w 55"/>
                <a:gd name="T95" fmla="*/ 80 h 90"/>
                <a:gd name="T96" fmla="*/ 53 w 55"/>
                <a:gd name="T97" fmla="*/ 80 h 90"/>
                <a:gd name="T98" fmla="*/ 54 w 55"/>
                <a:gd name="T99" fmla="*/ 81 h 90"/>
                <a:gd name="T100" fmla="*/ 55 w 55"/>
                <a:gd name="T101" fmla="*/ 81 h 90"/>
                <a:gd name="T102" fmla="*/ 55 w 55"/>
                <a:gd name="T103" fmla="*/ 83 h 90"/>
                <a:gd name="T104" fmla="*/ 55 w 55"/>
                <a:gd name="T105"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 h="90">
                  <a:moveTo>
                    <a:pt x="55" y="85"/>
                  </a:moveTo>
                  <a:cubicBezTo>
                    <a:pt x="55" y="86"/>
                    <a:pt x="55" y="87"/>
                    <a:pt x="55" y="87"/>
                  </a:cubicBezTo>
                  <a:cubicBezTo>
                    <a:pt x="55" y="88"/>
                    <a:pt x="55" y="89"/>
                    <a:pt x="55" y="89"/>
                  </a:cubicBezTo>
                  <a:cubicBezTo>
                    <a:pt x="55" y="89"/>
                    <a:pt x="54" y="90"/>
                    <a:pt x="54" y="90"/>
                  </a:cubicBezTo>
                  <a:cubicBezTo>
                    <a:pt x="54" y="90"/>
                    <a:pt x="53" y="90"/>
                    <a:pt x="53" y="90"/>
                  </a:cubicBezTo>
                  <a:cubicBezTo>
                    <a:pt x="4" y="90"/>
                    <a:pt x="4" y="90"/>
                    <a:pt x="4" y="90"/>
                  </a:cubicBezTo>
                  <a:cubicBezTo>
                    <a:pt x="3" y="90"/>
                    <a:pt x="3" y="90"/>
                    <a:pt x="2" y="90"/>
                  </a:cubicBezTo>
                  <a:cubicBezTo>
                    <a:pt x="2" y="90"/>
                    <a:pt x="1" y="90"/>
                    <a:pt x="1" y="89"/>
                  </a:cubicBezTo>
                  <a:cubicBezTo>
                    <a:pt x="1" y="89"/>
                    <a:pt x="0" y="88"/>
                    <a:pt x="0" y="88"/>
                  </a:cubicBezTo>
                  <a:cubicBezTo>
                    <a:pt x="0" y="87"/>
                    <a:pt x="0" y="86"/>
                    <a:pt x="0" y="85"/>
                  </a:cubicBezTo>
                  <a:cubicBezTo>
                    <a:pt x="0" y="84"/>
                    <a:pt x="0" y="83"/>
                    <a:pt x="0" y="83"/>
                  </a:cubicBezTo>
                  <a:cubicBezTo>
                    <a:pt x="0" y="82"/>
                    <a:pt x="0" y="81"/>
                    <a:pt x="1" y="81"/>
                  </a:cubicBezTo>
                  <a:cubicBezTo>
                    <a:pt x="1" y="80"/>
                    <a:pt x="1" y="80"/>
                    <a:pt x="1" y="79"/>
                  </a:cubicBezTo>
                  <a:cubicBezTo>
                    <a:pt x="2" y="79"/>
                    <a:pt x="2" y="78"/>
                    <a:pt x="3" y="78"/>
                  </a:cubicBezTo>
                  <a:cubicBezTo>
                    <a:pt x="21" y="59"/>
                    <a:pt x="21" y="59"/>
                    <a:pt x="21" y="59"/>
                  </a:cubicBezTo>
                  <a:cubicBezTo>
                    <a:pt x="25" y="55"/>
                    <a:pt x="28" y="51"/>
                    <a:pt x="30" y="48"/>
                  </a:cubicBezTo>
                  <a:cubicBezTo>
                    <a:pt x="33" y="45"/>
                    <a:pt x="35" y="42"/>
                    <a:pt x="36" y="39"/>
                  </a:cubicBezTo>
                  <a:cubicBezTo>
                    <a:pt x="37" y="36"/>
                    <a:pt x="38" y="34"/>
                    <a:pt x="39" y="32"/>
                  </a:cubicBezTo>
                  <a:cubicBezTo>
                    <a:pt x="39" y="29"/>
                    <a:pt x="39" y="27"/>
                    <a:pt x="39" y="25"/>
                  </a:cubicBezTo>
                  <a:cubicBezTo>
                    <a:pt x="39" y="23"/>
                    <a:pt x="39" y="21"/>
                    <a:pt x="38" y="20"/>
                  </a:cubicBezTo>
                  <a:cubicBezTo>
                    <a:pt x="38" y="18"/>
                    <a:pt x="37" y="16"/>
                    <a:pt x="36" y="15"/>
                  </a:cubicBezTo>
                  <a:cubicBezTo>
                    <a:pt x="34" y="14"/>
                    <a:pt x="33" y="13"/>
                    <a:pt x="31" y="12"/>
                  </a:cubicBezTo>
                  <a:cubicBezTo>
                    <a:pt x="29" y="11"/>
                    <a:pt x="27" y="11"/>
                    <a:pt x="24" y="11"/>
                  </a:cubicBezTo>
                  <a:cubicBezTo>
                    <a:pt x="21" y="11"/>
                    <a:pt x="19" y="11"/>
                    <a:pt x="17" y="12"/>
                  </a:cubicBezTo>
                  <a:cubicBezTo>
                    <a:pt x="14" y="13"/>
                    <a:pt x="12" y="14"/>
                    <a:pt x="11" y="14"/>
                  </a:cubicBezTo>
                  <a:cubicBezTo>
                    <a:pt x="9" y="15"/>
                    <a:pt x="7" y="16"/>
                    <a:pt x="6" y="17"/>
                  </a:cubicBezTo>
                  <a:cubicBezTo>
                    <a:pt x="5" y="18"/>
                    <a:pt x="4" y="18"/>
                    <a:pt x="4" y="18"/>
                  </a:cubicBezTo>
                  <a:cubicBezTo>
                    <a:pt x="3" y="18"/>
                    <a:pt x="3" y="18"/>
                    <a:pt x="3" y="18"/>
                  </a:cubicBezTo>
                  <a:cubicBezTo>
                    <a:pt x="3" y="18"/>
                    <a:pt x="2" y="17"/>
                    <a:pt x="2" y="17"/>
                  </a:cubicBezTo>
                  <a:cubicBezTo>
                    <a:pt x="2" y="17"/>
                    <a:pt x="2" y="16"/>
                    <a:pt x="2" y="15"/>
                  </a:cubicBezTo>
                  <a:cubicBezTo>
                    <a:pt x="2" y="15"/>
                    <a:pt x="2" y="14"/>
                    <a:pt x="2" y="13"/>
                  </a:cubicBezTo>
                  <a:cubicBezTo>
                    <a:pt x="2" y="12"/>
                    <a:pt x="2" y="12"/>
                    <a:pt x="2" y="11"/>
                  </a:cubicBezTo>
                  <a:cubicBezTo>
                    <a:pt x="2" y="11"/>
                    <a:pt x="2" y="10"/>
                    <a:pt x="2" y="10"/>
                  </a:cubicBezTo>
                  <a:cubicBezTo>
                    <a:pt x="2" y="9"/>
                    <a:pt x="2" y="9"/>
                    <a:pt x="2" y="9"/>
                  </a:cubicBezTo>
                  <a:cubicBezTo>
                    <a:pt x="3" y="8"/>
                    <a:pt x="3" y="8"/>
                    <a:pt x="3" y="8"/>
                  </a:cubicBezTo>
                  <a:cubicBezTo>
                    <a:pt x="4" y="7"/>
                    <a:pt x="5" y="6"/>
                    <a:pt x="6" y="6"/>
                  </a:cubicBezTo>
                  <a:cubicBezTo>
                    <a:pt x="8" y="5"/>
                    <a:pt x="9" y="4"/>
                    <a:pt x="11" y="3"/>
                  </a:cubicBezTo>
                  <a:cubicBezTo>
                    <a:pt x="13" y="2"/>
                    <a:pt x="16" y="2"/>
                    <a:pt x="18" y="1"/>
                  </a:cubicBezTo>
                  <a:cubicBezTo>
                    <a:pt x="21" y="1"/>
                    <a:pt x="23" y="0"/>
                    <a:pt x="26" y="0"/>
                  </a:cubicBezTo>
                  <a:cubicBezTo>
                    <a:pt x="30" y="0"/>
                    <a:pt x="34" y="1"/>
                    <a:pt x="37" y="2"/>
                  </a:cubicBezTo>
                  <a:cubicBezTo>
                    <a:pt x="40" y="3"/>
                    <a:pt x="43" y="5"/>
                    <a:pt x="45" y="7"/>
                  </a:cubicBezTo>
                  <a:cubicBezTo>
                    <a:pt x="47" y="9"/>
                    <a:pt x="49" y="12"/>
                    <a:pt x="50" y="14"/>
                  </a:cubicBezTo>
                  <a:cubicBezTo>
                    <a:pt x="51" y="17"/>
                    <a:pt x="51" y="20"/>
                    <a:pt x="51" y="23"/>
                  </a:cubicBezTo>
                  <a:cubicBezTo>
                    <a:pt x="51" y="26"/>
                    <a:pt x="51" y="29"/>
                    <a:pt x="51" y="32"/>
                  </a:cubicBezTo>
                  <a:cubicBezTo>
                    <a:pt x="50" y="35"/>
                    <a:pt x="49" y="38"/>
                    <a:pt x="47" y="41"/>
                  </a:cubicBezTo>
                  <a:cubicBezTo>
                    <a:pt x="46" y="44"/>
                    <a:pt x="44" y="48"/>
                    <a:pt x="40" y="52"/>
                  </a:cubicBezTo>
                  <a:cubicBezTo>
                    <a:pt x="37" y="56"/>
                    <a:pt x="33" y="60"/>
                    <a:pt x="28" y="66"/>
                  </a:cubicBezTo>
                  <a:cubicBezTo>
                    <a:pt x="14" y="80"/>
                    <a:pt x="14" y="80"/>
                    <a:pt x="14" y="80"/>
                  </a:cubicBezTo>
                  <a:cubicBezTo>
                    <a:pt x="53" y="80"/>
                    <a:pt x="53" y="80"/>
                    <a:pt x="53" y="80"/>
                  </a:cubicBezTo>
                  <a:cubicBezTo>
                    <a:pt x="53" y="80"/>
                    <a:pt x="53" y="80"/>
                    <a:pt x="54" y="81"/>
                  </a:cubicBezTo>
                  <a:cubicBezTo>
                    <a:pt x="54" y="81"/>
                    <a:pt x="54" y="81"/>
                    <a:pt x="55" y="81"/>
                  </a:cubicBezTo>
                  <a:cubicBezTo>
                    <a:pt x="55" y="82"/>
                    <a:pt x="55" y="82"/>
                    <a:pt x="55" y="83"/>
                  </a:cubicBezTo>
                  <a:cubicBezTo>
                    <a:pt x="55" y="84"/>
                    <a:pt x="55" y="84"/>
                    <a:pt x="55" y="85"/>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17" name="Freeform 17"/>
            <p:cNvSpPr>
              <a:spLocks/>
            </p:cNvSpPr>
            <p:nvPr userDrawn="1"/>
          </p:nvSpPr>
          <p:spPr bwMode="auto">
            <a:xfrm>
              <a:off x="19176479" y="3741292"/>
              <a:ext cx="663575" cy="1066800"/>
            </a:xfrm>
            <a:custGeom>
              <a:avLst/>
              <a:gdLst>
                <a:gd name="T0" fmla="*/ 56 w 56"/>
                <a:gd name="T1" fmla="*/ 60 h 90"/>
                <a:gd name="T2" fmla="*/ 53 w 56"/>
                <a:gd name="T3" fmla="*/ 72 h 90"/>
                <a:gd name="T4" fmla="*/ 46 w 56"/>
                <a:gd name="T5" fmla="*/ 82 h 90"/>
                <a:gd name="T6" fmla="*/ 36 w 56"/>
                <a:gd name="T7" fmla="*/ 88 h 90"/>
                <a:gd name="T8" fmla="*/ 23 w 56"/>
                <a:gd name="T9" fmla="*/ 90 h 90"/>
                <a:gd name="T10" fmla="*/ 15 w 56"/>
                <a:gd name="T11" fmla="*/ 89 h 90"/>
                <a:gd name="T12" fmla="*/ 8 w 56"/>
                <a:gd name="T13" fmla="*/ 87 h 90"/>
                <a:gd name="T14" fmla="*/ 3 w 56"/>
                <a:gd name="T15" fmla="*/ 86 h 90"/>
                <a:gd name="T16" fmla="*/ 1 w 56"/>
                <a:gd name="T17" fmla="*/ 85 h 90"/>
                <a:gd name="T18" fmla="*/ 0 w 56"/>
                <a:gd name="T19" fmla="*/ 84 h 90"/>
                <a:gd name="T20" fmla="*/ 0 w 56"/>
                <a:gd name="T21" fmla="*/ 83 h 90"/>
                <a:gd name="T22" fmla="*/ 0 w 56"/>
                <a:gd name="T23" fmla="*/ 81 h 90"/>
                <a:gd name="T24" fmla="*/ 0 w 56"/>
                <a:gd name="T25" fmla="*/ 79 h 90"/>
                <a:gd name="T26" fmla="*/ 0 w 56"/>
                <a:gd name="T27" fmla="*/ 77 h 90"/>
                <a:gd name="T28" fmla="*/ 0 w 56"/>
                <a:gd name="T29" fmla="*/ 75 h 90"/>
                <a:gd name="T30" fmla="*/ 1 w 56"/>
                <a:gd name="T31" fmla="*/ 75 h 90"/>
                <a:gd name="T32" fmla="*/ 2 w 56"/>
                <a:gd name="T33" fmla="*/ 74 h 90"/>
                <a:gd name="T34" fmla="*/ 4 w 56"/>
                <a:gd name="T35" fmla="*/ 75 h 90"/>
                <a:gd name="T36" fmla="*/ 8 w 56"/>
                <a:gd name="T37" fmla="*/ 77 h 90"/>
                <a:gd name="T38" fmla="*/ 14 w 56"/>
                <a:gd name="T39" fmla="*/ 79 h 90"/>
                <a:gd name="T40" fmla="*/ 22 w 56"/>
                <a:gd name="T41" fmla="*/ 80 h 90"/>
                <a:gd name="T42" fmla="*/ 31 w 56"/>
                <a:gd name="T43" fmla="*/ 79 h 90"/>
                <a:gd name="T44" fmla="*/ 37 w 56"/>
                <a:gd name="T45" fmla="*/ 75 h 90"/>
                <a:gd name="T46" fmla="*/ 42 w 56"/>
                <a:gd name="T47" fmla="*/ 69 h 90"/>
                <a:gd name="T48" fmla="*/ 43 w 56"/>
                <a:gd name="T49" fmla="*/ 61 h 90"/>
                <a:gd name="T50" fmla="*/ 42 w 56"/>
                <a:gd name="T51" fmla="*/ 53 h 90"/>
                <a:gd name="T52" fmla="*/ 38 w 56"/>
                <a:gd name="T53" fmla="*/ 48 h 90"/>
                <a:gd name="T54" fmla="*/ 31 w 56"/>
                <a:gd name="T55" fmla="*/ 45 h 90"/>
                <a:gd name="T56" fmla="*/ 21 w 56"/>
                <a:gd name="T57" fmla="*/ 44 h 90"/>
                <a:gd name="T58" fmla="*/ 13 w 56"/>
                <a:gd name="T59" fmla="*/ 44 h 90"/>
                <a:gd name="T60" fmla="*/ 8 w 56"/>
                <a:gd name="T61" fmla="*/ 44 h 90"/>
                <a:gd name="T62" fmla="*/ 5 w 56"/>
                <a:gd name="T63" fmla="*/ 44 h 90"/>
                <a:gd name="T64" fmla="*/ 4 w 56"/>
                <a:gd name="T65" fmla="*/ 40 h 90"/>
                <a:gd name="T66" fmla="*/ 4 w 56"/>
                <a:gd name="T67" fmla="*/ 4 h 90"/>
                <a:gd name="T68" fmla="*/ 5 w 56"/>
                <a:gd name="T69" fmla="*/ 1 h 90"/>
                <a:gd name="T70" fmla="*/ 8 w 56"/>
                <a:gd name="T71" fmla="*/ 0 h 90"/>
                <a:gd name="T72" fmla="*/ 48 w 56"/>
                <a:gd name="T73" fmla="*/ 0 h 90"/>
                <a:gd name="T74" fmla="*/ 49 w 56"/>
                <a:gd name="T75" fmla="*/ 0 h 90"/>
                <a:gd name="T76" fmla="*/ 49 w 56"/>
                <a:gd name="T77" fmla="*/ 1 h 90"/>
                <a:gd name="T78" fmla="*/ 50 w 56"/>
                <a:gd name="T79" fmla="*/ 2 h 90"/>
                <a:gd name="T80" fmla="*/ 50 w 56"/>
                <a:gd name="T81" fmla="*/ 5 h 90"/>
                <a:gd name="T82" fmla="*/ 49 w 56"/>
                <a:gd name="T83" fmla="*/ 9 h 90"/>
                <a:gd name="T84" fmla="*/ 48 w 56"/>
                <a:gd name="T85" fmla="*/ 10 h 90"/>
                <a:gd name="T86" fmla="*/ 16 w 56"/>
                <a:gd name="T87" fmla="*/ 10 h 90"/>
                <a:gd name="T88" fmla="*/ 16 w 56"/>
                <a:gd name="T89" fmla="*/ 35 h 90"/>
                <a:gd name="T90" fmla="*/ 21 w 56"/>
                <a:gd name="T91" fmla="*/ 34 h 90"/>
                <a:gd name="T92" fmla="*/ 26 w 56"/>
                <a:gd name="T93" fmla="*/ 34 h 90"/>
                <a:gd name="T94" fmla="*/ 39 w 56"/>
                <a:gd name="T95" fmla="*/ 36 h 90"/>
                <a:gd name="T96" fmla="*/ 48 w 56"/>
                <a:gd name="T97" fmla="*/ 41 h 90"/>
                <a:gd name="T98" fmla="*/ 54 w 56"/>
                <a:gd name="T99" fmla="*/ 49 h 90"/>
                <a:gd name="T100" fmla="*/ 56 w 56"/>
                <a:gd name="T101" fmla="*/ 6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 h="90">
                  <a:moveTo>
                    <a:pt x="56" y="60"/>
                  </a:moveTo>
                  <a:cubicBezTo>
                    <a:pt x="56" y="64"/>
                    <a:pt x="55" y="69"/>
                    <a:pt x="53" y="72"/>
                  </a:cubicBezTo>
                  <a:cubicBezTo>
                    <a:pt x="52" y="76"/>
                    <a:pt x="49" y="79"/>
                    <a:pt x="46" y="82"/>
                  </a:cubicBezTo>
                  <a:cubicBezTo>
                    <a:pt x="44" y="84"/>
                    <a:pt x="40" y="86"/>
                    <a:pt x="36" y="88"/>
                  </a:cubicBezTo>
                  <a:cubicBezTo>
                    <a:pt x="32" y="89"/>
                    <a:pt x="27" y="90"/>
                    <a:pt x="23" y="90"/>
                  </a:cubicBezTo>
                  <a:cubicBezTo>
                    <a:pt x="20" y="90"/>
                    <a:pt x="17" y="89"/>
                    <a:pt x="15" y="89"/>
                  </a:cubicBezTo>
                  <a:cubicBezTo>
                    <a:pt x="12" y="89"/>
                    <a:pt x="10" y="88"/>
                    <a:pt x="8" y="87"/>
                  </a:cubicBezTo>
                  <a:cubicBezTo>
                    <a:pt x="6" y="87"/>
                    <a:pt x="5" y="86"/>
                    <a:pt x="3" y="86"/>
                  </a:cubicBezTo>
                  <a:cubicBezTo>
                    <a:pt x="2" y="85"/>
                    <a:pt x="1" y="85"/>
                    <a:pt x="1" y="85"/>
                  </a:cubicBezTo>
                  <a:cubicBezTo>
                    <a:pt x="1" y="84"/>
                    <a:pt x="1" y="84"/>
                    <a:pt x="0" y="84"/>
                  </a:cubicBezTo>
                  <a:cubicBezTo>
                    <a:pt x="0" y="83"/>
                    <a:pt x="0" y="83"/>
                    <a:pt x="0" y="83"/>
                  </a:cubicBezTo>
                  <a:cubicBezTo>
                    <a:pt x="0" y="82"/>
                    <a:pt x="0" y="82"/>
                    <a:pt x="0" y="81"/>
                  </a:cubicBezTo>
                  <a:cubicBezTo>
                    <a:pt x="0" y="81"/>
                    <a:pt x="0" y="80"/>
                    <a:pt x="0" y="79"/>
                  </a:cubicBezTo>
                  <a:cubicBezTo>
                    <a:pt x="0" y="78"/>
                    <a:pt x="0" y="78"/>
                    <a:pt x="0" y="77"/>
                  </a:cubicBezTo>
                  <a:cubicBezTo>
                    <a:pt x="0" y="76"/>
                    <a:pt x="0" y="76"/>
                    <a:pt x="0" y="75"/>
                  </a:cubicBezTo>
                  <a:cubicBezTo>
                    <a:pt x="0" y="75"/>
                    <a:pt x="1" y="75"/>
                    <a:pt x="1" y="75"/>
                  </a:cubicBezTo>
                  <a:cubicBezTo>
                    <a:pt x="1" y="74"/>
                    <a:pt x="1" y="74"/>
                    <a:pt x="2" y="74"/>
                  </a:cubicBezTo>
                  <a:cubicBezTo>
                    <a:pt x="2" y="74"/>
                    <a:pt x="3" y="75"/>
                    <a:pt x="4" y="75"/>
                  </a:cubicBezTo>
                  <a:cubicBezTo>
                    <a:pt x="5" y="76"/>
                    <a:pt x="6" y="76"/>
                    <a:pt x="8" y="77"/>
                  </a:cubicBezTo>
                  <a:cubicBezTo>
                    <a:pt x="9" y="78"/>
                    <a:pt x="11" y="78"/>
                    <a:pt x="14" y="79"/>
                  </a:cubicBezTo>
                  <a:cubicBezTo>
                    <a:pt x="16" y="79"/>
                    <a:pt x="19" y="80"/>
                    <a:pt x="22" y="80"/>
                  </a:cubicBezTo>
                  <a:cubicBezTo>
                    <a:pt x="25" y="80"/>
                    <a:pt x="28" y="79"/>
                    <a:pt x="31" y="79"/>
                  </a:cubicBezTo>
                  <a:cubicBezTo>
                    <a:pt x="33" y="78"/>
                    <a:pt x="35" y="77"/>
                    <a:pt x="37" y="75"/>
                  </a:cubicBezTo>
                  <a:cubicBezTo>
                    <a:pt x="39" y="74"/>
                    <a:pt x="41" y="72"/>
                    <a:pt x="42" y="69"/>
                  </a:cubicBezTo>
                  <a:cubicBezTo>
                    <a:pt x="43" y="67"/>
                    <a:pt x="43" y="64"/>
                    <a:pt x="43" y="61"/>
                  </a:cubicBezTo>
                  <a:cubicBezTo>
                    <a:pt x="43" y="58"/>
                    <a:pt x="43" y="55"/>
                    <a:pt x="42" y="53"/>
                  </a:cubicBezTo>
                  <a:cubicBezTo>
                    <a:pt x="41" y="51"/>
                    <a:pt x="40" y="49"/>
                    <a:pt x="38" y="48"/>
                  </a:cubicBezTo>
                  <a:cubicBezTo>
                    <a:pt x="36" y="46"/>
                    <a:pt x="34" y="45"/>
                    <a:pt x="31" y="45"/>
                  </a:cubicBezTo>
                  <a:cubicBezTo>
                    <a:pt x="28" y="44"/>
                    <a:pt x="24" y="44"/>
                    <a:pt x="21" y="44"/>
                  </a:cubicBezTo>
                  <a:cubicBezTo>
                    <a:pt x="18" y="44"/>
                    <a:pt x="15" y="44"/>
                    <a:pt x="13" y="44"/>
                  </a:cubicBezTo>
                  <a:cubicBezTo>
                    <a:pt x="11" y="44"/>
                    <a:pt x="9" y="44"/>
                    <a:pt x="8" y="44"/>
                  </a:cubicBezTo>
                  <a:cubicBezTo>
                    <a:pt x="6" y="44"/>
                    <a:pt x="6" y="44"/>
                    <a:pt x="5" y="44"/>
                  </a:cubicBezTo>
                  <a:cubicBezTo>
                    <a:pt x="4" y="43"/>
                    <a:pt x="4" y="42"/>
                    <a:pt x="4" y="40"/>
                  </a:cubicBezTo>
                  <a:cubicBezTo>
                    <a:pt x="4" y="4"/>
                    <a:pt x="4" y="4"/>
                    <a:pt x="4" y="4"/>
                  </a:cubicBezTo>
                  <a:cubicBezTo>
                    <a:pt x="4" y="3"/>
                    <a:pt x="5" y="1"/>
                    <a:pt x="5" y="1"/>
                  </a:cubicBezTo>
                  <a:cubicBezTo>
                    <a:pt x="6" y="0"/>
                    <a:pt x="7" y="0"/>
                    <a:pt x="8" y="0"/>
                  </a:cubicBezTo>
                  <a:cubicBezTo>
                    <a:pt x="48" y="0"/>
                    <a:pt x="48" y="0"/>
                    <a:pt x="48" y="0"/>
                  </a:cubicBezTo>
                  <a:cubicBezTo>
                    <a:pt x="48" y="0"/>
                    <a:pt x="48" y="0"/>
                    <a:pt x="49" y="0"/>
                  </a:cubicBezTo>
                  <a:cubicBezTo>
                    <a:pt x="49" y="0"/>
                    <a:pt x="49" y="0"/>
                    <a:pt x="49" y="1"/>
                  </a:cubicBezTo>
                  <a:cubicBezTo>
                    <a:pt x="50" y="1"/>
                    <a:pt x="50" y="2"/>
                    <a:pt x="50" y="2"/>
                  </a:cubicBezTo>
                  <a:cubicBezTo>
                    <a:pt x="50" y="3"/>
                    <a:pt x="50" y="4"/>
                    <a:pt x="50" y="5"/>
                  </a:cubicBezTo>
                  <a:cubicBezTo>
                    <a:pt x="50" y="6"/>
                    <a:pt x="50" y="8"/>
                    <a:pt x="49" y="9"/>
                  </a:cubicBezTo>
                  <a:cubicBezTo>
                    <a:pt x="49" y="9"/>
                    <a:pt x="48" y="10"/>
                    <a:pt x="48" y="10"/>
                  </a:cubicBezTo>
                  <a:cubicBezTo>
                    <a:pt x="16" y="10"/>
                    <a:pt x="16" y="10"/>
                    <a:pt x="16" y="10"/>
                  </a:cubicBezTo>
                  <a:cubicBezTo>
                    <a:pt x="16" y="35"/>
                    <a:pt x="16" y="35"/>
                    <a:pt x="16" y="35"/>
                  </a:cubicBezTo>
                  <a:cubicBezTo>
                    <a:pt x="18" y="35"/>
                    <a:pt x="19" y="34"/>
                    <a:pt x="21" y="34"/>
                  </a:cubicBezTo>
                  <a:cubicBezTo>
                    <a:pt x="22" y="34"/>
                    <a:pt x="24" y="34"/>
                    <a:pt x="26" y="34"/>
                  </a:cubicBezTo>
                  <a:cubicBezTo>
                    <a:pt x="31" y="34"/>
                    <a:pt x="35" y="35"/>
                    <a:pt x="39" y="36"/>
                  </a:cubicBezTo>
                  <a:cubicBezTo>
                    <a:pt x="43" y="37"/>
                    <a:pt x="46" y="39"/>
                    <a:pt x="48" y="41"/>
                  </a:cubicBezTo>
                  <a:cubicBezTo>
                    <a:pt x="51" y="43"/>
                    <a:pt x="52" y="46"/>
                    <a:pt x="54" y="49"/>
                  </a:cubicBezTo>
                  <a:cubicBezTo>
                    <a:pt x="55" y="52"/>
                    <a:pt x="56" y="56"/>
                    <a:pt x="56" y="60"/>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18" name="Freeform 18"/>
            <p:cNvSpPr>
              <a:spLocks/>
            </p:cNvSpPr>
            <p:nvPr userDrawn="1"/>
          </p:nvSpPr>
          <p:spPr bwMode="auto">
            <a:xfrm>
              <a:off x="20706829" y="3730179"/>
              <a:ext cx="604838" cy="1054100"/>
            </a:xfrm>
            <a:custGeom>
              <a:avLst/>
              <a:gdLst>
                <a:gd name="T0" fmla="*/ 51 w 51"/>
                <a:gd name="T1" fmla="*/ 85 h 89"/>
                <a:gd name="T2" fmla="*/ 51 w 51"/>
                <a:gd name="T3" fmla="*/ 87 h 89"/>
                <a:gd name="T4" fmla="*/ 51 w 51"/>
                <a:gd name="T5" fmla="*/ 88 h 89"/>
                <a:gd name="T6" fmla="*/ 50 w 51"/>
                <a:gd name="T7" fmla="*/ 89 h 89"/>
                <a:gd name="T8" fmla="*/ 49 w 51"/>
                <a:gd name="T9" fmla="*/ 89 h 89"/>
                <a:gd name="T10" fmla="*/ 3 w 51"/>
                <a:gd name="T11" fmla="*/ 89 h 89"/>
                <a:gd name="T12" fmla="*/ 2 w 51"/>
                <a:gd name="T13" fmla="*/ 89 h 89"/>
                <a:gd name="T14" fmla="*/ 1 w 51"/>
                <a:gd name="T15" fmla="*/ 88 h 89"/>
                <a:gd name="T16" fmla="*/ 0 w 51"/>
                <a:gd name="T17" fmla="*/ 87 h 89"/>
                <a:gd name="T18" fmla="*/ 0 w 51"/>
                <a:gd name="T19" fmla="*/ 85 h 89"/>
                <a:gd name="T20" fmla="*/ 0 w 51"/>
                <a:gd name="T21" fmla="*/ 82 h 89"/>
                <a:gd name="T22" fmla="*/ 1 w 51"/>
                <a:gd name="T23" fmla="*/ 81 h 89"/>
                <a:gd name="T24" fmla="*/ 2 w 51"/>
                <a:gd name="T25" fmla="*/ 80 h 89"/>
                <a:gd name="T26" fmla="*/ 3 w 51"/>
                <a:gd name="T27" fmla="*/ 80 h 89"/>
                <a:gd name="T28" fmla="*/ 21 w 51"/>
                <a:gd name="T29" fmla="*/ 80 h 89"/>
                <a:gd name="T30" fmla="*/ 21 w 51"/>
                <a:gd name="T31" fmla="*/ 12 h 89"/>
                <a:gd name="T32" fmla="*/ 4 w 51"/>
                <a:gd name="T33" fmla="*/ 23 h 89"/>
                <a:gd name="T34" fmla="*/ 2 w 51"/>
                <a:gd name="T35" fmla="*/ 23 h 89"/>
                <a:gd name="T36" fmla="*/ 1 w 51"/>
                <a:gd name="T37" fmla="*/ 23 h 89"/>
                <a:gd name="T38" fmla="*/ 0 w 51"/>
                <a:gd name="T39" fmla="*/ 22 h 89"/>
                <a:gd name="T40" fmla="*/ 0 w 51"/>
                <a:gd name="T41" fmla="*/ 19 h 89"/>
                <a:gd name="T42" fmla="*/ 0 w 51"/>
                <a:gd name="T43" fmla="*/ 17 h 89"/>
                <a:gd name="T44" fmla="*/ 0 w 51"/>
                <a:gd name="T45" fmla="*/ 16 h 89"/>
                <a:gd name="T46" fmla="*/ 1 w 51"/>
                <a:gd name="T47" fmla="*/ 15 h 89"/>
                <a:gd name="T48" fmla="*/ 2 w 51"/>
                <a:gd name="T49" fmla="*/ 14 h 89"/>
                <a:gd name="T50" fmla="*/ 22 w 51"/>
                <a:gd name="T51" fmla="*/ 1 h 89"/>
                <a:gd name="T52" fmla="*/ 23 w 51"/>
                <a:gd name="T53" fmla="*/ 1 h 89"/>
                <a:gd name="T54" fmla="*/ 24 w 51"/>
                <a:gd name="T55" fmla="*/ 0 h 89"/>
                <a:gd name="T56" fmla="*/ 25 w 51"/>
                <a:gd name="T57" fmla="*/ 0 h 89"/>
                <a:gd name="T58" fmla="*/ 27 w 51"/>
                <a:gd name="T59" fmla="*/ 0 h 89"/>
                <a:gd name="T60" fmla="*/ 30 w 51"/>
                <a:gd name="T61" fmla="*/ 0 h 89"/>
                <a:gd name="T62" fmla="*/ 32 w 51"/>
                <a:gd name="T63" fmla="*/ 1 h 89"/>
                <a:gd name="T64" fmla="*/ 33 w 51"/>
                <a:gd name="T65" fmla="*/ 1 h 89"/>
                <a:gd name="T66" fmla="*/ 33 w 51"/>
                <a:gd name="T67" fmla="*/ 2 h 89"/>
                <a:gd name="T68" fmla="*/ 33 w 51"/>
                <a:gd name="T69" fmla="*/ 80 h 89"/>
                <a:gd name="T70" fmla="*/ 49 w 51"/>
                <a:gd name="T71" fmla="*/ 80 h 89"/>
                <a:gd name="T72" fmla="*/ 50 w 51"/>
                <a:gd name="T73" fmla="*/ 80 h 89"/>
                <a:gd name="T74" fmla="*/ 51 w 51"/>
                <a:gd name="T75" fmla="*/ 81 h 89"/>
                <a:gd name="T76" fmla="*/ 51 w 51"/>
                <a:gd name="T77" fmla="*/ 82 h 89"/>
                <a:gd name="T78" fmla="*/ 51 w 51"/>
                <a:gd name="T79"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 h="89">
                  <a:moveTo>
                    <a:pt x="51" y="85"/>
                  </a:moveTo>
                  <a:cubicBezTo>
                    <a:pt x="51" y="85"/>
                    <a:pt x="51" y="86"/>
                    <a:pt x="51" y="87"/>
                  </a:cubicBezTo>
                  <a:cubicBezTo>
                    <a:pt x="51" y="87"/>
                    <a:pt x="51" y="88"/>
                    <a:pt x="51" y="88"/>
                  </a:cubicBezTo>
                  <a:cubicBezTo>
                    <a:pt x="50" y="89"/>
                    <a:pt x="50" y="89"/>
                    <a:pt x="50" y="89"/>
                  </a:cubicBezTo>
                  <a:cubicBezTo>
                    <a:pt x="50" y="89"/>
                    <a:pt x="49" y="89"/>
                    <a:pt x="49" y="89"/>
                  </a:cubicBezTo>
                  <a:cubicBezTo>
                    <a:pt x="3" y="89"/>
                    <a:pt x="3" y="89"/>
                    <a:pt x="3" y="89"/>
                  </a:cubicBezTo>
                  <a:cubicBezTo>
                    <a:pt x="2" y="89"/>
                    <a:pt x="2" y="89"/>
                    <a:pt x="2" y="89"/>
                  </a:cubicBezTo>
                  <a:cubicBezTo>
                    <a:pt x="1" y="89"/>
                    <a:pt x="1" y="89"/>
                    <a:pt x="1" y="88"/>
                  </a:cubicBezTo>
                  <a:cubicBezTo>
                    <a:pt x="1" y="88"/>
                    <a:pt x="1" y="87"/>
                    <a:pt x="0" y="87"/>
                  </a:cubicBezTo>
                  <a:cubicBezTo>
                    <a:pt x="0" y="86"/>
                    <a:pt x="0" y="85"/>
                    <a:pt x="0" y="85"/>
                  </a:cubicBezTo>
                  <a:cubicBezTo>
                    <a:pt x="0" y="84"/>
                    <a:pt x="0" y="83"/>
                    <a:pt x="0" y="82"/>
                  </a:cubicBezTo>
                  <a:cubicBezTo>
                    <a:pt x="1" y="82"/>
                    <a:pt x="1" y="81"/>
                    <a:pt x="1" y="81"/>
                  </a:cubicBezTo>
                  <a:cubicBezTo>
                    <a:pt x="1" y="81"/>
                    <a:pt x="1" y="80"/>
                    <a:pt x="2" y="80"/>
                  </a:cubicBezTo>
                  <a:cubicBezTo>
                    <a:pt x="2" y="80"/>
                    <a:pt x="2" y="80"/>
                    <a:pt x="3" y="80"/>
                  </a:cubicBezTo>
                  <a:cubicBezTo>
                    <a:pt x="21" y="80"/>
                    <a:pt x="21" y="80"/>
                    <a:pt x="21" y="80"/>
                  </a:cubicBezTo>
                  <a:cubicBezTo>
                    <a:pt x="21" y="12"/>
                    <a:pt x="21" y="12"/>
                    <a:pt x="21" y="12"/>
                  </a:cubicBezTo>
                  <a:cubicBezTo>
                    <a:pt x="4" y="23"/>
                    <a:pt x="4" y="23"/>
                    <a:pt x="4" y="23"/>
                  </a:cubicBezTo>
                  <a:cubicBezTo>
                    <a:pt x="3" y="23"/>
                    <a:pt x="2" y="23"/>
                    <a:pt x="2" y="23"/>
                  </a:cubicBezTo>
                  <a:cubicBezTo>
                    <a:pt x="1" y="24"/>
                    <a:pt x="1" y="23"/>
                    <a:pt x="1" y="23"/>
                  </a:cubicBezTo>
                  <a:cubicBezTo>
                    <a:pt x="0" y="23"/>
                    <a:pt x="0" y="22"/>
                    <a:pt x="0" y="22"/>
                  </a:cubicBezTo>
                  <a:cubicBezTo>
                    <a:pt x="0" y="21"/>
                    <a:pt x="0" y="20"/>
                    <a:pt x="0" y="19"/>
                  </a:cubicBezTo>
                  <a:cubicBezTo>
                    <a:pt x="0" y="18"/>
                    <a:pt x="0" y="18"/>
                    <a:pt x="0" y="17"/>
                  </a:cubicBezTo>
                  <a:cubicBezTo>
                    <a:pt x="0" y="17"/>
                    <a:pt x="0" y="16"/>
                    <a:pt x="0" y="16"/>
                  </a:cubicBezTo>
                  <a:cubicBezTo>
                    <a:pt x="0" y="15"/>
                    <a:pt x="1" y="15"/>
                    <a:pt x="1" y="15"/>
                  </a:cubicBezTo>
                  <a:cubicBezTo>
                    <a:pt x="1" y="14"/>
                    <a:pt x="1" y="14"/>
                    <a:pt x="2" y="14"/>
                  </a:cubicBezTo>
                  <a:cubicBezTo>
                    <a:pt x="22" y="1"/>
                    <a:pt x="22" y="1"/>
                    <a:pt x="22" y="1"/>
                  </a:cubicBezTo>
                  <a:cubicBezTo>
                    <a:pt x="22" y="1"/>
                    <a:pt x="23" y="1"/>
                    <a:pt x="23" y="1"/>
                  </a:cubicBezTo>
                  <a:cubicBezTo>
                    <a:pt x="23" y="0"/>
                    <a:pt x="24" y="0"/>
                    <a:pt x="24" y="0"/>
                  </a:cubicBezTo>
                  <a:cubicBezTo>
                    <a:pt x="24" y="0"/>
                    <a:pt x="25" y="0"/>
                    <a:pt x="25" y="0"/>
                  </a:cubicBezTo>
                  <a:cubicBezTo>
                    <a:pt x="26" y="0"/>
                    <a:pt x="27" y="0"/>
                    <a:pt x="27" y="0"/>
                  </a:cubicBezTo>
                  <a:cubicBezTo>
                    <a:pt x="29" y="0"/>
                    <a:pt x="29" y="0"/>
                    <a:pt x="30" y="0"/>
                  </a:cubicBezTo>
                  <a:cubicBezTo>
                    <a:pt x="31" y="0"/>
                    <a:pt x="31" y="0"/>
                    <a:pt x="32" y="1"/>
                  </a:cubicBezTo>
                  <a:cubicBezTo>
                    <a:pt x="32" y="1"/>
                    <a:pt x="33" y="1"/>
                    <a:pt x="33" y="1"/>
                  </a:cubicBezTo>
                  <a:cubicBezTo>
                    <a:pt x="33" y="1"/>
                    <a:pt x="33" y="2"/>
                    <a:pt x="33" y="2"/>
                  </a:cubicBezTo>
                  <a:cubicBezTo>
                    <a:pt x="33" y="80"/>
                    <a:pt x="33" y="80"/>
                    <a:pt x="33" y="80"/>
                  </a:cubicBezTo>
                  <a:cubicBezTo>
                    <a:pt x="49" y="80"/>
                    <a:pt x="49" y="80"/>
                    <a:pt x="49" y="80"/>
                  </a:cubicBezTo>
                  <a:cubicBezTo>
                    <a:pt x="49" y="80"/>
                    <a:pt x="50" y="80"/>
                    <a:pt x="50" y="80"/>
                  </a:cubicBezTo>
                  <a:cubicBezTo>
                    <a:pt x="50" y="80"/>
                    <a:pt x="51" y="81"/>
                    <a:pt x="51" y="81"/>
                  </a:cubicBezTo>
                  <a:cubicBezTo>
                    <a:pt x="51" y="81"/>
                    <a:pt x="51" y="82"/>
                    <a:pt x="51" y="82"/>
                  </a:cubicBezTo>
                  <a:cubicBezTo>
                    <a:pt x="51" y="83"/>
                    <a:pt x="51" y="84"/>
                    <a:pt x="51" y="85"/>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19" name="Freeform 19"/>
            <p:cNvSpPr>
              <a:spLocks/>
            </p:cNvSpPr>
            <p:nvPr userDrawn="1"/>
          </p:nvSpPr>
          <p:spPr bwMode="auto">
            <a:xfrm>
              <a:off x="22187966" y="3730179"/>
              <a:ext cx="604838" cy="1054100"/>
            </a:xfrm>
            <a:custGeom>
              <a:avLst/>
              <a:gdLst>
                <a:gd name="T0" fmla="*/ 51 w 51"/>
                <a:gd name="T1" fmla="*/ 85 h 89"/>
                <a:gd name="T2" fmla="*/ 51 w 51"/>
                <a:gd name="T3" fmla="*/ 87 h 89"/>
                <a:gd name="T4" fmla="*/ 50 w 51"/>
                <a:gd name="T5" fmla="*/ 88 h 89"/>
                <a:gd name="T6" fmla="*/ 50 w 51"/>
                <a:gd name="T7" fmla="*/ 89 h 89"/>
                <a:gd name="T8" fmla="*/ 49 w 51"/>
                <a:gd name="T9" fmla="*/ 89 h 89"/>
                <a:gd name="T10" fmla="*/ 2 w 51"/>
                <a:gd name="T11" fmla="*/ 89 h 89"/>
                <a:gd name="T12" fmla="*/ 2 w 51"/>
                <a:gd name="T13" fmla="*/ 89 h 89"/>
                <a:gd name="T14" fmla="*/ 1 w 51"/>
                <a:gd name="T15" fmla="*/ 88 h 89"/>
                <a:gd name="T16" fmla="*/ 0 w 51"/>
                <a:gd name="T17" fmla="*/ 87 h 89"/>
                <a:gd name="T18" fmla="*/ 0 w 51"/>
                <a:gd name="T19" fmla="*/ 85 h 89"/>
                <a:gd name="T20" fmla="*/ 0 w 51"/>
                <a:gd name="T21" fmla="*/ 82 h 89"/>
                <a:gd name="T22" fmla="*/ 1 w 51"/>
                <a:gd name="T23" fmla="*/ 81 h 89"/>
                <a:gd name="T24" fmla="*/ 1 w 51"/>
                <a:gd name="T25" fmla="*/ 80 h 89"/>
                <a:gd name="T26" fmla="*/ 2 w 51"/>
                <a:gd name="T27" fmla="*/ 80 h 89"/>
                <a:gd name="T28" fmla="*/ 21 w 51"/>
                <a:gd name="T29" fmla="*/ 80 h 89"/>
                <a:gd name="T30" fmla="*/ 21 w 51"/>
                <a:gd name="T31" fmla="*/ 12 h 89"/>
                <a:gd name="T32" fmla="*/ 4 w 51"/>
                <a:gd name="T33" fmla="*/ 23 h 89"/>
                <a:gd name="T34" fmla="*/ 2 w 51"/>
                <a:gd name="T35" fmla="*/ 23 h 89"/>
                <a:gd name="T36" fmla="*/ 0 w 51"/>
                <a:gd name="T37" fmla="*/ 23 h 89"/>
                <a:gd name="T38" fmla="*/ 0 w 51"/>
                <a:gd name="T39" fmla="*/ 22 h 89"/>
                <a:gd name="T40" fmla="*/ 0 w 51"/>
                <a:gd name="T41" fmla="*/ 19 h 89"/>
                <a:gd name="T42" fmla="*/ 0 w 51"/>
                <a:gd name="T43" fmla="*/ 17 h 89"/>
                <a:gd name="T44" fmla="*/ 0 w 51"/>
                <a:gd name="T45" fmla="*/ 16 h 89"/>
                <a:gd name="T46" fmla="*/ 1 w 51"/>
                <a:gd name="T47" fmla="*/ 15 h 89"/>
                <a:gd name="T48" fmla="*/ 2 w 51"/>
                <a:gd name="T49" fmla="*/ 14 h 89"/>
                <a:gd name="T50" fmla="*/ 22 w 51"/>
                <a:gd name="T51" fmla="*/ 1 h 89"/>
                <a:gd name="T52" fmla="*/ 23 w 51"/>
                <a:gd name="T53" fmla="*/ 1 h 89"/>
                <a:gd name="T54" fmla="*/ 24 w 51"/>
                <a:gd name="T55" fmla="*/ 0 h 89"/>
                <a:gd name="T56" fmla="*/ 25 w 51"/>
                <a:gd name="T57" fmla="*/ 0 h 89"/>
                <a:gd name="T58" fmla="*/ 27 w 51"/>
                <a:gd name="T59" fmla="*/ 0 h 89"/>
                <a:gd name="T60" fmla="*/ 30 w 51"/>
                <a:gd name="T61" fmla="*/ 0 h 89"/>
                <a:gd name="T62" fmla="*/ 32 w 51"/>
                <a:gd name="T63" fmla="*/ 1 h 89"/>
                <a:gd name="T64" fmla="*/ 32 w 51"/>
                <a:gd name="T65" fmla="*/ 1 h 89"/>
                <a:gd name="T66" fmla="*/ 33 w 51"/>
                <a:gd name="T67" fmla="*/ 2 h 89"/>
                <a:gd name="T68" fmla="*/ 33 w 51"/>
                <a:gd name="T69" fmla="*/ 80 h 89"/>
                <a:gd name="T70" fmla="*/ 49 w 51"/>
                <a:gd name="T71" fmla="*/ 80 h 89"/>
                <a:gd name="T72" fmla="*/ 50 w 51"/>
                <a:gd name="T73" fmla="*/ 80 h 89"/>
                <a:gd name="T74" fmla="*/ 50 w 51"/>
                <a:gd name="T75" fmla="*/ 81 h 89"/>
                <a:gd name="T76" fmla="*/ 51 w 51"/>
                <a:gd name="T77" fmla="*/ 82 h 89"/>
                <a:gd name="T78" fmla="*/ 51 w 51"/>
                <a:gd name="T79"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 h="89">
                  <a:moveTo>
                    <a:pt x="51" y="85"/>
                  </a:moveTo>
                  <a:cubicBezTo>
                    <a:pt x="51" y="85"/>
                    <a:pt x="51" y="86"/>
                    <a:pt x="51" y="87"/>
                  </a:cubicBezTo>
                  <a:cubicBezTo>
                    <a:pt x="51" y="87"/>
                    <a:pt x="51" y="88"/>
                    <a:pt x="50" y="88"/>
                  </a:cubicBezTo>
                  <a:cubicBezTo>
                    <a:pt x="50" y="89"/>
                    <a:pt x="50" y="89"/>
                    <a:pt x="50" y="89"/>
                  </a:cubicBezTo>
                  <a:cubicBezTo>
                    <a:pt x="49" y="89"/>
                    <a:pt x="49" y="89"/>
                    <a:pt x="49" y="89"/>
                  </a:cubicBezTo>
                  <a:cubicBezTo>
                    <a:pt x="2" y="89"/>
                    <a:pt x="2" y="89"/>
                    <a:pt x="2" y="89"/>
                  </a:cubicBezTo>
                  <a:cubicBezTo>
                    <a:pt x="2" y="89"/>
                    <a:pt x="2" y="89"/>
                    <a:pt x="2" y="89"/>
                  </a:cubicBezTo>
                  <a:cubicBezTo>
                    <a:pt x="1" y="89"/>
                    <a:pt x="1" y="89"/>
                    <a:pt x="1" y="88"/>
                  </a:cubicBezTo>
                  <a:cubicBezTo>
                    <a:pt x="0" y="88"/>
                    <a:pt x="0" y="87"/>
                    <a:pt x="0" y="87"/>
                  </a:cubicBezTo>
                  <a:cubicBezTo>
                    <a:pt x="0" y="86"/>
                    <a:pt x="0" y="85"/>
                    <a:pt x="0" y="85"/>
                  </a:cubicBezTo>
                  <a:cubicBezTo>
                    <a:pt x="0" y="84"/>
                    <a:pt x="0" y="83"/>
                    <a:pt x="0" y="82"/>
                  </a:cubicBezTo>
                  <a:cubicBezTo>
                    <a:pt x="0" y="82"/>
                    <a:pt x="0" y="81"/>
                    <a:pt x="1" y="81"/>
                  </a:cubicBezTo>
                  <a:cubicBezTo>
                    <a:pt x="1" y="81"/>
                    <a:pt x="1" y="80"/>
                    <a:pt x="1" y="80"/>
                  </a:cubicBezTo>
                  <a:cubicBezTo>
                    <a:pt x="2" y="80"/>
                    <a:pt x="2" y="80"/>
                    <a:pt x="2" y="80"/>
                  </a:cubicBezTo>
                  <a:cubicBezTo>
                    <a:pt x="21" y="80"/>
                    <a:pt x="21" y="80"/>
                    <a:pt x="21" y="80"/>
                  </a:cubicBezTo>
                  <a:cubicBezTo>
                    <a:pt x="21" y="12"/>
                    <a:pt x="21" y="12"/>
                    <a:pt x="21" y="12"/>
                  </a:cubicBezTo>
                  <a:cubicBezTo>
                    <a:pt x="4" y="23"/>
                    <a:pt x="4" y="23"/>
                    <a:pt x="4" y="23"/>
                  </a:cubicBezTo>
                  <a:cubicBezTo>
                    <a:pt x="3" y="23"/>
                    <a:pt x="2" y="23"/>
                    <a:pt x="2" y="23"/>
                  </a:cubicBezTo>
                  <a:cubicBezTo>
                    <a:pt x="1" y="24"/>
                    <a:pt x="1" y="23"/>
                    <a:pt x="0" y="23"/>
                  </a:cubicBezTo>
                  <a:cubicBezTo>
                    <a:pt x="0" y="23"/>
                    <a:pt x="0" y="22"/>
                    <a:pt x="0" y="22"/>
                  </a:cubicBezTo>
                  <a:cubicBezTo>
                    <a:pt x="0" y="21"/>
                    <a:pt x="0" y="20"/>
                    <a:pt x="0" y="19"/>
                  </a:cubicBezTo>
                  <a:cubicBezTo>
                    <a:pt x="0" y="18"/>
                    <a:pt x="0" y="18"/>
                    <a:pt x="0" y="17"/>
                  </a:cubicBezTo>
                  <a:cubicBezTo>
                    <a:pt x="0" y="17"/>
                    <a:pt x="0" y="16"/>
                    <a:pt x="0" y="16"/>
                  </a:cubicBezTo>
                  <a:cubicBezTo>
                    <a:pt x="0" y="15"/>
                    <a:pt x="0" y="15"/>
                    <a:pt x="1" y="15"/>
                  </a:cubicBezTo>
                  <a:cubicBezTo>
                    <a:pt x="1" y="14"/>
                    <a:pt x="1" y="14"/>
                    <a:pt x="2" y="14"/>
                  </a:cubicBezTo>
                  <a:cubicBezTo>
                    <a:pt x="22" y="1"/>
                    <a:pt x="22" y="1"/>
                    <a:pt x="22" y="1"/>
                  </a:cubicBezTo>
                  <a:cubicBezTo>
                    <a:pt x="22" y="1"/>
                    <a:pt x="22" y="1"/>
                    <a:pt x="23" y="1"/>
                  </a:cubicBezTo>
                  <a:cubicBezTo>
                    <a:pt x="23" y="0"/>
                    <a:pt x="23" y="0"/>
                    <a:pt x="24" y="0"/>
                  </a:cubicBezTo>
                  <a:cubicBezTo>
                    <a:pt x="24" y="0"/>
                    <a:pt x="25" y="0"/>
                    <a:pt x="25" y="0"/>
                  </a:cubicBezTo>
                  <a:cubicBezTo>
                    <a:pt x="26" y="0"/>
                    <a:pt x="26" y="0"/>
                    <a:pt x="27" y="0"/>
                  </a:cubicBezTo>
                  <a:cubicBezTo>
                    <a:pt x="28" y="0"/>
                    <a:pt x="29" y="0"/>
                    <a:pt x="30" y="0"/>
                  </a:cubicBezTo>
                  <a:cubicBezTo>
                    <a:pt x="31" y="0"/>
                    <a:pt x="31" y="0"/>
                    <a:pt x="32" y="1"/>
                  </a:cubicBezTo>
                  <a:cubicBezTo>
                    <a:pt x="32" y="1"/>
                    <a:pt x="32" y="1"/>
                    <a:pt x="32" y="1"/>
                  </a:cubicBezTo>
                  <a:cubicBezTo>
                    <a:pt x="33" y="1"/>
                    <a:pt x="33" y="2"/>
                    <a:pt x="33" y="2"/>
                  </a:cubicBezTo>
                  <a:cubicBezTo>
                    <a:pt x="33" y="80"/>
                    <a:pt x="33" y="80"/>
                    <a:pt x="33" y="80"/>
                  </a:cubicBezTo>
                  <a:cubicBezTo>
                    <a:pt x="49" y="80"/>
                    <a:pt x="49" y="80"/>
                    <a:pt x="49" y="80"/>
                  </a:cubicBezTo>
                  <a:cubicBezTo>
                    <a:pt x="49" y="80"/>
                    <a:pt x="49" y="80"/>
                    <a:pt x="50" y="80"/>
                  </a:cubicBezTo>
                  <a:cubicBezTo>
                    <a:pt x="50" y="80"/>
                    <a:pt x="50" y="81"/>
                    <a:pt x="50" y="81"/>
                  </a:cubicBezTo>
                  <a:cubicBezTo>
                    <a:pt x="51" y="81"/>
                    <a:pt x="51" y="82"/>
                    <a:pt x="51" y="82"/>
                  </a:cubicBezTo>
                  <a:cubicBezTo>
                    <a:pt x="51" y="83"/>
                    <a:pt x="51" y="84"/>
                    <a:pt x="51" y="85"/>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20" name="Freeform 20"/>
            <p:cNvSpPr>
              <a:spLocks noEditPoints="1"/>
            </p:cNvSpPr>
            <p:nvPr userDrawn="1"/>
          </p:nvSpPr>
          <p:spPr bwMode="auto">
            <a:xfrm>
              <a:off x="23659579" y="3730179"/>
              <a:ext cx="758825" cy="1066800"/>
            </a:xfrm>
            <a:custGeom>
              <a:avLst/>
              <a:gdLst>
                <a:gd name="T0" fmla="*/ 64 w 64"/>
                <a:gd name="T1" fmla="*/ 64 h 90"/>
                <a:gd name="T2" fmla="*/ 63 w 64"/>
                <a:gd name="T3" fmla="*/ 68 h 90"/>
                <a:gd name="T4" fmla="*/ 61 w 64"/>
                <a:gd name="T5" fmla="*/ 69 h 90"/>
                <a:gd name="T6" fmla="*/ 51 w 64"/>
                <a:gd name="T7" fmla="*/ 69 h 90"/>
                <a:gd name="T8" fmla="*/ 51 w 64"/>
                <a:gd name="T9" fmla="*/ 87 h 90"/>
                <a:gd name="T10" fmla="*/ 51 w 64"/>
                <a:gd name="T11" fmla="*/ 88 h 90"/>
                <a:gd name="T12" fmla="*/ 50 w 64"/>
                <a:gd name="T13" fmla="*/ 89 h 90"/>
                <a:gd name="T14" fmla="*/ 48 w 64"/>
                <a:gd name="T15" fmla="*/ 89 h 90"/>
                <a:gd name="T16" fmla="*/ 46 w 64"/>
                <a:gd name="T17" fmla="*/ 90 h 90"/>
                <a:gd name="T18" fmla="*/ 43 w 64"/>
                <a:gd name="T19" fmla="*/ 89 h 90"/>
                <a:gd name="T20" fmla="*/ 41 w 64"/>
                <a:gd name="T21" fmla="*/ 89 h 90"/>
                <a:gd name="T22" fmla="*/ 40 w 64"/>
                <a:gd name="T23" fmla="*/ 88 h 90"/>
                <a:gd name="T24" fmla="*/ 40 w 64"/>
                <a:gd name="T25" fmla="*/ 87 h 90"/>
                <a:gd name="T26" fmla="*/ 40 w 64"/>
                <a:gd name="T27" fmla="*/ 69 h 90"/>
                <a:gd name="T28" fmla="*/ 3 w 64"/>
                <a:gd name="T29" fmla="*/ 69 h 90"/>
                <a:gd name="T30" fmla="*/ 2 w 64"/>
                <a:gd name="T31" fmla="*/ 69 h 90"/>
                <a:gd name="T32" fmla="*/ 1 w 64"/>
                <a:gd name="T33" fmla="*/ 68 h 90"/>
                <a:gd name="T34" fmla="*/ 1 w 64"/>
                <a:gd name="T35" fmla="*/ 66 h 90"/>
                <a:gd name="T36" fmla="*/ 0 w 64"/>
                <a:gd name="T37" fmla="*/ 64 h 90"/>
                <a:gd name="T38" fmla="*/ 0 w 64"/>
                <a:gd name="T39" fmla="*/ 61 h 90"/>
                <a:gd name="T40" fmla="*/ 1 w 64"/>
                <a:gd name="T41" fmla="*/ 59 h 90"/>
                <a:gd name="T42" fmla="*/ 1 w 64"/>
                <a:gd name="T43" fmla="*/ 58 h 90"/>
                <a:gd name="T44" fmla="*/ 2 w 64"/>
                <a:gd name="T45" fmla="*/ 56 h 90"/>
                <a:gd name="T46" fmla="*/ 34 w 64"/>
                <a:gd name="T47" fmla="*/ 2 h 90"/>
                <a:gd name="T48" fmla="*/ 35 w 64"/>
                <a:gd name="T49" fmla="*/ 1 h 90"/>
                <a:gd name="T50" fmla="*/ 36 w 64"/>
                <a:gd name="T51" fmla="*/ 1 h 90"/>
                <a:gd name="T52" fmla="*/ 39 w 64"/>
                <a:gd name="T53" fmla="*/ 0 h 90"/>
                <a:gd name="T54" fmla="*/ 43 w 64"/>
                <a:gd name="T55" fmla="*/ 0 h 90"/>
                <a:gd name="T56" fmla="*/ 47 w 64"/>
                <a:gd name="T57" fmla="*/ 0 h 90"/>
                <a:gd name="T58" fmla="*/ 49 w 64"/>
                <a:gd name="T59" fmla="*/ 1 h 90"/>
                <a:gd name="T60" fmla="*/ 51 w 64"/>
                <a:gd name="T61" fmla="*/ 2 h 90"/>
                <a:gd name="T62" fmla="*/ 51 w 64"/>
                <a:gd name="T63" fmla="*/ 3 h 90"/>
                <a:gd name="T64" fmla="*/ 51 w 64"/>
                <a:gd name="T65" fmla="*/ 59 h 90"/>
                <a:gd name="T66" fmla="*/ 61 w 64"/>
                <a:gd name="T67" fmla="*/ 59 h 90"/>
                <a:gd name="T68" fmla="*/ 63 w 64"/>
                <a:gd name="T69" fmla="*/ 60 h 90"/>
                <a:gd name="T70" fmla="*/ 64 w 64"/>
                <a:gd name="T71" fmla="*/ 64 h 90"/>
                <a:gd name="T72" fmla="*/ 40 w 64"/>
                <a:gd name="T73" fmla="*/ 11 h 90"/>
                <a:gd name="T74" fmla="*/ 40 w 64"/>
                <a:gd name="T75" fmla="*/ 11 h 90"/>
                <a:gd name="T76" fmla="*/ 11 w 64"/>
                <a:gd name="T77" fmla="*/ 59 h 90"/>
                <a:gd name="T78" fmla="*/ 40 w 64"/>
                <a:gd name="T79" fmla="*/ 59 h 90"/>
                <a:gd name="T80" fmla="*/ 40 w 64"/>
                <a:gd name="T81" fmla="*/ 1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 h="90">
                  <a:moveTo>
                    <a:pt x="64" y="64"/>
                  </a:moveTo>
                  <a:cubicBezTo>
                    <a:pt x="64" y="66"/>
                    <a:pt x="64" y="67"/>
                    <a:pt x="63" y="68"/>
                  </a:cubicBezTo>
                  <a:cubicBezTo>
                    <a:pt x="63" y="68"/>
                    <a:pt x="62" y="69"/>
                    <a:pt x="61" y="69"/>
                  </a:cubicBezTo>
                  <a:cubicBezTo>
                    <a:pt x="51" y="69"/>
                    <a:pt x="51" y="69"/>
                    <a:pt x="51" y="69"/>
                  </a:cubicBezTo>
                  <a:cubicBezTo>
                    <a:pt x="51" y="87"/>
                    <a:pt x="51" y="87"/>
                    <a:pt x="51" y="87"/>
                  </a:cubicBezTo>
                  <a:cubicBezTo>
                    <a:pt x="51" y="88"/>
                    <a:pt x="51" y="88"/>
                    <a:pt x="51" y="88"/>
                  </a:cubicBezTo>
                  <a:cubicBezTo>
                    <a:pt x="51" y="89"/>
                    <a:pt x="51" y="89"/>
                    <a:pt x="50" y="89"/>
                  </a:cubicBezTo>
                  <a:cubicBezTo>
                    <a:pt x="50" y="89"/>
                    <a:pt x="49" y="89"/>
                    <a:pt x="48" y="89"/>
                  </a:cubicBezTo>
                  <a:cubicBezTo>
                    <a:pt x="48" y="90"/>
                    <a:pt x="47" y="90"/>
                    <a:pt x="46" y="90"/>
                  </a:cubicBezTo>
                  <a:cubicBezTo>
                    <a:pt x="44" y="90"/>
                    <a:pt x="43" y="90"/>
                    <a:pt x="43" y="89"/>
                  </a:cubicBezTo>
                  <a:cubicBezTo>
                    <a:pt x="42" y="89"/>
                    <a:pt x="41" y="89"/>
                    <a:pt x="41" y="89"/>
                  </a:cubicBezTo>
                  <a:cubicBezTo>
                    <a:pt x="40" y="89"/>
                    <a:pt x="40" y="89"/>
                    <a:pt x="40" y="88"/>
                  </a:cubicBezTo>
                  <a:cubicBezTo>
                    <a:pt x="40" y="88"/>
                    <a:pt x="40" y="88"/>
                    <a:pt x="40" y="87"/>
                  </a:cubicBezTo>
                  <a:cubicBezTo>
                    <a:pt x="40" y="69"/>
                    <a:pt x="40" y="69"/>
                    <a:pt x="40" y="69"/>
                  </a:cubicBezTo>
                  <a:cubicBezTo>
                    <a:pt x="3" y="69"/>
                    <a:pt x="3" y="69"/>
                    <a:pt x="3" y="69"/>
                  </a:cubicBezTo>
                  <a:cubicBezTo>
                    <a:pt x="3" y="69"/>
                    <a:pt x="2" y="69"/>
                    <a:pt x="2" y="69"/>
                  </a:cubicBezTo>
                  <a:cubicBezTo>
                    <a:pt x="2" y="69"/>
                    <a:pt x="1" y="68"/>
                    <a:pt x="1" y="68"/>
                  </a:cubicBezTo>
                  <a:cubicBezTo>
                    <a:pt x="1" y="68"/>
                    <a:pt x="1" y="67"/>
                    <a:pt x="1" y="66"/>
                  </a:cubicBezTo>
                  <a:cubicBezTo>
                    <a:pt x="0" y="66"/>
                    <a:pt x="0" y="65"/>
                    <a:pt x="0" y="64"/>
                  </a:cubicBezTo>
                  <a:cubicBezTo>
                    <a:pt x="0" y="63"/>
                    <a:pt x="0" y="62"/>
                    <a:pt x="0" y="61"/>
                  </a:cubicBezTo>
                  <a:cubicBezTo>
                    <a:pt x="0" y="61"/>
                    <a:pt x="1" y="60"/>
                    <a:pt x="1" y="59"/>
                  </a:cubicBezTo>
                  <a:cubicBezTo>
                    <a:pt x="1" y="59"/>
                    <a:pt x="1" y="58"/>
                    <a:pt x="1" y="58"/>
                  </a:cubicBezTo>
                  <a:cubicBezTo>
                    <a:pt x="1" y="57"/>
                    <a:pt x="2" y="57"/>
                    <a:pt x="2" y="56"/>
                  </a:cubicBezTo>
                  <a:cubicBezTo>
                    <a:pt x="34" y="2"/>
                    <a:pt x="34" y="2"/>
                    <a:pt x="34" y="2"/>
                  </a:cubicBezTo>
                  <a:cubicBezTo>
                    <a:pt x="34" y="2"/>
                    <a:pt x="34" y="2"/>
                    <a:pt x="35" y="1"/>
                  </a:cubicBezTo>
                  <a:cubicBezTo>
                    <a:pt x="35" y="1"/>
                    <a:pt x="36" y="1"/>
                    <a:pt x="36" y="1"/>
                  </a:cubicBezTo>
                  <a:cubicBezTo>
                    <a:pt x="37" y="1"/>
                    <a:pt x="38" y="0"/>
                    <a:pt x="39" y="0"/>
                  </a:cubicBezTo>
                  <a:cubicBezTo>
                    <a:pt x="40" y="0"/>
                    <a:pt x="41" y="0"/>
                    <a:pt x="43" y="0"/>
                  </a:cubicBezTo>
                  <a:cubicBezTo>
                    <a:pt x="44" y="0"/>
                    <a:pt x="45" y="0"/>
                    <a:pt x="47" y="0"/>
                  </a:cubicBezTo>
                  <a:cubicBezTo>
                    <a:pt x="48" y="1"/>
                    <a:pt x="49" y="1"/>
                    <a:pt x="49" y="1"/>
                  </a:cubicBezTo>
                  <a:cubicBezTo>
                    <a:pt x="50" y="1"/>
                    <a:pt x="51" y="1"/>
                    <a:pt x="51" y="2"/>
                  </a:cubicBezTo>
                  <a:cubicBezTo>
                    <a:pt x="51" y="2"/>
                    <a:pt x="51" y="2"/>
                    <a:pt x="51" y="3"/>
                  </a:cubicBezTo>
                  <a:cubicBezTo>
                    <a:pt x="51" y="59"/>
                    <a:pt x="51" y="59"/>
                    <a:pt x="51" y="59"/>
                  </a:cubicBezTo>
                  <a:cubicBezTo>
                    <a:pt x="61" y="59"/>
                    <a:pt x="61" y="59"/>
                    <a:pt x="61" y="59"/>
                  </a:cubicBezTo>
                  <a:cubicBezTo>
                    <a:pt x="62" y="59"/>
                    <a:pt x="63" y="60"/>
                    <a:pt x="63" y="60"/>
                  </a:cubicBezTo>
                  <a:cubicBezTo>
                    <a:pt x="64" y="61"/>
                    <a:pt x="64" y="62"/>
                    <a:pt x="64" y="64"/>
                  </a:cubicBezTo>
                  <a:close/>
                  <a:moveTo>
                    <a:pt x="40" y="11"/>
                  </a:moveTo>
                  <a:cubicBezTo>
                    <a:pt x="40" y="11"/>
                    <a:pt x="40" y="11"/>
                    <a:pt x="40" y="11"/>
                  </a:cubicBezTo>
                  <a:cubicBezTo>
                    <a:pt x="11" y="59"/>
                    <a:pt x="11" y="59"/>
                    <a:pt x="11" y="59"/>
                  </a:cubicBezTo>
                  <a:cubicBezTo>
                    <a:pt x="40" y="59"/>
                    <a:pt x="40" y="59"/>
                    <a:pt x="40" y="59"/>
                  </a:cubicBezTo>
                  <a:lnTo>
                    <a:pt x="40" y="11"/>
                  </a:ln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grpSp>
    </p:spTree>
    <p:extLst>
      <p:ext uri="{BB962C8B-B14F-4D97-AF65-F5344CB8AC3E}">
        <p14:creationId xmlns:p14="http://schemas.microsoft.com/office/powerpoint/2010/main" val="45292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42" presetClass="path" presetSubtype="0" accel="50000" decel="50000" fill="hold" grpId="1" nodeType="withEffect">
                                  <p:stCondLst>
                                    <p:cond delay="0"/>
                                  </p:stCondLst>
                                  <p:childTnLst>
                                    <p:animMotion origin="layout" path="M 4.16667E-6 1.48148E-6 L -0.30296 -0.00023 " pathEditMode="relative" rAng="0" ptsTypes="AA">
                                      <p:cBhvr>
                                        <p:cTn id="9" dur="1500" spd="-100000" fill="hold"/>
                                        <p:tgtEl>
                                          <p:spTgt spid="2"/>
                                        </p:tgtEl>
                                        <p:attrNameLst>
                                          <p:attrName>ppt_x</p:attrName>
                                          <p:attrName>ppt_y</p:attrName>
                                        </p:attrNameLst>
                                      </p:cBhvr>
                                      <p:rCtr x="-15156" y="-23"/>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500"/>
                                        <p:tgtEl>
                                          <p:spTgt spid="3"/>
                                        </p:tgtEl>
                                      </p:cBhvr>
                                    </p:animEffect>
                                  </p:childTnLst>
                                </p:cTn>
                              </p:par>
                              <p:par>
                                <p:cTn id="13" presetID="42" presetClass="path" presetSubtype="0" accel="50000" decel="50000" fill="hold" grpId="1" nodeType="withEffect">
                                  <p:stCondLst>
                                    <p:cond delay="0"/>
                                  </p:stCondLst>
                                  <p:childTnLst>
                                    <p:animMotion origin="layout" path="M 5.55556E-7 3.42586E-6 L 0.29149 0.00023 " pathEditMode="relative" rAng="0" ptsTypes="AA">
                                      <p:cBhvr>
                                        <p:cTn id="14" dur="1500" spd="-100000" fill="hold"/>
                                        <p:tgtEl>
                                          <p:spTgt spid="3"/>
                                        </p:tgtEl>
                                        <p:attrNameLst>
                                          <p:attrName>ppt_x</p:attrName>
                                          <p:attrName>ppt_y</p:attrName>
                                        </p:attrNameLst>
                                      </p:cBhvr>
                                      <p:rCtr x="1456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500"/>
                        <p:tgtEl>
                          <p:spTgt spid="3"/>
                        </p:tgtEl>
                      </p:cBhvr>
                    </p:animEffect>
                  </p:childTnLst>
                </p:cTn>
              </p:par>
            </p:tnLst>
          </p:tmpl>
        </p:tmplLst>
      </p:bldP>
      <p:bldP spid="3" grpId="1">
        <p:tmplLst>
          <p:tmpl>
            <p:tnLst>
              <p:par>
                <p:cTn presetID="42" presetClass="path" presetSubtype="0" accel="50000" decel="50000" fill="hold" nodeType="withEffect">
                  <p:stCondLst>
                    <p:cond delay="0"/>
                  </p:stCondLst>
                  <p:childTnLst>
                    <p:animMotion origin="layout" path="M 5.55556E-7 3.42586E-6 L 0.29149 0.00023 " pathEditMode="relative" rAng="0" ptsTypes="AA">
                      <p:cBhvr>
                        <p:cTn dur="1500" spd="-100000" fill="hold"/>
                        <p:tgtEl>
                          <p:spTgt spid="3"/>
                        </p:tgtEl>
                        <p:attrNameLst>
                          <p:attrName>ppt_x</p:attrName>
                          <p:attrName>ppt_y</p:attrName>
                        </p:attrNameLst>
                      </p:cBhvr>
                      <p:rCtr x="14566" y="0"/>
                    </p:animMotion>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vert="horz" lIns="0" tIns="72000" rIns="0" bIns="72000" rtlCol="0">
            <a:normAutofit/>
          </a:bodyPr>
          <a:lstStyle>
            <a:lvl1pPr>
              <a:defRPr lang="en-US" dirty="0" smtClean="0"/>
            </a:lvl1pPr>
            <a:lvl2pPr>
              <a:defRPr lang="en-US" sz="2000" dirty="0" smtClean="0"/>
            </a:lvl2pPr>
            <a:lvl3pPr>
              <a:defRPr lang="en-US" sz="18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060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9667" y="1556792"/>
            <a:ext cx="5274733" cy="48965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1" y="1556792"/>
            <a:ext cx="5467351" cy="48965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015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19667" y="1484784"/>
            <a:ext cx="5276851" cy="720080"/>
          </a:xfrm>
        </p:spPr>
        <p:txBody>
          <a:bodyPr anchor="b"/>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19667" y="2205122"/>
            <a:ext cx="5276851" cy="424847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484784"/>
            <a:ext cx="5471584" cy="720080"/>
          </a:xfrm>
        </p:spPr>
        <p:txBody>
          <a:bodyPr anchor="b"/>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7" y="2205122"/>
            <a:ext cx="5471584" cy="424847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064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398659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grpSp>
        <p:nvGrpSpPr>
          <p:cNvPr id="2" name="Group 1"/>
          <p:cNvGrpSpPr/>
          <p:nvPr userDrawn="1"/>
        </p:nvGrpSpPr>
        <p:grpSpPr>
          <a:xfrm>
            <a:off x="10128469" y="5987382"/>
            <a:ext cx="1536503" cy="471219"/>
            <a:chOff x="10127729" y="-1035496"/>
            <a:chExt cx="14290675" cy="5843588"/>
          </a:xfrm>
        </p:grpSpPr>
        <p:sp>
          <p:nvSpPr>
            <p:cNvPr id="3" name="Freeform 8"/>
            <p:cNvSpPr>
              <a:spLocks/>
            </p:cNvSpPr>
            <p:nvPr userDrawn="1"/>
          </p:nvSpPr>
          <p:spPr bwMode="auto">
            <a:xfrm>
              <a:off x="10127729" y="-964059"/>
              <a:ext cx="1092200" cy="4254500"/>
            </a:xfrm>
            <a:custGeom>
              <a:avLst/>
              <a:gdLst>
                <a:gd name="T0" fmla="*/ 0 w 92"/>
                <a:gd name="T1" fmla="*/ 347 h 359"/>
                <a:gd name="T2" fmla="*/ 45 w 92"/>
                <a:gd name="T3" fmla="*/ 323 h 359"/>
                <a:gd name="T4" fmla="*/ 57 w 92"/>
                <a:gd name="T5" fmla="*/ 244 h 359"/>
                <a:gd name="T6" fmla="*/ 56 w 92"/>
                <a:gd name="T7" fmla="*/ 87 h 359"/>
                <a:gd name="T8" fmla="*/ 53 w 92"/>
                <a:gd name="T9" fmla="*/ 0 h 359"/>
                <a:gd name="T10" fmla="*/ 60 w 92"/>
                <a:gd name="T11" fmla="*/ 1 h 359"/>
                <a:gd name="T12" fmla="*/ 71 w 92"/>
                <a:gd name="T13" fmla="*/ 2 h 359"/>
                <a:gd name="T14" fmla="*/ 83 w 92"/>
                <a:gd name="T15" fmla="*/ 1 h 359"/>
                <a:gd name="T16" fmla="*/ 92 w 92"/>
                <a:gd name="T17" fmla="*/ 0 h 359"/>
                <a:gd name="T18" fmla="*/ 91 w 92"/>
                <a:gd name="T19" fmla="*/ 37 h 359"/>
                <a:gd name="T20" fmla="*/ 91 w 92"/>
                <a:gd name="T21" fmla="*/ 111 h 359"/>
                <a:gd name="T22" fmla="*/ 92 w 92"/>
                <a:gd name="T23" fmla="*/ 235 h 359"/>
                <a:gd name="T24" fmla="*/ 92 w 92"/>
                <a:gd name="T25" fmla="*/ 257 h 359"/>
                <a:gd name="T26" fmla="*/ 72 w 92"/>
                <a:gd name="T27" fmla="*/ 331 h 359"/>
                <a:gd name="T28" fmla="*/ 3 w 92"/>
                <a:gd name="T29" fmla="*/ 359 h 359"/>
                <a:gd name="T30" fmla="*/ 0 w 92"/>
                <a:gd name="T31" fmla="*/ 34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359">
                  <a:moveTo>
                    <a:pt x="0" y="347"/>
                  </a:moveTo>
                  <a:cubicBezTo>
                    <a:pt x="22" y="344"/>
                    <a:pt x="37" y="336"/>
                    <a:pt x="45" y="323"/>
                  </a:cubicBezTo>
                  <a:cubicBezTo>
                    <a:pt x="53" y="310"/>
                    <a:pt x="57" y="284"/>
                    <a:pt x="57" y="244"/>
                  </a:cubicBezTo>
                  <a:cubicBezTo>
                    <a:pt x="57" y="185"/>
                    <a:pt x="57" y="133"/>
                    <a:pt x="56" y="87"/>
                  </a:cubicBezTo>
                  <a:cubicBezTo>
                    <a:pt x="55" y="42"/>
                    <a:pt x="54" y="13"/>
                    <a:pt x="53" y="0"/>
                  </a:cubicBezTo>
                  <a:cubicBezTo>
                    <a:pt x="54" y="0"/>
                    <a:pt x="57" y="0"/>
                    <a:pt x="60" y="1"/>
                  </a:cubicBezTo>
                  <a:cubicBezTo>
                    <a:pt x="66" y="1"/>
                    <a:pt x="69" y="2"/>
                    <a:pt x="71" y="2"/>
                  </a:cubicBezTo>
                  <a:cubicBezTo>
                    <a:pt x="73" y="2"/>
                    <a:pt x="77" y="1"/>
                    <a:pt x="83" y="1"/>
                  </a:cubicBezTo>
                  <a:cubicBezTo>
                    <a:pt x="87" y="0"/>
                    <a:pt x="90" y="0"/>
                    <a:pt x="92" y="0"/>
                  </a:cubicBezTo>
                  <a:cubicBezTo>
                    <a:pt x="92" y="10"/>
                    <a:pt x="91" y="23"/>
                    <a:pt x="91" y="37"/>
                  </a:cubicBezTo>
                  <a:cubicBezTo>
                    <a:pt x="91" y="52"/>
                    <a:pt x="91" y="76"/>
                    <a:pt x="91" y="111"/>
                  </a:cubicBezTo>
                  <a:cubicBezTo>
                    <a:pt x="91" y="149"/>
                    <a:pt x="91" y="191"/>
                    <a:pt x="92" y="235"/>
                  </a:cubicBezTo>
                  <a:cubicBezTo>
                    <a:pt x="92" y="247"/>
                    <a:pt x="92" y="254"/>
                    <a:pt x="92" y="257"/>
                  </a:cubicBezTo>
                  <a:cubicBezTo>
                    <a:pt x="92" y="290"/>
                    <a:pt x="85" y="315"/>
                    <a:pt x="72" y="331"/>
                  </a:cubicBezTo>
                  <a:cubicBezTo>
                    <a:pt x="58" y="346"/>
                    <a:pt x="35" y="356"/>
                    <a:pt x="3" y="359"/>
                  </a:cubicBezTo>
                  <a:lnTo>
                    <a:pt x="0" y="347"/>
                  </a:ln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4" name="Freeform 9"/>
            <p:cNvSpPr>
              <a:spLocks noEditPoints="1"/>
            </p:cNvSpPr>
            <p:nvPr userDrawn="1"/>
          </p:nvSpPr>
          <p:spPr bwMode="auto">
            <a:xfrm>
              <a:off x="11586641" y="-1035496"/>
              <a:ext cx="3201988" cy="3603625"/>
            </a:xfrm>
            <a:custGeom>
              <a:avLst/>
              <a:gdLst>
                <a:gd name="T0" fmla="*/ 29 w 270"/>
                <a:gd name="T1" fmla="*/ 304 h 304"/>
                <a:gd name="T2" fmla="*/ 20 w 270"/>
                <a:gd name="T3" fmla="*/ 303 h 304"/>
                <a:gd name="T4" fmla="*/ 14 w 270"/>
                <a:gd name="T5" fmla="*/ 302 h 304"/>
                <a:gd name="T6" fmla="*/ 4 w 270"/>
                <a:gd name="T7" fmla="*/ 303 h 304"/>
                <a:gd name="T8" fmla="*/ 0 w 270"/>
                <a:gd name="T9" fmla="*/ 304 h 304"/>
                <a:gd name="T10" fmla="*/ 61 w 270"/>
                <a:gd name="T11" fmla="*/ 169 h 304"/>
                <a:gd name="T12" fmla="*/ 135 w 270"/>
                <a:gd name="T13" fmla="*/ 0 h 304"/>
                <a:gd name="T14" fmla="*/ 144 w 270"/>
                <a:gd name="T15" fmla="*/ 0 h 304"/>
                <a:gd name="T16" fmla="*/ 208 w 270"/>
                <a:gd name="T17" fmla="*/ 159 h 304"/>
                <a:gd name="T18" fmla="*/ 270 w 270"/>
                <a:gd name="T19" fmla="*/ 304 h 304"/>
                <a:gd name="T20" fmla="*/ 256 w 270"/>
                <a:gd name="T21" fmla="*/ 303 h 304"/>
                <a:gd name="T22" fmla="*/ 248 w 270"/>
                <a:gd name="T23" fmla="*/ 302 h 304"/>
                <a:gd name="T24" fmla="*/ 241 w 270"/>
                <a:gd name="T25" fmla="*/ 303 h 304"/>
                <a:gd name="T26" fmla="*/ 227 w 270"/>
                <a:gd name="T27" fmla="*/ 304 h 304"/>
                <a:gd name="T28" fmla="*/ 210 w 270"/>
                <a:gd name="T29" fmla="*/ 255 h 304"/>
                <a:gd name="T30" fmla="*/ 182 w 270"/>
                <a:gd name="T31" fmla="*/ 188 h 304"/>
                <a:gd name="T32" fmla="*/ 156 w 270"/>
                <a:gd name="T33" fmla="*/ 187 h 304"/>
                <a:gd name="T34" fmla="*/ 128 w 270"/>
                <a:gd name="T35" fmla="*/ 187 h 304"/>
                <a:gd name="T36" fmla="*/ 99 w 270"/>
                <a:gd name="T37" fmla="*/ 187 h 304"/>
                <a:gd name="T38" fmla="*/ 74 w 270"/>
                <a:gd name="T39" fmla="*/ 188 h 304"/>
                <a:gd name="T40" fmla="*/ 55 w 270"/>
                <a:gd name="T41" fmla="*/ 234 h 304"/>
                <a:gd name="T42" fmla="*/ 29 w 270"/>
                <a:gd name="T43" fmla="*/ 304 h 304"/>
                <a:gd name="T44" fmla="*/ 128 w 270"/>
                <a:gd name="T45" fmla="*/ 60 h 304"/>
                <a:gd name="T46" fmla="*/ 81 w 270"/>
                <a:gd name="T47" fmla="*/ 168 h 304"/>
                <a:gd name="T48" fmla="*/ 104 w 270"/>
                <a:gd name="T49" fmla="*/ 169 h 304"/>
                <a:gd name="T50" fmla="*/ 126 w 270"/>
                <a:gd name="T51" fmla="*/ 169 h 304"/>
                <a:gd name="T52" fmla="*/ 150 w 270"/>
                <a:gd name="T53" fmla="*/ 169 h 304"/>
                <a:gd name="T54" fmla="*/ 174 w 270"/>
                <a:gd name="T55" fmla="*/ 168 h 304"/>
                <a:gd name="T56" fmla="*/ 129 w 270"/>
                <a:gd name="T57" fmla="*/ 61 h 304"/>
                <a:gd name="T58" fmla="*/ 128 w 270"/>
                <a:gd name="T59" fmla="*/ 6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0" h="304">
                  <a:moveTo>
                    <a:pt x="29" y="304"/>
                  </a:moveTo>
                  <a:cubicBezTo>
                    <a:pt x="25" y="304"/>
                    <a:pt x="22" y="303"/>
                    <a:pt x="20" y="303"/>
                  </a:cubicBezTo>
                  <a:cubicBezTo>
                    <a:pt x="17" y="302"/>
                    <a:pt x="16" y="302"/>
                    <a:pt x="14" y="302"/>
                  </a:cubicBezTo>
                  <a:cubicBezTo>
                    <a:pt x="13" y="302"/>
                    <a:pt x="9" y="303"/>
                    <a:pt x="4" y="303"/>
                  </a:cubicBezTo>
                  <a:cubicBezTo>
                    <a:pt x="3" y="304"/>
                    <a:pt x="1" y="304"/>
                    <a:pt x="0" y="304"/>
                  </a:cubicBezTo>
                  <a:cubicBezTo>
                    <a:pt x="20" y="262"/>
                    <a:pt x="40" y="217"/>
                    <a:pt x="61" y="169"/>
                  </a:cubicBezTo>
                  <a:cubicBezTo>
                    <a:pt x="83" y="121"/>
                    <a:pt x="107" y="65"/>
                    <a:pt x="135" y="0"/>
                  </a:cubicBezTo>
                  <a:cubicBezTo>
                    <a:pt x="144" y="0"/>
                    <a:pt x="144" y="0"/>
                    <a:pt x="144" y="0"/>
                  </a:cubicBezTo>
                  <a:cubicBezTo>
                    <a:pt x="166" y="55"/>
                    <a:pt x="187" y="108"/>
                    <a:pt x="208" y="159"/>
                  </a:cubicBezTo>
                  <a:cubicBezTo>
                    <a:pt x="230" y="209"/>
                    <a:pt x="250" y="258"/>
                    <a:pt x="270" y="304"/>
                  </a:cubicBezTo>
                  <a:cubicBezTo>
                    <a:pt x="264" y="304"/>
                    <a:pt x="259" y="303"/>
                    <a:pt x="256" y="303"/>
                  </a:cubicBezTo>
                  <a:cubicBezTo>
                    <a:pt x="253" y="302"/>
                    <a:pt x="250" y="302"/>
                    <a:pt x="248" y="302"/>
                  </a:cubicBezTo>
                  <a:cubicBezTo>
                    <a:pt x="246" y="302"/>
                    <a:pt x="244" y="302"/>
                    <a:pt x="241" y="303"/>
                  </a:cubicBezTo>
                  <a:cubicBezTo>
                    <a:pt x="238" y="303"/>
                    <a:pt x="233" y="304"/>
                    <a:pt x="227" y="304"/>
                  </a:cubicBezTo>
                  <a:cubicBezTo>
                    <a:pt x="223" y="292"/>
                    <a:pt x="217" y="276"/>
                    <a:pt x="210" y="255"/>
                  </a:cubicBezTo>
                  <a:cubicBezTo>
                    <a:pt x="202" y="235"/>
                    <a:pt x="193" y="212"/>
                    <a:pt x="182" y="188"/>
                  </a:cubicBezTo>
                  <a:cubicBezTo>
                    <a:pt x="173" y="187"/>
                    <a:pt x="165" y="187"/>
                    <a:pt x="156" y="187"/>
                  </a:cubicBezTo>
                  <a:cubicBezTo>
                    <a:pt x="148" y="187"/>
                    <a:pt x="139" y="187"/>
                    <a:pt x="128" y="187"/>
                  </a:cubicBezTo>
                  <a:cubicBezTo>
                    <a:pt x="117" y="187"/>
                    <a:pt x="108" y="187"/>
                    <a:pt x="99" y="187"/>
                  </a:cubicBezTo>
                  <a:cubicBezTo>
                    <a:pt x="91" y="187"/>
                    <a:pt x="82" y="187"/>
                    <a:pt x="74" y="188"/>
                  </a:cubicBezTo>
                  <a:cubicBezTo>
                    <a:pt x="68" y="202"/>
                    <a:pt x="61" y="217"/>
                    <a:pt x="55" y="234"/>
                  </a:cubicBezTo>
                  <a:cubicBezTo>
                    <a:pt x="48" y="251"/>
                    <a:pt x="40" y="274"/>
                    <a:pt x="29" y="304"/>
                  </a:cubicBezTo>
                  <a:close/>
                  <a:moveTo>
                    <a:pt x="128" y="60"/>
                  </a:moveTo>
                  <a:cubicBezTo>
                    <a:pt x="81" y="168"/>
                    <a:pt x="81" y="168"/>
                    <a:pt x="81" y="168"/>
                  </a:cubicBezTo>
                  <a:cubicBezTo>
                    <a:pt x="86" y="168"/>
                    <a:pt x="93" y="168"/>
                    <a:pt x="104" y="169"/>
                  </a:cubicBezTo>
                  <a:cubicBezTo>
                    <a:pt x="114" y="169"/>
                    <a:pt x="121" y="169"/>
                    <a:pt x="126" y="169"/>
                  </a:cubicBezTo>
                  <a:cubicBezTo>
                    <a:pt x="131" y="169"/>
                    <a:pt x="139" y="169"/>
                    <a:pt x="150" y="169"/>
                  </a:cubicBezTo>
                  <a:cubicBezTo>
                    <a:pt x="160" y="168"/>
                    <a:pt x="168" y="168"/>
                    <a:pt x="174" y="168"/>
                  </a:cubicBezTo>
                  <a:cubicBezTo>
                    <a:pt x="161" y="138"/>
                    <a:pt x="147" y="103"/>
                    <a:pt x="129" y="61"/>
                  </a:cubicBezTo>
                  <a:cubicBezTo>
                    <a:pt x="129" y="61"/>
                    <a:pt x="129" y="60"/>
                    <a:pt x="128" y="60"/>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5" name="Freeform 4"/>
            <p:cNvSpPr>
              <a:spLocks/>
            </p:cNvSpPr>
            <p:nvPr userDrawn="1"/>
          </p:nvSpPr>
          <p:spPr bwMode="auto">
            <a:xfrm>
              <a:off x="14753704" y="-1035496"/>
              <a:ext cx="3046413" cy="3675063"/>
            </a:xfrm>
            <a:custGeom>
              <a:avLst/>
              <a:gdLst>
                <a:gd name="T0" fmla="*/ 257 w 257"/>
                <a:gd name="T1" fmla="*/ 21 h 310"/>
                <a:gd name="T2" fmla="*/ 252 w 257"/>
                <a:gd name="T3" fmla="*/ 42 h 310"/>
                <a:gd name="T4" fmla="*/ 250 w 257"/>
                <a:gd name="T5" fmla="*/ 63 h 310"/>
                <a:gd name="T6" fmla="*/ 213 w 257"/>
                <a:gd name="T7" fmla="*/ 27 h 310"/>
                <a:gd name="T8" fmla="*/ 165 w 257"/>
                <a:gd name="T9" fmla="*/ 16 h 310"/>
                <a:gd name="T10" fmla="*/ 77 w 257"/>
                <a:gd name="T11" fmla="*/ 52 h 310"/>
                <a:gd name="T12" fmla="*/ 46 w 257"/>
                <a:gd name="T13" fmla="*/ 156 h 310"/>
                <a:gd name="T14" fmla="*/ 76 w 257"/>
                <a:gd name="T15" fmla="*/ 257 h 310"/>
                <a:gd name="T16" fmla="*/ 159 w 257"/>
                <a:gd name="T17" fmla="*/ 294 h 310"/>
                <a:gd name="T18" fmla="*/ 208 w 257"/>
                <a:gd name="T19" fmla="*/ 284 h 310"/>
                <a:gd name="T20" fmla="*/ 254 w 257"/>
                <a:gd name="T21" fmla="*/ 257 h 310"/>
                <a:gd name="T22" fmla="*/ 252 w 257"/>
                <a:gd name="T23" fmla="*/ 286 h 310"/>
                <a:gd name="T24" fmla="*/ 210 w 257"/>
                <a:gd name="T25" fmla="*/ 304 h 310"/>
                <a:gd name="T26" fmla="*/ 153 w 257"/>
                <a:gd name="T27" fmla="*/ 310 h 310"/>
                <a:gd name="T28" fmla="*/ 41 w 257"/>
                <a:gd name="T29" fmla="*/ 270 h 310"/>
                <a:gd name="T30" fmla="*/ 0 w 257"/>
                <a:gd name="T31" fmla="*/ 158 h 310"/>
                <a:gd name="T32" fmla="*/ 44 w 257"/>
                <a:gd name="T33" fmla="*/ 42 h 310"/>
                <a:gd name="T34" fmla="*/ 163 w 257"/>
                <a:gd name="T35" fmla="*/ 0 h 310"/>
                <a:gd name="T36" fmla="*/ 212 w 257"/>
                <a:gd name="T37" fmla="*/ 5 h 310"/>
                <a:gd name="T38" fmla="*/ 257 w 257"/>
                <a:gd name="T39" fmla="*/ 21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310">
                  <a:moveTo>
                    <a:pt x="257" y="21"/>
                  </a:moveTo>
                  <a:cubicBezTo>
                    <a:pt x="255" y="28"/>
                    <a:pt x="253" y="35"/>
                    <a:pt x="252" y="42"/>
                  </a:cubicBezTo>
                  <a:cubicBezTo>
                    <a:pt x="251" y="49"/>
                    <a:pt x="250" y="56"/>
                    <a:pt x="250" y="63"/>
                  </a:cubicBezTo>
                  <a:cubicBezTo>
                    <a:pt x="240" y="47"/>
                    <a:pt x="227" y="35"/>
                    <a:pt x="213" y="27"/>
                  </a:cubicBezTo>
                  <a:cubicBezTo>
                    <a:pt x="199" y="20"/>
                    <a:pt x="183" y="16"/>
                    <a:pt x="165" y="16"/>
                  </a:cubicBezTo>
                  <a:cubicBezTo>
                    <a:pt x="127" y="16"/>
                    <a:pt x="97" y="28"/>
                    <a:pt x="77" y="52"/>
                  </a:cubicBezTo>
                  <a:cubicBezTo>
                    <a:pt x="56" y="76"/>
                    <a:pt x="46" y="111"/>
                    <a:pt x="46" y="156"/>
                  </a:cubicBezTo>
                  <a:cubicBezTo>
                    <a:pt x="46" y="198"/>
                    <a:pt x="56" y="232"/>
                    <a:pt x="76" y="257"/>
                  </a:cubicBezTo>
                  <a:cubicBezTo>
                    <a:pt x="96" y="281"/>
                    <a:pt x="124" y="294"/>
                    <a:pt x="159" y="294"/>
                  </a:cubicBezTo>
                  <a:cubicBezTo>
                    <a:pt x="175" y="294"/>
                    <a:pt x="191" y="290"/>
                    <a:pt x="208" y="284"/>
                  </a:cubicBezTo>
                  <a:cubicBezTo>
                    <a:pt x="224" y="278"/>
                    <a:pt x="239" y="269"/>
                    <a:pt x="254" y="257"/>
                  </a:cubicBezTo>
                  <a:cubicBezTo>
                    <a:pt x="252" y="286"/>
                    <a:pt x="252" y="286"/>
                    <a:pt x="252" y="286"/>
                  </a:cubicBezTo>
                  <a:cubicBezTo>
                    <a:pt x="241" y="293"/>
                    <a:pt x="227" y="300"/>
                    <a:pt x="210" y="304"/>
                  </a:cubicBezTo>
                  <a:cubicBezTo>
                    <a:pt x="193" y="308"/>
                    <a:pt x="174" y="310"/>
                    <a:pt x="153" y="310"/>
                  </a:cubicBezTo>
                  <a:cubicBezTo>
                    <a:pt x="105" y="310"/>
                    <a:pt x="68" y="297"/>
                    <a:pt x="41" y="270"/>
                  </a:cubicBezTo>
                  <a:cubicBezTo>
                    <a:pt x="14" y="243"/>
                    <a:pt x="0" y="206"/>
                    <a:pt x="0" y="158"/>
                  </a:cubicBezTo>
                  <a:cubicBezTo>
                    <a:pt x="0" y="109"/>
                    <a:pt x="15" y="71"/>
                    <a:pt x="44" y="42"/>
                  </a:cubicBezTo>
                  <a:cubicBezTo>
                    <a:pt x="73" y="14"/>
                    <a:pt x="113" y="0"/>
                    <a:pt x="163" y="0"/>
                  </a:cubicBezTo>
                  <a:cubicBezTo>
                    <a:pt x="180" y="0"/>
                    <a:pt x="197" y="2"/>
                    <a:pt x="212" y="5"/>
                  </a:cubicBezTo>
                  <a:cubicBezTo>
                    <a:pt x="228" y="9"/>
                    <a:pt x="243" y="14"/>
                    <a:pt x="257" y="21"/>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6" name="Freeform 5"/>
            <p:cNvSpPr>
              <a:spLocks noEditPoints="1"/>
            </p:cNvSpPr>
            <p:nvPr userDrawn="1"/>
          </p:nvSpPr>
          <p:spPr bwMode="auto">
            <a:xfrm>
              <a:off x="17908066" y="-1035496"/>
              <a:ext cx="3817938" cy="3686175"/>
            </a:xfrm>
            <a:custGeom>
              <a:avLst/>
              <a:gdLst>
                <a:gd name="T0" fmla="*/ 157 w 322"/>
                <a:gd name="T1" fmla="*/ 311 h 311"/>
                <a:gd name="T2" fmla="*/ 43 w 322"/>
                <a:gd name="T3" fmla="*/ 268 h 311"/>
                <a:gd name="T4" fmla="*/ 0 w 322"/>
                <a:gd name="T5" fmla="*/ 156 h 311"/>
                <a:gd name="T6" fmla="*/ 44 w 322"/>
                <a:gd name="T7" fmla="*/ 43 h 311"/>
                <a:gd name="T8" fmla="*/ 161 w 322"/>
                <a:gd name="T9" fmla="*/ 0 h 311"/>
                <a:gd name="T10" fmla="*/ 278 w 322"/>
                <a:gd name="T11" fmla="*/ 42 h 311"/>
                <a:gd name="T12" fmla="*/ 322 w 322"/>
                <a:gd name="T13" fmla="*/ 156 h 311"/>
                <a:gd name="T14" fmla="*/ 277 w 322"/>
                <a:gd name="T15" fmla="*/ 268 h 311"/>
                <a:gd name="T16" fmla="*/ 157 w 322"/>
                <a:gd name="T17" fmla="*/ 311 h 311"/>
                <a:gd name="T18" fmla="*/ 43 w 322"/>
                <a:gd name="T19" fmla="*/ 157 h 311"/>
                <a:gd name="T20" fmla="*/ 73 w 322"/>
                <a:gd name="T21" fmla="*/ 258 h 311"/>
                <a:gd name="T22" fmla="*/ 158 w 322"/>
                <a:gd name="T23" fmla="*/ 294 h 311"/>
                <a:gd name="T24" fmla="*/ 248 w 322"/>
                <a:gd name="T25" fmla="*/ 259 h 311"/>
                <a:gd name="T26" fmla="*/ 278 w 322"/>
                <a:gd name="T27" fmla="*/ 155 h 311"/>
                <a:gd name="T28" fmla="*/ 248 w 322"/>
                <a:gd name="T29" fmla="*/ 52 h 311"/>
                <a:gd name="T30" fmla="*/ 161 w 322"/>
                <a:gd name="T31" fmla="*/ 16 h 311"/>
                <a:gd name="T32" fmla="*/ 74 w 322"/>
                <a:gd name="T33" fmla="*/ 53 h 311"/>
                <a:gd name="T34" fmla="*/ 43 w 322"/>
                <a:gd name="T35" fmla="*/ 15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2" h="311">
                  <a:moveTo>
                    <a:pt x="157" y="311"/>
                  </a:moveTo>
                  <a:cubicBezTo>
                    <a:pt x="109" y="311"/>
                    <a:pt x="71" y="297"/>
                    <a:pt x="43" y="268"/>
                  </a:cubicBezTo>
                  <a:cubicBezTo>
                    <a:pt x="14" y="240"/>
                    <a:pt x="0" y="203"/>
                    <a:pt x="0" y="156"/>
                  </a:cubicBezTo>
                  <a:cubicBezTo>
                    <a:pt x="0" y="109"/>
                    <a:pt x="14" y="71"/>
                    <a:pt x="44" y="43"/>
                  </a:cubicBezTo>
                  <a:cubicBezTo>
                    <a:pt x="73" y="14"/>
                    <a:pt x="112" y="0"/>
                    <a:pt x="161" y="0"/>
                  </a:cubicBezTo>
                  <a:cubicBezTo>
                    <a:pt x="210" y="0"/>
                    <a:pt x="249" y="14"/>
                    <a:pt x="278" y="42"/>
                  </a:cubicBezTo>
                  <a:cubicBezTo>
                    <a:pt x="308" y="70"/>
                    <a:pt x="322" y="108"/>
                    <a:pt x="322" y="156"/>
                  </a:cubicBezTo>
                  <a:cubicBezTo>
                    <a:pt x="322" y="203"/>
                    <a:pt x="307" y="240"/>
                    <a:pt x="277" y="268"/>
                  </a:cubicBezTo>
                  <a:cubicBezTo>
                    <a:pt x="247" y="297"/>
                    <a:pt x="207" y="311"/>
                    <a:pt x="157" y="311"/>
                  </a:cubicBezTo>
                  <a:close/>
                  <a:moveTo>
                    <a:pt x="43" y="157"/>
                  </a:moveTo>
                  <a:cubicBezTo>
                    <a:pt x="43" y="201"/>
                    <a:pt x="53" y="235"/>
                    <a:pt x="73" y="258"/>
                  </a:cubicBezTo>
                  <a:cubicBezTo>
                    <a:pt x="93" y="282"/>
                    <a:pt x="122" y="294"/>
                    <a:pt x="158" y="294"/>
                  </a:cubicBezTo>
                  <a:cubicBezTo>
                    <a:pt x="197" y="294"/>
                    <a:pt x="227" y="283"/>
                    <a:pt x="248" y="259"/>
                  </a:cubicBezTo>
                  <a:cubicBezTo>
                    <a:pt x="268" y="235"/>
                    <a:pt x="278" y="201"/>
                    <a:pt x="278" y="155"/>
                  </a:cubicBezTo>
                  <a:cubicBezTo>
                    <a:pt x="278" y="110"/>
                    <a:pt x="268" y="76"/>
                    <a:pt x="248" y="52"/>
                  </a:cubicBezTo>
                  <a:cubicBezTo>
                    <a:pt x="228" y="28"/>
                    <a:pt x="199" y="16"/>
                    <a:pt x="161" y="16"/>
                  </a:cubicBezTo>
                  <a:cubicBezTo>
                    <a:pt x="123" y="16"/>
                    <a:pt x="94" y="29"/>
                    <a:pt x="74" y="53"/>
                  </a:cubicBezTo>
                  <a:cubicBezTo>
                    <a:pt x="54" y="77"/>
                    <a:pt x="43" y="112"/>
                    <a:pt x="43" y="157"/>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7" name="Freeform 6"/>
            <p:cNvSpPr>
              <a:spLocks noEditPoints="1"/>
            </p:cNvSpPr>
            <p:nvPr userDrawn="1"/>
          </p:nvSpPr>
          <p:spPr bwMode="auto">
            <a:xfrm>
              <a:off x="22140341" y="-976759"/>
              <a:ext cx="2278063" cy="3544888"/>
            </a:xfrm>
            <a:custGeom>
              <a:avLst/>
              <a:gdLst>
                <a:gd name="T0" fmla="*/ 0 w 192"/>
                <a:gd name="T1" fmla="*/ 0 h 299"/>
                <a:gd name="T2" fmla="*/ 12 w 192"/>
                <a:gd name="T3" fmla="*/ 1 h 299"/>
                <a:gd name="T4" fmla="*/ 21 w 192"/>
                <a:gd name="T5" fmla="*/ 1 h 299"/>
                <a:gd name="T6" fmla="*/ 44 w 192"/>
                <a:gd name="T7" fmla="*/ 1 h 299"/>
                <a:gd name="T8" fmla="*/ 75 w 192"/>
                <a:gd name="T9" fmla="*/ 0 h 299"/>
                <a:gd name="T10" fmla="*/ 158 w 192"/>
                <a:gd name="T11" fmla="*/ 16 h 299"/>
                <a:gd name="T12" fmla="*/ 184 w 192"/>
                <a:gd name="T13" fmla="*/ 67 h 299"/>
                <a:gd name="T14" fmla="*/ 166 w 192"/>
                <a:gd name="T15" fmla="*/ 114 h 299"/>
                <a:gd name="T16" fmla="*/ 111 w 192"/>
                <a:gd name="T17" fmla="*/ 139 h 299"/>
                <a:gd name="T18" fmla="*/ 172 w 192"/>
                <a:gd name="T19" fmla="*/ 161 h 299"/>
                <a:gd name="T20" fmla="*/ 192 w 192"/>
                <a:gd name="T21" fmla="*/ 211 h 299"/>
                <a:gd name="T22" fmla="*/ 162 w 192"/>
                <a:gd name="T23" fmla="*/ 277 h 299"/>
                <a:gd name="T24" fmla="*/ 74 w 192"/>
                <a:gd name="T25" fmla="*/ 299 h 299"/>
                <a:gd name="T26" fmla="*/ 45 w 192"/>
                <a:gd name="T27" fmla="*/ 299 h 299"/>
                <a:gd name="T28" fmla="*/ 22 w 192"/>
                <a:gd name="T29" fmla="*/ 298 h 299"/>
                <a:gd name="T30" fmla="*/ 11 w 192"/>
                <a:gd name="T31" fmla="*/ 299 h 299"/>
                <a:gd name="T32" fmla="*/ 0 w 192"/>
                <a:gd name="T33" fmla="*/ 299 h 299"/>
                <a:gd name="T34" fmla="*/ 3 w 192"/>
                <a:gd name="T35" fmla="*/ 250 h 299"/>
                <a:gd name="T36" fmla="*/ 4 w 192"/>
                <a:gd name="T37" fmla="*/ 180 h 299"/>
                <a:gd name="T38" fmla="*/ 3 w 192"/>
                <a:gd name="T39" fmla="*/ 71 h 299"/>
                <a:gd name="T40" fmla="*/ 0 w 192"/>
                <a:gd name="T41" fmla="*/ 0 h 299"/>
                <a:gd name="T42" fmla="*/ 40 w 192"/>
                <a:gd name="T43" fmla="*/ 280 h 299"/>
                <a:gd name="T44" fmla="*/ 55 w 192"/>
                <a:gd name="T45" fmla="*/ 284 h 299"/>
                <a:gd name="T46" fmla="*/ 70 w 192"/>
                <a:gd name="T47" fmla="*/ 284 h 299"/>
                <a:gd name="T48" fmla="*/ 130 w 192"/>
                <a:gd name="T49" fmla="*/ 266 h 299"/>
                <a:gd name="T50" fmla="*/ 152 w 192"/>
                <a:gd name="T51" fmla="*/ 216 h 299"/>
                <a:gd name="T52" fmla="*/ 132 w 192"/>
                <a:gd name="T53" fmla="*/ 165 h 299"/>
                <a:gd name="T54" fmla="*/ 68 w 192"/>
                <a:gd name="T55" fmla="*/ 148 h 299"/>
                <a:gd name="T56" fmla="*/ 40 w 192"/>
                <a:gd name="T57" fmla="*/ 150 h 299"/>
                <a:gd name="T58" fmla="*/ 38 w 192"/>
                <a:gd name="T59" fmla="*/ 150 h 299"/>
                <a:gd name="T60" fmla="*/ 38 w 192"/>
                <a:gd name="T61" fmla="*/ 213 h 299"/>
                <a:gd name="T62" fmla="*/ 38 w 192"/>
                <a:gd name="T63" fmla="*/ 249 h 299"/>
                <a:gd name="T64" fmla="*/ 40 w 192"/>
                <a:gd name="T65" fmla="*/ 280 h 299"/>
                <a:gd name="T66" fmla="*/ 39 w 192"/>
                <a:gd name="T67" fmla="*/ 73 h 299"/>
                <a:gd name="T68" fmla="*/ 39 w 192"/>
                <a:gd name="T69" fmla="*/ 132 h 299"/>
                <a:gd name="T70" fmla="*/ 44 w 192"/>
                <a:gd name="T71" fmla="*/ 132 h 299"/>
                <a:gd name="T72" fmla="*/ 63 w 192"/>
                <a:gd name="T73" fmla="*/ 134 h 299"/>
                <a:gd name="T74" fmla="*/ 123 w 192"/>
                <a:gd name="T75" fmla="*/ 117 h 299"/>
                <a:gd name="T76" fmla="*/ 144 w 192"/>
                <a:gd name="T77" fmla="*/ 70 h 299"/>
                <a:gd name="T78" fmla="*/ 125 w 192"/>
                <a:gd name="T79" fmla="*/ 29 h 299"/>
                <a:gd name="T80" fmla="*/ 72 w 192"/>
                <a:gd name="T81" fmla="*/ 15 h 299"/>
                <a:gd name="T82" fmla="*/ 57 w 192"/>
                <a:gd name="T83" fmla="*/ 15 h 299"/>
                <a:gd name="T84" fmla="*/ 40 w 192"/>
                <a:gd name="T85" fmla="*/ 17 h 299"/>
                <a:gd name="T86" fmla="*/ 39 w 192"/>
                <a:gd name="T87" fmla="*/ 35 h 299"/>
                <a:gd name="T88" fmla="*/ 39 w 192"/>
                <a:gd name="T89" fmla="*/ 60 h 299"/>
                <a:gd name="T90" fmla="*/ 39 w 192"/>
                <a:gd name="T91" fmla="*/ 7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2" h="299">
                  <a:moveTo>
                    <a:pt x="0" y="0"/>
                  </a:moveTo>
                  <a:cubicBezTo>
                    <a:pt x="5" y="1"/>
                    <a:pt x="8" y="1"/>
                    <a:pt x="12" y="1"/>
                  </a:cubicBezTo>
                  <a:cubicBezTo>
                    <a:pt x="15" y="1"/>
                    <a:pt x="18" y="1"/>
                    <a:pt x="21" y="1"/>
                  </a:cubicBezTo>
                  <a:cubicBezTo>
                    <a:pt x="24" y="1"/>
                    <a:pt x="32" y="1"/>
                    <a:pt x="44" y="1"/>
                  </a:cubicBezTo>
                  <a:cubicBezTo>
                    <a:pt x="56" y="0"/>
                    <a:pt x="66" y="0"/>
                    <a:pt x="75" y="0"/>
                  </a:cubicBezTo>
                  <a:cubicBezTo>
                    <a:pt x="113" y="0"/>
                    <a:pt x="140" y="6"/>
                    <a:pt x="158" y="16"/>
                  </a:cubicBezTo>
                  <a:cubicBezTo>
                    <a:pt x="175" y="27"/>
                    <a:pt x="184" y="44"/>
                    <a:pt x="184" y="67"/>
                  </a:cubicBezTo>
                  <a:cubicBezTo>
                    <a:pt x="184" y="86"/>
                    <a:pt x="178" y="102"/>
                    <a:pt x="166" y="114"/>
                  </a:cubicBezTo>
                  <a:cubicBezTo>
                    <a:pt x="153" y="126"/>
                    <a:pt x="135" y="134"/>
                    <a:pt x="111" y="139"/>
                  </a:cubicBezTo>
                  <a:cubicBezTo>
                    <a:pt x="138" y="142"/>
                    <a:pt x="159" y="149"/>
                    <a:pt x="172" y="161"/>
                  </a:cubicBezTo>
                  <a:cubicBezTo>
                    <a:pt x="185" y="173"/>
                    <a:pt x="192" y="189"/>
                    <a:pt x="192" y="211"/>
                  </a:cubicBezTo>
                  <a:cubicBezTo>
                    <a:pt x="192" y="240"/>
                    <a:pt x="182" y="262"/>
                    <a:pt x="162" y="277"/>
                  </a:cubicBezTo>
                  <a:cubicBezTo>
                    <a:pt x="143" y="292"/>
                    <a:pt x="113" y="299"/>
                    <a:pt x="74" y="299"/>
                  </a:cubicBezTo>
                  <a:cubicBezTo>
                    <a:pt x="67" y="299"/>
                    <a:pt x="57" y="299"/>
                    <a:pt x="45" y="299"/>
                  </a:cubicBezTo>
                  <a:cubicBezTo>
                    <a:pt x="34" y="298"/>
                    <a:pt x="26" y="298"/>
                    <a:pt x="22" y="298"/>
                  </a:cubicBezTo>
                  <a:cubicBezTo>
                    <a:pt x="19" y="298"/>
                    <a:pt x="16" y="298"/>
                    <a:pt x="11" y="299"/>
                  </a:cubicBezTo>
                  <a:cubicBezTo>
                    <a:pt x="6" y="299"/>
                    <a:pt x="2" y="299"/>
                    <a:pt x="0" y="299"/>
                  </a:cubicBezTo>
                  <a:cubicBezTo>
                    <a:pt x="2" y="284"/>
                    <a:pt x="2" y="267"/>
                    <a:pt x="3" y="250"/>
                  </a:cubicBezTo>
                  <a:cubicBezTo>
                    <a:pt x="4" y="233"/>
                    <a:pt x="4" y="209"/>
                    <a:pt x="4" y="180"/>
                  </a:cubicBezTo>
                  <a:cubicBezTo>
                    <a:pt x="4" y="136"/>
                    <a:pt x="4" y="99"/>
                    <a:pt x="3" y="71"/>
                  </a:cubicBezTo>
                  <a:cubicBezTo>
                    <a:pt x="2" y="42"/>
                    <a:pt x="2" y="18"/>
                    <a:pt x="0" y="0"/>
                  </a:cubicBezTo>
                  <a:close/>
                  <a:moveTo>
                    <a:pt x="40" y="280"/>
                  </a:moveTo>
                  <a:cubicBezTo>
                    <a:pt x="45" y="282"/>
                    <a:pt x="50" y="283"/>
                    <a:pt x="55" y="284"/>
                  </a:cubicBezTo>
                  <a:cubicBezTo>
                    <a:pt x="60" y="284"/>
                    <a:pt x="65" y="284"/>
                    <a:pt x="70" y="284"/>
                  </a:cubicBezTo>
                  <a:cubicBezTo>
                    <a:pt x="95" y="284"/>
                    <a:pt x="115" y="278"/>
                    <a:pt x="130" y="266"/>
                  </a:cubicBezTo>
                  <a:cubicBezTo>
                    <a:pt x="145" y="254"/>
                    <a:pt x="152" y="237"/>
                    <a:pt x="152" y="216"/>
                  </a:cubicBezTo>
                  <a:cubicBezTo>
                    <a:pt x="152" y="193"/>
                    <a:pt x="145" y="176"/>
                    <a:pt x="132" y="165"/>
                  </a:cubicBezTo>
                  <a:cubicBezTo>
                    <a:pt x="118" y="154"/>
                    <a:pt x="97" y="148"/>
                    <a:pt x="68" y="148"/>
                  </a:cubicBezTo>
                  <a:cubicBezTo>
                    <a:pt x="62" y="148"/>
                    <a:pt x="53" y="149"/>
                    <a:pt x="40" y="150"/>
                  </a:cubicBezTo>
                  <a:cubicBezTo>
                    <a:pt x="39" y="150"/>
                    <a:pt x="38" y="150"/>
                    <a:pt x="38" y="150"/>
                  </a:cubicBezTo>
                  <a:cubicBezTo>
                    <a:pt x="38" y="213"/>
                    <a:pt x="38" y="213"/>
                    <a:pt x="38" y="213"/>
                  </a:cubicBezTo>
                  <a:cubicBezTo>
                    <a:pt x="38" y="227"/>
                    <a:pt x="38" y="239"/>
                    <a:pt x="38" y="249"/>
                  </a:cubicBezTo>
                  <a:cubicBezTo>
                    <a:pt x="39" y="260"/>
                    <a:pt x="39" y="270"/>
                    <a:pt x="40" y="280"/>
                  </a:cubicBezTo>
                  <a:close/>
                  <a:moveTo>
                    <a:pt x="39" y="73"/>
                  </a:moveTo>
                  <a:cubicBezTo>
                    <a:pt x="39" y="132"/>
                    <a:pt x="39" y="132"/>
                    <a:pt x="39" y="132"/>
                  </a:cubicBezTo>
                  <a:cubicBezTo>
                    <a:pt x="40" y="132"/>
                    <a:pt x="41" y="132"/>
                    <a:pt x="44" y="132"/>
                  </a:cubicBezTo>
                  <a:cubicBezTo>
                    <a:pt x="53" y="133"/>
                    <a:pt x="60" y="134"/>
                    <a:pt x="63" y="134"/>
                  </a:cubicBezTo>
                  <a:cubicBezTo>
                    <a:pt x="90" y="134"/>
                    <a:pt x="110" y="128"/>
                    <a:pt x="123" y="117"/>
                  </a:cubicBezTo>
                  <a:cubicBezTo>
                    <a:pt x="137" y="107"/>
                    <a:pt x="144" y="91"/>
                    <a:pt x="144" y="70"/>
                  </a:cubicBezTo>
                  <a:cubicBezTo>
                    <a:pt x="144" y="52"/>
                    <a:pt x="138" y="38"/>
                    <a:pt x="125" y="29"/>
                  </a:cubicBezTo>
                  <a:cubicBezTo>
                    <a:pt x="113" y="19"/>
                    <a:pt x="95" y="15"/>
                    <a:pt x="72" y="15"/>
                  </a:cubicBezTo>
                  <a:cubicBezTo>
                    <a:pt x="67" y="15"/>
                    <a:pt x="62" y="15"/>
                    <a:pt x="57" y="15"/>
                  </a:cubicBezTo>
                  <a:cubicBezTo>
                    <a:pt x="51" y="15"/>
                    <a:pt x="46" y="16"/>
                    <a:pt x="40" y="17"/>
                  </a:cubicBezTo>
                  <a:cubicBezTo>
                    <a:pt x="40" y="22"/>
                    <a:pt x="39" y="28"/>
                    <a:pt x="39" y="35"/>
                  </a:cubicBezTo>
                  <a:cubicBezTo>
                    <a:pt x="39" y="41"/>
                    <a:pt x="39" y="49"/>
                    <a:pt x="39" y="60"/>
                  </a:cubicBezTo>
                  <a:lnTo>
                    <a:pt x="39" y="73"/>
                  </a:ln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8" name="Freeform 7"/>
            <p:cNvSpPr>
              <a:spLocks/>
            </p:cNvSpPr>
            <p:nvPr userDrawn="1"/>
          </p:nvSpPr>
          <p:spPr bwMode="auto">
            <a:xfrm>
              <a:off x="18773254" y="742504"/>
              <a:ext cx="1933575" cy="1422400"/>
            </a:xfrm>
            <a:custGeom>
              <a:avLst/>
              <a:gdLst>
                <a:gd name="T0" fmla="*/ 144 w 163"/>
                <a:gd name="T1" fmla="*/ 87 h 120"/>
                <a:gd name="T2" fmla="*/ 62 w 163"/>
                <a:gd name="T3" fmla="*/ 110 h 120"/>
                <a:gd name="T4" fmla="*/ 13 w 163"/>
                <a:gd name="T5" fmla="*/ 13 h 120"/>
                <a:gd name="T6" fmla="*/ 18 w 163"/>
                <a:gd name="T7" fmla="*/ 0 h 120"/>
                <a:gd name="T8" fmla="*/ 50 w 163"/>
                <a:gd name="T9" fmla="*/ 63 h 120"/>
                <a:gd name="T10" fmla="*/ 106 w 163"/>
                <a:gd name="T11" fmla="*/ 41 h 120"/>
                <a:gd name="T12" fmla="*/ 137 w 163"/>
                <a:gd name="T13" fmla="*/ 33 h 120"/>
                <a:gd name="T14" fmla="*/ 144 w 163"/>
                <a:gd name="T15" fmla="*/ 87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120">
                  <a:moveTo>
                    <a:pt x="144" y="87"/>
                  </a:moveTo>
                  <a:cubicBezTo>
                    <a:pt x="124" y="110"/>
                    <a:pt x="92" y="120"/>
                    <a:pt x="62" y="110"/>
                  </a:cubicBezTo>
                  <a:cubicBezTo>
                    <a:pt x="21" y="97"/>
                    <a:pt x="0" y="53"/>
                    <a:pt x="13" y="13"/>
                  </a:cubicBezTo>
                  <a:cubicBezTo>
                    <a:pt x="14" y="8"/>
                    <a:pt x="16" y="4"/>
                    <a:pt x="18" y="0"/>
                  </a:cubicBezTo>
                  <a:cubicBezTo>
                    <a:pt x="15" y="29"/>
                    <a:pt x="27" y="56"/>
                    <a:pt x="50" y="63"/>
                  </a:cubicBezTo>
                  <a:cubicBezTo>
                    <a:pt x="73" y="71"/>
                    <a:pt x="91" y="57"/>
                    <a:pt x="106" y="41"/>
                  </a:cubicBezTo>
                  <a:cubicBezTo>
                    <a:pt x="113" y="33"/>
                    <a:pt x="125" y="29"/>
                    <a:pt x="137" y="33"/>
                  </a:cubicBezTo>
                  <a:cubicBezTo>
                    <a:pt x="163" y="42"/>
                    <a:pt x="158" y="70"/>
                    <a:pt x="144" y="87"/>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9" name="Freeform 8"/>
            <p:cNvSpPr>
              <a:spLocks noEditPoints="1"/>
            </p:cNvSpPr>
            <p:nvPr userDrawn="1"/>
          </p:nvSpPr>
          <p:spPr bwMode="auto">
            <a:xfrm>
              <a:off x="14279041" y="3741292"/>
              <a:ext cx="687388" cy="1042988"/>
            </a:xfrm>
            <a:custGeom>
              <a:avLst/>
              <a:gdLst>
                <a:gd name="T0" fmla="*/ 58 w 58"/>
                <a:gd name="T1" fmla="*/ 63 h 88"/>
                <a:gd name="T2" fmla="*/ 57 w 58"/>
                <a:gd name="T3" fmla="*/ 71 h 88"/>
                <a:gd name="T4" fmla="*/ 54 w 58"/>
                <a:gd name="T5" fmla="*/ 77 h 88"/>
                <a:gd name="T6" fmla="*/ 50 w 58"/>
                <a:gd name="T7" fmla="*/ 82 h 88"/>
                <a:gd name="T8" fmla="*/ 44 w 58"/>
                <a:gd name="T9" fmla="*/ 85 h 88"/>
                <a:gd name="T10" fmla="*/ 36 w 58"/>
                <a:gd name="T11" fmla="*/ 87 h 88"/>
                <a:gd name="T12" fmla="*/ 27 w 58"/>
                <a:gd name="T13" fmla="*/ 88 h 88"/>
                <a:gd name="T14" fmla="*/ 4 w 58"/>
                <a:gd name="T15" fmla="*/ 88 h 88"/>
                <a:gd name="T16" fmla="*/ 1 w 58"/>
                <a:gd name="T17" fmla="*/ 87 h 88"/>
                <a:gd name="T18" fmla="*/ 0 w 58"/>
                <a:gd name="T19" fmla="*/ 83 h 88"/>
                <a:gd name="T20" fmla="*/ 0 w 58"/>
                <a:gd name="T21" fmla="*/ 4 h 88"/>
                <a:gd name="T22" fmla="*/ 1 w 58"/>
                <a:gd name="T23" fmla="*/ 1 h 88"/>
                <a:gd name="T24" fmla="*/ 4 w 58"/>
                <a:gd name="T25" fmla="*/ 0 h 88"/>
                <a:gd name="T26" fmla="*/ 24 w 58"/>
                <a:gd name="T27" fmla="*/ 0 h 88"/>
                <a:gd name="T28" fmla="*/ 37 w 58"/>
                <a:gd name="T29" fmla="*/ 1 h 88"/>
                <a:gd name="T30" fmla="*/ 46 w 58"/>
                <a:gd name="T31" fmla="*/ 6 h 88"/>
                <a:gd name="T32" fmla="*/ 51 w 58"/>
                <a:gd name="T33" fmla="*/ 13 h 88"/>
                <a:gd name="T34" fmla="*/ 53 w 58"/>
                <a:gd name="T35" fmla="*/ 22 h 88"/>
                <a:gd name="T36" fmla="*/ 52 w 58"/>
                <a:gd name="T37" fmla="*/ 28 h 88"/>
                <a:gd name="T38" fmla="*/ 50 w 58"/>
                <a:gd name="T39" fmla="*/ 33 h 88"/>
                <a:gd name="T40" fmla="*/ 46 w 58"/>
                <a:gd name="T41" fmla="*/ 38 h 88"/>
                <a:gd name="T42" fmla="*/ 41 w 58"/>
                <a:gd name="T43" fmla="*/ 41 h 88"/>
                <a:gd name="T44" fmla="*/ 48 w 58"/>
                <a:gd name="T45" fmla="*/ 43 h 88"/>
                <a:gd name="T46" fmla="*/ 53 w 58"/>
                <a:gd name="T47" fmla="*/ 48 h 88"/>
                <a:gd name="T48" fmla="*/ 57 w 58"/>
                <a:gd name="T49" fmla="*/ 55 h 88"/>
                <a:gd name="T50" fmla="*/ 58 w 58"/>
                <a:gd name="T51" fmla="*/ 63 h 88"/>
                <a:gd name="T52" fmla="*/ 41 w 58"/>
                <a:gd name="T53" fmla="*/ 23 h 88"/>
                <a:gd name="T54" fmla="*/ 40 w 58"/>
                <a:gd name="T55" fmla="*/ 17 h 88"/>
                <a:gd name="T56" fmla="*/ 37 w 58"/>
                <a:gd name="T57" fmla="*/ 13 h 88"/>
                <a:gd name="T58" fmla="*/ 32 w 58"/>
                <a:gd name="T59" fmla="*/ 10 h 88"/>
                <a:gd name="T60" fmla="*/ 24 w 58"/>
                <a:gd name="T61" fmla="*/ 9 h 88"/>
                <a:gd name="T62" fmla="*/ 12 w 58"/>
                <a:gd name="T63" fmla="*/ 9 h 88"/>
                <a:gd name="T64" fmla="*/ 12 w 58"/>
                <a:gd name="T65" fmla="*/ 38 h 88"/>
                <a:gd name="T66" fmla="*/ 25 w 58"/>
                <a:gd name="T67" fmla="*/ 38 h 88"/>
                <a:gd name="T68" fmla="*/ 32 w 58"/>
                <a:gd name="T69" fmla="*/ 37 h 88"/>
                <a:gd name="T70" fmla="*/ 37 w 58"/>
                <a:gd name="T71" fmla="*/ 33 h 88"/>
                <a:gd name="T72" fmla="*/ 40 w 58"/>
                <a:gd name="T73" fmla="*/ 29 h 88"/>
                <a:gd name="T74" fmla="*/ 41 w 58"/>
                <a:gd name="T75" fmla="*/ 23 h 88"/>
                <a:gd name="T76" fmla="*/ 46 w 58"/>
                <a:gd name="T77" fmla="*/ 63 h 88"/>
                <a:gd name="T78" fmla="*/ 45 w 58"/>
                <a:gd name="T79" fmla="*/ 57 h 88"/>
                <a:gd name="T80" fmla="*/ 41 w 58"/>
                <a:gd name="T81" fmla="*/ 51 h 88"/>
                <a:gd name="T82" fmla="*/ 35 w 58"/>
                <a:gd name="T83" fmla="*/ 48 h 88"/>
                <a:gd name="T84" fmla="*/ 26 w 58"/>
                <a:gd name="T85" fmla="*/ 47 h 88"/>
                <a:gd name="T86" fmla="*/ 12 w 58"/>
                <a:gd name="T87" fmla="*/ 47 h 88"/>
                <a:gd name="T88" fmla="*/ 12 w 58"/>
                <a:gd name="T89" fmla="*/ 78 h 88"/>
                <a:gd name="T90" fmla="*/ 29 w 58"/>
                <a:gd name="T91" fmla="*/ 78 h 88"/>
                <a:gd name="T92" fmla="*/ 36 w 58"/>
                <a:gd name="T93" fmla="*/ 78 h 88"/>
                <a:gd name="T94" fmla="*/ 41 w 58"/>
                <a:gd name="T95" fmla="*/ 75 h 88"/>
                <a:gd name="T96" fmla="*/ 45 w 58"/>
                <a:gd name="T97" fmla="*/ 70 h 88"/>
                <a:gd name="T98" fmla="*/ 46 w 58"/>
                <a:gd name="T99" fmla="*/ 6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 h="88">
                  <a:moveTo>
                    <a:pt x="58" y="63"/>
                  </a:moveTo>
                  <a:cubicBezTo>
                    <a:pt x="58" y="66"/>
                    <a:pt x="58" y="68"/>
                    <a:pt x="57" y="71"/>
                  </a:cubicBezTo>
                  <a:cubicBezTo>
                    <a:pt x="57" y="73"/>
                    <a:pt x="56" y="75"/>
                    <a:pt x="54" y="77"/>
                  </a:cubicBezTo>
                  <a:cubicBezTo>
                    <a:pt x="53" y="79"/>
                    <a:pt x="51" y="80"/>
                    <a:pt x="50" y="82"/>
                  </a:cubicBezTo>
                  <a:cubicBezTo>
                    <a:pt x="48" y="83"/>
                    <a:pt x="46" y="84"/>
                    <a:pt x="44" y="85"/>
                  </a:cubicBezTo>
                  <a:cubicBezTo>
                    <a:pt x="41" y="86"/>
                    <a:pt x="39" y="87"/>
                    <a:pt x="36" y="87"/>
                  </a:cubicBezTo>
                  <a:cubicBezTo>
                    <a:pt x="34" y="88"/>
                    <a:pt x="31" y="88"/>
                    <a:pt x="27" y="88"/>
                  </a:cubicBezTo>
                  <a:cubicBezTo>
                    <a:pt x="4" y="88"/>
                    <a:pt x="4" y="88"/>
                    <a:pt x="4" y="88"/>
                  </a:cubicBezTo>
                  <a:cubicBezTo>
                    <a:pt x="3" y="88"/>
                    <a:pt x="2" y="88"/>
                    <a:pt x="1" y="87"/>
                  </a:cubicBezTo>
                  <a:cubicBezTo>
                    <a:pt x="0" y="86"/>
                    <a:pt x="0" y="85"/>
                    <a:pt x="0" y="83"/>
                  </a:cubicBezTo>
                  <a:cubicBezTo>
                    <a:pt x="0" y="4"/>
                    <a:pt x="0" y="4"/>
                    <a:pt x="0" y="4"/>
                  </a:cubicBezTo>
                  <a:cubicBezTo>
                    <a:pt x="0" y="3"/>
                    <a:pt x="0" y="1"/>
                    <a:pt x="1" y="1"/>
                  </a:cubicBezTo>
                  <a:cubicBezTo>
                    <a:pt x="2" y="0"/>
                    <a:pt x="3" y="0"/>
                    <a:pt x="4" y="0"/>
                  </a:cubicBezTo>
                  <a:cubicBezTo>
                    <a:pt x="24" y="0"/>
                    <a:pt x="24" y="0"/>
                    <a:pt x="24" y="0"/>
                  </a:cubicBezTo>
                  <a:cubicBezTo>
                    <a:pt x="30" y="0"/>
                    <a:pt x="34" y="0"/>
                    <a:pt x="37" y="1"/>
                  </a:cubicBezTo>
                  <a:cubicBezTo>
                    <a:pt x="41" y="2"/>
                    <a:pt x="44" y="4"/>
                    <a:pt x="46" y="6"/>
                  </a:cubicBezTo>
                  <a:cubicBezTo>
                    <a:pt x="48" y="7"/>
                    <a:pt x="50" y="10"/>
                    <a:pt x="51" y="13"/>
                  </a:cubicBezTo>
                  <a:cubicBezTo>
                    <a:pt x="52" y="15"/>
                    <a:pt x="53" y="19"/>
                    <a:pt x="53" y="22"/>
                  </a:cubicBezTo>
                  <a:cubicBezTo>
                    <a:pt x="53" y="24"/>
                    <a:pt x="52" y="26"/>
                    <a:pt x="52" y="28"/>
                  </a:cubicBezTo>
                  <a:cubicBezTo>
                    <a:pt x="51" y="30"/>
                    <a:pt x="51" y="32"/>
                    <a:pt x="50" y="33"/>
                  </a:cubicBezTo>
                  <a:cubicBezTo>
                    <a:pt x="49" y="35"/>
                    <a:pt x="48" y="36"/>
                    <a:pt x="46" y="38"/>
                  </a:cubicBezTo>
                  <a:cubicBezTo>
                    <a:pt x="45" y="39"/>
                    <a:pt x="43" y="40"/>
                    <a:pt x="41" y="41"/>
                  </a:cubicBezTo>
                  <a:cubicBezTo>
                    <a:pt x="43" y="41"/>
                    <a:pt x="46" y="42"/>
                    <a:pt x="48" y="43"/>
                  </a:cubicBezTo>
                  <a:cubicBezTo>
                    <a:pt x="50" y="45"/>
                    <a:pt x="52" y="46"/>
                    <a:pt x="53" y="48"/>
                  </a:cubicBezTo>
                  <a:cubicBezTo>
                    <a:pt x="55" y="50"/>
                    <a:pt x="56" y="52"/>
                    <a:pt x="57" y="55"/>
                  </a:cubicBezTo>
                  <a:cubicBezTo>
                    <a:pt x="58" y="57"/>
                    <a:pt x="58" y="60"/>
                    <a:pt x="58" y="63"/>
                  </a:cubicBezTo>
                  <a:close/>
                  <a:moveTo>
                    <a:pt x="41" y="23"/>
                  </a:moveTo>
                  <a:cubicBezTo>
                    <a:pt x="41" y="21"/>
                    <a:pt x="40" y="19"/>
                    <a:pt x="40" y="17"/>
                  </a:cubicBezTo>
                  <a:cubicBezTo>
                    <a:pt x="39" y="16"/>
                    <a:pt x="38" y="14"/>
                    <a:pt x="37" y="13"/>
                  </a:cubicBezTo>
                  <a:cubicBezTo>
                    <a:pt x="36" y="12"/>
                    <a:pt x="34" y="11"/>
                    <a:pt x="32" y="10"/>
                  </a:cubicBezTo>
                  <a:cubicBezTo>
                    <a:pt x="30" y="10"/>
                    <a:pt x="27" y="9"/>
                    <a:pt x="24" y="9"/>
                  </a:cubicBezTo>
                  <a:cubicBezTo>
                    <a:pt x="12" y="9"/>
                    <a:pt x="12" y="9"/>
                    <a:pt x="12" y="9"/>
                  </a:cubicBezTo>
                  <a:cubicBezTo>
                    <a:pt x="12" y="38"/>
                    <a:pt x="12" y="38"/>
                    <a:pt x="12" y="38"/>
                  </a:cubicBezTo>
                  <a:cubicBezTo>
                    <a:pt x="25" y="38"/>
                    <a:pt x="25" y="38"/>
                    <a:pt x="25" y="38"/>
                  </a:cubicBezTo>
                  <a:cubicBezTo>
                    <a:pt x="28" y="38"/>
                    <a:pt x="31" y="38"/>
                    <a:pt x="32" y="37"/>
                  </a:cubicBezTo>
                  <a:cubicBezTo>
                    <a:pt x="34" y="36"/>
                    <a:pt x="36" y="35"/>
                    <a:pt x="37" y="33"/>
                  </a:cubicBezTo>
                  <a:cubicBezTo>
                    <a:pt x="38" y="32"/>
                    <a:pt x="39" y="31"/>
                    <a:pt x="40" y="29"/>
                  </a:cubicBezTo>
                  <a:cubicBezTo>
                    <a:pt x="40" y="27"/>
                    <a:pt x="41" y="25"/>
                    <a:pt x="41" y="23"/>
                  </a:cubicBezTo>
                  <a:close/>
                  <a:moveTo>
                    <a:pt x="46" y="63"/>
                  </a:moveTo>
                  <a:cubicBezTo>
                    <a:pt x="46" y="61"/>
                    <a:pt x="46" y="59"/>
                    <a:pt x="45" y="57"/>
                  </a:cubicBezTo>
                  <a:cubicBezTo>
                    <a:pt x="44" y="55"/>
                    <a:pt x="43" y="53"/>
                    <a:pt x="41" y="51"/>
                  </a:cubicBezTo>
                  <a:cubicBezTo>
                    <a:pt x="39" y="50"/>
                    <a:pt x="37" y="49"/>
                    <a:pt x="35" y="48"/>
                  </a:cubicBezTo>
                  <a:cubicBezTo>
                    <a:pt x="32" y="48"/>
                    <a:pt x="29" y="47"/>
                    <a:pt x="26" y="47"/>
                  </a:cubicBezTo>
                  <a:cubicBezTo>
                    <a:pt x="12" y="47"/>
                    <a:pt x="12" y="47"/>
                    <a:pt x="12" y="47"/>
                  </a:cubicBezTo>
                  <a:cubicBezTo>
                    <a:pt x="12" y="78"/>
                    <a:pt x="12" y="78"/>
                    <a:pt x="12" y="78"/>
                  </a:cubicBezTo>
                  <a:cubicBezTo>
                    <a:pt x="29" y="78"/>
                    <a:pt x="29" y="78"/>
                    <a:pt x="29" y="78"/>
                  </a:cubicBezTo>
                  <a:cubicBezTo>
                    <a:pt x="31" y="78"/>
                    <a:pt x="34" y="78"/>
                    <a:pt x="36" y="78"/>
                  </a:cubicBezTo>
                  <a:cubicBezTo>
                    <a:pt x="38" y="77"/>
                    <a:pt x="40" y="76"/>
                    <a:pt x="41" y="75"/>
                  </a:cubicBezTo>
                  <a:cubicBezTo>
                    <a:pt x="43" y="73"/>
                    <a:pt x="44" y="72"/>
                    <a:pt x="45" y="70"/>
                  </a:cubicBezTo>
                  <a:cubicBezTo>
                    <a:pt x="46" y="68"/>
                    <a:pt x="46" y="66"/>
                    <a:pt x="46" y="63"/>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10" name="Freeform 9"/>
            <p:cNvSpPr>
              <a:spLocks noEditPoints="1"/>
            </p:cNvSpPr>
            <p:nvPr userDrawn="1"/>
          </p:nvSpPr>
          <p:spPr bwMode="auto">
            <a:xfrm>
              <a:off x="15844316" y="3717479"/>
              <a:ext cx="936625" cy="1090613"/>
            </a:xfrm>
            <a:custGeom>
              <a:avLst/>
              <a:gdLst>
                <a:gd name="T0" fmla="*/ 79 w 79"/>
                <a:gd name="T1" fmla="*/ 45 h 92"/>
                <a:gd name="T2" fmla="*/ 76 w 79"/>
                <a:gd name="T3" fmla="*/ 64 h 92"/>
                <a:gd name="T4" fmla="*/ 69 w 79"/>
                <a:gd name="T5" fmla="*/ 79 h 92"/>
                <a:gd name="T6" fmla="*/ 56 w 79"/>
                <a:gd name="T7" fmla="*/ 88 h 92"/>
                <a:gd name="T8" fmla="*/ 38 w 79"/>
                <a:gd name="T9" fmla="*/ 92 h 92"/>
                <a:gd name="T10" fmla="*/ 21 w 79"/>
                <a:gd name="T11" fmla="*/ 89 h 92"/>
                <a:gd name="T12" fmla="*/ 9 w 79"/>
                <a:gd name="T13" fmla="*/ 80 h 92"/>
                <a:gd name="T14" fmla="*/ 2 w 79"/>
                <a:gd name="T15" fmla="*/ 66 h 92"/>
                <a:gd name="T16" fmla="*/ 0 w 79"/>
                <a:gd name="T17" fmla="*/ 46 h 92"/>
                <a:gd name="T18" fmla="*/ 2 w 79"/>
                <a:gd name="T19" fmla="*/ 27 h 92"/>
                <a:gd name="T20" fmla="*/ 10 w 79"/>
                <a:gd name="T21" fmla="*/ 13 h 92"/>
                <a:gd name="T22" fmla="*/ 22 w 79"/>
                <a:gd name="T23" fmla="*/ 4 h 92"/>
                <a:gd name="T24" fmla="*/ 40 w 79"/>
                <a:gd name="T25" fmla="*/ 0 h 92"/>
                <a:gd name="T26" fmla="*/ 57 w 79"/>
                <a:gd name="T27" fmla="*/ 3 h 92"/>
                <a:gd name="T28" fmla="*/ 69 w 79"/>
                <a:gd name="T29" fmla="*/ 12 h 92"/>
                <a:gd name="T30" fmla="*/ 76 w 79"/>
                <a:gd name="T31" fmla="*/ 26 h 92"/>
                <a:gd name="T32" fmla="*/ 79 w 79"/>
                <a:gd name="T33" fmla="*/ 45 h 92"/>
                <a:gd name="T34" fmla="*/ 66 w 79"/>
                <a:gd name="T35" fmla="*/ 46 h 92"/>
                <a:gd name="T36" fmla="*/ 65 w 79"/>
                <a:gd name="T37" fmla="*/ 32 h 92"/>
                <a:gd name="T38" fmla="*/ 61 w 79"/>
                <a:gd name="T39" fmla="*/ 20 h 92"/>
                <a:gd name="T40" fmla="*/ 52 w 79"/>
                <a:gd name="T41" fmla="*/ 13 h 92"/>
                <a:gd name="T42" fmla="*/ 39 w 79"/>
                <a:gd name="T43" fmla="*/ 10 h 92"/>
                <a:gd name="T44" fmla="*/ 27 w 79"/>
                <a:gd name="T45" fmla="*/ 13 h 92"/>
                <a:gd name="T46" fmla="*/ 18 w 79"/>
                <a:gd name="T47" fmla="*/ 21 h 92"/>
                <a:gd name="T48" fmla="*/ 13 w 79"/>
                <a:gd name="T49" fmla="*/ 32 h 92"/>
                <a:gd name="T50" fmla="*/ 12 w 79"/>
                <a:gd name="T51" fmla="*/ 46 h 92"/>
                <a:gd name="T52" fmla="*/ 13 w 79"/>
                <a:gd name="T53" fmla="*/ 60 h 92"/>
                <a:gd name="T54" fmla="*/ 18 w 79"/>
                <a:gd name="T55" fmla="*/ 71 h 92"/>
                <a:gd name="T56" fmla="*/ 26 w 79"/>
                <a:gd name="T57" fmla="*/ 79 h 92"/>
                <a:gd name="T58" fmla="*/ 39 w 79"/>
                <a:gd name="T59" fmla="*/ 81 h 92"/>
                <a:gd name="T60" fmla="*/ 52 w 79"/>
                <a:gd name="T61" fmla="*/ 78 h 92"/>
                <a:gd name="T62" fmla="*/ 60 w 79"/>
                <a:gd name="T63" fmla="*/ 71 h 92"/>
                <a:gd name="T64" fmla="*/ 65 w 79"/>
                <a:gd name="T65" fmla="*/ 59 h 92"/>
                <a:gd name="T66" fmla="*/ 66 w 79"/>
                <a:gd name="T67" fmla="*/ 4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 h="92">
                  <a:moveTo>
                    <a:pt x="79" y="45"/>
                  </a:moveTo>
                  <a:cubicBezTo>
                    <a:pt x="79" y="52"/>
                    <a:pt x="78" y="59"/>
                    <a:pt x="76" y="64"/>
                  </a:cubicBezTo>
                  <a:cubicBezTo>
                    <a:pt x="75" y="70"/>
                    <a:pt x="72" y="75"/>
                    <a:pt x="69" y="79"/>
                  </a:cubicBezTo>
                  <a:cubicBezTo>
                    <a:pt x="65" y="83"/>
                    <a:pt x="61" y="86"/>
                    <a:pt x="56" y="88"/>
                  </a:cubicBezTo>
                  <a:cubicBezTo>
                    <a:pt x="51" y="90"/>
                    <a:pt x="45" y="92"/>
                    <a:pt x="38" y="92"/>
                  </a:cubicBezTo>
                  <a:cubicBezTo>
                    <a:pt x="32" y="92"/>
                    <a:pt x="26" y="91"/>
                    <a:pt x="21" y="89"/>
                  </a:cubicBezTo>
                  <a:cubicBezTo>
                    <a:pt x="16" y="87"/>
                    <a:pt x="12" y="84"/>
                    <a:pt x="9" y="80"/>
                  </a:cubicBezTo>
                  <a:cubicBezTo>
                    <a:pt x="6" y="76"/>
                    <a:pt x="3" y="71"/>
                    <a:pt x="2" y="66"/>
                  </a:cubicBezTo>
                  <a:cubicBezTo>
                    <a:pt x="0" y="60"/>
                    <a:pt x="0" y="54"/>
                    <a:pt x="0" y="46"/>
                  </a:cubicBezTo>
                  <a:cubicBezTo>
                    <a:pt x="0" y="39"/>
                    <a:pt x="0" y="33"/>
                    <a:pt x="2" y="27"/>
                  </a:cubicBezTo>
                  <a:cubicBezTo>
                    <a:pt x="4" y="22"/>
                    <a:pt x="6" y="17"/>
                    <a:pt x="10" y="13"/>
                  </a:cubicBezTo>
                  <a:cubicBezTo>
                    <a:pt x="13" y="9"/>
                    <a:pt x="17" y="6"/>
                    <a:pt x="22" y="4"/>
                  </a:cubicBezTo>
                  <a:cubicBezTo>
                    <a:pt x="27" y="1"/>
                    <a:pt x="33" y="0"/>
                    <a:pt x="40" y="0"/>
                  </a:cubicBezTo>
                  <a:cubicBezTo>
                    <a:pt x="47" y="0"/>
                    <a:pt x="52" y="1"/>
                    <a:pt x="57" y="3"/>
                  </a:cubicBezTo>
                  <a:cubicBezTo>
                    <a:pt x="62" y="5"/>
                    <a:pt x="66" y="8"/>
                    <a:pt x="69" y="12"/>
                  </a:cubicBezTo>
                  <a:cubicBezTo>
                    <a:pt x="72" y="16"/>
                    <a:pt x="75" y="20"/>
                    <a:pt x="76" y="26"/>
                  </a:cubicBezTo>
                  <a:cubicBezTo>
                    <a:pt x="78" y="31"/>
                    <a:pt x="79" y="38"/>
                    <a:pt x="79" y="45"/>
                  </a:cubicBezTo>
                  <a:close/>
                  <a:moveTo>
                    <a:pt x="66" y="46"/>
                  </a:moveTo>
                  <a:cubicBezTo>
                    <a:pt x="66" y="41"/>
                    <a:pt x="66" y="36"/>
                    <a:pt x="65" y="32"/>
                  </a:cubicBezTo>
                  <a:cubicBezTo>
                    <a:pt x="64" y="27"/>
                    <a:pt x="63" y="24"/>
                    <a:pt x="61" y="20"/>
                  </a:cubicBezTo>
                  <a:cubicBezTo>
                    <a:pt x="58" y="17"/>
                    <a:pt x="56" y="15"/>
                    <a:pt x="52" y="13"/>
                  </a:cubicBezTo>
                  <a:cubicBezTo>
                    <a:pt x="49" y="11"/>
                    <a:pt x="44" y="10"/>
                    <a:pt x="39" y="10"/>
                  </a:cubicBezTo>
                  <a:cubicBezTo>
                    <a:pt x="34" y="10"/>
                    <a:pt x="30" y="11"/>
                    <a:pt x="27" y="13"/>
                  </a:cubicBezTo>
                  <a:cubicBezTo>
                    <a:pt x="23" y="15"/>
                    <a:pt x="20" y="18"/>
                    <a:pt x="18" y="21"/>
                  </a:cubicBezTo>
                  <a:cubicBezTo>
                    <a:pt x="16" y="24"/>
                    <a:pt x="14" y="28"/>
                    <a:pt x="13" y="32"/>
                  </a:cubicBezTo>
                  <a:cubicBezTo>
                    <a:pt x="13" y="36"/>
                    <a:pt x="12" y="41"/>
                    <a:pt x="12" y="46"/>
                  </a:cubicBezTo>
                  <a:cubicBezTo>
                    <a:pt x="12" y="51"/>
                    <a:pt x="12" y="56"/>
                    <a:pt x="13" y="60"/>
                  </a:cubicBezTo>
                  <a:cubicBezTo>
                    <a:pt x="14" y="64"/>
                    <a:pt x="16" y="68"/>
                    <a:pt x="18" y="71"/>
                  </a:cubicBezTo>
                  <a:cubicBezTo>
                    <a:pt x="20" y="74"/>
                    <a:pt x="23" y="77"/>
                    <a:pt x="26" y="79"/>
                  </a:cubicBezTo>
                  <a:cubicBezTo>
                    <a:pt x="29" y="80"/>
                    <a:pt x="34" y="81"/>
                    <a:pt x="39" y="81"/>
                  </a:cubicBezTo>
                  <a:cubicBezTo>
                    <a:pt x="44" y="81"/>
                    <a:pt x="48" y="80"/>
                    <a:pt x="52" y="78"/>
                  </a:cubicBezTo>
                  <a:cubicBezTo>
                    <a:pt x="55" y="77"/>
                    <a:pt x="58" y="74"/>
                    <a:pt x="60" y="71"/>
                  </a:cubicBezTo>
                  <a:cubicBezTo>
                    <a:pt x="63" y="67"/>
                    <a:pt x="64" y="64"/>
                    <a:pt x="65" y="59"/>
                  </a:cubicBezTo>
                  <a:cubicBezTo>
                    <a:pt x="66" y="55"/>
                    <a:pt x="66" y="51"/>
                    <a:pt x="66" y="46"/>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11" name="Freeform 10"/>
            <p:cNvSpPr>
              <a:spLocks/>
            </p:cNvSpPr>
            <p:nvPr userDrawn="1"/>
          </p:nvSpPr>
          <p:spPr bwMode="auto">
            <a:xfrm>
              <a:off x="17646129" y="3717479"/>
              <a:ext cx="652463" cy="1066800"/>
            </a:xfrm>
            <a:custGeom>
              <a:avLst/>
              <a:gdLst>
                <a:gd name="T0" fmla="*/ 55 w 55"/>
                <a:gd name="T1" fmla="*/ 85 h 90"/>
                <a:gd name="T2" fmla="*/ 55 w 55"/>
                <a:gd name="T3" fmla="*/ 87 h 90"/>
                <a:gd name="T4" fmla="*/ 55 w 55"/>
                <a:gd name="T5" fmla="*/ 89 h 90"/>
                <a:gd name="T6" fmla="*/ 54 w 55"/>
                <a:gd name="T7" fmla="*/ 90 h 90"/>
                <a:gd name="T8" fmla="*/ 53 w 55"/>
                <a:gd name="T9" fmla="*/ 90 h 90"/>
                <a:gd name="T10" fmla="*/ 4 w 55"/>
                <a:gd name="T11" fmla="*/ 90 h 90"/>
                <a:gd name="T12" fmla="*/ 2 w 55"/>
                <a:gd name="T13" fmla="*/ 90 h 90"/>
                <a:gd name="T14" fmla="*/ 1 w 55"/>
                <a:gd name="T15" fmla="*/ 89 h 90"/>
                <a:gd name="T16" fmla="*/ 0 w 55"/>
                <a:gd name="T17" fmla="*/ 88 h 90"/>
                <a:gd name="T18" fmla="*/ 0 w 55"/>
                <a:gd name="T19" fmla="*/ 85 h 90"/>
                <a:gd name="T20" fmla="*/ 0 w 55"/>
                <a:gd name="T21" fmla="*/ 83 h 90"/>
                <a:gd name="T22" fmla="*/ 1 w 55"/>
                <a:gd name="T23" fmla="*/ 81 h 90"/>
                <a:gd name="T24" fmla="*/ 1 w 55"/>
                <a:gd name="T25" fmla="*/ 79 h 90"/>
                <a:gd name="T26" fmla="*/ 3 w 55"/>
                <a:gd name="T27" fmla="*/ 78 h 90"/>
                <a:gd name="T28" fmla="*/ 21 w 55"/>
                <a:gd name="T29" fmla="*/ 59 h 90"/>
                <a:gd name="T30" fmla="*/ 30 w 55"/>
                <a:gd name="T31" fmla="*/ 48 h 90"/>
                <a:gd name="T32" fmla="*/ 36 w 55"/>
                <a:gd name="T33" fmla="*/ 39 h 90"/>
                <a:gd name="T34" fmla="*/ 39 w 55"/>
                <a:gd name="T35" fmla="*/ 32 h 90"/>
                <a:gd name="T36" fmla="*/ 39 w 55"/>
                <a:gd name="T37" fmla="*/ 25 h 90"/>
                <a:gd name="T38" fmla="*/ 38 w 55"/>
                <a:gd name="T39" fmla="*/ 20 h 90"/>
                <a:gd name="T40" fmla="*/ 36 w 55"/>
                <a:gd name="T41" fmla="*/ 15 h 90"/>
                <a:gd name="T42" fmla="*/ 31 w 55"/>
                <a:gd name="T43" fmla="*/ 12 h 90"/>
                <a:gd name="T44" fmla="*/ 24 w 55"/>
                <a:gd name="T45" fmla="*/ 11 h 90"/>
                <a:gd name="T46" fmla="*/ 17 w 55"/>
                <a:gd name="T47" fmla="*/ 12 h 90"/>
                <a:gd name="T48" fmla="*/ 11 w 55"/>
                <a:gd name="T49" fmla="*/ 14 h 90"/>
                <a:gd name="T50" fmla="*/ 6 w 55"/>
                <a:gd name="T51" fmla="*/ 17 h 90"/>
                <a:gd name="T52" fmla="*/ 4 w 55"/>
                <a:gd name="T53" fmla="*/ 18 h 90"/>
                <a:gd name="T54" fmla="*/ 3 w 55"/>
                <a:gd name="T55" fmla="*/ 18 h 90"/>
                <a:gd name="T56" fmla="*/ 2 w 55"/>
                <a:gd name="T57" fmla="*/ 17 h 90"/>
                <a:gd name="T58" fmla="*/ 2 w 55"/>
                <a:gd name="T59" fmla="*/ 15 h 90"/>
                <a:gd name="T60" fmla="*/ 2 w 55"/>
                <a:gd name="T61" fmla="*/ 13 h 90"/>
                <a:gd name="T62" fmla="*/ 2 w 55"/>
                <a:gd name="T63" fmla="*/ 11 h 90"/>
                <a:gd name="T64" fmla="*/ 2 w 55"/>
                <a:gd name="T65" fmla="*/ 10 h 90"/>
                <a:gd name="T66" fmla="*/ 2 w 55"/>
                <a:gd name="T67" fmla="*/ 9 h 90"/>
                <a:gd name="T68" fmla="*/ 3 w 55"/>
                <a:gd name="T69" fmla="*/ 8 h 90"/>
                <a:gd name="T70" fmla="*/ 6 w 55"/>
                <a:gd name="T71" fmla="*/ 6 h 90"/>
                <a:gd name="T72" fmla="*/ 11 w 55"/>
                <a:gd name="T73" fmla="*/ 3 h 90"/>
                <a:gd name="T74" fmla="*/ 18 w 55"/>
                <a:gd name="T75" fmla="*/ 1 h 90"/>
                <a:gd name="T76" fmla="*/ 26 w 55"/>
                <a:gd name="T77" fmla="*/ 0 h 90"/>
                <a:gd name="T78" fmla="*/ 37 w 55"/>
                <a:gd name="T79" fmla="*/ 2 h 90"/>
                <a:gd name="T80" fmla="*/ 45 w 55"/>
                <a:gd name="T81" fmla="*/ 7 h 90"/>
                <a:gd name="T82" fmla="*/ 50 w 55"/>
                <a:gd name="T83" fmla="*/ 14 h 90"/>
                <a:gd name="T84" fmla="*/ 51 w 55"/>
                <a:gd name="T85" fmla="*/ 23 h 90"/>
                <a:gd name="T86" fmla="*/ 51 w 55"/>
                <a:gd name="T87" fmla="*/ 32 h 90"/>
                <a:gd name="T88" fmla="*/ 47 w 55"/>
                <a:gd name="T89" fmla="*/ 41 h 90"/>
                <a:gd name="T90" fmla="*/ 40 w 55"/>
                <a:gd name="T91" fmla="*/ 52 h 90"/>
                <a:gd name="T92" fmla="*/ 28 w 55"/>
                <a:gd name="T93" fmla="*/ 66 h 90"/>
                <a:gd name="T94" fmla="*/ 14 w 55"/>
                <a:gd name="T95" fmla="*/ 80 h 90"/>
                <a:gd name="T96" fmla="*/ 53 w 55"/>
                <a:gd name="T97" fmla="*/ 80 h 90"/>
                <a:gd name="T98" fmla="*/ 54 w 55"/>
                <a:gd name="T99" fmla="*/ 81 h 90"/>
                <a:gd name="T100" fmla="*/ 55 w 55"/>
                <a:gd name="T101" fmla="*/ 81 h 90"/>
                <a:gd name="T102" fmla="*/ 55 w 55"/>
                <a:gd name="T103" fmla="*/ 83 h 90"/>
                <a:gd name="T104" fmla="*/ 55 w 55"/>
                <a:gd name="T105"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 h="90">
                  <a:moveTo>
                    <a:pt x="55" y="85"/>
                  </a:moveTo>
                  <a:cubicBezTo>
                    <a:pt x="55" y="86"/>
                    <a:pt x="55" y="87"/>
                    <a:pt x="55" y="87"/>
                  </a:cubicBezTo>
                  <a:cubicBezTo>
                    <a:pt x="55" y="88"/>
                    <a:pt x="55" y="89"/>
                    <a:pt x="55" y="89"/>
                  </a:cubicBezTo>
                  <a:cubicBezTo>
                    <a:pt x="55" y="89"/>
                    <a:pt x="54" y="90"/>
                    <a:pt x="54" y="90"/>
                  </a:cubicBezTo>
                  <a:cubicBezTo>
                    <a:pt x="54" y="90"/>
                    <a:pt x="53" y="90"/>
                    <a:pt x="53" y="90"/>
                  </a:cubicBezTo>
                  <a:cubicBezTo>
                    <a:pt x="4" y="90"/>
                    <a:pt x="4" y="90"/>
                    <a:pt x="4" y="90"/>
                  </a:cubicBezTo>
                  <a:cubicBezTo>
                    <a:pt x="3" y="90"/>
                    <a:pt x="3" y="90"/>
                    <a:pt x="2" y="90"/>
                  </a:cubicBezTo>
                  <a:cubicBezTo>
                    <a:pt x="2" y="90"/>
                    <a:pt x="1" y="90"/>
                    <a:pt x="1" y="89"/>
                  </a:cubicBezTo>
                  <a:cubicBezTo>
                    <a:pt x="1" y="89"/>
                    <a:pt x="0" y="88"/>
                    <a:pt x="0" y="88"/>
                  </a:cubicBezTo>
                  <a:cubicBezTo>
                    <a:pt x="0" y="87"/>
                    <a:pt x="0" y="86"/>
                    <a:pt x="0" y="85"/>
                  </a:cubicBezTo>
                  <a:cubicBezTo>
                    <a:pt x="0" y="84"/>
                    <a:pt x="0" y="83"/>
                    <a:pt x="0" y="83"/>
                  </a:cubicBezTo>
                  <a:cubicBezTo>
                    <a:pt x="0" y="82"/>
                    <a:pt x="0" y="81"/>
                    <a:pt x="1" y="81"/>
                  </a:cubicBezTo>
                  <a:cubicBezTo>
                    <a:pt x="1" y="80"/>
                    <a:pt x="1" y="80"/>
                    <a:pt x="1" y="79"/>
                  </a:cubicBezTo>
                  <a:cubicBezTo>
                    <a:pt x="2" y="79"/>
                    <a:pt x="2" y="78"/>
                    <a:pt x="3" y="78"/>
                  </a:cubicBezTo>
                  <a:cubicBezTo>
                    <a:pt x="21" y="59"/>
                    <a:pt x="21" y="59"/>
                    <a:pt x="21" y="59"/>
                  </a:cubicBezTo>
                  <a:cubicBezTo>
                    <a:pt x="25" y="55"/>
                    <a:pt x="28" y="51"/>
                    <a:pt x="30" y="48"/>
                  </a:cubicBezTo>
                  <a:cubicBezTo>
                    <a:pt x="33" y="45"/>
                    <a:pt x="35" y="42"/>
                    <a:pt x="36" y="39"/>
                  </a:cubicBezTo>
                  <a:cubicBezTo>
                    <a:pt x="37" y="36"/>
                    <a:pt x="38" y="34"/>
                    <a:pt x="39" y="32"/>
                  </a:cubicBezTo>
                  <a:cubicBezTo>
                    <a:pt x="39" y="29"/>
                    <a:pt x="39" y="27"/>
                    <a:pt x="39" y="25"/>
                  </a:cubicBezTo>
                  <a:cubicBezTo>
                    <a:pt x="39" y="23"/>
                    <a:pt x="39" y="21"/>
                    <a:pt x="38" y="20"/>
                  </a:cubicBezTo>
                  <a:cubicBezTo>
                    <a:pt x="38" y="18"/>
                    <a:pt x="37" y="16"/>
                    <a:pt x="36" y="15"/>
                  </a:cubicBezTo>
                  <a:cubicBezTo>
                    <a:pt x="34" y="14"/>
                    <a:pt x="33" y="13"/>
                    <a:pt x="31" y="12"/>
                  </a:cubicBezTo>
                  <a:cubicBezTo>
                    <a:pt x="29" y="11"/>
                    <a:pt x="27" y="11"/>
                    <a:pt x="24" y="11"/>
                  </a:cubicBezTo>
                  <a:cubicBezTo>
                    <a:pt x="21" y="11"/>
                    <a:pt x="19" y="11"/>
                    <a:pt x="17" y="12"/>
                  </a:cubicBezTo>
                  <a:cubicBezTo>
                    <a:pt x="14" y="13"/>
                    <a:pt x="12" y="14"/>
                    <a:pt x="11" y="14"/>
                  </a:cubicBezTo>
                  <a:cubicBezTo>
                    <a:pt x="9" y="15"/>
                    <a:pt x="7" y="16"/>
                    <a:pt x="6" y="17"/>
                  </a:cubicBezTo>
                  <a:cubicBezTo>
                    <a:pt x="5" y="18"/>
                    <a:pt x="4" y="18"/>
                    <a:pt x="4" y="18"/>
                  </a:cubicBezTo>
                  <a:cubicBezTo>
                    <a:pt x="3" y="18"/>
                    <a:pt x="3" y="18"/>
                    <a:pt x="3" y="18"/>
                  </a:cubicBezTo>
                  <a:cubicBezTo>
                    <a:pt x="3" y="18"/>
                    <a:pt x="2" y="17"/>
                    <a:pt x="2" y="17"/>
                  </a:cubicBezTo>
                  <a:cubicBezTo>
                    <a:pt x="2" y="17"/>
                    <a:pt x="2" y="16"/>
                    <a:pt x="2" y="15"/>
                  </a:cubicBezTo>
                  <a:cubicBezTo>
                    <a:pt x="2" y="15"/>
                    <a:pt x="2" y="14"/>
                    <a:pt x="2" y="13"/>
                  </a:cubicBezTo>
                  <a:cubicBezTo>
                    <a:pt x="2" y="12"/>
                    <a:pt x="2" y="12"/>
                    <a:pt x="2" y="11"/>
                  </a:cubicBezTo>
                  <a:cubicBezTo>
                    <a:pt x="2" y="11"/>
                    <a:pt x="2" y="10"/>
                    <a:pt x="2" y="10"/>
                  </a:cubicBezTo>
                  <a:cubicBezTo>
                    <a:pt x="2" y="9"/>
                    <a:pt x="2" y="9"/>
                    <a:pt x="2" y="9"/>
                  </a:cubicBezTo>
                  <a:cubicBezTo>
                    <a:pt x="3" y="8"/>
                    <a:pt x="3" y="8"/>
                    <a:pt x="3" y="8"/>
                  </a:cubicBezTo>
                  <a:cubicBezTo>
                    <a:pt x="4" y="7"/>
                    <a:pt x="5" y="6"/>
                    <a:pt x="6" y="6"/>
                  </a:cubicBezTo>
                  <a:cubicBezTo>
                    <a:pt x="8" y="5"/>
                    <a:pt x="9" y="4"/>
                    <a:pt x="11" y="3"/>
                  </a:cubicBezTo>
                  <a:cubicBezTo>
                    <a:pt x="13" y="2"/>
                    <a:pt x="16" y="2"/>
                    <a:pt x="18" y="1"/>
                  </a:cubicBezTo>
                  <a:cubicBezTo>
                    <a:pt x="21" y="1"/>
                    <a:pt x="23" y="0"/>
                    <a:pt x="26" y="0"/>
                  </a:cubicBezTo>
                  <a:cubicBezTo>
                    <a:pt x="30" y="0"/>
                    <a:pt x="34" y="1"/>
                    <a:pt x="37" y="2"/>
                  </a:cubicBezTo>
                  <a:cubicBezTo>
                    <a:pt x="40" y="3"/>
                    <a:pt x="43" y="5"/>
                    <a:pt x="45" y="7"/>
                  </a:cubicBezTo>
                  <a:cubicBezTo>
                    <a:pt x="47" y="9"/>
                    <a:pt x="49" y="12"/>
                    <a:pt x="50" y="14"/>
                  </a:cubicBezTo>
                  <a:cubicBezTo>
                    <a:pt x="51" y="17"/>
                    <a:pt x="51" y="20"/>
                    <a:pt x="51" y="23"/>
                  </a:cubicBezTo>
                  <a:cubicBezTo>
                    <a:pt x="51" y="26"/>
                    <a:pt x="51" y="29"/>
                    <a:pt x="51" y="32"/>
                  </a:cubicBezTo>
                  <a:cubicBezTo>
                    <a:pt x="50" y="35"/>
                    <a:pt x="49" y="38"/>
                    <a:pt x="47" y="41"/>
                  </a:cubicBezTo>
                  <a:cubicBezTo>
                    <a:pt x="46" y="44"/>
                    <a:pt x="44" y="48"/>
                    <a:pt x="40" y="52"/>
                  </a:cubicBezTo>
                  <a:cubicBezTo>
                    <a:pt x="37" y="56"/>
                    <a:pt x="33" y="60"/>
                    <a:pt x="28" y="66"/>
                  </a:cubicBezTo>
                  <a:cubicBezTo>
                    <a:pt x="14" y="80"/>
                    <a:pt x="14" y="80"/>
                    <a:pt x="14" y="80"/>
                  </a:cubicBezTo>
                  <a:cubicBezTo>
                    <a:pt x="53" y="80"/>
                    <a:pt x="53" y="80"/>
                    <a:pt x="53" y="80"/>
                  </a:cubicBezTo>
                  <a:cubicBezTo>
                    <a:pt x="53" y="80"/>
                    <a:pt x="53" y="80"/>
                    <a:pt x="54" y="81"/>
                  </a:cubicBezTo>
                  <a:cubicBezTo>
                    <a:pt x="54" y="81"/>
                    <a:pt x="54" y="81"/>
                    <a:pt x="55" y="81"/>
                  </a:cubicBezTo>
                  <a:cubicBezTo>
                    <a:pt x="55" y="82"/>
                    <a:pt x="55" y="82"/>
                    <a:pt x="55" y="83"/>
                  </a:cubicBezTo>
                  <a:cubicBezTo>
                    <a:pt x="55" y="84"/>
                    <a:pt x="55" y="84"/>
                    <a:pt x="55" y="85"/>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12" name="Freeform 11"/>
            <p:cNvSpPr>
              <a:spLocks/>
            </p:cNvSpPr>
            <p:nvPr userDrawn="1"/>
          </p:nvSpPr>
          <p:spPr bwMode="auto">
            <a:xfrm>
              <a:off x="19176479" y="3741292"/>
              <a:ext cx="663575" cy="1066800"/>
            </a:xfrm>
            <a:custGeom>
              <a:avLst/>
              <a:gdLst>
                <a:gd name="T0" fmla="*/ 56 w 56"/>
                <a:gd name="T1" fmla="*/ 60 h 90"/>
                <a:gd name="T2" fmla="*/ 53 w 56"/>
                <a:gd name="T3" fmla="*/ 72 h 90"/>
                <a:gd name="T4" fmla="*/ 46 w 56"/>
                <a:gd name="T5" fmla="*/ 82 h 90"/>
                <a:gd name="T6" fmla="*/ 36 w 56"/>
                <a:gd name="T7" fmla="*/ 88 h 90"/>
                <a:gd name="T8" fmla="*/ 23 w 56"/>
                <a:gd name="T9" fmla="*/ 90 h 90"/>
                <a:gd name="T10" fmla="*/ 15 w 56"/>
                <a:gd name="T11" fmla="*/ 89 h 90"/>
                <a:gd name="T12" fmla="*/ 8 w 56"/>
                <a:gd name="T13" fmla="*/ 87 h 90"/>
                <a:gd name="T14" fmla="*/ 3 w 56"/>
                <a:gd name="T15" fmla="*/ 86 h 90"/>
                <a:gd name="T16" fmla="*/ 1 w 56"/>
                <a:gd name="T17" fmla="*/ 85 h 90"/>
                <a:gd name="T18" fmla="*/ 0 w 56"/>
                <a:gd name="T19" fmla="*/ 84 h 90"/>
                <a:gd name="T20" fmla="*/ 0 w 56"/>
                <a:gd name="T21" fmla="*/ 83 h 90"/>
                <a:gd name="T22" fmla="*/ 0 w 56"/>
                <a:gd name="T23" fmla="*/ 81 h 90"/>
                <a:gd name="T24" fmla="*/ 0 w 56"/>
                <a:gd name="T25" fmla="*/ 79 h 90"/>
                <a:gd name="T26" fmla="*/ 0 w 56"/>
                <a:gd name="T27" fmla="*/ 77 h 90"/>
                <a:gd name="T28" fmla="*/ 0 w 56"/>
                <a:gd name="T29" fmla="*/ 75 h 90"/>
                <a:gd name="T30" fmla="*/ 1 w 56"/>
                <a:gd name="T31" fmla="*/ 75 h 90"/>
                <a:gd name="T32" fmla="*/ 2 w 56"/>
                <a:gd name="T33" fmla="*/ 74 h 90"/>
                <a:gd name="T34" fmla="*/ 4 w 56"/>
                <a:gd name="T35" fmla="*/ 75 h 90"/>
                <a:gd name="T36" fmla="*/ 8 w 56"/>
                <a:gd name="T37" fmla="*/ 77 h 90"/>
                <a:gd name="T38" fmla="*/ 14 w 56"/>
                <a:gd name="T39" fmla="*/ 79 h 90"/>
                <a:gd name="T40" fmla="*/ 22 w 56"/>
                <a:gd name="T41" fmla="*/ 80 h 90"/>
                <a:gd name="T42" fmla="*/ 31 w 56"/>
                <a:gd name="T43" fmla="*/ 79 h 90"/>
                <a:gd name="T44" fmla="*/ 37 w 56"/>
                <a:gd name="T45" fmla="*/ 75 h 90"/>
                <a:gd name="T46" fmla="*/ 42 w 56"/>
                <a:gd name="T47" fmla="*/ 69 h 90"/>
                <a:gd name="T48" fmla="*/ 43 w 56"/>
                <a:gd name="T49" fmla="*/ 61 h 90"/>
                <a:gd name="T50" fmla="*/ 42 w 56"/>
                <a:gd name="T51" fmla="*/ 53 h 90"/>
                <a:gd name="T52" fmla="*/ 38 w 56"/>
                <a:gd name="T53" fmla="*/ 48 h 90"/>
                <a:gd name="T54" fmla="*/ 31 w 56"/>
                <a:gd name="T55" fmla="*/ 45 h 90"/>
                <a:gd name="T56" fmla="*/ 21 w 56"/>
                <a:gd name="T57" fmla="*/ 44 h 90"/>
                <a:gd name="T58" fmla="*/ 13 w 56"/>
                <a:gd name="T59" fmla="*/ 44 h 90"/>
                <a:gd name="T60" fmla="*/ 8 w 56"/>
                <a:gd name="T61" fmla="*/ 44 h 90"/>
                <a:gd name="T62" fmla="*/ 5 w 56"/>
                <a:gd name="T63" fmla="*/ 44 h 90"/>
                <a:gd name="T64" fmla="*/ 4 w 56"/>
                <a:gd name="T65" fmla="*/ 40 h 90"/>
                <a:gd name="T66" fmla="*/ 4 w 56"/>
                <a:gd name="T67" fmla="*/ 4 h 90"/>
                <a:gd name="T68" fmla="*/ 5 w 56"/>
                <a:gd name="T69" fmla="*/ 1 h 90"/>
                <a:gd name="T70" fmla="*/ 8 w 56"/>
                <a:gd name="T71" fmla="*/ 0 h 90"/>
                <a:gd name="T72" fmla="*/ 48 w 56"/>
                <a:gd name="T73" fmla="*/ 0 h 90"/>
                <a:gd name="T74" fmla="*/ 49 w 56"/>
                <a:gd name="T75" fmla="*/ 0 h 90"/>
                <a:gd name="T76" fmla="*/ 49 w 56"/>
                <a:gd name="T77" fmla="*/ 1 h 90"/>
                <a:gd name="T78" fmla="*/ 50 w 56"/>
                <a:gd name="T79" fmla="*/ 2 h 90"/>
                <a:gd name="T80" fmla="*/ 50 w 56"/>
                <a:gd name="T81" fmla="*/ 5 h 90"/>
                <a:gd name="T82" fmla="*/ 49 w 56"/>
                <a:gd name="T83" fmla="*/ 9 h 90"/>
                <a:gd name="T84" fmla="*/ 48 w 56"/>
                <a:gd name="T85" fmla="*/ 10 h 90"/>
                <a:gd name="T86" fmla="*/ 16 w 56"/>
                <a:gd name="T87" fmla="*/ 10 h 90"/>
                <a:gd name="T88" fmla="*/ 16 w 56"/>
                <a:gd name="T89" fmla="*/ 35 h 90"/>
                <a:gd name="T90" fmla="*/ 21 w 56"/>
                <a:gd name="T91" fmla="*/ 34 h 90"/>
                <a:gd name="T92" fmla="*/ 26 w 56"/>
                <a:gd name="T93" fmla="*/ 34 h 90"/>
                <a:gd name="T94" fmla="*/ 39 w 56"/>
                <a:gd name="T95" fmla="*/ 36 h 90"/>
                <a:gd name="T96" fmla="*/ 48 w 56"/>
                <a:gd name="T97" fmla="*/ 41 h 90"/>
                <a:gd name="T98" fmla="*/ 54 w 56"/>
                <a:gd name="T99" fmla="*/ 49 h 90"/>
                <a:gd name="T100" fmla="*/ 56 w 56"/>
                <a:gd name="T101" fmla="*/ 6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 h="90">
                  <a:moveTo>
                    <a:pt x="56" y="60"/>
                  </a:moveTo>
                  <a:cubicBezTo>
                    <a:pt x="56" y="64"/>
                    <a:pt x="55" y="69"/>
                    <a:pt x="53" y="72"/>
                  </a:cubicBezTo>
                  <a:cubicBezTo>
                    <a:pt x="52" y="76"/>
                    <a:pt x="49" y="79"/>
                    <a:pt x="46" y="82"/>
                  </a:cubicBezTo>
                  <a:cubicBezTo>
                    <a:pt x="44" y="84"/>
                    <a:pt x="40" y="86"/>
                    <a:pt x="36" y="88"/>
                  </a:cubicBezTo>
                  <a:cubicBezTo>
                    <a:pt x="32" y="89"/>
                    <a:pt x="27" y="90"/>
                    <a:pt x="23" y="90"/>
                  </a:cubicBezTo>
                  <a:cubicBezTo>
                    <a:pt x="20" y="90"/>
                    <a:pt x="17" y="89"/>
                    <a:pt x="15" y="89"/>
                  </a:cubicBezTo>
                  <a:cubicBezTo>
                    <a:pt x="12" y="89"/>
                    <a:pt x="10" y="88"/>
                    <a:pt x="8" y="87"/>
                  </a:cubicBezTo>
                  <a:cubicBezTo>
                    <a:pt x="6" y="87"/>
                    <a:pt x="5" y="86"/>
                    <a:pt x="3" y="86"/>
                  </a:cubicBezTo>
                  <a:cubicBezTo>
                    <a:pt x="2" y="85"/>
                    <a:pt x="1" y="85"/>
                    <a:pt x="1" y="85"/>
                  </a:cubicBezTo>
                  <a:cubicBezTo>
                    <a:pt x="1" y="84"/>
                    <a:pt x="1" y="84"/>
                    <a:pt x="0" y="84"/>
                  </a:cubicBezTo>
                  <a:cubicBezTo>
                    <a:pt x="0" y="83"/>
                    <a:pt x="0" y="83"/>
                    <a:pt x="0" y="83"/>
                  </a:cubicBezTo>
                  <a:cubicBezTo>
                    <a:pt x="0" y="82"/>
                    <a:pt x="0" y="82"/>
                    <a:pt x="0" y="81"/>
                  </a:cubicBezTo>
                  <a:cubicBezTo>
                    <a:pt x="0" y="81"/>
                    <a:pt x="0" y="80"/>
                    <a:pt x="0" y="79"/>
                  </a:cubicBezTo>
                  <a:cubicBezTo>
                    <a:pt x="0" y="78"/>
                    <a:pt x="0" y="78"/>
                    <a:pt x="0" y="77"/>
                  </a:cubicBezTo>
                  <a:cubicBezTo>
                    <a:pt x="0" y="76"/>
                    <a:pt x="0" y="76"/>
                    <a:pt x="0" y="75"/>
                  </a:cubicBezTo>
                  <a:cubicBezTo>
                    <a:pt x="0" y="75"/>
                    <a:pt x="1" y="75"/>
                    <a:pt x="1" y="75"/>
                  </a:cubicBezTo>
                  <a:cubicBezTo>
                    <a:pt x="1" y="74"/>
                    <a:pt x="1" y="74"/>
                    <a:pt x="2" y="74"/>
                  </a:cubicBezTo>
                  <a:cubicBezTo>
                    <a:pt x="2" y="74"/>
                    <a:pt x="3" y="75"/>
                    <a:pt x="4" y="75"/>
                  </a:cubicBezTo>
                  <a:cubicBezTo>
                    <a:pt x="5" y="76"/>
                    <a:pt x="6" y="76"/>
                    <a:pt x="8" y="77"/>
                  </a:cubicBezTo>
                  <a:cubicBezTo>
                    <a:pt x="9" y="78"/>
                    <a:pt x="11" y="78"/>
                    <a:pt x="14" y="79"/>
                  </a:cubicBezTo>
                  <a:cubicBezTo>
                    <a:pt x="16" y="79"/>
                    <a:pt x="19" y="80"/>
                    <a:pt x="22" y="80"/>
                  </a:cubicBezTo>
                  <a:cubicBezTo>
                    <a:pt x="25" y="80"/>
                    <a:pt x="28" y="79"/>
                    <a:pt x="31" y="79"/>
                  </a:cubicBezTo>
                  <a:cubicBezTo>
                    <a:pt x="33" y="78"/>
                    <a:pt x="35" y="77"/>
                    <a:pt x="37" y="75"/>
                  </a:cubicBezTo>
                  <a:cubicBezTo>
                    <a:pt x="39" y="74"/>
                    <a:pt x="41" y="72"/>
                    <a:pt x="42" y="69"/>
                  </a:cubicBezTo>
                  <a:cubicBezTo>
                    <a:pt x="43" y="67"/>
                    <a:pt x="43" y="64"/>
                    <a:pt x="43" y="61"/>
                  </a:cubicBezTo>
                  <a:cubicBezTo>
                    <a:pt x="43" y="58"/>
                    <a:pt x="43" y="55"/>
                    <a:pt x="42" y="53"/>
                  </a:cubicBezTo>
                  <a:cubicBezTo>
                    <a:pt x="41" y="51"/>
                    <a:pt x="40" y="49"/>
                    <a:pt x="38" y="48"/>
                  </a:cubicBezTo>
                  <a:cubicBezTo>
                    <a:pt x="36" y="46"/>
                    <a:pt x="34" y="45"/>
                    <a:pt x="31" y="45"/>
                  </a:cubicBezTo>
                  <a:cubicBezTo>
                    <a:pt x="28" y="44"/>
                    <a:pt x="24" y="44"/>
                    <a:pt x="21" y="44"/>
                  </a:cubicBezTo>
                  <a:cubicBezTo>
                    <a:pt x="18" y="44"/>
                    <a:pt x="15" y="44"/>
                    <a:pt x="13" y="44"/>
                  </a:cubicBezTo>
                  <a:cubicBezTo>
                    <a:pt x="11" y="44"/>
                    <a:pt x="9" y="44"/>
                    <a:pt x="8" y="44"/>
                  </a:cubicBezTo>
                  <a:cubicBezTo>
                    <a:pt x="6" y="44"/>
                    <a:pt x="6" y="44"/>
                    <a:pt x="5" y="44"/>
                  </a:cubicBezTo>
                  <a:cubicBezTo>
                    <a:pt x="4" y="43"/>
                    <a:pt x="4" y="42"/>
                    <a:pt x="4" y="40"/>
                  </a:cubicBezTo>
                  <a:cubicBezTo>
                    <a:pt x="4" y="4"/>
                    <a:pt x="4" y="4"/>
                    <a:pt x="4" y="4"/>
                  </a:cubicBezTo>
                  <a:cubicBezTo>
                    <a:pt x="4" y="3"/>
                    <a:pt x="5" y="1"/>
                    <a:pt x="5" y="1"/>
                  </a:cubicBezTo>
                  <a:cubicBezTo>
                    <a:pt x="6" y="0"/>
                    <a:pt x="7" y="0"/>
                    <a:pt x="8" y="0"/>
                  </a:cubicBezTo>
                  <a:cubicBezTo>
                    <a:pt x="48" y="0"/>
                    <a:pt x="48" y="0"/>
                    <a:pt x="48" y="0"/>
                  </a:cubicBezTo>
                  <a:cubicBezTo>
                    <a:pt x="48" y="0"/>
                    <a:pt x="48" y="0"/>
                    <a:pt x="49" y="0"/>
                  </a:cubicBezTo>
                  <a:cubicBezTo>
                    <a:pt x="49" y="0"/>
                    <a:pt x="49" y="0"/>
                    <a:pt x="49" y="1"/>
                  </a:cubicBezTo>
                  <a:cubicBezTo>
                    <a:pt x="50" y="1"/>
                    <a:pt x="50" y="2"/>
                    <a:pt x="50" y="2"/>
                  </a:cubicBezTo>
                  <a:cubicBezTo>
                    <a:pt x="50" y="3"/>
                    <a:pt x="50" y="4"/>
                    <a:pt x="50" y="5"/>
                  </a:cubicBezTo>
                  <a:cubicBezTo>
                    <a:pt x="50" y="6"/>
                    <a:pt x="50" y="8"/>
                    <a:pt x="49" y="9"/>
                  </a:cubicBezTo>
                  <a:cubicBezTo>
                    <a:pt x="49" y="9"/>
                    <a:pt x="48" y="10"/>
                    <a:pt x="48" y="10"/>
                  </a:cubicBezTo>
                  <a:cubicBezTo>
                    <a:pt x="16" y="10"/>
                    <a:pt x="16" y="10"/>
                    <a:pt x="16" y="10"/>
                  </a:cubicBezTo>
                  <a:cubicBezTo>
                    <a:pt x="16" y="35"/>
                    <a:pt x="16" y="35"/>
                    <a:pt x="16" y="35"/>
                  </a:cubicBezTo>
                  <a:cubicBezTo>
                    <a:pt x="18" y="35"/>
                    <a:pt x="19" y="34"/>
                    <a:pt x="21" y="34"/>
                  </a:cubicBezTo>
                  <a:cubicBezTo>
                    <a:pt x="22" y="34"/>
                    <a:pt x="24" y="34"/>
                    <a:pt x="26" y="34"/>
                  </a:cubicBezTo>
                  <a:cubicBezTo>
                    <a:pt x="31" y="34"/>
                    <a:pt x="35" y="35"/>
                    <a:pt x="39" y="36"/>
                  </a:cubicBezTo>
                  <a:cubicBezTo>
                    <a:pt x="43" y="37"/>
                    <a:pt x="46" y="39"/>
                    <a:pt x="48" y="41"/>
                  </a:cubicBezTo>
                  <a:cubicBezTo>
                    <a:pt x="51" y="43"/>
                    <a:pt x="52" y="46"/>
                    <a:pt x="54" y="49"/>
                  </a:cubicBezTo>
                  <a:cubicBezTo>
                    <a:pt x="55" y="52"/>
                    <a:pt x="56" y="56"/>
                    <a:pt x="56" y="60"/>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13" name="Freeform 18"/>
            <p:cNvSpPr>
              <a:spLocks/>
            </p:cNvSpPr>
            <p:nvPr userDrawn="1"/>
          </p:nvSpPr>
          <p:spPr bwMode="auto">
            <a:xfrm>
              <a:off x="20706829" y="3730179"/>
              <a:ext cx="604838" cy="1054100"/>
            </a:xfrm>
            <a:custGeom>
              <a:avLst/>
              <a:gdLst>
                <a:gd name="T0" fmla="*/ 51 w 51"/>
                <a:gd name="T1" fmla="*/ 85 h 89"/>
                <a:gd name="T2" fmla="*/ 51 w 51"/>
                <a:gd name="T3" fmla="*/ 87 h 89"/>
                <a:gd name="T4" fmla="*/ 51 w 51"/>
                <a:gd name="T5" fmla="*/ 88 h 89"/>
                <a:gd name="T6" fmla="*/ 50 w 51"/>
                <a:gd name="T7" fmla="*/ 89 h 89"/>
                <a:gd name="T8" fmla="*/ 49 w 51"/>
                <a:gd name="T9" fmla="*/ 89 h 89"/>
                <a:gd name="T10" fmla="*/ 3 w 51"/>
                <a:gd name="T11" fmla="*/ 89 h 89"/>
                <a:gd name="T12" fmla="*/ 2 w 51"/>
                <a:gd name="T13" fmla="*/ 89 h 89"/>
                <a:gd name="T14" fmla="*/ 1 w 51"/>
                <a:gd name="T15" fmla="*/ 88 h 89"/>
                <a:gd name="T16" fmla="*/ 0 w 51"/>
                <a:gd name="T17" fmla="*/ 87 h 89"/>
                <a:gd name="T18" fmla="*/ 0 w 51"/>
                <a:gd name="T19" fmla="*/ 85 h 89"/>
                <a:gd name="T20" fmla="*/ 0 w 51"/>
                <a:gd name="T21" fmla="*/ 82 h 89"/>
                <a:gd name="T22" fmla="*/ 1 w 51"/>
                <a:gd name="T23" fmla="*/ 81 h 89"/>
                <a:gd name="T24" fmla="*/ 2 w 51"/>
                <a:gd name="T25" fmla="*/ 80 h 89"/>
                <a:gd name="T26" fmla="*/ 3 w 51"/>
                <a:gd name="T27" fmla="*/ 80 h 89"/>
                <a:gd name="T28" fmla="*/ 21 w 51"/>
                <a:gd name="T29" fmla="*/ 80 h 89"/>
                <a:gd name="T30" fmla="*/ 21 w 51"/>
                <a:gd name="T31" fmla="*/ 12 h 89"/>
                <a:gd name="T32" fmla="*/ 4 w 51"/>
                <a:gd name="T33" fmla="*/ 23 h 89"/>
                <a:gd name="T34" fmla="*/ 2 w 51"/>
                <a:gd name="T35" fmla="*/ 23 h 89"/>
                <a:gd name="T36" fmla="*/ 1 w 51"/>
                <a:gd name="T37" fmla="*/ 23 h 89"/>
                <a:gd name="T38" fmla="*/ 0 w 51"/>
                <a:gd name="T39" fmla="*/ 22 h 89"/>
                <a:gd name="T40" fmla="*/ 0 w 51"/>
                <a:gd name="T41" fmla="*/ 19 h 89"/>
                <a:gd name="T42" fmla="*/ 0 w 51"/>
                <a:gd name="T43" fmla="*/ 17 h 89"/>
                <a:gd name="T44" fmla="*/ 0 w 51"/>
                <a:gd name="T45" fmla="*/ 16 h 89"/>
                <a:gd name="T46" fmla="*/ 1 w 51"/>
                <a:gd name="T47" fmla="*/ 15 h 89"/>
                <a:gd name="T48" fmla="*/ 2 w 51"/>
                <a:gd name="T49" fmla="*/ 14 h 89"/>
                <a:gd name="T50" fmla="*/ 22 w 51"/>
                <a:gd name="T51" fmla="*/ 1 h 89"/>
                <a:gd name="T52" fmla="*/ 23 w 51"/>
                <a:gd name="T53" fmla="*/ 1 h 89"/>
                <a:gd name="T54" fmla="*/ 24 w 51"/>
                <a:gd name="T55" fmla="*/ 0 h 89"/>
                <a:gd name="T56" fmla="*/ 25 w 51"/>
                <a:gd name="T57" fmla="*/ 0 h 89"/>
                <a:gd name="T58" fmla="*/ 27 w 51"/>
                <a:gd name="T59" fmla="*/ 0 h 89"/>
                <a:gd name="T60" fmla="*/ 30 w 51"/>
                <a:gd name="T61" fmla="*/ 0 h 89"/>
                <a:gd name="T62" fmla="*/ 32 w 51"/>
                <a:gd name="T63" fmla="*/ 1 h 89"/>
                <a:gd name="T64" fmla="*/ 33 w 51"/>
                <a:gd name="T65" fmla="*/ 1 h 89"/>
                <a:gd name="T66" fmla="*/ 33 w 51"/>
                <a:gd name="T67" fmla="*/ 2 h 89"/>
                <a:gd name="T68" fmla="*/ 33 w 51"/>
                <a:gd name="T69" fmla="*/ 80 h 89"/>
                <a:gd name="T70" fmla="*/ 49 w 51"/>
                <a:gd name="T71" fmla="*/ 80 h 89"/>
                <a:gd name="T72" fmla="*/ 50 w 51"/>
                <a:gd name="T73" fmla="*/ 80 h 89"/>
                <a:gd name="T74" fmla="*/ 51 w 51"/>
                <a:gd name="T75" fmla="*/ 81 h 89"/>
                <a:gd name="T76" fmla="*/ 51 w 51"/>
                <a:gd name="T77" fmla="*/ 82 h 89"/>
                <a:gd name="T78" fmla="*/ 51 w 51"/>
                <a:gd name="T79"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 h="89">
                  <a:moveTo>
                    <a:pt x="51" y="85"/>
                  </a:moveTo>
                  <a:cubicBezTo>
                    <a:pt x="51" y="85"/>
                    <a:pt x="51" y="86"/>
                    <a:pt x="51" y="87"/>
                  </a:cubicBezTo>
                  <a:cubicBezTo>
                    <a:pt x="51" y="87"/>
                    <a:pt x="51" y="88"/>
                    <a:pt x="51" y="88"/>
                  </a:cubicBezTo>
                  <a:cubicBezTo>
                    <a:pt x="50" y="89"/>
                    <a:pt x="50" y="89"/>
                    <a:pt x="50" y="89"/>
                  </a:cubicBezTo>
                  <a:cubicBezTo>
                    <a:pt x="50" y="89"/>
                    <a:pt x="49" y="89"/>
                    <a:pt x="49" y="89"/>
                  </a:cubicBezTo>
                  <a:cubicBezTo>
                    <a:pt x="3" y="89"/>
                    <a:pt x="3" y="89"/>
                    <a:pt x="3" y="89"/>
                  </a:cubicBezTo>
                  <a:cubicBezTo>
                    <a:pt x="2" y="89"/>
                    <a:pt x="2" y="89"/>
                    <a:pt x="2" y="89"/>
                  </a:cubicBezTo>
                  <a:cubicBezTo>
                    <a:pt x="1" y="89"/>
                    <a:pt x="1" y="89"/>
                    <a:pt x="1" y="88"/>
                  </a:cubicBezTo>
                  <a:cubicBezTo>
                    <a:pt x="1" y="88"/>
                    <a:pt x="1" y="87"/>
                    <a:pt x="0" y="87"/>
                  </a:cubicBezTo>
                  <a:cubicBezTo>
                    <a:pt x="0" y="86"/>
                    <a:pt x="0" y="85"/>
                    <a:pt x="0" y="85"/>
                  </a:cubicBezTo>
                  <a:cubicBezTo>
                    <a:pt x="0" y="84"/>
                    <a:pt x="0" y="83"/>
                    <a:pt x="0" y="82"/>
                  </a:cubicBezTo>
                  <a:cubicBezTo>
                    <a:pt x="1" y="82"/>
                    <a:pt x="1" y="81"/>
                    <a:pt x="1" y="81"/>
                  </a:cubicBezTo>
                  <a:cubicBezTo>
                    <a:pt x="1" y="81"/>
                    <a:pt x="1" y="80"/>
                    <a:pt x="2" y="80"/>
                  </a:cubicBezTo>
                  <a:cubicBezTo>
                    <a:pt x="2" y="80"/>
                    <a:pt x="2" y="80"/>
                    <a:pt x="3" y="80"/>
                  </a:cubicBezTo>
                  <a:cubicBezTo>
                    <a:pt x="21" y="80"/>
                    <a:pt x="21" y="80"/>
                    <a:pt x="21" y="80"/>
                  </a:cubicBezTo>
                  <a:cubicBezTo>
                    <a:pt x="21" y="12"/>
                    <a:pt x="21" y="12"/>
                    <a:pt x="21" y="12"/>
                  </a:cubicBezTo>
                  <a:cubicBezTo>
                    <a:pt x="4" y="23"/>
                    <a:pt x="4" y="23"/>
                    <a:pt x="4" y="23"/>
                  </a:cubicBezTo>
                  <a:cubicBezTo>
                    <a:pt x="3" y="23"/>
                    <a:pt x="2" y="23"/>
                    <a:pt x="2" y="23"/>
                  </a:cubicBezTo>
                  <a:cubicBezTo>
                    <a:pt x="1" y="24"/>
                    <a:pt x="1" y="23"/>
                    <a:pt x="1" y="23"/>
                  </a:cubicBezTo>
                  <a:cubicBezTo>
                    <a:pt x="0" y="23"/>
                    <a:pt x="0" y="22"/>
                    <a:pt x="0" y="22"/>
                  </a:cubicBezTo>
                  <a:cubicBezTo>
                    <a:pt x="0" y="21"/>
                    <a:pt x="0" y="20"/>
                    <a:pt x="0" y="19"/>
                  </a:cubicBezTo>
                  <a:cubicBezTo>
                    <a:pt x="0" y="18"/>
                    <a:pt x="0" y="18"/>
                    <a:pt x="0" y="17"/>
                  </a:cubicBezTo>
                  <a:cubicBezTo>
                    <a:pt x="0" y="17"/>
                    <a:pt x="0" y="16"/>
                    <a:pt x="0" y="16"/>
                  </a:cubicBezTo>
                  <a:cubicBezTo>
                    <a:pt x="0" y="15"/>
                    <a:pt x="1" y="15"/>
                    <a:pt x="1" y="15"/>
                  </a:cubicBezTo>
                  <a:cubicBezTo>
                    <a:pt x="1" y="14"/>
                    <a:pt x="1" y="14"/>
                    <a:pt x="2" y="14"/>
                  </a:cubicBezTo>
                  <a:cubicBezTo>
                    <a:pt x="22" y="1"/>
                    <a:pt x="22" y="1"/>
                    <a:pt x="22" y="1"/>
                  </a:cubicBezTo>
                  <a:cubicBezTo>
                    <a:pt x="22" y="1"/>
                    <a:pt x="23" y="1"/>
                    <a:pt x="23" y="1"/>
                  </a:cubicBezTo>
                  <a:cubicBezTo>
                    <a:pt x="23" y="0"/>
                    <a:pt x="24" y="0"/>
                    <a:pt x="24" y="0"/>
                  </a:cubicBezTo>
                  <a:cubicBezTo>
                    <a:pt x="24" y="0"/>
                    <a:pt x="25" y="0"/>
                    <a:pt x="25" y="0"/>
                  </a:cubicBezTo>
                  <a:cubicBezTo>
                    <a:pt x="26" y="0"/>
                    <a:pt x="27" y="0"/>
                    <a:pt x="27" y="0"/>
                  </a:cubicBezTo>
                  <a:cubicBezTo>
                    <a:pt x="29" y="0"/>
                    <a:pt x="29" y="0"/>
                    <a:pt x="30" y="0"/>
                  </a:cubicBezTo>
                  <a:cubicBezTo>
                    <a:pt x="31" y="0"/>
                    <a:pt x="31" y="0"/>
                    <a:pt x="32" y="1"/>
                  </a:cubicBezTo>
                  <a:cubicBezTo>
                    <a:pt x="32" y="1"/>
                    <a:pt x="33" y="1"/>
                    <a:pt x="33" y="1"/>
                  </a:cubicBezTo>
                  <a:cubicBezTo>
                    <a:pt x="33" y="1"/>
                    <a:pt x="33" y="2"/>
                    <a:pt x="33" y="2"/>
                  </a:cubicBezTo>
                  <a:cubicBezTo>
                    <a:pt x="33" y="80"/>
                    <a:pt x="33" y="80"/>
                    <a:pt x="33" y="80"/>
                  </a:cubicBezTo>
                  <a:cubicBezTo>
                    <a:pt x="49" y="80"/>
                    <a:pt x="49" y="80"/>
                    <a:pt x="49" y="80"/>
                  </a:cubicBezTo>
                  <a:cubicBezTo>
                    <a:pt x="49" y="80"/>
                    <a:pt x="50" y="80"/>
                    <a:pt x="50" y="80"/>
                  </a:cubicBezTo>
                  <a:cubicBezTo>
                    <a:pt x="50" y="80"/>
                    <a:pt x="51" y="81"/>
                    <a:pt x="51" y="81"/>
                  </a:cubicBezTo>
                  <a:cubicBezTo>
                    <a:pt x="51" y="81"/>
                    <a:pt x="51" y="82"/>
                    <a:pt x="51" y="82"/>
                  </a:cubicBezTo>
                  <a:cubicBezTo>
                    <a:pt x="51" y="83"/>
                    <a:pt x="51" y="84"/>
                    <a:pt x="51" y="85"/>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14" name="Freeform 19"/>
            <p:cNvSpPr>
              <a:spLocks/>
            </p:cNvSpPr>
            <p:nvPr userDrawn="1"/>
          </p:nvSpPr>
          <p:spPr bwMode="auto">
            <a:xfrm>
              <a:off x="22187966" y="3730179"/>
              <a:ext cx="604838" cy="1054100"/>
            </a:xfrm>
            <a:custGeom>
              <a:avLst/>
              <a:gdLst>
                <a:gd name="T0" fmla="*/ 51 w 51"/>
                <a:gd name="T1" fmla="*/ 85 h 89"/>
                <a:gd name="T2" fmla="*/ 51 w 51"/>
                <a:gd name="T3" fmla="*/ 87 h 89"/>
                <a:gd name="T4" fmla="*/ 50 w 51"/>
                <a:gd name="T5" fmla="*/ 88 h 89"/>
                <a:gd name="T6" fmla="*/ 50 w 51"/>
                <a:gd name="T7" fmla="*/ 89 h 89"/>
                <a:gd name="T8" fmla="*/ 49 w 51"/>
                <a:gd name="T9" fmla="*/ 89 h 89"/>
                <a:gd name="T10" fmla="*/ 2 w 51"/>
                <a:gd name="T11" fmla="*/ 89 h 89"/>
                <a:gd name="T12" fmla="*/ 2 w 51"/>
                <a:gd name="T13" fmla="*/ 89 h 89"/>
                <a:gd name="T14" fmla="*/ 1 w 51"/>
                <a:gd name="T15" fmla="*/ 88 h 89"/>
                <a:gd name="T16" fmla="*/ 0 w 51"/>
                <a:gd name="T17" fmla="*/ 87 h 89"/>
                <a:gd name="T18" fmla="*/ 0 w 51"/>
                <a:gd name="T19" fmla="*/ 85 h 89"/>
                <a:gd name="T20" fmla="*/ 0 w 51"/>
                <a:gd name="T21" fmla="*/ 82 h 89"/>
                <a:gd name="T22" fmla="*/ 1 w 51"/>
                <a:gd name="T23" fmla="*/ 81 h 89"/>
                <a:gd name="T24" fmla="*/ 1 w 51"/>
                <a:gd name="T25" fmla="*/ 80 h 89"/>
                <a:gd name="T26" fmla="*/ 2 w 51"/>
                <a:gd name="T27" fmla="*/ 80 h 89"/>
                <a:gd name="T28" fmla="*/ 21 w 51"/>
                <a:gd name="T29" fmla="*/ 80 h 89"/>
                <a:gd name="T30" fmla="*/ 21 w 51"/>
                <a:gd name="T31" fmla="*/ 12 h 89"/>
                <a:gd name="T32" fmla="*/ 4 w 51"/>
                <a:gd name="T33" fmla="*/ 23 h 89"/>
                <a:gd name="T34" fmla="*/ 2 w 51"/>
                <a:gd name="T35" fmla="*/ 23 h 89"/>
                <a:gd name="T36" fmla="*/ 0 w 51"/>
                <a:gd name="T37" fmla="*/ 23 h 89"/>
                <a:gd name="T38" fmla="*/ 0 w 51"/>
                <a:gd name="T39" fmla="*/ 22 h 89"/>
                <a:gd name="T40" fmla="*/ 0 w 51"/>
                <a:gd name="T41" fmla="*/ 19 h 89"/>
                <a:gd name="T42" fmla="*/ 0 w 51"/>
                <a:gd name="T43" fmla="*/ 17 h 89"/>
                <a:gd name="T44" fmla="*/ 0 w 51"/>
                <a:gd name="T45" fmla="*/ 16 h 89"/>
                <a:gd name="T46" fmla="*/ 1 w 51"/>
                <a:gd name="T47" fmla="*/ 15 h 89"/>
                <a:gd name="T48" fmla="*/ 2 w 51"/>
                <a:gd name="T49" fmla="*/ 14 h 89"/>
                <a:gd name="T50" fmla="*/ 22 w 51"/>
                <a:gd name="T51" fmla="*/ 1 h 89"/>
                <a:gd name="T52" fmla="*/ 23 w 51"/>
                <a:gd name="T53" fmla="*/ 1 h 89"/>
                <a:gd name="T54" fmla="*/ 24 w 51"/>
                <a:gd name="T55" fmla="*/ 0 h 89"/>
                <a:gd name="T56" fmla="*/ 25 w 51"/>
                <a:gd name="T57" fmla="*/ 0 h 89"/>
                <a:gd name="T58" fmla="*/ 27 w 51"/>
                <a:gd name="T59" fmla="*/ 0 h 89"/>
                <a:gd name="T60" fmla="*/ 30 w 51"/>
                <a:gd name="T61" fmla="*/ 0 h 89"/>
                <a:gd name="T62" fmla="*/ 32 w 51"/>
                <a:gd name="T63" fmla="*/ 1 h 89"/>
                <a:gd name="T64" fmla="*/ 32 w 51"/>
                <a:gd name="T65" fmla="*/ 1 h 89"/>
                <a:gd name="T66" fmla="*/ 33 w 51"/>
                <a:gd name="T67" fmla="*/ 2 h 89"/>
                <a:gd name="T68" fmla="*/ 33 w 51"/>
                <a:gd name="T69" fmla="*/ 80 h 89"/>
                <a:gd name="T70" fmla="*/ 49 w 51"/>
                <a:gd name="T71" fmla="*/ 80 h 89"/>
                <a:gd name="T72" fmla="*/ 50 w 51"/>
                <a:gd name="T73" fmla="*/ 80 h 89"/>
                <a:gd name="T74" fmla="*/ 50 w 51"/>
                <a:gd name="T75" fmla="*/ 81 h 89"/>
                <a:gd name="T76" fmla="*/ 51 w 51"/>
                <a:gd name="T77" fmla="*/ 82 h 89"/>
                <a:gd name="T78" fmla="*/ 51 w 51"/>
                <a:gd name="T79"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 h="89">
                  <a:moveTo>
                    <a:pt x="51" y="85"/>
                  </a:moveTo>
                  <a:cubicBezTo>
                    <a:pt x="51" y="85"/>
                    <a:pt x="51" y="86"/>
                    <a:pt x="51" y="87"/>
                  </a:cubicBezTo>
                  <a:cubicBezTo>
                    <a:pt x="51" y="87"/>
                    <a:pt x="51" y="88"/>
                    <a:pt x="50" y="88"/>
                  </a:cubicBezTo>
                  <a:cubicBezTo>
                    <a:pt x="50" y="89"/>
                    <a:pt x="50" y="89"/>
                    <a:pt x="50" y="89"/>
                  </a:cubicBezTo>
                  <a:cubicBezTo>
                    <a:pt x="49" y="89"/>
                    <a:pt x="49" y="89"/>
                    <a:pt x="49" y="89"/>
                  </a:cubicBezTo>
                  <a:cubicBezTo>
                    <a:pt x="2" y="89"/>
                    <a:pt x="2" y="89"/>
                    <a:pt x="2" y="89"/>
                  </a:cubicBezTo>
                  <a:cubicBezTo>
                    <a:pt x="2" y="89"/>
                    <a:pt x="2" y="89"/>
                    <a:pt x="2" y="89"/>
                  </a:cubicBezTo>
                  <a:cubicBezTo>
                    <a:pt x="1" y="89"/>
                    <a:pt x="1" y="89"/>
                    <a:pt x="1" y="88"/>
                  </a:cubicBezTo>
                  <a:cubicBezTo>
                    <a:pt x="0" y="88"/>
                    <a:pt x="0" y="87"/>
                    <a:pt x="0" y="87"/>
                  </a:cubicBezTo>
                  <a:cubicBezTo>
                    <a:pt x="0" y="86"/>
                    <a:pt x="0" y="85"/>
                    <a:pt x="0" y="85"/>
                  </a:cubicBezTo>
                  <a:cubicBezTo>
                    <a:pt x="0" y="84"/>
                    <a:pt x="0" y="83"/>
                    <a:pt x="0" y="82"/>
                  </a:cubicBezTo>
                  <a:cubicBezTo>
                    <a:pt x="0" y="82"/>
                    <a:pt x="0" y="81"/>
                    <a:pt x="1" y="81"/>
                  </a:cubicBezTo>
                  <a:cubicBezTo>
                    <a:pt x="1" y="81"/>
                    <a:pt x="1" y="80"/>
                    <a:pt x="1" y="80"/>
                  </a:cubicBezTo>
                  <a:cubicBezTo>
                    <a:pt x="2" y="80"/>
                    <a:pt x="2" y="80"/>
                    <a:pt x="2" y="80"/>
                  </a:cubicBezTo>
                  <a:cubicBezTo>
                    <a:pt x="21" y="80"/>
                    <a:pt x="21" y="80"/>
                    <a:pt x="21" y="80"/>
                  </a:cubicBezTo>
                  <a:cubicBezTo>
                    <a:pt x="21" y="12"/>
                    <a:pt x="21" y="12"/>
                    <a:pt x="21" y="12"/>
                  </a:cubicBezTo>
                  <a:cubicBezTo>
                    <a:pt x="4" y="23"/>
                    <a:pt x="4" y="23"/>
                    <a:pt x="4" y="23"/>
                  </a:cubicBezTo>
                  <a:cubicBezTo>
                    <a:pt x="3" y="23"/>
                    <a:pt x="2" y="23"/>
                    <a:pt x="2" y="23"/>
                  </a:cubicBezTo>
                  <a:cubicBezTo>
                    <a:pt x="1" y="24"/>
                    <a:pt x="1" y="23"/>
                    <a:pt x="0" y="23"/>
                  </a:cubicBezTo>
                  <a:cubicBezTo>
                    <a:pt x="0" y="23"/>
                    <a:pt x="0" y="22"/>
                    <a:pt x="0" y="22"/>
                  </a:cubicBezTo>
                  <a:cubicBezTo>
                    <a:pt x="0" y="21"/>
                    <a:pt x="0" y="20"/>
                    <a:pt x="0" y="19"/>
                  </a:cubicBezTo>
                  <a:cubicBezTo>
                    <a:pt x="0" y="18"/>
                    <a:pt x="0" y="18"/>
                    <a:pt x="0" y="17"/>
                  </a:cubicBezTo>
                  <a:cubicBezTo>
                    <a:pt x="0" y="17"/>
                    <a:pt x="0" y="16"/>
                    <a:pt x="0" y="16"/>
                  </a:cubicBezTo>
                  <a:cubicBezTo>
                    <a:pt x="0" y="15"/>
                    <a:pt x="0" y="15"/>
                    <a:pt x="1" y="15"/>
                  </a:cubicBezTo>
                  <a:cubicBezTo>
                    <a:pt x="1" y="14"/>
                    <a:pt x="1" y="14"/>
                    <a:pt x="2" y="14"/>
                  </a:cubicBezTo>
                  <a:cubicBezTo>
                    <a:pt x="22" y="1"/>
                    <a:pt x="22" y="1"/>
                    <a:pt x="22" y="1"/>
                  </a:cubicBezTo>
                  <a:cubicBezTo>
                    <a:pt x="22" y="1"/>
                    <a:pt x="22" y="1"/>
                    <a:pt x="23" y="1"/>
                  </a:cubicBezTo>
                  <a:cubicBezTo>
                    <a:pt x="23" y="0"/>
                    <a:pt x="23" y="0"/>
                    <a:pt x="24" y="0"/>
                  </a:cubicBezTo>
                  <a:cubicBezTo>
                    <a:pt x="24" y="0"/>
                    <a:pt x="25" y="0"/>
                    <a:pt x="25" y="0"/>
                  </a:cubicBezTo>
                  <a:cubicBezTo>
                    <a:pt x="26" y="0"/>
                    <a:pt x="26" y="0"/>
                    <a:pt x="27" y="0"/>
                  </a:cubicBezTo>
                  <a:cubicBezTo>
                    <a:pt x="28" y="0"/>
                    <a:pt x="29" y="0"/>
                    <a:pt x="30" y="0"/>
                  </a:cubicBezTo>
                  <a:cubicBezTo>
                    <a:pt x="31" y="0"/>
                    <a:pt x="31" y="0"/>
                    <a:pt x="32" y="1"/>
                  </a:cubicBezTo>
                  <a:cubicBezTo>
                    <a:pt x="32" y="1"/>
                    <a:pt x="32" y="1"/>
                    <a:pt x="32" y="1"/>
                  </a:cubicBezTo>
                  <a:cubicBezTo>
                    <a:pt x="33" y="1"/>
                    <a:pt x="33" y="2"/>
                    <a:pt x="33" y="2"/>
                  </a:cubicBezTo>
                  <a:cubicBezTo>
                    <a:pt x="33" y="80"/>
                    <a:pt x="33" y="80"/>
                    <a:pt x="33" y="80"/>
                  </a:cubicBezTo>
                  <a:cubicBezTo>
                    <a:pt x="49" y="80"/>
                    <a:pt x="49" y="80"/>
                    <a:pt x="49" y="80"/>
                  </a:cubicBezTo>
                  <a:cubicBezTo>
                    <a:pt x="49" y="80"/>
                    <a:pt x="49" y="80"/>
                    <a:pt x="50" y="80"/>
                  </a:cubicBezTo>
                  <a:cubicBezTo>
                    <a:pt x="50" y="80"/>
                    <a:pt x="50" y="81"/>
                    <a:pt x="50" y="81"/>
                  </a:cubicBezTo>
                  <a:cubicBezTo>
                    <a:pt x="51" y="81"/>
                    <a:pt x="51" y="82"/>
                    <a:pt x="51" y="82"/>
                  </a:cubicBezTo>
                  <a:cubicBezTo>
                    <a:pt x="51" y="83"/>
                    <a:pt x="51" y="84"/>
                    <a:pt x="51" y="85"/>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15" name="Freeform 20"/>
            <p:cNvSpPr>
              <a:spLocks noEditPoints="1"/>
            </p:cNvSpPr>
            <p:nvPr userDrawn="1"/>
          </p:nvSpPr>
          <p:spPr bwMode="auto">
            <a:xfrm>
              <a:off x="23659579" y="3730179"/>
              <a:ext cx="758825" cy="1066800"/>
            </a:xfrm>
            <a:custGeom>
              <a:avLst/>
              <a:gdLst>
                <a:gd name="T0" fmla="*/ 64 w 64"/>
                <a:gd name="T1" fmla="*/ 64 h 90"/>
                <a:gd name="T2" fmla="*/ 63 w 64"/>
                <a:gd name="T3" fmla="*/ 68 h 90"/>
                <a:gd name="T4" fmla="*/ 61 w 64"/>
                <a:gd name="T5" fmla="*/ 69 h 90"/>
                <a:gd name="T6" fmla="*/ 51 w 64"/>
                <a:gd name="T7" fmla="*/ 69 h 90"/>
                <a:gd name="T8" fmla="*/ 51 w 64"/>
                <a:gd name="T9" fmla="*/ 87 h 90"/>
                <a:gd name="T10" fmla="*/ 51 w 64"/>
                <a:gd name="T11" fmla="*/ 88 h 90"/>
                <a:gd name="T12" fmla="*/ 50 w 64"/>
                <a:gd name="T13" fmla="*/ 89 h 90"/>
                <a:gd name="T14" fmla="*/ 48 w 64"/>
                <a:gd name="T15" fmla="*/ 89 h 90"/>
                <a:gd name="T16" fmla="*/ 46 w 64"/>
                <a:gd name="T17" fmla="*/ 90 h 90"/>
                <a:gd name="T18" fmla="*/ 43 w 64"/>
                <a:gd name="T19" fmla="*/ 89 h 90"/>
                <a:gd name="T20" fmla="*/ 41 w 64"/>
                <a:gd name="T21" fmla="*/ 89 h 90"/>
                <a:gd name="T22" fmla="*/ 40 w 64"/>
                <a:gd name="T23" fmla="*/ 88 h 90"/>
                <a:gd name="T24" fmla="*/ 40 w 64"/>
                <a:gd name="T25" fmla="*/ 87 h 90"/>
                <a:gd name="T26" fmla="*/ 40 w 64"/>
                <a:gd name="T27" fmla="*/ 69 h 90"/>
                <a:gd name="T28" fmla="*/ 3 w 64"/>
                <a:gd name="T29" fmla="*/ 69 h 90"/>
                <a:gd name="T30" fmla="*/ 2 w 64"/>
                <a:gd name="T31" fmla="*/ 69 h 90"/>
                <a:gd name="T32" fmla="*/ 1 w 64"/>
                <a:gd name="T33" fmla="*/ 68 h 90"/>
                <a:gd name="T34" fmla="*/ 1 w 64"/>
                <a:gd name="T35" fmla="*/ 66 h 90"/>
                <a:gd name="T36" fmla="*/ 0 w 64"/>
                <a:gd name="T37" fmla="*/ 64 h 90"/>
                <a:gd name="T38" fmla="*/ 0 w 64"/>
                <a:gd name="T39" fmla="*/ 61 h 90"/>
                <a:gd name="T40" fmla="*/ 1 w 64"/>
                <a:gd name="T41" fmla="*/ 59 h 90"/>
                <a:gd name="T42" fmla="*/ 1 w 64"/>
                <a:gd name="T43" fmla="*/ 58 h 90"/>
                <a:gd name="T44" fmla="*/ 2 w 64"/>
                <a:gd name="T45" fmla="*/ 56 h 90"/>
                <a:gd name="T46" fmla="*/ 34 w 64"/>
                <a:gd name="T47" fmla="*/ 2 h 90"/>
                <a:gd name="T48" fmla="*/ 35 w 64"/>
                <a:gd name="T49" fmla="*/ 1 h 90"/>
                <a:gd name="T50" fmla="*/ 36 w 64"/>
                <a:gd name="T51" fmla="*/ 1 h 90"/>
                <a:gd name="T52" fmla="*/ 39 w 64"/>
                <a:gd name="T53" fmla="*/ 0 h 90"/>
                <a:gd name="T54" fmla="*/ 43 w 64"/>
                <a:gd name="T55" fmla="*/ 0 h 90"/>
                <a:gd name="T56" fmla="*/ 47 w 64"/>
                <a:gd name="T57" fmla="*/ 0 h 90"/>
                <a:gd name="T58" fmla="*/ 49 w 64"/>
                <a:gd name="T59" fmla="*/ 1 h 90"/>
                <a:gd name="T60" fmla="*/ 51 w 64"/>
                <a:gd name="T61" fmla="*/ 2 h 90"/>
                <a:gd name="T62" fmla="*/ 51 w 64"/>
                <a:gd name="T63" fmla="*/ 3 h 90"/>
                <a:gd name="T64" fmla="*/ 51 w 64"/>
                <a:gd name="T65" fmla="*/ 59 h 90"/>
                <a:gd name="T66" fmla="*/ 61 w 64"/>
                <a:gd name="T67" fmla="*/ 59 h 90"/>
                <a:gd name="T68" fmla="*/ 63 w 64"/>
                <a:gd name="T69" fmla="*/ 60 h 90"/>
                <a:gd name="T70" fmla="*/ 64 w 64"/>
                <a:gd name="T71" fmla="*/ 64 h 90"/>
                <a:gd name="T72" fmla="*/ 40 w 64"/>
                <a:gd name="T73" fmla="*/ 11 h 90"/>
                <a:gd name="T74" fmla="*/ 40 w 64"/>
                <a:gd name="T75" fmla="*/ 11 h 90"/>
                <a:gd name="T76" fmla="*/ 11 w 64"/>
                <a:gd name="T77" fmla="*/ 59 h 90"/>
                <a:gd name="T78" fmla="*/ 40 w 64"/>
                <a:gd name="T79" fmla="*/ 59 h 90"/>
                <a:gd name="T80" fmla="*/ 40 w 64"/>
                <a:gd name="T81" fmla="*/ 1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 h="90">
                  <a:moveTo>
                    <a:pt x="64" y="64"/>
                  </a:moveTo>
                  <a:cubicBezTo>
                    <a:pt x="64" y="66"/>
                    <a:pt x="64" y="67"/>
                    <a:pt x="63" y="68"/>
                  </a:cubicBezTo>
                  <a:cubicBezTo>
                    <a:pt x="63" y="68"/>
                    <a:pt x="62" y="69"/>
                    <a:pt x="61" y="69"/>
                  </a:cubicBezTo>
                  <a:cubicBezTo>
                    <a:pt x="51" y="69"/>
                    <a:pt x="51" y="69"/>
                    <a:pt x="51" y="69"/>
                  </a:cubicBezTo>
                  <a:cubicBezTo>
                    <a:pt x="51" y="87"/>
                    <a:pt x="51" y="87"/>
                    <a:pt x="51" y="87"/>
                  </a:cubicBezTo>
                  <a:cubicBezTo>
                    <a:pt x="51" y="88"/>
                    <a:pt x="51" y="88"/>
                    <a:pt x="51" y="88"/>
                  </a:cubicBezTo>
                  <a:cubicBezTo>
                    <a:pt x="51" y="89"/>
                    <a:pt x="51" y="89"/>
                    <a:pt x="50" y="89"/>
                  </a:cubicBezTo>
                  <a:cubicBezTo>
                    <a:pt x="50" y="89"/>
                    <a:pt x="49" y="89"/>
                    <a:pt x="48" y="89"/>
                  </a:cubicBezTo>
                  <a:cubicBezTo>
                    <a:pt x="48" y="90"/>
                    <a:pt x="47" y="90"/>
                    <a:pt x="46" y="90"/>
                  </a:cubicBezTo>
                  <a:cubicBezTo>
                    <a:pt x="44" y="90"/>
                    <a:pt x="43" y="90"/>
                    <a:pt x="43" y="89"/>
                  </a:cubicBezTo>
                  <a:cubicBezTo>
                    <a:pt x="42" y="89"/>
                    <a:pt x="41" y="89"/>
                    <a:pt x="41" y="89"/>
                  </a:cubicBezTo>
                  <a:cubicBezTo>
                    <a:pt x="40" y="89"/>
                    <a:pt x="40" y="89"/>
                    <a:pt x="40" y="88"/>
                  </a:cubicBezTo>
                  <a:cubicBezTo>
                    <a:pt x="40" y="88"/>
                    <a:pt x="40" y="88"/>
                    <a:pt x="40" y="87"/>
                  </a:cubicBezTo>
                  <a:cubicBezTo>
                    <a:pt x="40" y="69"/>
                    <a:pt x="40" y="69"/>
                    <a:pt x="40" y="69"/>
                  </a:cubicBezTo>
                  <a:cubicBezTo>
                    <a:pt x="3" y="69"/>
                    <a:pt x="3" y="69"/>
                    <a:pt x="3" y="69"/>
                  </a:cubicBezTo>
                  <a:cubicBezTo>
                    <a:pt x="3" y="69"/>
                    <a:pt x="2" y="69"/>
                    <a:pt x="2" y="69"/>
                  </a:cubicBezTo>
                  <a:cubicBezTo>
                    <a:pt x="2" y="69"/>
                    <a:pt x="1" y="68"/>
                    <a:pt x="1" y="68"/>
                  </a:cubicBezTo>
                  <a:cubicBezTo>
                    <a:pt x="1" y="68"/>
                    <a:pt x="1" y="67"/>
                    <a:pt x="1" y="66"/>
                  </a:cubicBezTo>
                  <a:cubicBezTo>
                    <a:pt x="0" y="66"/>
                    <a:pt x="0" y="65"/>
                    <a:pt x="0" y="64"/>
                  </a:cubicBezTo>
                  <a:cubicBezTo>
                    <a:pt x="0" y="63"/>
                    <a:pt x="0" y="62"/>
                    <a:pt x="0" y="61"/>
                  </a:cubicBezTo>
                  <a:cubicBezTo>
                    <a:pt x="0" y="61"/>
                    <a:pt x="1" y="60"/>
                    <a:pt x="1" y="59"/>
                  </a:cubicBezTo>
                  <a:cubicBezTo>
                    <a:pt x="1" y="59"/>
                    <a:pt x="1" y="58"/>
                    <a:pt x="1" y="58"/>
                  </a:cubicBezTo>
                  <a:cubicBezTo>
                    <a:pt x="1" y="57"/>
                    <a:pt x="2" y="57"/>
                    <a:pt x="2" y="56"/>
                  </a:cubicBezTo>
                  <a:cubicBezTo>
                    <a:pt x="34" y="2"/>
                    <a:pt x="34" y="2"/>
                    <a:pt x="34" y="2"/>
                  </a:cubicBezTo>
                  <a:cubicBezTo>
                    <a:pt x="34" y="2"/>
                    <a:pt x="34" y="2"/>
                    <a:pt x="35" y="1"/>
                  </a:cubicBezTo>
                  <a:cubicBezTo>
                    <a:pt x="35" y="1"/>
                    <a:pt x="36" y="1"/>
                    <a:pt x="36" y="1"/>
                  </a:cubicBezTo>
                  <a:cubicBezTo>
                    <a:pt x="37" y="1"/>
                    <a:pt x="38" y="0"/>
                    <a:pt x="39" y="0"/>
                  </a:cubicBezTo>
                  <a:cubicBezTo>
                    <a:pt x="40" y="0"/>
                    <a:pt x="41" y="0"/>
                    <a:pt x="43" y="0"/>
                  </a:cubicBezTo>
                  <a:cubicBezTo>
                    <a:pt x="44" y="0"/>
                    <a:pt x="45" y="0"/>
                    <a:pt x="47" y="0"/>
                  </a:cubicBezTo>
                  <a:cubicBezTo>
                    <a:pt x="48" y="1"/>
                    <a:pt x="49" y="1"/>
                    <a:pt x="49" y="1"/>
                  </a:cubicBezTo>
                  <a:cubicBezTo>
                    <a:pt x="50" y="1"/>
                    <a:pt x="51" y="1"/>
                    <a:pt x="51" y="2"/>
                  </a:cubicBezTo>
                  <a:cubicBezTo>
                    <a:pt x="51" y="2"/>
                    <a:pt x="51" y="2"/>
                    <a:pt x="51" y="3"/>
                  </a:cubicBezTo>
                  <a:cubicBezTo>
                    <a:pt x="51" y="59"/>
                    <a:pt x="51" y="59"/>
                    <a:pt x="51" y="59"/>
                  </a:cubicBezTo>
                  <a:cubicBezTo>
                    <a:pt x="61" y="59"/>
                    <a:pt x="61" y="59"/>
                    <a:pt x="61" y="59"/>
                  </a:cubicBezTo>
                  <a:cubicBezTo>
                    <a:pt x="62" y="59"/>
                    <a:pt x="63" y="60"/>
                    <a:pt x="63" y="60"/>
                  </a:cubicBezTo>
                  <a:cubicBezTo>
                    <a:pt x="64" y="61"/>
                    <a:pt x="64" y="62"/>
                    <a:pt x="64" y="64"/>
                  </a:cubicBezTo>
                  <a:close/>
                  <a:moveTo>
                    <a:pt x="40" y="11"/>
                  </a:moveTo>
                  <a:cubicBezTo>
                    <a:pt x="40" y="11"/>
                    <a:pt x="40" y="11"/>
                    <a:pt x="40" y="11"/>
                  </a:cubicBezTo>
                  <a:cubicBezTo>
                    <a:pt x="11" y="59"/>
                    <a:pt x="11" y="59"/>
                    <a:pt x="11" y="59"/>
                  </a:cubicBezTo>
                  <a:cubicBezTo>
                    <a:pt x="40" y="59"/>
                    <a:pt x="40" y="59"/>
                    <a:pt x="40" y="59"/>
                  </a:cubicBezTo>
                  <a:lnTo>
                    <a:pt x="40" y="11"/>
                  </a:ln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grpSp>
      <p:sp>
        <p:nvSpPr>
          <p:cNvPr id="16" name="Rectangle 15"/>
          <p:cNvSpPr/>
          <p:nvPr userDrawn="1"/>
        </p:nvSpPr>
        <p:spPr>
          <a:xfrm>
            <a:off x="-1539" y="6713662"/>
            <a:ext cx="12193539" cy="144339"/>
          </a:xfrm>
          <a:prstGeom prst="rect">
            <a:avLst/>
          </a:prstGeom>
          <a:gradFill>
            <a:gsLst>
              <a:gs pos="0">
                <a:schemeClr val="accent5"/>
              </a:gs>
              <a:gs pos="11000">
                <a:schemeClr val="accent5"/>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3655" tIns="36827" rIns="73655" bIns="36827"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8" name="TextBox 17"/>
          <p:cNvSpPr txBox="1"/>
          <p:nvPr userDrawn="1"/>
        </p:nvSpPr>
        <p:spPr bwMode="grayWhite">
          <a:xfrm>
            <a:off x="0" y="6290274"/>
            <a:ext cx="533400" cy="161583"/>
          </a:xfrm>
          <a:prstGeom prst="rect">
            <a:avLst/>
          </a:prstGeom>
          <a:solidFill>
            <a:schemeClr val="accent5">
              <a:lumMod val="20000"/>
              <a:lumOff val="80000"/>
            </a:schemeClr>
          </a:solid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A6D0FEC-16F2-4C33-90EC-D359399823C8}" type="slidenum">
              <a:rPr kumimoji="0" lang="en-GB" sz="1050" b="0" i="0" u="none" strike="noStrike" kern="1200" cap="none" spc="0" normalizeH="0" baseline="0" noProof="0">
                <a:ln>
                  <a:noFill/>
                </a:ln>
                <a:solidFill>
                  <a:srgbClr val="23BCB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dirty="0">
              <a:ln>
                <a:noFill/>
              </a:ln>
              <a:solidFill>
                <a:srgbClr val="23BCB9"/>
              </a:solidFill>
              <a:effectLst/>
              <a:uLnTx/>
              <a:uFillTx/>
              <a:latin typeface="Calibri"/>
              <a:ea typeface="+mn-ea"/>
              <a:cs typeface="+mn-cs"/>
            </a:endParaRPr>
          </a:p>
        </p:txBody>
      </p:sp>
    </p:spTree>
    <p:extLst>
      <p:ext uri="{BB962C8B-B14F-4D97-AF65-F5344CB8AC3E}">
        <p14:creationId xmlns:p14="http://schemas.microsoft.com/office/powerpoint/2010/main" val="129151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image" Target="../media/image14.png"/><Relationship Id="rId5" Type="http://schemas.openxmlformats.org/officeDocument/2006/relationships/slideLayout" Target="../slideLayouts/slideLayout98.xml"/><Relationship Id="rId10" Type="http://schemas.openxmlformats.org/officeDocument/2006/relationships/image" Target="../media/image13.png"/><Relationship Id="rId4" Type="http://schemas.openxmlformats.org/officeDocument/2006/relationships/slideLayout" Target="../slideLayouts/slideLayout97.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image" Target="../media/image14.png"/><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image" Target="../media/image13.png"/><Relationship Id="rId5" Type="http://schemas.openxmlformats.org/officeDocument/2006/relationships/slideLayout" Target="../slideLayouts/slideLayout106.xml"/><Relationship Id="rId10" Type="http://schemas.openxmlformats.org/officeDocument/2006/relationships/theme" Target="../theme/theme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6" Type="http://schemas.openxmlformats.org/officeDocument/2006/relationships/theme" Target="../theme/theme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28.xml"/><Relationship Id="rId7" Type="http://schemas.openxmlformats.org/officeDocument/2006/relationships/image" Target="../media/image6.jpg"/><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theme" Target="../theme/theme13.xml"/><Relationship Id="rId5" Type="http://schemas.openxmlformats.org/officeDocument/2006/relationships/slideLayout" Target="../slideLayouts/slideLayout130.xml"/><Relationship Id="rId4" Type="http://schemas.openxmlformats.org/officeDocument/2006/relationships/slideLayout" Target="../slideLayouts/slideLayout129.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5" Type="http://schemas.openxmlformats.org/officeDocument/2006/relationships/slideLayout" Target="../slideLayouts/slideLayout135.xml"/><Relationship Id="rId4" Type="http://schemas.openxmlformats.org/officeDocument/2006/relationships/slideLayout" Target="../slideLayouts/slideLayout134.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5" Type="http://schemas.openxmlformats.org/officeDocument/2006/relationships/slideLayout" Target="../slideLayouts/slideLayout142.xml"/><Relationship Id="rId4" Type="http://schemas.openxmlformats.org/officeDocument/2006/relationships/slideLayout" Target="../slideLayouts/slideLayout141.xml"/><Relationship Id="rId9" Type="http://schemas.openxmlformats.org/officeDocument/2006/relationships/tags" Target="../tags/tag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tags" Target="../tags/tag9.xml"/><Relationship Id="rId5" Type="http://schemas.openxmlformats.org/officeDocument/2006/relationships/slideLayout" Target="../slideLayouts/slideLayout149.xml"/><Relationship Id="rId10" Type="http://schemas.openxmlformats.org/officeDocument/2006/relationships/theme" Target="../theme/theme16.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0" Type="http://schemas.openxmlformats.org/officeDocument/2006/relationships/theme" Target="../theme/theme17.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10" Type="http://schemas.openxmlformats.org/officeDocument/2006/relationships/slideLayout" Target="../slideLayouts/slideLayout163.xml"/><Relationship Id="rId19" Type="http://schemas.openxmlformats.org/officeDocument/2006/relationships/slideLayout" Target="../slideLayouts/slideLayout172.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8.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26" Type="http://schemas.openxmlformats.org/officeDocument/2006/relationships/slideLayout" Target="../slideLayouts/slideLayout209.xml"/><Relationship Id="rId3" Type="http://schemas.openxmlformats.org/officeDocument/2006/relationships/slideLayout" Target="../slideLayouts/slideLayout186.xml"/><Relationship Id="rId21" Type="http://schemas.openxmlformats.org/officeDocument/2006/relationships/slideLayout" Target="../slideLayouts/slideLayout204.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5" Type="http://schemas.openxmlformats.org/officeDocument/2006/relationships/slideLayout" Target="../slideLayouts/slideLayout208.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24" Type="http://schemas.openxmlformats.org/officeDocument/2006/relationships/slideLayout" Target="../slideLayouts/slideLayout207.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23" Type="http://schemas.openxmlformats.org/officeDocument/2006/relationships/slideLayout" Target="../slideLayouts/slideLayout206.xm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slideLayout" Target="../slideLayouts/slideLayout205.xml"/><Relationship Id="rId27"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5.emf"/><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6.jp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6.jp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6.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10" Type="http://schemas.openxmlformats.org/officeDocument/2006/relationships/image" Target="../media/image7.emf"/><Relationship Id="rId4" Type="http://schemas.openxmlformats.org/officeDocument/2006/relationships/slideLayout" Target="../slideLayouts/slideLayout64.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theme" Target="../theme/theme9.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121E8C-03D4-4B05-872A-878FFD305C7A}"/>
              </a:ext>
            </a:extLst>
          </p:cNvPr>
          <p:cNvSpPr/>
          <p:nvPr userDrawn="1"/>
        </p:nvSpPr>
        <p:spPr>
          <a:xfrm>
            <a:off x="0" y="6317673"/>
            <a:ext cx="12192000" cy="540327"/>
          </a:xfrm>
          <a:prstGeom prst="rect">
            <a:avLst/>
          </a:prstGeom>
          <a:solidFill>
            <a:srgbClr val="14467B"/>
          </a:solidFill>
          <a:ln>
            <a:solidFill>
              <a:srgbClr val="1446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39615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429875" y="6515100"/>
            <a:ext cx="184731" cy="369332"/>
          </a:xfrm>
          <a:prstGeom prst="rect">
            <a:avLst/>
          </a:prstGeom>
          <a:noFill/>
        </p:spPr>
        <p:txBody>
          <a:bodyPr wrap="none" rtlCol="0">
            <a:spAutoFit/>
          </a:bodyPr>
          <a:lstStyle/>
          <a:p>
            <a:endParaRPr lang="en-US" dirty="0"/>
          </a:p>
        </p:txBody>
      </p:sp>
      <p:pic>
        <p:nvPicPr>
          <p:cNvPr id="13" name="Picture 12" descr="A picture containing drawing&#10;&#10;Description automatically generated">
            <a:extLst>
              <a:ext uri="{FF2B5EF4-FFF2-40B4-BE49-F238E27FC236}">
                <a16:creationId xmlns:a16="http://schemas.microsoft.com/office/drawing/2014/main" id="{8F082530-9A33-41DD-BAFC-24905245E76C}"/>
              </a:ext>
            </a:extLst>
          </p:cNvPr>
          <p:cNvPicPr>
            <a:picLocks noChangeAspect="1"/>
          </p:cNvPicPr>
          <p:nvPr userDrawn="1"/>
        </p:nvPicPr>
        <p:blipFill>
          <a:blip r:embed="rId8"/>
          <a:stretch>
            <a:fillRect/>
          </a:stretch>
        </p:blipFill>
        <p:spPr>
          <a:xfrm>
            <a:off x="0" y="6317673"/>
            <a:ext cx="1913313" cy="551949"/>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EDC03D37-E803-4B5D-BD0E-82BC842C1490}"/>
              </a:ext>
            </a:extLst>
          </p:cNvPr>
          <p:cNvPicPr>
            <a:picLocks noChangeAspect="1"/>
          </p:cNvPicPr>
          <p:nvPr userDrawn="1"/>
        </p:nvPicPr>
        <p:blipFill>
          <a:blip r:embed="rId9"/>
          <a:stretch>
            <a:fillRect/>
          </a:stretch>
        </p:blipFill>
        <p:spPr>
          <a:xfrm>
            <a:off x="10879021" y="6367217"/>
            <a:ext cx="1232623" cy="332549"/>
          </a:xfrm>
          <a:prstGeom prst="rect">
            <a:avLst/>
          </a:prstGeom>
        </p:spPr>
      </p:pic>
      <p:sp>
        <p:nvSpPr>
          <p:cNvPr id="16" name="TextBox 15">
            <a:extLst>
              <a:ext uri="{FF2B5EF4-FFF2-40B4-BE49-F238E27FC236}">
                <a16:creationId xmlns:a16="http://schemas.microsoft.com/office/drawing/2014/main" id="{373C68B9-F070-4D46-B127-071F84E97910}"/>
              </a:ext>
            </a:extLst>
          </p:cNvPr>
          <p:cNvSpPr txBox="1"/>
          <p:nvPr userDrawn="1"/>
        </p:nvSpPr>
        <p:spPr>
          <a:xfrm>
            <a:off x="10820832" y="6650770"/>
            <a:ext cx="2360814" cy="246221"/>
          </a:xfrm>
          <a:prstGeom prst="rect">
            <a:avLst/>
          </a:prstGeom>
          <a:noFill/>
        </p:spPr>
        <p:txBody>
          <a:bodyPr wrap="square" rtlCol="0">
            <a:spAutoFit/>
          </a:bodyPr>
          <a:lstStyle/>
          <a:p>
            <a:r>
              <a:rPr lang="en-US" sz="1000" dirty="0">
                <a:solidFill>
                  <a:schemeClr val="bg1"/>
                </a:solidFill>
              </a:rPr>
              <a:t>#ASCOTOTALHEALTH</a:t>
            </a:r>
          </a:p>
        </p:txBody>
      </p:sp>
    </p:spTree>
    <p:extLst>
      <p:ext uri="{BB962C8B-B14F-4D97-AF65-F5344CB8AC3E}">
        <p14:creationId xmlns:p14="http://schemas.microsoft.com/office/powerpoint/2010/main" val="4137728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Lst>
  <p:hf hdr="0" ftr="0" dt="0"/>
  <p:txStyles>
    <p:titleStyle>
      <a:lvl1pPr algn="l" defTabSz="914400" rtl="0" eaLnBrk="1" latinLnBrk="0" hangingPunct="1">
        <a:lnSpc>
          <a:spcPct val="90000"/>
        </a:lnSpc>
        <a:spcBef>
          <a:spcPct val="0"/>
        </a:spcBef>
        <a:buNone/>
        <a:defRPr sz="3800" b="1" i="0" kern="1200" baseline="0">
          <a:solidFill>
            <a:srgbClr val="113468"/>
          </a:solidFill>
          <a:latin typeface="Calibri"/>
          <a:ea typeface="+mj-ea"/>
          <a:cs typeface="Calibri"/>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3" name="Rectangle 22"/>
          <p:cNvSpPr/>
          <p:nvPr/>
        </p:nvSpPr>
        <p:spPr>
          <a:xfrm>
            <a:off x="0" y="259"/>
            <a:ext cx="12195720" cy="13407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Placeholder 1"/>
          <p:cNvSpPr>
            <a:spLocks noGrp="1"/>
          </p:cNvSpPr>
          <p:nvPr>
            <p:ph type="title"/>
          </p:nvPr>
        </p:nvSpPr>
        <p:spPr bwMode="gray">
          <a:xfrm>
            <a:off x="719667" y="188640"/>
            <a:ext cx="9892075" cy="936104"/>
          </a:xfrm>
          <a:prstGeom prst="rect">
            <a:avLst/>
          </a:prstGeom>
        </p:spPr>
        <p:txBody>
          <a:bodyPr vert="horz" lIns="0" tIns="0" rIns="0" bIns="0" rtlCol="0" anchor="b" anchorCtr="0">
            <a:normAutofit/>
          </a:bodyPr>
          <a:lstStyle/>
          <a:p>
            <a:r>
              <a:rPr lang="en-US" dirty="0"/>
              <a:t>Click to edit Master title style</a:t>
            </a:r>
          </a:p>
        </p:txBody>
      </p:sp>
      <p:sp>
        <p:nvSpPr>
          <p:cNvPr id="3" name="Text Placeholder 2"/>
          <p:cNvSpPr>
            <a:spLocks noGrp="1"/>
          </p:cNvSpPr>
          <p:nvPr>
            <p:ph type="body" idx="1"/>
          </p:nvPr>
        </p:nvSpPr>
        <p:spPr bwMode="gray">
          <a:xfrm>
            <a:off x="719667" y="1556860"/>
            <a:ext cx="10944952" cy="4896543"/>
          </a:xfrm>
          <a:prstGeom prst="rect">
            <a:avLst/>
          </a:prstGeom>
        </p:spPr>
        <p:txBody>
          <a:bodyPr vert="horz" lIns="0" tIns="72000" rIns="0" bIns="7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63"/>
          <p:cNvPicPr>
            <a:picLocks noChangeAspect="1" noChangeArrowheads="1"/>
          </p:cNvPicPr>
          <p:nvPr/>
        </p:nvPicPr>
        <p:blipFill>
          <a:blip r:embed="rId10" cstate="screen">
            <a:lum bright="-6000" contrast="-6000"/>
            <a:extLst>
              <a:ext uri="{28A0092B-C50C-407E-A947-70E740481C1C}">
                <a14:useLocalDpi xmlns:a14="http://schemas.microsoft.com/office/drawing/2010/main"/>
              </a:ext>
            </a:extLst>
          </a:blip>
          <a:srcRect/>
          <a:stretch>
            <a:fillRect/>
          </a:stretch>
        </p:blipFill>
        <p:spPr bwMode="gray">
          <a:xfrm>
            <a:off x="10880807" y="724047"/>
            <a:ext cx="797821" cy="313897"/>
          </a:xfrm>
          <a:prstGeom prst="rect">
            <a:avLst/>
          </a:prstGeom>
          <a:noFill/>
          <a:ln w="9525" algn="ctr">
            <a:noFill/>
            <a:miter lim="800000"/>
            <a:headEnd/>
            <a:tailEnd/>
          </a:ln>
          <a:effectLst/>
        </p:spPr>
      </p:pic>
      <p:grpSp>
        <p:nvGrpSpPr>
          <p:cNvPr id="7" name="Group 6"/>
          <p:cNvGrpSpPr/>
          <p:nvPr/>
        </p:nvGrpSpPr>
        <p:grpSpPr>
          <a:xfrm>
            <a:off x="10128469" y="5987382"/>
            <a:ext cx="1536503" cy="471219"/>
            <a:chOff x="10127729" y="-1035496"/>
            <a:chExt cx="14290675" cy="5843588"/>
          </a:xfrm>
        </p:grpSpPr>
        <p:sp>
          <p:nvSpPr>
            <p:cNvPr id="8" name="Freeform 8"/>
            <p:cNvSpPr>
              <a:spLocks/>
            </p:cNvSpPr>
            <p:nvPr userDrawn="1"/>
          </p:nvSpPr>
          <p:spPr bwMode="auto">
            <a:xfrm>
              <a:off x="10127729" y="-964059"/>
              <a:ext cx="1092200" cy="4254500"/>
            </a:xfrm>
            <a:custGeom>
              <a:avLst/>
              <a:gdLst>
                <a:gd name="T0" fmla="*/ 0 w 92"/>
                <a:gd name="T1" fmla="*/ 347 h 359"/>
                <a:gd name="T2" fmla="*/ 45 w 92"/>
                <a:gd name="T3" fmla="*/ 323 h 359"/>
                <a:gd name="T4" fmla="*/ 57 w 92"/>
                <a:gd name="T5" fmla="*/ 244 h 359"/>
                <a:gd name="T6" fmla="*/ 56 w 92"/>
                <a:gd name="T7" fmla="*/ 87 h 359"/>
                <a:gd name="T8" fmla="*/ 53 w 92"/>
                <a:gd name="T9" fmla="*/ 0 h 359"/>
                <a:gd name="T10" fmla="*/ 60 w 92"/>
                <a:gd name="T11" fmla="*/ 1 h 359"/>
                <a:gd name="T12" fmla="*/ 71 w 92"/>
                <a:gd name="T13" fmla="*/ 2 h 359"/>
                <a:gd name="T14" fmla="*/ 83 w 92"/>
                <a:gd name="T15" fmla="*/ 1 h 359"/>
                <a:gd name="T16" fmla="*/ 92 w 92"/>
                <a:gd name="T17" fmla="*/ 0 h 359"/>
                <a:gd name="T18" fmla="*/ 91 w 92"/>
                <a:gd name="T19" fmla="*/ 37 h 359"/>
                <a:gd name="T20" fmla="*/ 91 w 92"/>
                <a:gd name="T21" fmla="*/ 111 h 359"/>
                <a:gd name="T22" fmla="*/ 92 w 92"/>
                <a:gd name="T23" fmla="*/ 235 h 359"/>
                <a:gd name="T24" fmla="*/ 92 w 92"/>
                <a:gd name="T25" fmla="*/ 257 h 359"/>
                <a:gd name="T26" fmla="*/ 72 w 92"/>
                <a:gd name="T27" fmla="*/ 331 h 359"/>
                <a:gd name="T28" fmla="*/ 3 w 92"/>
                <a:gd name="T29" fmla="*/ 359 h 359"/>
                <a:gd name="T30" fmla="*/ 0 w 92"/>
                <a:gd name="T31" fmla="*/ 34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359">
                  <a:moveTo>
                    <a:pt x="0" y="347"/>
                  </a:moveTo>
                  <a:cubicBezTo>
                    <a:pt x="22" y="344"/>
                    <a:pt x="37" y="336"/>
                    <a:pt x="45" y="323"/>
                  </a:cubicBezTo>
                  <a:cubicBezTo>
                    <a:pt x="53" y="310"/>
                    <a:pt x="57" y="284"/>
                    <a:pt x="57" y="244"/>
                  </a:cubicBezTo>
                  <a:cubicBezTo>
                    <a:pt x="57" y="185"/>
                    <a:pt x="57" y="133"/>
                    <a:pt x="56" y="87"/>
                  </a:cubicBezTo>
                  <a:cubicBezTo>
                    <a:pt x="55" y="42"/>
                    <a:pt x="54" y="13"/>
                    <a:pt x="53" y="0"/>
                  </a:cubicBezTo>
                  <a:cubicBezTo>
                    <a:pt x="54" y="0"/>
                    <a:pt x="57" y="0"/>
                    <a:pt x="60" y="1"/>
                  </a:cubicBezTo>
                  <a:cubicBezTo>
                    <a:pt x="66" y="1"/>
                    <a:pt x="69" y="2"/>
                    <a:pt x="71" y="2"/>
                  </a:cubicBezTo>
                  <a:cubicBezTo>
                    <a:pt x="73" y="2"/>
                    <a:pt x="77" y="1"/>
                    <a:pt x="83" y="1"/>
                  </a:cubicBezTo>
                  <a:cubicBezTo>
                    <a:pt x="87" y="0"/>
                    <a:pt x="90" y="0"/>
                    <a:pt x="92" y="0"/>
                  </a:cubicBezTo>
                  <a:cubicBezTo>
                    <a:pt x="92" y="10"/>
                    <a:pt x="91" y="23"/>
                    <a:pt x="91" y="37"/>
                  </a:cubicBezTo>
                  <a:cubicBezTo>
                    <a:pt x="91" y="52"/>
                    <a:pt x="91" y="76"/>
                    <a:pt x="91" y="111"/>
                  </a:cubicBezTo>
                  <a:cubicBezTo>
                    <a:pt x="91" y="149"/>
                    <a:pt x="91" y="191"/>
                    <a:pt x="92" y="235"/>
                  </a:cubicBezTo>
                  <a:cubicBezTo>
                    <a:pt x="92" y="247"/>
                    <a:pt x="92" y="254"/>
                    <a:pt x="92" y="257"/>
                  </a:cubicBezTo>
                  <a:cubicBezTo>
                    <a:pt x="92" y="290"/>
                    <a:pt x="85" y="315"/>
                    <a:pt x="72" y="331"/>
                  </a:cubicBezTo>
                  <a:cubicBezTo>
                    <a:pt x="58" y="346"/>
                    <a:pt x="35" y="356"/>
                    <a:pt x="3" y="359"/>
                  </a:cubicBezTo>
                  <a:lnTo>
                    <a:pt x="0" y="347"/>
                  </a:ln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9" name="Freeform 9"/>
            <p:cNvSpPr>
              <a:spLocks noEditPoints="1"/>
            </p:cNvSpPr>
            <p:nvPr userDrawn="1"/>
          </p:nvSpPr>
          <p:spPr bwMode="auto">
            <a:xfrm>
              <a:off x="11586641" y="-1035496"/>
              <a:ext cx="3201988" cy="3603625"/>
            </a:xfrm>
            <a:custGeom>
              <a:avLst/>
              <a:gdLst>
                <a:gd name="T0" fmla="*/ 29 w 270"/>
                <a:gd name="T1" fmla="*/ 304 h 304"/>
                <a:gd name="T2" fmla="*/ 20 w 270"/>
                <a:gd name="T3" fmla="*/ 303 h 304"/>
                <a:gd name="T4" fmla="*/ 14 w 270"/>
                <a:gd name="T5" fmla="*/ 302 h 304"/>
                <a:gd name="T6" fmla="*/ 4 w 270"/>
                <a:gd name="T7" fmla="*/ 303 h 304"/>
                <a:gd name="T8" fmla="*/ 0 w 270"/>
                <a:gd name="T9" fmla="*/ 304 h 304"/>
                <a:gd name="T10" fmla="*/ 61 w 270"/>
                <a:gd name="T11" fmla="*/ 169 h 304"/>
                <a:gd name="T12" fmla="*/ 135 w 270"/>
                <a:gd name="T13" fmla="*/ 0 h 304"/>
                <a:gd name="T14" fmla="*/ 144 w 270"/>
                <a:gd name="T15" fmla="*/ 0 h 304"/>
                <a:gd name="T16" fmla="*/ 208 w 270"/>
                <a:gd name="T17" fmla="*/ 159 h 304"/>
                <a:gd name="T18" fmla="*/ 270 w 270"/>
                <a:gd name="T19" fmla="*/ 304 h 304"/>
                <a:gd name="T20" fmla="*/ 256 w 270"/>
                <a:gd name="T21" fmla="*/ 303 h 304"/>
                <a:gd name="T22" fmla="*/ 248 w 270"/>
                <a:gd name="T23" fmla="*/ 302 h 304"/>
                <a:gd name="T24" fmla="*/ 241 w 270"/>
                <a:gd name="T25" fmla="*/ 303 h 304"/>
                <a:gd name="T26" fmla="*/ 227 w 270"/>
                <a:gd name="T27" fmla="*/ 304 h 304"/>
                <a:gd name="T28" fmla="*/ 210 w 270"/>
                <a:gd name="T29" fmla="*/ 255 h 304"/>
                <a:gd name="T30" fmla="*/ 182 w 270"/>
                <a:gd name="T31" fmla="*/ 188 h 304"/>
                <a:gd name="T32" fmla="*/ 156 w 270"/>
                <a:gd name="T33" fmla="*/ 187 h 304"/>
                <a:gd name="T34" fmla="*/ 128 w 270"/>
                <a:gd name="T35" fmla="*/ 187 h 304"/>
                <a:gd name="T36" fmla="*/ 99 w 270"/>
                <a:gd name="T37" fmla="*/ 187 h 304"/>
                <a:gd name="T38" fmla="*/ 74 w 270"/>
                <a:gd name="T39" fmla="*/ 188 h 304"/>
                <a:gd name="T40" fmla="*/ 55 w 270"/>
                <a:gd name="T41" fmla="*/ 234 h 304"/>
                <a:gd name="T42" fmla="*/ 29 w 270"/>
                <a:gd name="T43" fmla="*/ 304 h 304"/>
                <a:gd name="T44" fmla="*/ 128 w 270"/>
                <a:gd name="T45" fmla="*/ 60 h 304"/>
                <a:gd name="T46" fmla="*/ 81 w 270"/>
                <a:gd name="T47" fmla="*/ 168 h 304"/>
                <a:gd name="T48" fmla="*/ 104 w 270"/>
                <a:gd name="T49" fmla="*/ 169 h 304"/>
                <a:gd name="T50" fmla="*/ 126 w 270"/>
                <a:gd name="T51" fmla="*/ 169 h 304"/>
                <a:gd name="T52" fmla="*/ 150 w 270"/>
                <a:gd name="T53" fmla="*/ 169 h 304"/>
                <a:gd name="T54" fmla="*/ 174 w 270"/>
                <a:gd name="T55" fmla="*/ 168 h 304"/>
                <a:gd name="T56" fmla="*/ 129 w 270"/>
                <a:gd name="T57" fmla="*/ 61 h 304"/>
                <a:gd name="T58" fmla="*/ 128 w 270"/>
                <a:gd name="T59" fmla="*/ 6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0" h="304">
                  <a:moveTo>
                    <a:pt x="29" y="304"/>
                  </a:moveTo>
                  <a:cubicBezTo>
                    <a:pt x="25" y="304"/>
                    <a:pt x="22" y="303"/>
                    <a:pt x="20" y="303"/>
                  </a:cubicBezTo>
                  <a:cubicBezTo>
                    <a:pt x="17" y="302"/>
                    <a:pt x="16" y="302"/>
                    <a:pt x="14" y="302"/>
                  </a:cubicBezTo>
                  <a:cubicBezTo>
                    <a:pt x="13" y="302"/>
                    <a:pt x="9" y="303"/>
                    <a:pt x="4" y="303"/>
                  </a:cubicBezTo>
                  <a:cubicBezTo>
                    <a:pt x="3" y="304"/>
                    <a:pt x="1" y="304"/>
                    <a:pt x="0" y="304"/>
                  </a:cubicBezTo>
                  <a:cubicBezTo>
                    <a:pt x="20" y="262"/>
                    <a:pt x="40" y="217"/>
                    <a:pt x="61" y="169"/>
                  </a:cubicBezTo>
                  <a:cubicBezTo>
                    <a:pt x="83" y="121"/>
                    <a:pt x="107" y="65"/>
                    <a:pt x="135" y="0"/>
                  </a:cubicBezTo>
                  <a:cubicBezTo>
                    <a:pt x="144" y="0"/>
                    <a:pt x="144" y="0"/>
                    <a:pt x="144" y="0"/>
                  </a:cubicBezTo>
                  <a:cubicBezTo>
                    <a:pt x="166" y="55"/>
                    <a:pt x="187" y="108"/>
                    <a:pt x="208" y="159"/>
                  </a:cubicBezTo>
                  <a:cubicBezTo>
                    <a:pt x="230" y="209"/>
                    <a:pt x="250" y="258"/>
                    <a:pt x="270" y="304"/>
                  </a:cubicBezTo>
                  <a:cubicBezTo>
                    <a:pt x="264" y="304"/>
                    <a:pt x="259" y="303"/>
                    <a:pt x="256" y="303"/>
                  </a:cubicBezTo>
                  <a:cubicBezTo>
                    <a:pt x="253" y="302"/>
                    <a:pt x="250" y="302"/>
                    <a:pt x="248" y="302"/>
                  </a:cubicBezTo>
                  <a:cubicBezTo>
                    <a:pt x="246" y="302"/>
                    <a:pt x="244" y="302"/>
                    <a:pt x="241" y="303"/>
                  </a:cubicBezTo>
                  <a:cubicBezTo>
                    <a:pt x="238" y="303"/>
                    <a:pt x="233" y="304"/>
                    <a:pt x="227" y="304"/>
                  </a:cubicBezTo>
                  <a:cubicBezTo>
                    <a:pt x="223" y="292"/>
                    <a:pt x="217" y="276"/>
                    <a:pt x="210" y="255"/>
                  </a:cubicBezTo>
                  <a:cubicBezTo>
                    <a:pt x="202" y="235"/>
                    <a:pt x="193" y="212"/>
                    <a:pt x="182" y="188"/>
                  </a:cubicBezTo>
                  <a:cubicBezTo>
                    <a:pt x="173" y="187"/>
                    <a:pt x="165" y="187"/>
                    <a:pt x="156" y="187"/>
                  </a:cubicBezTo>
                  <a:cubicBezTo>
                    <a:pt x="148" y="187"/>
                    <a:pt x="139" y="187"/>
                    <a:pt x="128" y="187"/>
                  </a:cubicBezTo>
                  <a:cubicBezTo>
                    <a:pt x="117" y="187"/>
                    <a:pt x="108" y="187"/>
                    <a:pt x="99" y="187"/>
                  </a:cubicBezTo>
                  <a:cubicBezTo>
                    <a:pt x="91" y="187"/>
                    <a:pt x="82" y="187"/>
                    <a:pt x="74" y="188"/>
                  </a:cubicBezTo>
                  <a:cubicBezTo>
                    <a:pt x="68" y="202"/>
                    <a:pt x="61" y="217"/>
                    <a:pt x="55" y="234"/>
                  </a:cubicBezTo>
                  <a:cubicBezTo>
                    <a:pt x="48" y="251"/>
                    <a:pt x="40" y="274"/>
                    <a:pt x="29" y="304"/>
                  </a:cubicBezTo>
                  <a:close/>
                  <a:moveTo>
                    <a:pt x="128" y="60"/>
                  </a:moveTo>
                  <a:cubicBezTo>
                    <a:pt x="81" y="168"/>
                    <a:pt x="81" y="168"/>
                    <a:pt x="81" y="168"/>
                  </a:cubicBezTo>
                  <a:cubicBezTo>
                    <a:pt x="86" y="168"/>
                    <a:pt x="93" y="168"/>
                    <a:pt x="104" y="169"/>
                  </a:cubicBezTo>
                  <a:cubicBezTo>
                    <a:pt x="114" y="169"/>
                    <a:pt x="121" y="169"/>
                    <a:pt x="126" y="169"/>
                  </a:cubicBezTo>
                  <a:cubicBezTo>
                    <a:pt x="131" y="169"/>
                    <a:pt x="139" y="169"/>
                    <a:pt x="150" y="169"/>
                  </a:cubicBezTo>
                  <a:cubicBezTo>
                    <a:pt x="160" y="168"/>
                    <a:pt x="168" y="168"/>
                    <a:pt x="174" y="168"/>
                  </a:cubicBezTo>
                  <a:cubicBezTo>
                    <a:pt x="161" y="138"/>
                    <a:pt x="147" y="103"/>
                    <a:pt x="129" y="61"/>
                  </a:cubicBezTo>
                  <a:cubicBezTo>
                    <a:pt x="129" y="61"/>
                    <a:pt x="129" y="60"/>
                    <a:pt x="128" y="60"/>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11" name="Freeform 10"/>
            <p:cNvSpPr>
              <a:spLocks/>
            </p:cNvSpPr>
            <p:nvPr userDrawn="1"/>
          </p:nvSpPr>
          <p:spPr bwMode="auto">
            <a:xfrm>
              <a:off x="14753704" y="-1035496"/>
              <a:ext cx="3046413" cy="3675063"/>
            </a:xfrm>
            <a:custGeom>
              <a:avLst/>
              <a:gdLst>
                <a:gd name="T0" fmla="*/ 257 w 257"/>
                <a:gd name="T1" fmla="*/ 21 h 310"/>
                <a:gd name="T2" fmla="*/ 252 w 257"/>
                <a:gd name="T3" fmla="*/ 42 h 310"/>
                <a:gd name="T4" fmla="*/ 250 w 257"/>
                <a:gd name="T5" fmla="*/ 63 h 310"/>
                <a:gd name="T6" fmla="*/ 213 w 257"/>
                <a:gd name="T7" fmla="*/ 27 h 310"/>
                <a:gd name="T8" fmla="*/ 165 w 257"/>
                <a:gd name="T9" fmla="*/ 16 h 310"/>
                <a:gd name="T10" fmla="*/ 77 w 257"/>
                <a:gd name="T11" fmla="*/ 52 h 310"/>
                <a:gd name="T12" fmla="*/ 46 w 257"/>
                <a:gd name="T13" fmla="*/ 156 h 310"/>
                <a:gd name="T14" fmla="*/ 76 w 257"/>
                <a:gd name="T15" fmla="*/ 257 h 310"/>
                <a:gd name="T16" fmla="*/ 159 w 257"/>
                <a:gd name="T17" fmla="*/ 294 h 310"/>
                <a:gd name="T18" fmla="*/ 208 w 257"/>
                <a:gd name="T19" fmla="*/ 284 h 310"/>
                <a:gd name="T20" fmla="*/ 254 w 257"/>
                <a:gd name="T21" fmla="*/ 257 h 310"/>
                <a:gd name="T22" fmla="*/ 252 w 257"/>
                <a:gd name="T23" fmla="*/ 286 h 310"/>
                <a:gd name="T24" fmla="*/ 210 w 257"/>
                <a:gd name="T25" fmla="*/ 304 h 310"/>
                <a:gd name="T26" fmla="*/ 153 w 257"/>
                <a:gd name="T27" fmla="*/ 310 h 310"/>
                <a:gd name="T28" fmla="*/ 41 w 257"/>
                <a:gd name="T29" fmla="*/ 270 h 310"/>
                <a:gd name="T30" fmla="*/ 0 w 257"/>
                <a:gd name="T31" fmla="*/ 158 h 310"/>
                <a:gd name="T32" fmla="*/ 44 w 257"/>
                <a:gd name="T33" fmla="*/ 42 h 310"/>
                <a:gd name="T34" fmla="*/ 163 w 257"/>
                <a:gd name="T35" fmla="*/ 0 h 310"/>
                <a:gd name="T36" fmla="*/ 212 w 257"/>
                <a:gd name="T37" fmla="*/ 5 h 310"/>
                <a:gd name="T38" fmla="*/ 257 w 257"/>
                <a:gd name="T39" fmla="*/ 21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310">
                  <a:moveTo>
                    <a:pt x="257" y="21"/>
                  </a:moveTo>
                  <a:cubicBezTo>
                    <a:pt x="255" y="28"/>
                    <a:pt x="253" y="35"/>
                    <a:pt x="252" y="42"/>
                  </a:cubicBezTo>
                  <a:cubicBezTo>
                    <a:pt x="251" y="49"/>
                    <a:pt x="250" y="56"/>
                    <a:pt x="250" y="63"/>
                  </a:cubicBezTo>
                  <a:cubicBezTo>
                    <a:pt x="240" y="47"/>
                    <a:pt x="227" y="35"/>
                    <a:pt x="213" y="27"/>
                  </a:cubicBezTo>
                  <a:cubicBezTo>
                    <a:pt x="199" y="20"/>
                    <a:pt x="183" y="16"/>
                    <a:pt x="165" y="16"/>
                  </a:cubicBezTo>
                  <a:cubicBezTo>
                    <a:pt x="127" y="16"/>
                    <a:pt x="97" y="28"/>
                    <a:pt x="77" y="52"/>
                  </a:cubicBezTo>
                  <a:cubicBezTo>
                    <a:pt x="56" y="76"/>
                    <a:pt x="46" y="111"/>
                    <a:pt x="46" y="156"/>
                  </a:cubicBezTo>
                  <a:cubicBezTo>
                    <a:pt x="46" y="198"/>
                    <a:pt x="56" y="232"/>
                    <a:pt x="76" y="257"/>
                  </a:cubicBezTo>
                  <a:cubicBezTo>
                    <a:pt x="96" y="281"/>
                    <a:pt x="124" y="294"/>
                    <a:pt x="159" y="294"/>
                  </a:cubicBezTo>
                  <a:cubicBezTo>
                    <a:pt x="175" y="294"/>
                    <a:pt x="191" y="290"/>
                    <a:pt x="208" y="284"/>
                  </a:cubicBezTo>
                  <a:cubicBezTo>
                    <a:pt x="224" y="278"/>
                    <a:pt x="239" y="269"/>
                    <a:pt x="254" y="257"/>
                  </a:cubicBezTo>
                  <a:cubicBezTo>
                    <a:pt x="252" y="286"/>
                    <a:pt x="252" y="286"/>
                    <a:pt x="252" y="286"/>
                  </a:cubicBezTo>
                  <a:cubicBezTo>
                    <a:pt x="241" y="293"/>
                    <a:pt x="227" y="300"/>
                    <a:pt x="210" y="304"/>
                  </a:cubicBezTo>
                  <a:cubicBezTo>
                    <a:pt x="193" y="308"/>
                    <a:pt x="174" y="310"/>
                    <a:pt x="153" y="310"/>
                  </a:cubicBezTo>
                  <a:cubicBezTo>
                    <a:pt x="105" y="310"/>
                    <a:pt x="68" y="297"/>
                    <a:pt x="41" y="270"/>
                  </a:cubicBezTo>
                  <a:cubicBezTo>
                    <a:pt x="14" y="243"/>
                    <a:pt x="0" y="206"/>
                    <a:pt x="0" y="158"/>
                  </a:cubicBezTo>
                  <a:cubicBezTo>
                    <a:pt x="0" y="109"/>
                    <a:pt x="15" y="71"/>
                    <a:pt x="44" y="42"/>
                  </a:cubicBezTo>
                  <a:cubicBezTo>
                    <a:pt x="73" y="14"/>
                    <a:pt x="113" y="0"/>
                    <a:pt x="163" y="0"/>
                  </a:cubicBezTo>
                  <a:cubicBezTo>
                    <a:pt x="180" y="0"/>
                    <a:pt x="197" y="2"/>
                    <a:pt x="212" y="5"/>
                  </a:cubicBezTo>
                  <a:cubicBezTo>
                    <a:pt x="228" y="9"/>
                    <a:pt x="243" y="14"/>
                    <a:pt x="257" y="21"/>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12" name="Freeform 11"/>
            <p:cNvSpPr>
              <a:spLocks noEditPoints="1"/>
            </p:cNvSpPr>
            <p:nvPr userDrawn="1"/>
          </p:nvSpPr>
          <p:spPr bwMode="auto">
            <a:xfrm>
              <a:off x="17908066" y="-1035496"/>
              <a:ext cx="3817938" cy="3686175"/>
            </a:xfrm>
            <a:custGeom>
              <a:avLst/>
              <a:gdLst>
                <a:gd name="T0" fmla="*/ 157 w 322"/>
                <a:gd name="T1" fmla="*/ 311 h 311"/>
                <a:gd name="T2" fmla="*/ 43 w 322"/>
                <a:gd name="T3" fmla="*/ 268 h 311"/>
                <a:gd name="T4" fmla="*/ 0 w 322"/>
                <a:gd name="T5" fmla="*/ 156 h 311"/>
                <a:gd name="T6" fmla="*/ 44 w 322"/>
                <a:gd name="T7" fmla="*/ 43 h 311"/>
                <a:gd name="T8" fmla="*/ 161 w 322"/>
                <a:gd name="T9" fmla="*/ 0 h 311"/>
                <a:gd name="T10" fmla="*/ 278 w 322"/>
                <a:gd name="T11" fmla="*/ 42 h 311"/>
                <a:gd name="T12" fmla="*/ 322 w 322"/>
                <a:gd name="T13" fmla="*/ 156 h 311"/>
                <a:gd name="T14" fmla="*/ 277 w 322"/>
                <a:gd name="T15" fmla="*/ 268 h 311"/>
                <a:gd name="T16" fmla="*/ 157 w 322"/>
                <a:gd name="T17" fmla="*/ 311 h 311"/>
                <a:gd name="T18" fmla="*/ 43 w 322"/>
                <a:gd name="T19" fmla="*/ 157 h 311"/>
                <a:gd name="T20" fmla="*/ 73 w 322"/>
                <a:gd name="T21" fmla="*/ 258 h 311"/>
                <a:gd name="T22" fmla="*/ 158 w 322"/>
                <a:gd name="T23" fmla="*/ 294 h 311"/>
                <a:gd name="T24" fmla="*/ 248 w 322"/>
                <a:gd name="T25" fmla="*/ 259 h 311"/>
                <a:gd name="T26" fmla="*/ 278 w 322"/>
                <a:gd name="T27" fmla="*/ 155 h 311"/>
                <a:gd name="T28" fmla="*/ 248 w 322"/>
                <a:gd name="T29" fmla="*/ 52 h 311"/>
                <a:gd name="T30" fmla="*/ 161 w 322"/>
                <a:gd name="T31" fmla="*/ 16 h 311"/>
                <a:gd name="T32" fmla="*/ 74 w 322"/>
                <a:gd name="T33" fmla="*/ 53 h 311"/>
                <a:gd name="T34" fmla="*/ 43 w 322"/>
                <a:gd name="T35" fmla="*/ 15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2" h="311">
                  <a:moveTo>
                    <a:pt x="157" y="311"/>
                  </a:moveTo>
                  <a:cubicBezTo>
                    <a:pt x="109" y="311"/>
                    <a:pt x="71" y="297"/>
                    <a:pt x="43" y="268"/>
                  </a:cubicBezTo>
                  <a:cubicBezTo>
                    <a:pt x="14" y="240"/>
                    <a:pt x="0" y="203"/>
                    <a:pt x="0" y="156"/>
                  </a:cubicBezTo>
                  <a:cubicBezTo>
                    <a:pt x="0" y="109"/>
                    <a:pt x="14" y="71"/>
                    <a:pt x="44" y="43"/>
                  </a:cubicBezTo>
                  <a:cubicBezTo>
                    <a:pt x="73" y="14"/>
                    <a:pt x="112" y="0"/>
                    <a:pt x="161" y="0"/>
                  </a:cubicBezTo>
                  <a:cubicBezTo>
                    <a:pt x="210" y="0"/>
                    <a:pt x="249" y="14"/>
                    <a:pt x="278" y="42"/>
                  </a:cubicBezTo>
                  <a:cubicBezTo>
                    <a:pt x="308" y="70"/>
                    <a:pt x="322" y="108"/>
                    <a:pt x="322" y="156"/>
                  </a:cubicBezTo>
                  <a:cubicBezTo>
                    <a:pt x="322" y="203"/>
                    <a:pt x="307" y="240"/>
                    <a:pt x="277" y="268"/>
                  </a:cubicBezTo>
                  <a:cubicBezTo>
                    <a:pt x="247" y="297"/>
                    <a:pt x="207" y="311"/>
                    <a:pt x="157" y="311"/>
                  </a:cubicBezTo>
                  <a:close/>
                  <a:moveTo>
                    <a:pt x="43" y="157"/>
                  </a:moveTo>
                  <a:cubicBezTo>
                    <a:pt x="43" y="201"/>
                    <a:pt x="53" y="235"/>
                    <a:pt x="73" y="258"/>
                  </a:cubicBezTo>
                  <a:cubicBezTo>
                    <a:pt x="93" y="282"/>
                    <a:pt x="122" y="294"/>
                    <a:pt x="158" y="294"/>
                  </a:cubicBezTo>
                  <a:cubicBezTo>
                    <a:pt x="197" y="294"/>
                    <a:pt x="227" y="283"/>
                    <a:pt x="248" y="259"/>
                  </a:cubicBezTo>
                  <a:cubicBezTo>
                    <a:pt x="268" y="235"/>
                    <a:pt x="278" y="201"/>
                    <a:pt x="278" y="155"/>
                  </a:cubicBezTo>
                  <a:cubicBezTo>
                    <a:pt x="278" y="110"/>
                    <a:pt x="268" y="76"/>
                    <a:pt x="248" y="52"/>
                  </a:cubicBezTo>
                  <a:cubicBezTo>
                    <a:pt x="228" y="28"/>
                    <a:pt x="199" y="16"/>
                    <a:pt x="161" y="16"/>
                  </a:cubicBezTo>
                  <a:cubicBezTo>
                    <a:pt x="123" y="16"/>
                    <a:pt x="94" y="29"/>
                    <a:pt x="74" y="53"/>
                  </a:cubicBezTo>
                  <a:cubicBezTo>
                    <a:pt x="54" y="77"/>
                    <a:pt x="43" y="112"/>
                    <a:pt x="43" y="157"/>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13" name="Freeform 12"/>
            <p:cNvSpPr>
              <a:spLocks noEditPoints="1"/>
            </p:cNvSpPr>
            <p:nvPr userDrawn="1"/>
          </p:nvSpPr>
          <p:spPr bwMode="auto">
            <a:xfrm>
              <a:off x="22140341" y="-976759"/>
              <a:ext cx="2278063" cy="3544888"/>
            </a:xfrm>
            <a:custGeom>
              <a:avLst/>
              <a:gdLst>
                <a:gd name="T0" fmla="*/ 0 w 192"/>
                <a:gd name="T1" fmla="*/ 0 h 299"/>
                <a:gd name="T2" fmla="*/ 12 w 192"/>
                <a:gd name="T3" fmla="*/ 1 h 299"/>
                <a:gd name="T4" fmla="*/ 21 w 192"/>
                <a:gd name="T5" fmla="*/ 1 h 299"/>
                <a:gd name="T6" fmla="*/ 44 w 192"/>
                <a:gd name="T7" fmla="*/ 1 h 299"/>
                <a:gd name="T8" fmla="*/ 75 w 192"/>
                <a:gd name="T9" fmla="*/ 0 h 299"/>
                <a:gd name="T10" fmla="*/ 158 w 192"/>
                <a:gd name="T11" fmla="*/ 16 h 299"/>
                <a:gd name="T12" fmla="*/ 184 w 192"/>
                <a:gd name="T13" fmla="*/ 67 h 299"/>
                <a:gd name="T14" fmla="*/ 166 w 192"/>
                <a:gd name="T15" fmla="*/ 114 h 299"/>
                <a:gd name="T16" fmla="*/ 111 w 192"/>
                <a:gd name="T17" fmla="*/ 139 h 299"/>
                <a:gd name="T18" fmla="*/ 172 w 192"/>
                <a:gd name="T19" fmla="*/ 161 h 299"/>
                <a:gd name="T20" fmla="*/ 192 w 192"/>
                <a:gd name="T21" fmla="*/ 211 h 299"/>
                <a:gd name="T22" fmla="*/ 162 w 192"/>
                <a:gd name="T23" fmla="*/ 277 h 299"/>
                <a:gd name="T24" fmla="*/ 74 w 192"/>
                <a:gd name="T25" fmla="*/ 299 h 299"/>
                <a:gd name="T26" fmla="*/ 45 w 192"/>
                <a:gd name="T27" fmla="*/ 299 h 299"/>
                <a:gd name="T28" fmla="*/ 22 w 192"/>
                <a:gd name="T29" fmla="*/ 298 h 299"/>
                <a:gd name="T30" fmla="*/ 11 w 192"/>
                <a:gd name="T31" fmla="*/ 299 h 299"/>
                <a:gd name="T32" fmla="*/ 0 w 192"/>
                <a:gd name="T33" fmla="*/ 299 h 299"/>
                <a:gd name="T34" fmla="*/ 3 w 192"/>
                <a:gd name="T35" fmla="*/ 250 h 299"/>
                <a:gd name="T36" fmla="*/ 4 w 192"/>
                <a:gd name="T37" fmla="*/ 180 h 299"/>
                <a:gd name="T38" fmla="*/ 3 w 192"/>
                <a:gd name="T39" fmla="*/ 71 h 299"/>
                <a:gd name="T40" fmla="*/ 0 w 192"/>
                <a:gd name="T41" fmla="*/ 0 h 299"/>
                <a:gd name="T42" fmla="*/ 40 w 192"/>
                <a:gd name="T43" fmla="*/ 280 h 299"/>
                <a:gd name="T44" fmla="*/ 55 w 192"/>
                <a:gd name="T45" fmla="*/ 284 h 299"/>
                <a:gd name="T46" fmla="*/ 70 w 192"/>
                <a:gd name="T47" fmla="*/ 284 h 299"/>
                <a:gd name="T48" fmla="*/ 130 w 192"/>
                <a:gd name="T49" fmla="*/ 266 h 299"/>
                <a:gd name="T50" fmla="*/ 152 w 192"/>
                <a:gd name="T51" fmla="*/ 216 h 299"/>
                <a:gd name="T52" fmla="*/ 132 w 192"/>
                <a:gd name="T53" fmla="*/ 165 h 299"/>
                <a:gd name="T54" fmla="*/ 68 w 192"/>
                <a:gd name="T55" fmla="*/ 148 h 299"/>
                <a:gd name="T56" fmla="*/ 40 w 192"/>
                <a:gd name="T57" fmla="*/ 150 h 299"/>
                <a:gd name="T58" fmla="*/ 38 w 192"/>
                <a:gd name="T59" fmla="*/ 150 h 299"/>
                <a:gd name="T60" fmla="*/ 38 w 192"/>
                <a:gd name="T61" fmla="*/ 213 h 299"/>
                <a:gd name="T62" fmla="*/ 38 w 192"/>
                <a:gd name="T63" fmla="*/ 249 h 299"/>
                <a:gd name="T64" fmla="*/ 40 w 192"/>
                <a:gd name="T65" fmla="*/ 280 h 299"/>
                <a:gd name="T66" fmla="*/ 39 w 192"/>
                <a:gd name="T67" fmla="*/ 73 h 299"/>
                <a:gd name="T68" fmla="*/ 39 w 192"/>
                <a:gd name="T69" fmla="*/ 132 h 299"/>
                <a:gd name="T70" fmla="*/ 44 w 192"/>
                <a:gd name="T71" fmla="*/ 132 h 299"/>
                <a:gd name="T72" fmla="*/ 63 w 192"/>
                <a:gd name="T73" fmla="*/ 134 h 299"/>
                <a:gd name="T74" fmla="*/ 123 w 192"/>
                <a:gd name="T75" fmla="*/ 117 h 299"/>
                <a:gd name="T76" fmla="*/ 144 w 192"/>
                <a:gd name="T77" fmla="*/ 70 h 299"/>
                <a:gd name="T78" fmla="*/ 125 w 192"/>
                <a:gd name="T79" fmla="*/ 29 h 299"/>
                <a:gd name="T80" fmla="*/ 72 w 192"/>
                <a:gd name="T81" fmla="*/ 15 h 299"/>
                <a:gd name="T82" fmla="*/ 57 w 192"/>
                <a:gd name="T83" fmla="*/ 15 h 299"/>
                <a:gd name="T84" fmla="*/ 40 w 192"/>
                <a:gd name="T85" fmla="*/ 17 h 299"/>
                <a:gd name="T86" fmla="*/ 39 w 192"/>
                <a:gd name="T87" fmla="*/ 35 h 299"/>
                <a:gd name="T88" fmla="*/ 39 w 192"/>
                <a:gd name="T89" fmla="*/ 60 h 299"/>
                <a:gd name="T90" fmla="*/ 39 w 192"/>
                <a:gd name="T91" fmla="*/ 7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2" h="299">
                  <a:moveTo>
                    <a:pt x="0" y="0"/>
                  </a:moveTo>
                  <a:cubicBezTo>
                    <a:pt x="5" y="1"/>
                    <a:pt x="8" y="1"/>
                    <a:pt x="12" y="1"/>
                  </a:cubicBezTo>
                  <a:cubicBezTo>
                    <a:pt x="15" y="1"/>
                    <a:pt x="18" y="1"/>
                    <a:pt x="21" y="1"/>
                  </a:cubicBezTo>
                  <a:cubicBezTo>
                    <a:pt x="24" y="1"/>
                    <a:pt x="32" y="1"/>
                    <a:pt x="44" y="1"/>
                  </a:cubicBezTo>
                  <a:cubicBezTo>
                    <a:pt x="56" y="0"/>
                    <a:pt x="66" y="0"/>
                    <a:pt x="75" y="0"/>
                  </a:cubicBezTo>
                  <a:cubicBezTo>
                    <a:pt x="113" y="0"/>
                    <a:pt x="140" y="6"/>
                    <a:pt x="158" y="16"/>
                  </a:cubicBezTo>
                  <a:cubicBezTo>
                    <a:pt x="175" y="27"/>
                    <a:pt x="184" y="44"/>
                    <a:pt x="184" y="67"/>
                  </a:cubicBezTo>
                  <a:cubicBezTo>
                    <a:pt x="184" y="86"/>
                    <a:pt x="178" y="102"/>
                    <a:pt x="166" y="114"/>
                  </a:cubicBezTo>
                  <a:cubicBezTo>
                    <a:pt x="153" y="126"/>
                    <a:pt x="135" y="134"/>
                    <a:pt x="111" y="139"/>
                  </a:cubicBezTo>
                  <a:cubicBezTo>
                    <a:pt x="138" y="142"/>
                    <a:pt x="159" y="149"/>
                    <a:pt x="172" y="161"/>
                  </a:cubicBezTo>
                  <a:cubicBezTo>
                    <a:pt x="185" y="173"/>
                    <a:pt x="192" y="189"/>
                    <a:pt x="192" y="211"/>
                  </a:cubicBezTo>
                  <a:cubicBezTo>
                    <a:pt x="192" y="240"/>
                    <a:pt x="182" y="262"/>
                    <a:pt x="162" y="277"/>
                  </a:cubicBezTo>
                  <a:cubicBezTo>
                    <a:pt x="143" y="292"/>
                    <a:pt x="113" y="299"/>
                    <a:pt x="74" y="299"/>
                  </a:cubicBezTo>
                  <a:cubicBezTo>
                    <a:pt x="67" y="299"/>
                    <a:pt x="57" y="299"/>
                    <a:pt x="45" y="299"/>
                  </a:cubicBezTo>
                  <a:cubicBezTo>
                    <a:pt x="34" y="298"/>
                    <a:pt x="26" y="298"/>
                    <a:pt x="22" y="298"/>
                  </a:cubicBezTo>
                  <a:cubicBezTo>
                    <a:pt x="19" y="298"/>
                    <a:pt x="16" y="298"/>
                    <a:pt x="11" y="299"/>
                  </a:cubicBezTo>
                  <a:cubicBezTo>
                    <a:pt x="6" y="299"/>
                    <a:pt x="2" y="299"/>
                    <a:pt x="0" y="299"/>
                  </a:cubicBezTo>
                  <a:cubicBezTo>
                    <a:pt x="2" y="284"/>
                    <a:pt x="2" y="267"/>
                    <a:pt x="3" y="250"/>
                  </a:cubicBezTo>
                  <a:cubicBezTo>
                    <a:pt x="4" y="233"/>
                    <a:pt x="4" y="209"/>
                    <a:pt x="4" y="180"/>
                  </a:cubicBezTo>
                  <a:cubicBezTo>
                    <a:pt x="4" y="136"/>
                    <a:pt x="4" y="99"/>
                    <a:pt x="3" y="71"/>
                  </a:cubicBezTo>
                  <a:cubicBezTo>
                    <a:pt x="2" y="42"/>
                    <a:pt x="2" y="18"/>
                    <a:pt x="0" y="0"/>
                  </a:cubicBezTo>
                  <a:close/>
                  <a:moveTo>
                    <a:pt x="40" y="280"/>
                  </a:moveTo>
                  <a:cubicBezTo>
                    <a:pt x="45" y="282"/>
                    <a:pt x="50" y="283"/>
                    <a:pt x="55" y="284"/>
                  </a:cubicBezTo>
                  <a:cubicBezTo>
                    <a:pt x="60" y="284"/>
                    <a:pt x="65" y="284"/>
                    <a:pt x="70" y="284"/>
                  </a:cubicBezTo>
                  <a:cubicBezTo>
                    <a:pt x="95" y="284"/>
                    <a:pt x="115" y="278"/>
                    <a:pt x="130" y="266"/>
                  </a:cubicBezTo>
                  <a:cubicBezTo>
                    <a:pt x="145" y="254"/>
                    <a:pt x="152" y="237"/>
                    <a:pt x="152" y="216"/>
                  </a:cubicBezTo>
                  <a:cubicBezTo>
                    <a:pt x="152" y="193"/>
                    <a:pt x="145" y="176"/>
                    <a:pt x="132" y="165"/>
                  </a:cubicBezTo>
                  <a:cubicBezTo>
                    <a:pt x="118" y="154"/>
                    <a:pt x="97" y="148"/>
                    <a:pt x="68" y="148"/>
                  </a:cubicBezTo>
                  <a:cubicBezTo>
                    <a:pt x="62" y="148"/>
                    <a:pt x="53" y="149"/>
                    <a:pt x="40" y="150"/>
                  </a:cubicBezTo>
                  <a:cubicBezTo>
                    <a:pt x="39" y="150"/>
                    <a:pt x="38" y="150"/>
                    <a:pt x="38" y="150"/>
                  </a:cubicBezTo>
                  <a:cubicBezTo>
                    <a:pt x="38" y="213"/>
                    <a:pt x="38" y="213"/>
                    <a:pt x="38" y="213"/>
                  </a:cubicBezTo>
                  <a:cubicBezTo>
                    <a:pt x="38" y="227"/>
                    <a:pt x="38" y="239"/>
                    <a:pt x="38" y="249"/>
                  </a:cubicBezTo>
                  <a:cubicBezTo>
                    <a:pt x="39" y="260"/>
                    <a:pt x="39" y="270"/>
                    <a:pt x="40" y="280"/>
                  </a:cubicBezTo>
                  <a:close/>
                  <a:moveTo>
                    <a:pt x="39" y="73"/>
                  </a:moveTo>
                  <a:cubicBezTo>
                    <a:pt x="39" y="132"/>
                    <a:pt x="39" y="132"/>
                    <a:pt x="39" y="132"/>
                  </a:cubicBezTo>
                  <a:cubicBezTo>
                    <a:pt x="40" y="132"/>
                    <a:pt x="41" y="132"/>
                    <a:pt x="44" y="132"/>
                  </a:cubicBezTo>
                  <a:cubicBezTo>
                    <a:pt x="53" y="133"/>
                    <a:pt x="60" y="134"/>
                    <a:pt x="63" y="134"/>
                  </a:cubicBezTo>
                  <a:cubicBezTo>
                    <a:pt x="90" y="134"/>
                    <a:pt x="110" y="128"/>
                    <a:pt x="123" y="117"/>
                  </a:cubicBezTo>
                  <a:cubicBezTo>
                    <a:pt x="137" y="107"/>
                    <a:pt x="144" y="91"/>
                    <a:pt x="144" y="70"/>
                  </a:cubicBezTo>
                  <a:cubicBezTo>
                    <a:pt x="144" y="52"/>
                    <a:pt x="138" y="38"/>
                    <a:pt x="125" y="29"/>
                  </a:cubicBezTo>
                  <a:cubicBezTo>
                    <a:pt x="113" y="19"/>
                    <a:pt x="95" y="15"/>
                    <a:pt x="72" y="15"/>
                  </a:cubicBezTo>
                  <a:cubicBezTo>
                    <a:pt x="67" y="15"/>
                    <a:pt x="62" y="15"/>
                    <a:pt x="57" y="15"/>
                  </a:cubicBezTo>
                  <a:cubicBezTo>
                    <a:pt x="51" y="15"/>
                    <a:pt x="46" y="16"/>
                    <a:pt x="40" y="17"/>
                  </a:cubicBezTo>
                  <a:cubicBezTo>
                    <a:pt x="40" y="22"/>
                    <a:pt x="39" y="28"/>
                    <a:pt x="39" y="35"/>
                  </a:cubicBezTo>
                  <a:cubicBezTo>
                    <a:pt x="39" y="41"/>
                    <a:pt x="39" y="49"/>
                    <a:pt x="39" y="60"/>
                  </a:cubicBezTo>
                  <a:lnTo>
                    <a:pt x="39" y="73"/>
                  </a:ln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14" name="Freeform 13"/>
            <p:cNvSpPr>
              <a:spLocks/>
            </p:cNvSpPr>
            <p:nvPr userDrawn="1"/>
          </p:nvSpPr>
          <p:spPr bwMode="auto">
            <a:xfrm>
              <a:off x="18773254" y="742504"/>
              <a:ext cx="1933575" cy="1422400"/>
            </a:xfrm>
            <a:custGeom>
              <a:avLst/>
              <a:gdLst>
                <a:gd name="T0" fmla="*/ 144 w 163"/>
                <a:gd name="T1" fmla="*/ 87 h 120"/>
                <a:gd name="T2" fmla="*/ 62 w 163"/>
                <a:gd name="T3" fmla="*/ 110 h 120"/>
                <a:gd name="T4" fmla="*/ 13 w 163"/>
                <a:gd name="T5" fmla="*/ 13 h 120"/>
                <a:gd name="T6" fmla="*/ 18 w 163"/>
                <a:gd name="T7" fmla="*/ 0 h 120"/>
                <a:gd name="T8" fmla="*/ 50 w 163"/>
                <a:gd name="T9" fmla="*/ 63 h 120"/>
                <a:gd name="T10" fmla="*/ 106 w 163"/>
                <a:gd name="T11" fmla="*/ 41 h 120"/>
                <a:gd name="T12" fmla="*/ 137 w 163"/>
                <a:gd name="T13" fmla="*/ 33 h 120"/>
                <a:gd name="T14" fmla="*/ 144 w 163"/>
                <a:gd name="T15" fmla="*/ 87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120">
                  <a:moveTo>
                    <a:pt x="144" y="87"/>
                  </a:moveTo>
                  <a:cubicBezTo>
                    <a:pt x="124" y="110"/>
                    <a:pt x="92" y="120"/>
                    <a:pt x="62" y="110"/>
                  </a:cubicBezTo>
                  <a:cubicBezTo>
                    <a:pt x="21" y="97"/>
                    <a:pt x="0" y="53"/>
                    <a:pt x="13" y="13"/>
                  </a:cubicBezTo>
                  <a:cubicBezTo>
                    <a:pt x="14" y="8"/>
                    <a:pt x="16" y="4"/>
                    <a:pt x="18" y="0"/>
                  </a:cubicBezTo>
                  <a:cubicBezTo>
                    <a:pt x="15" y="29"/>
                    <a:pt x="27" y="56"/>
                    <a:pt x="50" y="63"/>
                  </a:cubicBezTo>
                  <a:cubicBezTo>
                    <a:pt x="73" y="71"/>
                    <a:pt x="91" y="57"/>
                    <a:pt x="106" y="41"/>
                  </a:cubicBezTo>
                  <a:cubicBezTo>
                    <a:pt x="113" y="33"/>
                    <a:pt x="125" y="29"/>
                    <a:pt x="137" y="33"/>
                  </a:cubicBezTo>
                  <a:cubicBezTo>
                    <a:pt x="163" y="42"/>
                    <a:pt x="158" y="70"/>
                    <a:pt x="144" y="87"/>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15" name="Freeform 14"/>
            <p:cNvSpPr>
              <a:spLocks noEditPoints="1"/>
            </p:cNvSpPr>
            <p:nvPr userDrawn="1"/>
          </p:nvSpPr>
          <p:spPr bwMode="auto">
            <a:xfrm>
              <a:off x="14279041" y="3741292"/>
              <a:ext cx="687388" cy="1042988"/>
            </a:xfrm>
            <a:custGeom>
              <a:avLst/>
              <a:gdLst>
                <a:gd name="T0" fmla="*/ 58 w 58"/>
                <a:gd name="T1" fmla="*/ 63 h 88"/>
                <a:gd name="T2" fmla="*/ 57 w 58"/>
                <a:gd name="T3" fmla="*/ 71 h 88"/>
                <a:gd name="T4" fmla="*/ 54 w 58"/>
                <a:gd name="T5" fmla="*/ 77 h 88"/>
                <a:gd name="T6" fmla="*/ 50 w 58"/>
                <a:gd name="T7" fmla="*/ 82 h 88"/>
                <a:gd name="T8" fmla="*/ 44 w 58"/>
                <a:gd name="T9" fmla="*/ 85 h 88"/>
                <a:gd name="T10" fmla="*/ 36 w 58"/>
                <a:gd name="T11" fmla="*/ 87 h 88"/>
                <a:gd name="T12" fmla="*/ 27 w 58"/>
                <a:gd name="T13" fmla="*/ 88 h 88"/>
                <a:gd name="T14" fmla="*/ 4 w 58"/>
                <a:gd name="T15" fmla="*/ 88 h 88"/>
                <a:gd name="T16" fmla="*/ 1 w 58"/>
                <a:gd name="T17" fmla="*/ 87 h 88"/>
                <a:gd name="T18" fmla="*/ 0 w 58"/>
                <a:gd name="T19" fmla="*/ 83 h 88"/>
                <a:gd name="T20" fmla="*/ 0 w 58"/>
                <a:gd name="T21" fmla="*/ 4 h 88"/>
                <a:gd name="T22" fmla="*/ 1 w 58"/>
                <a:gd name="T23" fmla="*/ 1 h 88"/>
                <a:gd name="T24" fmla="*/ 4 w 58"/>
                <a:gd name="T25" fmla="*/ 0 h 88"/>
                <a:gd name="T26" fmla="*/ 24 w 58"/>
                <a:gd name="T27" fmla="*/ 0 h 88"/>
                <a:gd name="T28" fmla="*/ 37 w 58"/>
                <a:gd name="T29" fmla="*/ 1 h 88"/>
                <a:gd name="T30" fmla="*/ 46 w 58"/>
                <a:gd name="T31" fmla="*/ 6 h 88"/>
                <a:gd name="T32" fmla="*/ 51 w 58"/>
                <a:gd name="T33" fmla="*/ 13 h 88"/>
                <a:gd name="T34" fmla="*/ 53 w 58"/>
                <a:gd name="T35" fmla="*/ 22 h 88"/>
                <a:gd name="T36" fmla="*/ 52 w 58"/>
                <a:gd name="T37" fmla="*/ 28 h 88"/>
                <a:gd name="T38" fmla="*/ 50 w 58"/>
                <a:gd name="T39" fmla="*/ 33 h 88"/>
                <a:gd name="T40" fmla="*/ 46 w 58"/>
                <a:gd name="T41" fmla="*/ 38 h 88"/>
                <a:gd name="T42" fmla="*/ 41 w 58"/>
                <a:gd name="T43" fmla="*/ 41 h 88"/>
                <a:gd name="T44" fmla="*/ 48 w 58"/>
                <a:gd name="T45" fmla="*/ 43 h 88"/>
                <a:gd name="T46" fmla="*/ 53 w 58"/>
                <a:gd name="T47" fmla="*/ 48 h 88"/>
                <a:gd name="T48" fmla="*/ 57 w 58"/>
                <a:gd name="T49" fmla="*/ 55 h 88"/>
                <a:gd name="T50" fmla="*/ 58 w 58"/>
                <a:gd name="T51" fmla="*/ 63 h 88"/>
                <a:gd name="T52" fmla="*/ 41 w 58"/>
                <a:gd name="T53" fmla="*/ 23 h 88"/>
                <a:gd name="T54" fmla="*/ 40 w 58"/>
                <a:gd name="T55" fmla="*/ 17 h 88"/>
                <a:gd name="T56" fmla="*/ 37 w 58"/>
                <a:gd name="T57" fmla="*/ 13 h 88"/>
                <a:gd name="T58" fmla="*/ 32 w 58"/>
                <a:gd name="T59" fmla="*/ 10 h 88"/>
                <a:gd name="T60" fmla="*/ 24 w 58"/>
                <a:gd name="T61" fmla="*/ 9 h 88"/>
                <a:gd name="T62" fmla="*/ 12 w 58"/>
                <a:gd name="T63" fmla="*/ 9 h 88"/>
                <a:gd name="T64" fmla="*/ 12 w 58"/>
                <a:gd name="T65" fmla="*/ 38 h 88"/>
                <a:gd name="T66" fmla="*/ 25 w 58"/>
                <a:gd name="T67" fmla="*/ 38 h 88"/>
                <a:gd name="T68" fmla="*/ 32 w 58"/>
                <a:gd name="T69" fmla="*/ 37 h 88"/>
                <a:gd name="T70" fmla="*/ 37 w 58"/>
                <a:gd name="T71" fmla="*/ 33 h 88"/>
                <a:gd name="T72" fmla="*/ 40 w 58"/>
                <a:gd name="T73" fmla="*/ 29 h 88"/>
                <a:gd name="T74" fmla="*/ 41 w 58"/>
                <a:gd name="T75" fmla="*/ 23 h 88"/>
                <a:gd name="T76" fmla="*/ 46 w 58"/>
                <a:gd name="T77" fmla="*/ 63 h 88"/>
                <a:gd name="T78" fmla="*/ 45 w 58"/>
                <a:gd name="T79" fmla="*/ 57 h 88"/>
                <a:gd name="T80" fmla="*/ 41 w 58"/>
                <a:gd name="T81" fmla="*/ 51 h 88"/>
                <a:gd name="T82" fmla="*/ 35 w 58"/>
                <a:gd name="T83" fmla="*/ 48 h 88"/>
                <a:gd name="T84" fmla="*/ 26 w 58"/>
                <a:gd name="T85" fmla="*/ 47 h 88"/>
                <a:gd name="T86" fmla="*/ 12 w 58"/>
                <a:gd name="T87" fmla="*/ 47 h 88"/>
                <a:gd name="T88" fmla="*/ 12 w 58"/>
                <a:gd name="T89" fmla="*/ 78 h 88"/>
                <a:gd name="T90" fmla="*/ 29 w 58"/>
                <a:gd name="T91" fmla="*/ 78 h 88"/>
                <a:gd name="T92" fmla="*/ 36 w 58"/>
                <a:gd name="T93" fmla="*/ 78 h 88"/>
                <a:gd name="T94" fmla="*/ 41 w 58"/>
                <a:gd name="T95" fmla="*/ 75 h 88"/>
                <a:gd name="T96" fmla="*/ 45 w 58"/>
                <a:gd name="T97" fmla="*/ 70 h 88"/>
                <a:gd name="T98" fmla="*/ 46 w 58"/>
                <a:gd name="T99" fmla="*/ 6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 h="88">
                  <a:moveTo>
                    <a:pt x="58" y="63"/>
                  </a:moveTo>
                  <a:cubicBezTo>
                    <a:pt x="58" y="66"/>
                    <a:pt x="58" y="68"/>
                    <a:pt x="57" y="71"/>
                  </a:cubicBezTo>
                  <a:cubicBezTo>
                    <a:pt x="57" y="73"/>
                    <a:pt x="56" y="75"/>
                    <a:pt x="54" y="77"/>
                  </a:cubicBezTo>
                  <a:cubicBezTo>
                    <a:pt x="53" y="79"/>
                    <a:pt x="51" y="80"/>
                    <a:pt x="50" y="82"/>
                  </a:cubicBezTo>
                  <a:cubicBezTo>
                    <a:pt x="48" y="83"/>
                    <a:pt x="46" y="84"/>
                    <a:pt x="44" y="85"/>
                  </a:cubicBezTo>
                  <a:cubicBezTo>
                    <a:pt x="41" y="86"/>
                    <a:pt x="39" y="87"/>
                    <a:pt x="36" y="87"/>
                  </a:cubicBezTo>
                  <a:cubicBezTo>
                    <a:pt x="34" y="88"/>
                    <a:pt x="31" y="88"/>
                    <a:pt x="27" y="88"/>
                  </a:cubicBezTo>
                  <a:cubicBezTo>
                    <a:pt x="4" y="88"/>
                    <a:pt x="4" y="88"/>
                    <a:pt x="4" y="88"/>
                  </a:cubicBezTo>
                  <a:cubicBezTo>
                    <a:pt x="3" y="88"/>
                    <a:pt x="2" y="88"/>
                    <a:pt x="1" y="87"/>
                  </a:cubicBezTo>
                  <a:cubicBezTo>
                    <a:pt x="0" y="86"/>
                    <a:pt x="0" y="85"/>
                    <a:pt x="0" y="83"/>
                  </a:cubicBezTo>
                  <a:cubicBezTo>
                    <a:pt x="0" y="4"/>
                    <a:pt x="0" y="4"/>
                    <a:pt x="0" y="4"/>
                  </a:cubicBezTo>
                  <a:cubicBezTo>
                    <a:pt x="0" y="3"/>
                    <a:pt x="0" y="1"/>
                    <a:pt x="1" y="1"/>
                  </a:cubicBezTo>
                  <a:cubicBezTo>
                    <a:pt x="2" y="0"/>
                    <a:pt x="3" y="0"/>
                    <a:pt x="4" y="0"/>
                  </a:cubicBezTo>
                  <a:cubicBezTo>
                    <a:pt x="24" y="0"/>
                    <a:pt x="24" y="0"/>
                    <a:pt x="24" y="0"/>
                  </a:cubicBezTo>
                  <a:cubicBezTo>
                    <a:pt x="30" y="0"/>
                    <a:pt x="34" y="0"/>
                    <a:pt x="37" y="1"/>
                  </a:cubicBezTo>
                  <a:cubicBezTo>
                    <a:pt x="41" y="2"/>
                    <a:pt x="44" y="4"/>
                    <a:pt x="46" y="6"/>
                  </a:cubicBezTo>
                  <a:cubicBezTo>
                    <a:pt x="48" y="7"/>
                    <a:pt x="50" y="10"/>
                    <a:pt x="51" y="13"/>
                  </a:cubicBezTo>
                  <a:cubicBezTo>
                    <a:pt x="52" y="15"/>
                    <a:pt x="53" y="19"/>
                    <a:pt x="53" y="22"/>
                  </a:cubicBezTo>
                  <a:cubicBezTo>
                    <a:pt x="53" y="24"/>
                    <a:pt x="52" y="26"/>
                    <a:pt x="52" y="28"/>
                  </a:cubicBezTo>
                  <a:cubicBezTo>
                    <a:pt x="51" y="30"/>
                    <a:pt x="51" y="32"/>
                    <a:pt x="50" y="33"/>
                  </a:cubicBezTo>
                  <a:cubicBezTo>
                    <a:pt x="49" y="35"/>
                    <a:pt x="48" y="36"/>
                    <a:pt x="46" y="38"/>
                  </a:cubicBezTo>
                  <a:cubicBezTo>
                    <a:pt x="45" y="39"/>
                    <a:pt x="43" y="40"/>
                    <a:pt x="41" y="41"/>
                  </a:cubicBezTo>
                  <a:cubicBezTo>
                    <a:pt x="43" y="41"/>
                    <a:pt x="46" y="42"/>
                    <a:pt x="48" y="43"/>
                  </a:cubicBezTo>
                  <a:cubicBezTo>
                    <a:pt x="50" y="45"/>
                    <a:pt x="52" y="46"/>
                    <a:pt x="53" y="48"/>
                  </a:cubicBezTo>
                  <a:cubicBezTo>
                    <a:pt x="55" y="50"/>
                    <a:pt x="56" y="52"/>
                    <a:pt x="57" y="55"/>
                  </a:cubicBezTo>
                  <a:cubicBezTo>
                    <a:pt x="58" y="57"/>
                    <a:pt x="58" y="60"/>
                    <a:pt x="58" y="63"/>
                  </a:cubicBezTo>
                  <a:close/>
                  <a:moveTo>
                    <a:pt x="41" y="23"/>
                  </a:moveTo>
                  <a:cubicBezTo>
                    <a:pt x="41" y="21"/>
                    <a:pt x="40" y="19"/>
                    <a:pt x="40" y="17"/>
                  </a:cubicBezTo>
                  <a:cubicBezTo>
                    <a:pt x="39" y="16"/>
                    <a:pt x="38" y="14"/>
                    <a:pt x="37" y="13"/>
                  </a:cubicBezTo>
                  <a:cubicBezTo>
                    <a:pt x="36" y="12"/>
                    <a:pt x="34" y="11"/>
                    <a:pt x="32" y="10"/>
                  </a:cubicBezTo>
                  <a:cubicBezTo>
                    <a:pt x="30" y="10"/>
                    <a:pt x="27" y="9"/>
                    <a:pt x="24" y="9"/>
                  </a:cubicBezTo>
                  <a:cubicBezTo>
                    <a:pt x="12" y="9"/>
                    <a:pt x="12" y="9"/>
                    <a:pt x="12" y="9"/>
                  </a:cubicBezTo>
                  <a:cubicBezTo>
                    <a:pt x="12" y="38"/>
                    <a:pt x="12" y="38"/>
                    <a:pt x="12" y="38"/>
                  </a:cubicBezTo>
                  <a:cubicBezTo>
                    <a:pt x="25" y="38"/>
                    <a:pt x="25" y="38"/>
                    <a:pt x="25" y="38"/>
                  </a:cubicBezTo>
                  <a:cubicBezTo>
                    <a:pt x="28" y="38"/>
                    <a:pt x="31" y="38"/>
                    <a:pt x="32" y="37"/>
                  </a:cubicBezTo>
                  <a:cubicBezTo>
                    <a:pt x="34" y="36"/>
                    <a:pt x="36" y="35"/>
                    <a:pt x="37" y="33"/>
                  </a:cubicBezTo>
                  <a:cubicBezTo>
                    <a:pt x="38" y="32"/>
                    <a:pt x="39" y="31"/>
                    <a:pt x="40" y="29"/>
                  </a:cubicBezTo>
                  <a:cubicBezTo>
                    <a:pt x="40" y="27"/>
                    <a:pt x="41" y="25"/>
                    <a:pt x="41" y="23"/>
                  </a:cubicBezTo>
                  <a:close/>
                  <a:moveTo>
                    <a:pt x="46" y="63"/>
                  </a:moveTo>
                  <a:cubicBezTo>
                    <a:pt x="46" y="61"/>
                    <a:pt x="46" y="59"/>
                    <a:pt x="45" y="57"/>
                  </a:cubicBezTo>
                  <a:cubicBezTo>
                    <a:pt x="44" y="55"/>
                    <a:pt x="43" y="53"/>
                    <a:pt x="41" y="51"/>
                  </a:cubicBezTo>
                  <a:cubicBezTo>
                    <a:pt x="39" y="50"/>
                    <a:pt x="37" y="49"/>
                    <a:pt x="35" y="48"/>
                  </a:cubicBezTo>
                  <a:cubicBezTo>
                    <a:pt x="32" y="48"/>
                    <a:pt x="29" y="47"/>
                    <a:pt x="26" y="47"/>
                  </a:cubicBezTo>
                  <a:cubicBezTo>
                    <a:pt x="12" y="47"/>
                    <a:pt x="12" y="47"/>
                    <a:pt x="12" y="47"/>
                  </a:cubicBezTo>
                  <a:cubicBezTo>
                    <a:pt x="12" y="78"/>
                    <a:pt x="12" y="78"/>
                    <a:pt x="12" y="78"/>
                  </a:cubicBezTo>
                  <a:cubicBezTo>
                    <a:pt x="29" y="78"/>
                    <a:pt x="29" y="78"/>
                    <a:pt x="29" y="78"/>
                  </a:cubicBezTo>
                  <a:cubicBezTo>
                    <a:pt x="31" y="78"/>
                    <a:pt x="34" y="78"/>
                    <a:pt x="36" y="78"/>
                  </a:cubicBezTo>
                  <a:cubicBezTo>
                    <a:pt x="38" y="77"/>
                    <a:pt x="40" y="76"/>
                    <a:pt x="41" y="75"/>
                  </a:cubicBezTo>
                  <a:cubicBezTo>
                    <a:pt x="43" y="73"/>
                    <a:pt x="44" y="72"/>
                    <a:pt x="45" y="70"/>
                  </a:cubicBezTo>
                  <a:cubicBezTo>
                    <a:pt x="46" y="68"/>
                    <a:pt x="46" y="66"/>
                    <a:pt x="46" y="63"/>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16" name="Freeform 15"/>
            <p:cNvSpPr>
              <a:spLocks noEditPoints="1"/>
            </p:cNvSpPr>
            <p:nvPr userDrawn="1"/>
          </p:nvSpPr>
          <p:spPr bwMode="auto">
            <a:xfrm>
              <a:off x="15844316" y="3717479"/>
              <a:ext cx="936625" cy="1090613"/>
            </a:xfrm>
            <a:custGeom>
              <a:avLst/>
              <a:gdLst>
                <a:gd name="T0" fmla="*/ 79 w 79"/>
                <a:gd name="T1" fmla="*/ 45 h 92"/>
                <a:gd name="T2" fmla="*/ 76 w 79"/>
                <a:gd name="T3" fmla="*/ 64 h 92"/>
                <a:gd name="T4" fmla="*/ 69 w 79"/>
                <a:gd name="T5" fmla="*/ 79 h 92"/>
                <a:gd name="T6" fmla="*/ 56 w 79"/>
                <a:gd name="T7" fmla="*/ 88 h 92"/>
                <a:gd name="T8" fmla="*/ 38 w 79"/>
                <a:gd name="T9" fmla="*/ 92 h 92"/>
                <a:gd name="T10" fmla="*/ 21 w 79"/>
                <a:gd name="T11" fmla="*/ 89 h 92"/>
                <a:gd name="T12" fmla="*/ 9 w 79"/>
                <a:gd name="T13" fmla="*/ 80 h 92"/>
                <a:gd name="T14" fmla="*/ 2 w 79"/>
                <a:gd name="T15" fmla="*/ 66 h 92"/>
                <a:gd name="T16" fmla="*/ 0 w 79"/>
                <a:gd name="T17" fmla="*/ 46 h 92"/>
                <a:gd name="T18" fmla="*/ 2 w 79"/>
                <a:gd name="T19" fmla="*/ 27 h 92"/>
                <a:gd name="T20" fmla="*/ 10 w 79"/>
                <a:gd name="T21" fmla="*/ 13 h 92"/>
                <a:gd name="T22" fmla="*/ 22 w 79"/>
                <a:gd name="T23" fmla="*/ 4 h 92"/>
                <a:gd name="T24" fmla="*/ 40 w 79"/>
                <a:gd name="T25" fmla="*/ 0 h 92"/>
                <a:gd name="T26" fmla="*/ 57 w 79"/>
                <a:gd name="T27" fmla="*/ 3 h 92"/>
                <a:gd name="T28" fmla="*/ 69 w 79"/>
                <a:gd name="T29" fmla="*/ 12 h 92"/>
                <a:gd name="T30" fmla="*/ 76 w 79"/>
                <a:gd name="T31" fmla="*/ 26 h 92"/>
                <a:gd name="T32" fmla="*/ 79 w 79"/>
                <a:gd name="T33" fmla="*/ 45 h 92"/>
                <a:gd name="T34" fmla="*/ 66 w 79"/>
                <a:gd name="T35" fmla="*/ 46 h 92"/>
                <a:gd name="T36" fmla="*/ 65 w 79"/>
                <a:gd name="T37" fmla="*/ 32 h 92"/>
                <a:gd name="T38" fmla="*/ 61 w 79"/>
                <a:gd name="T39" fmla="*/ 20 h 92"/>
                <a:gd name="T40" fmla="*/ 52 w 79"/>
                <a:gd name="T41" fmla="*/ 13 h 92"/>
                <a:gd name="T42" fmla="*/ 39 w 79"/>
                <a:gd name="T43" fmla="*/ 10 h 92"/>
                <a:gd name="T44" fmla="*/ 27 w 79"/>
                <a:gd name="T45" fmla="*/ 13 h 92"/>
                <a:gd name="T46" fmla="*/ 18 w 79"/>
                <a:gd name="T47" fmla="*/ 21 h 92"/>
                <a:gd name="T48" fmla="*/ 13 w 79"/>
                <a:gd name="T49" fmla="*/ 32 h 92"/>
                <a:gd name="T50" fmla="*/ 12 w 79"/>
                <a:gd name="T51" fmla="*/ 46 h 92"/>
                <a:gd name="T52" fmla="*/ 13 w 79"/>
                <a:gd name="T53" fmla="*/ 60 h 92"/>
                <a:gd name="T54" fmla="*/ 18 w 79"/>
                <a:gd name="T55" fmla="*/ 71 h 92"/>
                <a:gd name="T56" fmla="*/ 26 w 79"/>
                <a:gd name="T57" fmla="*/ 79 h 92"/>
                <a:gd name="T58" fmla="*/ 39 w 79"/>
                <a:gd name="T59" fmla="*/ 81 h 92"/>
                <a:gd name="T60" fmla="*/ 52 w 79"/>
                <a:gd name="T61" fmla="*/ 78 h 92"/>
                <a:gd name="T62" fmla="*/ 60 w 79"/>
                <a:gd name="T63" fmla="*/ 71 h 92"/>
                <a:gd name="T64" fmla="*/ 65 w 79"/>
                <a:gd name="T65" fmla="*/ 59 h 92"/>
                <a:gd name="T66" fmla="*/ 66 w 79"/>
                <a:gd name="T67" fmla="*/ 4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 h="92">
                  <a:moveTo>
                    <a:pt x="79" y="45"/>
                  </a:moveTo>
                  <a:cubicBezTo>
                    <a:pt x="79" y="52"/>
                    <a:pt x="78" y="59"/>
                    <a:pt x="76" y="64"/>
                  </a:cubicBezTo>
                  <a:cubicBezTo>
                    <a:pt x="75" y="70"/>
                    <a:pt x="72" y="75"/>
                    <a:pt x="69" y="79"/>
                  </a:cubicBezTo>
                  <a:cubicBezTo>
                    <a:pt x="65" y="83"/>
                    <a:pt x="61" y="86"/>
                    <a:pt x="56" y="88"/>
                  </a:cubicBezTo>
                  <a:cubicBezTo>
                    <a:pt x="51" y="90"/>
                    <a:pt x="45" y="92"/>
                    <a:pt x="38" y="92"/>
                  </a:cubicBezTo>
                  <a:cubicBezTo>
                    <a:pt x="32" y="92"/>
                    <a:pt x="26" y="91"/>
                    <a:pt x="21" y="89"/>
                  </a:cubicBezTo>
                  <a:cubicBezTo>
                    <a:pt x="16" y="87"/>
                    <a:pt x="12" y="84"/>
                    <a:pt x="9" y="80"/>
                  </a:cubicBezTo>
                  <a:cubicBezTo>
                    <a:pt x="6" y="76"/>
                    <a:pt x="3" y="71"/>
                    <a:pt x="2" y="66"/>
                  </a:cubicBezTo>
                  <a:cubicBezTo>
                    <a:pt x="0" y="60"/>
                    <a:pt x="0" y="54"/>
                    <a:pt x="0" y="46"/>
                  </a:cubicBezTo>
                  <a:cubicBezTo>
                    <a:pt x="0" y="39"/>
                    <a:pt x="0" y="33"/>
                    <a:pt x="2" y="27"/>
                  </a:cubicBezTo>
                  <a:cubicBezTo>
                    <a:pt x="4" y="22"/>
                    <a:pt x="6" y="17"/>
                    <a:pt x="10" y="13"/>
                  </a:cubicBezTo>
                  <a:cubicBezTo>
                    <a:pt x="13" y="9"/>
                    <a:pt x="17" y="6"/>
                    <a:pt x="22" y="4"/>
                  </a:cubicBezTo>
                  <a:cubicBezTo>
                    <a:pt x="27" y="1"/>
                    <a:pt x="33" y="0"/>
                    <a:pt x="40" y="0"/>
                  </a:cubicBezTo>
                  <a:cubicBezTo>
                    <a:pt x="47" y="0"/>
                    <a:pt x="52" y="1"/>
                    <a:pt x="57" y="3"/>
                  </a:cubicBezTo>
                  <a:cubicBezTo>
                    <a:pt x="62" y="5"/>
                    <a:pt x="66" y="8"/>
                    <a:pt x="69" y="12"/>
                  </a:cubicBezTo>
                  <a:cubicBezTo>
                    <a:pt x="72" y="16"/>
                    <a:pt x="75" y="20"/>
                    <a:pt x="76" y="26"/>
                  </a:cubicBezTo>
                  <a:cubicBezTo>
                    <a:pt x="78" y="31"/>
                    <a:pt x="79" y="38"/>
                    <a:pt x="79" y="45"/>
                  </a:cubicBezTo>
                  <a:close/>
                  <a:moveTo>
                    <a:pt x="66" y="46"/>
                  </a:moveTo>
                  <a:cubicBezTo>
                    <a:pt x="66" y="41"/>
                    <a:pt x="66" y="36"/>
                    <a:pt x="65" y="32"/>
                  </a:cubicBezTo>
                  <a:cubicBezTo>
                    <a:pt x="64" y="27"/>
                    <a:pt x="63" y="24"/>
                    <a:pt x="61" y="20"/>
                  </a:cubicBezTo>
                  <a:cubicBezTo>
                    <a:pt x="58" y="17"/>
                    <a:pt x="56" y="15"/>
                    <a:pt x="52" y="13"/>
                  </a:cubicBezTo>
                  <a:cubicBezTo>
                    <a:pt x="49" y="11"/>
                    <a:pt x="44" y="10"/>
                    <a:pt x="39" y="10"/>
                  </a:cubicBezTo>
                  <a:cubicBezTo>
                    <a:pt x="34" y="10"/>
                    <a:pt x="30" y="11"/>
                    <a:pt x="27" y="13"/>
                  </a:cubicBezTo>
                  <a:cubicBezTo>
                    <a:pt x="23" y="15"/>
                    <a:pt x="20" y="18"/>
                    <a:pt x="18" y="21"/>
                  </a:cubicBezTo>
                  <a:cubicBezTo>
                    <a:pt x="16" y="24"/>
                    <a:pt x="14" y="28"/>
                    <a:pt x="13" y="32"/>
                  </a:cubicBezTo>
                  <a:cubicBezTo>
                    <a:pt x="13" y="36"/>
                    <a:pt x="12" y="41"/>
                    <a:pt x="12" y="46"/>
                  </a:cubicBezTo>
                  <a:cubicBezTo>
                    <a:pt x="12" y="51"/>
                    <a:pt x="12" y="56"/>
                    <a:pt x="13" y="60"/>
                  </a:cubicBezTo>
                  <a:cubicBezTo>
                    <a:pt x="14" y="64"/>
                    <a:pt x="16" y="68"/>
                    <a:pt x="18" y="71"/>
                  </a:cubicBezTo>
                  <a:cubicBezTo>
                    <a:pt x="20" y="74"/>
                    <a:pt x="23" y="77"/>
                    <a:pt x="26" y="79"/>
                  </a:cubicBezTo>
                  <a:cubicBezTo>
                    <a:pt x="29" y="80"/>
                    <a:pt x="34" y="81"/>
                    <a:pt x="39" y="81"/>
                  </a:cubicBezTo>
                  <a:cubicBezTo>
                    <a:pt x="44" y="81"/>
                    <a:pt x="48" y="80"/>
                    <a:pt x="52" y="78"/>
                  </a:cubicBezTo>
                  <a:cubicBezTo>
                    <a:pt x="55" y="77"/>
                    <a:pt x="58" y="74"/>
                    <a:pt x="60" y="71"/>
                  </a:cubicBezTo>
                  <a:cubicBezTo>
                    <a:pt x="63" y="67"/>
                    <a:pt x="64" y="64"/>
                    <a:pt x="65" y="59"/>
                  </a:cubicBezTo>
                  <a:cubicBezTo>
                    <a:pt x="66" y="55"/>
                    <a:pt x="66" y="51"/>
                    <a:pt x="66" y="46"/>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17" name="Freeform 16"/>
            <p:cNvSpPr>
              <a:spLocks/>
            </p:cNvSpPr>
            <p:nvPr userDrawn="1"/>
          </p:nvSpPr>
          <p:spPr bwMode="auto">
            <a:xfrm>
              <a:off x="17646129" y="3717479"/>
              <a:ext cx="652463" cy="1066800"/>
            </a:xfrm>
            <a:custGeom>
              <a:avLst/>
              <a:gdLst>
                <a:gd name="T0" fmla="*/ 55 w 55"/>
                <a:gd name="T1" fmla="*/ 85 h 90"/>
                <a:gd name="T2" fmla="*/ 55 w 55"/>
                <a:gd name="T3" fmla="*/ 87 h 90"/>
                <a:gd name="T4" fmla="*/ 55 w 55"/>
                <a:gd name="T5" fmla="*/ 89 h 90"/>
                <a:gd name="T6" fmla="*/ 54 w 55"/>
                <a:gd name="T7" fmla="*/ 90 h 90"/>
                <a:gd name="T8" fmla="*/ 53 w 55"/>
                <a:gd name="T9" fmla="*/ 90 h 90"/>
                <a:gd name="T10" fmla="*/ 4 w 55"/>
                <a:gd name="T11" fmla="*/ 90 h 90"/>
                <a:gd name="T12" fmla="*/ 2 w 55"/>
                <a:gd name="T13" fmla="*/ 90 h 90"/>
                <a:gd name="T14" fmla="*/ 1 w 55"/>
                <a:gd name="T15" fmla="*/ 89 h 90"/>
                <a:gd name="T16" fmla="*/ 0 w 55"/>
                <a:gd name="T17" fmla="*/ 88 h 90"/>
                <a:gd name="T18" fmla="*/ 0 w 55"/>
                <a:gd name="T19" fmla="*/ 85 h 90"/>
                <a:gd name="T20" fmla="*/ 0 w 55"/>
                <a:gd name="T21" fmla="*/ 83 h 90"/>
                <a:gd name="T22" fmla="*/ 1 w 55"/>
                <a:gd name="T23" fmla="*/ 81 h 90"/>
                <a:gd name="T24" fmla="*/ 1 w 55"/>
                <a:gd name="T25" fmla="*/ 79 h 90"/>
                <a:gd name="T26" fmla="*/ 3 w 55"/>
                <a:gd name="T27" fmla="*/ 78 h 90"/>
                <a:gd name="T28" fmla="*/ 21 w 55"/>
                <a:gd name="T29" fmla="*/ 59 h 90"/>
                <a:gd name="T30" fmla="*/ 30 w 55"/>
                <a:gd name="T31" fmla="*/ 48 h 90"/>
                <a:gd name="T32" fmla="*/ 36 w 55"/>
                <a:gd name="T33" fmla="*/ 39 h 90"/>
                <a:gd name="T34" fmla="*/ 39 w 55"/>
                <a:gd name="T35" fmla="*/ 32 h 90"/>
                <a:gd name="T36" fmla="*/ 39 w 55"/>
                <a:gd name="T37" fmla="*/ 25 h 90"/>
                <a:gd name="T38" fmla="*/ 38 w 55"/>
                <a:gd name="T39" fmla="*/ 20 h 90"/>
                <a:gd name="T40" fmla="*/ 36 w 55"/>
                <a:gd name="T41" fmla="*/ 15 h 90"/>
                <a:gd name="T42" fmla="*/ 31 w 55"/>
                <a:gd name="T43" fmla="*/ 12 h 90"/>
                <a:gd name="T44" fmla="*/ 24 w 55"/>
                <a:gd name="T45" fmla="*/ 11 h 90"/>
                <a:gd name="T46" fmla="*/ 17 w 55"/>
                <a:gd name="T47" fmla="*/ 12 h 90"/>
                <a:gd name="T48" fmla="*/ 11 w 55"/>
                <a:gd name="T49" fmla="*/ 14 h 90"/>
                <a:gd name="T50" fmla="*/ 6 w 55"/>
                <a:gd name="T51" fmla="*/ 17 h 90"/>
                <a:gd name="T52" fmla="*/ 4 w 55"/>
                <a:gd name="T53" fmla="*/ 18 h 90"/>
                <a:gd name="T54" fmla="*/ 3 w 55"/>
                <a:gd name="T55" fmla="*/ 18 h 90"/>
                <a:gd name="T56" fmla="*/ 2 w 55"/>
                <a:gd name="T57" fmla="*/ 17 h 90"/>
                <a:gd name="T58" fmla="*/ 2 w 55"/>
                <a:gd name="T59" fmla="*/ 15 h 90"/>
                <a:gd name="T60" fmla="*/ 2 w 55"/>
                <a:gd name="T61" fmla="*/ 13 h 90"/>
                <a:gd name="T62" fmla="*/ 2 w 55"/>
                <a:gd name="T63" fmla="*/ 11 h 90"/>
                <a:gd name="T64" fmla="*/ 2 w 55"/>
                <a:gd name="T65" fmla="*/ 10 h 90"/>
                <a:gd name="T66" fmla="*/ 2 w 55"/>
                <a:gd name="T67" fmla="*/ 9 h 90"/>
                <a:gd name="T68" fmla="*/ 3 w 55"/>
                <a:gd name="T69" fmla="*/ 8 h 90"/>
                <a:gd name="T70" fmla="*/ 6 w 55"/>
                <a:gd name="T71" fmla="*/ 6 h 90"/>
                <a:gd name="T72" fmla="*/ 11 w 55"/>
                <a:gd name="T73" fmla="*/ 3 h 90"/>
                <a:gd name="T74" fmla="*/ 18 w 55"/>
                <a:gd name="T75" fmla="*/ 1 h 90"/>
                <a:gd name="T76" fmla="*/ 26 w 55"/>
                <a:gd name="T77" fmla="*/ 0 h 90"/>
                <a:gd name="T78" fmla="*/ 37 w 55"/>
                <a:gd name="T79" fmla="*/ 2 h 90"/>
                <a:gd name="T80" fmla="*/ 45 w 55"/>
                <a:gd name="T81" fmla="*/ 7 h 90"/>
                <a:gd name="T82" fmla="*/ 50 w 55"/>
                <a:gd name="T83" fmla="*/ 14 h 90"/>
                <a:gd name="T84" fmla="*/ 51 w 55"/>
                <a:gd name="T85" fmla="*/ 23 h 90"/>
                <a:gd name="T86" fmla="*/ 51 w 55"/>
                <a:gd name="T87" fmla="*/ 32 h 90"/>
                <a:gd name="T88" fmla="*/ 47 w 55"/>
                <a:gd name="T89" fmla="*/ 41 h 90"/>
                <a:gd name="T90" fmla="*/ 40 w 55"/>
                <a:gd name="T91" fmla="*/ 52 h 90"/>
                <a:gd name="T92" fmla="*/ 28 w 55"/>
                <a:gd name="T93" fmla="*/ 66 h 90"/>
                <a:gd name="T94" fmla="*/ 14 w 55"/>
                <a:gd name="T95" fmla="*/ 80 h 90"/>
                <a:gd name="T96" fmla="*/ 53 w 55"/>
                <a:gd name="T97" fmla="*/ 80 h 90"/>
                <a:gd name="T98" fmla="*/ 54 w 55"/>
                <a:gd name="T99" fmla="*/ 81 h 90"/>
                <a:gd name="T100" fmla="*/ 55 w 55"/>
                <a:gd name="T101" fmla="*/ 81 h 90"/>
                <a:gd name="T102" fmla="*/ 55 w 55"/>
                <a:gd name="T103" fmla="*/ 83 h 90"/>
                <a:gd name="T104" fmla="*/ 55 w 55"/>
                <a:gd name="T105"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 h="90">
                  <a:moveTo>
                    <a:pt x="55" y="85"/>
                  </a:moveTo>
                  <a:cubicBezTo>
                    <a:pt x="55" y="86"/>
                    <a:pt x="55" y="87"/>
                    <a:pt x="55" y="87"/>
                  </a:cubicBezTo>
                  <a:cubicBezTo>
                    <a:pt x="55" y="88"/>
                    <a:pt x="55" y="89"/>
                    <a:pt x="55" y="89"/>
                  </a:cubicBezTo>
                  <a:cubicBezTo>
                    <a:pt x="55" y="89"/>
                    <a:pt x="54" y="90"/>
                    <a:pt x="54" y="90"/>
                  </a:cubicBezTo>
                  <a:cubicBezTo>
                    <a:pt x="54" y="90"/>
                    <a:pt x="53" y="90"/>
                    <a:pt x="53" y="90"/>
                  </a:cubicBezTo>
                  <a:cubicBezTo>
                    <a:pt x="4" y="90"/>
                    <a:pt x="4" y="90"/>
                    <a:pt x="4" y="90"/>
                  </a:cubicBezTo>
                  <a:cubicBezTo>
                    <a:pt x="3" y="90"/>
                    <a:pt x="3" y="90"/>
                    <a:pt x="2" y="90"/>
                  </a:cubicBezTo>
                  <a:cubicBezTo>
                    <a:pt x="2" y="90"/>
                    <a:pt x="1" y="90"/>
                    <a:pt x="1" y="89"/>
                  </a:cubicBezTo>
                  <a:cubicBezTo>
                    <a:pt x="1" y="89"/>
                    <a:pt x="0" y="88"/>
                    <a:pt x="0" y="88"/>
                  </a:cubicBezTo>
                  <a:cubicBezTo>
                    <a:pt x="0" y="87"/>
                    <a:pt x="0" y="86"/>
                    <a:pt x="0" y="85"/>
                  </a:cubicBezTo>
                  <a:cubicBezTo>
                    <a:pt x="0" y="84"/>
                    <a:pt x="0" y="83"/>
                    <a:pt x="0" y="83"/>
                  </a:cubicBezTo>
                  <a:cubicBezTo>
                    <a:pt x="0" y="82"/>
                    <a:pt x="0" y="81"/>
                    <a:pt x="1" y="81"/>
                  </a:cubicBezTo>
                  <a:cubicBezTo>
                    <a:pt x="1" y="80"/>
                    <a:pt x="1" y="80"/>
                    <a:pt x="1" y="79"/>
                  </a:cubicBezTo>
                  <a:cubicBezTo>
                    <a:pt x="2" y="79"/>
                    <a:pt x="2" y="78"/>
                    <a:pt x="3" y="78"/>
                  </a:cubicBezTo>
                  <a:cubicBezTo>
                    <a:pt x="21" y="59"/>
                    <a:pt x="21" y="59"/>
                    <a:pt x="21" y="59"/>
                  </a:cubicBezTo>
                  <a:cubicBezTo>
                    <a:pt x="25" y="55"/>
                    <a:pt x="28" y="51"/>
                    <a:pt x="30" y="48"/>
                  </a:cubicBezTo>
                  <a:cubicBezTo>
                    <a:pt x="33" y="45"/>
                    <a:pt x="35" y="42"/>
                    <a:pt x="36" y="39"/>
                  </a:cubicBezTo>
                  <a:cubicBezTo>
                    <a:pt x="37" y="36"/>
                    <a:pt x="38" y="34"/>
                    <a:pt x="39" y="32"/>
                  </a:cubicBezTo>
                  <a:cubicBezTo>
                    <a:pt x="39" y="29"/>
                    <a:pt x="39" y="27"/>
                    <a:pt x="39" y="25"/>
                  </a:cubicBezTo>
                  <a:cubicBezTo>
                    <a:pt x="39" y="23"/>
                    <a:pt x="39" y="21"/>
                    <a:pt x="38" y="20"/>
                  </a:cubicBezTo>
                  <a:cubicBezTo>
                    <a:pt x="38" y="18"/>
                    <a:pt x="37" y="16"/>
                    <a:pt x="36" y="15"/>
                  </a:cubicBezTo>
                  <a:cubicBezTo>
                    <a:pt x="34" y="14"/>
                    <a:pt x="33" y="13"/>
                    <a:pt x="31" y="12"/>
                  </a:cubicBezTo>
                  <a:cubicBezTo>
                    <a:pt x="29" y="11"/>
                    <a:pt x="27" y="11"/>
                    <a:pt x="24" y="11"/>
                  </a:cubicBezTo>
                  <a:cubicBezTo>
                    <a:pt x="21" y="11"/>
                    <a:pt x="19" y="11"/>
                    <a:pt x="17" y="12"/>
                  </a:cubicBezTo>
                  <a:cubicBezTo>
                    <a:pt x="14" y="13"/>
                    <a:pt x="12" y="14"/>
                    <a:pt x="11" y="14"/>
                  </a:cubicBezTo>
                  <a:cubicBezTo>
                    <a:pt x="9" y="15"/>
                    <a:pt x="7" y="16"/>
                    <a:pt x="6" y="17"/>
                  </a:cubicBezTo>
                  <a:cubicBezTo>
                    <a:pt x="5" y="18"/>
                    <a:pt x="4" y="18"/>
                    <a:pt x="4" y="18"/>
                  </a:cubicBezTo>
                  <a:cubicBezTo>
                    <a:pt x="3" y="18"/>
                    <a:pt x="3" y="18"/>
                    <a:pt x="3" y="18"/>
                  </a:cubicBezTo>
                  <a:cubicBezTo>
                    <a:pt x="3" y="18"/>
                    <a:pt x="2" y="17"/>
                    <a:pt x="2" y="17"/>
                  </a:cubicBezTo>
                  <a:cubicBezTo>
                    <a:pt x="2" y="17"/>
                    <a:pt x="2" y="16"/>
                    <a:pt x="2" y="15"/>
                  </a:cubicBezTo>
                  <a:cubicBezTo>
                    <a:pt x="2" y="15"/>
                    <a:pt x="2" y="14"/>
                    <a:pt x="2" y="13"/>
                  </a:cubicBezTo>
                  <a:cubicBezTo>
                    <a:pt x="2" y="12"/>
                    <a:pt x="2" y="12"/>
                    <a:pt x="2" y="11"/>
                  </a:cubicBezTo>
                  <a:cubicBezTo>
                    <a:pt x="2" y="11"/>
                    <a:pt x="2" y="10"/>
                    <a:pt x="2" y="10"/>
                  </a:cubicBezTo>
                  <a:cubicBezTo>
                    <a:pt x="2" y="9"/>
                    <a:pt x="2" y="9"/>
                    <a:pt x="2" y="9"/>
                  </a:cubicBezTo>
                  <a:cubicBezTo>
                    <a:pt x="3" y="8"/>
                    <a:pt x="3" y="8"/>
                    <a:pt x="3" y="8"/>
                  </a:cubicBezTo>
                  <a:cubicBezTo>
                    <a:pt x="4" y="7"/>
                    <a:pt x="5" y="6"/>
                    <a:pt x="6" y="6"/>
                  </a:cubicBezTo>
                  <a:cubicBezTo>
                    <a:pt x="8" y="5"/>
                    <a:pt x="9" y="4"/>
                    <a:pt x="11" y="3"/>
                  </a:cubicBezTo>
                  <a:cubicBezTo>
                    <a:pt x="13" y="2"/>
                    <a:pt x="16" y="2"/>
                    <a:pt x="18" y="1"/>
                  </a:cubicBezTo>
                  <a:cubicBezTo>
                    <a:pt x="21" y="1"/>
                    <a:pt x="23" y="0"/>
                    <a:pt x="26" y="0"/>
                  </a:cubicBezTo>
                  <a:cubicBezTo>
                    <a:pt x="30" y="0"/>
                    <a:pt x="34" y="1"/>
                    <a:pt x="37" y="2"/>
                  </a:cubicBezTo>
                  <a:cubicBezTo>
                    <a:pt x="40" y="3"/>
                    <a:pt x="43" y="5"/>
                    <a:pt x="45" y="7"/>
                  </a:cubicBezTo>
                  <a:cubicBezTo>
                    <a:pt x="47" y="9"/>
                    <a:pt x="49" y="12"/>
                    <a:pt x="50" y="14"/>
                  </a:cubicBezTo>
                  <a:cubicBezTo>
                    <a:pt x="51" y="17"/>
                    <a:pt x="51" y="20"/>
                    <a:pt x="51" y="23"/>
                  </a:cubicBezTo>
                  <a:cubicBezTo>
                    <a:pt x="51" y="26"/>
                    <a:pt x="51" y="29"/>
                    <a:pt x="51" y="32"/>
                  </a:cubicBezTo>
                  <a:cubicBezTo>
                    <a:pt x="50" y="35"/>
                    <a:pt x="49" y="38"/>
                    <a:pt x="47" y="41"/>
                  </a:cubicBezTo>
                  <a:cubicBezTo>
                    <a:pt x="46" y="44"/>
                    <a:pt x="44" y="48"/>
                    <a:pt x="40" y="52"/>
                  </a:cubicBezTo>
                  <a:cubicBezTo>
                    <a:pt x="37" y="56"/>
                    <a:pt x="33" y="60"/>
                    <a:pt x="28" y="66"/>
                  </a:cubicBezTo>
                  <a:cubicBezTo>
                    <a:pt x="14" y="80"/>
                    <a:pt x="14" y="80"/>
                    <a:pt x="14" y="80"/>
                  </a:cubicBezTo>
                  <a:cubicBezTo>
                    <a:pt x="53" y="80"/>
                    <a:pt x="53" y="80"/>
                    <a:pt x="53" y="80"/>
                  </a:cubicBezTo>
                  <a:cubicBezTo>
                    <a:pt x="53" y="80"/>
                    <a:pt x="53" y="80"/>
                    <a:pt x="54" y="81"/>
                  </a:cubicBezTo>
                  <a:cubicBezTo>
                    <a:pt x="54" y="81"/>
                    <a:pt x="54" y="81"/>
                    <a:pt x="55" y="81"/>
                  </a:cubicBezTo>
                  <a:cubicBezTo>
                    <a:pt x="55" y="82"/>
                    <a:pt x="55" y="82"/>
                    <a:pt x="55" y="83"/>
                  </a:cubicBezTo>
                  <a:cubicBezTo>
                    <a:pt x="55" y="84"/>
                    <a:pt x="55" y="84"/>
                    <a:pt x="55" y="85"/>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18" name="Freeform 17"/>
            <p:cNvSpPr>
              <a:spLocks/>
            </p:cNvSpPr>
            <p:nvPr userDrawn="1"/>
          </p:nvSpPr>
          <p:spPr bwMode="auto">
            <a:xfrm>
              <a:off x="19176479" y="3741292"/>
              <a:ext cx="663575" cy="1066800"/>
            </a:xfrm>
            <a:custGeom>
              <a:avLst/>
              <a:gdLst>
                <a:gd name="T0" fmla="*/ 56 w 56"/>
                <a:gd name="T1" fmla="*/ 60 h 90"/>
                <a:gd name="T2" fmla="*/ 53 w 56"/>
                <a:gd name="T3" fmla="*/ 72 h 90"/>
                <a:gd name="T4" fmla="*/ 46 w 56"/>
                <a:gd name="T5" fmla="*/ 82 h 90"/>
                <a:gd name="T6" fmla="*/ 36 w 56"/>
                <a:gd name="T7" fmla="*/ 88 h 90"/>
                <a:gd name="T8" fmla="*/ 23 w 56"/>
                <a:gd name="T9" fmla="*/ 90 h 90"/>
                <a:gd name="T10" fmla="*/ 15 w 56"/>
                <a:gd name="T11" fmla="*/ 89 h 90"/>
                <a:gd name="T12" fmla="*/ 8 w 56"/>
                <a:gd name="T13" fmla="*/ 87 h 90"/>
                <a:gd name="T14" fmla="*/ 3 w 56"/>
                <a:gd name="T15" fmla="*/ 86 h 90"/>
                <a:gd name="T16" fmla="*/ 1 w 56"/>
                <a:gd name="T17" fmla="*/ 85 h 90"/>
                <a:gd name="T18" fmla="*/ 0 w 56"/>
                <a:gd name="T19" fmla="*/ 84 h 90"/>
                <a:gd name="T20" fmla="*/ 0 w 56"/>
                <a:gd name="T21" fmla="*/ 83 h 90"/>
                <a:gd name="T22" fmla="*/ 0 w 56"/>
                <a:gd name="T23" fmla="*/ 81 h 90"/>
                <a:gd name="T24" fmla="*/ 0 w 56"/>
                <a:gd name="T25" fmla="*/ 79 h 90"/>
                <a:gd name="T26" fmla="*/ 0 w 56"/>
                <a:gd name="T27" fmla="*/ 77 h 90"/>
                <a:gd name="T28" fmla="*/ 0 w 56"/>
                <a:gd name="T29" fmla="*/ 75 h 90"/>
                <a:gd name="T30" fmla="*/ 1 w 56"/>
                <a:gd name="T31" fmla="*/ 75 h 90"/>
                <a:gd name="T32" fmla="*/ 2 w 56"/>
                <a:gd name="T33" fmla="*/ 74 h 90"/>
                <a:gd name="T34" fmla="*/ 4 w 56"/>
                <a:gd name="T35" fmla="*/ 75 h 90"/>
                <a:gd name="T36" fmla="*/ 8 w 56"/>
                <a:gd name="T37" fmla="*/ 77 h 90"/>
                <a:gd name="T38" fmla="*/ 14 w 56"/>
                <a:gd name="T39" fmla="*/ 79 h 90"/>
                <a:gd name="T40" fmla="*/ 22 w 56"/>
                <a:gd name="T41" fmla="*/ 80 h 90"/>
                <a:gd name="T42" fmla="*/ 31 w 56"/>
                <a:gd name="T43" fmla="*/ 79 h 90"/>
                <a:gd name="T44" fmla="*/ 37 w 56"/>
                <a:gd name="T45" fmla="*/ 75 h 90"/>
                <a:gd name="T46" fmla="*/ 42 w 56"/>
                <a:gd name="T47" fmla="*/ 69 h 90"/>
                <a:gd name="T48" fmla="*/ 43 w 56"/>
                <a:gd name="T49" fmla="*/ 61 h 90"/>
                <a:gd name="T50" fmla="*/ 42 w 56"/>
                <a:gd name="T51" fmla="*/ 53 h 90"/>
                <a:gd name="T52" fmla="*/ 38 w 56"/>
                <a:gd name="T53" fmla="*/ 48 h 90"/>
                <a:gd name="T54" fmla="*/ 31 w 56"/>
                <a:gd name="T55" fmla="*/ 45 h 90"/>
                <a:gd name="T56" fmla="*/ 21 w 56"/>
                <a:gd name="T57" fmla="*/ 44 h 90"/>
                <a:gd name="T58" fmla="*/ 13 w 56"/>
                <a:gd name="T59" fmla="*/ 44 h 90"/>
                <a:gd name="T60" fmla="*/ 8 w 56"/>
                <a:gd name="T61" fmla="*/ 44 h 90"/>
                <a:gd name="T62" fmla="*/ 5 w 56"/>
                <a:gd name="T63" fmla="*/ 44 h 90"/>
                <a:gd name="T64" fmla="*/ 4 w 56"/>
                <a:gd name="T65" fmla="*/ 40 h 90"/>
                <a:gd name="T66" fmla="*/ 4 w 56"/>
                <a:gd name="T67" fmla="*/ 4 h 90"/>
                <a:gd name="T68" fmla="*/ 5 w 56"/>
                <a:gd name="T69" fmla="*/ 1 h 90"/>
                <a:gd name="T70" fmla="*/ 8 w 56"/>
                <a:gd name="T71" fmla="*/ 0 h 90"/>
                <a:gd name="T72" fmla="*/ 48 w 56"/>
                <a:gd name="T73" fmla="*/ 0 h 90"/>
                <a:gd name="T74" fmla="*/ 49 w 56"/>
                <a:gd name="T75" fmla="*/ 0 h 90"/>
                <a:gd name="T76" fmla="*/ 49 w 56"/>
                <a:gd name="T77" fmla="*/ 1 h 90"/>
                <a:gd name="T78" fmla="*/ 50 w 56"/>
                <a:gd name="T79" fmla="*/ 2 h 90"/>
                <a:gd name="T80" fmla="*/ 50 w 56"/>
                <a:gd name="T81" fmla="*/ 5 h 90"/>
                <a:gd name="T82" fmla="*/ 49 w 56"/>
                <a:gd name="T83" fmla="*/ 9 h 90"/>
                <a:gd name="T84" fmla="*/ 48 w 56"/>
                <a:gd name="T85" fmla="*/ 10 h 90"/>
                <a:gd name="T86" fmla="*/ 16 w 56"/>
                <a:gd name="T87" fmla="*/ 10 h 90"/>
                <a:gd name="T88" fmla="*/ 16 w 56"/>
                <a:gd name="T89" fmla="*/ 35 h 90"/>
                <a:gd name="T90" fmla="*/ 21 w 56"/>
                <a:gd name="T91" fmla="*/ 34 h 90"/>
                <a:gd name="T92" fmla="*/ 26 w 56"/>
                <a:gd name="T93" fmla="*/ 34 h 90"/>
                <a:gd name="T94" fmla="*/ 39 w 56"/>
                <a:gd name="T95" fmla="*/ 36 h 90"/>
                <a:gd name="T96" fmla="*/ 48 w 56"/>
                <a:gd name="T97" fmla="*/ 41 h 90"/>
                <a:gd name="T98" fmla="*/ 54 w 56"/>
                <a:gd name="T99" fmla="*/ 49 h 90"/>
                <a:gd name="T100" fmla="*/ 56 w 56"/>
                <a:gd name="T101" fmla="*/ 6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 h="90">
                  <a:moveTo>
                    <a:pt x="56" y="60"/>
                  </a:moveTo>
                  <a:cubicBezTo>
                    <a:pt x="56" y="64"/>
                    <a:pt x="55" y="69"/>
                    <a:pt x="53" y="72"/>
                  </a:cubicBezTo>
                  <a:cubicBezTo>
                    <a:pt x="52" y="76"/>
                    <a:pt x="49" y="79"/>
                    <a:pt x="46" y="82"/>
                  </a:cubicBezTo>
                  <a:cubicBezTo>
                    <a:pt x="44" y="84"/>
                    <a:pt x="40" y="86"/>
                    <a:pt x="36" y="88"/>
                  </a:cubicBezTo>
                  <a:cubicBezTo>
                    <a:pt x="32" y="89"/>
                    <a:pt x="27" y="90"/>
                    <a:pt x="23" y="90"/>
                  </a:cubicBezTo>
                  <a:cubicBezTo>
                    <a:pt x="20" y="90"/>
                    <a:pt x="17" y="89"/>
                    <a:pt x="15" y="89"/>
                  </a:cubicBezTo>
                  <a:cubicBezTo>
                    <a:pt x="12" y="89"/>
                    <a:pt x="10" y="88"/>
                    <a:pt x="8" y="87"/>
                  </a:cubicBezTo>
                  <a:cubicBezTo>
                    <a:pt x="6" y="87"/>
                    <a:pt x="5" y="86"/>
                    <a:pt x="3" y="86"/>
                  </a:cubicBezTo>
                  <a:cubicBezTo>
                    <a:pt x="2" y="85"/>
                    <a:pt x="1" y="85"/>
                    <a:pt x="1" y="85"/>
                  </a:cubicBezTo>
                  <a:cubicBezTo>
                    <a:pt x="1" y="84"/>
                    <a:pt x="1" y="84"/>
                    <a:pt x="0" y="84"/>
                  </a:cubicBezTo>
                  <a:cubicBezTo>
                    <a:pt x="0" y="83"/>
                    <a:pt x="0" y="83"/>
                    <a:pt x="0" y="83"/>
                  </a:cubicBezTo>
                  <a:cubicBezTo>
                    <a:pt x="0" y="82"/>
                    <a:pt x="0" y="82"/>
                    <a:pt x="0" y="81"/>
                  </a:cubicBezTo>
                  <a:cubicBezTo>
                    <a:pt x="0" y="81"/>
                    <a:pt x="0" y="80"/>
                    <a:pt x="0" y="79"/>
                  </a:cubicBezTo>
                  <a:cubicBezTo>
                    <a:pt x="0" y="78"/>
                    <a:pt x="0" y="78"/>
                    <a:pt x="0" y="77"/>
                  </a:cubicBezTo>
                  <a:cubicBezTo>
                    <a:pt x="0" y="76"/>
                    <a:pt x="0" y="76"/>
                    <a:pt x="0" y="75"/>
                  </a:cubicBezTo>
                  <a:cubicBezTo>
                    <a:pt x="0" y="75"/>
                    <a:pt x="1" y="75"/>
                    <a:pt x="1" y="75"/>
                  </a:cubicBezTo>
                  <a:cubicBezTo>
                    <a:pt x="1" y="74"/>
                    <a:pt x="1" y="74"/>
                    <a:pt x="2" y="74"/>
                  </a:cubicBezTo>
                  <a:cubicBezTo>
                    <a:pt x="2" y="74"/>
                    <a:pt x="3" y="75"/>
                    <a:pt x="4" y="75"/>
                  </a:cubicBezTo>
                  <a:cubicBezTo>
                    <a:pt x="5" y="76"/>
                    <a:pt x="6" y="76"/>
                    <a:pt x="8" y="77"/>
                  </a:cubicBezTo>
                  <a:cubicBezTo>
                    <a:pt x="9" y="78"/>
                    <a:pt x="11" y="78"/>
                    <a:pt x="14" y="79"/>
                  </a:cubicBezTo>
                  <a:cubicBezTo>
                    <a:pt x="16" y="79"/>
                    <a:pt x="19" y="80"/>
                    <a:pt x="22" y="80"/>
                  </a:cubicBezTo>
                  <a:cubicBezTo>
                    <a:pt x="25" y="80"/>
                    <a:pt x="28" y="79"/>
                    <a:pt x="31" y="79"/>
                  </a:cubicBezTo>
                  <a:cubicBezTo>
                    <a:pt x="33" y="78"/>
                    <a:pt x="35" y="77"/>
                    <a:pt x="37" y="75"/>
                  </a:cubicBezTo>
                  <a:cubicBezTo>
                    <a:pt x="39" y="74"/>
                    <a:pt x="41" y="72"/>
                    <a:pt x="42" y="69"/>
                  </a:cubicBezTo>
                  <a:cubicBezTo>
                    <a:pt x="43" y="67"/>
                    <a:pt x="43" y="64"/>
                    <a:pt x="43" y="61"/>
                  </a:cubicBezTo>
                  <a:cubicBezTo>
                    <a:pt x="43" y="58"/>
                    <a:pt x="43" y="55"/>
                    <a:pt x="42" y="53"/>
                  </a:cubicBezTo>
                  <a:cubicBezTo>
                    <a:pt x="41" y="51"/>
                    <a:pt x="40" y="49"/>
                    <a:pt x="38" y="48"/>
                  </a:cubicBezTo>
                  <a:cubicBezTo>
                    <a:pt x="36" y="46"/>
                    <a:pt x="34" y="45"/>
                    <a:pt x="31" y="45"/>
                  </a:cubicBezTo>
                  <a:cubicBezTo>
                    <a:pt x="28" y="44"/>
                    <a:pt x="24" y="44"/>
                    <a:pt x="21" y="44"/>
                  </a:cubicBezTo>
                  <a:cubicBezTo>
                    <a:pt x="18" y="44"/>
                    <a:pt x="15" y="44"/>
                    <a:pt x="13" y="44"/>
                  </a:cubicBezTo>
                  <a:cubicBezTo>
                    <a:pt x="11" y="44"/>
                    <a:pt x="9" y="44"/>
                    <a:pt x="8" y="44"/>
                  </a:cubicBezTo>
                  <a:cubicBezTo>
                    <a:pt x="6" y="44"/>
                    <a:pt x="6" y="44"/>
                    <a:pt x="5" y="44"/>
                  </a:cubicBezTo>
                  <a:cubicBezTo>
                    <a:pt x="4" y="43"/>
                    <a:pt x="4" y="42"/>
                    <a:pt x="4" y="40"/>
                  </a:cubicBezTo>
                  <a:cubicBezTo>
                    <a:pt x="4" y="4"/>
                    <a:pt x="4" y="4"/>
                    <a:pt x="4" y="4"/>
                  </a:cubicBezTo>
                  <a:cubicBezTo>
                    <a:pt x="4" y="3"/>
                    <a:pt x="5" y="1"/>
                    <a:pt x="5" y="1"/>
                  </a:cubicBezTo>
                  <a:cubicBezTo>
                    <a:pt x="6" y="0"/>
                    <a:pt x="7" y="0"/>
                    <a:pt x="8" y="0"/>
                  </a:cubicBezTo>
                  <a:cubicBezTo>
                    <a:pt x="48" y="0"/>
                    <a:pt x="48" y="0"/>
                    <a:pt x="48" y="0"/>
                  </a:cubicBezTo>
                  <a:cubicBezTo>
                    <a:pt x="48" y="0"/>
                    <a:pt x="48" y="0"/>
                    <a:pt x="49" y="0"/>
                  </a:cubicBezTo>
                  <a:cubicBezTo>
                    <a:pt x="49" y="0"/>
                    <a:pt x="49" y="0"/>
                    <a:pt x="49" y="1"/>
                  </a:cubicBezTo>
                  <a:cubicBezTo>
                    <a:pt x="50" y="1"/>
                    <a:pt x="50" y="2"/>
                    <a:pt x="50" y="2"/>
                  </a:cubicBezTo>
                  <a:cubicBezTo>
                    <a:pt x="50" y="3"/>
                    <a:pt x="50" y="4"/>
                    <a:pt x="50" y="5"/>
                  </a:cubicBezTo>
                  <a:cubicBezTo>
                    <a:pt x="50" y="6"/>
                    <a:pt x="50" y="8"/>
                    <a:pt x="49" y="9"/>
                  </a:cubicBezTo>
                  <a:cubicBezTo>
                    <a:pt x="49" y="9"/>
                    <a:pt x="48" y="10"/>
                    <a:pt x="48" y="10"/>
                  </a:cubicBezTo>
                  <a:cubicBezTo>
                    <a:pt x="16" y="10"/>
                    <a:pt x="16" y="10"/>
                    <a:pt x="16" y="10"/>
                  </a:cubicBezTo>
                  <a:cubicBezTo>
                    <a:pt x="16" y="35"/>
                    <a:pt x="16" y="35"/>
                    <a:pt x="16" y="35"/>
                  </a:cubicBezTo>
                  <a:cubicBezTo>
                    <a:pt x="18" y="35"/>
                    <a:pt x="19" y="34"/>
                    <a:pt x="21" y="34"/>
                  </a:cubicBezTo>
                  <a:cubicBezTo>
                    <a:pt x="22" y="34"/>
                    <a:pt x="24" y="34"/>
                    <a:pt x="26" y="34"/>
                  </a:cubicBezTo>
                  <a:cubicBezTo>
                    <a:pt x="31" y="34"/>
                    <a:pt x="35" y="35"/>
                    <a:pt x="39" y="36"/>
                  </a:cubicBezTo>
                  <a:cubicBezTo>
                    <a:pt x="43" y="37"/>
                    <a:pt x="46" y="39"/>
                    <a:pt x="48" y="41"/>
                  </a:cubicBezTo>
                  <a:cubicBezTo>
                    <a:pt x="51" y="43"/>
                    <a:pt x="52" y="46"/>
                    <a:pt x="54" y="49"/>
                  </a:cubicBezTo>
                  <a:cubicBezTo>
                    <a:pt x="55" y="52"/>
                    <a:pt x="56" y="56"/>
                    <a:pt x="56" y="60"/>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20" name="Freeform 18"/>
            <p:cNvSpPr>
              <a:spLocks/>
            </p:cNvSpPr>
            <p:nvPr userDrawn="1"/>
          </p:nvSpPr>
          <p:spPr bwMode="auto">
            <a:xfrm>
              <a:off x="20706829" y="3730179"/>
              <a:ext cx="604838" cy="1054100"/>
            </a:xfrm>
            <a:custGeom>
              <a:avLst/>
              <a:gdLst>
                <a:gd name="T0" fmla="*/ 51 w 51"/>
                <a:gd name="T1" fmla="*/ 85 h 89"/>
                <a:gd name="T2" fmla="*/ 51 w 51"/>
                <a:gd name="T3" fmla="*/ 87 h 89"/>
                <a:gd name="T4" fmla="*/ 51 w 51"/>
                <a:gd name="T5" fmla="*/ 88 h 89"/>
                <a:gd name="T6" fmla="*/ 50 w 51"/>
                <a:gd name="T7" fmla="*/ 89 h 89"/>
                <a:gd name="T8" fmla="*/ 49 w 51"/>
                <a:gd name="T9" fmla="*/ 89 h 89"/>
                <a:gd name="T10" fmla="*/ 3 w 51"/>
                <a:gd name="T11" fmla="*/ 89 h 89"/>
                <a:gd name="T12" fmla="*/ 2 w 51"/>
                <a:gd name="T13" fmla="*/ 89 h 89"/>
                <a:gd name="T14" fmla="*/ 1 w 51"/>
                <a:gd name="T15" fmla="*/ 88 h 89"/>
                <a:gd name="T16" fmla="*/ 0 w 51"/>
                <a:gd name="T17" fmla="*/ 87 h 89"/>
                <a:gd name="T18" fmla="*/ 0 w 51"/>
                <a:gd name="T19" fmla="*/ 85 h 89"/>
                <a:gd name="T20" fmla="*/ 0 w 51"/>
                <a:gd name="T21" fmla="*/ 82 h 89"/>
                <a:gd name="T22" fmla="*/ 1 w 51"/>
                <a:gd name="T23" fmla="*/ 81 h 89"/>
                <a:gd name="T24" fmla="*/ 2 w 51"/>
                <a:gd name="T25" fmla="*/ 80 h 89"/>
                <a:gd name="T26" fmla="*/ 3 w 51"/>
                <a:gd name="T27" fmla="*/ 80 h 89"/>
                <a:gd name="T28" fmla="*/ 21 w 51"/>
                <a:gd name="T29" fmla="*/ 80 h 89"/>
                <a:gd name="T30" fmla="*/ 21 w 51"/>
                <a:gd name="T31" fmla="*/ 12 h 89"/>
                <a:gd name="T32" fmla="*/ 4 w 51"/>
                <a:gd name="T33" fmla="*/ 23 h 89"/>
                <a:gd name="T34" fmla="*/ 2 w 51"/>
                <a:gd name="T35" fmla="*/ 23 h 89"/>
                <a:gd name="T36" fmla="*/ 1 w 51"/>
                <a:gd name="T37" fmla="*/ 23 h 89"/>
                <a:gd name="T38" fmla="*/ 0 w 51"/>
                <a:gd name="T39" fmla="*/ 22 h 89"/>
                <a:gd name="T40" fmla="*/ 0 w 51"/>
                <a:gd name="T41" fmla="*/ 19 h 89"/>
                <a:gd name="T42" fmla="*/ 0 w 51"/>
                <a:gd name="T43" fmla="*/ 17 h 89"/>
                <a:gd name="T44" fmla="*/ 0 w 51"/>
                <a:gd name="T45" fmla="*/ 16 h 89"/>
                <a:gd name="T46" fmla="*/ 1 w 51"/>
                <a:gd name="T47" fmla="*/ 15 h 89"/>
                <a:gd name="T48" fmla="*/ 2 w 51"/>
                <a:gd name="T49" fmla="*/ 14 h 89"/>
                <a:gd name="T50" fmla="*/ 22 w 51"/>
                <a:gd name="T51" fmla="*/ 1 h 89"/>
                <a:gd name="T52" fmla="*/ 23 w 51"/>
                <a:gd name="T53" fmla="*/ 1 h 89"/>
                <a:gd name="T54" fmla="*/ 24 w 51"/>
                <a:gd name="T55" fmla="*/ 0 h 89"/>
                <a:gd name="T56" fmla="*/ 25 w 51"/>
                <a:gd name="T57" fmla="*/ 0 h 89"/>
                <a:gd name="T58" fmla="*/ 27 w 51"/>
                <a:gd name="T59" fmla="*/ 0 h 89"/>
                <a:gd name="T60" fmla="*/ 30 w 51"/>
                <a:gd name="T61" fmla="*/ 0 h 89"/>
                <a:gd name="T62" fmla="*/ 32 w 51"/>
                <a:gd name="T63" fmla="*/ 1 h 89"/>
                <a:gd name="T64" fmla="*/ 33 w 51"/>
                <a:gd name="T65" fmla="*/ 1 h 89"/>
                <a:gd name="T66" fmla="*/ 33 w 51"/>
                <a:gd name="T67" fmla="*/ 2 h 89"/>
                <a:gd name="T68" fmla="*/ 33 w 51"/>
                <a:gd name="T69" fmla="*/ 80 h 89"/>
                <a:gd name="T70" fmla="*/ 49 w 51"/>
                <a:gd name="T71" fmla="*/ 80 h 89"/>
                <a:gd name="T72" fmla="*/ 50 w 51"/>
                <a:gd name="T73" fmla="*/ 80 h 89"/>
                <a:gd name="T74" fmla="*/ 51 w 51"/>
                <a:gd name="T75" fmla="*/ 81 h 89"/>
                <a:gd name="T76" fmla="*/ 51 w 51"/>
                <a:gd name="T77" fmla="*/ 82 h 89"/>
                <a:gd name="T78" fmla="*/ 51 w 51"/>
                <a:gd name="T79"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 h="89">
                  <a:moveTo>
                    <a:pt x="51" y="85"/>
                  </a:moveTo>
                  <a:cubicBezTo>
                    <a:pt x="51" y="85"/>
                    <a:pt x="51" y="86"/>
                    <a:pt x="51" y="87"/>
                  </a:cubicBezTo>
                  <a:cubicBezTo>
                    <a:pt x="51" y="87"/>
                    <a:pt x="51" y="88"/>
                    <a:pt x="51" y="88"/>
                  </a:cubicBezTo>
                  <a:cubicBezTo>
                    <a:pt x="50" y="89"/>
                    <a:pt x="50" y="89"/>
                    <a:pt x="50" y="89"/>
                  </a:cubicBezTo>
                  <a:cubicBezTo>
                    <a:pt x="50" y="89"/>
                    <a:pt x="49" y="89"/>
                    <a:pt x="49" y="89"/>
                  </a:cubicBezTo>
                  <a:cubicBezTo>
                    <a:pt x="3" y="89"/>
                    <a:pt x="3" y="89"/>
                    <a:pt x="3" y="89"/>
                  </a:cubicBezTo>
                  <a:cubicBezTo>
                    <a:pt x="2" y="89"/>
                    <a:pt x="2" y="89"/>
                    <a:pt x="2" y="89"/>
                  </a:cubicBezTo>
                  <a:cubicBezTo>
                    <a:pt x="1" y="89"/>
                    <a:pt x="1" y="89"/>
                    <a:pt x="1" y="88"/>
                  </a:cubicBezTo>
                  <a:cubicBezTo>
                    <a:pt x="1" y="88"/>
                    <a:pt x="1" y="87"/>
                    <a:pt x="0" y="87"/>
                  </a:cubicBezTo>
                  <a:cubicBezTo>
                    <a:pt x="0" y="86"/>
                    <a:pt x="0" y="85"/>
                    <a:pt x="0" y="85"/>
                  </a:cubicBezTo>
                  <a:cubicBezTo>
                    <a:pt x="0" y="84"/>
                    <a:pt x="0" y="83"/>
                    <a:pt x="0" y="82"/>
                  </a:cubicBezTo>
                  <a:cubicBezTo>
                    <a:pt x="1" y="82"/>
                    <a:pt x="1" y="81"/>
                    <a:pt x="1" y="81"/>
                  </a:cubicBezTo>
                  <a:cubicBezTo>
                    <a:pt x="1" y="81"/>
                    <a:pt x="1" y="80"/>
                    <a:pt x="2" y="80"/>
                  </a:cubicBezTo>
                  <a:cubicBezTo>
                    <a:pt x="2" y="80"/>
                    <a:pt x="2" y="80"/>
                    <a:pt x="3" y="80"/>
                  </a:cubicBezTo>
                  <a:cubicBezTo>
                    <a:pt x="21" y="80"/>
                    <a:pt x="21" y="80"/>
                    <a:pt x="21" y="80"/>
                  </a:cubicBezTo>
                  <a:cubicBezTo>
                    <a:pt x="21" y="12"/>
                    <a:pt x="21" y="12"/>
                    <a:pt x="21" y="12"/>
                  </a:cubicBezTo>
                  <a:cubicBezTo>
                    <a:pt x="4" y="23"/>
                    <a:pt x="4" y="23"/>
                    <a:pt x="4" y="23"/>
                  </a:cubicBezTo>
                  <a:cubicBezTo>
                    <a:pt x="3" y="23"/>
                    <a:pt x="2" y="23"/>
                    <a:pt x="2" y="23"/>
                  </a:cubicBezTo>
                  <a:cubicBezTo>
                    <a:pt x="1" y="24"/>
                    <a:pt x="1" y="23"/>
                    <a:pt x="1" y="23"/>
                  </a:cubicBezTo>
                  <a:cubicBezTo>
                    <a:pt x="0" y="23"/>
                    <a:pt x="0" y="22"/>
                    <a:pt x="0" y="22"/>
                  </a:cubicBezTo>
                  <a:cubicBezTo>
                    <a:pt x="0" y="21"/>
                    <a:pt x="0" y="20"/>
                    <a:pt x="0" y="19"/>
                  </a:cubicBezTo>
                  <a:cubicBezTo>
                    <a:pt x="0" y="18"/>
                    <a:pt x="0" y="18"/>
                    <a:pt x="0" y="17"/>
                  </a:cubicBezTo>
                  <a:cubicBezTo>
                    <a:pt x="0" y="17"/>
                    <a:pt x="0" y="16"/>
                    <a:pt x="0" y="16"/>
                  </a:cubicBezTo>
                  <a:cubicBezTo>
                    <a:pt x="0" y="15"/>
                    <a:pt x="1" y="15"/>
                    <a:pt x="1" y="15"/>
                  </a:cubicBezTo>
                  <a:cubicBezTo>
                    <a:pt x="1" y="14"/>
                    <a:pt x="1" y="14"/>
                    <a:pt x="2" y="14"/>
                  </a:cubicBezTo>
                  <a:cubicBezTo>
                    <a:pt x="22" y="1"/>
                    <a:pt x="22" y="1"/>
                    <a:pt x="22" y="1"/>
                  </a:cubicBezTo>
                  <a:cubicBezTo>
                    <a:pt x="22" y="1"/>
                    <a:pt x="23" y="1"/>
                    <a:pt x="23" y="1"/>
                  </a:cubicBezTo>
                  <a:cubicBezTo>
                    <a:pt x="23" y="0"/>
                    <a:pt x="24" y="0"/>
                    <a:pt x="24" y="0"/>
                  </a:cubicBezTo>
                  <a:cubicBezTo>
                    <a:pt x="24" y="0"/>
                    <a:pt x="25" y="0"/>
                    <a:pt x="25" y="0"/>
                  </a:cubicBezTo>
                  <a:cubicBezTo>
                    <a:pt x="26" y="0"/>
                    <a:pt x="27" y="0"/>
                    <a:pt x="27" y="0"/>
                  </a:cubicBezTo>
                  <a:cubicBezTo>
                    <a:pt x="29" y="0"/>
                    <a:pt x="29" y="0"/>
                    <a:pt x="30" y="0"/>
                  </a:cubicBezTo>
                  <a:cubicBezTo>
                    <a:pt x="31" y="0"/>
                    <a:pt x="31" y="0"/>
                    <a:pt x="32" y="1"/>
                  </a:cubicBezTo>
                  <a:cubicBezTo>
                    <a:pt x="32" y="1"/>
                    <a:pt x="33" y="1"/>
                    <a:pt x="33" y="1"/>
                  </a:cubicBezTo>
                  <a:cubicBezTo>
                    <a:pt x="33" y="1"/>
                    <a:pt x="33" y="2"/>
                    <a:pt x="33" y="2"/>
                  </a:cubicBezTo>
                  <a:cubicBezTo>
                    <a:pt x="33" y="80"/>
                    <a:pt x="33" y="80"/>
                    <a:pt x="33" y="80"/>
                  </a:cubicBezTo>
                  <a:cubicBezTo>
                    <a:pt x="49" y="80"/>
                    <a:pt x="49" y="80"/>
                    <a:pt x="49" y="80"/>
                  </a:cubicBezTo>
                  <a:cubicBezTo>
                    <a:pt x="49" y="80"/>
                    <a:pt x="50" y="80"/>
                    <a:pt x="50" y="80"/>
                  </a:cubicBezTo>
                  <a:cubicBezTo>
                    <a:pt x="50" y="80"/>
                    <a:pt x="51" y="81"/>
                    <a:pt x="51" y="81"/>
                  </a:cubicBezTo>
                  <a:cubicBezTo>
                    <a:pt x="51" y="81"/>
                    <a:pt x="51" y="82"/>
                    <a:pt x="51" y="82"/>
                  </a:cubicBezTo>
                  <a:cubicBezTo>
                    <a:pt x="51" y="83"/>
                    <a:pt x="51" y="84"/>
                    <a:pt x="51" y="85"/>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21" name="Freeform 19"/>
            <p:cNvSpPr>
              <a:spLocks/>
            </p:cNvSpPr>
            <p:nvPr userDrawn="1"/>
          </p:nvSpPr>
          <p:spPr bwMode="auto">
            <a:xfrm>
              <a:off x="22187966" y="3730179"/>
              <a:ext cx="604838" cy="1054100"/>
            </a:xfrm>
            <a:custGeom>
              <a:avLst/>
              <a:gdLst>
                <a:gd name="T0" fmla="*/ 51 w 51"/>
                <a:gd name="T1" fmla="*/ 85 h 89"/>
                <a:gd name="T2" fmla="*/ 51 w 51"/>
                <a:gd name="T3" fmla="*/ 87 h 89"/>
                <a:gd name="T4" fmla="*/ 50 w 51"/>
                <a:gd name="T5" fmla="*/ 88 h 89"/>
                <a:gd name="T6" fmla="*/ 50 w 51"/>
                <a:gd name="T7" fmla="*/ 89 h 89"/>
                <a:gd name="T8" fmla="*/ 49 w 51"/>
                <a:gd name="T9" fmla="*/ 89 h 89"/>
                <a:gd name="T10" fmla="*/ 2 w 51"/>
                <a:gd name="T11" fmla="*/ 89 h 89"/>
                <a:gd name="T12" fmla="*/ 2 w 51"/>
                <a:gd name="T13" fmla="*/ 89 h 89"/>
                <a:gd name="T14" fmla="*/ 1 w 51"/>
                <a:gd name="T15" fmla="*/ 88 h 89"/>
                <a:gd name="T16" fmla="*/ 0 w 51"/>
                <a:gd name="T17" fmla="*/ 87 h 89"/>
                <a:gd name="T18" fmla="*/ 0 w 51"/>
                <a:gd name="T19" fmla="*/ 85 h 89"/>
                <a:gd name="T20" fmla="*/ 0 w 51"/>
                <a:gd name="T21" fmla="*/ 82 h 89"/>
                <a:gd name="T22" fmla="*/ 1 w 51"/>
                <a:gd name="T23" fmla="*/ 81 h 89"/>
                <a:gd name="T24" fmla="*/ 1 w 51"/>
                <a:gd name="T25" fmla="*/ 80 h 89"/>
                <a:gd name="T26" fmla="*/ 2 w 51"/>
                <a:gd name="T27" fmla="*/ 80 h 89"/>
                <a:gd name="T28" fmla="*/ 21 w 51"/>
                <a:gd name="T29" fmla="*/ 80 h 89"/>
                <a:gd name="T30" fmla="*/ 21 w 51"/>
                <a:gd name="T31" fmla="*/ 12 h 89"/>
                <a:gd name="T32" fmla="*/ 4 w 51"/>
                <a:gd name="T33" fmla="*/ 23 h 89"/>
                <a:gd name="T34" fmla="*/ 2 w 51"/>
                <a:gd name="T35" fmla="*/ 23 h 89"/>
                <a:gd name="T36" fmla="*/ 0 w 51"/>
                <a:gd name="T37" fmla="*/ 23 h 89"/>
                <a:gd name="T38" fmla="*/ 0 w 51"/>
                <a:gd name="T39" fmla="*/ 22 h 89"/>
                <a:gd name="T40" fmla="*/ 0 w 51"/>
                <a:gd name="T41" fmla="*/ 19 h 89"/>
                <a:gd name="T42" fmla="*/ 0 w 51"/>
                <a:gd name="T43" fmla="*/ 17 h 89"/>
                <a:gd name="T44" fmla="*/ 0 w 51"/>
                <a:gd name="T45" fmla="*/ 16 h 89"/>
                <a:gd name="T46" fmla="*/ 1 w 51"/>
                <a:gd name="T47" fmla="*/ 15 h 89"/>
                <a:gd name="T48" fmla="*/ 2 w 51"/>
                <a:gd name="T49" fmla="*/ 14 h 89"/>
                <a:gd name="T50" fmla="*/ 22 w 51"/>
                <a:gd name="T51" fmla="*/ 1 h 89"/>
                <a:gd name="T52" fmla="*/ 23 w 51"/>
                <a:gd name="T53" fmla="*/ 1 h 89"/>
                <a:gd name="T54" fmla="*/ 24 w 51"/>
                <a:gd name="T55" fmla="*/ 0 h 89"/>
                <a:gd name="T56" fmla="*/ 25 w 51"/>
                <a:gd name="T57" fmla="*/ 0 h 89"/>
                <a:gd name="T58" fmla="*/ 27 w 51"/>
                <a:gd name="T59" fmla="*/ 0 h 89"/>
                <a:gd name="T60" fmla="*/ 30 w 51"/>
                <a:gd name="T61" fmla="*/ 0 h 89"/>
                <a:gd name="T62" fmla="*/ 32 w 51"/>
                <a:gd name="T63" fmla="*/ 1 h 89"/>
                <a:gd name="T64" fmla="*/ 32 w 51"/>
                <a:gd name="T65" fmla="*/ 1 h 89"/>
                <a:gd name="T66" fmla="*/ 33 w 51"/>
                <a:gd name="T67" fmla="*/ 2 h 89"/>
                <a:gd name="T68" fmla="*/ 33 w 51"/>
                <a:gd name="T69" fmla="*/ 80 h 89"/>
                <a:gd name="T70" fmla="*/ 49 w 51"/>
                <a:gd name="T71" fmla="*/ 80 h 89"/>
                <a:gd name="T72" fmla="*/ 50 w 51"/>
                <a:gd name="T73" fmla="*/ 80 h 89"/>
                <a:gd name="T74" fmla="*/ 50 w 51"/>
                <a:gd name="T75" fmla="*/ 81 h 89"/>
                <a:gd name="T76" fmla="*/ 51 w 51"/>
                <a:gd name="T77" fmla="*/ 82 h 89"/>
                <a:gd name="T78" fmla="*/ 51 w 51"/>
                <a:gd name="T79"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 h="89">
                  <a:moveTo>
                    <a:pt x="51" y="85"/>
                  </a:moveTo>
                  <a:cubicBezTo>
                    <a:pt x="51" y="85"/>
                    <a:pt x="51" y="86"/>
                    <a:pt x="51" y="87"/>
                  </a:cubicBezTo>
                  <a:cubicBezTo>
                    <a:pt x="51" y="87"/>
                    <a:pt x="51" y="88"/>
                    <a:pt x="50" y="88"/>
                  </a:cubicBezTo>
                  <a:cubicBezTo>
                    <a:pt x="50" y="89"/>
                    <a:pt x="50" y="89"/>
                    <a:pt x="50" y="89"/>
                  </a:cubicBezTo>
                  <a:cubicBezTo>
                    <a:pt x="49" y="89"/>
                    <a:pt x="49" y="89"/>
                    <a:pt x="49" y="89"/>
                  </a:cubicBezTo>
                  <a:cubicBezTo>
                    <a:pt x="2" y="89"/>
                    <a:pt x="2" y="89"/>
                    <a:pt x="2" y="89"/>
                  </a:cubicBezTo>
                  <a:cubicBezTo>
                    <a:pt x="2" y="89"/>
                    <a:pt x="2" y="89"/>
                    <a:pt x="2" y="89"/>
                  </a:cubicBezTo>
                  <a:cubicBezTo>
                    <a:pt x="1" y="89"/>
                    <a:pt x="1" y="89"/>
                    <a:pt x="1" y="88"/>
                  </a:cubicBezTo>
                  <a:cubicBezTo>
                    <a:pt x="0" y="88"/>
                    <a:pt x="0" y="87"/>
                    <a:pt x="0" y="87"/>
                  </a:cubicBezTo>
                  <a:cubicBezTo>
                    <a:pt x="0" y="86"/>
                    <a:pt x="0" y="85"/>
                    <a:pt x="0" y="85"/>
                  </a:cubicBezTo>
                  <a:cubicBezTo>
                    <a:pt x="0" y="84"/>
                    <a:pt x="0" y="83"/>
                    <a:pt x="0" y="82"/>
                  </a:cubicBezTo>
                  <a:cubicBezTo>
                    <a:pt x="0" y="82"/>
                    <a:pt x="0" y="81"/>
                    <a:pt x="1" y="81"/>
                  </a:cubicBezTo>
                  <a:cubicBezTo>
                    <a:pt x="1" y="81"/>
                    <a:pt x="1" y="80"/>
                    <a:pt x="1" y="80"/>
                  </a:cubicBezTo>
                  <a:cubicBezTo>
                    <a:pt x="2" y="80"/>
                    <a:pt x="2" y="80"/>
                    <a:pt x="2" y="80"/>
                  </a:cubicBezTo>
                  <a:cubicBezTo>
                    <a:pt x="21" y="80"/>
                    <a:pt x="21" y="80"/>
                    <a:pt x="21" y="80"/>
                  </a:cubicBezTo>
                  <a:cubicBezTo>
                    <a:pt x="21" y="12"/>
                    <a:pt x="21" y="12"/>
                    <a:pt x="21" y="12"/>
                  </a:cubicBezTo>
                  <a:cubicBezTo>
                    <a:pt x="4" y="23"/>
                    <a:pt x="4" y="23"/>
                    <a:pt x="4" y="23"/>
                  </a:cubicBezTo>
                  <a:cubicBezTo>
                    <a:pt x="3" y="23"/>
                    <a:pt x="2" y="23"/>
                    <a:pt x="2" y="23"/>
                  </a:cubicBezTo>
                  <a:cubicBezTo>
                    <a:pt x="1" y="24"/>
                    <a:pt x="1" y="23"/>
                    <a:pt x="0" y="23"/>
                  </a:cubicBezTo>
                  <a:cubicBezTo>
                    <a:pt x="0" y="23"/>
                    <a:pt x="0" y="22"/>
                    <a:pt x="0" y="22"/>
                  </a:cubicBezTo>
                  <a:cubicBezTo>
                    <a:pt x="0" y="21"/>
                    <a:pt x="0" y="20"/>
                    <a:pt x="0" y="19"/>
                  </a:cubicBezTo>
                  <a:cubicBezTo>
                    <a:pt x="0" y="18"/>
                    <a:pt x="0" y="18"/>
                    <a:pt x="0" y="17"/>
                  </a:cubicBezTo>
                  <a:cubicBezTo>
                    <a:pt x="0" y="17"/>
                    <a:pt x="0" y="16"/>
                    <a:pt x="0" y="16"/>
                  </a:cubicBezTo>
                  <a:cubicBezTo>
                    <a:pt x="0" y="15"/>
                    <a:pt x="0" y="15"/>
                    <a:pt x="1" y="15"/>
                  </a:cubicBezTo>
                  <a:cubicBezTo>
                    <a:pt x="1" y="14"/>
                    <a:pt x="1" y="14"/>
                    <a:pt x="2" y="14"/>
                  </a:cubicBezTo>
                  <a:cubicBezTo>
                    <a:pt x="22" y="1"/>
                    <a:pt x="22" y="1"/>
                    <a:pt x="22" y="1"/>
                  </a:cubicBezTo>
                  <a:cubicBezTo>
                    <a:pt x="22" y="1"/>
                    <a:pt x="22" y="1"/>
                    <a:pt x="23" y="1"/>
                  </a:cubicBezTo>
                  <a:cubicBezTo>
                    <a:pt x="23" y="0"/>
                    <a:pt x="23" y="0"/>
                    <a:pt x="24" y="0"/>
                  </a:cubicBezTo>
                  <a:cubicBezTo>
                    <a:pt x="24" y="0"/>
                    <a:pt x="25" y="0"/>
                    <a:pt x="25" y="0"/>
                  </a:cubicBezTo>
                  <a:cubicBezTo>
                    <a:pt x="26" y="0"/>
                    <a:pt x="26" y="0"/>
                    <a:pt x="27" y="0"/>
                  </a:cubicBezTo>
                  <a:cubicBezTo>
                    <a:pt x="28" y="0"/>
                    <a:pt x="29" y="0"/>
                    <a:pt x="30" y="0"/>
                  </a:cubicBezTo>
                  <a:cubicBezTo>
                    <a:pt x="31" y="0"/>
                    <a:pt x="31" y="0"/>
                    <a:pt x="32" y="1"/>
                  </a:cubicBezTo>
                  <a:cubicBezTo>
                    <a:pt x="32" y="1"/>
                    <a:pt x="32" y="1"/>
                    <a:pt x="32" y="1"/>
                  </a:cubicBezTo>
                  <a:cubicBezTo>
                    <a:pt x="33" y="1"/>
                    <a:pt x="33" y="2"/>
                    <a:pt x="33" y="2"/>
                  </a:cubicBezTo>
                  <a:cubicBezTo>
                    <a:pt x="33" y="80"/>
                    <a:pt x="33" y="80"/>
                    <a:pt x="33" y="80"/>
                  </a:cubicBezTo>
                  <a:cubicBezTo>
                    <a:pt x="49" y="80"/>
                    <a:pt x="49" y="80"/>
                    <a:pt x="49" y="80"/>
                  </a:cubicBezTo>
                  <a:cubicBezTo>
                    <a:pt x="49" y="80"/>
                    <a:pt x="49" y="80"/>
                    <a:pt x="50" y="80"/>
                  </a:cubicBezTo>
                  <a:cubicBezTo>
                    <a:pt x="50" y="80"/>
                    <a:pt x="50" y="81"/>
                    <a:pt x="50" y="81"/>
                  </a:cubicBezTo>
                  <a:cubicBezTo>
                    <a:pt x="51" y="81"/>
                    <a:pt x="51" y="82"/>
                    <a:pt x="51" y="82"/>
                  </a:cubicBezTo>
                  <a:cubicBezTo>
                    <a:pt x="51" y="83"/>
                    <a:pt x="51" y="84"/>
                    <a:pt x="51" y="85"/>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sp>
          <p:nvSpPr>
            <p:cNvPr id="22" name="Freeform 20"/>
            <p:cNvSpPr>
              <a:spLocks noEditPoints="1"/>
            </p:cNvSpPr>
            <p:nvPr userDrawn="1"/>
          </p:nvSpPr>
          <p:spPr bwMode="auto">
            <a:xfrm>
              <a:off x="23659579" y="3730179"/>
              <a:ext cx="758825" cy="1066800"/>
            </a:xfrm>
            <a:custGeom>
              <a:avLst/>
              <a:gdLst>
                <a:gd name="T0" fmla="*/ 64 w 64"/>
                <a:gd name="T1" fmla="*/ 64 h 90"/>
                <a:gd name="T2" fmla="*/ 63 w 64"/>
                <a:gd name="T3" fmla="*/ 68 h 90"/>
                <a:gd name="T4" fmla="*/ 61 w 64"/>
                <a:gd name="T5" fmla="*/ 69 h 90"/>
                <a:gd name="T6" fmla="*/ 51 w 64"/>
                <a:gd name="T7" fmla="*/ 69 h 90"/>
                <a:gd name="T8" fmla="*/ 51 w 64"/>
                <a:gd name="T9" fmla="*/ 87 h 90"/>
                <a:gd name="T10" fmla="*/ 51 w 64"/>
                <a:gd name="T11" fmla="*/ 88 h 90"/>
                <a:gd name="T12" fmla="*/ 50 w 64"/>
                <a:gd name="T13" fmla="*/ 89 h 90"/>
                <a:gd name="T14" fmla="*/ 48 w 64"/>
                <a:gd name="T15" fmla="*/ 89 h 90"/>
                <a:gd name="T16" fmla="*/ 46 w 64"/>
                <a:gd name="T17" fmla="*/ 90 h 90"/>
                <a:gd name="T18" fmla="*/ 43 w 64"/>
                <a:gd name="T19" fmla="*/ 89 h 90"/>
                <a:gd name="T20" fmla="*/ 41 w 64"/>
                <a:gd name="T21" fmla="*/ 89 h 90"/>
                <a:gd name="T22" fmla="*/ 40 w 64"/>
                <a:gd name="T23" fmla="*/ 88 h 90"/>
                <a:gd name="T24" fmla="*/ 40 w 64"/>
                <a:gd name="T25" fmla="*/ 87 h 90"/>
                <a:gd name="T26" fmla="*/ 40 w 64"/>
                <a:gd name="T27" fmla="*/ 69 h 90"/>
                <a:gd name="T28" fmla="*/ 3 w 64"/>
                <a:gd name="T29" fmla="*/ 69 h 90"/>
                <a:gd name="T30" fmla="*/ 2 w 64"/>
                <a:gd name="T31" fmla="*/ 69 h 90"/>
                <a:gd name="T32" fmla="*/ 1 w 64"/>
                <a:gd name="T33" fmla="*/ 68 h 90"/>
                <a:gd name="T34" fmla="*/ 1 w 64"/>
                <a:gd name="T35" fmla="*/ 66 h 90"/>
                <a:gd name="T36" fmla="*/ 0 w 64"/>
                <a:gd name="T37" fmla="*/ 64 h 90"/>
                <a:gd name="T38" fmla="*/ 0 w 64"/>
                <a:gd name="T39" fmla="*/ 61 h 90"/>
                <a:gd name="T40" fmla="*/ 1 w 64"/>
                <a:gd name="T41" fmla="*/ 59 h 90"/>
                <a:gd name="T42" fmla="*/ 1 w 64"/>
                <a:gd name="T43" fmla="*/ 58 h 90"/>
                <a:gd name="T44" fmla="*/ 2 w 64"/>
                <a:gd name="T45" fmla="*/ 56 h 90"/>
                <a:gd name="T46" fmla="*/ 34 w 64"/>
                <a:gd name="T47" fmla="*/ 2 h 90"/>
                <a:gd name="T48" fmla="*/ 35 w 64"/>
                <a:gd name="T49" fmla="*/ 1 h 90"/>
                <a:gd name="T50" fmla="*/ 36 w 64"/>
                <a:gd name="T51" fmla="*/ 1 h 90"/>
                <a:gd name="T52" fmla="*/ 39 w 64"/>
                <a:gd name="T53" fmla="*/ 0 h 90"/>
                <a:gd name="T54" fmla="*/ 43 w 64"/>
                <a:gd name="T55" fmla="*/ 0 h 90"/>
                <a:gd name="T56" fmla="*/ 47 w 64"/>
                <a:gd name="T57" fmla="*/ 0 h 90"/>
                <a:gd name="T58" fmla="*/ 49 w 64"/>
                <a:gd name="T59" fmla="*/ 1 h 90"/>
                <a:gd name="T60" fmla="*/ 51 w 64"/>
                <a:gd name="T61" fmla="*/ 2 h 90"/>
                <a:gd name="T62" fmla="*/ 51 w 64"/>
                <a:gd name="T63" fmla="*/ 3 h 90"/>
                <a:gd name="T64" fmla="*/ 51 w 64"/>
                <a:gd name="T65" fmla="*/ 59 h 90"/>
                <a:gd name="T66" fmla="*/ 61 w 64"/>
                <a:gd name="T67" fmla="*/ 59 h 90"/>
                <a:gd name="T68" fmla="*/ 63 w 64"/>
                <a:gd name="T69" fmla="*/ 60 h 90"/>
                <a:gd name="T70" fmla="*/ 64 w 64"/>
                <a:gd name="T71" fmla="*/ 64 h 90"/>
                <a:gd name="T72" fmla="*/ 40 w 64"/>
                <a:gd name="T73" fmla="*/ 11 h 90"/>
                <a:gd name="T74" fmla="*/ 40 w 64"/>
                <a:gd name="T75" fmla="*/ 11 h 90"/>
                <a:gd name="T76" fmla="*/ 11 w 64"/>
                <a:gd name="T77" fmla="*/ 59 h 90"/>
                <a:gd name="T78" fmla="*/ 40 w 64"/>
                <a:gd name="T79" fmla="*/ 59 h 90"/>
                <a:gd name="T80" fmla="*/ 40 w 64"/>
                <a:gd name="T81" fmla="*/ 1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 h="90">
                  <a:moveTo>
                    <a:pt x="64" y="64"/>
                  </a:moveTo>
                  <a:cubicBezTo>
                    <a:pt x="64" y="66"/>
                    <a:pt x="64" y="67"/>
                    <a:pt x="63" y="68"/>
                  </a:cubicBezTo>
                  <a:cubicBezTo>
                    <a:pt x="63" y="68"/>
                    <a:pt x="62" y="69"/>
                    <a:pt x="61" y="69"/>
                  </a:cubicBezTo>
                  <a:cubicBezTo>
                    <a:pt x="51" y="69"/>
                    <a:pt x="51" y="69"/>
                    <a:pt x="51" y="69"/>
                  </a:cubicBezTo>
                  <a:cubicBezTo>
                    <a:pt x="51" y="87"/>
                    <a:pt x="51" y="87"/>
                    <a:pt x="51" y="87"/>
                  </a:cubicBezTo>
                  <a:cubicBezTo>
                    <a:pt x="51" y="88"/>
                    <a:pt x="51" y="88"/>
                    <a:pt x="51" y="88"/>
                  </a:cubicBezTo>
                  <a:cubicBezTo>
                    <a:pt x="51" y="89"/>
                    <a:pt x="51" y="89"/>
                    <a:pt x="50" y="89"/>
                  </a:cubicBezTo>
                  <a:cubicBezTo>
                    <a:pt x="50" y="89"/>
                    <a:pt x="49" y="89"/>
                    <a:pt x="48" y="89"/>
                  </a:cubicBezTo>
                  <a:cubicBezTo>
                    <a:pt x="48" y="90"/>
                    <a:pt x="47" y="90"/>
                    <a:pt x="46" y="90"/>
                  </a:cubicBezTo>
                  <a:cubicBezTo>
                    <a:pt x="44" y="90"/>
                    <a:pt x="43" y="90"/>
                    <a:pt x="43" y="89"/>
                  </a:cubicBezTo>
                  <a:cubicBezTo>
                    <a:pt x="42" y="89"/>
                    <a:pt x="41" y="89"/>
                    <a:pt x="41" y="89"/>
                  </a:cubicBezTo>
                  <a:cubicBezTo>
                    <a:pt x="40" y="89"/>
                    <a:pt x="40" y="89"/>
                    <a:pt x="40" y="88"/>
                  </a:cubicBezTo>
                  <a:cubicBezTo>
                    <a:pt x="40" y="88"/>
                    <a:pt x="40" y="88"/>
                    <a:pt x="40" y="87"/>
                  </a:cubicBezTo>
                  <a:cubicBezTo>
                    <a:pt x="40" y="69"/>
                    <a:pt x="40" y="69"/>
                    <a:pt x="40" y="69"/>
                  </a:cubicBezTo>
                  <a:cubicBezTo>
                    <a:pt x="3" y="69"/>
                    <a:pt x="3" y="69"/>
                    <a:pt x="3" y="69"/>
                  </a:cubicBezTo>
                  <a:cubicBezTo>
                    <a:pt x="3" y="69"/>
                    <a:pt x="2" y="69"/>
                    <a:pt x="2" y="69"/>
                  </a:cubicBezTo>
                  <a:cubicBezTo>
                    <a:pt x="2" y="69"/>
                    <a:pt x="1" y="68"/>
                    <a:pt x="1" y="68"/>
                  </a:cubicBezTo>
                  <a:cubicBezTo>
                    <a:pt x="1" y="68"/>
                    <a:pt x="1" y="67"/>
                    <a:pt x="1" y="66"/>
                  </a:cubicBezTo>
                  <a:cubicBezTo>
                    <a:pt x="0" y="66"/>
                    <a:pt x="0" y="65"/>
                    <a:pt x="0" y="64"/>
                  </a:cubicBezTo>
                  <a:cubicBezTo>
                    <a:pt x="0" y="63"/>
                    <a:pt x="0" y="62"/>
                    <a:pt x="0" y="61"/>
                  </a:cubicBezTo>
                  <a:cubicBezTo>
                    <a:pt x="0" y="61"/>
                    <a:pt x="1" y="60"/>
                    <a:pt x="1" y="59"/>
                  </a:cubicBezTo>
                  <a:cubicBezTo>
                    <a:pt x="1" y="59"/>
                    <a:pt x="1" y="58"/>
                    <a:pt x="1" y="58"/>
                  </a:cubicBezTo>
                  <a:cubicBezTo>
                    <a:pt x="1" y="57"/>
                    <a:pt x="2" y="57"/>
                    <a:pt x="2" y="56"/>
                  </a:cubicBezTo>
                  <a:cubicBezTo>
                    <a:pt x="34" y="2"/>
                    <a:pt x="34" y="2"/>
                    <a:pt x="34" y="2"/>
                  </a:cubicBezTo>
                  <a:cubicBezTo>
                    <a:pt x="34" y="2"/>
                    <a:pt x="34" y="2"/>
                    <a:pt x="35" y="1"/>
                  </a:cubicBezTo>
                  <a:cubicBezTo>
                    <a:pt x="35" y="1"/>
                    <a:pt x="36" y="1"/>
                    <a:pt x="36" y="1"/>
                  </a:cubicBezTo>
                  <a:cubicBezTo>
                    <a:pt x="37" y="1"/>
                    <a:pt x="38" y="0"/>
                    <a:pt x="39" y="0"/>
                  </a:cubicBezTo>
                  <a:cubicBezTo>
                    <a:pt x="40" y="0"/>
                    <a:pt x="41" y="0"/>
                    <a:pt x="43" y="0"/>
                  </a:cubicBezTo>
                  <a:cubicBezTo>
                    <a:pt x="44" y="0"/>
                    <a:pt x="45" y="0"/>
                    <a:pt x="47" y="0"/>
                  </a:cubicBezTo>
                  <a:cubicBezTo>
                    <a:pt x="48" y="1"/>
                    <a:pt x="49" y="1"/>
                    <a:pt x="49" y="1"/>
                  </a:cubicBezTo>
                  <a:cubicBezTo>
                    <a:pt x="50" y="1"/>
                    <a:pt x="51" y="1"/>
                    <a:pt x="51" y="2"/>
                  </a:cubicBezTo>
                  <a:cubicBezTo>
                    <a:pt x="51" y="2"/>
                    <a:pt x="51" y="2"/>
                    <a:pt x="51" y="3"/>
                  </a:cubicBezTo>
                  <a:cubicBezTo>
                    <a:pt x="51" y="59"/>
                    <a:pt x="51" y="59"/>
                    <a:pt x="51" y="59"/>
                  </a:cubicBezTo>
                  <a:cubicBezTo>
                    <a:pt x="61" y="59"/>
                    <a:pt x="61" y="59"/>
                    <a:pt x="61" y="59"/>
                  </a:cubicBezTo>
                  <a:cubicBezTo>
                    <a:pt x="62" y="59"/>
                    <a:pt x="63" y="60"/>
                    <a:pt x="63" y="60"/>
                  </a:cubicBezTo>
                  <a:cubicBezTo>
                    <a:pt x="64" y="61"/>
                    <a:pt x="64" y="62"/>
                    <a:pt x="64" y="64"/>
                  </a:cubicBezTo>
                  <a:close/>
                  <a:moveTo>
                    <a:pt x="40" y="11"/>
                  </a:moveTo>
                  <a:cubicBezTo>
                    <a:pt x="40" y="11"/>
                    <a:pt x="40" y="11"/>
                    <a:pt x="40" y="11"/>
                  </a:cubicBezTo>
                  <a:cubicBezTo>
                    <a:pt x="11" y="59"/>
                    <a:pt x="11" y="59"/>
                    <a:pt x="11" y="59"/>
                  </a:cubicBezTo>
                  <a:cubicBezTo>
                    <a:pt x="40" y="59"/>
                    <a:pt x="40" y="59"/>
                    <a:pt x="40" y="59"/>
                  </a:cubicBezTo>
                  <a:lnTo>
                    <a:pt x="40" y="11"/>
                  </a:ln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mn-cs"/>
              </a:endParaRPr>
            </a:p>
          </p:txBody>
        </p:sp>
      </p:grpSp>
      <p:sp>
        <p:nvSpPr>
          <p:cNvPr id="24" name="Rectangle 23"/>
          <p:cNvSpPr/>
          <p:nvPr/>
        </p:nvSpPr>
        <p:spPr>
          <a:xfrm>
            <a:off x="-1539" y="6713662"/>
            <a:ext cx="12193539" cy="144339"/>
          </a:xfrm>
          <a:prstGeom prst="rect">
            <a:avLst/>
          </a:prstGeom>
          <a:gradFill>
            <a:gsLst>
              <a:gs pos="0">
                <a:schemeClr val="accent5"/>
              </a:gs>
              <a:gs pos="11000">
                <a:schemeClr val="accent5"/>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3655" tIns="36827" rIns="73655" bIns="36827"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TextBox 3"/>
          <p:cNvSpPr txBox="1"/>
          <p:nvPr/>
        </p:nvSpPr>
        <p:spPr bwMode="grayWhite">
          <a:xfrm>
            <a:off x="0" y="6290274"/>
            <a:ext cx="533400" cy="161583"/>
          </a:xfrm>
          <a:prstGeom prst="rect">
            <a:avLst/>
          </a:prstGeom>
          <a:solidFill>
            <a:schemeClr val="accent5">
              <a:lumMod val="20000"/>
              <a:lumOff val="80000"/>
            </a:schemeClr>
          </a:solid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A6D0FEC-16F2-4C33-90EC-D359399823C8}" type="slidenum">
              <a:rPr kumimoji="0" lang="en-GB" sz="1050" b="0" i="0" u="none" strike="noStrike" kern="1200" cap="none" spc="0" normalizeH="0" baseline="0" noProof="0">
                <a:ln>
                  <a:noFill/>
                </a:ln>
                <a:solidFill>
                  <a:srgbClr val="23BCB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dirty="0">
              <a:ln>
                <a:noFill/>
              </a:ln>
              <a:solidFill>
                <a:srgbClr val="23BCB9"/>
              </a:solidFill>
              <a:effectLst/>
              <a:uLnTx/>
              <a:uFillTx/>
              <a:latin typeface="Calibri"/>
              <a:ea typeface="+mn-ea"/>
              <a:cs typeface="+mn-cs"/>
            </a:endParaRPr>
          </a:p>
        </p:txBody>
      </p:sp>
    </p:spTree>
    <p:extLst>
      <p:ext uri="{BB962C8B-B14F-4D97-AF65-F5344CB8AC3E}">
        <p14:creationId xmlns:p14="http://schemas.microsoft.com/office/powerpoint/2010/main" val="339156474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457200" rtl="0" eaLnBrk="0" fontAlgn="base" latinLnBrk="0" hangingPunct="0">
        <a:lnSpc>
          <a:spcPct val="90000"/>
        </a:lnSpc>
        <a:spcBef>
          <a:spcPct val="0"/>
        </a:spcBef>
        <a:spcAft>
          <a:spcPct val="0"/>
        </a:spcAft>
        <a:buNone/>
        <a:defRPr lang="en-US" sz="3000" b="1" kern="1200" baseline="0" smtClean="0">
          <a:solidFill>
            <a:schemeClr val="tx2"/>
          </a:solidFill>
          <a:latin typeface="+mj-lt"/>
          <a:ea typeface="ＭＳ Ｐゴシック" charset="0"/>
          <a:cs typeface="+mj-cs"/>
        </a:defRPr>
      </a:lvl1pPr>
    </p:titleStyle>
    <p:bodyStyle>
      <a:lvl1pPr marL="361950" indent="-361950" algn="l" defTabSz="457200" rtl="0" eaLnBrk="0" fontAlgn="base" latinLnBrk="0" hangingPunct="0">
        <a:lnSpc>
          <a:spcPct val="100000"/>
        </a:lnSpc>
        <a:spcBef>
          <a:spcPts val="0"/>
        </a:spcBef>
        <a:spcAft>
          <a:spcPts val="600"/>
        </a:spcAft>
        <a:buClr>
          <a:schemeClr val="accent1"/>
        </a:buClr>
        <a:buFontTx/>
        <a:buBlip>
          <a:blip r:embed="rId11"/>
        </a:buBlip>
        <a:defRPr lang="en-US" sz="2300" kern="1200" smtClean="0">
          <a:solidFill>
            <a:schemeClr val="tx1"/>
          </a:solidFill>
          <a:latin typeface="+mn-lt"/>
          <a:ea typeface="ＭＳ Ｐゴシック" charset="0"/>
          <a:cs typeface="+mn-cs"/>
        </a:defRPr>
      </a:lvl1pPr>
      <a:lvl2pPr marL="625475" indent="-176213" algn="l" defTabSz="457200" rtl="0" eaLnBrk="0" fontAlgn="base" latinLnBrk="0" hangingPunct="0">
        <a:lnSpc>
          <a:spcPct val="100000"/>
        </a:lnSpc>
        <a:spcBef>
          <a:spcPts val="0"/>
        </a:spcBef>
        <a:spcAft>
          <a:spcPts val="600"/>
        </a:spcAft>
        <a:buClr>
          <a:schemeClr val="tx2"/>
        </a:buClr>
        <a:buFont typeface="Arial" pitchFamily="34" charset="0"/>
        <a:buChar char="•"/>
        <a:defRPr lang="en-US" sz="2100" kern="1200" smtClean="0">
          <a:solidFill>
            <a:schemeClr val="tx1"/>
          </a:solidFill>
          <a:latin typeface="+mn-lt"/>
          <a:ea typeface="ＭＳ Ｐゴシック" charset="0"/>
          <a:cs typeface="+mn-cs"/>
        </a:defRPr>
      </a:lvl2pPr>
      <a:lvl3pPr marL="898525" indent="-182563" algn="l" defTabSz="457200" rtl="0" eaLnBrk="0" fontAlgn="base" latinLnBrk="0" hangingPunct="0">
        <a:lnSpc>
          <a:spcPct val="100000"/>
        </a:lnSpc>
        <a:spcBef>
          <a:spcPts val="0"/>
        </a:spcBef>
        <a:spcAft>
          <a:spcPts val="600"/>
        </a:spcAft>
        <a:buClr>
          <a:schemeClr val="tx2"/>
        </a:buClr>
        <a:buFont typeface="Arial" pitchFamily="34" charset="0"/>
        <a:buChar char="•"/>
        <a:defRPr lang="en-US" sz="1900" kern="1200" smtClean="0">
          <a:solidFill>
            <a:schemeClr val="tx1"/>
          </a:solidFill>
          <a:latin typeface="+mn-lt"/>
          <a:ea typeface="ＭＳ Ｐゴシック" charset="0"/>
          <a:cs typeface="+mn-cs"/>
        </a:defRPr>
      </a:lvl3pPr>
      <a:lvl4pPr marL="1257300" indent="-182563" algn="l" defTabSz="457200" rtl="0" eaLnBrk="0" fontAlgn="base" latinLnBrk="0" hangingPunct="0">
        <a:lnSpc>
          <a:spcPct val="100000"/>
        </a:lnSpc>
        <a:spcBef>
          <a:spcPts val="0"/>
        </a:spcBef>
        <a:spcAft>
          <a:spcPts val="600"/>
        </a:spcAft>
        <a:buClr>
          <a:schemeClr val="tx2"/>
        </a:buClr>
        <a:buFont typeface="Arial" pitchFamily="34" charset="0"/>
        <a:buChar char="•"/>
        <a:defRPr lang="en-US" sz="1600" kern="1200" smtClean="0">
          <a:solidFill>
            <a:schemeClr val="tx1"/>
          </a:solidFill>
          <a:latin typeface="+mn-lt"/>
          <a:ea typeface="ＭＳ Ｐゴシック" charset="0"/>
          <a:cs typeface="+mn-cs"/>
        </a:defRPr>
      </a:lvl4pPr>
      <a:lvl5pPr marL="1616075" indent="-184150" algn="l" defTabSz="457200" rtl="0" eaLnBrk="0" fontAlgn="base" latinLnBrk="0" hangingPunct="0">
        <a:lnSpc>
          <a:spcPct val="100000"/>
        </a:lnSpc>
        <a:spcBef>
          <a:spcPts val="0"/>
        </a:spcBef>
        <a:spcAft>
          <a:spcPts val="600"/>
        </a:spcAft>
        <a:buClr>
          <a:schemeClr val="tx2"/>
        </a:buClr>
        <a:buFont typeface="Arial" pitchFamily="34" charset="0"/>
        <a:buChar char="•"/>
        <a:defRPr lang="en-US" sz="1600" kern="1200" smtClean="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23" name="Rectangle 22"/>
          <p:cNvSpPr/>
          <p:nvPr userDrawn="1"/>
        </p:nvSpPr>
        <p:spPr>
          <a:xfrm>
            <a:off x="0" y="26"/>
            <a:ext cx="12195720" cy="13407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Placeholder 1"/>
          <p:cNvSpPr>
            <a:spLocks noGrp="1"/>
          </p:cNvSpPr>
          <p:nvPr>
            <p:ph type="title"/>
          </p:nvPr>
        </p:nvSpPr>
        <p:spPr bwMode="gray">
          <a:xfrm>
            <a:off x="719667" y="188640"/>
            <a:ext cx="9892075" cy="936104"/>
          </a:xfrm>
          <a:prstGeom prst="rect">
            <a:avLst/>
          </a:prstGeom>
        </p:spPr>
        <p:txBody>
          <a:bodyPr vert="horz" lIns="0" tIns="0" rIns="0" bIns="0" rtlCol="0" anchor="b" anchorCtr="0">
            <a:normAutofit/>
          </a:bodyPr>
          <a:lstStyle/>
          <a:p>
            <a:r>
              <a:rPr lang="en-US" dirty="0"/>
              <a:t>Click to edit Master title style</a:t>
            </a:r>
          </a:p>
        </p:txBody>
      </p:sp>
      <p:sp>
        <p:nvSpPr>
          <p:cNvPr id="3" name="Text Placeholder 2"/>
          <p:cNvSpPr>
            <a:spLocks noGrp="1"/>
          </p:cNvSpPr>
          <p:nvPr>
            <p:ph type="body" idx="1"/>
          </p:nvPr>
        </p:nvSpPr>
        <p:spPr bwMode="gray">
          <a:xfrm>
            <a:off x="719667" y="1556818"/>
            <a:ext cx="10944952" cy="4896543"/>
          </a:xfrm>
          <a:prstGeom prst="rect">
            <a:avLst/>
          </a:prstGeom>
        </p:spPr>
        <p:txBody>
          <a:bodyPr vert="horz" lIns="0" tIns="72000" rIns="0" bIns="7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63"/>
          <p:cNvPicPr>
            <a:picLocks noChangeAspect="1" noChangeArrowheads="1"/>
          </p:cNvPicPr>
          <p:nvPr/>
        </p:nvPicPr>
        <p:blipFill>
          <a:blip r:embed="rId11" cstate="screen">
            <a:lum bright="-6000" contrast="-6000"/>
            <a:extLst>
              <a:ext uri="{28A0092B-C50C-407E-A947-70E740481C1C}">
                <a14:useLocalDpi xmlns:a14="http://schemas.microsoft.com/office/drawing/2010/main"/>
              </a:ext>
            </a:extLst>
          </a:blip>
          <a:srcRect/>
          <a:stretch>
            <a:fillRect/>
          </a:stretch>
        </p:blipFill>
        <p:spPr bwMode="gray">
          <a:xfrm>
            <a:off x="10880807" y="724014"/>
            <a:ext cx="797821" cy="313897"/>
          </a:xfrm>
          <a:prstGeom prst="rect">
            <a:avLst/>
          </a:prstGeom>
          <a:noFill/>
          <a:ln w="9525" algn="ctr">
            <a:noFill/>
            <a:miter lim="800000"/>
            <a:headEnd/>
            <a:tailEnd/>
          </a:ln>
          <a:effectLst/>
        </p:spPr>
      </p:pic>
      <p:grpSp>
        <p:nvGrpSpPr>
          <p:cNvPr id="7" name="Group 6"/>
          <p:cNvGrpSpPr/>
          <p:nvPr userDrawn="1"/>
        </p:nvGrpSpPr>
        <p:grpSpPr>
          <a:xfrm>
            <a:off x="10128469" y="5987382"/>
            <a:ext cx="1536503" cy="471219"/>
            <a:chOff x="10127729" y="-1035496"/>
            <a:chExt cx="14290675" cy="5843588"/>
          </a:xfrm>
        </p:grpSpPr>
        <p:sp>
          <p:nvSpPr>
            <p:cNvPr id="8" name="Freeform 8"/>
            <p:cNvSpPr>
              <a:spLocks/>
            </p:cNvSpPr>
            <p:nvPr userDrawn="1"/>
          </p:nvSpPr>
          <p:spPr bwMode="auto">
            <a:xfrm>
              <a:off x="10127729" y="-964059"/>
              <a:ext cx="1092200" cy="4254500"/>
            </a:xfrm>
            <a:custGeom>
              <a:avLst/>
              <a:gdLst>
                <a:gd name="T0" fmla="*/ 0 w 92"/>
                <a:gd name="T1" fmla="*/ 347 h 359"/>
                <a:gd name="T2" fmla="*/ 45 w 92"/>
                <a:gd name="T3" fmla="*/ 323 h 359"/>
                <a:gd name="T4" fmla="*/ 57 w 92"/>
                <a:gd name="T5" fmla="*/ 244 h 359"/>
                <a:gd name="T6" fmla="*/ 56 w 92"/>
                <a:gd name="T7" fmla="*/ 87 h 359"/>
                <a:gd name="T8" fmla="*/ 53 w 92"/>
                <a:gd name="T9" fmla="*/ 0 h 359"/>
                <a:gd name="T10" fmla="*/ 60 w 92"/>
                <a:gd name="T11" fmla="*/ 1 h 359"/>
                <a:gd name="T12" fmla="*/ 71 w 92"/>
                <a:gd name="T13" fmla="*/ 2 h 359"/>
                <a:gd name="T14" fmla="*/ 83 w 92"/>
                <a:gd name="T15" fmla="*/ 1 h 359"/>
                <a:gd name="T16" fmla="*/ 92 w 92"/>
                <a:gd name="T17" fmla="*/ 0 h 359"/>
                <a:gd name="T18" fmla="*/ 91 w 92"/>
                <a:gd name="T19" fmla="*/ 37 h 359"/>
                <a:gd name="T20" fmla="*/ 91 w 92"/>
                <a:gd name="T21" fmla="*/ 111 h 359"/>
                <a:gd name="T22" fmla="*/ 92 w 92"/>
                <a:gd name="T23" fmla="*/ 235 h 359"/>
                <a:gd name="T24" fmla="*/ 92 w 92"/>
                <a:gd name="T25" fmla="*/ 257 h 359"/>
                <a:gd name="T26" fmla="*/ 72 w 92"/>
                <a:gd name="T27" fmla="*/ 331 h 359"/>
                <a:gd name="T28" fmla="*/ 3 w 92"/>
                <a:gd name="T29" fmla="*/ 359 h 359"/>
                <a:gd name="T30" fmla="*/ 0 w 92"/>
                <a:gd name="T31" fmla="*/ 34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359">
                  <a:moveTo>
                    <a:pt x="0" y="347"/>
                  </a:moveTo>
                  <a:cubicBezTo>
                    <a:pt x="22" y="344"/>
                    <a:pt x="37" y="336"/>
                    <a:pt x="45" y="323"/>
                  </a:cubicBezTo>
                  <a:cubicBezTo>
                    <a:pt x="53" y="310"/>
                    <a:pt x="57" y="284"/>
                    <a:pt x="57" y="244"/>
                  </a:cubicBezTo>
                  <a:cubicBezTo>
                    <a:pt x="57" y="185"/>
                    <a:pt x="57" y="133"/>
                    <a:pt x="56" y="87"/>
                  </a:cubicBezTo>
                  <a:cubicBezTo>
                    <a:pt x="55" y="42"/>
                    <a:pt x="54" y="13"/>
                    <a:pt x="53" y="0"/>
                  </a:cubicBezTo>
                  <a:cubicBezTo>
                    <a:pt x="54" y="0"/>
                    <a:pt x="57" y="0"/>
                    <a:pt x="60" y="1"/>
                  </a:cubicBezTo>
                  <a:cubicBezTo>
                    <a:pt x="66" y="1"/>
                    <a:pt x="69" y="2"/>
                    <a:pt x="71" y="2"/>
                  </a:cubicBezTo>
                  <a:cubicBezTo>
                    <a:pt x="73" y="2"/>
                    <a:pt x="77" y="1"/>
                    <a:pt x="83" y="1"/>
                  </a:cubicBezTo>
                  <a:cubicBezTo>
                    <a:pt x="87" y="0"/>
                    <a:pt x="90" y="0"/>
                    <a:pt x="92" y="0"/>
                  </a:cubicBezTo>
                  <a:cubicBezTo>
                    <a:pt x="92" y="10"/>
                    <a:pt x="91" y="23"/>
                    <a:pt x="91" y="37"/>
                  </a:cubicBezTo>
                  <a:cubicBezTo>
                    <a:pt x="91" y="52"/>
                    <a:pt x="91" y="76"/>
                    <a:pt x="91" y="111"/>
                  </a:cubicBezTo>
                  <a:cubicBezTo>
                    <a:pt x="91" y="149"/>
                    <a:pt x="91" y="191"/>
                    <a:pt x="92" y="235"/>
                  </a:cubicBezTo>
                  <a:cubicBezTo>
                    <a:pt x="92" y="247"/>
                    <a:pt x="92" y="254"/>
                    <a:pt x="92" y="257"/>
                  </a:cubicBezTo>
                  <a:cubicBezTo>
                    <a:pt x="92" y="290"/>
                    <a:pt x="85" y="315"/>
                    <a:pt x="72" y="331"/>
                  </a:cubicBezTo>
                  <a:cubicBezTo>
                    <a:pt x="58" y="346"/>
                    <a:pt x="35" y="356"/>
                    <a:pt x="3" y="359"/>
                  </a:cubicBezTo>
                  <a:lnTo>
                    <a:pt x="0" y="347"/>
                  </a:ln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9" name="Freeform 9"/>
            <p:cNvSpPr>
              <a:spLocks noEditPoints="1"/>
            </p:cNvSpPr>
            <p:nvPr userDrawn="1"/>
          </p:nvSpPr>
          <p:spPr bwMode="auto">
            <a:xfrm>
              <a:off x="11586641" y="-1035496"/>
              <a:ext cx="3201988" cy="3603625"/>
            </a:xfrm>
            <a:custGeom>
              <a:avLst/>
              <a:gdLst>
                <a:gd name="T0" fmla="*/ 29 w 270"/>
                <a:gd name="T1" fmla="*/ 304 h 304"/>
                <a:gd name="T2" fmla="*/ 20 w 270"/>
                <a:gd name="T3" fmla="*/ 303 h 304"/>
                <a:gd name="T4" fmla="*/ 14 w 270"/>
                <a:gd name="T5" fmla="*/ 302 h 304"/>
                <a:gd name="T6" fmla="*/ 4 w 270"/>
                <a:gd name="T7" fmla="*/ 303 h 304"/>
                <a:gd name="T8" fmla="*/ 0 w 270"/>
                <a:gd name="T9" fmla="*/ 304 h 304"/>
                <a:gd name="T10" fmla="*/ 61 w 270"/>
                <a:gd name="T11" fmla="*/ 169 h 304"/>
                <a:gd name="T12" fmla="*/ 135 w 270"/>
                <a:gd name="T13" fmla="*/ 0 h 304"/>
                <a:gd name="T14" fmla="*/ 144 w 270"/>
                <a:gd name="T15" fmla="*/ 0 h 304"/>
                <a:gd name="T16" fmla="*/ 208 w 270"/>
                <a:gd name="T17" fmla="*/ 159 h 304"/>
                <a:gd name="T18" fmla="*/ 270 w 270"/>
                <a:gd name="T19" fmla="*/ 304 h 304"/>
                <a:gd name="T20" fmla="*/ 256 w 270"/>
                <a:gd name="T21" fmla="*/ 303 h 304"/>
                <a:gd name="T22" fmla="*/ 248 w 270"/>
                <a:gd name="T23" fmla="*/ 302 h 304"/>
                <a:gd name="T24" fmla="*/ 241 w 270"/>
                <a:gd name="T25" fmla="*/ 303 h 304"/>
                <a:gd name="T26" fmla="*/ 227 w 270"/>
                <a:gd name="T27" fmla="*/ 304 h 304"/>
                <a:gd name="T28" fmla="*/ 210 w 270"/>
                <a:gd name="T29" fmla="*/ 255 h 304"/>
                <a:gd name="T30" fmla="*/ 182 w 270"/>
                <a:gd name="T31" fmla="*/ 188 h 304"/>
                <a:gd name="T32" fmla="*/ 156 w 270"/>
                <a:gd name="T33" fmla="*/ 187 h 304"/>
                <a:gd name="T34" fmla="*/ 128 w 270"/>
                <a:gd name="T35" fmla="*/ 187 h 304"/>
                <a:gd name="T36" fmla="*/ 99 w 270"/>
                <a:gd name="T37" fmla="*/ 187 h 304"/>
                <a:gd name="T38" fmla="*/ 74 w 270"/>
                <a:gd name="T39" fmla="*/ 188 h 304"/>
                <a:gd name="T40" fmla="*/ 55 w 270"/>
                <a:gd name="T41" fmla="*/ 234 h 304"/>
                <a:gd name="T42" fmla="*/ 29 w 270"/>
                <a:gd name="T43" fmla="*/ 304 h 304"/>
                <a:gd name="T44" fmla="*/ 128 w 270"/>
                <a:gd name="T45" fmla="*/ 60 h 304"/>
                <a:gd name="T46" fmla="*/ 81 w 270"/>
                <a:gd name="T47" fmla="*/ 168 h 304"/>
                <a:gd name="T48" fmla="*/ 104 w 270"/>
                <a:gd name="T49" fmla="*/ 169 h 304"/>
                <a:gd name="T50" fmla="*/ 126 w 270"/>
                <a:gd name="T51" fmla="*/ 169 h 304"/>
                <a:gd name="T52" fmla="*/ 150 w 270"/>
                <a:gd name="T53" fmla="*/ 169 h 304"/>
                <a:gd name="T54" fmla="*/ 174 w 270"/>
                <a:gd name="T55" fmla="*/ 168 h 304"/>
                <a:gd name="T56" fmla="*/ 129 w 270"/>
                <a:gd name="T57" fmla="*/ 61 h 304"/>
                <a:gd name="T58" fmla="*/ 128 w 270"/>
                <a:gd name="T59" fmla="*/ 6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0" h="304">
                  <a:moveTo>
                    <a:pt x="29" y="304"/>
                  </a:moveTo>
                  <a:cubicBezTo>
                    <a:pt x="25" y="304"/>
                    <a:pt x="22" y="303"/>
                    <a:pt x="20" y="303"/>
                  </a:cubicBezTo>
                  <a:cubicBezTo>
                    <a:pt x="17" y="302"/>
                    <a:pt x="16" y="302"/>
                    <a:pt x="14" y="302"/>
                  </a:cubicBezTo>
                  <a:cubicBezTo>
                    <a:pt x="13" y="302"/>
                    <a:pt x="9" y="303"/>
                    <a:pt x="4" y="303"/>
                  </a:cubicBezTo>
                  <a:cubicBezTo>
                    <a:pt x="3" y="304"/>
                    <a:pt x="1" y="304"/>
                    <a:pt x="0" y="304"/>
                  </a:cubicBezTo>
                  <a:cubicBezTo>
                    <a:pt x="20" y="262"/>
                    <a:pt x="40" y="217"/>
                    <a:pt x="61" y="169"/>
                  </a:cubicBezTo>
                  <a:cubicBezTo>
                    <a:pt x="83" y="121"/>
                    <a:pt x="107" y="65"/>
                    <a:pt x="135" y="0"/>
                  </a:cubicBezTo>
                  <a:cubicBezTo>
                    <a:pt x="144" y="0"/>
                    <a:pt x="144" y="0"/>
                    <a:pt x="144" y="0"/>
                  </a:cubicBezTo>
                  <a:cubicBezTo>
                    <a:pt x="166" y="55"/>
                    <a:pt x="187" y="108"/>
                    <a:pt x="208" y="159"/>
                  </a:cubicBezTo>
                  <a:cubicBezTo>
                    <a:pt x="230" y="209"/>
                    <a:pt x="250" y="258"/>
                    <a:pt x="270" y="304"/>
                  </a:cubicBezTo>
                  <a:cubicBezTo>
                    <a:pt x="264" y="304"/>
                    <a:pt x="259" y="303"/>
                    <a:pt x="256" y="303"/>
                  </a:cubicBezTo>
                  <a:cubicBezTo>
                    <a:pt x="253" y="302"/>
                    <a:pt x="250" y="302"/>
                    <a:pt x="248" y="302"/>
                  </a:cubicBezTo>
                  <a:cubicBezTo>
                    <a:pt x="246" y="302"/>
                    <a:pt x="244" y="302"/>
                    <a:pt x="241" y="303"/>
                  </a:cubicBezTo>
                  <a:cubicBezTo>
                    <a:pt x="238" y="303"/>
                    <a:pt x="233" y="304"/>
                    <a:pt x="227" y="304"/>
                  </a:cubicBezTo>
                  <a:cubicBezTo>
                    <a:pt x="223" y="292"/>
                    <a:pt x="217" y="276"/>
                    <a:pt x="210" y="255"/>
                  </a:cubicBezTo>
                  <a:cubicBezTo>
                    <a:pt x="202" y="235"/>
                    <a:pt x="193" y="212"/>
                    <a:pt x="182" y="188"/>
                  </a:cubicBezTo>
                  <a:cubicBezTo>
                    <a:pt x="173" y="187"/>
                    <a:pt x="165" y="187"/>
                    <a:pt x="156" y="187"/>
                  </a:cubicBezTo>
                  <a:cubicBezTo>
                    <a:pt x="148" y="187"/>
                    <a:pt x="139" y="187"/>
                    <a:pt x="128" y="187"/>
                  </a:cubicBezTo>
                  <a:cubicBezTo>
                    <a:pt x="117" y="187"/>
                    <a:pt x="108" y="187"/>
                    <a:pt x="99" y="187"/>
                  </a:cubicBezTo>
                  <a:cubicBezTo>
                    <a:pt x="91" y="187"/>
                    <a:pt x="82" y="187"/>
                    <a:pt x="74" y="188"/>
                  </a:cubicBezTo>
                  <a:cubicBezTo>
                    <a:pt x="68" y="202"/>
                    <a:pt x="61" y="217"/>
                    <a:pt x="55" y="234"/>
                  </a:cubicBezTo>
                  <a:cubicBezTo>
                    <a:pt x="48" y="251"/>
                    <a:pt x="40" y="274"/>
                    <a:pt x="29" y="304"/>
                  </a:cubicBezTo>
                  <a:close/>
                  <a:moveTo>
                    <a:pt x="128" y="60"/>
                  </a:moveTo>
                  <a:cubicBezTo>
                    <a:pt x="81" y="168"/>
                    <a:pt x="81" y="168"/>
                    <a:pt x="81" y="168"/>
                  </a:cubicBezTo>
                  <a:cubicBezTo>
                    <a:pt x="86" y="168"/>
                    <a:pt x="93" y="168"/>
                    <a:pt x="104" y="169"/>
                  </a:cubicBezTo>
                  <a:cubicBezTo>
                    <a:pt x="114" y="169"/>
                    <a:pt x="121" y="169"/>
                    <a:pt x="126" y="169"/>
                  </a:cubicBezTo>
                  <a:cubicBezTo>
                    <a:pt x="131" y="169"/>
                    <a:pt x="139" y="169"/>
                    <a:pt x="150" y="169"/>
                  </a:cubicBezTo>
                  <a:cubicBezTo>
                    <a:pt x="160" y="168"/>
                    <a:pt x="168" y="168"/>
                    <a:pt x="174" y="168"/>
                  </a:cubicBezTo>
                  <a:cubicBezTo>
                    <a:pt x="161" y="138"/>
                    <a:pt x="147" y="103"/>
                    <a:pt x="129" y="61"/>
                  </a:cubicBezTo>
                  <a:cubicBezTo>
                    <a:pt x="129" y="61"/>
                    <a:pt x="129" y="60"/>
                    <a:pt x="128" y="60"/>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11" name="Freeform 10"/>
            <p:cNvSpPr>
              <a:spLocks/>
            </p:cNvSpPr>
            <p:nvPr userDrawn="1"/>
          </p:nvSpPr>
          <p:spPr bwMode="auto">
            <a:xfrm>
              <a:off x="14753704" y="-1035496"/>
              <a:ext cx="3046413" cy="3675063"/>
            </a:xfrm>
            <a:custGeom>
              <a:avLst/>
              <a:gdLst>
                <a:gd name="T0" fmla="*/ 257 w 257"/>
                <a:gd name="T1" fmla="*/ 21 h 310"/>
                <a:gd name="T2" fmla="*/ 252 w 257"/>
                <a:gd name="T3" fmla="*/ 42 h 310"/>
                <a:gd name="T4" fmla="*/ 250 w 257"/>
                <a:gd name="T5" fmla="*/ 63 h 310"/>
                <a:gd name="T6" fmla="*/ 213 w 257"/>
                <a:gd name="T7" fmla="*/ 27 h 310"/>
                <a:gd name="T8" fmla="*/ 165 w 257"/>
                <a:gd name="T9" fmla="*/ 16 h 310"/>
                <a:gd name="T10" fmla="*/ 77 w 257"/>
                <a:gd name="T11" fmla="*/ 52 h 310"/>
                <a:gd name="T12" fmla="*/ 46 w 257"/>
                <a:gd name="T13" fmla="*/ 156 h 310"/>
                <a:gd name="T14" fmla="*/ 76 w 257"/>
                <a:gd name="T15" fmla="*/ 257 h 310"/>
                <a:gd name="T16" fmla="*/ 159 w 257"/>
                <a:gd name="T17" fmla="*/ 294 h 310"/>
                <a:gd name="T18" fmla="*/ 208 w 257"/>
                <a:gd name="T19" fmla="*/ 284 h 310"/>
                <a:gd name="T20" fmla="*/ 254 w 257"/>
                <a:gd name="T21" fmla="*/ 257 h 310"/>
                <a:gd name="T22" fmla="*/ 252 w 257"/>
                <a:gd name="T23" fmla="*/ 286 h 310"/>
                <a:gd name="T24" fmla="*/ 210 w 257"/>
                <a:gd name="T25" fmla="*/ 304 h 310"/>
                <a:gd name="T26" fmla="*/ 153 w 257"/>
                <a:gd name="T27" fmla="*/ 310 h 310"/>
                <a:gd name="T28" fmla="*/ 41 w 257"/>
                <a:gd name="T29" fmla="*/ 270 h 310"/>
                <a:gd name="T30" fmla="*/ 0 w 257"/>
                <a:gd name="T31" fmla="*/ 158 h 310"/>
                <a:gd name="T32" fmla="*/ 44 w 257"/>
                <a:gd name="T33" fmla="*/ 42 h 310"/>
                <a:gd name="T34" fmla="*/ 163 w 257"/>
                <a:gd name="T35" fmla="*/ 0 h 310"/>
                <a:gd name="T36" fmla="*/ 212 w 257"/>
                <a:gd name="T37" fmla="*/ 5 h 310"/>
                <a:gd name="T38" fmla="*/ 257 w 257"/>
                <a:gd name="T39" fmla="*/ 21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310">
                  <a:moveTo>
                    <a:pt x="257" y="21"/>
                  </a:moveTo>
                  <a:cubicBezTo>
                    <a:pt x="255" y="28"/>
                    <a:pt x="253" y="35"/>
                    <a:pt x="252" y="42"/>
                  </a:cubicBezTo>
                  <a:cubicBezTo>
                    <a:pt x="251" y="49"/>
                    <a:pt x="250" y="56"/>
                    <a:pt x="250" y="63"/>
                  </a:cubicBezTo>
                  <a:cubicBezTo>
                    <a:pt x="240" y="47"/>
                    <a:pt x="227" y="35"/>
                    <a:pt x="213" y="27"/>
                  </a:cubicBezTo>
                  <a:cubicBezTo>
                    <a:pt x="199" y="20"/>
                    <a:pt x="183" y="16"/>
                    <a:pt x="165" y="16"/>
                  </a:cubicBezTo>
                  <a:cubicBezTo>
                    <a:pt x="127" y="16"/>
                    <a:pt x="97" y="28"/>
                    <a:pt x="77" y="52"/>
                  </a:cubicBezTo>
                  <a:cubicBezTo>
                    <a:pt x="56" y="76"/>
                    <a:pt x="46" y="111"/>
                    <a:pt x="46" y="156"/>
                  </a:cubicBezTo>
                  <a:cubicBezTo>
                    <a:pt x="46" y="198"/>
                    <a:pt x="56" y="232"/>
                    <a:pt x="76" y="257"/>
                  </a:cubicBezTo>
                  <a:cubicBezTo>
                    <a:pt x="96" y="281"/>
                    <a:pt x="124" y="294"/>
                    <a:pt x="159" y="294"/>
                  </a:cubicBezTo>
                  <a:cubicBezTo>
                    <a:pt x="175" y="294"/>
                    <a:pt x="191" y="290"/>
                    <a:pt x="208" y="284"/>
                  </a:cubicBezTo>
                  <a:cubicBezTo>
                    <a:pt x="224" y="278"/>
                    <a:pt x="239" y="269"/>
                    <a:pt x="254" y="257"/>
                  </a:cubicBezTo>
                  <a:cubicBezTo>
                    <a:pt x="252" y="286"/>
                    <a:pt x="252" y="286"/>
                    <a:pt x="252" y="286"/>
                  </a:cubicBezTo>
                  <a:cubicBezTo>
                    <a:pt x="241" y="293"/>
                    <a:pt x="227" y="300"/>
                    <a:pt x="210" y="304"/>
                  </a:cubicBezTo>
                  <a:cubicBezTo>
                    <a:pt x="193" y="308"/>
                    <a:pt x="174" y="310"/>
                    <a:pt x="153" y="310"/>
                  </a:cubicBezTo>
                  <a:cubicBezTo>
                    <a:pt x="105" y="310"/>
                    <a:pt x="68" y="297"/>
                    <a:pt x="41" y="270"/>
                  </a:cubicBezTo>
                  <a:cubicBezTo>
                    <a:pt x="14" y="243"/>
                    <a:pt x="0" y="206"/>
                    <a:pt x="0" y="158"/>
                  </a:cubicBezTo>
                  <a:cubicBezTo>
                    <a:pt x="0" y="109"/>
                    <a:pt x="15" y="71"/>
                    <a:pt x="44" y="42"/>
                  </a:cubicBezTo>
                  <a:cubicBezTo>
                    <a:pt x="73" y="14"/>
                    <a:pt x="113" y="0"/>
                    <a:pt x="163" y="0"/>
                  </a:cubicBezTo>
                  <a:cubicBezTo>
                    <a:pt x="180" y="0"/>
                    <a:pt x="197" y="2"/>
                    <a:pt x="212" y="5"/>
                  </a:cubicBezTo>
                  <a:cubicBezTo>
                    <a:pt x="228" y="9"/>
                    <a:pt x="243" y="14"/>
                    <a:pt x="257" y="21"/>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12" name="Freeform 11"/>
            <p:cNvSpPr>
              <a:spLocks noEditPoints="1"/>
            </p:cNvSpPr>
            <p:nvPr userDrawn="1"/>
          </p:nvSpPr>
          <p:spPr bwMode="auto">
            <a:xfrm>
              <a:off x="17908066" y="-1035496"/>
              <a:ext cx="3817938" cy="3686175"/>
            </a:xfrm>
            <a:custGeom>
              <a:avLst/>
              <a:gdLst>
                <a:gd name="T0" fmla="*/ 157 w 322"/>
                <a:gd name="T1" fmla="*/ 311 h 311"/>
                <a:gd name="T2" fmla="*/ 43 w 322"/>
                <a:gd name="T3" fmla="*/ 268 h 311"/>
                <a:gd name="T4" fmla="*/ 0 w 322"/>
                <a:gd name="T5" fmla="*/ 156 h 311"/>
                <a:gd name="T6" fmla="*/ 44 w 322"/>
                <a:gd name="T7" fmla="*/ 43 h 311"/>
                <a:gd name="T8" fmla="*/ 161 w 322"/>
                <a:gd name="T9" fmla="*/ 0 h 311"/>
                <a:gd name="T10" fmla="*/ 278 w 322"/>
                <a:gd name="T11" fmla="*/ 42 h 311"/>
                <a:gd name="T12" fmla="*/ 322 w 322"/>
                <a:gd name="T13" fmla="*/ 156 h 311"/>
                <a:gd name="T14" fmla="*/ 277 w 322"/>
                <a:gd name="T15" fmla="*/ 268 h 311"/>
                <a:gd name="T16" fmla="*/ 157 w 322"/>
                <a:gd name="T17" fmla="*/ 311 h 311"/>
                <a:gd name="T18" fmla="*/ 43 w 322"/>
                <a:gd name="T19" fmla="*/ 157 h 311"/>
                <a:gd name="T20" fmla="*/ 73 w 322"/>
                <a:gd name="T21" fmla="*/ 258 h 311"/>
                <a:gd name="T22" fmla="*/ 158 w 322"/>
                <a:gd name="T23" fmla="*/ 294 h 311"/>
                <a:gd name="T24" fmla="*/ 248 w 322"/>
                <a:gd name="T25" fmla="*/ 259 h 311"/>
                <a:gd name="T26" fmla="*/ 278 w 322"/>
                <a:gd name="T27" fmla="*/ 155 h 311"/>
                <a:gd name="T28" fmla="*/ 248 w 322"/>
                <a:gd name="T29" fmla="*/ 52 h 311"/>
                <a:gd name="T30" fmla="*/ 161 w 322"/>
                <a:gd name="T31" fmla="*/ 16 h 311"/>
                <a:gd name="T32" fmla="*/ 74 w 322"/>
                <a:gd name="T33" fmla="*/ 53 h 311"/>
                <a:gd name="T34" fmla="*/ 43 w 322"/>
                <a:gd name="T35" fmla="*/ 15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2" h="311">
                  <a:moveTo>
                    <a:pt x="157" y="311"/>
                  </a:moveTo>
                  <a:cubicBezTo>
                    <a:pt x="109" y="311"/>
                    <a:pt x="71" y="297"/>
                    <a:pt x="43" y="268"/>
                  </a:cubicBezTo>
                  <a:cubicBezTo>
                    <a:pt x="14" y="240"/>
                    <a:pt x="0" y="203"/>
                    <a:pt x="0" y="156"/>
                  </a:cubicBezTo>
                  <a:cubicBezTo>
                    <a:pt x="0" y="109"/>
                    <a:pt x="14" y="71"/>
                    <a:pt x="44" y="43"/>
                  </a:cubicBezTo>
                  <a:cubicBezTo>
                    <a:pt x="73" y="14"/>
                    <a:pt x="112" y="0"/>
                    <a:pt x="161" y="0"/>
                  </a:cubicBezTo>
                  <a:cubicBezTo>
                    <a:pt x="210" y="0"/>
                    <a:pt x="249" y="14"/>
                    <a:pt x="278" y="42"/>
                  </a:cubicBezTo>
                  <a:cubicBezTo>
                    <a:pt x="308" y="70"/>
                    <a:pt x="322" y="108"/>
                    <a:pt x="322" y="156"/>
                  </a:cubicBezTo>
                  <a:cubicBezTo>
                    <a:pt x="322" y="203"/>
                    <a:pt x="307" y="240"/>
                    <a:pt x="277" y="268"/>
                  </a:cubicBezTo>
                  <a:cubicBezTo>
                    <a:pt x="247" y="297"/>
                    <a:pt x="207" y="311"/>
                    <a:pt x="157" y="311"/>
                  </a:cubicBezTo>
                  <a:close/>
                  <a:moveTo>
                    <a:pt x="43" y="157"/>
                  </a:moveTo>
                  <a:cubicBezTo>
                    <a:pt x="43" y="201"/>
                    <a:pt x="53" y="235"/>
                    <a:pt x="73" y="258"/>
                  </a:cubicBezTo>
                  <a:cubicBezTo>
                    <a:pt x="93" y="282"/>
                    <a:pt x="122" y="294"/>
                    <a:pt x="158" y="294"/>
                  </a:cubicBezTo>
                  <a:cubicBezTo>
                    <a:pt x="197" y="294"/>
                    <a:pt x="227" y="283"/>
                    <a:pt x="248" y="259"/>
                  </a:cubicBezTo>
                  <a:cubicBezTo>
                    <a:pt x="268" y="235"/>
                    <a:pt x="278" y="201"/>
                    <a:pt x="278" y="155"/>
                  </a:cubicBezTo>
                  <a:cubicBezTo>
                    <a:pt x="278" y="110"/>
                    <a:pt x="268" y="76"/>
                    <a:pt x="248" y="52"/>
                  </a:cubicBezTo>
                  <a:cubicBezTo>
                    <a:pt x="228" y="28"/>
                    <a:pt x="199" y="16"/>
                    <a:pt x="161" y="16"/>
                  </a:cubicBezTo>
                  <a:cubicBezTo>
                    <a:pt x="123" y="16"/>
                    <a:pt x="94" y="29"/>
                    <a:pt x="74" y="53"/>
                  </a:cubicBezTo>
                  <a:cubicBezTo>
                    <a:pt x="54" y="77"/>
                    <a:pt x="43" y="112"/>
                    <a:pt x="43" y="157"/>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13" name="Freeform 12"/>
            <p:cNvSpPr>
              <a:spLocks noEditPoints="1"/>
            </p:cNvSpPr>
            <p:nvPr userDrawn="1"/>
          </p:nvSpPr>
          <p:spPr bwMode="auto">
            <a:xfrm>
              <a:off x="22140341" y="-976759"/>
              <a:ext cx="2278063" cy="3544888"/>
            </a:xfrm>
            <a:custGeom>
              <a:avLst/>
              <a:gdLst>
                <a:gd name="T0" fmla="*/ 0 w 192"/>
                <a:gd name="T1" fmla="*/ 0 h 299"/>
                <a:gd name="T2" fmla="*/ 12 w 192"/>
                <a:gd name="T3" fmla="*/ 1 h 299"/>
                <a:gd name="T4" fmla="*/ 21 w 192"/>
                <a:gd name="T5" fmla="*/ 1 h 299"/>
                <a:gd name="T6" fmla="*/ 44 w 192"/>
                <a:gd name="T7" fmla="*/ 1 h 299"/>
                <a:gd name="T8" fmla="*/ 75 w 192"/>
                <a:gd name="T9" fmla="*/ 0 h 299"/>
                <a:gd name="T10" fmla="*/ 158 w 192"/>
                <a:gd name="T11" fmla="*/ 16 h 299"/>
                <a:gd name="T12" fmla="*/ 184 w 192"/>
                <a:gd name="T13" fmla="*/ 67 h 299"/>
                <a:gd name="T14" fmla="*/ 166 w 192"/>
                <a:gd name="T15" fmla="*/ 114 h 299"/>
                <a:gd name="T16" fmla="*/ 111 w 192"/>
                <a:gd name="T17" fmla="*/ 139 h 299"/>
                <a:gd name="T18" fmla="*/ 172 w 192"/>
                <a:gd name="T19" fmla="*/ 161 h 299"/>
                <a:gd name="T20" fmla="*/ 192 w 192"/>
                <a:gd name="T21" fmla="*/ 211 h 299"/>
                <a:gd name="T22" fmla="*/ 162 w 192"/>
                <a:gd name="T23" fmla="*/ 277 h 299"/>
                <a:gd name="T24" fmla="*/ 74 w 192"/>
                <a:gd name="T25" fmla="*/ 299 h 299"/>
                <a:gd name="T26" fmla="*/ 45 w 192"/>
                <a:gd name="T27" fmla="*/ 299 h 299"/>
                <a:gd name="T28" fmla="*/ 22 w 192"/>
                <a:gd name="T29" fmla="*/ 298 h 299"/>
                <a:gd name="T30" fmla="*/ 11 w 192"/>
                <a:gd name="T31" fmla="*/ 299 h 299"/>
                <a:gd name="T32" fmla="*/ 0 w 192"/>
                <a:gd name="T33" fmla="*/ 299 h 299"/>
                <a:gd name="T34" fmla="*/ 3 w 192"/>
                <a:gd name="T35" fmla="*/ 250 h 299"/>
                <a:gd name="T36" fmla="*/ 4 w 192"/>
                <a:gd name="T37" fmla="*/ 180 h 299"/>
                <a:gd name="T38" fmla="*/ 3 w 192"/>
                <a:gd name="T39" fmla="*/ 71 h 299"/>
                <a:gd name="T40" fmla="*/ 0 w 192"/>
                <a:gd name="T41" fmla="*/ 0 h 299"/>
                <a:gd name="T42" fmla="*/ 40 w 192"/>
                <a:gd name="T43" fmla="*/ 280 h 299"/>
                <a:gd name="T44" fmla="*/ 55 w 192"/>
                <a:gd name="T45" fmla="*/ 284 h 299"/>
                <a:gd name="T46" fmla="*/ 70 w 192"/>
                <a:gd name="T47" fmla="*/ 284 h 299"/>
                <a:gd name="T48" fmla="*/ 130 w 192"/>
                <a:gd name="T49" fmla="*/ 266 h 299"/>
                <a:gd name="T50" fmla="*/ 152 w 192"/>
                <a:gd name="T51" fmla="*/ 216 h 299"/>
                <a:gd name="T52" fmla="*/ 132 w 192"/>
                <a:gd name="T53" fmla="*/ 165 h 299"/>
                <a:gd name="T54" fmla="*/ 68 w 192"/>
                <a:gd name="T55" fmla="*/ 148 h 299"/>
                <a:gd name="T56" fmla="*/ 40 w 192"/>
                <a:gd name="T57" fmla="*/ 150 h 299"/>
                <a:gd name="T58" fmla="*/ 38 w 192"/>
                <a:gd name="T59" fmla="*/ 150 h 299"/>
                <a:gd name="T60" fmla="*/ 38 w 192"/>
                <a:gd name="T61" fmla="*/ 213 h 299"/>
                <a:gd name="T62" fmla="*/ 38 w 192"/>
                <a:gd name="T63" fmla="*/ 249 h 299"/>
                <a:gd name="T64" fmla="*/ 40 w 192"/>
                <a:gd name="T65" fmla="*/ 280 h 299"/>
                <a:gd name="T66" fmla="*/ 39 w 192"/>
                <a:gd name="T67" fmla="*/ 73 h 299"/>
                <a:gd name="T68" fmla="*/ 39 w 192"/>
                <a:gd name="T69" fmla="*/ 132 h 299"/>
                <a:gd name="T70" fmla="*/ 44 w 192"/>
                <a:gd name="T71" fmla="*/ 132 h 299"/>
                <a:gd name="T72" fmla="*/ 63 w 192"/>
                <a:gd name="T73" fmla="*/ 134 h 299"/>
                <a:gd name="T74" fmla="*/ 123 w 192"/>
                <a:gd name="T75" fmla="*/ 117 h 299"/>
                <a:gd name="T76" fmla="*/ 144 w 192"/>
                <a:gd name="T77" fmla="*/ 70 h 299"/>
                <a:gd name="T78" fmla="*/ 125 w 192"/>
                <a:gd name="T79" fmla="*/ 29 h 299"/>
                <a:gd name="T80" fmla="*/ 72 w 192"/>
                <a:gd name="T81" fmla="*/ 15 h 299"/>
                <a:gd name="T82" fmla="*/ 57 w 192"/>
                <a:gd name="T83" fmla="*/ 15 h 299"/>
                <a:gd name="T84" fmla="*/ 40 w 192"/>
                <a:gd name="T85" fmla="*/ 17 h 299"/>
                <a:gd name="T86" fmla="*/ 39 w 192"/>
                <a:gd name="T87" fmla="*/ 35 h 299"/>
                <a:gd name="T88" fmla="*/ 39 w 192"/>
                <a:gd name="T89" fmla="*/ 60 h 299"/>
                <a:gd name="T90" fmla="*/ 39 w 192"/>
                <a:gd name="T91" fmla="*/ 7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2" h="299">
                  <a:moveTo>
                    <a:pt x="0" y="0"/>
                  </a:moveTo>
                  <a:cubicBezTo>
                    <a:pt x="5" y="1"/>
                    <a:pt x="8" y="1"/>
                    <a:pt x="12" y="1"/>
                  </a:cubicBezTo>
                  <a:cubicBezTo>
                    <a:pt x="15" y="1"/>
                    <a:pt x="18" y="1"/>
                    <a:pt x="21" y="1"/>
                  </a:cubicBezTo>
                  <a:cubicBezTo>
                    <a:pt x="24" y="1"/>
                    <a:pt x="32" y="1"/>
                    <a:pt x="44" y="1"/>
                  </a:cubicBezTo>
                  <a:cubicBezTo>
                    <a:pt x="56" y="0"/>
                    <a:pt x="66" y="0"/>
                    <a:pt x="75" y="0"/>
                  </a:cubicBezTo>
                  <a:cubicBezTo>
                    <a:pt x="113" y="0"/>
                    <a:pt x="140" y="6"/>
                    <a:pt x="158" y="16"/>
                  </a:cubicBezTo>
                  <a:cubicBezTo>
                    <a:pt x="175" y="27"/>
                    <a:pt x="184" y="44"/>
                    <a:pt x="184" y="67"/>
                  </a:cubicBezTo>
                  <a:cubicBezTo>
                    <a:pt x="184" y="86"/>
                    <a:pt x="178" y="102"/>
                    <a:pt x="166" y="114"/>
                  </a:cubicBezTo>
                  <a:cubicBezTo>
                    <a:pt x="153" y="126"/>
                    <a:pt x="135" y="134"/>
                    <a:pt x="111" y="139"/>
                  </a:cubicBezTo>
                  <a:cubicBezTo>
                    <a:pt x="138" y="142"/>
                    <a:pt x="159" y="149"/>
                    <a:pt x="172" y="161"/>
                  </a:cubicBezTo>
                  <a:cubicBezTo>
                    <a:pt x="185" y="173"/>
                    <a:pt x="192" y="189"/>
                    <a:pt x="192" y="211"/>
                  </a:cubicBezTo>
                  <a:cubicBezTo>
                    <a:pt x="192" y="240"/>
                    <a:pt x="182" y="262"/>
                    <a:pt x="162" y="277"/>
                  </a:cubicBezTo>
                  <a:cubicBezTo>
                    <a:pt x="143" y="292"/>
                    <a:pt x="113" y="299"/>
                    <a:pt x="74" y="299"/>
                  </a:cubicBezTo>
                  <a:cubicBezTo>
                    <a:pt x="67" y="299"/>
                    <a:pt x="57" y="299"/>
                    <a:pt x="45" y="299"/>
                  </a:cubicBezTo>
                  <a:cubicBezTo>
                    <a:pt x="34" y="298"/>
                    <a:pt x="26" y="298"/>
                    <a:pt x="22" y="298"/>
                  </a:cubicBezTo>
                  <a:cubicBezTo>
                    <a:pt x="19" y="298"/>
                    <a:pt x="16" y="298"/>
                    <a:pt x="11" y="299"/>
                  </a:cubicBezTo>
                  <a:cubicBezTo>
                    <a:pt x="6" y="299"/>
                    <a:pt x="2" y="299"/>
                    <a:pt x="0" y="299"/>
                  </a:cubicBezTo>
                  <a:cubicBezTo>
                    <a:pt x="2" y="284"/>
                    <a:pt x="2" y="267"/>
                    <a:pt x="3" y="250"/>
                  </a:cubicBezTo>
                  <a:cubicBezTo>
                    <a:pt x="4" y="233"/>
                    <a:pt x="4" y="209"/>
                    <a:pt x="4" y="180"/>
                  </a:cubicBezTo>
                  <a:cubicBezTo>
                    <a:pt x="4" y="136"/>
                    <a:pt x="4" y="99"/>
                    <a:pt x="3" y="71"/>
                  </a:cubicBezTo>
                  <a:cubicBezTo>
                    <a:pt x="2" y="42"/>
                    <a:pt x="2" y="18"/>
                    <a:pt x="0" y="0"/>
                  </a:cubicBezTo>
                  <a:close/>
                  <a:moveTo>
                    <a:pt x="40" y="280"/>
                  </a:moveTo>
                  <a:cubicBezTo>
                    <a:pt x="45" y="282"/>
                    <a:pt x="50" y="283"/>
                    <a:pt x="55" y="284"/>
                  </a:cubicBezTo>
                  <a:cubicBezTo>
                    <a:pt x="60" y="284"/>
                    <a:pt x="65" y="284"/>
                    <a:pt x="70" y="284"/>
                  </a:cubicBezTo>
                  <a:cubicBezTo>
                    <a:pt x="95" y="284"/>
                    <a:pt x="115" y="278"/>
                    <a:pt x="130" y="266"/>
                  </a:cubicBezTo>
                  <a:cubicBezTo>
                    <a:pt x="145" y="254"/>
                    <a:pt x="152" y="237"/>
                    <a:pt x="152" y="216"/>
                  </a:cubicBezTo>
                  <a:cubicBezTo>
                    <a:pt x="152" y="193"/>
                    <a:pt x="145" y="176"/>
                    <a:pt x="132" y="165"/>
                  </a:cubicBezTo>
                  <a:cubicBezTo>
                    <a:pt x="118" y="154"/>
                    <a:pt x="97" y="148"/>
                    <a:pt x="68" y="148"/>
                  </a:cubicBezTo>
                  <a:cubicBezTo>
                    <a:pt x="62" y="148"/>
                    <a:pt x="53" y="149"/>
                    <a:pt x="40" y="150"/>
                  </a:cubicBezTo>
                  <a:cubicBezTo>
                    <a:pt x="39" y="150"/>
                    <a:pt x="38" y="150"/>
                    <a:pt x="38" y="150"/>
                  </a:cubicBezTo>
                  <a:cubicBezTo>
                    <a:pt x="38" y="213"/>
                    <a:pt x="38" y="213"/>
                    <a:pt x="38" y="213"/>
                  </a:cubicBezTo>
                  <a:cubicBezTo>
                    <a:pt x="38" y="227"/>
                    <a:pt x="38" y="239"/>
                    <a:pt x="38" y="249"/>
                  </a:cubicBezTo>
                  <a:cubicBezTo>
                    <a:pt x="39" y="260"/>
                    <a:pt x="39" y="270"/>
                    <a:pt x="40" y="280"/>
                  </a:cubicBezTo>
                  <a:close/>
                  <a:moveTo>
                    <a:pt x="39" y="73"/>
                  </a:moveTo>
                  <a:cubicBezTo>
                    <a:pt x="39" y="132"/>
                    <a:pt x="39" y="132"/>
                    <a:pt x="39" y="132"/>
                  </a:cubicBezTo>
                  <a:cubicBezTo>
                    <a:pt x="40" y="132"/>
                    <a:pt x="41" y="132"/>
                    <a:pt x="44" y="132"/>
                  </a:cubicBezTo>
                  <a:cubicBezTo>
                    <a:pt x="53" y="133"/>
                    <a:pt x="60" y="134"/>
                    <a:pt x="63" y="134"/>
                  </a:cubicBezTo>
                  <a:cubicBezTo>
                    <a:pt x="90" y="134"/>
                    <a:pt x="110" y="128"/>
                    <a:pt x="123" y="117"/>
                  </a:cubicBezTo>
                  <a:cubicBezTo>
                    <a:pt x="137" y="107"/>
                    <a:pt x="144" y="91"/>
                    <a:pt x="144" y="70"/>
                  </a:cubicBezTo>
                  <a:cubicBezTo>
                    <a:pt x="144" y="52"/>
                    <a:pt x="138" y="38"/>
                    <a:pt x="125" y="29"/>
                  </a:cubicBezTo>
                  <a:cubicBezTo>
                    <a:pt x="113" y="19"/>
                    <a:pt x="95" y="15"/>
                    <a:pt x="72" y="15"/>
                  </a:cubicBezTo>
                  <a:cubicBezTo>
                    <a:pt x="67" y="15"/>
                    <a:pt x="62" y="15"/>
                    <a:pt x="57" y="15"/>
                  </a:cubicBezTo>
                  <a:cubicBezTo>
                    <a:pt x="51" y="15"/>
                    <a:pt x="46" y="16"/>
                    <a:pt x="40" y="17"/>
                  </a:cubicBezTo>
                  <a:cubicBezTo>
                    <a:pt x="40" y="22"/>
                    <a:pt x="39" y="28"/>
                    <a:pt x="39" y="35"/>
                  </a:cubicBezTo>
                  <a:cubicBezTo>
                    <a:pt x="39" y="41"/>
                    <a:pt x="39" y="49"/>
                    <a:pt x="39" y="60"/>
                  </a:cubicBezTo>
                  <a:lnTo>
                    <a:pt x="39" y="73"/>
                  </a:ln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14" name="Freeform 13"/>
            <p:cNvSpPr>
              <a:spLocks/>
            </p:cNvSpPr>
            <p:nvPr userDrawn="1"/>
          </p:nvSpPr>
          <p:spPr bwMode="auto">
            <a:xfrm>
              <a:off x="18773254" y="742504"/>
              <a:ext cx="1933575" cy="1422400"/>
            </a:xfrm>
            <a:custGeom>
              <a:avLst/>
              <a:gdLst>
                <a:gd name="T0" fmla="*/ 144 w 163"/>
                <a:gd name="T1" fmla="*/ 87 h 120"/>
                <a:gd name="T2" fmla="*/ 62 w 163"/>
                <a:gd name="T3" fmla="*/ 110 h 120"/>
                <a:gd name="T4" fmla="*/ 13 w 163"/>
                <a:gd name="T5" fmla="*/ 13 h 120"/>
                <a:gd name="T6" fmla="*/ 18 w 163"/>
                <a:gd name="T7" fmla="*/ 0 h 120"/>
                <a:gd name="T8" fmla="*/ 50 w 163"/>
                <a:gd name="T9" fmla="*/ 63 h 120"/>
                <a:gd name="T10" fmla="*/ 106 w 163"/>
                <a:gd name="T11" fmla="*/ 41 h 120"/>
                <a:gd name="T12" fmla="*/ 137 w 163"/>
                <a:gd name="T13" fmla="*/ 33 h 120"/>
                <a:gd name="T14" fmla="*/ 144 w 163"/>
                <a:gd name="T15" fmla="*/ 87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120">
                  <a:moveTo>
                    <a:pt x="144" y="87"/>
                  </a:moveTo>
                  <a:cubicBezTo>
                    <a:pt x="124" y="110"/>
                    <a:pt x="92" y="120"/>
                    <a:pt x="62" y="110"/>
                  </a:cubicBezTo>
                  <a:cubicBezTo>
                    <a:pt x="21" y="97"/>
                    <a:pt x="0" y="53"/>
                    <a:pt x="13" y="13"/>
                  </a:cubicBezTo>
                  <a:cubicBezTo>
                    <a:pt x="14" y="8"/>
                    <a:pt x="16" y="4"/>
                    <a:pt x="18" y="0"/>
                  </a:cubicBezTo>
                  <a:cubicBezTo>
                    <a:pt x="15" y="29"/>
                    <a:pt x="27" y="56"/>
                    <a:pt x="50" y="63"/>
                  </a:cubicBezTo>
                  <a:cubicBezTo>
                    <a:pt x="73" y="71"/>
                    <a:pt x="91" y="57"/>
                    <a:pt x="106" y="41"/>
                  </a:cubicBezTo>
                  <a:cubicBezTo>
                    <a:pt x="113" y="33"/>
                    <a:pt x="125" y="29"/>
                    <a:pt x="137" y="33"/>
                  </a:cubicBezTo>
                  <a:cubicBezTo>
                    <a:pt x="163" y="42"/>
                    <a:pt x="158" y="70"/>
                    <a:pt x="144" y="87"/>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15" name="Freeform 14"/>
            <p:cNvSpPr>
              <a:spLocks noEditPoints="1"/>
            </p:cNvSpPr>
            <p:nvPr userDrawn="1"/>
          </p:nvSpPr>
          <p:spPr bwMode="auto">
            <a:xfrm>
              <a:off x="14279041" y="3741292"/>
              <a:ext cx="687388" cy="1042988"/>
            </a:xfrm>
            <a:custGeom>
              <a:avLst/>
              <a:gdLst>
                <a:gd name="T0" fmla="*/ 58 w 58"/>
                <a:gd name="T1" fmla="*/ 63 h 88"/>
                <a:gd name="T2" fmla="*/ 57 w 58"/>
                <a:gd name="T3" fmla="*/ 71 h 88"/>
                <a:gd name="T4" fmla="*/ 54 w 58"/>
                <a:gd name="T5" fmla="*/ 77 h 88"/>
                <a:gd name="T6" fmla="*/ 50 w 58"/>
                <a:gd name="T7" fmla="*/ 82 h 88"/>
                <a:gd name="T8" fmla="*/ 44 w 58"/>
                <a:gd name="T9" fmla="*/ 85 h 88"/>
                <a:gd name="T10" fmla="*/ 36 w 58"/>
                <a:gd name="T11" fmla="*/ 87 h 88"/>
                <a:gd name="T12" fmla="*/ 27 w 58"/>
                <a:gd name="T13" fmla="*/ 88 h 88"/>
                <a:gd name="T14" fmla="*/ 4 w 58"/>
                <a:gd name="T15" fmla="*/ 88 h 88"/>
                <a:gd name="T16" fmla="*/ 1 w 58"/>
                <a:gd name="T17" fmla="*/ 87 h 88"/>
                <a:gd name="T18" fmla="*/ 0 w 58"/>
                <a:gd name="T19" fmla="*/ 83 h 88"/>
                <a:gd name="T20" fmla="*/ 0 w 58"/>
                <a:gd name="T21" fmla="*/ 4 h 88"/>
                <a:gd name="T22" fmla="*/ 1 w 58"/>
                <a:gd name="T23" fmla="*/ 1 h 88"/>
                <a:gd name="T24" fmla="*/ 4 w 58"/>
                <a:gd name="T25" fmla="*/ 0 h 88"/>
                <a:gd name="T26" fmla="*/ 24 w 58"/>
                <a:gd name="T27" fmla="*/ 0 h 88"/>
                <a:gd name="T28" fmla="*/ 37 w 58"/>
                <a:gd name="T29" fmla="*/ 1 h 88"/>
                <a:gd name="T30" fmla="*/ 46 w 58"/>
                <a:gd name="T31" fmla="*/ 6 h 88"/>
                <a:gd name="T32" fmla="*/ 51 w 58"/>
                <a:gd name="T33" fmla="*/ 13 h 88"/>
                <a:gd name="T34" fmla="*/ 53 w 58"/>
                <a:gd name="T35" fmla="*/ 22 h 88"/>
                <a:gd name="T36" fmla="*/ 52 w 58"/>
                <a:gd name="T37" fmla="*/ 28 h 88"/>
                <a:gd name="T38" fmla="*/ 50 w 58"/>
                <a:gd name="T39" fmla="*/ 33 h 88"/>
                <a:gd name="T40" fmla="*/ 46 w 58"/>
                <a:gd name="T41" fmla="*/ 38 h 88"/>
                <a:gd name="T42" fmla="*/ 41 w 58"/>
                <a:gd name="T43" fmla="*/ 41 h 88"/>
                <a:gd name="T44" fmla="*/ 48 w 58"/>
                <a:gd name="T45" fmla="*/ 43 h 88"/>
                <a:gd name="T46" fmla="*/ 53 w 58"/>
                <a:gd name="T47" fmla="*/ 48 h 88"/>
                <a:gd name="T48" fmla="*/ 57 w 58"/>
                <a:gd name="T49" fmla="*/ 55 h 88"/>
                <a:gd name="T50" fmla="*/ 58 w 58"/>
                <a:gd name="T51" fmla="*/ 63 h 88"/>
                <a:gd name="T52" fmla="*/ 41 w 58"/>
                <a:gd name="T53" fmla="*/ 23 h 88"/>
                <a:gd name="T54" fmla="*/ 40 w 58"/>
                <a:gd name="T55" fmla="*/ 17 h 88"/>
                <a:gd name="T56" fmla="*/ 37 w 58"/>
                <a:gd name="T57" fmla="*/ 13 h 88"/>
                <a:gd name="T58" fmla="*/ 32 w 58"/>
                <a:gd name="T59" fmla="*/ 10 h 88"/>
                <a:gd name="T60" fmla="*/ 24 w 58"/>
                <a:gd name="T61" fmla="*/ 9 h 88"/>
                <a:gd name="T62" fmla="*/ 12 w 58"/>
                <a:gd name="T63" fmla="*/ 9 h 88"/>
                <a:gd name="T64" fmla="*/ 12 w 58"/>
                <a:gd name="T65" fmla="*/ 38 h 88"/>
                <a:gd name="T66" fmla="*/ 25 w 58"/>
                <a:gd name="T67" fmla="*/ 38 h 88"/>
                <a:gd name="T68" fmla="*/ 32 w 58"/>
                <a:gd name="T69" fmla="*/ 37 h 88"/>
                <a:gd name="T70" fmla="*/ 37 w 58"/>
                <a:gd name="T71" fmla="*/ 33 h 88"/>
                <a:gd name="T72" fmla="*/ 40 w 58"/>
                <a:gd name="T73" fmla="*/ 29 h 88"/>
                <a:gd name="T74" fmla="*/ 41 w 58"/>
                <a:gd name="T75" fmla="*/ 23 h 88"/>
                <a:gd name="T76" fmla="*/ 46 w 58"/>
                <a:gd name="T77" fmla="*/ 63 h 88"/>
                <a:gd name="T78" fmla="*/ 45 w 58"/>
                <a:gd name="T79" fmla="*/ 57 h 88"/>
                <a:gd name="T80" fmla="*/ 41 w 58"/>
                <a:gd name="T81" fmla="*/ 51 h 88"/>
                <a:gd name="T82" fmla="*/ 35 w 58"/>
                <a:gd name="T83" fmla="*/ 48 h 88"/>
                <a:gd name="T84" fmla="*/ 26 w 58"/>
                <a:gd name="T85" fmla="*/ 47 h 88"/>
                <a:gd name="T86" fmla="*/ 12 w 58"/>
                <a:gd name="T87" fmla="*/ 47 h 88"/>
                <a:gd name="T88" fmla="*/ 12 w 58"/>
                <a:gd name="T89" fmla="*/ 78 h 88"/>
                <a:gd name="T90" fmla="*/ 29 w 58"/>
                <a:gd name="T91" fmla="*/ 78 h 88"/>
                <a:gd name="T92" fmla="*/ 36 w 58"/>
                <a:gd name="T93" fmla="*/ 78 h 88"/>
                <a:gd name="T94" fmla="*/ 41 w 58"/>
                <a:gd name="T95" fmla="*/ 75 h 88"/>
                <a:gd name="T96" fmla="*/ 45 w 58"/>
                <a:gd name="T97" fmla="*/ 70 h 88"/>
                <a:gd name="T98" fmla="*/ 46 w 58"/>
                <a:gd name="T99" fmla="*/ 6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 h="88">
                  <a:moveTo>
                    <a:pt x="58" y="63"/>
                  </a:moveTo>
                  <a:cubicBezTo>
                    <a:pt x="58" y="66"/>
                    <a:pt x="58" y="68"/>
                    <a:pt x="57" y="71"/>
                  </a:cubicBezTo>
                  <a:cubicBezTo>
                    <a:pt x="57" y="73"/>
                    <a:pt x="56" y="75"/>
                    <a:pt x="54" y="77"/>
                  </a:cubicBezTo>
                  <a:cubicBezTo>
                    <a:pt x="53" y="79"/>
                    <a:pt x="51" y="80"/>
                    <a:pt x="50" y="82"/>
                  </a:cubicBezTo>
                  <a:cubicBezTo>
                    <a:pt x="48" y="83"/>
                    <a:pt x="46" y="84"/>
                    <a:pt x="44" y="85"/>
                  </a:cubicBezTo>
                  <a:cubicBezTo>
                    <a:pt x="41" y="86"/>
                    <a:pt x="39" y="87"/>
                    <a:pt x="36" y="87"/>
                  </a:cubicBezTo>
                  <a:cubicBezTo>
                    <a:pt x="34" y="88"/>
                    <a:pt x="31" y="88"/>
                    <a:pt x="27" y="88"/>
                  </a:cubicBezTo>
                  <a:cubicBezTo>
                    <a:pt x="4" y="88"/>
                    <a:pt x="4" y="88"/>
                    <a:pt x="4" y="88"/>
                  </a:cubicBezTo>
                  <a:cubicBezTo>
                    <a:pt x="3" y="88"/>
                    <a:pt x="2" y="88"/>
                    <a:pt x="1" y="87"/>
                  </a:cubicBezTo>
                  <a:cubicBezTo>
                    <a:pt x="0" y="86"/>
                    <a:pt x="0" y="85"/>
                    <a:pt x="0" y="83"/>
                  </a:cubicBezTo>
                  <a:cubicBezTo>
                    <a:pt x="0" y="4"/>
                    <a:pt x="0" y="4"/>
                    <a:pt x="0" y="4"/>
                  </a:cubicBezTo>
                  <a:cubicBezTo>
                    <a:pt x="0" y="3"/>
                    <a:pt x="0" y="1"/>
                    <a:pt x="1" y="1"/>
                  </a:cubicBezTo>
                  <a:cubicBezTo>
                    <a:pt x="2" y="0"/>
                    <a:pt x="3" y="0"/>
                    <a:pt x="4" y="0"/>
                  </a:cubicBezTo>
                  <a:cubicBezTo>
                    <a:pt x="24" y="0"/>
                    <a:pt x="24" y="0"/>
                    <a:pt x="24" y="0"/>
                  </a:cubicBezTo>
                  <a:cubicBezTo>
                    <a:pt x="30" y="0"/>
                    <a:pt x="34" y="0"/>
                    <a:pt x="37" y="1"/>
                  </a:cubicBezTo>
                  <a:cubicBezTo>
                    <a:pt x="41" y="2"/>
                    <a:pt x="44" y="4"/>
                    <a:pt x="46" y="6"/>
                  </a:cubicBezTo>
                  <a:cubicBezTo>
                    <a:pt x="48" y="7"/>
                    <a:pt x="50" y="10"/>
                    <a:pt x="51" y="13"/>
                  </a:cubicBezTo>
                  <a:cubicBezTo>
                    <a:pt x="52" y="15"/>
                    <a:pt x="53" y="19"/>
                    <a:pt x="53" y="22"/>
                  </a:cubicBezTo>
                  <a:cubicBezTo>
                    <a:pt x="53" y="24"/>
                    <a:pt x="52" y="26"/>
                    <a:pt x="52" y="28"/>
                  </a:cubicBezTo>
                  <a:cubicBezTo>
                    <a:pt x="51" y="30"/>
                    <a:pt x="51" y="32"/>
                    <a:pt x="50" y="33"/>
                  </a:cubicBezTo>
                  <a:cubicBezTo>
                    <a:pt x="49" y="35"/>
                    <a:pt x="48" y="36"/>
                    <a:pt x="46" y="38"/>
                  </a:cubicBezTo>
                  <a:cubicBezTo>
                    <a:pt x="45" y="39"/>
                    <a:pt x="43" y="40"/>
                    <a:pt x="41" y="41"/>
                  </a:cubicBezTo>
                  <a:cubicBezTo>
                    <a:pt x="43" y="41"/>
                    <a:pt x="46" y="42"/>
                    <a:pt x="48" y="43"/>
                  </a:cubicBezTo>
                  <a:cubicBezTo>
                    <a:pt x="50" y="45"/>
                    <a:pt x="52" y="46"/>
                    <a:pt x="53" y="48"/>
                  </a:cubicBezTo>
                  <a:cubicBezTo>
                    <a:pt x="55" y="50"/>
                    <a:pt x="56" y="52"/>
                    <a:pt x="57" y="55"/>
                  </a:cubicBezTo>
                  <a:cubicBezTo>
                    <a:pt x="58" y="57"/>
                    <a:pt x="58" y="60"/>
                    <a:pt x="58" y="63"/>
                  </a:cubicBezTo>
                  <a:close/>
                  <a:moveTo>
                    <a:pt x="41" y="23"/>
                  </a:moveTo>
                  <a:cubicBezTo>
                    <a:pt x="41" y="21"/>
                    <a:pt x="40" y="19"/>
                    <a:pt x="40" y="17"/>
                  </a:cubicBezTo>
                  <a:cubicBezTo>
                    <a:pt x="39" y="16"/>
                    <a:pt x="38" y="14"/>
                    <a:pt x="37" y="13"/>
                  </a:cubicBezTo>
                  <a:cubicBezTo>
                    <a:pt x="36" y="12"/>
                    <a:pt x="34" y="11"/>
                    <a:pt x="32" y="10"/>
                  </a:cubicBezTo>
                  <a:cubicBezTo>
                    <a:pt x="30" y="10"/>
                    <a:pt x="27" y="9"/>
                    <a:pt x="24" y="9"/>
                  </a:cubicBezTo>
                  <a:cubicBezTo>
                    <a:pt x="12" y="9"/>
                    <a:pt x="12" y="9"/>
                    <a:pt x="12" y="9"/>
                  </a:cubicBezTo>
                  <a:cubicBezTo>
                    <a:pt x="12" y="38"/>
                    <a:pt x="12" y="38"/>
                    <a:pt x="12" y="38"/>
                  </a:cubicBezTo>
                  <a:cubicBezTo>
                    <a:pt x="25" y="38"/>
                    <a:pt x="25" y="38"/>
                    <a:pt x="25" y="38"/>
                  </a:cubicBezTo>
                  <a:cubicBezTo>
                    <a:pt x="28" y="38"/>
                    <a:pt x="31" y="38"/>
                    <a:pt x="32" y="37"/>
                  </a:cubicBezTo>
                  <a:cubicBezTo>
                    <a:pt x="34" y="36"/>
                    <a:pt x="36" y="35"/>
                    <a:pt x="37" y="33"/>
                  </a:cubicBezTo>
                  <a:cubicBezTo>
                    <a:pt x="38" y="32"/>
                    <a:pt x="39" y="31"/>
                    <a:pt x="40" y="29"/>
                  </a:cubicBezTo>
                  <a:cubicBezTo>
                    <a:pt x="40" y="27"/>
                    <a:pt x="41" y="25"/>
                    <a:pt x="41" y="23"/>
                  </a:cubicBezTo>
                  <a:close/>
                  <a:moveTo>
                    <a:pt x="46" y="63"/>
                  </a:moveTo>
                  <a:cubicBezTo>
                    <a:pt x="46" y="61"/>
                    <a:pt x="46" y="59"/>
                    <a:pt x="45" y="57"/>
                  </a:cubicBezTo>
                  <a:cubicBezTo>
                    <a:pt x="44" y="55"/>
                    <a:pt x="43" y="53"/>
                    <a:pt x="41" y="51"/>
                  </a:cubicBezTo>
                  <a:cubicBezTo>
                    <a:pt x="39" y="50"/>
                    <a:pt x="37" y="49"/>
                    <a:pt x="35" y="48"/>
                  </a:cubicBezTo>
                  <a:cubicBezTo>
                    <a:pt x="32" y="48"/>
                    <a:pt x="29" y="47"/>
                    <a:pt x="26" y="47"/>
                  </a:cubicBezTo>
                  <a:cubicBezTo>
                    <a:pt x="12" y="47"/>
                    <a:pt x="12" y="47"/>
                    <a:pt x="12" y="47"/>
                  </a:cubicBezTo>
                  <a:cubicBezTo>
                    <a:pt x="12" y="78"/>
                    <a:pt x="12" y="78"/>
                    <a:pt x="12" y="78"/>
                  </a:cubicBezTo>
                  <a:cubicBezTo>
                    <a:pt x="29" y="78"/>
                    <a:pt x="29" y="78"/>
                    <a:pt x="29" y="78"/>
                  </a:cubicBezTo>
                  <a:cubicBezTo>
                    <a:pt x="31" y="78"/>
                    <a:pt x="34" y="78"/>
                    <a:pt x="36" y="78"/>
                  </a:cubicBezTo>
                  <a:cubicBezTo>
                    <a:pt x="38" y="77"/>
                    <a:pt x="40" y="76"/>
                    <a:pt x="41" y="75"/>
                  </a:cubicBezTo>
                  <a:cubicBezTo>
                    <a:pt x="43" y="73"/>
                    <a:pt x="44" y="72"/>
                    <a:pt x="45" y="70"/>
                  </a:cubicBezTo>
                  <a:cubicBezTo>
                    <a:pt x="46" y="68"/>
                    <a:pt x="46" y="66"/>
                    <a:pt x="46" y="63"/>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16" name="Freeform 15"/>
            <p:cNvSpPr>
              <a:spLocks noEditPoints="1"/>
            </p:cNvSpPr>
            <p:nvPr userDrawn="1"/>
          </p:nvSpPr>
          <p:spPr bwMode="auto">
            <a:xfrm>
              <a:off x="15844316" y="3717479"/>
              <a:ext cx="936625" cy="1090613"/>
            </a:xfrm>
            <a:custGeom>
              <a:avLst/>
              <a:gdLst>
                <a:gd name="T0" fmla="*/ 79 w 79"/>
                <a:gd name="T1" fmla="*/ 45 h 92"/>
                <a:gd name="T2" fmla="*/ 76 w 79"/>
                <a:gd name="T3" fmla="*/ 64 h 92"/>
                <a:gd name="T4" fmla="*/ 69 w 79"/>
                <a:gd name="T5" fmla="*/ 79 h 92"/>
                <a:gd name="T6" fmla="*/ 56 w 79"/>
                <a:gd name="T7" fmla="*/ 88 h 92"/>
                <a:gd name="T8" fmla="*/ 38 w 79"/>
                <a:gd name="T9" fmla="*/ 92 h 92"/>
                <a:gd name="T10" fmla="*/ 21 w 79"/>
                <a:gd name="T11" fmla="*/ 89 h 92"/>
                <a:gd name="T12" fmla="*/ 9 w 79"/>
                <a:gd name="T13" fmla="*/ 80 h 92"/>
                <a:gd name="T14" fmla="*/ 2 w 79"/>
                <a:gd name="T15" fmla="*/ 66 h 92"/>
                <a:gd name="T16" fmla="*/ 0 w 79"/>
                <a:gd name="T17" fmla="*/ 46 h 92"/>
                <a:gd name="T18" fmla="*/ 2 w 79"/>
                <a:gd name="T19" fmla="*/ 27 h 92"/>
                <a:gd name="T20" fmla="*/ 10 w 79"/>
                <a:gd name="T21" fmla="*/ 13 h 92"/>
                <a:gd name="T22" fmla="*/ 22 w 79"/>
                <a:gd name="T23" fmla="*/ 4 h 92"/>
                <a:gd name="T24" fmla="*/ 40 w 79"/>
                <a:gd name="T25" fmla="*/ 0 h 92"/>
                <a:gd name="T26" fmla="*/ 57 w 79"/>
                <a:gd name="T27" fmla="*/ 3 h 92"/>
                <a:gd name="T28" fmla="*/ 69 w 79"/>
                <a:gd name="T29" fmla="*/ 12 h 92"/>
                <a:gd name="T30" fmla="*/ 76 w 79"/>
                <a:gd name="T31" fmla="*/ 26 h 92"/>
                <a:gd name="T32" fmla="*/ 79 w 79"/>
                <a:gd name="T33" fmla="*/ 45 h 92"/>
                <a:gd name="T34" fmla="*/ 66 w 79"/>
                <a:gd name="T35" fmla="*/ 46 h 92"/>
                <a:gd name="T36" fmla="*/ 65 w 79"/>
                <a:gd name="T37" fmla="*/ 32 h 92"/>
                <a:gd name="T38" fmla="*/ 61 w 79"/>
                <a:gd name="T39" fmla="*/ 20 h 92"/>
                <a:gd name="T40" fmla="*/ 52 w 79"/>
                <a:gd name="T41" fmla="*/ 13 h 92"/>
                <a:gd name="T42" fmla="*/ 39 w 79"/>
                <a:gd name="T43" fmla="*/ 10 h 92"/>
                <a:gd name="T44" fmla="*/ 27 w 79"/>
                <a:gd name="T45" fmla="*/ 13 h 92"/>
                <a:gd name="T46" fmla="*/ 18 w 79"/>
                <a:gd name="T47" fmla="*/ 21 h 92"/>
                <a:gd name="T48" fmla="*/ 13 w 79"/>
                <a:gd name="T49" fmla="*/ 32 h 92"/>
                <a:gd name="T50" fmla="*/ 12 w 79"/>
                <a:gd name="T51" fmla="*/ 46 h 92"/>
                <a:gd name="T52" fmla="*/ 13 w 79"/>
                <a:gd name="T53" fmla="*/ 60 h 92"/>
                <a:gd name="T54" fmla="*/ 18 w 79"/>
                <a:gd name="T55" fmla="*/ 71 h 92"/>
                <a:gd name="T56" fmla="*/ 26 w 79"/>
                <a:gd name="T57" fmla="*/ 79 h 92"/>
                <a:gd name="T58" fmla="*/ 39 w 79"/>
                <a:gd name="T59" fmla="*/ 81 h 92"/>
                <a:gd name="T60" fmla="*/ 52 w 79"/>
                <a:gd name="T61" fmla="*/ 78 h 92"/>
                <a:gd name="T62" fmla="*/ 60 w 79"/>
                <a:gd name="T63" fmla="*/ 71 h 92"/>
                <a:gd name="T64" fmla="*/ 65 w 79"/>
                <a:gd name="T65" fmla="*/ 59 h 92"/>
                <a:gd name="T66" fmla="*/ 66 w 79"/>
                <a:gd name="T67" fmla="*/ 4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 h="92">
                  <a:moveTo>
                    <a:pt x="79" y="45"/>
                  </a:moveTo>
                  <a:cubicBezTo>
                    <a:pt x="79" y="52"/>
                    <a:pt x="78" y="59"/>
                    <a:pt x="76" y="64"/>
                  </a:cubicBezTo>
                  <a:cubicBezTo>
                    <a:pt x="75" y="70"/>
                    <a:pt x="72" y="75"/>
                    <a:pt x="69" y="79"/>
                  </a:cubicBezTo>
                  <a:cubicBezTo>
                    <a:pt x="65" y="83"/>
                    <a:pt x="61" y="86"/>
                    <a:pt x="56" y="88"/>
                  </a:cubicBezTo>
                  <a:cubicBezTo>
                    <a:pt x="51" y="90"/>
                    <a:pt x="45" y="92"/>
                    <a:pt x="38" y="92"/>
                  </a:cubicBezTo>
                  <a:cubicBezTo>
                    <a:pt x="32" y="92"/>
                    <a:pt x="26" y="91"/>
                    <a:pt x="21" y="89"/>
                  </a:cubicBezTo>
                  <a:cubicBezTo>
                    <a:pt x="16" y="87"/>
                    <a:pt x="12" y="84"/>
                    <a:pt x="9" y="80"/>
                  </a:cubicBezTo>
                  <a:cubicBezTo>
                    <a:pt x="6" y="76"/>
                    <a:pt x="3" y="71"/>
                    <a:pt x="2" y="66"/>
                  </a:cubicBezTo>
                  <a:cubicBezTo>
                    <a:pt x="0" y="60"/>
                    <a:pt x="0" y="54"/>
                    <a:pt x="0" y="46"/>
                  </a:cubicBezTo>
                  <a:cubicBezTo>
                    <a:pt x="0" y="39"/>
                    <a:pt x="0" y="33"/>
                    <a:pt x="2" y="27"/>
                  </a:cubicBezTo>
                  <a:cubicBezTo>
                    <a:pt x="4" y="22"/>
                    <a:pt x="6" y="17"/>
                    <a:pt x="10" y="13"/>
                  </a:cubicBezTo>
                  <a:cubicBezTo>
                    <a:pt x="13" y="9"/>
                    <a:pt x="17" y="6"/>
                    <a:pt x="22" y="4"/>
                  </a:cubicBezTo>
                  <a:cubicBezTo>
                    <a:pt x="27" y="1"/>
                    <a:pt x="33" y="0"/>
                    <a:pt x="40" y="0"/>
                  </a:cubicBezTo>
                  <a:cubicBezTo>
                    <a:pt x="47" y="0"/>
                    <a:pt x="52" y="1"/>
                    <a:pt x="57" y="3"/>
                  </a:cubicBezTo>
                  <a:cubicBezTo>
                    <a:pt x="62" y="5"/>
                    <a:pt x="66" y="8"/>
                    <a:pt x="69" y="12"/>
                  </a:cubicBezTo>
                  <a:cubicBezTo>
                    <a:pt x="72" y="16"/>
                    <a:pt x="75" y="20"/>
                    <a:pt x="76" y="26"/>
                  </a:cubicBezTo>
                  <a:cubicBezTo>
                    <a:pt x="78" y="31"/>
                    <a:pt x="79" y="38"/>
                    <a:pt x="79" y="45"/>
                  </a:cubicBezTo>
                  <a:close/>
                  <a:moveTo>
                    <a:pt x="66" y="46"/>
                  </a:moveTo>
                  <a:cubicBezTo>
                    <a:pt x="66" y="41"/>
                    <a:pt x="66" y="36"/>
                    <a:pt x="65" y="32"/>
                  </a:cubicBezTo>
                  <a:cubicBezTo>
                    <a:pt x="64" y="27"/>
                    <a:pt x="63" y="24"/>
                    <a:pt x="61" y="20"/>
                  </a:cubicBezTo>
                  <a:cubicBezTo>
                    <a:pt x="58" y="17"/>
                    <a:pt x="56" y="15"/>
                    <a:pt x="52" y="13"/>
                  </a:cubicBezTo>
                  <a:cubicBezTo>
                    <a:pt x="49" y="11"/>
                    <a:pt x="44" y="10"/>
                    <a:pt x="39" y="10"/>
                  </a:cubicBezTo>
                  <a:cubicBezTo>
                    <a:pt x="34" y="10"/>
                    <a:pt x="30" y="11"/>
                    <a:pt x="27" y="13"/>
                  </a:cubicBezTo>
                  <a:cubicBezTo>
                    <a:pt x="23" y="15"/>
                    <a:pt x="20" y="18"/>
                    <a:pt x="18" y="21"/>
                  </a:cubicBezTo>
                  <a:cubicBezTo>
                    <a:pt x="16" y="24"/>
                    <a:pt x="14" y="28"/>
                    <a:pt x="13" y="32"/>
                  </a:cubicBezTo>
                  <a:cubicBezTo>
                    <a:pt x="13" y="36"/>
                    <a:pt x="12" y="41"/>
                    <a:pt x="12" y="46"/>
                  </a:cubicBezTo>
                  <a:cubicBezTo>
                    <a:pt x="12" y="51"/>
                    <a:pt x="12" y="56"/>
                    <a:pt x="13" y="60"/>
                  </a:cubicBezTo>
                  <a:cubicBezTo>
                    <a:pt x="14" y="64"/>
                    <a:pt x="16" y="68"/>
                    <a:pt x="18" y="71"/>
                  </a:cubicBezTo>
                  <a:cubicBezTo>
                    <a:pt x="20" y="74"/>
                    <a:pt x="23" y="77"/>
                    <a:pt x="26" y="79"/>
                  </a:cubicBezTo>
                  <a:cubicBezTo>
                    <a:pt x="29" y="80"/>
                    <a:pt x="34" y="81"/>
                    <a:pt x="39" y="81"/>
                  </a:cubicBezTo>
                  <a:cubicBezTo>
                    <a:pt x="44" y="81"/>
                    <a:pt x="48" y="80"/>
                    <a:pt x="52" y="78"/>
                  </a:cubicBezTo>
                  <a:cubicBezTo>
                    <a:pt x="55" y="77"/>
                    <a:pt x="58" y="74"/>
                    <a:pt x="60" y="71"/>
                  </a:cubicBezTo>
                  <a:cubicBezTo>
                    <a:pt x="63" y="67"/>
                    <a:pt x="64" y="64"/>
                    <a:pt x="65" y="59"/>
                  </a:cubicBezTo>
                  <a:cubicBezTo>
                    <a:pt x="66" y="55"/>
                    <a:pt x="66" y="51"/>
                    <a:pt x="66" y="46"/>
                  </a:cubicBezTo>
                  <a:close/>
                </a:path>
              </a:pathLst>
            </a:custGeom>
            <a:solidFill>
              <a:srgbClr val="22B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17" name="Freeform 16"/>
            <p:cNvSpPr>
              <a:spLocks/>
            </p:cNvSpPr>
            <p:nvPr userDrawn="1"/>
          </p:nvSpPr>
          <p:spPr bwMode="auto">
            <a:xfrm>
              <a:off x="17646129" y="3717479"/>
              <a:ext cx="652463" cy="1066800"/>
            </a:xfrm>
            <a:custGeom>
              <a:avLst/>
              <a:gdLst>
                <a:gd name="T0" fmla="*/ 55 w 55"/>
                <a:gd name="T1" fmla="*/ 85 h 90"/>
                <a:gd name="T2" fmla="*/ 55 w 55"/>
                <a:gd name="T3" fmla="*/ 87 h 90"/>
                <a:gd name="T4" fmla="*/ 55 w 55"/>
                <a:gd name="T5" fmla="*/ 89 h 90"/>
                <a:gd name="T6" fmla="*/ 54 w 55"/>
                <a:gd name="T7" fmla="*/ 90 h 90"/>
                <a:gd name="T8" fmla="*/ 53 w 55"/>
                <a:gd name="T9" fmla="*/ 90 h 90"/>
                <a:gd name="T10" fmla="*/ 4 w 55"/>
                <a:gd name="T11" fmla="*/ 90 h 90"/>
                <a:gd name="T12" fmla="*/ 2 w 55"/>
                <a:gd name="T13" fmla="*/ 90 h 90"/>
                <a:gd name="T14" fmla="*/ 1 w 55"/>
                <a:gd name="T15" fmla="*/ 89 h 90"/>
                <a:gd name="T16" fmla="*/ 0 w 55"/>
                <a:gd name="T17" fmla="*/ 88 h 90"/>
                <a:gd name="T18" fmla="*/ 0 w 55"/>
                <a:gd name="T19" fmla="*/ 85 h 90"/>
                <a:gd name="T20" fmla="*/ 0 w 55"/>
                <a:gd name="T21" fmla="*/ 83 h 90"/>
                <a:gd name="T22" fmla="*/ 1 w 55"/>
                <a:gd name="T23" fmla="*/ 81 h 90"/>
                <a:gd name="T24" fmla="*/ 1 w 55"/>
                <a:gd name="T25" fmla="*/ 79 h 90"/>
                <a:gd name="T26" fmla="*/ 3 w 55"/>
                <a:gd name="T27" fmla="*/ 78 h 90"/>
                <a:gd name="T28" fmla="*/ 21 w 55"/>
                <a:gd name="T29" fmla="*/ 59 h 90"/>
                <a:gd name="T30" fmla="*/ 30 w 55"/>
                <a:gd name="T31" fmla="*/ 48 h 90"/>
                <a:gd name="T32" fmla="*/ 36 w 55"/>
                <a:gd name="T33" fmla="*/ 39 h 90"/>
                <a:gd name="T34" fmla="*/ 39 w 55"/>
                <a:gd name="T35" fmla="*/ 32 h 90"/>
                <a:gd name="T36" fmla="*/ 39 w 55"/>
                <a:gd name="T37" fmla="*/ 25 h 90"/>
                <a:gd name="T38" fmla="*/ 38 w 55"/>
                <a:gd name="T39" fmla="*/ 20 h 90"/>
                <a:gd name="T40" fmla="*/ 36 w 55"/>
                <a:gd name="T41" fmla="*/ 15 h 90"/>
                <a:gd name="T42" fmla="*/ 31 w 55"/>
                <a:gd name="T43" fmla="*/ 12 h 90"/>
                <a:gd name="T44" fmla="*/ 24 w 55"/>
                <a:gd name="T45" fmla="*/ 11 h 90"/>
                <a:gd name="T46" fmla="*/ 17 w 55"/>
                <a:gd name="T47" fmla="*/ 12 h 90"/>
                <a:gd name="T48" fmla="*/ 11 w 55"/>
                <a:gd name="T49" fmla="*/ 14 h 90"/>
                <a:gd name="T50" fmla="*/ 6 w 55"/>
                <a:gd name="T51" fmla="*/ 17 h 90"/>
                <a:gd name="T52" fmla="*/ 4 w 55"/>
                <a:gd name="T53" fmla="*/ 18 h 90"/>
                <a:gd name="T54" fmla="*/ 3 w 55"/>
                <a:gd name="T55" fmla="*/ 18 h 90"/>
                <a:gd name="T56" fmla="*/ 2 w 55"/>
                <a:gd name="T57" fmla="*/ 17 h 90"/>
                <a:gd name="T58" fmla="*/ 2 w 55"/>
                <a:gd name="T59" fmla="*/ 15 h 90"/>
                <a:gd name="T60" fmla="*/ 2 w 55"/>
                <a:gd name="T61" fmla="*/ 13 h 90"/>
                <a:gd name="T62" fmla="*/ 2 w 55"/>
                <a:gd name="T63" fmla="*/ 11 h 90"/>
                <a:gd name="T64" fmla="*/ 2 w 55"/>
                <a:gd name="T65" fmla="*/ 10 h 90"/>
                <a:gd name="T66" fmla="*/ 2 w 55"/>
                <a:gd name="T67" fmla="*/ 9 h 90"/>
                <a:gd name="T68" fmla="*/ 3 w 55"/>
                <a:gd name="T69" fmla="*/ 8 h 90"/>
                <a:gd name="T70" fmla="*/ 6 w 55"/>
                <a:gd name="T71" fmla="*/ 6 h 90"/>
                <a:gd name="T72" fmla="*/ 11 w 55"/>
                <a:gd name="T73" fmla="*/ 3 h 90"/>
                <a:gd name="T74" fmla="*/ 18 w 55"/>
                <a:gd name="T75" fmla="*/ 1 h 90"/>
                <a:gd name="T76" fmla="*/ 26 w 55"/>
                <a:gd name="T77" fmla="*/ 0 h 90"/>
                <a:gd name="T78" fmla="*/ 37 w 55"/>
                <a:gd name="T79" fmla="*/ 2 h 90"/>
                <a:gd name="T80" fmla="*/ 45 w 55"/>
                <a:gd name="T81" fmla="*/ 7 h 90"/>
                <a:gd name="T82" fmla="*/ 50 w 55"/>
                <a:gd name="T83" fmla="*/ 14 h 90"/>
                <a:gd name="T84" fmla="*/ 51 w 55"/>
                <a:gd name="T85" fmla="*/ 23 h 90"/>
                <a:gd name="T86" fmla="*/ 51 w 55"/>
                <a:gd name="T87" fmla="*/ 32 h 90"/>
                <a:gd name="T88" fmla="*/ 47 w 55"/>
                <a:gd name="T89" fmla="*/ 41 h 90"/>
                <a:gd name="T90" fmla="*/ 40 w 55"/>
                <a:gd name="T91" fmla="*/ 52 h 90"/>
                <a:gd name="T92" fmla="*/ 28 w 55"/>
                <a:gd name="T93" fmla="*/ 66 h 90"/>
                <a:gd name="T94" fmla="*/ 14 w 55"/>
                <a:gd name="T95" fmla="*/ 80 h 90"/>
                <a:gd name="T96" fmla="*/ 53 w 55"/>
                <a:gd name="T97" fmla="*/ 80 h 90"/>
                <a:gd name="T98" fmla="*/ 54 w 55"/>
                <a:gd name="T99" fmla="*/ 81 h 90"/>
                <a:gd name="T100" fmla="*/ 55 w 55"/>
                <a:gd name="T101" fmla="*/ 81 h 90"/>
                <a:gd name="T102" fmla="*/ 55 w 55"/>
                <a:gd name="T103" fmla="*/ 83 h 90"/>
                <a:gd name="T104" fmla="*/ 55 w 55"/>
                <a:gd name="T105"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 h="90">
                  <a:moveTo>
                    <a:pt x="55" y="85"/>
                  </a:moveTo>
                  <a:cubicBezTo>
                    <a:pt x="55" y="86"/>
                    <a:pt x="55" y="87"/>
                    <a:pt x="55" y="87"/>
                  </a:cubicBezTo>
                  <a:cubicBezTo>
                    <a:pt x="55" y="88"/>
                    <a:pt x="55" y="89"/>
                    <a:pt x="55" y="89"/>
                  </a:cubicBezTo>
                  <a:cubicBezTo>
                    <a:pt x="55" y="89"/>
                    <a:pt x="54" y="90"/>
                    <a:pt x="54" y="90"/>
                  </a:cubicBezTo>
                  <a:cubicBezTo>
                    <a:pt x="54" y="90"/>
                    <a:pt x="53" y="90"/>
                    <a:pt x="53" y="90"/>
                  </a:cubicBezTo>
                  <a:cubicBezTo>
                    <a:pt x="4" y="90"/>
                    <a:pt x="4" y="90"/>
                    <a:pt x="4" y="90"/>
                  </a:cubicBezTo>
                  <a:cubicBezTo>
                    <a:pt x="3" y="90"/>
                    <a:pt x="3" y="90"/>
                    <a:pt x="2" y="90"/>
                  </a:cubicBezTo>
                  <a:cubicBezTo>
                    <a:pt x="2" y="90"/>
                    <a:pt x="1" y="90"/>
                    <a:pt x="1" y="89"/>
                  </a:cubicBezTo>
                  <a:cubicBezTo>
                    <a:pt x="1" y="89"/>
                    <a:pt x="0" y="88"/>
                    <a:pt x="0" y="88"/>
                  </a:cubicBezTo>
                  <a:cubicBezTo>
                    <a:pt x="0" y="87"/>
                    <a:pt x="0" y="86"/>
                    <a:pt x="0" y="85"/>
                  </a:cubicBezTo>
                  <a:cubicBezTo>
                    <a:pt x="0" y="84"/>
                    <a:pt x="0" y="83"/>
                    <a:pt x="0" y="83"/>
                  </a:cubicBezTo>
                  <a:cubicBezTo>
                    <a:pt x="0" y="82"/>
                    <a:pt x="0" y="81"/>
                    <a:pt x="1" y="81"/>
                  </a:cubicBezTo>
                  <a:cubicBezTo>
                    <a:pt x="1" y="80"/>
                    <a:pt x="1" y="80"/>
                    <a:pt x="1" y="79"/>
                  </a:cubicBezTo>
                  <a:cubicBezTo>
                    <a:pt x="2" y="79"/>
                    <a:pt x="2" y="78"/>
                    <a:pt x="3" y="78"/>
                  </a:cubicBezTo>
                  <a:cubicBezTo>
                    <a:pt x="21" y="59"/>
                    <a:pt x="21" y="59"/>
                    <a:pt x="21" y="59"/>
                  </a:cubicBezTo>
                  <a:cubicBezTo>
                    <a:pt x="25" y="55"/>
                    <a:pt x="28" y="51"/>
                    <a:pt x="30" y="48"/>
                  </a:cubicBezTo>
                  <a:cubicBezTo>
                    <a:pt x="33" y="45"/>
                    <a:pt x="35" y="42"/>
                    <a:pt x="36" y="39"/>
                  </a:cubicBezTo>
                  <a:cubicBezTo>
                    <a:pt x="37" y="36"/>
                    <a:pt x="38" y="34"/>
                    <a:pt x="39" y="32"/>
                  </a:cubicBezTo>
                  <a:cubicBezTo>
                    <a:pt x="39" y="29"/>
                    <a:pt x="39" y="27"/>
                    <a:pt x="39" y="25"/>
                  </a:cubicBezTo>
                  <a:cubicBezTo>
                    <a:pt x="39" y="23"/>
                    <a:pt x="39" y="21"/>
                    <a:pt x="38" y="20"/>
                  </a:cubicBezTo>
                  <a:cubicBezTo>
                    <a:pt x="38" y="18"/>
                    <a:pt x="37" y="16"/>
                    <a:pt x="36" y="15"/>
                  </a:cubicBezTo>
                  <a:cubicBezTo>
                    <a:pt x="34" y="14"/>
                    <a:pt x="33" y="13"/>
                    <a:pt x="31" y="12"/>
                  </a:cubicBezTo>
                  <a:cubicBezTo>
                    <a:pt x="29" y="11"/>
                    <a:pt x="27" y="11"/>
                    <a:pt x="24" y="11"/>
                  </a:cubicBezTo>
                  <a:cubicBezTo>
                    <a:pt x="21" y="11"/>
                    <a:pt x="19" y="11"/>
                    <a:pt x="17" y="12"/>
                  </a:cubicBezTo>
                  <a:cubicBezTo>
                    <a:pt x="14" y="13"/>
                    <a:pt x="12" y="14"/>
                    <a:pt x="11" y="14"/>
                  </a:cubicBezTo>
                  <a:cubicBezTo>
                    <a:pt x="9" y="15"/>
                    <a:pt x="7" y="16"/>
                    <a:pt x="6" y="17"/>
                  </a:cubicBezTo>
                  <a:cubicBezTo>
                    <a:pt x="5" y="18"/>
                    <a:pt x="4" y="18"/>
                    <a:pt x="4" y="18"/>
                  </a:cubicBezTo>
                  <a:cubicBezTo>
                    <a:pt x="3" y="18"/>
                    <a:pt x="3" y="18"/>
                    <a:pt x="3" y="18"/>
                  </a:cubicBezTo>
                  <a:cubicBezTo>
                    <a:pt x="3" y="18"/>
                    <a:pt x="2" y="17"/>
                    <a:pt x="2" y="17"/>
                  </a:cubicBezTo>
                  <a:cubicBezTo>
                    <a:pt x="2" y="17"/>
                    <a:pt x="2" y="16"/>
                    <a:pt x="2" y="15"/>
                  </a:cubicBezTo>
                  <a:cubicBezTo>
                    <a:pt x="2" y="15"/>
                    <a:pt x="2" y="14"/>
                    <a:pt x="2" y="13"/>
                  </a:cubicBezTo>
                  <a:cubicBezTo>
                    <a:pt x="2" y="12"/>
                    <a:pt x="2" y="12"/>
                    <a:pt x="2" y="11"/>
                  </a:cubicBezTo>
                  <a:cubicBezTo>
                    <a:pt x="2" y="11"/>
                    <a:pt x="2" y="10"/>
                    <a:pt x="2" y="10"/>
                  </a:cubicBezTo>
                  <a:cubicBezTo>
                    <a:pt x="2" y="9"/>
                    <a:pt x="2" y="9"/>
                    <a:pt x="2" y="9"/>
                  </a:cubicBezTo>
                  <a:cubicBezTo>
                    <a:pt x="3" y="8"/>
                    <a:pt x="3" y="8"/>
                    <a:pt x="3" y="8"/>
                  </a:cubicBezTo>
                  <a:cubicBezTo>
                    <a:pt x="4" y="7"/>
                    <a:pt x="5" y="6"/>
                    <a:pt x="6" y="6"/>
                  </a:cubicBezTo>
                  <a:cubicBezTo>
                    <a:pt x="8" y="5"/>
                    <a:pt x="9" y="4"/>
                    <a:pt x="11" y="3"/>
                  </a:cubicBezTo>
                  <a:cubicBezTo>
                    <a:pt x="13" y="2"/>
                    <a:pt x="16" y="2"/>
                    <a:pt x="18" y="1"/>
                  </a:cubicBezTo>
                  <a:cubicBezTo>
                    <a:pt x="21" y="1"/>
                    <a:pt x="23" y="0"/>
                    <a:pt x="26" y="0"/>
                  </a:cubicBezTo>
                  <a:cubicBezTo>
                    <a:pt x="30" y="0"/>
                    <a:pt x="34" y="1"/>
                    <a:pt x="37" y="2"/>
                  </a:cubicBezTo>
                  <a:cubicBezTo>
                    <a:pt x="40" y="3"/>
                    <a:pt x="43" y="5"/>
                    <a:pt x="45" y="7"/>
                  </a:cubicBezTo>
                  <a:cubicBezTo>
                    <a:pt x="47" y="9"/>
                    <a:pt x="49" y="12"/>
                    <a:pt x="50" y="14"/>
                  </a:cubicBezTo>
                  <a:cubicBezTo>
                    <a:pt x="51" y="17"/>
                    <a:pt x="51" y="20"/>
                    <a:pt x="51" y="23"/>
                  </a:cubicBezTo>
                  <a:cubicBezTo>
                    <a:pt x="51" y="26"/>
                    <a:pt x="51" y="29"/>
                    <a:pt x="51" y="32"/>
                  </a:cubicBezTo>
                  <a:cubicBezTo>
                    <a:pt x="50" y="35"/>
                    <a:pt x="49" y="38"/>
                    <a:pt x="47" y="41"/>
                  </a:cubicBezTo>
                  <a:cubicBezTo>
                    <a:pt x="46" y="44"/>
                    <a:pt x="44" y="48"/>
                    <a:pt x="40" y="52"/>
                  </a:cubicBezTo>
                  <a:cubicBezTo>
                    <a:pt x="37" y="56"/>
                    <a:pt x="33" y="60"/>
                    <a:pt x="28" y="66"/>
                  </a:cubicBezTo>
                  <a:cubicBezTo>
                    <a:pt x="14" y="80"/>
                    <a:pt x="14" y="80"/>
                    <a:pt x="14" y="80"/>
                  </a:cubicBezTo>
                  <a:cubicBezTo>
                    <a:pt x="53" y="80"/>
                    <a:pt x="53" y="80"/>
                    <a:pt x="53" y="80"/>
                  </a:cubicBezTo>
                  <a:cubicBezTo>
                    <a:pt x="53" y="80"/>
                    <a:pt x="53" y="80"/>
                    <a:pt x="54" y="81"/>
                  </a:cubicBezTo>
                  <a:cubicBezTo>
                    <a:pt x="54" y="81"/>
                    <a:pt x="54" y="81"/>
                    <a:pt x="55" y="81"/>
                  </a:cubicBezTo>
                  <a:cubicBezTo>
                    <a:pt x="55" y="82"/>
                    <a:pt x="55" y="82"/>
                    <a:pt x="55" y="83"/>
                  </a:cubicBezTo>
                  <a:cubicBezTo>
                    <a:pt x="55" y="84"/>
                    <a:pt x="55" y="84"/>
                    <a:pt x="55" y="85"/>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18" name="Freeform 17"/>
            <p:cNvSpPr>
              <a:spLocks/>
            </p:cNvSpPr>
            <p:nvPr userDrawn="1"/>
          </p:nvSpPr>
          <p:spPr bwMode="auto">
            <a:xfrm>
              <a:off x="19176479" y="3741292"/>
              <a:ext cx="663575" cy="1066800"/>
            </a:xfrm>
            <a:custGeom>
              <a:avLst/>
              <a:gdLst>
                <a:gd name="T0" fmla="*/ 56 w 56"/>
                <a:gd name="T1" fmla="*/ 60 h 90"/>
                <a:gd name="T2" fmla="*/ 53 w 56"/>
                <a:gd name="T3" fmla="*/ 72 h 90"/>
                <a:gd name="T4" fmla="*/ 46 w 56"/>
                <a:gd name="T5" fmla="*/ 82 h 90"/>
                <a:gd name="T6" fmla="*/ 36 w 56"/>
                <a:gd name="T7" fmla="*/ 88 h 90"/>
                <a:gd name="T8" fmla="*/ 23 w 56"/>
                <a:gd name="T9" fmla="*/ 90 h 90"/>
                <a:gd name="T10" fmla="*/ 15 w 56"/>
                <a:gd name="T11" fmla="*/ 89 h 90"/>
                <a:gd name="T12" fmla="*/ 8 w 56"/>
                <a:gd name="T13" fmla="*/ 87 h 90"/>
                <a:gd name="T14" fmla="*/ 3 w 56"/>
                <a:gd name="T15" fmla="*/ 86 h 90"/>
                <a:gd name="T16" fmla="*/ 1 w 56"/>
                <a:gd name="T17" fmla="*/ 85 h 90"/>
                <a:gd name="T18" fmla="*/ 0 w 56"/>
                <a:gd name="T19" fmla="*/ 84 h 90"/>
                <a:gd name="T20" fmla="*/ 0 w 56"/>
                <a:gd name="T21" fmla="*/ 83 h 90"/>
                <a:gd name="T22" fmla="*/ 0 w 56"/>
                <a:gd name="T23" fmla="*/ 81 h 90"/>
                <a:gd name="T24" fmla="*/ 0 w 56"/>
                <a:gd name="T25" fmla="*/ 79 h 90"/>
                <a:gd name="T26" fmla="*/ 0 w 56"/>
                <a:gd name="T27" fmla="*/ 77 h 90"/>
                <a:gd name="T28" fmla="*/ 0 w 56"/>
                <a:gd name="T29" fmla="*/ 75 h 90"/>
                <a:gd name="T30" fmla="*/ 1 w 56"/>
                <a:gd name="T31" fmla="*/ 75 h 90"/>
                <a:gd name="T32" fmla="*/ 2 w 56"/>
                <a:gd name="T33" fmla="*/ 74 h 90"/>
                <a:gd name="T34" fmla="*/ 4 w 56"/>
                <a:gd name="T35" fmla="*/ 75 h 90"/>
                <a:gd name="T36" fmla="*/ 8 w 56"/>
                <a:gd name="T37" fmla="*/ 77 h 90"/>
                <a:gd name="T38" fmla="*/ 14 w 56"/>
                <a:gd name="T39" fmla="*/ 79 h 90"/>
                <a:gd name="T40" fmla="*/ 22 w 56"/>
                <a:gd name="T41" fmla="*/ 80 h 90"/>
                <a:gd name="T42" fmla="*/ 31 w 56"/>
                <a:gd name="T43" fmla="*/ 79 h 90"/>
                <a:gd name="T44" fmla="*/ 37 w 56"/>
                <a:gd name="T45" fmla="*/ 75 h 90"/>
                <a:gd name="T46" fmla="*/ 42 w 56"/>
                <a:gd name="T47" fmla="*/ 69 h 90"/>
                <a:gd name="T48" fmla="*/ 43 w 56"/>
                <a:gd name="T49" fmla="*/ 61 h 90"/>
                <a:gd name="T50" fmla="*/ 42 w 56"/>
                <a:gd name="T51" fmla="*/ 53 h 90"/>
                <a:gd name="T52" fmla="*/ 38 w 56"/>
                <a:gd name="T53" fmla="*/ 48 h 90"/>
                <a:gd name="T54" fmla="*/ 31 w 56"/>
                <a:gd name="T55" fmla="*/ 45 h 90"/>
                <a:gd name="T56" fmla="*/ 21 w 56"/>
                <a:gd name="T57" fmla="*/ 44 h 90"/>
                <a:gd name="T58" fmla="*/ 13 w 56"/>
                <a:gd name="T59" fmla="*/ 44 h 90"/>
                <a:gd name="T60" fmla="*/ 8 w 56"/>
                <a:gd name="T61" fmla="*/ 44 h 90"/>
                <a:gd name="T62" fmla="*/ 5 w 56"/>
                <a:gd name="T63" fmla="*/ 44 h 90"/>
                <a:gd name="T64" fmla="*/ 4 w 56"/>
                <a:gd name="T65" fmla="*/ 40 h 90"/>
                <a:gd name="T66" fmla="*/ 4 w 56"/>
                <a:gd name="T67" fmla="*/ 4 h 90"/>
                <a:gd name="T68" fmla="*/ 5 w 56"/>
                <a:gd name="T69" fmla="*/ 1 h 90"/>
                <a:gd name="T70" fmla="*/ 8 w 56"/>
                <a:gd name="T71" fmla="*/ 0 h 90"/>
                <a:gd name="T72" fmla="*/ 48 w 56"/>
                <a:gd name="T73" fmla="*/ 0 h 90"/>
                <a:gd name="T74" fmla="*/ 49 w 56"/>
                <a:gd name="T75" fmla="*/ 0 h 90"/>
                <a:gd name="T76" fmla="*/ 49 w 56"/>
                <a:gd name="T77" fmla="*/ 1 h 90"/>
                <a:gd name="T78" fmla="*/ 50 w 56"/>
                <a:gd name="T79" fmla="*/ 2 h 90"/>
                <a:gd name="T80" fmla="*/ 50 w 56"/>
                <a:gd name="T81" fmla="*/ 5 h 90"/>
                <a:gd name="T82" fmla="*/ 49 w 56"/>
                <a:gd name="T83" fmla="*/ 9 h 90"/>
                <a:gd name="T84" fmla="*/ 48 w 56"/>
                <a:gd name="T85" fmla="*/ 10 h 90"/>
                <a:gd name="T86" fmla="*/ 16 w 56"/>
                <a:gd name="T87" fmla="*/ 10 h 90"/>
                <a:gd name="T88" fmla="*/ 16 w 56"/>
                <a:gd name="T89" fmla="*/ 35 h 90"/>
                <a:gd name="T90" fmla="*/ 21 w 56"/>
                <a:gd name="T91" fmla="*/ 34 h 90"/>
                <a:gd name="T92" fmla="*/ 26 w 56"/>
                <a:gd name="T93" fmla="*/ 34 h 90"/>
                <a:gd name="T94" fmla="*/ 39 w 56"/>
                <a:gd name="T95" fmla="*/ 36 h 90"/>
                <a:gd name="T96" fmla="*/ 48 w 56"/>
                <a:gd name="T97" fmla="*/ 41 h 90"/>
                <a:gd name="T98" fmla="*/ 54 w 56"/>
                <a:gd name="T99" fmla="*/ 49 h 90"/>
                <a:gd name="T100" fmla="*/ 56 w 56"/>
                <a:gd name="T101" fmla="*/ 6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 h="90">
                  <a:moveTo>
                    <a:pt x="56" y="60"/>
                  </a:moveTo>
                  <a:cubicBezTo>
                    <a:pt x="56" y="64"/>
                    <a:pt x="55" y="69"/>
                    <a:pt x="53" y="72"/>
                  </a:cubicBezTo>
                  <a:cubicBezTo>
                    <a:pt x="52" y="76"/>
                    <a:pt x="49" y="79"/>
                    <a:pt x="46" y="82"/>
                  </a:cubicBezTo>
                  <a:cubicBezTo>
                    <a:pt x="44" y="84"/>
                    <a:pt x="40" y="86"/>
                    <a:pt x="36" y="88"/>
                  </a:cubicBezTo>
                  <a:cubicBezTo>
                    <a:pt x="32" y="89"/>
                    <a:pt x="27" y="90"/>
                    <a:pt x="23" y="90"/>
                  </a:cubicBezTo>
                  <a:cubicBezTo>
                    <a:pt x="20" y="90"/>
                    <a:pt x="17" y="89"/>
                    <a:pt x="15" y="89"/>
                  </a:cubicBezTo>
                  <a:cubicBezTo>
                    <a:pt x="12" y="89"/>
                    <a:pt x="10" y="88"/>
                    <a:pt x="8" y="87"/>
                  </a:cubicBezTo>
                  <a:cubicBezTo>
                    <a:pt x="6" y="87"/>
                    <a:pt x="5" y="86"/>
                    <a:pt x="3" y="86"/>
                  </a:cubicBezTo>
                  <a:cubicBezTo>
                    <a:pt x="2" y="85"/>
                    <a:pt x="1" y="85"/>
                    <a:pt x="1" y="85"/>
                  </a:cubicBezTo>
                  <a:cubicBezTo>
                    <a:pt x="1" y="84"/>
                    <a:pt x="1" y="84"/>
                    <a:pt x="0" y="84"/>
                  </a:cubicBezTo>
                  <a:cubicBezTo>
                    <a:pt x="0" y="83"/>
                    <a:pt x="0" y="83"/>
                    <a:pt x="0" y="83"/>
                  </a:cubicBezTo>
                  <a:cubicBezTo>
                    <a:pt x="0" y="82"/>
                    <a:pt x="0" y="82"/>
                    <a:pt x="0" y="81"/>
                  </a:cubicBezTo>
                  <a:cubicBezTo>
                    <a:pt x="0" y="81"/>
                    <a:pt x="0" y="80"/>
                    <a:pt x="0" y="79"/>
                  </a:cubicBezTo>
                  <a:cubicBezTo>
                    <a:pt x="0" y="78"/>
                    <a:pt x="0" y="78"/>
                    <a:pt x="0" y="77"/>
                  </a:cubicBezTo>
                  <a:cubicBezTo>
                    <a:pt x="0" y="76"/>
                    <a:pt x="0" y="76"/>
                    <a:pt x="0" y="75"/>
                  </a:cubicBezTo>
                  <a:cubicBezTo>
                    <a:pt x="0" y="75"/>
                    <a:pt x="1" y="75"/>
                    <a:pt x="1" y="75"/>
                  </a:cubicBezTo>
                  <a:cubicBezTo>
                    <a:pt x="1" y="74"/>
                    <a:pt x="1" y="74"/>
                    <a:pt x="2" y="74"/>
                  </a:cubicBezTo>
                  <a:cubicBezTo>
                    <a:pt x="2" y="74"/>
                    <a:pt x="3" y="75"/>
                    <a:pt x="4" y="75"/>
                  </a:cubicBezTo>
                  <a:cubicBezTo>
                    <a:pt x="5" y="76"/>
                    <a:pt x="6" y="76"/>
                    <a:pt x="8" y="77"/>
                  </a:cubicBezTo>
                  <a:cubicBezTo>
                    <a:pt x="9" y="78"/>
                    <a:pt x="11" y="78"/>
                    <a:pt x="14" y="79"/>
                  </a:cubicBezTo>
                  <a:cubicBezTo>
                    <a:pt x="16" y="79"/>
                    <a:pt x="19" y="80"/>
                    <a:pt x="22" y="80"/>
                  </a:cubicBezTo>
                  <a:cubicBezTo>
                    <a:pt x="25" y="80"/>
                    <a:pt x="28" y="79"/>
                    <a:pt x="31" y="79"/>
                  </a:cubicBezTo>
                  <a:cubicBezTo>
                    <a:pt x="33" y="78"/>
                    <a:pt x="35" y="77"/>
                    <a:pt x="37" y="75"/>
                  </a:cubicBezTo>
                  <a:cubicBezTo>
                    <a:pt x="39" y="74"/>
                    <a:pt x="41" y="72"/>
                    <a:pt x="42" y="69"/>
                  </a:cubicBezTo>
                  <a:cubicBezTo>
                    <a:pt x="43" y="67"/>
                    <a:pt x="43" y="64"/>
                    <a:pt x="43" y="61"/>
                  </a:cubicBezTo>
                  <a:cubicBezTo>
                    <a:pt x="43" y="58"/>
                    <a:pt x="43" y="55"/>
                    <a:pt x="42" y="53"/>
                  </a:cubicBezTo>
                  <a:cubicBezTo>
                    <a:pt x="41" y="51"/>
                    <a:pt x="40" y="49"/>
                    <a:pt x="38" y="48"/>
                  </a:cubicBezTo>
                  <a:cubicBezTo>
                    <a:pt x="36" y="46"/>
                    <a:pt x="34" y="45"/>
                    <a:pt x="31" y="45"/>
                  </a:cubicBezTo>
                  <a:cubicBezTo>
                    <a:pt x="28" y="44"/>
                    <a:pt x="24" y="44"/>
                    <a:pt x="21" y="44"/>
                  </a:cubicBezTo>
                  <a:cubicBezTo>
                    <a:pt x="18" y="44"/>
                    <a:pt x="15" y="44"/>
                    <a:pt x="13" y="44"/>
                  </a:cubicBezTo>
                  <a:cubicBezTo>
                    <a:pt x="11" y="44"/>
                    <a:pt x="9" y="44"/>
                    <a:pt x="8" y="44"/>
                  </a:cubicBezTo>
                  <a:cubicBezTo>
                    <a:pt x="6" y="44"/>
                    <a:pt x="6" y="44"/>
                    <a:pt x="5" y="44"/>
                  </a:cubicBezTo>
                  <a:cubicBezTo>
                    <a:pt x="4" y="43"/>
                    <a:pt x="4" y="42"/>
                    <a:pt x="4" y="40"/>
                  </a:cubicBezTo>
                  <a:cubicBezTo>
                    <a:pt x="4" y="4"/>
                    <a:pt x="4" y="4"/>
                    <a:pt x="4" y="4"/>
                  </a:cubicBezTo>
                  <a:cubicBezTo>
                    <a:pt x="4" y="3"/>
                    <a:pt x="5" y="1"/>
                    <a:pt x="5" y="1"/>
                  </a:cubicBezTo>
                  <a:cubicBezTo>
                    <a:pt x="6" y="0"/>
                    <a:pt x="7" y="0"/>
                    <a:pt x="8" y="0"/>
                  </a:cubicBezTo>
                  <a:cubicBezTo>
                    <a:pt x="48" y="0"/>
                    <a:pt x="48" y="0"/>
                    <a:pt x="48" y="0"/>
                  </a:cubicBezTo>
                  <a:cubicBezTo>
                    <a:pt x="48" y="0"/>
                    <a:pt x="48" y="0"/>
                    <a:pt x="49" y="0"/>
                  </a:cubicBezTo>
                  <a:cubicBezTo>
                    <a:pt x="49" y="0"/>
                    <a:pt x="49" y="0"/>
                    <a:pt x="49" y="1"/>
                  </a:cubicBezTo>
                  <a:cubicBezTo>
                    <a:pt x="50" y="1"/>
                    <a:pt x="50" y="2"/>
                    <a:pt x="50" y="2"/>
                  </a:cubicBezTo>
                  <a:cubicBezTo>
                    <a:pt x="50" y="3"/>
                    <a:pt x="50" y="4"/>
                    <a:pt x="50" y="5"/>
                  </a:cubicBezTo>
                  <a:cubicBezTo>
                    <a:pt x="50" y="6"/>
                    <a:pt x="50" y="8"/>
                    <a:pt x="49" y="9"/>
                  </a:cubicBezTo>
                  <a:cubicBezTo>
                    <a:pt x="49" y="9"/>
                    <a:pt x="48" y="10"/>
                    <a:pt x="48" y="10"/>
                  </a:cubicBezTo>
                  <a:cubicBezTo>
                    <a:pt x="16" y="10"/>
                    <a:pt x="16" y="10"/>
                    <a:pt x="16" y="10"/>
                  </a:cubicBezTo>
                  <a:cubicBezTo>
                    <a:pt x="16" y="35"/>
                    <a:pt x="16" y="35"/>
                    <a:pt x="16" y="35"/>
                  </a:cubicBezTo>
                  <a:cubicBezTo>
                    <a:pt x="18" y="35"/>
                    <a:pt x="19" y="34"/>
                    <a:pt x="21" y="34"/>
                  </a:cubicBezTo>
                  <a:cubicBezTo>
                    <a:pt x="22" y="34"/>
                    <a:pt x="24" y="34"/>
                    <a:pt x="26" y="34"/>
                  </a:cubicBezTo>
                  <a:cubicBezTo>
                    <a:pt x="31" y="34"/>
                    <a:pt x="35" y="35"/>
                    <a:pt x="39" y="36"/>
                  </a:cubicBezTo>
                  <a:cubicBezTo>
                    <a:pt x="43" y="37"/>
                    <a:pt x="46" y="39"/>
                    <a:pt x="48" y="41"/>
                  </a:cubicBezTo>
                  <a:cubicBezTo>
                    <a:pt x="51" y="43"/>
                    <a:pt x="52" y="46"/>
                    <a:pt x="54" y="49"/>
                  </a:cubicBezTo>
                  <a:cubicBezTo>
                    <a:pt x="55" y="52"/>
                    <a:pt x="56" y="56"/>
                    <a:pt x="56" y="60"/>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20" name="Freeform 18"/>
            <p:cNvSpPr>
              <a:spLocks/>
            </p:cNvSpPr>
            <p:nvPr userDrawn="1"/>
          </p:nvSpPr>
          <p:spPr bwMode="auto">
            <a:xfrm>
              <a:off x="20706829" y="3730179"/>
              <a:ext cx="604838" cy="1054100"/>
            </a:xfrm>
            <a:custGeom>
              <a:avLst/>
              <a:gdLst>
                <a:gd name="T0" fmla="*/ 51 w 51"/>
                <a:gd name="T1" fmla="*/ 85 h 89"/>
                <a:gd name="T2" fmla="*/ 51 w 51"/>
                <a:gd name="T3" fmla="*/ 87 h 89"/>
                <a:gd name="T4" fmla="*/ 51 w 51"/>
                <a:gd name="T5" fmla="*/ 88 h 89"/>
                <a:gd name="T6" fmla="*/ 50 w 51"/>
                <a:gd name="T7" fmla="*/ 89 h 89"/>
                <a:gd name="T8" fmla="*/ 49 w 51"/>
                <a:gd name="T9" fmla="*/ 89 h 89"/>
                <a:gd name="T10" fmla="*/ 3 w 51"/>
                <a:gd name="T11" fmla="*/ 89 h 89"/>
                <a:gd name="T12" fmla="*/ 2 w 51"/>
                <a:gd name="T13" fmla="*/ 89 h 89"/>
                <a:gd name="T14" fmla="*/ 1 w 51"/>
                <a:gd name="T15" fmla="*/ 88 h 89"/>
                <a:gd name="T16" fmla="*/ 0 w 51"/>
                <a:gd name="T17" fmla="*/ 87 h 89"/>
                <a:gd name="T18" fmla="*/ 0 w 51"/>
                <a:gd name="T19" fmla="*/ 85 h 89"/>
                <a:gd name="T20" fmla="*/ 0 w 51"/>
                <a:gd name="T21" fmla="*/ 82 h 89"/>
                <a:gd name="T22" fmla="*/ 1 w 51"/>
                <a:gd name="T23" fmla="*/ 81 h 89"/>
                <a:gd name="T24" fmla="*/ 2 w 51"/>
                <a:gd name="T25" fmla="*/ 80 h 89"/>
                <a:gd name="T26" fmla="*/ 3 w 51"/>
                <a:gd name="T27" fmla="*/ 80 h 89"/>
                <a:gd name="T28" fmla="*/ 21 w 51"/>
                <a:gd name="T29" fmla="*/ 80 h 89"/>
                <a:gd name="T30" fmla="*/ 21 w 51"/>
                <a:gd name="T31" fmla="*/ 12 h 89"/>
                <a:gd name="T32" fmla="*/ 4 w 51"/>
                <a:gd name="T33" fmla="*/ 23 h 89"/>
                <a:gd name="T34" fmla="*/ 2 w 51"/>
                <a:gd name="T35" fmla="*/ 23 h 89"/>
                <a:gd name="T36" fmla="*/ 1 w 51"/>
                <a:gd name="T37" fmla="*/ 23 h 89"/>
                <a:gd name="T38" fmla="*/ 0 w 51"/>
                <a:gd name="T39" fmla="*/ 22 h 89"/>
                <a:gd name="T40" fmla="*/ 0 w 51"/>
                <a:gd name="T41" fmla="*/ 19 h 89"/>
                <a:gd name="T42" fmla="*/ 0 w 51"/>
                <a:gd name="T43" fmla="*/ 17 h 89"/>
                <a:gd name="T44" fmla="*/ 0 w 51"/>
                <a:gd name="T45" fmla="*/ 16 h 89"/>
                <a:gd name="T46" fmla="*/ 1 w 51"/>
                <a:gd name="T47" fmla="*/ 15 h 89"/>
                <a:gd name="T48" fmla="*/ 2 w 51"/>
                <a:gd name="T49" fmla="*/ 14 h 89"/>
                <a:gd name="T50" fmla="*/ 22 w 51"/>
                <a:gd name="T51" fmla="*/ 1 h 89"/>
                <a:gd name="T52" fmla="*/ 23 w 51"/>
                <a:gd name="T53" fmla="*/ 1 h 89"/>
                <a:gd name="T54" fmla="*/ 24 w 51"/>
                <a:gd name="T55" fmla="*/ 0 h 89"/>
                <a:gd name="T56" fmla="*/ 25 w 51"/>
                <a:gd name="T57" fmla="*/ 0 h 89"/>
                <a:gd name="T58" fmla="*/ 27 w 51"/>
                <a:gd name="T59" fmla="*/ 0 h 89"/>
                <a:gd name="T60" fmla="*/ 30 w 51"/>
                <a:gd name="T61" fmla="*/ 0 h 89"/>
                <a:gd name="T62" fmla="*/ 32 w 51"/>
                <a:gd name="T63" fmla="*/ 1 h 89"/>
                <a:gd name="T64" fmla="*/ 33 w 51"/>
                <a:gd name="T65" fmla="*/ 1 h 89"/>
                <a:gd name="T66" fmla="*/ 33 w 51"/>
                <a:gd name="T67" fmla="*/ 2 h 89"/>
                <a:gd name="T68" fmla="*/ 33 w 51"/>
                <a:gd name="T69" fmla="*/ 80 h 89"/>
                <a:gd name="T70" fmla="*/ 49 w 51"/>
                <a:gd name="T71" fmla="*/ 80 h 89"/>
                <a:gd name="T72" fmla="*/ 50 w 51"/>
                <a:gd name="T73" fmla="*/ 80 h 89"/>
                <a:gd name="T74" fmla="*/ 51 w 51"/>
                <a:gd name="T75" fmla="*/ 81 h 89"/>
                <a:gd name="T76" fmla="*/ 51 w 51"/>
                <a:gd name="T77" fmla="*/ 82 h 89"/>
                <a:gd name="T78" fmla="*/ 51 w 51"/>
                <a:gd name="T79"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 h="89">
                  <a:moveTo>
                    <a:pt x="51" y="85"/>
                  </a:moveTo>
                  <a:cubicBezTo>
                    <a:pt x="51" y="85"/>
                    <a:pt x="51" y="86"/>
                    <a:pt x="51" y="87"/>
                  </a:cubicBezTo>
                  <a:cubicBezTo>
                    <a:pt x="51" y="87"/>
                    <a:pt x="51" y="88"/>
                    <a:pt x="51" y="88"/>
                  </a:cubicBezTo>
                  <a:cubicBezTo>
                    <a:pt x="50" y="89"/>
                    <a:pt x="50" y="89"/>
                    <a:pt x="50" y="89"/>
                  </a:cubicBezTo>
                  <a:cubicBezTo>
                    <a:pt x="50" y="89"/>
                    <a:pt x="49" y="89"/>
                    <a:pt x="49" y="89"/>
                  </a:cubicBezTo>
                  <a:cubicBezTo>
                    <a:pt x="3" y="89"/>
                    <a:pt x="3" y="89"/>
                    <a:pt x="3" y="89"/>
                  </a:cubicBezTo>
                  <a:cubicBezTo>
                    <a:pt x="2" y="89"/>
                    <a:pt x="2" y="89"/>
                    <a:pt x="2" y="89"/>
                  </a:cubicBezTo>
                  <a:cubicBezTo>
                    <a:pt x="1" y="89"/>
                    <a:pt x="1" y="89"/>
                    <a:pt x="1" y="88"/>
                  </a:cubicBezTo>
                  <a:cubicBezTo>
                    <a:pt x="1" y="88"/>
                    <a:pt x="1" y="87"/>
                    <a:pt x="0" y="87"/>
                  </a:cubicBezTo>
                  <a:cubicBezTo>
                    <a:pt x="0" y="86"/>
                    <a:pt x="0" y="85"/>
                    <a:pt x="0" y="85"/>
                  </a:cubicBezTo>
                  <a:cubicBezTo>
                    <a:pt x="0" y="84"/>
                    <a:pt x="0" y="83"/>
                    <a:pt x="0" y="82"/>
                  </a:cubicBezTo>
                  <a:cubicBezTo>
                    <a:pt x="1" y="82"/>
                    <a:pt x="1" y="81"/>
                    <a:pt x="1" y="81"/>
                  </a:cubicBezTo>
                  <a:cubicBezTo>
                    <a:pt x="1" y="81"/>
                    <a:pt x="1" y="80"/>
                    <a:pt x="2" y="80"/>
                  </a:cubicBezTo>
                  <a:cubicBezTo>
                    <a:pt x="2" y="80"/>
                    <a:pt x="2" y="80"/>
                    <a:pt x="3" y="80"/>
                  </a:cubicBezTo>
                  <a:cubicBezTo>
                    <a:pt x="21" y="80"/>
                    <a:pt x="21" y="80"/>
                    <a:pt x="21" y="80"/>
                  </a:cubicBezTo>
                  <a:cubicBezTo>
                    <a:pt x="21" y="12"/>
                    <a:pt x="21" y="12"/>
                    <a:pt x="21" y="12"/>
                  </a:cubicBezTo>
                  <a:cubicBezTo>
                    <a:pt x="4" y="23"/>
                    <a:pt x="4" y="23"/>
                    <a:pt x="4" y="23"/>
                  </a:cubicBezTo>
                  <a:cubicBezTo>
                    <a:pt x="3" y="23"/>
                    <a:pt x="2" y="23"/>
                    <a:pt x="2" y="23"/>
                  </a:cubicBezTo>
                  <a:cubicBezTo>
                    <a:pt x="1" y="24"/>
                    <a:pt x="1" y="23"/>
                    <a:pt x="1" y="23"/>
                  </a:cubicBezTo>
                  <a:cubicBezTo>
                    <a:pt x="0" y="23"/>
                    <a:pt x="0" y="22"/>
                    <a:pt x="0" y="22"/>
                  </a:cubicBezTo>
                  <a:cubicBezTo>
                    <a:pt x="0" y="21"/>
                    <a:pt x="0" y="20"/>
                    <a:pt x="0" y="19"/>
                  </a:cubicBezTo>
                  <a:cubicBezTo>
                    <a:pt x="0" y="18"/>
                    <a:pt x="0" y="18"/>
                    <a:pt x="0" y="17"/>
                  </a:cubicBezTo>
                  <a:cubicBezTo>
                    <a:pt x="0" y="17"/>
                    <a:pt x="0" y="16"/>
                    <a:pt x="0" y="16"/>
                  </a:cubicBezTo>
                  <a:cubicBezTo>
                    <a:pt x="0" y="15"/>
                    <a:pt x="1" y="15"/>
                    <a:pt x="1" y="15"/>
                  </a:cubicBezTo>
                  <a:cubicBezTo>
                    <a:pt x="1" y="14"/>
                    <a:pt x="1" y="14"/>
                    <a:pt x="2" y="14"/>
                  </a:cubicBezTo>
                  <a:cubicBezTo>
                    <a:pt x="22" y="1"/>
                    <a:pt x="22" y="1"/>
                    <a:pt x="22" y="1"/>
                  </a:cubicBezTo>
                  <a:cubicBezTo>
                    <a:pt x="22" y="1"/>
                    <a:pt x="23" y="1"/>
                    <a:pt x="23" y="1"/>
                  </a:cubicBezTo>
                  <a:cubicBezTo>
                    <a:pt x="23" y="0"/>
                    <a:pt x="24" y="0"/>
                    <a:pt x="24" y="0"/>
                  </a:cubicBezTo>
                  <a:cubicBezTo>
                    <a:pt x="24" y="0"/>
                    <a:pt x="25" y="0"/>
                    <a:pt x="25" y="0"/>
                  </a:cubicBezTo>
                  <a:cubicBezTo>
                    <a:pt x="26" y="0"/>
                    <a:pt x="27" y="0"/>
                    <a:pt x="27" y="0"/>
                  </a:cubicBezTo>
                  <a:cubicBezTo>
                    <a:pt x="29" y="0"/>
                    <a:pt x="29" y="0"/>
                    <a:pt x="30" y="0"/>
                  </a:cubicBezTo>
                  <a:cubicBezTo>
                    <a:pt x="31" y="0"/>
                    <a:pt x="31" y="0"/>
                    <a:pt x="32" y="1"/>
                  </a:cubicBezTo>
                  <a:cubicBezTo>
                    <a:pt x="32" y="1"/>
                    <a:pt x="33" y="1"/>
                    <a:pt x="33" y="1"/>
                  </a:cubicBezTo>
                  <a:cubicBezTo>
                    <a:pt x="33" y="1"/>
                    <a:pt x="33" y="2"/>
                    <a:pt x="33" y="2"/>
                  </a:cubicBezTo>
                  <a:cubicBezTo>
                    <a:pt x="33" y="80"/>
                    <a:pt x="33" y="80"/>
                    <a:pt x="33" y="80"/>
                  </a:cubicBezTo>
                  <a:cubicBezTo>
                    <a:pt x="49" y="80"/>
                    <a:pt x="49" y="80"/>
                    <a:pt x="49" y="80"/>
                  </a:cubicBezTo>
                  <a:cubicBezTo>
                    <a:pt x="49" y="80"/>
                    <a:pt x="50" y="80"/>
                    <a:pt x="50" y="80"/>
                  </a:cubicBezTo>
                  <a:cubicBezTo>
                    <a:pt x="50" y="80"/>
                    <a:pt x="51" y="81"/>
                    <a:pt x="51" y="81"/>
                  </a:cubicBezTo>
                  <a:cubicBezTo>
                    <a:pt x="51" y="81"/>
                    <a:pt x="51" y="82"/>
                    <a:pt x="51" y="82"/>
                  </a:cubicBezTo>
                  <a:cubicBezTo>
                    <a:pt x="51" y="83"/>
                    <a:pt x="51" y="84"/>
                    <a:pt x="51" y="85"/>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21" name="Freeform 19"/>
            <p:cNvSpPr>
              <a:spLocks/>
            </p:cNvSpPr>
            <p:nvPr userDrawn="1"/>
          </p:nvSpPr>
          <p:spPr bwMode="auto">
            <a:xfrm>
              <a:off x="22187966" y="3730179"/>
              <a:ext cx="604838" cy="1054100"/>
            </a:xfrm>
            <a:custGeom>
              <a:avLst/>
              <a:gdLst>
                <a:gd name="T0" fmla="*/ 51 w 51"/>
                <a:gd name="T1" fmla="*/ 85 h 89"/>
                <a:gd name="T2" fmla="*/ 51 w 51"/>
                <a:gd name="T3" fmla="*/ 87 h 89"/>
                <a:gd name="T4" fmla="*/ 50 w 51"/>
                <a:gd name="T5" fmla="*/ 88 h 89"/>
                <a:gd name="T6" fmla="*/ 50 w 51"/>
                <a:gd name="T7" fmla="*/ 89 h 89"/>
                <a:gd name="T8" fmla="*/ 49 w 51"/>
                <a:gd name="T9" fmla="*/ 89 h 89"/>
                <a:gd name="T10" fmla="*/ 2 w 51"/>
                <a:gd name="T11" fmla="*/ 89 h 89"/>
                <a:gd name="T12" fmla="*/ 2 w 51"/>
                <a:gd name="T13" fmla="*/ 89 h 89"/>
                <a:gd name="T14" fmla="*/ 1 w 51"/>
                <a:gd name="T15" fmla="*/ 88 h 89"/>
                <a:gd name="T16" fmla="*/ 0 w 51"/>
                <a:gd name="T17" fmla="*/ 87 h 89"/>
                <a:gd name="T18" fmla="*/ 0 w 51"/>
                <a:gd name="T19" fmla="*/ 85 h 89"/>
                <a:gd name="T20" fmla="*/ 0 w 51"/>
                <a:gd name="T21" fmla="*/ 82 h 89"/>
                <a:gd name="T22" fmla="*/ 1 w 51"/>
                <a:gd name="T23" fmla="*/ 81 h 89"/>
                <a:gd name="T24" fmla="*/ 1 w 51"/>
                <a:gd name="T25" fmla="*/ 80 h 89"/>
                <a:gd name="T26" fmla="*/ 2 w 51"/>
                <a:gd name="T27" fmla="*/ 80 h 89"/>
                <a:gd name="T28" fmla="*/ 21 w 51"/>
                <a:gd name="T29" fmla="*/ 80 h 89"/>
                <a:gd name="T30" fmla="*/ 21 w 51"/>
                <a:gd name="T31" fmla="*/ 12 h 89"/>
                <a:gd name="T32" fmla="*/ 4 w 51"/>
                <a:gd name="T33" fmla="*/ 23 h 89"/>
                <a:gd name="T34" fmla="*/ 2 w 51"/>
                <a:gd name="T35" fmla="*/ 23 h 89"/>
                <a:gd name="T36" fmla="*/ 0 w 51"/>
                <a:gd name="T37" fmla="*/ 23 h 89"/>
                <a:gd name="T38" fmla="*/ 0 w 51"/>
                <a:gd name="T39" fmla="*/ 22 h 89"/>
                <a:gd name="T40" fmla="*/ 0 w 51"/>
                <a:gd name="T41" fmla="*/ 19 h 89"/>
                <a:gd name="T42" fmla="*/ 0 w 51"/>
                <a:gd name="T43" fmla="*/ 17 h 89"/>
                <a:gd name="T44" fmla="*/ 0 w 51"/>
                <a:gd name="T45" fmla="*/ 16 h 89"/>
                <a:gd name="T46" fmla="*/ 1 w 51"/>
                <a:gd name="T47" fmla="*/ 15 h 89"/>
                <a:gd name="T48" fmla="*/ 2 w 51"/>
                <a:gd name="T49" fmla="*/ 14 h 89"/>
                <a:gd name="T50" fmla="*/ 22 w 51"/>
                <a:gd name="T51" fmla="*/ 1 h 89"/>
                <a:gd name="T52" fmla="*/ 23 w 51"/>
                <a:gd name="T53" fmla="*/ 1 h 89"/>
                <a:gd name="T54" fmla="*/ 24 w 51"/>
                <a:gd name="T55" fmla="*/ 0 h 89"/>
                <a:gd name="T56" fmla="*/ 25 w 51"/>
                <a:gd name="T57" fmla="*/ 0 h 89"/>
                <a:gd name="T58" fmla="*/ 27 w 51"/>
                <a:gd name="T59" fmla="*/ 0 h 89"/>
                <a:gd name="T60" fmla="*/ 30 w 51"/>
                <a:gd name="T61" fmla="*/ 0 h 89"/>
                <a:gd name="T62" fmla="*/ 32 w 51"/>
                <a:gd name="T63" fmla="*/ 1 h 89"/>
                <a:gd name="T64" fmla="*/ 32 w 51"/>
                <a:gd name="T65" fmla="*/ 1 h 89"/>
                <a:gd name="T66" fmla="*/ 33 w 51"/>
                <a:gd name="T67" fmla="*/ 2 h 89"/>
                <a:gd name="T68" fmla="*/ 33 w 51"/>
                <a:gd name="T69" fmla="*/ 80 h 89"/>
                <a:gd name="T70" fmla="*/ 49 w 51"/>
                <a:gd name="T71" fmla="*/ 80 h 89"/>
                <a:gd name="T72" fmla="*/ 50 w 51"/>
                <a:gd name="T73" fmla="*/ 80 h 89"/>
                <a:gd name="T74" fmla="*/ 50 w 51"/>
                <a:gd name="T75" fmla="*/ 81 h 89"/>
                <a:gd name="T76" fmla="*/ 51 w 51"/>
                <a:gd name="T77" fmla="*/ 82 h 89"/>
                <a:gd name="T78" fmla="*/ 51 w 51"/>
                <a:gd name="T79"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 h="89">
                  <a:moveTo>
                    <a:pt x="51" y="85"/>
                  </a:moveTo>
                  <a:cubicBezTo>
                    <a:pt x="51" y="85"/>
                    <a:pt x="51" y="86"/>
                    <a:pt x="51" y="87"/>
                  </a:cubicBezTo>
                  <a:cubicBezTo>
                    <a:pt x="51" y="87"/>
                    <a:pt x="51" y="88"/>
                    <a:pt x="50" y="88"/>
                  </a:cubicBezTo>
                  <a:cubicBezTo>
                    <a:pt x="50" y="89"/>
                    <a:pt x="50" y="89"/>
                    <a:pt x="50" y="89"/>
                  </a:cubicBezTo>
                  <a:cubicBezTo>
                    <a:pt x="49" y="89"/>
                    <a:pt x="49" y="89"/>
                    <a:pt x="49" y="89"/>
                  </a:cubicBezTo>
                  <a:cubicBezTo>
                    <a:pt x="2" y="89"/>
                    <a:pt x="2" y="89"/>
                    <a:pt x="2" y="89"/>
                  </a:cubicBezTo>
                  <a:cubicBezTo>
                    <a:pt x="2" y="89"/>
                    <a:pt x="2" y="89"/>
                    <a:pt x="2" y="89"/>
                  </a:cubicBezTo>
                  <a:cubicBezTo>
                    <a:pt x="1" y="89"/>
                    <a:pt x="1" y="89"/>
                    <a:pt x="1" y="88"/>
                  </a:cubicBezTo>
                  <a:cubicBezTo>
                    <a:pt x="0" y="88"/>
                    <a:pt x="0" y="87"/>
                    <a:pt x="0" y="87"/>
                  </a:cubicBezTo>
                  <a:cubicBezTo>
                    <a:pt x="0" y="86"/>
                    <a:pt x="0" y="85"/>
                    <a:pt x="0" y="85"/>
                  </a:cubicBezTo>
                  <a:cubicBezTo>
                    <a:pt x="0" y="84"/>
                    <a:pt x="0" y="83"/>
                    <a:pt x="0" y="82"/>
                  </a:cubicBezTo>
                  <a:cubicBezTo>
                    <a:pt x="0" y="82"/>
                    <a:pt x="0" y="81"/>
                    <a:pt x="1" y="81"/>
                  </a:cubicBezTo>
                  <a:cubicBezTo>
                    <a:pt x="1" y="81"/>
                    <a:pt x="1" y="80"/>
                    <a:pt x="1" y="80"/>
                  </a:cubicBezTo>
                  <a:cubicBezTo>
                    <a:pt x="2" y="80"/>
                    <a:pt x="2" y="80"/>
                    <a:pt x="2" y="80"/>
                  </a:cubicBezTo>
                  <a:cubicBezTo>
                    <a:pt x="21" y="80"/>
                    <a:pt x="21" y="80"/>
                    <a:pt x="21" y="80"/>
                  </a:cubicBezTo>
                  <a:cubicBezTo>
                    <a:pt x="21" y="12"/>
                    <a:pt x="21" y="12"/>
                    <a:pt x="21" y="12"/>
                  </a:cubicBezTo>
                  <a:cubicBezTo>
                    <a:pt x="4" y="23"/>
                    <a:pt x="4" y="23"/>
                    <a:pt x="4" y="23"/>
                  </a:cubicBezTo>
                  <a:cubicBezTo>
                    <a:pt x="3" y="23"/>
                    <a:pt x="2" y="23"/>
                    <a:pt x="2" y="23"/>
                  </a:cubicBezTo>
                  <a:cubicBezTo>
                    <a:pt x="1" y="24"/>
                    <a:pt x="1" y="23"/>
                    <a:pt x="0" y="23"/>
                  </a:cubicBezTo>
                  <a:cubicBezTo>
                    <a:pt x="0" y="23"/>
                    <a:pt x="0" y="22"/>
                    <a:pt x="0" y="22"/>
                  </a:cubicBezTo>
                  <a:cubicBezTo>
                    <a:pt x="0" y="21"/>
                    <a:pt x="0" y="20"/>
                    <a:pt x="0" y="19"/>
                  </a:cubicBezTo>
                  <a:cubicBezTo>
                    <a:pt x="0" y="18"/>
                    <a:pt x="0" y="18"/>
                    <a:pt x="0" y="17"/>
                  </a:cubicBezTo>
                  <a:cubicBezTo>
                    <a:pt x="0" y="17"/>
                    <a:pt x="0" y="16"/>
                    <a:pt x="0" y="16"/>
                  </a:cubicBezTo>
                  <a:cubicBezTo>
                    <a:pt x="0" y="15"/>
                    <a:pt x="0" y="15"/>
                    <a:pt x="1" y="15"/>
                  </a:cubicBezTo>
                  <a:cubicBezTo>
                    <a:pt x="1" y="14"/>
                    <a:pt x="1" y="14"/>
                    <a:pt x="2" y="14"/>
                  </a:cubicBezTo>
                  <a:cubicBezTo>
                    <a:pt x="22" y="1"/>
                    <a:pt x="22" y="1"/>
                    <a:pt x="22" y="1"/>
                  </a:cubicBezTo>
                  <a:cubicBezTo>
                    <a:pt x="22" y="1"/>
                    <a:pt x="22" y="1"/>
                    <a:pt x="23" y="1"/>
                  </a:cubicBezTo>
                  <a:cubicBezTo>
                    <a:pt x="23" y="0"/>
                    <a:pt x="23" y="0"/>
                    <a:pt x="24" y="0"/>
                  </a:cubicBezTo>
                  <a:cubicBezTo>
                    <a:pt x="24" y="0"/>
                    <a:pt x="25" y="0"/>
                    <a:pt x="25" y="0"/>
                  </a:cubicBezTo>
                  <a:cubicBezTo>
                    <a:pt x="26" y="0"/>
                    <a:pt x="26" y="0"/>
                    <a:pt x="27" y="0"/>
                  </a:cubicBezTo>
                  <a:cubicBezTo>
                    <a:pt x="28" y="0"/>
                    <a:pt x="29" y="0"/>
                    <a:pt x="30" y="0"/>
                  </a:cubicBezTo>
                  <a:cubicBezTo>
                    <a:pt x="31" y="0"/>
                    <a:pt x="31" y="0"/>
                    <a:pt x="32" y="1"/>
                  </a:cubicBezTo>
                  <a:cubicBezTo>
                    <a:pt x="32" y="1"/>
                    <a:pt x="32" y="1"/>
                    <a:pt x="32" y="1"/>
                  </a:cubicBezTo>
                  <a:cubicBezTo>
                    <a:pt x="33" y="1"/>
                    <a:pt x="33" y="2"/>
                    <a:pt x="33" y="2"/>
                  </a:cubicBezTo>
                  <a:cubicBezTo>
                    <a:pt x="33" y="80"/>
                    <a:pt x="33" y="80"/>
                    <a:pt x="33" y="80"/>
                  </a:cubicBezTo>
                  <a:cubicBezTo>
                    <a:pt x="49" y="80"/>
                    <a:pt x="49" y="80"/>
                    <a:pt x="49" y="80"/>
                  </a:cubicBezTo>
                  <a:cubicBezTo>
                    <a:pt x="49" y="80"/>
                    <a:pt x="49" y="80"/>
                    <a:pt x="50" y="80"/>
                  </a:cubicBezTo>
                  <a:cubicBezTo>
                    <a:pt x="50" y="80"/>
                    <a:pt x="50" y="81"/>
                    <a:pt x="50" y="81"/>
                  </a:cubicBezTo>
                  <a:cubicBezTo>
                    <a:pt x="51" y="81"/>
                    <a:pt x="51" y="82"/>
                    <a:pt x="51" y="82"/>
                  </a:cubicBezTo>
                  <a:cubicBezTo>
                    <a:pt x="51" y="83"/>
                    <a:pt x="51" y="84"/>
                    <a:pt x="51" y="85"/>
                  </a:cubicBez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sp>
          <p:nvSpPr>
            <p:cNvPr id="22" name="Freeform 20"/>
            <p:cNvSpPr>
              <a:spLocks noEditPoints="1"/>
            </p:cNvSpPr>
            <p:nvPr userDrawn="1"/>
          </p:nvSpPr>
          <p:spPr bwMode="auto">
            <a:xfrm>
              <a:off x="23659579" y="3730179"/>
              <a:ext cx="758825" cy="1066800"/>
            </a:xfrm>
            <a:custGeom>
              <a:avLst/>
              <a:gdLst>
                <a:gd name="T0" fmla="*/ 64 w 64"/>
                <a:gd name="T1" fmla="*/ 64 h 90"/>
                <a:gd name="T2" fmla="*/ 63 w 64"/>
                <a:gd name="T3" fmla="*/ 68 h 90"/>
                <a:gd name="T4" fmla="*/ 61 w 64"/>
                <a:gd name="T5" fmla="*/ 69 h 90"/>
                <a:gd name="T6" fmla="*/ 51 w 64"/>
                <a:gd name="T7" fmla="*/ 69 h 90"/>
                <a:gd name="T8" fmla="*/ 51 w 64"/>
                <a:gd name="T9" fmla="*/ 87 h 90"/>
                <a:gd name="T10" fmla="*/ 51 w 64"/>
                <a:gd name="T11" fmla="*/ 88 h 90"/>
                <a:gd name="T12" fmla="*/ 50 w 64"/>
                <a:gd name="T13" fmla="*/ 89 h 90"/>
                <a:gd name="T14" fmla="*/ 48 w 64"/>
                <a:gd name="T15" fmla="*/ 89 h 90"/>
                <a:gd name="T16" fmla="*/ 46 w 64"/>
                <a:gd name="T17" fmla="*/ 90 h 90"/>
                <a:gd name="T18" fmla="*/ 43 w 64"/>
                <a:gd name="T19" fmla="*/ 89 h 90"/>
                <a:gd name="T20" fmla="*/ 41 w 64"/>
                <a:gd name="T21" fmla="*/ 89 h 90"/>
                <a:gd name="T22" fmla="*/ 40 w 64"/>
                <a:gd name="T23" fmla="*/ 88 h 90"/>
                <a:gd name="T24" fmla="*/ 40 w 64"/>
                <a:gd name="T25" fmla="*/ 87 h 90"/>
                <a:gd name="T26" fmla="*/ 40 w 64"/>
                <a:gd name="T27" fmla="*/ 69 h 90"/>
                <a:gd name="T28" fmla="*/ 3 w 64"/>
                <a:gd name="T29" fmla="*/ 69 h 90"/>
                <a:gd name="T30" fmla="*/ 2 w 64"/>
                <a:gd name="T31" fmla="*/ 69 h 90"/>
                <a:gd name="T32" fmla="*/ 1 w 64"/>
                <a:gd name="T33" fmla="*/ 68 h 90"/>
                <a:gd name="T34" fmla="*/ 1 w 64"/>
                <a:gd name="T35" fmla="*/ 66 h 90"/>
                <a:gd name="T36" fmla="*/ 0 w 64"/>
                <a:gd name="T37" fmla="*/ 64 h 90"/>
                <a:gd name="T38" fmla="*/ 0 w 64"/>
                <a:gd name="T39" fmla="*/ 61 h 90"/>
                <a:gd name="T40" fmla="*/ 1 w 64"/>
                <a:gd name="T41" fmla="*/ 59 h 90"/>
                <a:gd name="T42" fmla="*/ 1 w 64"/>
                <a:gd name="T43" fmla="*/ 58 h 90"/>
                <a:gd name="T44" fmla="*/ 2 w 64"/>
                <a:gd name="T45" fmla="*/ 56 h 90"/>
                <a:gd name="T46" fmla="*/ 34 w 64"/>
                <a:gd name="T47" fmla="*/ 2 h 90"/>
                <a:gd name="T48" fmla="*/ 35 w 64"/>
                <a:gd name="T49" fmla="*/ 1 h 90"/>
                <a:gd name="T50" fmla="*/ 36 w 64"/>
                <a:gd name="T51" fmla="*/ 1 h 90"/>
                <a:gd name="T52" fmla="*/ 39 w 64"/>
                <a:gd name="T53" fmla="*/ 0 h 90"/>
                <a:gd name="T54" fmla="*/ 43 w 64"/>
                <a:gd name="T55" fmla="*/ 0 h 90"/>
                <a:gd name="T56" fmla="*/ 47 w 64"/>
                <a:gd name="T57" fmla="*/ 0 h 90"/>
                <a:gd name="T58" fmla="*/ 49 w 64"/>
                <a:gd name="T59" fmla="*/ 1 h 90"/>
                <a:gd name="T60" fmla="*/ 51 w 64"/>
                <a:gd name="T61" fmla="*/ 2 h 90"/>
                <a:gd name="T62" fmla="*/ 51 w 64"/>
                <a:gd name="T63" fmla="*/ 3 h 90"/>
                <a:gd name="T64" fmla="*/ 51 w 64"/>
                <a:gd name="T65" fmla="*/ 59 h 90"/>
                <a:gd name="T66" fmla="*/ 61 w 64"/>
                <a:gd name="T67" fmla="*/ 59 h 90"/>
                <a:gd name="T68" fmla="*/ 63 w 64"/>
                <a:gd name="T69" fmla="*/ 60 h 90"/>
                <a:gd name="T70" fmla="*/ 64 w 64"/>
                <a:gd name="T71" fmla="*/ 64 h 90"/>
                <a:gd name="T72" fmla="*/ 40 w 64"/>
                <a:gd name="T73" fmla="*/ 11 h 90"/>
                <a:gd name="T74" fmla="*/ 40 w 64"/>
                <a:gd name="T75" fmla="*/ 11 h 90"/>
                <a:gd name="T76" fmla="*/ 11 w 64"/>
                <a:gd name="T77" fmla="*/ 59 h 90"/>
                <a:gd name="T78" fmla="*/ 40 w 64"/>
                <a:gd name="T79" fmla="*/ 59 h 90"/>
                <a:gd name="T80" fmla="*/ 40 w 64"/>
                <a:gd name="T81" fmla="*/ 1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 h="90">
                  <a:moveTo>
                    <a:pt x="64" y="64"/>
                  </a:moveTo>
                  <a:cubicBezTo>
                    <a:pt x="64" y="66"/>
                    <a:pt x="64" y="67"/>
                    <a:pt x="63" y="68"/>
                  </a:cubicBezTo>
                  <a:cubicBezTo>
                    <a:pt x="63" y="68"/>
                    <a:pt x="62" y="69"/>
                    <a:pt x="61" y="69"/>
                  </a:cubicBezTo>
                  <a:cubicBezTo>
                    <a:pt x="51" y="69"/>
                    <a:pt x="51" y="69"/>
                    <a:pt x="51" y="69"/>
                  </a:cubicBezTo>
                  <a:cubicBezTo>
                    <a:pt x="51" y="87"/>
                    <a:pt x="51" y="87"/>
                    <a:pt x="51" y="87"/>
                  </a:cubicBezTo>
                  <a:cubicBezTo>
                    <a:pt x="51" y="88"/>
                    <a:pt x="51" y="88"/>
                    <a:pt x="51" y="88"/>
                  </a:cubicBezTo>
                  <a:cubicBezTo>
                    <a:pt x="51" y="89"/>
                    <a:pt x="51" y="89"/>
                    <a:pt x="50" y="89"/>
                  </a:cubicBezTo>
                  <a:cubicBezTo>
                    <a:pt x="50" y="89"/>
                    <a:pt x="49" y="89"/>
                    <a:pt x="48" y="89"/>
                  </a:cubicBezTo>
                  <a:cubicBezTo>
                    <a:pt x="48" y="90"/>
                    <a:pt x="47" y="90"/>
                    <a:pt x="46" y="90"/>
                  </a:cubicBezTo>
                  <a:cubicBezTo>
                    <a:pt x="44" y="90"/>
                    <a:pt x="43" y="90"/>
                    <a:pt x="43" y="89"/>
                  </a:cubicBezTo>
                  <a:cubicBezTo>
                    <a:pt x="42" y="89"/>
                    <a:pt x="41" y="89"/>
                    <a:pt x="41" y="89"/>
                  </a:cubicBezTo>
                  <a:cubicBezTo>
                    <a:pt x="40" y="89"/>
                    <a:pt x="40" y="89"/>
                    <a:pt x="40" y="88"/>
                  </a:cubicBezTo>
                  <a:cubicBezTo>
                    <a:pt x="40" y="88"/>
                    <a:pt x="40" y="88"/>
                    <a:pt x="40" y="87"/>
                  </a:cubicBezTo>
                  <a:cubicBezTo>
                    <a:pt x="40" y="69"/>
                    <a:pt x="40" y="69"/>
                    <a:pt x="40" y="69"/>
                  </a:cubicBezTo>
                  <a:cubicBezTo>
                    <a:pt x="3" y="69"/>
                    <a:pt x="3" y="69"/>
                    <a:pt x="3" y="69"/>
                  </a:cubicBezTo>
                  <a:cubicBezTo>
                    <a:pt x="3" y="69"/>
                    <a:pt x="2" y="69"/>
                    <a:pt x="2" y="69"/>
                  </a:cubicBezTo>
                  <a:cubicBezTo>
                    <a:pt x="2" y="69"/>
                    <a:pt x="1" y="68"/>
                    <a:pt x="1" y="68"/>
                  </a:cubicBezTo>
                  <a:cubicBezTo>
                    <a:pt x="1" y="68"/>
                    <a:pt x="1" y="67"/>
                    <a:pt x="1" y="66"/>
                  </a:cubicBezTo>
                  <a:cubicBezTo>
                    <a:pt x="0" y="66"/>
                    <a:pt x="0" y="65"/>
                    <a:pt x="0" y="64"/>
                  </a:cubicBezTo>
                  <a:cubicBezTo>
                    <a:pt x="0" y="63"/>
                    <a:pt x="0" y="62"/>
                    <a:pt x="0" y="61"/>
                  </a:cubicBezTo>
                  <a:cubicBezTo>
                    <a:pt x="0" y="61"/>
                    <a:pt x="1" y="60"/>
                    <a:pt x="1" y="59"/>
                  </a:cubicBezTo>
                  <a:cubicBezTo>
                    <a:pt x="1" y="59"/>
                    <a:pt x="1" y="58"/>
                    <a:pt x="1" y="58"/>
                  </a:cubicBezTo>
                  <a:cubicBezTo>
                    <a:pt x="1" y="57"/>
                    <a:pt x="2" y="57"/>
                    <a:pt x="2" y="56"/>
                  </a:cubicBezTo>
                  <a:cubicBezTo>
                    <a:pt x="34" y="2"/>
                    <a:pt x="34" y="2"/>
                    <a:pt x="34" y="2"/>
                  </a:cubicBezTo>
                  <a:cubicBezTo>
                    <a:pt x="34" y="2"/>
                    <a:pt x="34" y="2"/>
                    <a:pt x="35" y="1"/>
                  </a:cubicBezTo>
                  <a:cubicBezTo>
                    <a:pt x="35" y="1"/>
                    <a:pt x="36" y="1"/>
                    <a:pt x="36" y="1"/>
                  </a:cubicBezTo>
                  <a:cubicBezTo>
                    <a:pt x="37" y="1"/>
                    <a:pt x="38" y="0"/>
                    <a:pt x="39" y="0"/>
                  </a:cubicBezTo>
                  <a:cubicBezTo>
                    <a:pt x="40" y="0"/>
                    <a:pt x="41" y="0"/>
                    <a:pt x="43" y="0"/>
                  </a:cubicBezTo>
                  <a:cubicBezTo>
                    <a:pt x="44" y="0"/>
                    <a:pt x="45" y="0"/>
                    <a:pt x="47" y="0"/>
                  </a:cubicBezTo>
                  <a:cubicBezTo>
                    <a:pt x="48" y="1"/>
                    <a:pt x="49" y="1"/>
                    <a:pt x="49" y="1"/>
                  </a:cubicBezTo>
                  <a:cubicBezTo>
                    <a:pt x="50" y="1"/>
                    <a:pt x="51" y="1"/>
                    <a:pt x="51" y="2"/>
                  </a:cubicBezTo>
                  <a:cubicBezTo>
                    <a:pt x="51" y="2"/>
                    <a:pt x="51" y="2"/>
                    <a:pt x="51" y="3"/>
                  </a:cubicBezTo>
                  <a:cubicBezTo>
                    <a:pt x="51" y="59"/>
                    <a:pt x="51" y="59"/>
                    <a:pt x="51" y="59"/>
                  </a:cubicBezTo>
                  <a:cubicBezTo>
                    <a:pt x="61" y="59"/>
                    <a:pt x="61" y="59"/>
                    <a:pt x="61" y="59"/>
                  </a:cubicBezTo>
                  <a:cubicBezTo>
                    <a:pt x="62" y="59"/>
                    <a:pt x="63" y="60"/>
                    <a:pt x="63" y="60"/>
                  </a:cubicBezTo>
                  <a:cubicBezTo>
                    <a:pt x="64" y="61"/>
                    <a:pt x="64" y="62"/>
                    <a:pt x="64" y="64"/>
                  </a:cubicBezTo>
                  <a:close/>
                  <a:moveTo>
                    <a:pt x="40" y="11"/>
                  </a:moveTo>
                  <a:cubicBezTo>
                    <a:pt x="40" y="11"/>
                    <a:pt x="40" y="11"/>
                    <a:pt x="40" y="11"/>
                  </a:cubicBezTo>
                  <a:cubicBezTo>
                    <a:pt x="11" y="59"/>
                    <a:pt x="11" y="59"/>
                    <a:pt x="11" y="59"/>
                  </a:cubicBezTo>
                  <a:cubicBezTo>
                    <a:pt x="40" y="59"/>
                    <a:pt x="40" y="59"/>
                    <a:pt x="40" y="59"/>
                  </a:cubicBezTo>
                  <a:lnTo>
                    <a:pt x="40" y="11"/>
                  </a:ln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grpSp>
      <p:sp>
        <p:nvSpPr>
          <p:cNvPr id="24" name="Rectangle 23"/>
          <p:cNvSpPr/>
          <p:nvPr userDrawn="1"/>
        </p:nvSpPr>
        <p:spPr>
          <a:xfrm>
            <a:off x="-1539" y="6713662"/>
            <a:ext cx="12193539" cy="144339"/>
          </a:xfrm>
          <a:prstGeom prst="rect">
            <a:avLst/>
          </a:prstGeom>
          <a:gradFill>
            <a:gsLst>
              <a:gs pos="0">
                <a:schemeClr val="accent5"/>
              </a:gs>
              <a:gs pos="11000">
                <a:schemeClr val="accent5"/>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3655" tIns="36827" rIns="73655" bIns="36827"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TextBox 3"/>
          <p:cNvSpPr txBox="1"/>
          <p:nvPr userDrawn="1"/>
        </p:nvSpPr>
        <p:spPr bwMode="grayWhite">
          <a:xfrm>
            <a:off x="0" y="6290274"/>
            <a:ext cx="533400" cy="161583"/>
          </a:xfrm>
          <a:prstGeom prst="rect">
            <a:avLst/>
          </a:prstGeom>
          <a:solidFill>
            <a:schemeClr val="accent5">
              <a:lumMod val="20000"/>
              <a:lumOff val="80000"/>
            </a:schemeClr>
          </a:solid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A6D0FEC-16F2-4C33-90EC-D359399823C8}" type="slidenum">
              <a:rPr kumimoji="0" lang="en-GB" sz="1050" b="0" i="0" u="none" strike="noStrike" kern="1200" cap="none" spc="0" normalizeH="0" baseline="0" noProof="0" smtClean="0">
                <a:ln>
                  <a:noFill/>
                </a:ln>
                <a:solidFill>
                  <a:srgbClr val="23BCB9"/>
                </a:solidFill>
                <a:effectLst/>
                <a:uLnTx/>
                <a:uFillTx/>
                <a:latin typeface="Calibri"/>
                <a:ea typeface="+mn-ea"/>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dirty="0">
              <a:ln>
                <a:noFill/>
              </a:ln>
              <a:solidFill>
                <a:srgbClr val="23BCB9"/>
              </a:solidFill>
              <a:effectLst/>
              <a:uLnTx/>
              <a:uFillTx/>
              <a:latin typeface="Calibri"/>
              <a:ea typeface="+mn-ea"/>
              <a:cs typeface="Arial" charset="0"/>
            </a:endParaRPr>
          </a:p>
        </p:txBody>
      </p:sp>
    </p:spTree>
    <p:extLst>
      <p:ext uri="{BB962C8B-B14F-4D97-AF65-F5344CB8AC3E}">
        <p14:creationId xmlns:p14="http://schemas.microsoft.com/office/powerpoint/2010/main" val="183053825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457200" rtl="0" eaLnBrk="0" fontAlgn="base" latinLnBrk="0" hangingPunct="0">
        <a:lnSpc>
          <a:spcPct val="90000"/>
        </a:lnSpc>
        <a:spcBef>
          <a:spcPct val="0"/>
        </a:spcBef>
        <a:spcAft>
          <a:spcPct val="0"/>
        </a:spcAft>
        <a:buNone/>
        <a:defRPr lang="en-US" sz="3000" b="1" kern="1200" baseline="0" smtClean="0">
          <a:solidFill>
            <a:schemeClr val="tx2"/>
          </a:solidFill>
          <a:latin typeface="+mj-lt"/>
          <a:ea typeface="ＭＳ Ｐゴシック" charset="0"/>
          <a:cs typeface="+mj-cs"/>
        </a:defRPr>
      </a:lvl1pPr>
    </p:titleStyle>
    <p:bodyStyle>
      <a:lvl1pPr marL="361950" indent="-361950" algn="l" defTabSz="457200" rtl="0" eaLnBrk="0" fontAlgn="base" latinLnBrk="0" hangingPunct="0">
        <a:lnSpc>
          <a:spcPct val="100000"/>
        </a:lnSpc>
        <a:spcBef>
          <a:spcPts val="0"/>
        </a:spcBef>
        <a:spcAft>
          <a:spcPts val="600"/>
        </a:spcAft>
        <a:buClr>
          <a:schemeClr val="accent1"/>
        </a:buClr>
        <a:buFontTx/>
        <a:buBlip>
          <a:blip r:embed="rId12"/>
        </a:buBlip>
        <a:defRPr lang="en-US" sz="2300" kern="1200" smtClean="0">
          <a:solidFill>
            <a:schemeClr val="tx1"/>
          </a:solidFill>
          <a:latin typeface="+mn-lt"/>
          <a:ea typeface="ＭＳ Ｐゴシック" charset="0"/>
          <a:cs typeface="+mn-cs"/>
        </a:defRPr>
      </a:lvl1pPr>
      <a:lvl2pPr marL="625475" indent="-176213" algn="l" defTabSz="457200" rtl="0" eaLnBrk="0" fontAlgn="base" latinLnBrk="0" hangingPunct="0">
        <a:lnSpc>
          <a:spcPct val="100000"/>
        </a:lnSpc>
        <a:spcBef>
          <a:spcPts val="0"/>
        </a:spcBef>
        <a:spcAft>
          <a:spcPts val="600"/>
        </a:spcAft>
        <a:buClr>
          <a:schemeClr val="tx2"/>
        </a:buClr>
        <a:buFont typeface="Arial" pitchFamily="34" charset="0"/>
        <a:buChar char="•"/>
        <a:defRPr lang="en-US" sz="2100" kern="1200" smtClean="0">
          <a:solidFill>
            <a:schemeClr val="tx1"/>
          </a:solidFill>
          <a:latin typeface="+mn-lt"/>
          <a:ea typeface="ＭＳ Ｐゴシック" charset="0"/>
          <a:cs typeface="+mn-cs"/>
        </a:defRPr>
      </a:lvl2pPr>
      <a:lvl3pPr marL="898525" indent="-182563" algn="l" defTabSz="457200" rtl="0" eaLnBrk="0" fontAlgn="base" latinLnBrk="0" hangingPunct="0">
        <a:lnSpc>
          <a:spcPct val="100000"/>
        </a:lnSpc>
        <a:spcBef>
          <a:spcPts val="0"/>
        </a:spcBef>
        <a:spcAft>
          <a:spcPts val="600"/>
        </a:spcAft>
        <a:buClr>
          <a:schemeClr val="tx2"/>
        </a:buClr>
        <a:buFont typeface="Arial" pitchFamily="34" charset="0"/>
        <a:buChar char="•"/>
        <a:defRPr lang="en-US" sz="1900" kern="1200" smtClean="0">
          <a:solidFill>
            <a:schemeClr val="tx1"/>
          </a:solidFill>
          <a:latin typeface="+mn-lt"/>
          <a:ea typeface="ＭＳ Ｐゴシック" charset="0"/>
          <a:cs typeface="+mn-cs"/>
        </a:defRPr>
      </a:lvl3pPr>
      <a:lvl4pPr marL="1257300" indent="-182563" algn="l" defTabSz="457200" rtl="0" eaLnBrk="0" fontAlgn="base" latinLnBrk="0" hangingPunct="0">
        <a:lnSpc>
          <a:spcPct val="100000"/>
        </a:lnSpc>
        <a:spcBef>
          <a:spcPts val="0"/>
        </a:spcBef>
        <a:spcAft>
          <a:spcPts val="600"/>
        </a:spcAft>
        <a:buClr>
          <a:schemeClr val="tx2"/>
        </a:buClr>
        <a:buFont typeface="Arial" pitchFamily="34" charset="0"/>
        <a:buChar char="•"/>
        <a:defRPr lang="en-US" sz="1600" kern="1200" smtClean="0">
          <a:solidFill>
            <a:schemeClr val="tx1"/>
          </a:solidFill>
          <a:latin typeface="+mn-lt"/>
          <a:ea typeface="ＭＳ Ｐゴシック" charset="0"/>
          <a:cs typeface="+mn-cs"/>
        </a:defRPr>
      </a:lvl4pPr>
      <a:lvl5pPr marL="1616075" indent="-184150" algn="l" defTabSz="457200" rtl="0" eaLnBrk="0" fontAlgn="base" latinLnBrk="0" hangingPunct="0">
        <a:lnSpc>
          <a:spcPct val="100000"/>
        </a:lnSpc>
        <a:spcBef>
          <a:spcPts val="0"/>
        </a:spcBef>
        <a:spcAft>
          <a:spcPts val="600"/>
        </a:spcAft>
        <a:buClr>
          <a:schemeClr val="tx2"/>
        </a:buClr>
        <a:buFont typeface="Arial" pitchFamily="34" charset="0"/>
        <a:buChar char="•"/>
        <a:defRPr lang="en-US" sz="1600" kern="1200" smtClean="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7"/>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68"/>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68"/>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68"/>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A7579CB3-75B6-44BF-8391-9BAF3870B23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7294344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40"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39615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429903" y="6515100"/>
            <a:ext cx="184731" cy="369332"/>
          </a:xfrm>
          <a:prstGeom prst="rect">
            <a:avLst/>
          </a:prstGeom>
          <a:noFill/>
        </p:spPr>
        <p:txBody>
          <a:bodyPr wrap="none" rtlCol="0">
            <a:spAutoFit/>
          </a:bodyPr>
          <a:lstStyle/>
          <a:p>
            <a:endParaRPr lang="en-US" sz="1800" dirty="0">
              <a:solidFill>
                <a:srgbClr val="113468"/>
              </a:solidFill>
            </a:endParaRPr>
          </a:p>
        </p:txBody>
      </p:sp>
    </p:spTree>
    <p:extLst>
      <p:ext uri="{BB962C8B-B14F-4D97-AF65-F5344CB8AC3E}">
        <p14:creationId xmlns:p14="http://schemas.microsoft.com/office/powerpoint/2010/main" val="594584839"/>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Lst>
  <p:hf hdr="0" ftr="0" dt="0"/>
  <p:txStyles>
    <p:titleStyle>
      <a:lvl1pPr algn="l" defTabSz="914400" rtl="0" eaLnBrk="1" latinLnBrk="0" hangingPunct="1">
        <a:lnSpc>
          <a:spcPct val="90000"/>
        </a:lnSpc>
        <a:spcBef>
          <a:spcPct val="0"/>
        </a:spcBef>
        <a:buNone/>
        <a:defRPr sz="3800" b="1" i="0" kern="1200" baseline="0">
          <a:solidFill>
            <a:srgbClr val="113468"/>
          </a:solidFill>
          <a:latin typeface="Calibri"/>
          <a:ea typeface="+mj-ea"/>
          <a:cs typeface="Calibri"/>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304802"/>
            <a:ext cx="10962753" cy="1146049"/>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4" name="Text Placeholder 3"/>
          <p:cNvSpPr>
            <a:spLocks noGrp="1"/>
          </p:cNvSpPr>
          <p:nvPr>
            <p:ph type="body" idx="1"/>
          </p:nvPr>
        </p:nvSpPr>
        <p:spPr>
          <a:xfrm>
            <a:off x="609601" y="1597153"/>
            <a:ext cx="10960609" cy="442569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479465"/>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Lst>
  <p:hf hdr="0" ftr="0" dt="0"/>
  <p:txStyles>
    <p:titleStyle>
      <a:lvl1pPr algn="l" defTabSz="457241" rtl="0" eaLnBrk="1" latinLnBrk="0" hangingPunct="1">
        <a:lnSpc>
          <a:spcPct val="90000"/>
        </a:lnSpc>
        <a:spcBef>
          <a:spcPct val="0"/>
        </a:spcBef>
        <a:buNone/>
        <a:defRPr sz="4267" b="1" kern="600" spc="51">
          <a:solidFill>
            <a:schemeClr val="accent1">
              <a:lumMod val="75000"/>
            </a:schemeClr>
          </a:solidFill>
          <a:effectLst/>
          <a:latin typeface="Arial" panose="020B0604020202020204" pitchFamily="34" charset="0"/>
          <a:ea typeface="+mj-ea"/>
          <a:cs typeface="Arial" panose="020B0604020202020204" pitchFamily="34" charset="0"/>
        </a:defRPr>
      </a:lvl1pPr>
    </p:titleStyle>
    <p:bodyStyle>
      <a:lvl1pPr marL="304787" indent="-304787" algn="l" defTabSz="457241" rtl="0" eaLnBrk="1" latinLnBrk="0" hangingPunct="1">
        <a:lnSpc>
          <a:spcPct val="100000"/>
        </a:lnSpc>
        <a:spcBef>
          <a:spcPts val="0"/>
        </a:spcBef>
        <a:buClr>
          <a:schemeClr val="accent1">
            <a:lumMod val="75000"/>
          </a:schemeClr>
        </a:buClr>
        <a:buSzPct val="95000"/>
        <a:buFont typeface="Arial Black" panose="020B0A04020102020204" pitchFamily="34" charset="0"/>
        <a:buChar char="•"/>
        <a:defRPr sz="3200" kern="600" spc="29">
          <a:solidFill>
            <a:schemeClr val="tx1"/>
          </a:solidFill>
          <a:latin typeface="Arial" panose="020B0604020202020204" pitchFamily="34" charset="0"/>
          <a:ea typeface="+mn-ea"/>
          <a:cs typeface="Arial" panose="020B0604020202020204" pitchFamily="34" charset="0"/>
        </a:defRPr>
      </a:lvl1pPr>
      <a:lvl2pPr marL="829019" indent="-219447" algn="l" defTabSz="457241" rtl="0" eaLnBrk="1" latinLnBrk="0" hangingPunct="1">
        <a:lnSpc>
          <a:spcPct val="100000"/>
        </a:lnSpc>
        <a:spcBef>
          <a:spcPts val="0"/>
        </a:spcBef>
        <a:buClr>
          <a:schemeClr val="accent1">
            <a:lumMod val="75000"/>
          </a:schemeClr>
        </a:buClr>
        <a:buSzPct val="100000"/>
        <a:buFont typeface="Arial Narrow" panose="020B0606020202030204" pitchFamily="34" charset="0"/>
        <a:buChar char="–"/>
        <a:defRPr sz="2667" kern="600" spc="29">
          <a:solidFill>
            <a:schemeClr val="tx1"/>
          </a:solidFill>
          <a:latin typeface="Arial" panose="020B0604020202020204" pitchFamily="34" charset="0"/>
          <a:ea typeface="+mn-ea"/>
          <a:cs typeface="Arial" panose="020B0604020202020204" pitchFamily="34" charset="0"/>
        </a:defRPr>
      </a:lvl2pPr>
      <a:lvl3pPr marL="1375771" indent="-158744" algn="l" defTabSz="457241" rtl="0" eaLnBrk="1" latinLnBrk="0" hangingPunct="1">
        <a:lnSpc>
          <a:spcPct val="100000"/>
        </a:lnSpc>
        <a:spcBef>
          <a:spcPts val="0"/>
        </a:spcBef>
        <a:buClr>
          <a:schemeClr val="accent1">
            <a:lumMod val="75000"/>
          </a:schemeClr>
        </a:buClr>
        <a:buSzPct val="95000"/>
        <a:buFont typeface="Wingdings" panose="05000000000000000000" pitchFamily="2" charset="2"/>
        <a:buChar char="§"/>
        <a:defRPr sz="2400" kern="600" spc="29">
          <a:solidFill>
            <a:schemeClr val="tx1"/>
          </a:solidFill>
          <a:latin typeface="Arial" panose="020B0604020202020204" pitchFamily="34" charset="0"/>
          <a:ea typeface="+mn-ea"/>
          <a:cs typeface="Arial" panose="020B0604020202020204" pitchFamily="34" charset="0"/>
        </a:defRPr>
      </a:lvl3pPr>
      <a:lvl4pPr marL="1828717" indent="-148159" algn="l" defTabSz="457241" rtl="0" eaLnBrk="1" latinLnBrk="0" hangingPunct="1">
        <a:lnSpc>
          <a:spcPct val="100000"/>
        </a:lnSpc>
        <a:spcBef>
          <a:spcPts val="0"/>
        </a:spcBef>
        <a:buClr>
          <a:schemeClr val="accent1">
            <a:lumMod val="75000"/>
          </a:schemeClr>
        </a:buClr>
        <a:buSzPct val="100000"/>
        <a:buFont typeface="Arial Narrow" panose="020B0606020202030204" pitchFamily="34" charset="0"/>
        <a:buChar char="–"/>
        <a:tabLst/>
        <a:defRPr sz="2132" kern="600" spc="29">
          <a:solidFill>
            <a:schemeClr val="tx1"/>
          </a:solidFill>
          <a:latin typeface="Arial" panose="020B0604020202020204" pitchFamily="34" charset="0"/>
          <a:ea typeface="+mn-ea"/>
          <a:cs typeface="Arial" panose="020B0604020202020204" pitchFamily="34" charset="0"/>
        </a:defRPr>
      </a:lvl4pPr>
      <a:lvl5pPr marL="2290131" indent="-148159" algn="l" defTabSz="457241" rtl="0" eaLnBrk="1" latinLnBrk="0" hangingPunct="1">
        <a:lnSpc>
          <a:spcPct val="100000"/>
        </a:lnSpc>
        <a:spcBef>
          <a:spcPts val="0"/>
        </a:spcBef>
        <a:buClr>
          <a:schemeClr val="accent1">
            <a:lumMod val="75000"/>
          </a:schemeClr>
        </a:buClr>
        <a:buSzPct val="90000"/>
        <a:buFont typeface="Arial Black" panose="020B0A04020102020204" pitchFamily="34" charset="0"/>
        <a:buChar char="•"/>
        <a:defRPr sz="2132" kern="600" spc="29">
          <a:solidFill>
            <a:schemeClr val="tx1"/>
          </a:solidFill>
          <a:latin typeface="Arial" panose="020B0604020202020204" pitchFamily="34" charset="0"/>
          <a:ea typeface="+mn-ea"/>
          <a:cs typeface="Arial" panose="020B0604020202020204" pitchFamily="34" charset="0"/>
        </a:defRPr>
      </a:lvl5pPr>
      <a:lvl6pPr marL="2514821" indent="-228620" algn="l" defTabSz="457241" rtl="0" eaLnBrk="1" latinLnBrk="0" hangingPunct="1">
        <a:spcBef>
          <a:spcPct val="20000"/>
        </a:spcBef>
        <a:buFont typeface="Arial"/>
        <a:buChar char="•"/>
        <a:defRPr sz="2000" kern="1200">
          <a:solidFill>
            <a:schemeClr val="tx1"/>
          </a:solidFill>
          <a:latin typeface="+mn-lt"/>
          <a:ea typeface="+mn-ea"/>
          <a:cs typeface="+mn-cs"/>
        </a:defRPr>
      </a:lvl6pPr>
      <a:lvl7pPr marL="2972062" indent="-228620" algn="l" defTabSz="457241" rtl="0" eaLnBrk="1" latinLnBrk="0" hangingPunct="1">
        <a:spcBef>
          <a:spcPct val="20000"/>
        </a:spcBef>
        <a:buFont typeface="Arial"/>
        <a:buChar char="•"/>
        <a:defRPr sz="2000" kern="1200">
          <a:solidFill>
            <a:schemeClr val="tx1"/>
          </a:solidFill>
          <a:latin typeface="+mn-lt"/>
          <a:ea typeface="+mn-ea"/>
          <a:cs typeface="+mn-cs"/>
        </a:defRPr>
      </a:lvl7pPr>
      <a:lvl8pPr marL="3429304" indent="-228620" algn="l" defTabSz="457241" rtl="0" eaLnBrk="1" latinLnBrk="0" hangingPunct="1">
        <a:spcBef>
          <a:spcPct val="20000"/>
        </a:spcBef>
        <a:buFont typeface="Arial"/>
        <a:buChar char="•"/>
        <a:defRPr sz="2000" kern="1200">
          <a:solidFill>
            <a:schemeClr val="tx1"/>
          </a:solidFill>
          <a:latin typeface="+mn-lt"/>
          <a:ea typeface="+mn-ea"/>
          <a:cs typeface="+mn-cs"/>
        </a:defRPr>
      </a:lvl8pPr>
      <a:lvl9pPr marL="3886544" indent="-228620" algn="l" defTabSz="45724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41" rtl="0" eaLnBrk="1" latinLnBrk="0" hangingPunct="1">
        <a:defRPr sz="1867" kern="1200">
          <a:solidFill>
            <a:schemeClr val="tx1"/>
          </a:solidFill>
          <a:latin typeface="+mn-lt"/>
          <a:ea typeface="+mn-ea"/>
          <a:cs typeface="+mn-cs"/>
        </a:defRPr>
      </a:lvl1pPr>
      <a:lvl2pPr marL="457241" algn="l" defTabSz="457241" rtl="0" eaLnBrk="1" latinLnBrk="0" hangingPunct="1">
        <a:defRPr sz="1867" kern="1200">
          <a:solidFill>
            <a:schemeClr val="tx1"/>
          </a:solidFill>
          <a:latin typeface="+mn-lt"/>
          <a:ea typeface="+mn-ea"/>
          <a:cs typeface="+mn-cs"/>
        </a:defRPr>
      </a:lvl2pPr>
      <a:lvl3pPr marL="914480" algn="l" defTabSz="457241" rtl="0" eaLnBrk="1" latinLnBrk="0" hangingPunct="1">
        <a:defRPr sz="1867" kern="1200">
          <a:solidFill>
            <a:schemeClr val="tx1"/>
          </a:solidFill>
          <a:latin typeface="+mn-lt"/>
          <a:ea typeface="+mn-ea"/>
          <a:cs typeface="+mn-cs"/>
        </a:defRPr>
      </a:lvl3pPr>
      <a:lvl4pPr marL="1371722" algn="l" defTabSz="457241" rtl="0" eaLnBrk="1" latinLnBrk="0" hangingPunct="1">
        <a:defRPr sz="1867" kern="1200">
          <a:solidFill>
            <a:schemeClr val="tx1"/>
          </a:solidFill>
          <a:latin typeface="+mn-lt"/>
          <a:ea typeface="+mn-ea"/>
          <a:cs typeface="+mn-cs"/>
        </a:defRPr>
      </a:lvl4pPr>
      <a:lvl5pPr marL="1828962" algn="l" defTabSz="457241" rtl="0" eaLnBrk="1" latinLnBrk="0" hangingPunct="1">
        <a:defRPr sz="1867" kern="1200">
          <a:solidFill>
            <a:schemeClr val="tx1"/>
          </a:solidFill>
          <a:latin typeface="+mn-lt"/>
          <a:ea typeface="+mn-ea"/>
          <a:cs typeface="+mn-cs"/>
        </a:defRPr>
      </a:lvl5pPr>
      <a:lvl6pPr marL="2286203" algn="l" defTabSz="457241" rtl="0" eaLnBrk="1" latinLnBrk="0" hangingPunct="1">
        <a:defRPr sz="1867" kern="1200">
          <a:solidFill>
            <a:schemeClr val="tx1"/>
          </a:solidFill>
          <a:latin typeface="+mn-lt"/>
          <a:ea typeface="+mn-ea"/>
          <a:cs typeface="+mn-cs"/>
        </a:defRPr>
      </a:lvl6pPr>
      <a:lvl7pPr marL="2743442" algn="l" defTabSz="457241" rtl="0" eaLnBrk="1" latinLnBrk="0" hangingPunct="1">
        <a:defRPr sz="1867" kern="1200">
          <a:solidFill>
            <a:schemeClr val="tx1"/>
          </a:solidFill>
          <a:latin typeface="+mn-lt"/>
          <a:ea typeface="+mn-ea"/>
          <a:cs typeface="+mn-cs"/>
        </a:defRPr>
      </a:lvl7pPr>
      <a:lvl8pPr marL="3200684" algn="l" defTabSz="457241" rtl="0" eaLnBrk="1" latinLnBrk="0" hangingPunct="1">
        <a:defRPr sz="1867" kern="1200">
          <a:solidFill>
            <a:schemeClr val="tx1"/>
          </a:solidFill>
          <a:latin typeface="+mn-lt"/>
          <a:ea typeface="+mn-ea"/>
          <a:cs typeface="+mn-cs"/>
        </a:defRPr>
      </a:lvl8pPr>
      <a:lvl9pPr marL="3657925" algn="l" defTabSz="457241" rtl="0" eaLnBrk="1" latinLnBrk="0" hangingPunct="1">
        <a:defRPr sz="1867"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8462" y="1397000"/>
            <a:ext cx="11435077" cy="46228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378462" y="160868"/>
            <a:ext cx="11435077" cy="67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6038" rIns="45720" bIns="46038" numCol="1" anchor="b" anchorCtr="0" compatLnSpc="1">
            <a:prstTxWarp prst="textNoShape">
              <a:avLst/>
            </a:prstTxWarp>
          </a:bodyPr>
          <a:lstStyle/>
          <a:p>
            <a:pPr lvl="0" fontAlgn="base">
              <a:spcAft>
                <a:spcPct val="0"/>
              </a:spcAft>
            </a:pPr>
            <a:r>
              <a:rPr lang="en-US" dirty="0"/>
              <a:t>Click to edit Master title style</a:t>
            </a:r>
          </a:p>
        </p:txBody>
      </p:sp>
      <p:sp>
        <p:nvSpPr>
          <p:cNvPr id="5" name="Slide Number Placeholder 5"/>
          <p:cNvSpPr>
            <a:spLocks noGrp="1"/>
          </p:cNvSpPr>
          <p:nvPr>
            <p:ph type="sldNum" sz="quarter" idx="4"/>
          </p:nvPr>
        </p:nvSpPr>
        <p:spPr>
          <a:xfrm>
            <a:off x="11325797" y="6413120"/>
            <a:ext cx="662940" cy="365125"/>
          </a:xfrm>
          <a:prstGeom prst="rect">
            <a:avLst/>
          </a:prstGeom>
        </p:spPr>
        <p:txBody>
          <a:bodyPr vert="horz" lIns="91440" tIns="45720" rIns="91440" bIns="45720" rtlCol="0" anchor="ctr"/>
          <a:lstStyle>
            <a:lvl1pPr algn="r">
              <a:defRPr lang="en-US" sz="933" smtClean="0">
                <a:solidFill>
                  <a:schemeClr val="tx2"/>
                </a:solidFill>
              </a:defRPr>
            </a:lvl1pPr>
          </a:lstStyle>
          <a:p>
            <a:fld id="{AF1AFCDA-ABCC-4704-AB71-48FDE4F2FA4C}" type="slidenum">
              <a:rPr lang="en-GB" smtClean="0"/>
              <a:pPr/>
              <a:t>‹#›</a:t>
            </a:fld>
            <a:endParaRPr lang="en-GB"/>
          </a:p>
        </p:txBody>
      </p:sp>
      <p:cxnSp>
        <p:nvCxnSpPr>
          <p:cNvPr id="6" name="Straight Connector 5">
            <a:extLst>
              <a:ext uri="{FF2B5EF4-FFF2-40B4-BE49-F238E27FC236}">
                <a16:creationId xmlns:a16="http://schemas.microsoft.com/office/drawing/2014/main" id="{DFE3E71B-E4E4-41CF-A614-6050F92BAF2C}"/>
              </a:ext>
            </a:extLst>
          </p:cNvPr>
          <p:cNvCxnSpPr>
            <a:cxnSpLocks/>
          </p:cNvCxnSpPr>
          <p:nvPr userDrawn="1"/>
        </p:nvCxnSpPr>
        <p:spPr>
          <a:xfrm>
            <a:off x="355601" y="846799"/>
            <a:ext cx="1145963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9"/>
    </p:custDataLst>
    <p:extLst>
      <p:ext uri="{BB962C8B-B14F-4D97-AF65-F5344CB8AC3E}">
        <p14:creationId xmlns:p14="http://schemas.microsoft.com/office/powerpoint/2010/main" val="3338156637"/>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Lst>
  <p:hf hdr="0" dt="0"/>
  <p:txStyles>
    <p:titleStyle>
      <a:lvl1pPr algn="l" defTabSz="1219170" rtl="0" eaLnBrk="1" latinLnBrk="0" hangingPunct="1">
        <a:lnSpc>
          <a:spcPct val="90000"/>
        </a:lnSpc>
        <a:spcBef>
          <a:spcPct val="0"/>
        </a:spcBef>
        <a:buNone/>
        <a:defRPr lang="en-US" sz="2667" b="0" kern="1200">
          <a:solidFill>
            <a:schemeClr val="tx1"/>
          </a:solidFill>
          <a:latin typeface="+mj-lt"/>
          <a:ea typeface="+mj-ea"/>
          <a:cs typeface="+mj-cs"/>
        </a:defRPr>
      </a:lvl1pPr>
    </p:titleStyle>
    <p:bodyStyle>
      <a:lvl1pPr marL="0" indent="0" algn="l" defTabSz="1219170" rtl="0" eaLnBrk="1" latinLnBrk="0" hangingPunct="1">
        <a:lnSpc>
          <a:spcPct val="90000"/>
        </a:lnSpc>
        <a:spcBef>
          <a:spcPts val="800"/>
        </a:spcBef>
        <a:spcAft>
          <a:spcPts val="400"/>
        </a:spcAft>
        <a:buClr>
          <a:schemeClr val="tx2"/>
        </a:buClr>
        <a:buFont typeface="Arial" panose="020B0604020202020204" pitchFamily="34" charset="0"/>
        <a:buNone/>
        <a:defRPr sz="2400" b="0" kern="1200">
          <a:solidFill>
            <a:schemeClr val="tx1"/>
          </a:solidFill>
          <a:latin typeface="+mn-lt"/>
          <a:ea typeface="+mn-ea"/>
          <a:cs typeface="+mn-cs"/>
        </a:defRPr>
      </a:lvl1pPr>
      <a:lvl2pPr marL="256026" indent="-256026" algn="l" defTabSz="1219170" rtl="0" eaLnBrk="1" latinLnBrk="0" hangingPunct="1">
        <a:lnSpc>
          <a:spcPct val="90000"/>
        </a:lnSpc>
        <a:spcBef>
          <a:spcPts val="0"/>
        </a:spcBef>
        <a:spcAft>
          <a:spcPts val="800"/>
        </a:spcAft>
        <a:buClr>
          <a:schemeClr val="tx2"/>
        </a:buClr>
        <a:buFont typeface="Arial" panose="020B0604020202020204" pitchFamily="34" charset="0"/>
        <a:buChar char="•"/>
        <a:defRPr sz="2133" kern="1200">
          <a:solidFill>
            <a:schemeClr val="tx1"/>
          </a:solidFill>
          <a:latin typeface="+mn-lt"/>
          <a:ea typeface="+mn-ea"/>
          <a:cs typeface="+mn-cs"/>
        </a:defRPr>
      </a:lvl2pPr>
      <a:lvl3pPr marL="755885" indent="-341367" algn="l" defTabSz="1219170" rtl="0" eaLnBrk="1" latinLnBrk="0" hangingPunct="1">
        <a:lnSpc>
          <a:spcPct val="90000"/>
        </a:lnSpc>
        <a:spcBef>
          <a:spcPts val="0"/>
        </a:spcBef>
        <a:spcAft>
          <a:spcPts val="800"/>
        </a:spcAft>
        <a:buClr>
          <a:schemeClr val="tx2"/>
        </a:buClr>
        <a:buFont typeface="Arial" panose="020B0604020202020204" pitchFamily="34" charset="0"/>
        <a:buChar char="–"/>
        <a:defRPr sz="1867" kern="1200">
          <a:solidFill>
            <a:schemeClr val="tx1"/>
          </a:solidFill>
          <a:latin typeface="+mn-lt"/>
          <a:ea typeface="+mn-ea"/>
          <a:cs typeface="+mn-cs"/>
        </a:defRPr>
      </a:lvl3pPr>
      <a:lvl4pPr marL="1182594" indent="-268217" algn="l" defTabSz="1219170" rtl="0" eaLnBrk="1" latinLnBrk="0" hangingPunct="1">
        <a:lnSpc>
          <a:spcPct val="90000"/>
        </a:lnSpc>
        <a:spcBef>
          <a:spcPts val="0"/>
        </a:spcBef>
        <a:spcAft>
          <a:spcPts val="800"/>
        </a:spcAft>
        <a:buClr>
          <a:schemeClr val="tx2"/>
        </a:buClr>
        <a:buFont typeface="Arial" panose="020B0604020202020204" pitchFamily="34" charset="0"/>
        <a:buChar char="•"/>
        <a:defRPr sz="1600" kern="1200">
          <a:solidFill>
            <a:schemeClr val="tx1"/>
          </a:solidFill>
          <a:latin typeface="+mn-lt"/>
          <a:ea typeface="+mn-ea"/>
          <a:cs typeface="+mn-cs"/>
        </a:defRPr>
      </a:lvl4pPr>
      <a:lvl5pPr marL="1609304" indent="-304792" algn="l" defTabSz="1219170" rtl="0" eaLnBrk="1" latinLnBrk="0" hangingPunct="1">
        <a:lnSpc>
          <a:spcPct val="90000"/>
        </a:lnSpc>
        <a:spcBef>
          <a:spcPts val="0"/>
        </a:spcBef>
        <a:spcAft>
          <a:spcPts val="800"/>
        </a:spcAft>
        <a:buClr>
          <a:schemeClr val="tx2"/>
        </a:buClr>
        <a:buFont typeface="Arial" panose="020B0604020202020204" pitchFamily="34" charset="0"/>
        <a:buChar char="–"/>
        <a:tabLst/>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5">
          <p15:clr>
            <a:srgbClr val="F26B43"/>
          </p15:clr>
        </p15:guide>
        <p15:guide id="2" pos="168">
          <p15:clr>
            <a:srgbClr val="F26B43"/>
          </p15:clr>
        </p15:guide>
        <p15:guide id="3" pos="5582">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8462" y="1397000"/>
            <a:ext cx="11435077" cy="46228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378462" y="160868"/>
            <a:ext cx="11435077" cy="67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6038" rIns="45720" bIns="46038" numCol="1" anchor="b" anchorCtr="0" compatLnSpc="1">
            <a:prstTxWarp prst="textNoShape">
              <a:avLst/>
            </a:prstTxWarp>
          </a:bodyPr>
          <a:lstStyle/>
          <a:p>
            <a:pPr lvl="0" fontAlgn="base">
              <a:spcAft>
                <a:spcPct val="0"/>
              </a:spcAft>
            </a:pPr>
            <a:r>
              <a:rPr lang="en-US" dirty="0"/>
              <a:t>Click to edit Master title style</a:t>
            </a:r>
          </a:p>
        </p:txBody>
      </p:sp>
      <p:sp>
        <p:nvSpPr>
          <p:cNvPr id="5" name="Slide Number Placeholder 5"/>
          <p:cNvSpPr>
            <a:spLocks noGrp="1"/>
          </p:cNvSpPr>
          <p:nvPr>
            <p:ph type="sldNum" sz="quarter" idx="4"/>
          </p:nvPr>
        </p:nvSpPr>
        <p:spPr>
          <a:xfrm>
            <a:off x="11325797" y="6413120"/>
            <a:ext cx="662940" cy="365125"/>
          </a:xfrm>
          <a:prstGeom prst="rect">
            <a:avLst/>
          </a:prstGeom>
        </p:spPr>
        <p:txBody>
          <a:bodyPr vert="horz" lIns="91440" tIns="45720" rIns="91440" bIns="45720" rtlCol="0" anchor="ctr"/>
          <a:lstStyle>
            <a:lvl1pPr algn="r">
              <a:defRPr lang="en-US" sz="1467" smtClean="0">
                <a:solidFill>
                  <a:schemeClr val="tx2"/>
                </a:solidFill>
              </a:defRPr>
            </a:lvl1pPr>
          </a:lstStyle>
          <a:p>
            <a:fld id="{AF1AFCDA-ABCC-4704-AB71-48FDE4F2FA4C}" type="slidenum">
              <a:rPr lang="en-GB" smtClean="0"/>
              <a:pPr/>
              <a:t>‹#›</a:t>
            </a:fld>
            <a:endParaRPr lang="en-GB"/>
          </a:p>
        </p:txBody>
      </p:sp>
      <p:cxnSp>
        <p:nvCxnSpPr>
          <p:cNvPr id="6" name="Straight Connector 5">
            <a:extLst>
              <a:ext uri="{FF2B5EF4-FFF2-40B4-BE49-F238E27FC236}">
                <a16:creationId xmlns:a16="http://schemas.microsoft.com/office/drawing/2014/main" id="{DFE3E71B-E4E4-41CF-A614-6050F92BAF2C}"/>
              </a:ext>
            </a:extLst>
          </p:cNvPr>
          <p:cNvCxnSpPr>
            <a:cxnSpLocks/>
          </p:cNvCxnSpPr>
          <p:nvPr userDrawn="1"/>
        </p:nvCxnSpPr>
        <p:spPr>
          <a:xfrm>
            <a:off x="355601" y="846799"/>
            <a:ext cx="1145963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1"/>
    </p:custDataLst>
    <p:extLst>
      <p:ext uri="{BB962C8B-B14F-4D97-AF65-F5344CB8AC3E}">
        <p14:creationId xmlns:p14="http://schemas.microsoft.com/office/powerpoint/2010/main" val="96475091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Lst>
  <p:hf hdr="0" dt="0"/>
  <p:txStyles>
    <p:titleStyle>
      <a:lvl1pPr algn="l" defTabSz="1219170" rtl="0" eaLnBrk="1" latinLnBrk="0" hangingPunct="1">
        <a:lnSpc>
          <a:spcPct val="90000"/>
        </a:lnSpc>
        <a:spcBef>
          <a:spcPct val="0"/>
        </a:spcBef>
        <a:buNone/>
        <a:defRPr lang="en-US" sz="2667" b="0" kern="1200">
          <a:solidFill>
            <a:schemeClr val="accent1"/>
          </a:solidFill>
          <a:latin typeface="+mj-lt"/>
          <a:ea typeface="+mj-ea"/>
          <a:cs typeface="+mj-cs"/>
        </a:defRPr>
      </a:lvl1pPr>
    </p:titleStyle>
    <p:bodyStyle>
      <a:lvl1pPr marL="0" indent="0" algn="l" defTabSz="1219170" rtl="0" eaLnBrk="1" latinLnBrk="0" hangingPunct="1">
        <a:lnSpc>
          <a:spcPct val="90000"/>
        </a:lnSpc>
        <a:spcBef>
          <a:spcPts val="800"/>
        </a:spcBef>
        <a:spcAft>
          <a:spcPts val="400"/>
        </a:spcAft>
        <a:buClr>
          <a:schemeClr val="tx2"/>
        </a:buClr>
        <a:buFont typeface="Arial" panose="020B0604020202020204" pitchFamily="34" charset="0"/>
        <a:buNone/>
        <a:defRPr sz="2400" b="0" kern="1200">
          <a:solidFill>
            <a:schemeClr val="tx2"/>
          </a:solidFill>
          <a:latin typeface="+mn-lt"/>
          <a:ea typeface="+mn-ea"/>
          <a:cs typeface="+mn-cs"/>
        </a:defRPr>
      </a:lvl1pPr>
      <a:lvl2pPr marL="256026" indent="-256026" algn="l" defTabSz="1219170" rtl="0" eaLnBrk="1" latinLnBrk="0" hangingPunct="1">
        <a:lnSpc>
          <a:spcPct val="90000"/>
        </a:lnSpc>
        <a:spcBef>
          <a:spcPts val="0"/>
        </a:spcBef>
        <a:spcAft>
          <a:spcPts val="800"/>
        </a:spcAft>
        <a:buClr>
          <a:schemeClr val="tx2"/>
        </a:buClr>
        <a:buFont typeface="Arial" panose="020B0604020202020204" pitchFamily="34" charset="0"/>
        <a:buChar char="•"/>
        <a:defRPr sz="2133" kern="1200">
          <a:solidFill>
            <a:schemeClr val="tx2"/>
          </a:solidFill>
          <a:latin typeface="+mn-lt"/>
          <a:ea typeface="+mn-ea"/>
          <a:cs typeface="+mn-cs"/>
        </a:defRPr>
      </a:lvl2pPr>
      <a:lvl3pPr marL="755885" indent="-341367" algn="l" defTabSz="1219170" rtl="0" eaLnBrk="1" latinLnBrk="0" hangingPunct="1">
        <a:lnSpc>
          <a:spcPct val="90000"/>
        </a:lnSpc>
        <a:spcBef>
          <a:spcPts val="0"/>
        </a:spcBef>
        <a:spcAft>
          <a:spcPts val="800"/>
        </a:spcAft>
        <a:buClr>
          <a:schemeClr val="tx2"/>
        </a:buClr>
        <a:buFont typeface="Arial" panose="020B0604020202020204" pitchFamily="34" charset="0"/>
        <a:buChar char="–"/>
        <a:defRPr sz="1867" kern="1200">
          <a:solidFill>
            <a:schemeClr val="tx2"/>
          </a:solidFill>
          <a:latin typeface="+mn-lt"/>
          <a:ea typeface="+mn-ea"/>
          <a:cs typeface="+mn-cs"/>
        </a:defRPr>
      </a:lvl3pPr>
      <a:lvl4pPr marL="1182594" indent="-268217" algn="l" defTabSz="1219170" rtl="0" eaLnBrk="1" latinLnBrk="0" hangingPunct="1">
        <a:lnSpc>
          <a:spcPct val="90000"/>
        </a:lnSpc>
        <a:spcBef>
          <a:spcPts val="0"/>
        </a:spcBef>
        <a:spcAft>
          <a:spcPts val="800"/>
        </a:spcAft>
        <a:buClr>
          <a:schemeClr val="tx2"/>
        </a:buClr>
        <a:buFont typeface="Arial" panose="020B0604020202020204" pitchFamily="34" charset="0"/>
        <a:buChar char="•"/>
        <a:defRPr sz="1600" kern="1200">
          <a:solidFill>
            <a:schemeClr val="tx2"/>
          </a:solidFill>
          <a:latin typeface="+mn-lt"/>
          <a:ea typeface="+mn-ea"/>
          <a:cs typeface="+mn-cs"/>
        </a:defRPr>
      </a:lvl4pPr>
      <a:lvl5pPr marL="1609304" indent="-304792" algn="l" defTabSz="1219170" rtl="0" eaLnBrk="1" latinLnBrk="0" hangingPunct="1">
        <a:lnSpc>
          <a:spcPct val="90000"/>
        </a:lnSpc>
        <a:spcBef>
          <a:spcPts val="0"/>
        </a:spcBef>
        <a:spcAft>
          <a:spcPts val="800"/>
        </a:spcAft>
        <a:buClr>
          <a:schemeClr val="tx2"/>
        </a:buClr>
        <a:buFont typeface="Arial" panose="020B0604020202020204" pitchFamily="34" charset="0"/>
        <a:buChar char="–"/>
        <a:tabLst/>
        <a:defRPr sz="1600"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5">
          <p15:clr>
            <a:srgbClr val="F26B43"/>
          </p15:clr>
        </p15:guide>
        <p15:guide id="2" pos="168">
          <p15:clr>
            <a:srgbClr val="F26B43"/>
          </p15:clr>
        </p15:guide>
        <p15:guide id="3" pos="5582">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630701880"/>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Lst>
  <p:hf hdr="0" ftr="0" dt="0"/>
  <p:txStyles>
    <p:title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D01CD-99EE-4196-872E-CACBA48E9AFF}" type="datetimeFigureOut">
              <a:rPr lang="en-US" smtClean="0"/>
              <a:t>11/5/20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B1914-4F89-47B2-8680-BBF1FA2CD47A}" type="slidenum">
              <a:rPr lang="en-US" smtClean="0"/>
              <a:t>‹#›</a:t>
            </a:fld>
            <a:endParaRPr lang="en-US"/>
          </a:p>
        </p:txBody>
      </p:sp>
    </p:spTree>
    <p:extLst>
      <p:ext uri="{BB962C8B-B14F-4D97-AF65-F5344CB8AC3E}">
        <p14:creationId xmlns:p14="http://schemas.microsoft.com/office/powerpoint/2010/main" val="922846595"/>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480" y="384048"/>
            <a:ext cx="11365992" cy="868680"/>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411480" y="1609344"/>
            <a:ext cx="11365992" cy="449884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9519838"/>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5" r:id="rId17"/>
    <p:sldLayoutId id="2147483926" r:id="rId18"/>
    <p:sldLayoutId id="2147483927" r:id="rId19"/>
    <p:sldLayoutId id="2147483928" r:id="rId20"/>
    <p:sldLayoutId id="2147483929" r:id="rId21"/>
    <p:sldLayoutId id="2147483930" r:id="rId22"/>
    <p:sldLayoutId id="2147483931" r:id="rId23"/>
    <p:sldLayoutId id="2147483932" r:id="rId24"/>
    <p:sldLayoutId id="2147483933" r:id="rId25"/>
    <p:sldLayoutId id="2147483934" r:id="rId26"/>
  </p:sldLayoutIdLst>
  <p:txStyles>
    <p:titleStyle>
      <a:lvl1pPr algn="l" defTabSz="914354"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354"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227002" indent="-227002" algn="l" defTabSz="914354"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88" indent="-339709" algn="l" defTabSz="914354" rtl="0" eaLnBrk="1" latinLnBrk="0" hangingPunct="1">
        <a:lnSpc>
          <a:spcPct val="90000"/>
        </a:lnSpc>
        <a:spcBef>
          <a:spcPts val="500"/>
        </a:spcBef>
        <a:buClr>
          <a:schemeClr val="accent6"/>
        </a:buClr>
        <a:buFont typeface="Arial" panose="020B0604020202020204" pitchFamily="34" charset="0"/>
        <a:buChar char="–"/>
        <a:defRPr sz="2400" kern="1200">
          <a:solidFill>
            <a:schemeClr val="tx1"/>
          </a:solidFill>
          <a:latin typeface="+mn-lt"/>
          <a:ea typeface="+mn-ea"/>
          <a:cs typeface="+mn-cs"/>
        </a:defRPr>
      </a:lvl3pPr>
      <a:lvl4pPr marL="1258826" indent="-231764" algn="l" defTabSz="914354" rtl="0" eaLnBrk="1" latinLnBrk="0" hangingPunct="1">
        <a:lnSpc>
          <a:spcPct val="90000"/>
        </a:lnSpc>
        <a:spcBef>
          <a:spcPts val="500"/>
        </a:spcBef>
        <a:buClr>
          <a:schemeClr val="accent6"/>
        </a:buClr>
        <a:buFont typeface="Wingdings" panose="05000000000000000000" pitchFamily="2" charset="2"/>
        <a:buChar char="§"/>
        <a:defRPr sz="2000" kern="1200">
          <a:solidFill>
            <a:schemeClr val="tx1"/>
          </a:solidFill>
          <a:latin typeface="+mn-lt"/>
          <a:ea typeface="+mn-ea"/>
          <a:cs typeface="+mn-cs"/>
        </a:defRPr>
      </a:lvl4pPr>
      <a:lvl5pPr marL="1709843" indent="-231764" algn="l" defTabSz="914354" rtl="0" eaLnBrk="1" latinLnBrk="0" hangingPunct="1">
        <a:lnSpc>
          <a:spcPct val="90000"/>
        </a:lnSpc>
        <a:spcBef>
          <a:spcPts val="500"/>
        </a:spcBef>
        <a:buClr>
          <a:schemeClr val="accent6"/>
        </a:buClr>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7"/>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2"/>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6"/>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6"/>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6"/>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A7579CB3-75B6-44BF-8391-9BAF3870B23A}"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5671149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BD63B8-10B0-994A-ADB1-A3C4F462932B}"/>
              </a:ext>
            </a:extLst>
          </p:cNvPr>
          <p:cNvSpPr/>
          <p:nvPr/>
        </p:nvSpPr>
        <p:spPr>
          <a:xfrm>
            <a:off x="0" y="6569076"/>
            <a:ext cx="12192000"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D6D6D0"/>
              </a:solidFill>
            </a:endParaRPr>
          </a:p>
        </p:txBody>
      </p:sp>
      <p:sp>
        <p:nvSpPr>
          <p:cNvPr id="1027" name="Text Placeholder 2">
            <a:extLst>
              <a:ext uri="{FF2B5EF4-FFF2-40B4-BE49-F238E27FC236}">
                <a16:creationId xmlns:a16="http://schemas.microsoft.com/office/drawing/2014/main" id="{0432DD4A-7F0C-1E40-A8CB-3394628F2238}"/>
              </a:ext>
            </a:extLst>
          </p:cNvPr>
          <p:cNvSpPr>
            <a:spLocks noGrp="1"/>
          </p:cNvSpPr>
          <p:nvPr>
            <p:ph type="body" idx="1"/>
          </p:nvPr>
        </p:nvSpPr>
        <p:spPr bwMode="auto">
          <a:xfrm>
            <a:off x="1107017" y="1768476"/>
            <a:ext cx="9980083"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 name="Slide Number Placeholder 5">
            <a:extLst>
              <a:ext uri="{FF2B5EF4-FFF2-40B4-BE49-F238E27FC236}">
                <a16:creationId xmlns:a16="http://schemas.microsoft.com/office/drawing/2014/main" id="{67659500-70BA-F441-9D34-2253A508D466}"/>
              </a:ext>
            </a:extLst>
          </p:cNvPr>
          <p:cNvSpPr>
            <a:spLocks noGrp="1"/>
          </p:cNvSpPr>
          <p:nvPr>
            <p:ph type="sldNum" sz="quarter" idx="4"/>
          </p:nvPr>
        </p:nvSpPr>
        <p:spPr>
          <a:xfrm>
            <a:off x="10981268" y="6556376"/>
            <a:ext cx="1208617" cy="301625"/>
          </a:xfrm>
          <a:prstGeom prst="rect">
            <a:avLst/>
          </a:prstGeom>
        </p:spPr>
        <p:txBody>
          <a:bodyPr vert="horz" wrap="square" lIns="0" tIns="45720" rIns="91440" bIns="45720" numCol="1" anchor="t" anchorCtr="0" compatLnSpc="1">
            <a:prstTxWarp prst="textNoShape">
              <a:avLst/>
            </a:prstTxWarp>
          </a:bodyPr>
          <a:lstStyle>
            <a:lvl1pPr algn="r" eaLnBrk="1" hangingPunct="1">
              <a:defRPr sz="1000">
                <a:solidFill>
                  <a:schemeClr val="bg1"/>
                </a:solidFill>
              </a:defRPr>
            </a:lvl1pPr>
          </a:lstStyle>
          <a:p>
            <a:pPr fontAlgn="base">
              <a:spcBef>
                <a:spcPct val="0"/>
              </a:spcBef>
              <a:spcAft>
                <a:spcPct val="0"/>
              </a:spcAft>
            </a:pPr>
            <a:fld id="{336CB88E-FA0E-AA49-9B0C-E4A0968AC8DE}" type="slidenum">
              <a:rPr lang="en-US" altLang="en-US">
                <a:solidFill>
                  <a:srgbClr val="D6D6D0"/>
                </a:solidFill>
                <a:cs typeface="Arial" panose="020B0604020202020204" pitchFamily="34" charset="0"/>
              </a:rPr>
              <a:pPr fontAlgn="base">
                <a:spcBef>
                  <a:spcPct val="0"/>
                </a:spcBef>
                <a:spcAft>
                  <a:spcPct val="0"/>
                </a:spcAft>
              </a:pPr>
              <a:t>‹#›</a:t>
            </a:fld>
            <a:endParaRPr lang="en-US" altLang="en-US">
              <a:solidFill>
                <a:srgbClr val="D6D6D0"/>
              </a:solidFill>
              <a:cs typeface="Arial" panose="020B0604020202020204" pitchFamily="34" charset="0"/>
            </a:endParaRPr>
          </a:p>
        </p:txBody>
      </p:sp>
      <p:pic>
        <p:nvPicPr>
          <p:cNvPr id="1029" name="Picture 12">
            <a:extLst>
              <a:ext uri="{FF2B5EF4-FFF2-40B4-BE49-F238E27FC236}">
                <a16:creationId xmlns:a16="http://schemas.microsoft.com/office/drawing/2014/main" id="{56E0848E-C940-B74E-9C5E-6BE5AFC7FA9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3200" y="5802314"/>
            <a:ext cx="2252133"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639580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Lst>
  <p:hf hdr="0" dt="0"/>
  <p:txStyles>
    <p:titleStyle>
      <a:lvl1pPr algn="l" rtl="0" eaLnBrk="0" fontAlgn="base" hangingPunct="0">
        <a:lnSpc>
          <a:spcPct val="90000"/>
        </a:lnSpc>
        <a:spcBef>
          <a:spcPct val="0"/>
        </a:spcBef>
        <a:spcAft>
          <a:spcPct val="0"/>
        </a:spcAft>
        <a:defRPr sz="3600" b="1" kern="1200" spc="-60">
          <a:solidFill>
            <a:srgbClr val="800000"/>
          </a:solidFill>
          <a:latin typeface="Arial" charset="0"/>
          <a:ea typeface="Arial" charset="0"/>
          <a:cs typeface="Arial" charset="0"/>
        </a:defRPr>
      </a:lvl1pPr>
      <a:lvl2pPr algn="l" rtl="0" eaLnBrk="0" fontAlgn="base" hangingPunct="0">
        <a:lnSpc>
          <a:spcPct val="90000"/>
        </a:lnSpc>
        <a:spcBef>
          <a:spcPct val="0"/>
        </a:spcBef>
        <a:spcAft>
          <a:spcPct val="0"/>
        </a:spcAft>
        <a:defRPr sz="3600" b="1">
          <a:solidFill>
            <a:srgbClr val="800000"/>
          </a:solidFill>
          <a:latin typeface="Arial" charset="0"/>
          <a:ea typeface="Arial" charset="0"/>
          <a:cs typeface="Arial" charset="0"/>
        </a:defRPr>
      </a:lvl2pPr>
      <a:lvl3pPr algn="l" rtl="0" eaLnBrk="0" fontAlgn="base" hangingPunct="0">
        <a:lnSpc>
          <a:spcPct val="90000"/>
        </a:lnSpc>
        <a:spcBef>
          <a:spcPct val="0"/>
        </a:spcBef>
        <a:spcAft>
          <a:spcPct val="0"/>
        </a:spcAft>
        <a:defRPr sz="3600" b="1">
          <a:solidFill>
            <a:srgbClr val="800000"/>
          </a:solidFill>
          <a:latin typeface="Arial" charset="0"/>
          <a:ea typeface="Arial" charset="0"/>
          <a:cs typeface="Arial" charset="0"/>
        </a:defRPr>
      </a:lvl3pPr>
      <a:lvl4pPr algn="l" rtl="0" eaLnBrk="0" fontAlgn="base" hangingPunct="0">
        <a:lnSpc>
          <a:spcPct val="90000"/>
        </a:lnSpc>
        <a:spcBef>
          <a:spcPct val="0"/>
        </a:spcBef>
        <a:spcAft>
          <a:spcPct val="0"/>
        </a:spcAft>
        <a:defRPr sz="3600" b="1">
          <a:solidFill>
            <a:srgbClr val="800000"/>
          </a:solidFill>
          <a:latin typeface="Arial" charset="0"/>
          <a:ea typeface="Arial" charset="0"/>
          <a:cs typeface="Arial" charset="0"/>
        </a:defRPr>
      </a:lvl4pPr>
      <a:lvl5pPr algn="l" rtl="0" eaLnBrk="0" fontAlgn="base" hangingPunct="0">
        <a:lnSpc>
          <a:spcPct val="90000"/>
        </a:lnSpc>
        <a:spcBef>
          <a:spcPct val="0"/>
        </a:spcBef>
        <a:spcAft>
          <a:spcPct val="0"/>
        </a:spcAft>
        <a:defRPr sz="3600" b="1">
          <a:solidFill>
            <a:srgbClr val="800000"/>
          </a:solidFill>
          <a:latin typeface="Arial" charset="0"/>
          <a:ea typeface="Arial" charset="0"/>
          <a:cs typeface="Arial" charset="0"/>
        </a:defRPr>
      </a:lvl5pPr>
      <a:lvl6pPr marL="457200" algn="l" rtl="0" fontAlgn="base">
        <a:lnSpc>
          <a:spcPct val="90000"/>
        </a:lnSpc>
        <a:spcBef>
          <a:spcPct val="0"/>
        </a:spcBef>
        <a:spcAft>
          <a:spcPct val="0"/>
        </a:spcAft>
        <a:defRPr sz="3600" b="1">
          <a:solidFill>
            <a:srgbClr val="800000"/>
          </a:solidFill>
          <a:latin typeface="Arial" charset="0"/>
          <a:cs typeface="Arial" charset="0"/>
        </a:defRPr>
      </a:lvl6pPr>
      <a:lvl7pPr marL="914400" algn="l" rtl="0" fontAlgn="base">
        <a:lnSpc>
          <a:spcPct val="90000"/>
        </a:lnSpc>
        <a:spcBef>
          <a:spcPct val="0"/>
        </a:spcBef>
        <a:spcAft>
          <a:spcPct val="0"/>
        </a:spcAft>
        <a:defRPr sz="3600" b="1">
          <a:solidFill>
            <a:srgbClr val="800000"/>
          </a:solidFill>
          <a:latin typeface="Arial" charset="0"/>
          <a:cs typeface="Arial" charset="0"/>
        </a:defRPr>
      </a:lvl7pPr>
      <a:lvl8pPr marL="1371600" algn="l" rtl="0" fontAlgn="base">
        <a:lnSpc>
          <a:spcPct val="90000"/>
        </a:lnSpc>
        <a:spcBef>
          <a:spcPct val="0"/>
        </a:spcBef>
        <a:spcAft>
          <a:spcPct val="0"/>
        </a:spcAft>
        <a:defRPr sz="3600" b="1">
          <a:solidFill>
            <a:srgbClr val="800000"/>
          </a:solidFill>
          <a:latin typeface="Arial" charset="0"/>
          <a:cs typeface="Arial" charset="0"/>
        </a:defRPr>
      </a:lvl8pPr>
      <a:lvl9pPr marL="1828800" algn="l" rtl="0" fontAlgn="base">
        <a:lnSpc>
          <a:spcPct val="90000"/>
        </a:lnSpc>
        <a:spcBef>
          <a:spcPct val="0"/>
        </a:spcBef>
        <a:spcAft>
          <a:spcPct val="0"/>
        </a:spcAft>
        <a:defRPr sz="3600" b="1">
          <a:solidFill>
            <a:srgbClr val="800000"/>
          </a:solidFill>
          <a:latin typeface="Arial" charset="0"/>
          <a:cs typeface="Arial" charset="0"/>
        </a:defRPr>
      </a:lvl9pPr>
    </p:titleStyle>
    <p:bodyStyle>
      <a:lvl1pPr marL="182563" indent="-182563" algn="l" rtl="0" eaLnBrk="0" fontAlgn="base" hangingPunct="0">
        <a:lnSpc>
          <a:spcPct val="90000"/>
        </a:lnSpc>
        <a:spcBef>
          <a:spcPts val="1200"/>
        </a:spcBef>
        <a:spcAft>
          <a:spcPct val="0"/>
        </a:spcAft>
        <a:buFont typeface="Wingdings" pitchFamily="2" charset="2"/>
        <a:buChar char="§"/>
        <a:defRPr sz="2800" kern="1200">
          <a:solidFill>
            <a:srgbClr val="171714"/>
          </a:solidFill>
          <a:latin typeface="Arial" charset="0"/>
          <a:ea typeface="Arial" charset="0"/>
          <a:cs typeface="Arial" charset="0"/>
        </a:defRPr>
      </a:lvl1pPr>
      <a:lvl2pPr marL="685800" indent="-182563" algn="l" rtl="0" eaLnBrk="0" fontAlgn="base" hangingPunct="0">
        <a:lnSpc>
          <a:spcPct val="90000"/>
        </a:lnSpc>
        <a:spcBef>
          <a:spcPts val="250"/>
        </a:spcBef>
        <a:spcAft>
          <a:spcPts val="250"/>
        </a:spcAft>
        <a:buFont typeface="Wingdings" pitchFamily="2" charset="2"/>
        <a:buChar char="§"/>
        <a:defRPr sz="2400" kern="1200">
          <a:solidFill>
            <a:srgbClr val="171714"/>
          </a:solidFill>
          <a:latin typeface="Arial" charset="0"/>
          <a:ea typeface="Arial" charset="0"/>
          <a:cs typeface="Arial" charset="0"/>
        </a:defRPr>
      </a:lvl2pPr>
      <a:lvl3pPr marL="1143000" indent="-182563" algn="l" rtl="0" eaLnBrk="0" fontAlgn="base" hangingPunct="0">
        <a:lnSpc>
          <a:spcPct val="90000"/>
        </a:lnSpc>
        <a:spcBef>
          <a:spcPts val="250"/>
        </a:spcBef>
        <a:spcAft>
          <a:spcPts val="250"/>
        </a:spcAft>
        <a:buFont typeface="Wingdings" pitchFamily="2" charset="2"/>
        <a:buChar char="§"/>
        <a:defRPr sz="2400" kern="1200">
          <a:solidFill>
            <a:srgbClr val="171714"/>
          </a:solidFill>
          <a:latin typeface="Arial" charset="0"/>
          <a:ea typeface="Arial" charset="0"/>
          <a:cs typeface="Arial" charset="0"/>
        </a:defRPr>
      </a:lvl3pPr>
      <a:lvl4pPr marL="1600200" indent="-182563" algn="l" rtl="0" eaLnBrk="0" fontAlgn="base" hangingPunct="0">
        <a:lnSpc>
          <a:spcPct val="90000"/>
        </a:lnSpc>
        <a:spcBef>
          <a:spcPts val="250"/>
        </a:spcBef>
        <a:spcAft>
          <a:spcPts val="250"/>
        </a:spcAft>
        <a:buFont typeface="Wingdings" pitchFamily="2" charset="2"/>
        <a:buChar char="§"/>
        <a:defRPr sz="2400" kern="1200">
          <a:solidFill>
            <a:srgbClr val="171714"/>
          </a:solidFill>
          <a:latin typeface="Arial" charset="0"/>
          <a:ea typeface="Arial" charset="0"/>
          <a:cs typeface="Arial" charset="0"/>
        </a:defRPr>
      </a:lvl4pPr>
      <a:lvl5pPr marL="2057400" indent="-182563" algn="l" rtl="0" eaLnBrk="0" fontAlgn="base" hangingPunct="0">
        <a:lnSpc>
          <a:spcPct val="90000"/>
        </a:lnSpc>
        <a:spcBef>
          <a:spcPts val="250"/>
        </a:spcBef>
        <a:spcAft>
          <a:spcPts val="250"/>
        </a:spcAft>
        <a:buFont typeface="Wingdings" pitchFamily="2" charset="2"/>
        <a:buChar char="§"/>
        <a:defRPr sz="2400" kern="1200">
          <a:solidFill>
            <a:srgbClr val="171714"/>
          </a:solidFill>
          <a:latin typeface="Arial" charset="0"/>
          <a:ea typeface="Arial" charset="0"/>
          <a:cs typeface="Arial"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2" y="1906588"/>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2012962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p:titleStyle>
    <p:bodyStyle>
      <a:lvl1pPr marL="430213" indent="-323850" algn="l" defTabSz="457200" rtl="0" fontAlgn="base" hangingPunct="0">
        <a:lnSpc>
          <a:spcPct val="112000"/>
        </a:lnSpc>
        <a:spcBef>
          <a:spcPct val="0"/>
        </a:spcBef>
        <a:spcAft>
          <a:spcPts val="1425"/>
        </a:spcAft>
        <a:buClr>
          <a:srgbClr val="000000"/>
        </a:buClr>
        <a:buSzPct val="45000"/>
        <a:buFont typeface="StarSymbol" charset="0"/>
        <a:buChar char="●"/>
        <a:defRPr sz="3200">
          <a:solidFill>
            <a:srgbClr val="000000"/>
          </a:solidFill>
          <a:latin typeface="+mn-lt"/>
          <a:ea typeface="+mn-ea"/>
          <a:cs typeface="+mn-cs"/>
        </a:defRPr>
      </a:lvl1pPr>
      <a:lvl2pPr marL="862013" indent="-285750" algn="l" defTabSz="457200" rtl="0" fontAlgn="base" hangingPunct="0">
        <a:lnSpc>
          <a:spcPct val="112000"/>
        </a:lnSpc>
        <a:spcBef>
          <a:spcPct val="0"/>
        </a:spcBef>
        <a:spcAft>
          <a:spcPts val="1138"/>
        </a:spcAft>
        <a:buClr>
          <a:srgbClr val="000000"/>
        </a:buClr>
        <a:buSzPct val="75000"/>
        <a:buFont typeface="StarSymbol" charset="0"/>
        <a:buChar char="–"/>
        <a:defRPr sz="2800">
          <a:solidFill>
            <a:srgbClr val="000000"/>
          </a:solidFill>
          <a:latin typeface="+mn-lt"/>
          <a:ea typeface="+mn-ea"/>
          <a:cs typeface="+mn-cs"/>
        </a:defRPr>
      </a:lvl2pPr>
      <a:lvl3pPr marL="1293813" indent="-215900" algn="l" defTabSz="457200" rtl="0" fontAlgn="base" hangingPunct="0">
        <a:lnSpc>
          <a:spcPct val="112000"/>
        </a:lnSpc>
        <a:spcBef>
          <a:spcPct val="0"/>
        </a:spcBef>
        <a:spcAft>
          <a:spcPts val="850"/>
        </a:spcAft>
        <a:buClr>
          <a:srgbClr val="000000"/>
        </a:buClr>
        <a:buSzPct val="45000"/>
        <a:buFont typeface="StarSymbol" charset="0"/>
        <a:buChar char="●"/>
        <a:defRPr sz="2400">
          <a:solidFill>
            <a:srgbClr val="000000"/>
          </a:solidFill>
          <a:latin typeface="+mn-lt"/>
          <a:ea typeface="+mn-ea"/>
          <a:cs typeface="+mn-cs"/>
        </a:defRPr>
      </a:lvl3pPr>
      <a:lvl4pPr marL="1725613" indent="-214313" algn="l" defTabSz="457200" rtl="0" fontAlgn="base" hangingPunct="0">
        <a:lnSpc>
          <a:spcPct val="112000"/>
        </a:lnSpc>
        <a:spcBef>
          <a:spcPct val="0"/>
        </a:spcBef>
        <a:spcAft>
          <a:spcPts val="575"/>
        </a:spcAft>
        <a:buClr>
          <a:srgbClr val="000000"/>
        </a:buClr>
        <a:buSzPct val="75000"/>
        <a:buFont typeface="StarSymbol" charset="0"/>
        <a:buChar char="–"/>
        <a:defRPr sz="2000">
          <a:solidFill>
            <a:srgbClr val="000000"/>
          </a:solidFill>
          <a:latin typeface="+mn-lt"/>
          <a:ea typeface="+mn-ea"/>
          <a:cs typeface="+mn-cs"/>
        </a:defRPr>
      </a:lvl4pPr>
      <a:lvl5pPr marL="2157413" indent="-215900" algn="l" defTabSz="457200" rtl="0" fontAlgn="base" hangingPunct="0">
        <a:lnSpc>
          <a:spcPct val="112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5pPr>
      <a:lvl6pPr marL="2614613" indent="-215900" algn="l" defTabSz="457200" rtl="0" fontAlgn="base" hangingPunct="0">
        <a:lnSpc>
          <a:spcPct val="112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6pPr>
      <a:lvl7pPr marL="3071813" indent="-215900" algn="l" defTabSz="457200" rtl="0" fontAlgn="base" hangingPunct="0">
        <a:lnSpc>
          <a:spcPct val="112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7pPr>
      <a:lvl8pPr marL="3529013" indent="-215900" algn="l" defTabSz="457200" rtl="0" fontAlgn="base" hangingPunct="0">
        <a:lnSpc>
          <a:spcPct val="112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8pPr>
      <a:lvl9pPr marL="3986213" indent="-215900" algn="l" defTabSz="457200" rtl="0" fontAlgn="base" hangingPunct="0">
        <a:lnSpc>
          <a:spcPct val="112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39615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429875" y="65151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13468"/>
              </a:solidFill>
              <a:effectLst/>
              <a:uLnTx/>
              <a:uFillTx/>
              <a:latin typeface="Trebuchet MS"/>
              <a:ea typeface="+mn-ea"/>
              <a:cs typeface="+mn-cs"/>
            </a:endParaRPr>
          </a:p>
        </p:txBody>
      </p:sp>
    </p:spTree>
    <p:extLst>
      <p:ext uri="{BB962C8B-B14F-4D97-AF65-F5344CB8AC3E}">
        <p14:creationId xmlns:p14="http://schemas.microsoft.com/office/powerpoint/2010/main" val="239457218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hf hdr="0" ftr="0" dt="0"/>
  <p:txStyles>
    <p:titleStyle>
      <a:lvl1pPr algn="l" defTabSz="914400" rtl="0" eaLnBrk="1" latinLnBrk="0" hangingPunct="1">
        <a:lnSpc>
          <a:spcPct val="90000"/>
        </a:lnSpc>
        <a:spcBef>
          <a:spcPct val="0"/>
        </a:spcBef>
        <a:buNone/>
        <a:defRPr sz="3800" b="1" i="0" kern="1200" baseline="0">
          <a:solidFill>
            <a:srgbClr val="113468"/>
          </a:solidFill>
          <a:latin typeface="Calibri"/>
          <a:ea typeface="+mj-ea"/>
          <a:cs typeface="Calibri"/>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39615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429875" y="65151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9530909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p:hf hdr="0" ftr="0" dt="0"/>
  <p:txStyles>
    <p:titleStyle>
      <a:lvl1pPr algn="l" defTabSz="914400" rtl="0" eaLnBrk="1" latinLnBrk="0" hangingPunct="1">
        <a:lnSpc>
          <a:spcPct val="90000"/>
        </a:lnSpc>
        <a:spcBef>
          <a:spcPct val="0"/>
        </a:spcBef>
        <a:buNone/>
        <a:defRPr sz="3800" b="1" i="0" kern="1200" baseline="0">
          <a:solidFill>
            <a:srgbClr val="113468"/>
          </a:solidFill>
          <a:latin typeface="Calibri"/>
          <a:ea typeface="+mj-ea"/>
          <a:cs typeface="Calibri"/>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304800" y="274638"/>
            <a:ext cx="115824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p:cNvSpPr>
          <p:nvPr>
            <p:ph type="body" idx="1"/>
          </p:nvPr>
        </p:nvSpPr>
        <p:spPr bwMode="auto">
          <a:xfrm>
            <a:off x="304800" y="1447800"/>
            <a:ext cx="115824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0363200" y="6375401"/>
            <a:ext cx="1016000" cy="365125"/>
          </a:xfrm>
          <a:prstGeom prst="rect">
            <a:avLst/>
          </a:prstGeom>
        </p:spPr>
        <p:txBody>
          <a:bodyPr vert="horz" wrap="square" lIns="91440" tIns="45720" rIns="91440" bIns="45720" numCol="1" anchor="ctr" anchorCtr="0" compatLnSpc="1">
            <a:prstTxWarp prst="textNoShape">
              <a:avLst/>
            </a:prstTxWarp>
          </a:bodyPr>
          <a:lstStyle>
            <a:lvl1pPr algn="r">
              <a:defRPr sz="1050">
                <a:solidFill>
                  <a:prstClr val="white"/>
                </a:solidFill>
                <a:latin typeface="Arial" charset="0"/>
                <a:ea typeface="ＭＳ Ｐゴシック" charset="0"/>
              </a:defRPr>
            </a:lvl1pPr>
          </a:lstStyle>
          <a:p>
            <a:pPr fontAlgn="base">
              <a:spcBef>
                <a:spcPct val="0"/>
              </a:spcBef>
              <a:spcAft>
                <a:spcPct val="0"/>
              </a:spcAft>
              <a:defRPr/>
            </a:pPr>
            <a:fld id="{AD2C990C-6C42-46A7-B0D4-AF248FB5585C}" type="datetime1">
              <a:rPr lang="en-US" smtClean="0"/>
              <a:pPr fontAlgn="base">
                <a:spcBef>
                  <a:spcPct val="0"/>
                </a:spcBef>
                <a:spcAft>
                  <a:spcPct val="0"/>
                </a:spcAft>
                <a:defRPr/>
              </a:pPr>
              <a:t>11/5/20</a:t>
            </a:fld>
            <a:endParaRPr lang="en-US" dirty="0"/>
          </a:p>
        </p:txBody>
      </p:sp>
      <p:sp>
        <p:nvSpPr>
          <p:cNvPr id="5" name="Footer Placeholder 4"/>
          <p:cNvSpPr>
            <a:spLocks noGrp="1"/>
          </p:cNvSpPr>
          <p:nvPr>
            <p:ph type="ftr" sz="quarter" idx="3"/>
          </p:nvPr>
        </p:nvSpPr>
        <p:spPr>
          <a:xfrm>
            <a:off x="5384800" y="6375401"/>
            <a:ext cx="4978400" cy="365125"/>
          </a:xfrm>
          <a:prstGeom prst="rect">
            <a:avLst/>
          </a:prstGeom>
        </p:spPr>
        <p:txBody>
          <a:bodyPr vert="horz" lIns="91440" tIns="45720" rIns="91440" bIns="45720" rtlCol="0" anchor="ctr"/>
          <a:lstStyle>
            <a:lvl1pPr algn="l" fontAlgn="auto">
              <a:spcBef>
                <a:spcPts val="0"/>
              </a:spcBef>
              <a:spcAft>
                <a:spcPts val="0"/>
              </a:spcAft>
              <a:defRPr sz="1050">
                <a:solidFill>
                  <a:srgbClr val="FFFFFF"/>
                </a:solidFill>
                <a:latin typeface="+mn-lt"/>
                <a:ea typeface="+mn-ea"/>
                <a:cs typeface="+mn-cs"/>
              </a:defRPr>
            </a:lvl1pPr>
          </a:lstStyle>
          <a:p>
            <a:pPr>
              <a:defRPr/>
            </a:pPr>
            <a:r>
              <a:rPr lang="en-US"/>
              <a:t>Presented by:</a:t>
            </a:r>
          </a:p>
        </p:txBody>
      </p:sp>
      <p:sp>
        <p:nvSpPr>
          <p:cNvPr id="6" name="Slide Number Placeholder 5"/>
          <p:cNvSpPr>
            <a:spLocks noGrp="1"/>
          </p:cNvSpPr>
          <p:nvPr>
            <p:ph type="sldNum" sz="quarter" idx="4"/>
          </p:nvPr>
        </p:nvSpPr>
        <p:spPr>
          <a:xfrm>
            <a:off x="11379200" y="6375401"/>
            <a:ext cx="508000" cy="365125"/>
          </a:xfrm>
          <a:prstGeom prst="rect">
            <a:avLst/>
          </a:prstGeom>
        </p:spPr>
        <p:txBody>
          <a:bodyPr vert="horz" wrap="square" lIns="91440" tIns="45720" rIns="91440" bIns="45720" numCol="1" anchor="ctr" anchorCtr="0" compatLnSpc="1">
            <a:prstTxWarp prst="textNoShape">
              <a:avLst/>
            </a:prstTxWarp>
          </a:bodyPr>
          <a:lstStyle>
            <a:lvl1pPr algn="r">
              <a:defRPr sz="1050">
                <a:solidFill>
                  <a:srgbClr val="FFFFFF"/>
                </a:solidFill>
                <a:latin typeface="Arial" charset="0"/>
                <a:ea typeface="ＭＳ Ｐゴシック" charset="0"/>
              </a:defRPr>
            </a:lvl1pPr>
          </a:lstStyle>
          <a:p>
            <a:pPr fontAlgn="base">
              <a:spcBef>
                <a:spcPct val="0"/>
              </a:spcBef>
              <a:spcAft>
                <a:spcPct val="0"/>
              </a:spcAft>
              <a:defRPr/>
            </a:pPr>
            <a:fld id="{DB1C9DBA-6B89-42C1-9DB8-28FC1FD76215}"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1385090864"/>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dt="0"/>
  <p:txStyles>
    <p:titleStyle>
      <a:lvl1pPr algn="l" rtl="0" eaLnBrk="0" fontAlgn="base" hangingPunct="0">
        <a:spcBef>
          <a:spcPct val="0"/>
        </a:spcBef>
        <a:spcAft>
          <a:spcPct val="0"/>
        </a:spcAft>
        <a:defRPr sz="4200" b="1" kern="1200">
          <a:solidFill>
            <a:schemeClr val="bg1"/>
          </a:solidFill>
          <a:latin typeface="+mj-lt"/>
          <a:ea typeface="MS PGothic" pitchFamily="34" charset="-128"/>
          <a:cs typeface="ＭＳ Ｐゴシック" charset="0"/>
        </a:defRPr>
      </a:lvl1pPr>
      <a:lvl2pPr algn="l" rtl="0" eaLnBrk="0" fontAlgn="base" hangingPunct="0">
        <a:spcBef>
          <a:spcPct val="0"/>
        </a:spcBef>
        <a:spcAft>
          <a:spcPct val="0"/>
        </a:spcAft>
        <a:defRPr sz="4200" b="1">
          <a:solidFill>
            <a:schemeClr val="bg1"/>
          </a:solidFill>
          <a:latin typeface="Arial" charset="0"/>
          <a:ea typeface="MS PGothic" pitchFamily="34" charset="-128"/>
          <a:cs typeface="ＭＳ Ｐゴシック" charset="0"/>
        </a:defRPr>
      </a:lvl2pPr>
      <a:lvl3pPr algn="l" rtl="0" eaLnBrk="0" fontAlgn="base" hangingPunct="0">
        <a:spcBef>
          <a:spcPct val="0"/>
        </a:spcBef>
        <a:spcAft>
          <a:spcPct val="0"/>
        </a:spcAft>
        <a:defRPr sz="4200" b="1">
          <a:solidFill>
            <a:schemeClr val="bg1"/>
          </a:solidFill>
          <a:latin typeface="Arial" charset="0"/>
          <a:ea typeface="MS PGothic" pitchFamily="34" charset="-128"/>
          <a:cs typeface="ＭＳ Ｐゴシック" charset="0"/>
        </a:defRPr>
      </a:lvl3pPr>
      <a:lvl4pPr algn="l" rtl="0" eaLnBrk="0" fontAlgn="base" hangingPunct="0">
        <a:spcBef>
          <a:spcPct val="0"/>
        </a:spcBef>
        <a:spcAft>
          <a:spcPct val="0"/>
        </a:spcAft>
        <a:defRPr sz="4200" b="1">
          <a:solidFill>
            <a:schemeClr val="bg1"/>
          </a:solidFill>
          <a:latin typeface="Arial" charset="0"/>
          <a:ea typeface="MS PGothic" pitchFamily="34" charset="-128"/>
          <a:cs typeface="ＭＳ Ｐゴシック" charset="0"/>
        </a:defRPr>
      </a:lvl4pPr>
      <a:lvl5pPr algn="l" rtl="0" eaLnBrk="0" fontAlgn="base" hangingPunct="0">
        <a:spcBef>
          <a:spcPct val="0"/>
        </a:spcBef>
        <a:spcAft>
          <a:spcPct val="0"/>
        </a:spcAft>
        <a:defRPr sz="4200" b="1">
          <a:solidFill>
            <a:schemeClr val="bg1"/>
          </a:solidFill>
          <a:latin typeface="Arial" charset="0"/>
          <a:ea typeface="MS PGothic" pitchFamily="34" charset="-128"/>
          <a:cs typeface="ＭＳ Ｐゴシック" charset="0"/>
        </a:defRPr>
      </a:lvl5pPr>
      <a:lvl6pPr marL="457200" algn="l" rtl="0" fontAlgn="base">
        <a:spcBef>
          <a:spcPct val="0"/>
        </a:spcBef>
        <a:spcAft>
          <a:spcPct val="0"/>
        </a:spcAft>
        <a:defRPr sz="4400" b="1">
          <a:solidFill>
            <a:srgbClr val="80D044"/>
          </a:solidFill>
          <a:latin typeface="Arial" charset="0"/>
        </a:defRPr>
      </a:lvl6pPr>
      <a:lvl7pPr marL="914400" algn="l" rtl="0" fontAlgn="base">
        <a:spcBef>
          <a:spcPct val="0"/>
        </a:spcBef>
        <a:spcAft>
          <a:spcPct val="0"/>
        </a:spcAft>
        <a:defRPr sz="4400" b="1">
          <a:solidFill>
            <a:srgbClr val="80D044"/>
          </a:solidFill>
          <a:latin typeface="Arial" charset="0"/>
        </a:defRPr>
      </a:lvl7pPr>
      <a:lvl8pPr marL="1371600" algn="l" rtl="0" fontAlgn="base">
        <a:spcBef>
          <a:spcPct val="0"/>
        </a:spcBef>
        <a:spcAft>
          <a:spcPct val="0"/>
        </a:spcAft>
        <a:defRPr sz="4400" b="1">
          <a:solidFill>
            <a:srgbClr val="80D044"/>
          </a:solidFill>
          <a:latin typeface="Arial" charset="0"/>
        </a:defRPr>
      </a:lvl8pPr>
      <a:lvl9pPr marL="1828800" algn="l" rtl="0" fontAlgn="base">
        <a:spcBef>
          <a:spcPct val="0"/>
        </a:spcBef>
        <a:spcAft>
          <a:spcPct val="0"/>
        </a:spcAft>
        <a:defRPr sz="4400" b="1">
          <a:solidFill>
            <a:srgbClr val="80D044"/>
          </a:solidFill>
          <a:latin typeface="Arial"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bg1"/>
          </a:solidFill>
          <a:latin typeface="+mn-lt"/>
          <a:ea typeface="MS PGothic" pitchFamily="34" charset="-128"/>
          <a:cs typeface="ＭＳ Ｐゴシック" charset="0"/>
        </a:defRPr>
      </a:lvl2pPr>
      <a:lvl3pPr marL="1143000" indent="-228600" algn="l" rtl="0" eaLnBrk="0" fontAlgn="base" hangingPunct="0">
        <a:spcBef>
          <a:spcPct val="20000"/>
        </a:spcBef>
        <a:spcAft>
          <a:spcPct val="0"/>
        </a:spcAft>
        <a:buFont typeface="Arial" pitchFamily="34" charset="0"/>
        <a:buChar char="•"/>
        <a:defRPr sz="2400" kern="1200">
          <a:solidFill>
            <a:schemeClr val="bg1"/>
          </a:solidFill>
          <a:latin typeface="+mn-lt"/>
          <a:ea typeface="MS PGothic" pitchFamily="34" charset="-128"/>
          <a:cs typeface="ＭＳ Ｐゴシック" charset="0"/>
        </a:defRPr>
      </a:lvl3pPr>
      <a:lvl4pPr marL="1600200" indent="-228600" algn="l" rtl="0" eaLnBrk="0" fontAlgn="base" hangingPunct="0">
        <a:spcBef>
          <a:spcPct val="20000"/>
        </a:spcBef>
        <a:spcAft>
          <a:spcPct val="0"/>
        </a:spcAft>
        <a:buFont typeface="Arial" pitchFamily="34" charset="0"/>
        <a:buChar char="–"/>
        <a:defRPr sz="2000" kern="1200">
          <a:solidFill>
            <a:schemeClr val="bg1"/>
          </a:solidFill>
          <a:latin typeface="+mn-lt"/>
          <a:ea typeface="MS PGothic" pitchFamily="34" charset="-128"/>
          <a:cs typeface="ＭＳ Ｐゴシック" charset="0"/>
        </a:defRPr>
      </a:lvl4pPr>
      <a:lvl5pPr marL="2057400" indent="-228600" algn="l" rtl="0" eaLnBrk="0" fontAlgn="base" hangingPunct="0">
        <a:spcBef>
          <a:spcPct val="20000"/>
        </a:spcBef>
        <a:spcAft>
          <a:spcPct val="0"/>
        </a:spcAft>
        <a:buFont typeface="Arial" pitchFamily="34" charset="0"/>
        <a:buChar char="»"/>
        <a:defRPr sz="2000" kern="1200">
          <a:solidFill>
            <a:schemeClr val="bg1"/>
          </a:solidFill>
          <a:latin typeface="+mn-lt"/>
          <a:ea typeface="MS PGothic" pitchFamily="34" charset="-128"/>
          <a:cs typeface="ＭＳ Ｐゴシック"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27" y="365125"/>
            <a:ext cx="11528146"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31927" y="1825625"/>
            <a:ext cx="11528146" cy="39615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442307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Lst>
  <p:hf hdr="0" ftr="0" dt="0"/>
  <p:txStyles>
    <p:titleStyle>
      <a:lvl1pPr algn="l" defTabSz="914400" rtl="0" eaLnBrk="1" latinLnBrk="0" hangingPunct="1">
        <a:lnSpc>
          <a:spcPct val="90000"/>
        </a:lnSpc>
        <a:spcBef>
          <a:spcPct val="0"/>
        </a:spcBef>
        <a:buNone/>
        <a:defRPr sz="3800" b="1" i="0" kern="1200" baseline="0">
          <a:solidFill>
            <a:schemeClr val="bg1"/>
          </a:solidFill>
          <a:latin typeface="Calibri"/>
          <a:ea typeface="+mj-ea"/>
          <a:cs typeface="Calibri"/>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480" y="384048"/>
            <a:ext cx="11365992" cy="868680"/>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411480" y="1609344"/>
            <a:ext cx="11365992" cy="449884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443372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Lst>
  <p:txStyles>
    <p:titleStyle>
      <a:lvl1pPr algn="l" defTabSz="914354"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354"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227002" indent="-227002" algn="l" defTabSz="914354"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88" indent="-339709" algn="l" defTabSz="914354" rtl="0" eaLnBrk="1" latinLnBrk="0" hangingPunct="1">
        <a:lnSpc>
          <a:spcPct val="90000"/>
        </a:lnSpc>
        <a:spcBef>
          <a:spcPts val="500"/>
        </a:spcBef>
        <a:buClr>
          <a:schemeClr val="accent6"/>
        </a:buClr>
        <a:buFont typeface="Arial" panose="020B0604020202020204" pitchFamily="34" charset="0"/>
        <a:buChar char="–"/>
        <a:defRPr sz="2400" kern="1200">
          <a:solidFill>
            <a:schemeClr val="tx1"/>
          </a:solidFill>
          <a:latin typeface="+mn-lt"/>
          <a:ea typeface="+mn-ea"/>
          <a:cs typeface="+mn-cs"/>
        </a:defRPr>
      </a:lvl3pPr>
      <a:lvl4pPr marL="1258826" indent="-231764" algn="l" defTabSz="914354" rtl="0" eaLnBrk="1" latinLnBrk="0" hangingPunct="1">
        <a:lnSpc>
          <a:spcPct val="90000"/>
        </a:lnSpc>
        <a:spcBef>
          <a:spcPts val="500"/>
        </a:spcBef>
        <a:buClr>
          <a:schemeClr val="accent6"/>
        </a:buClr>
        <a:buFont typeface="Wingdings" panose="05000000000000000000" pitchFamily="2" charset="2"/>
        <a:buChar char="§"/>
        <a:defRPr sz="2000" kern="1200">
          <a:solidFill>
            <a:schemeClr val="tx1"/>
          </a:solidFill>
          <a:latin typeface="+mn-lt"/>
          <a:ea typeface="+mn-ea"/>
          <a:cs typeface="+mn-cs"/>
        </a:defRPr>
      </a:lvl4pPr>
      <a:lvl5pPr marL="1709843" indent="-231764" algn="l" defTabSz="914354" rtl="0" eaLnBrk="1" latinLnBrk="0" hangingPunct="1">
        <a:lnSpc>
          <a:spcPct val="90000"/>
        </a:lnSpc>
        <a:spcBef>
          <a:spcPts val="500"/>
        </a:spcBef>
        <a:buClr>
          <a:schemeClr val="accent6"/>
        </a:buClr>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6.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notesSlide" Target="../notesSlides/notesSlide4.xml"/><Relationship Id="rId1" Type="http://schemas.openxmlformats.org/officeDocument/2006/relationships/slideLayout" Target="../slideLayouts/slideLayout68.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9.xml"/><Relationship Id="rId6" Type="http://schemas.microsoft.com/office/2007/relationships/hdphoto" Target="../media/hdphoto4.wdp"/><Relationship Id="rId5" Type="http://schemas.openxmlformats.org/officeDocument/2006/relationships/image" Target="../media/image38.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5.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125.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5.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5.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25.xml"/><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5.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5.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5.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40.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notesSlide" Target="../notesSlides/notesSlide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40.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notesSlide" Target="../notesSlides/notesSlide8.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5.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6.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5.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5.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5.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5.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32.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5.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5.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2.xml"/><Relationship Id="rId1" Type="http://schemas.openxmlformats.org/officeDocument/2006/relationships/tags" Target="../tags/tag2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47.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notesSlide" Target="../notesSlides/notesSlide11.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5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6.xml"/></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6.xml"/></Relationships>
</file>

<file path=ppt/slides/_rels/slide6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ubtitle 2">
            <a:extLst>
              <a:ext uri="{FF2B5EF4-FFF2-40B4-BE49-F238E27FC236}">
                <a16:creationId xmlns:a16="http://schemas.microsoft.com/office/drawing/2014/main" id="{13880534-2771-9B43-9DA8-C89267528BBA}"/>
              </a:ext>
            </a:extLst>
          </p:cNvPr>
          <p:cNvSpPr>
            <a:spLocks noGrp="1"/>
          </p:cNvSpPr>
          <p:nvPr>
            <p:ph type="subTitle" idx="1"/>
          </p:nvPr>
        </p:nvSpPr>
        <p:spPr>
          <a:xfrm>
            <a:off x="4765870" y="4161342"/>
            <a:ext cx="4267200" cy="452437"/>
          </a:xfrm>
        </p:spPr>
        <p:txBody>
          <a:bodyPr>
            <a:normAutofit/>
          </a:bodyPr>
          <a:lstStyle/>
          <a:p>
            <a:pPr algn="ctr" eaLnBrk="1" hangingPunct="1"/>
            <a:r>
              <a:rPr lang="en-US" altLang="en-US" b="1" dirty="0">
                <a:solidFill>
                  <a:srgbClr val="171714"/>
                </a:solidFill>
                <a:latin typeface="Calibri" panose="020F0502020204030204" pitchFamily="34" charset="0"/>
                <a:cs typeface="Calibri" panose="020F0502020204030204" pitchFamily="34" charset="0"/>
              </a:rPr>
              <a:t>Daniel </a:t>
            </a:r>
            <a:r>
              <a:rPr lang="en-US" altLang="en-US" b="1" dirty="0" err="1">
                <a:solidFill>
                  <a:srgbClr val="171714"/>
                </a:solidFill>
                <a:latin typeface="Calibri" panose="020F0502020204030204" pitchFamily="34" charset="0"/>
                <a:cs typeface="Calibri" panose="020F0502020204030204" pitchFamily="34" charset="0"/>
              </a:rPr>
              <a:t>Catenacci</a:t>
            </a:r>
            <a:r>
              <a:rPr lang="en-US" altLang="en-US" b="1" dirty="0">
                <a:solidFill>
                  <a:srgbClr val="171714"/>
                </a:solidFill>
                <a:latin typeface="Calibri" panose="020F0502020204030204" pitchFamily="34" charset="0"/>
                <a:cs typeface="Calibri" panose="020F0502020204030204" pitchFamily="34" charset="0"/>
              </a:rPr>
              <a:t>, MD</a:t>
            </a:r>
          </a:p>
        </p:txBody>
      </p:sp>
      <p:sp>
        <p:nvSpPr>
          <p:cNvPr id="2" name="Title 1">
            <a:extLst>
              <a:ext uri="{FF2B5EF4-FFF2-40B4-BE49-F238E27FC236}">
                <a16:creationId xmlns:a16="http://schemas.microsoft.com/office/drawing/2014/main" id="{56F34D65-9026-FE40-9920-B94452F180C2}"/>
              </a:ext>
            </a:extLst>
          </p:cNvPr>
          <p:cNvSpPr>
            <a:spLocks noGrp="1"/>
          </p:cNvSpPr>
          <p:nvPr>
            <p:ph type="ctrTitle"/>
          </p:nvPr>
        </p:nvSpPr>
        <p:spPr>
          <a:xfrm>
            <a:off x="2336800" y="1938862"/>
            <a:ext cx="9448800" cy="1798638"/>
          </a:xfrm>
        </p:spPr>
        <p:txBody>
          <a:bodyPr>
            <a:normAutofit/>
          </a:bodyPr>
          <a:lstStyle/>
          <a:p>
            <a:pPr algn="ctr" eaLnBrk="1" fontAlgn="auto" hangingPunct="1">
              <a:spcAft>
                <a:spcPts val="0"/>
              </a:spcAft>
              <a:defRPr/>
            </a:pPr>
            <a:r>
              <a:rPr lang="en-US" b="1" dirty="0"/>
              <a:t>Gastroesophageal Cancers — </a:t>
            </a:r>
            <a:br>
              <a:rPr lang="en-US" b="1" dirty="0"/>
            </a:br>
            <a:r>
              <a:rPr lang="en-US" b="1" dirty="0"/>
              <a:t>Dr Catenacci</a:t>
            </a:r>
            <a:endParaRPr lang="en-US" sz="4800" b="1"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282BB011-217A-5648-952D-8301AA6A6785}"/>
              </a:ext>
            </a:extLst>
          </p:cNvPr>
          <p:cNvSpPr>
            <a:spLocks noGrp="1"/>
          </p:cNvSpPr>
          <p:nvPr>
            <p:ph type="body" sz="quarter" idx="10"/>
          </p:nvPr>
        </p:nvSpPr>
        <p:spPr>
          <a:xfrm>
            <a:off x="3749870" y="4613779"/>
            <a:ext cx="6299200" cy="1295400"/>
          </a:xfrm>
        </p:spPr>
        <p:txBody>
          <a:bodyPr>
            <a:normAutofit/>
          </a:bodyPr>
          <a:lstStyle/>
          <a:p>
            <a:pPr algn="ctr" fontAlgn="base">
              <a:lnSpc>
                <a:spcPct val="100000"/>
              </a:lnSpc>
              <a:spcBef>
                <a:spcPts val="0"/>
              </a:spcBef>
              <a:spcAft>
                <a:spcPct val="0"/>
              </a:spcAft>
            </a:pPr>
            <a:r>
              <a:rPr lang="en-US" altLang="en-US" dirty="0">
                <a:solidFill>
                  <a:srgbClr val="171714"/>
                </a:solidFill>
                <a:latin typeface="Calibri" panose="020F0502020204030204" pitchFamily="34" charset="0"/>
                <a:cs typeface="Calibri" panose="020F0502020204030204" pitchFamily="34" charset="0"/>
              </a:rPr>
              <a:t>Associate Professor</a:t>
            </a:r>
          </a:p>
          <a:p>
            <a:pPr algn="ctr" fontAlgn="base">
              <a:lnSpc>
                <a:spcPct val="100000"/>
              </a:lnSpc>
              <a:spcBef>
                <a:spcPts val="0"/>
              </a:spcBef>
              <a:spcAft>
                <a:spcPct val="0"/>
              </a:spcAft>
            </a:pPr>
            <a:r>
              <a:rPr lang="en-US" altLang="en-US" dirty="0">
                <a:solidFill>
                  <a:srgbClr val="171714"/>
                </a:solidFill>
                <a:latin typeface="Calibri" panose="020F0502020204030204" pitchFamily="34" charset="0"/>
                <a:cs typeface="Calibri" panose="020F0502020204030204" pitchFamily="34" charset="0"/>
              </a:rPr>
              <a:t>Director, GI Medical Oncology</a:t>
            </a:r>
          </a:p>
          <a:p>
            <a:pPr algn="ctr" fontAlgn="base">
              <a:lnSpc>
                <a:spcPct val="100000"/>
              </a:lnSpc>
              <a:spcBef>
                <a:spcPts val="0"/>
              </a:spcBef>
              <a:spcAft>
                <a:spcPct val="0"/>
              </a:spcAft>
            </a:pPr>
            <a:r>
              <a:rPr lang="en-US" altLang="en-US" dirty="0">
                <a:solidFill>
                  <a:srgbClr val="171714"/>
                </a:solidFill>
                <a:latin typeface="Calibri" panose="020F0502020204030204" pitchFamily="34" charset="0"/>
                <a:cs typeface="Calibri" panose="020F0502020204030204" pitchFamily="34" charset="0"/>
              </a:rPr>
              <a:t>University of Chicago</a:t>
            </a:r>
          </a:p>
        </p:txBody>
      </p:sp>
      <p:sp>
        <p:nvSpPr>
          <p:cNvPr id="5" name="Text Placeholder 3"/>
          <p:cNvSpPr txBox="1">
            <a:spLocks/>
          </p:cNvSpPr>
          <p:nvPr/>
        </p:nvSpPr>
        <p:spPr>
          <a:xfrm>
            <a:off x="2336800" y="6492651"/>
            <a:ext cx="8846544" cy="304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altLang="en-US" sz="2000" b="1" kern="0" dirty="0">
                <a:solidFill>
                  <a:schemeClr val="bg1"/>
                </a:solidFill>
                <a:latin typeface="Arial" pitchFamily="34" charset="0"/>
                <a:cs typeface="Arial" pitchFamily="34" charset="0"/>
              </a:rPr>
              <a:t>November 2, 2020</a:t>
            </a:r>
          </a:p>
          <a:p>
            <a:pPr algn="ctr"/>
            <a:endParaRPr lang="en-US" altLang="en-US" sz="2400" b="1" kern="0" dirty="0">
              <a:solidFill>
                <a:schemeClr val="bg1"/>
              </a:solidFill>
              <a:latin typeface="Arial" pitchFamily="34" charset="0"/>
              <a:cs typeface="Arial" pitchFamily="34" charset="0"/>
            </a:endParaRPr>
          </a:p>
          <a:p>
            <a:pPr algn="ctr"/>
            <a:endParaRPr lang="en-US" altLang="en-US" sz="2400" b="1" kern="0" dirty="0">
              <a:solidFill>
                <a:schemeClr val="bg1"/>
              </a:solidFill>
              <a:latin typeface="Arial" pitchFamily="34" charset="0"/>
              <a:cs typeface="Arial" pitchFamily="34" charset="0"/>
            </a:endParaRPr>
          </a:p>
          <a:p>
            <a:endParaRPr lang="en-US" altLang="en-US" sz="2200" b="1" kern="0" dirty="0">
              <a:solidFill>
                <a:schemeClr val="bg1"/>
              </a:solidFill>
              <a:latin typeface="Times New Roman" pitchFamily="18" charset="0"/>
              <a:cs typeface="Arial" pitchFamily="34" charset="0"/>
            </a:endParaRPr>
          </a:p>
        </p:txBody>
      </p:sp>
    </p:spTree>
    <p:extLst>
      <p:ext uri="{BB962C8B-B14F-4D97-AF65-F5344CB8AC3E}">
        <p14:creationId xmlns:p14="http://schemas.microsoft.com/office/powerpoint/2010/main" val="356155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13468"/>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46008" y="485826"/>
            <a:ext cx="11462544" cy="657442"/>
          </a:xfrm>
        </p:spPr>
        <p:txBody>
          <a:bodyPr anchor="t">
            <a:normAutofit fontScale="90000"/>
          </a:bodyPr>
          <a:lstStyle/>
          <a:p>
            <a:pPr lvl="0" algn="ctr"/>
            <a:r>
              <a:rPr lang="en-US" sz="3600" dirty="0">
                <a:solidFill>
                  <a:sysClr val="window" lastClr="FFFFFF"/>
                </a:solidFill>
                <a:latin typeface="Arial"/>
              </a:rPr>
              <a:t>FOLFIRI-Ram Second line</a:t>
            </a:r>
            <a:br>
              <a:rPr lang="en-US" sz="3600" dirty="0">
                <a:solidFill>
                  <a:sysClr val="window" lastClr="FFFFFF"/>
                </a:solidFill>
                <a:latin typeface="Arial"/>
                <a:ea typeface="MS PGothic" pitchFamily="34" charset="-128"/>
              </a:rPr>
            </a:br>
            <a:endParaRPr lang="en-US" dirty="0"/>
          </a:p>
        </p:txBody>
      </p:sp>
      <p:pic>
        <p:nvPicPr>
          <p:cNvPr id="3" name="Picture 2"/>
          <p:cNvPicPr>
            <a:picLocks noChangeAspect="1"/>
          </p:cNvPicPr>
          <p:nvPr/>
        </p:nvPicPr>
        <p:blipFill>
          <a:blip r:embed="rId2"/>
          <a:stretch>
            <a:fillRect/>
          </a:stretch>
        </p:blipFill>
        <p:spPr>
          <a:xfrm>
            <a:off x="1315548" y="1435710"/>
            <a:ext cx="9420225" cy="4619625"/>
          </a:xfrm>
          <a:prstGeom prst="rect">
            <a:avLst/>
          </a:prstGeom>
        </p:spPr>
      </p:pic>
      <p:sp>
        <p:nvSpPr>
          <p:cNvPr id="5" name="TextBox 4"/>
          <p:cNvSpPr txBox="1"/>
          <p:nvPr/>
        </p:nvSpPr>
        <p:spPr>
          <a:xfrm>
            <a:off x="1406769" y="5275385"/>
            <a:ext cx="5838093" cy="597877"/>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447C"/>
              </a:solidFill>
              <a:effectLst/>
              <a:uLnTx/>
              <a:uFillTx/>
              <a:latin typeface="Trebuchet MS"/>
              <a:ea typeface="+mn-ea"/>
              <a:cs typeface="+mn-cs"/>
            </a:endParaRPr>
          </a:p>
        </p:txBody>
      </p:sp>
      <p:pic>
        <p:nvPicPr>
          <p:cNvPr id="9" name="Picture 8"/>
          <p:cNvPicPr>
            <a:picLocks noChangeAspect="1"/>
          </p:cNvPicPr>
          <p:nvPr/>
        </p:nvPicPr>
        <p:blipFill>
          <a:blip r:embed="rId3"/>
          <a:stretch>
            <a:fillRect/>
          </a:stretch>
        </p:blipFill>
        <p:spPr>
          <a:xfrm>
            <a:off x="10947889" y="5855677"/>
            <a:ext cx="1104900" cy="914400"/>
          </a:xfrm>
          <a:prstGeom prst="rect">
            <a:avLst/>
          </a:prstGeom>
        </p:spPr>
      </p:pic>
      <p:cxnSp>
        <p:nvCxnSpPr>
          <p:cNvPr id="12" name="Straight Arrow Connector 11"/>
          <p:cNvCxnSpPr/>
          <p:nvPr/>
        </p:nvCxnSpPr>
        <p:spPr>
          <a:xfrm>
            <a:off x="1254369" y="2719753"/>
            <a:ext cx="66768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Left Brace 12"/>
          <p:cNvSpPr/>
          <p:nvPr/>
        </p:nvSpPr>
        <p:spPr>
          <a:xfrm>
            <a:off x="1781378" y="3739662"/>
            <a:ext cx="141207" cy="550984"/>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47C"/>
              </a:solidFill>
              <a:effectLst/>
              <a:uLnTx/>
              <a:uFillTx/>
              <a:latin typeface="Trebuchet MS"/>
              <a:ea typeface="+mn-ea"/>
              <a:cs typeface="+mn-cs"/>
            </a:endParaRPr>
          </a:p>
        </p:txBody>
      </p:sp>
    </p:spTree>
    <p:extLst>
      <p:ext uri="{BB962C8B-B14F-4D97-AF65-F5344CB8AC3E}">
        <p14:creationId xmlns:p14="http://schemas.microsoft.com/office/powerpoint/2010/main" val="396831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13468"/>
        </a:solid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sz="half" idx="2"/>
          </p:nvPr>
        </p:nvPicPr>
        <p:blipFill>
          <a:blip r:embed="rId2"/>
          <a:stretch>
            <a:fillRect/>
          </a:stretch>
        </p:blipFill>
        <p:spPr>
          <a:xfrm>
            <a:off x="140382" y="764814"/>
            <a:ext cx="6041026" cy="3713406"/>
          </a:xfrm>
          <a:prstGeom prst="rect">
            <a:avLst/>
          </a:prstGeom>
        </p:spPr>
      </p:pic>
      <p:sp>
        <p:nvSpPr>
          <p:cNvPr id="4" name="Title 3"/>
          <p:cNvSpPr>
            <a:spLocks noGrp="1"/>
          </p:cNvSpPr>
          <p:nvPr>
            <p:ph type="title"/>
          </p:nvPr>
        </p:nvSpPr>
        <p:spPr>
          <a:xfrm>
            <a:off x="446008" y="75544"/>
            <a:ext cx="11462544" cy="657442"/>
          </a:xfrm>
        </p:spPr>
        <p:txBody>
          <a:bodyPr anchor="t">
            <a:normAutofit fontScale="90000"/>
          </a:bodyPr>
          <a:lstStyle/>
          <a:p>
            <a:pPr lvl="0" algn="ctr"/>
            <a:r>
              <a:rPr lang="en-US" sz="3600" dirty="0">
                <a:solidFill>
                  <a:sysClr val="window" lastClr="FFFFFF"/>
                </a:solidFill>
                <a:latin typeface="Arial"/>
              </a:rPr>
              <a:t>FOLFIRI-Ram Second line</a:t>
            </a:r>
            <a:br>
              <a:rPr lang="en-US" sz="3600" dirty="0">
                <a:solidFill>
                  <a:sysClr val="window" lastClr="FFFFFF"/>
                </a:solidFill>
                <a:latin typeface="Arial"/>
                <a:ea typeface="MS PGothic" pitchFamily="34" charset="-128"/>
              </a:rPr>
            </a:br>
            <a:endParaRPr lang="en-US" dirty="0"/>
          </a:p>
        </p:txBody>
      </p:sp>
      <p:sp>
        <p:nvSpPr>
          <p:cNvPr id="6" name="TextBox 5"/>
          <p:cNvSpPr txBox="1"/>
          <p:nvPr/>
        </p:nvSpPr>
        <p:spPr>
          <a:xfrm>
            <a:off x="0" y="6418974"/>
            <a:ext cx="1190855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Lorenzen</a:t>
            </a:r>
            <a:r>
              <a:rPr kumimoji="0" lang="en-US" sz="1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et al</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FOLFIRI plus </a:t>
            </a:r>
            <a:r>
              <a:rPr kumimoji="0" lang="en-US" sz="11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ramucirumab</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versus paclitaxel </a:t>
            </a:r>
            <a:r>
              <a:rPr kumimoji="0" lang="en-US" sz="11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plu</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 </a:t>
            </a:r>
            <a:r>
              <a:rPr kumimoji="0" lang="en-US" sz="11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ramucirumab</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as second-line therapy for patients with advanced or </a:t>
            </a:r>
            <a:r>
              <a:rPr kumimoji="0" lang="en-US" sz="11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metastastic</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gastroesophageal adenocarcinoma with or without prior docetaxel- results from the phase II</a:t>
            </a: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RAMIRIS Study </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 the AIO. </a:t>
            </a:r>
            <a:r>
              <a:rPr kumimoji="0" lang="en-US" sz="1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ASCO </a:t>
            </a:r>
            <a:r>
              <a:rPr kumimoji="0" lang="en-US" sz="1100" b="0" i="1"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Abstr</a:t>
            </a:r>
            <a:r>
              <a:rPr kumimoji="0" lang="en-US" sz="1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4514</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2020</a:t>
            </a:r>
          </a:p>
        </p:txBody>
      </p:sp>
      <p:pic>
        <p:nvPicPr>
          <p:cNvPr id="5" name="Picture 4"/>
          <p:cNvPicPr>
            <a:picLocks noChangeAspect="1"/>
          </p:cNvPicPr>
          <p:nvPr/>
        </p:nvPicPr>
        <p:blipFill>
          <a:blip r:embed="rId3"/>
          <a:stretch>
            <a:fillRect/>
          </a:stretch>
        </p:blipFill>
        <p:spPr>
          <a:xfrm>
            <a:off x="6181408" y="748659"/>
            <a:ext cx="5848300" cy="3729561"/>
          </a:xfrm>
          <a:prstGeom prst="rect">
            <a:avLst/>
          </a:prstGeom>
        </p:spPr>
      </p:pic>
      <p:pic>
        <p:nvPicPr>
          <p:cNvPr id="7" name="Picture 6"/>
          <p:cNvPicPr>
            <a:picLocks noChangeAspect="1"/>
          </p:cNvPicPr>
          <p:nvPr/>
        </p:nvPicPr>
        <p:blipFill>
          <a:blip r:embed="rId4"/>
          <a:stretch>
            <a:fillRect/>
          </a:stretch>
        </p:blipFill>
        <p:spPr>
          <a:xfrm>
            <a:off x="2492252" y="4552074"/>
            <a:ext cx="6715125" cy="1866900"/>
          </a:xfrm>
          <a:prstGeom prst="rect">
            <a:avLst/>
          </a:prstGeom>
        </p:spPr>
      </p:pic>
    </p:spTree>
    <p:extLst>
      <p:ext uri="{BB962C8B-B14F-4D97-AF65-F5344CB8AC3E}">
        <p14:creationId xmlns:p14="http://schemas.microsoft.com/office/powerpoint/2010/main" val="3523037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13468"/>
        </a:solidFill>
        <a:effectLst/>
      </p:bgPr>
    </p:bg>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2633" y="20483"/>
            <a:ext cx="6569367" cy="6452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p:cNvSpPr txBox="1">
            <a:spLocks noChangeArrowheads="1"/>
          </p:cNvSpPr>
          <p:nvPr/>
        </p:nvSpPr>
        <p:spPr bwMode="auto">
          <a:xfrm>
            <a:off x="-4230" y="6422811"/>
            <a:ext cx="754379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128"/>
                <a:cs typeface="Arial" panose="020B0604020202020204" pitchFamily="34" charset="0"/>
              </a:rPr>
              <a:t>Le et al. </a:t>
            </a:r>
            <a:r>
              <a:rPr kumimoji="0" lang="en-US" sz="1100" b="0" i="0" u="none" strike="noStrike" kern="1200" cap="none" spc="0" normalizeH="0" baseline="0" noProof="0" dirty="0">
                <a:ln>
                  <a:noFill/>
                </a:ln>
                <a:solidFill>
                  <a:prstClr val="white"/>
                </a:solidFill>
                <a:effectLst/>
                <a:uLnTx/>
                <a:uFillTx/>
                <a:latin typeface="Arial" charset="0"/>
                <a:ea typeface="ＭＳ Ｐゴシック" charset="-128"/>
                <a:cs typeface="Arial" charset="0"/>
              </a:rPr>
              <a:t>Mismatch repair deficiency predicts response of solid tumors to PD-1 blockade. Science 2017</a:t>
            </a:r>
          </a:p>
        </p:txBody>
      </p:sp>
      <p:cxnSp>
        <p:nvCxnSpPr>
          <p:cNvPr id="4" name="Straight Arrow Connector 3"/>
          <p:cNvCxnSpPr/>
          <p:nvPr/>
        </p:nvCxnSpPr>
        <p:spPr>
          <a:xfrm>
            <a:off x="6591296" y="477664"/>
            <a:ext cx="1176337" cy="0"/>
          </a:xfrm>
          <a:prstGeom prst="straightConnector1">
            <a:avLst/>
          </a:prstGeom>
          <a:ln>
            <a:solidFill>
              <a:srgbClr val="1C1C1C"/>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11044229" y="858664"/>
            <a:ext cx="0" cy="838200"/>
          </a:xfrm>
          <a:prstGeom prst="straightConnector1">
            <a:avLst/>
          </a:prstGeom>
          <a:ln>
            <a:solidFill>
              <a:srgbClr val="1C1C1C"/>
            </a:solidFill>
            <a:tailEnd type="arrow"/>
          </a:ln>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10739438" y="20464"/>
            <a:ext cx="1358901" cy="8382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0" name="Straight Arrow Connector 9"/>
          <p:cNvCxnSpPr/>
          <p:nvPr/>
        </p:nvCxnSpPr>
        <p:spPr>
          <a:xfrm flipH="1" flipV="1">
            <a:off x="11772892" y="5278264"/>
            <a:ext cx="293212" cy="1169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66837" y="1857977"/>
            <a:ext cx="1936749"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Arial" charset="0"/>
              </a:rPr>
              <a:t>N= 86 MSI-H pts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Arial" charset="0"/>
              </a:rPr>
              <a:t>12 different tumor types</a:t>
            </a:r>
          </a:p>
        </p:txBody>
      </p:sp>
      <p:sp>
        <p:nvSpPr>
          <p:cNvPr id="7" name="TextBox 6"/>
          <p:cNvSpPr txBox="1"/>
          <p:nvPr/>
        </p:nvSpPr>
        <p:spPr>
          <a:xfrm>
            <a:off x="1890053" y="2477570"/>
            <a:ext cx="160172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charset="0"/>
              </a:rPr>
              <a:t>GEA: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charset="0"/>
              </a:rPr>
              <a:t>TCGA 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charset="0"/>
              </a:rPr>
              <a:t>Stage IV &lt;3%</a:t>
            </a:r>
          </a:p>
        </p:txBody>
      </p:sp>
      <p:sp>
        <p:nvSpPr>
          <p:cNvPr id="5" name="Rectangle 4"/>
          <p:cNvSpPr/>
          <p:nvPr/>
        </p:nvSpPr>
        <p:spPr>
          <a:xfrm>
            <a:off x="-4230" y="6611540"/>
            <a:ext cx="868680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FDA Approves </a:t>
            </a:r>
            <a:r>
              <a:rPr kumimoji="0" lang="en-US" sz="1100" b="0" i="0" u="none" strike="noStrike" kern="1200" cap="none" spc="0" normalizeH="0" baseline="0" noProof="0" dirty="0" err="1">
                <a:ln>
                  <a:noFill/>
                </a:ln>
                <a:solidFill>
                  <a:prstClr val="white"/>
                </a:solidFill>
                <a:effectLst/>
                <a:uLnTx/>
                <a:uFillTx/>
                <a:latin typeface="Arial"/>
                <a:ea typeface="+mn-ea"/>
                <a:cs typeface="+mn-cs"/>
              </a:rPr>
              <a:t>Pembrolizumab</a:t>
            </a:r>
            <a:r>
              <a:rPr kumimoji="0" lang="en-US" sz="1100" b="0" i="0" u="none" strike="noStrike" kern="1200" cap="none" spc="0" normalizeH="0" baseline="0" noProof="0" dirty="0">
                <a:ln>
                  <a:noFill/>
                </a:ln>
                <a:solidFill>
                  <a:prstClr val="white"/>
                </a:solidFill>
                <a:effectLst/>
                <a:uLnTx/>
                <a:uFillTx/>
                <a:latin typeface="Arial"/>
                <a:ea typeface="+mn-ea"/>
                <a:cs typeface="+mn-cs"/>
              </a:rPr>
              <a:t> for Microsatellite Instability-High and Mismatch Repair Deficient Cancers. </a:t>
            </a:r>
            <a:r>
              <a:rPr kumimoji="0" lang="en-US" sz="1100" b="1" i="0" u="none" strike="noStrike" kern="1200" cap="none" spc="0" normalizeH="0" baseline="0" noProof="0" dirty="0">
                <a:ln>
                  <a:noFill/>
                </a:ln>
                <a:solidFill>
                  <a:prstClr val="white"/>
                </a:solidFill>
                <a:effectLst/>
                <a:uLnTx/>
                <a:uFillTx/>
                <a:latin typeface="Arial"/>
                <a:ea typeface="+mn-ea"/>
                <a:cs typeface="+mn-cs"/>
              </a:rPr>
              <a:t>May 23, 2017</a:t>
            </a:r>
          </a:p>
        </p:txBody>
      </p:sp>
      <p:sp>
        <p:nvSpPr>
          <p:cNvPr id="9" name="TextBox 8"/>
          <p:cNvSpPr txBox="1"/>
          <p:nvPr/>
        </p:nvSpPr>
        <p:spPr>
          <a:xfrm>
            <a:off x="1643190" y="3836621"/>
            <a:ext cx="2095445" cy="55399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ORR 3/5 = 60%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14" name="Straight Arrow Connector 13"/>
          <p:cNvCxnSpPr/>
          <p:nvPr/>
        </p:nvCxnSpPr>
        <p:spPr>
          <a:xfrm flipV="1">
            <a:off x="6286492" y="2839864"/>
            <a:ext cx="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438892" y="2839864"/>
            <a:ext cx="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8496292" y="2839864"/>
            <a:ext cx="160020" cy="27305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8656312" y="2839864"/>
            <a:ext cx="144780" cy="2286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8801092" y="2839864"/>
            <a:ext cx="158750" cy="2286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706529" y="3417506"/>
            <a:ext cx="0" cy="304800"/>
          </a:xfrm>
          <a:prstGeom prst="straightConnector1">
            <a:avLst/>
          </a:prstGeom>
          <a:ln w="381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464764" y="4652184"/>
            <a:ext cx="317914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charset="0"/>
              </a:rPr>
              <a:t>FDA approval 2L+ Pan-tumor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charset="0"/>
              </a:rPr>
              <a:t>N=149, historical control </a:t>
            </a:r>
          </a:p>
        </p:txBody>
      </p:sp>
      <p:sp>
        <p:nvSpPr>
          <p:cNvPr id="35" name="Title 1"/>
          <p:cNvSpPr txBox="1">
            <a:spLocks/>
          </p:cNvSpPr>
          <p:nvPr/>
        </p:nvSpPr>
        <p:spPr>
          <a:xfrm>
            <a:off x="147484" y="141972"/>
            <a:ext cx="5122377" cy="1096963"/>
          </a:xfrm>
          <a:prstGeom prst="rect">
            <a:avLst/>
          </a:prstGeom>
        </p:spPr>
        <p:txBody>
          <a:bodyPr/>
          <a:lstStyle>
            <a:lvl1pPr algn="l" rtl="0" eaLnBrk="0" fontAlgn="base" hangingPunct="0">
              <a:spcBef>
                <a:spcPct val="0"/>
              </a:spcBef>
              <a:spcAft>
                <a:spcPct val="0"/>
              </a:spcAft>
              <a:defRPr sz="4200" b="1" kern="1200">
                <a:solidFill>
                  <a:schemeClr val="bg1"/>
                </a:solidFill>
                <a:latin typeface="+mj-lt"/>
                <a:ea typeface="MS PGothic" pitchFamily="34" charset="-128"/>
                <a:cs typeface="ＭＳ Ｐゴシック" charset="0"/>
              </a:defRPr>
            </a:lvl1pPr>
            <a:lvl2pPr algn="l" rtl="0" eaLnBrk="0" fontAlgn="base" hangingPunct="0">
              <a:spcBef>
                <a:spcPct val="0"/>
              </a:spcBef>
              <a:spcAft>
                <a:spcPct val="0"/>
              </a:spcAft>
              <a:defRPr sz="4200" b="1">
                <a:solidFill>
                  <a:schemeClr val="bg1"/>
                </a:solidFill>
                <a:latin typeface="Arial" charset="0"/>
                <a:ea typeface="MS PGothic" pitchFamily="34" charset="-128"/>
                <a:cs typeface="ＭＳ Ｐゴシック" charset="0"/>
              </a:defRPr>
            </a:lvl2pPr>
            <a:lvl3pPr algn="l" rtl="0" eaLnBrk="0" fontAlgn="base" hangingPunct="0">
              <a:spcBef>
                <a:spcPct val="0"/>
              </a:spcBef>
              <a:spcAft>
                <a:spcPct val="0"/>
              </a:spcAft>
              <a:defRPr sz="4200" b="1">
                <a:solidFill>
                  <a:schemeClr val="bg1"/>
                </a:solidFill>
                <a:latin typeface="Arial" charset="0"/>
                <a:ea typeface="MS PGothic" pitchFamily="34" charset="-128"/>
                <a:cs typeface="ＭＳ Ｐゴシック" charset="0"/>
              </a:defRPr>
            </a:lvl3pPr>
            <a:lvl4pPr algn="l" rtl="0" eaLnBrk="0" fontAlgn="base" hangingPunct="0">
              <a:spcBef>
                <a:spcPct val="0"/>
              </a:spcBef>
              <a:spcAft>
                <a:spcPct val="0"/>
              </a:spcAft>
              <a:defRPr sz="4200" b="1">
                <a:solidFill>
                  <a:schemeClr val="bg1"/>
                </a:solidFill>
                <a:latin typeface="Arial" charset="0"/>
                <a:ea typeface="MS PGothic" pitchFamily="34" charset="-128"/>
                <a:cs typeface="ＭＳ Ｐゴシック" charset="0"/>
              </a:defRPr>
            </a:lvl4pPr>
            <a:lvl5pPr algn="l" rtl="0" eaLnBrk="0" fontAlgn="base" hangingPunct="0">
              <a:spcBef>
                <a:spcPct val="0"/>
              </a:spcBef>
              <a:spcAft>
                <a:spcPct val="0"/>
              </a:spcAft>
              <a:defRPr sz="4200" b="1">
                <a:solidFill>
                  <a:schemeClr val="bg1"/>
                </a:solidFill>
                <a:latin typeface="Arial" charset="0"/>
                <a:ea typeface="MS PGothic" pitchFamily="34" charset="-128"/>
                <a:cs typeface="ＭＳ Ｐゴシック" charset="0"/>
              </a:defRPr>
            </a:lvl5pPr>
            <a:lvl6pPr marL="457200" algn="l" rtl="0" fontAlgn="base">
              <a:spcBef>
                <a:spcPct val="0"/>
              </a:spcBef>
              <a:spcAft>
                <a:spcPct val="0"/>
              </a:spcAft>
              <a:defRPr sz="4400" b="1">
                <a:solidFill>
                  <a:srgbClr val="80D044"/>
                </a:solidFill>
                <a:latin typeface="Arial" charset="0"/>
              </a:defRPr>
            </a:lvl6pPr>
            <a:lvl7pPr marL="914400" algn="l" rtl="0" fontAlgn="base">
              <a:spcBef>
                <a:spcPct val="0"/>
              </a:spcBef>
              <a:spcAft>
                <a:spcPct val="0"/>
              </a:spcAft>
              <a:defRPr sz="4400" b="1">
                <a:solidFill>
                  <a:srgbClr val="80D044"/>
                </a:solidFill>
                <a:latin typeface="Arial" charset="0"/>
              </a:defRPr>
            </a:lvl7pPr>
            <a:lvl8pPr marL="1371600" algn="l" rtl="0" fontAlgn="base">
              <a:spcBef>
                <a:spcPct val="0"/>
              </a:spcBef>
              <a:spcAft>
                <a:spcPct val="0"/>
              </a:spcAft>
              <a:defRPr sz="4400" b="1">
                <a:solidFill>
                  <a:srgbClr val="80D044"/>
                </a:solidFill>
                <a:latin typeface="Arial" charset="0"/>
              </a:defRPr>
            </a:lvl8pPr>
            <a:lvl9pPr marL="1828800" algn="l" rtl="0" fontAlgn="base">
              <a:spcBef>
                <a:spcPct val="0"/>
              </a:spcBef>
              <a:spcAft>
                <a:spcPct val="0"/>
              </a:spcAft>
              <a:defRPr sz="4400" b="1">
                <a:solidFill>
                  <a:srgbClr val="80D044"/>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S PGothic" pitchFamily="34" charset="-128"/>
              </a:rPr>
              <a:t>Immune Checkpoint Blockade for EGA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S PGothic" pitchFamily="34" charset="-128"/>
              </a:rPr>
              <a:t>MSI-High</a:t>
            </a:r>
          </a:p>
        </p:txBody>
      </p:sp>
      <p:sp>
        <p:nvSpPr>
          <p:cNvPr id="22" name="Oval 21"/>
          <p:cNvSpPr/>
          <p:nvPr/>
        </p:nvSpPr>
        <p:spPr>
          <a:xfrm>
            <a:off x="7562215" y="347870"/>
            <a:ext cx="1358901" cy="2286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804109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13468"/>
        </a:solidFill>
        <a:effectLst/>
      </p:bgPr>
    </p:bg>
    <p:spTree>
      <p:nvGrpSpPr>
        <p:cNvPr id="1" name=""/>
        <p:cNvGrpSpPr/>
        <p:nvPr/>
      </p:nvGrpSpPr>
      <p:grpSpPr>
        <a:xfrm>
          <a:off x="0" y="0"/>
          <a:ext cx="0" cy="0"/>
          <a:chOff x="0" y="0"/>
          <a:chExt cx="0" cy="0"/>
        </a:xfrm>
      </p:grpSpPr>
      <p:sp>
        <p:nvSpPr>
          <p:cNvPr id="2" name="Rectangle 1"/>
          <p:cNvSpPr/>
          <p:nvPr/>
        </p:nvSpPr>
        <p:spPr>
          <a:xfrm>
            <a:off x="80436" y="6559230"/>
            <a:ext cx="1219200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Chao </a:t>
            </a:r>
            <a:r>
              <a:rPr kumimoji="0" lang="en-US" sz="1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al</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Pembrolizumab</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in microsatellite instability-high advanced gastric/gastroesophageal junction cancer by line of therapy. GI ASCO 2020 Abstract 430</a:t>
            </a:r>
          </a:p>
        </p:txBody>
      </p:sp>
      <p:pic>
        <p:nvPicPr>
          <p:cNvPr id="16" name="Picture 15"/>
          <p:cNvPicPr/>
          <p:nvPr/>
        </p:nvPicPr>
        <p:blipFill>
          <a:blip r:embed="rId3"/>
          <a:stretch>
            <a:fillRect/>
          </a:stretch>
        </p:blipFill>
        <p:spPr>
          <a:xfrm>
            <a:off x="7764891" y="1025465"/>
            <a:ext cx="2800929" cy="1806335"/>
          </a:xfrm>
          <a:prstGeom prst="rect">
            <a:avLst/>
          </a:prstGeom>
          <a:solidFill>
            <a:schemeClr val="bg1"/>
          </a:solidFill>
        </p:spPr>
      </p:pic>
      <p:pic>
        <p:nvPicPr>
          <p:cNvPr id="17" name="Picture 16"/>
          <p:cNvPicPr/>
          <p:nvPr/>
        </p:nvPicPr>
        <p:blipFill>
          <a:blip r:embed="rId4" cstate="print">
            <a:extLst>
              <a:ext uri="{28A0092B-C50C-407E-A947-70E740481C1C}">
                <a14:useLocalDpi xmlns:a14="http://schemas.microsoft.com/office/drawing/2010/main" val="0"/>
              </a:ext>
            </a:extLst>
          </a:blip>
          <a:stretch>
            <a:fillRect/>
          </a:stretch>
        </p:blipFill>
        <p:spPr>
          <a:xfrm>
            <a:off x="4423932" y="1026100"/>
            <a:ext cx="2821478" cy="1806335"/>
          </a:xfrm>
          <a:prstGeom prst="rect">
            <a:avLst/>
          </a:prstGeom>
          <a:solidFill>
            <a:schemeClr val="bg1"/>
          </a:solidFill>
        </p:spPr>
      </p:pic>
      <p:pic>
        <p:nvPicPr>
          <p:cNvPr id="19" name="Picture 18"/>
          <p:cNvPicPr/>
          <p:nvPr/>
        </p:nvPicPr>
        <p:blipFill>
          <a:blip r:embed="rId5"/>
          <a:stretch>
            <a:fillRect/>
          </a:stretch>
        </p:blipFill>
        <p:spPr>
          <a:xfrm>
            <a:off x="7764891" y="2895540"/>
            <a:ext cx="2800929" cy="1806335"/>
          </a:xfrm>
          <a:prstGeom prst="rect">
            <a:avLst/>
          </a:prstGeom>
          <a:solidFill>
            <a:schemeClr val="bg1"/>
          </a:solidFill>
        </p:spPr>
      </p:pic>
      <p:pic>
        <p:nvPicPr>
          <p:cNvPr id="20" name="Picture 19"/>
          <p:cNvPicPr/>
          <p:nvPr/>
        </p:nvPicPr>
        <p:blipFill>
          <a:blip r:embed="rId6"/>
          <a:stretch>
            <a:fillRect/>
          </a:stretch>
        </p:blipFill>
        <p:spPr>
          <a:xfrm>
            <a:off x="4423932" y="4752895"/>
            <a:ext cx="2821478" cy="1806335"/>
          </a:xfrm>
          <a:prstGeom prst="rect">
            <a:avLst/>
          </a:prstGeom>
          <a:solidFill>
            <a:schemeClr val="bg1"/>
          </a:solidFill>
        </p:spPr>
      </p:pic>
      <p:pic>
        <p:nvPicPr>
          <p:cNvPr id="21" name="Picture 20"/>
          <p:cNvPicPr/>
          <p:nvPr/>
        </p:nvPicPr>
        <p:blipFill>
          <a:blip r:embed="rId7"/>
          <a:stretch>
            <a:fillRect/>
          </a:stretch>
        </p:blipFill>
        <p:spPr>
          <a:xfrm>
            <a:off x="7764891" y="4754165"/>
            <a:ext cx="2800929" cy="1806335"/>
          </a:xfrm>
          <a:prstGeom prst="rect">
            <a:avLst/>
          </a:prstGeom>
          <a:solidFill>
            <a:schemeClr val="bg1"/>
          </a:solidFill>
        </p:spPr>
      </p:pic>
      <p:pic>
        <p:nvPicPr>
          <p:cNvPr id="22" name="Picture 21"/>
          <p:cNvPicPr/>
          <p:nvPr/>
        </p:nvPicPr>
        <p:blipFill>
          <a:blip r:embed="rId8"/>
          <a:stretch>
            <a:fillRect/>
          </a:stretch>
        </p:blipFill>
        <p:spPr>
          <a:xfrm>
            <a:off x="4423932" y="2894905"/>
            <a:ext cx="2821478" cy="1806335"/>
          </a:xfrm>
          <a:prstGeom prst="rect">
            <a:avLst/>
          </a:prstGeom>
          <a:solidFill>
            <a:schemeClr val="bg1"/>
          </a:solidFill>
        </p:spPr>
      </p:pic>
      <p:sp>
        <p:nvSpPr>
          <p:cNvPr id="23" name="Rectangle 22"/>
          <p:cNvSpPr/>
          <p:nvPr/>
        </p:nvSpPr>
        <p:spPr>
          <a:xfrm>
            <a:off x="1599626" y="991539"/>
            <a:ext cx="244810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KEYNOTE-059 (3L+) </a:t>
            </a:r>
            <a:endParaRPr kumimoji="0" lang="en-US"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24" name="Rectangle 23"/>
          <p:cNvSpPr/>
          <p:nvPr/>
        </p:nvSpPr>
        <p:spPr>
          <a:xfrm>
            <a:off x="1599626" y="2945206"/>
            <a:ext cx="231345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KEYNOTE-061 (2L) </a:t>
            </a:r>
            <a:endParaRPr kumimoji="0" lang="en-US"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25" name="Rectangle 24"/>
          <p:cNvSpPr/>
          <p:nvPr/>
        </p:nvSpPr>
        <p:spPr>
          <a:xfrm>
            <a:off x="1599626" y="4736074"/>
            <a:ext cx="231345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KEYNOTE-062 (1L) </a:t>
            </a:r>
            <a:endParaRPr kumimoji="0" lang="en-US"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26" name="TextBox 25"/>
          <p:cNvSpPr txBox="1"/>
          <p:nvPr/>
        </p:nvSpPr>
        <p:spPr>
          <a:xfrm>
            <a:off x="5525285" y="661092"/>
            <a:ext cx="5309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rebuchet MS"/>
                <a:ea typeface="+mn-ea"/>
                <a:cs typeface="+mn-cs"/>
              </a:rPr>
              <a:t>ITT</a:t>
            </a:r>
          </a:p>
        </p:txBody>
      </p:sp>
      <p:sp>
        <p:nvSpPr>
          <p:cNvPr id="27" name="TextBox 26"/>
          <p:cNvSpPr txBox="1"/>
          <p:nvPr/>
        </p:nvSpPr>
        <p:spPr>
          <a:xfrm>
            <a:off x="8570955" y="694628"/>
            <a:ext cx="19880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rebuchet MS"/>
                <a:ea typeface="+mn-ea"/>
                <a:cs typeface="+mn-cs"/>
              </a:rPr>
              <a:t>MSI-High (~2-3%)</a:t>
            </a:r>
          </a:p>
        </p:txBody>
      </p:sp>
      <p:sp>
        <p:nvSpPr>
          <p:cNvPr id="28" name="TextBox 27"/>
          <p:cNvSpPr txBox="1"/>
          <p:nvPr/>
        </p:nvSpPr>
        <p:spPr>
          <a:xfrm>
            <a:off x="2102263" y="1568685"/>
            <a:ext cx="18844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rebuchet MS"/>
                <a:ea typeface="+mn-ea"/>
                <a:cs typeface="+mn-cs"/>
              </a:rPr>
              <a:t>ITT = any PD-L1</a:t>
            </a:r>
          </a:p>
        </p:txBody>
      </p:sp>
      <p:sp>
        <p:nvSpPr>
          <p:cNvPr id="29" name="TextBox 28"/>
          <p:cNvSpPr txBox="1"/>
          <p:nvPr/>
        </p:nvSpPr>
        <p:spPr>
          <a:xfrm>
            <a:off x="2102263" y="3418122"/>
            <a:ext cx="22605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rebuchet MS"/>
                <a:ea typeface="+mn-ea"/>
                <a:cs typeface="+mn-cs"/>
              </a:rPr>
              <a:t>ITT</a:t>
            </a:r>
            <a:r>
              <a:rPr kumimoji="0" lang="en-US" sz="1800" b="1" i="0" u="none" strike="noStrike" kern="1200" cap="none" spc="0" normalizeH="0" baseline="-25000" noProof="0" dirty="0">
                <a:ln>
                  <a:noFill/>
                </a:ln>
                <a:solidFill>
                  <a:srgbClr val="FFFFFF"/>
                </a:solidFill>
                <a:effectLst/>
                <a:uLnTx/>
                <a:uFillTx/>
                <a:latin typeface="Trebuchet MS"/>
                <a:ea typeface="+mn-ea"/>
                <a:cs typeface="+mn-cs"/>
              </a:rPr>
              <a:t>2</a:t>
            </a:r>
            <a:r>
              <a:rPr kumimoji="0" lang="en-US" sz="1800" b="1" i="0" u="none" strike="noStrike" kern="1200" cap="none" spc="0" normalizeH="0" baseline="0" noProof="0" dirty="0">
                <a:ln>
                  <a:noFill/>
                </a:ln>
                <a:solidFill>
                  <a:srgbClr val="FFFFFF"/>
                </a:solidFill>
                <a:effectLst/>
                <a:uLnTx/>
                <a:uFillTx/>
                <a:latin typeface="Trebuchet MS"/>
                <a:ea typeface="+mn-ea"/>
                <a:cs typeface="+mn-cs"/>
              </a:rPr>
              <a:t> = PD-L1 CPS&gt;1</a:t>
            </a:r>
          </a:p>
        </p:txBody>
      </p:sp>
      <p:sp>
        <p:nvSpPr>
          <p:cNvPr id="30" name="TextBox 29"/>
          <p:cNvSpPr txBox="1"/>
          <p:nvPr/>
        </p:nvSpPr>
        <p:spPr>
          <a:xfrm>
            <a:off x="2102263" y="5222097"/>
            <a:ext cx="21666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rebuchet MS"/>
                <a:ea typeface="+mn-ea"/>
                <a:cs typeface="+mn-cs"/>
              </a:rPr>
              <a:t>ITT = PD-L1 CPS&gt;1</a:t>
            </a:r>
          </a:p>
        </p:txBody>
      </p:sp>
      <p:cxnSp>
        <p:nvCxnSpPr>
          <p:cNvPr id="34" name="Straight Arrow Connector 33"/>
          <p:cNvCxnSpPr/>
          <p:nvPr/>
        </p:nvCxnSpPr>
        <p:spPr>
          <a:xfrm flipV="1">
            <a:off x="8259279" y="3522843"/>
            <a:ext cx="162560" cy="355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9029176" y="3403289"/>
            <a:ext cx="449303" cy="298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8411679" y="5522331"/>
            <a:ext cx="162560" cy="355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9181576" y="5402777"/>
            <a:ext cx="449303" cy="298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8133549" y="3621105"/>
            <a:ext cx="44069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143709" y="5463737"/>
            <a:ext cx="49657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8581859" y="3621105"/>
            <a:ext cx="0" cy="61722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8632659" y="5463737"/>
            <a:ext cx="0" cy="61722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40" name="Title 1"/>
          <p:cNvSpPr txBox="1">
            <a:spLocks/>
          </p:cNvSpPr>
          <p:nvPr/>
        </p:nvSpPr>
        <p:spPr bwMode="auto">
          <a:xfrm>
            <a:off x="520274" y="-6197"/>
            <a:ext cx="11451147" cy="70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150" b="1" kern="1200">
                <a:solidFill>
                  <a:schemeClr val="bg1"/>
                </a:solidFill>
                <a:latin typeface="+mj-lt"/>
                <a:ea typeface="MS PGothic" pitchFamily="34" charset="-128"/>
                <a:cs typeface="ＭＳ Ｐゴシック" charset="0"/>
              </a:defRPr>
            </a:lvl1pPr>
            <a:lvl2pPr algn="l" rtl="0" eaLnBrk="0" fontAlgn="base" hangingPunct="0">
              <a:spcBef>
                <a:spcPct val="0"/>
              </a:spcBef>
              <a:spcAft>
                <a:spcPct val="0"/>
              </a:spcAft>
              <a:defRPr sz="3150" b="1">
                <a:solidFill>
                  <a:schemeClr val="bg1"/>
                </a:solidFill>
                <a:latin typeface="Arial" charset="0"/>
                <a:ea typeface="MS PGothic" pitchFamily="34" charset="-128"/>
                <a:cs typeface="ＭＳ Ｐゴシック" charset="0"/>
              </a:defRPr>
            </a:lvl2pPr>
            <a:lvl3pPr algn="l" rtl="0" eaLnBrk="0" fontAlgn="base" hangingPunct="0">
              <a:spcBef>
                <a:spcPct val="0"/>
              </a:spcBef>
              <a:spcAft>
                <a:spcPct val="0"/>
              </a:spcAft>
              <a:defRPr sz="3150" b="1">
                <a:solidFill>
                  <a:schemeClr val="bg1"/>
                </a:solidFill>
                <a:latin typeface="Arial" charset="0"/>
                <a:ea typeface="MS PGothic" pitchFamily="34" charset="-128"/>
                <a:cs typeface="ＭＳ Ｐゴシック" charset="0"/>
              </a:defRPr>
            </a:lvl3pPr>
            <a:lvl4pPr algn="l" rtl="0" eaLnBrk="0" fontAlgn="base" hangingPunct="0">
              <a:spcBef>
                <a:spcPct val="0"/>
              </a:spcBef>
              <a:spcAft>
                <a:spcPct val="0"/>
              </a:spcAft>
              <a:defRPr sz="3150" b="1">
                <a:solidFill>
                  <a:schemeClr val="bg1"/>
                </a:solidFill>
                <a:latin typeface="Arial" charset="0"/>
                <a:ea typeface="MS PGothic" pitchFamily="34" charset="-128"/>
                <a:cs typeface="ＭＳ Ｐゴシック" charset="0"/>
              </a:defRPr>
            </a:lvl4pPr>
            <a:lvl5pPr algn="l" rtl="0" eaLnBrk="0" fontAlgn="base" hangingPunct="0">
              <a:spcBef>
                <a:spcPct val="0"/>
              </a:spcBef>
              <a:spcAft>
                <a:spcPct val="0"/>
              </a:spcAft>
              <a:defRPr sz="3150" b="1">
                <a:solidFill>
                  <a:schemeClr val="bg1"/>
                </a:solidFill>
                <a:latin typeface="Arial" charset="0"/>
                <a:ea typeface="MS PGothic" pitchFamily="34" charset="-128"/>
                <a:cs typeface="ＭＳ Ｐゴシック" charset="0"/>
              </a:defRPr>
            </a:lvl5pPr>
            <a:lvl6pPr marL="342900" algn="l" rtl="0" fontAlgn="base">
              <a:spcBef>
                <a:spcPct val="0"/>
              </a:spcBef>
              <a:spcAft>
                <a:spcPct val="0"/>
              </a:spcAft>
              <a:defRPr sz="3300" b="1">
                <a:solidFill>
                  <a:srgbClr val="80D044"/>
                </a:solidFill>
                <a:latin typeface="Arial" charset="0"/>
              </a:defRPr>
            </a:lvl6pPr>
            <a:lvl7pPr marL="685800" algn="l" rtl="0" fontAlgn="base">
              <a:spcBef>
                <a:spcPct val="0"/>
              </a:spcBef>
              <a:spcAft>
                <a:spcPct val="0"/>
              </a:spcAft>
              <a:defRPr sz="3300" b="1">
                <a:solidFill>
                  <a:srgbClr val="80D044"/>
                </a:solidFill>
                <a:latin typeface="Arial" charset="0"/>
              </a:defRPr>
            </a:lvl7pPr>
            <a:lvl8pPr marL="1028700" algn="l" rtl="0" fontAlgn="base">
              <a:spcBef>
                <a:spcPct val="0"/>
              </a:spcBef>
              <a:spcAft>
                <a:spcPct val="0"/>
              </a:spcAft>
              <a:defRPr sz="3300" b="1">
                <a:solidFill>
                  <a:srgbClr val="80D044"/>
                </a:solidFill>
                <a:latin typeface="Arial" charset="0"/>
              </a:defRPr>
            </a:lvl8pPr>
            <a:lvl9pPr marL="1371600" algn="l" rtl="0" fontAlgn="base">
              <a:spcBef>
                <a:spcPct val="0"/>
              </a:spcBef>
              <a:spcAft>
                <a:spcPct val="0"/>
              </a:spcAft>
              <a:defRPr sz="3300" b="1">
                <a:solidFill>
                  <a:srgbClr val="80D044"/>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ysClr val="window" lastClr="FFFFFF"/>
                </a:solidFill>
                <a:effectLst/>
                <a:uLnTx/>
                <a:uFillTx/>
                <a:latin typeface="Arial"/>
                <a:ea typeface="MS PGothic" pitchFamily="34" charset="-128"/>
              </a:rPr>
              <a:t>MSI-High: negative prognostic &amp; positive predictive biomarker</a:t>
            </a:r>
          </a:p>
        </p:txBody>
      </p:sp>
    </p:spTree>
    <p:extLst>
      <p:ext uri="{BB962C8B-B14F-4D97-AF65-F5344CB8AC3E}">
        <p14:creationId xmlns:p14="http://schemas.microsoft.com/office/powerpoint/2010/main" val="1540879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2774"/>
            <a:ext cx="10972800" cy="1143000"/>
          </a:xfrm>
        </p:spPr>
        <p:txBody>
          <a:bodyPr/>
          <a:lstStyle/>
          <a:p>
            <a:r>
              <a:rPr lang="en-US" dirty="0"/>
              <a:t>Trifluridine/</a:t>
            </a:r>
            <a:r>
              <a:rPr lang="en-US" dirty="0" err="1"/>
              <a:t>Tipiracil</a:t>
            </a:r>
            <a:r>
              <a:rPr lang="en-US" dirty="0"/>
              <a:t> 3L+</a:t>
            </a:r>
          </a:p>
        </p:txBody>
      </p:sp>
      <p:pic>
        <p:nvPicPr>
          <p:cNvPr id="5" name="Content Placeholder 4"/>
          <p:cNvPicPr>
            <a:picLocks noGrp="1" noChangeAspect="1"/>
          </p:cNvPicPr>
          <p:nvPr>
            <p:ph sz="half" idx="1"/>
          </p:nvPr>
        </p:nvPicPr>
        <p:blipFill>
          <a:blip r:embed="rId2"/>
          <a:stretch>
            <a:fillRect/>
          </a:stretch>
        </p:blipFill>
        <p:spPr>
          <a:xfrm>
            <a:off x="914814" y="1331089"/>
            <a:ext cx="10362371" cy="4519110"/>
          </a:xfrm>
          <a:prstGeom prst="rect">
            <a:avLst/>
          </a:prstGeom>
        </p:spPr>
      </p:pic>
      <p:sp>
        <p:nvSpPr>
          <p:cNvPr id="6" name="Text Box 3"/>
          <p:cNvSpPr txBox="1">
            <a:spLocks noChangeArrowheads="1"/>
          </p:cNvSpPr>
          <p:nvPr/>
        </p:nvSpPr>
        <p:spPr bwMode="auto">
          <a:xfrm>
            <a:off x="0" y="6553616"/>
            <a:ext cx="121962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lvl="0">
              <a:defRPr/>
            </a:pPr>
            <a:r>
              <a:rPr kumimoji="0" lang="en-US" altLang="en-US" sz="1100" b="0" i="0" u="none" strike="noStrike" kern="1200" cap="none" spc="0" normalizeH="0" baseline="0" noProof="0" dirty="0" err="1">
                <a:ln>
                  <a:noFill/>
                </a:ln>
                <a:effectLst/>
                <a:uLnTx/>
                <a:uFillTx/>
                <a:latin typeface="Arial" panose="020B0604020202020204" pitchFamily="34" charset="0"/>
                <a:ea typeface="ＭＳ Ｐゴシック" charset="-128"/>
                <a:cs typeface="Arial" panose="020B0604020202020204" pitchFamily="34" charset="0"/>
              </a:rPr>
              <a:t>Shitara</a:t>
            </a:r>
            <a:r>
              <a:rPr kumimoji="0" lang="en-US" altLang="en-US" sz="1100" b="0" i="0" u="none" strike="noStrike" kern="1200" cap="none" spc="0" normalizeH="0" baseline="0" noProof="0" dirty="0">
                <a:ln>
                  <a:noFill/>
                </a:ln>
                <a:effectLst/>
                <a:uLnTx/>
                <a:uFillTx/>
                <a:latin typeface="Arial" panose="020B0604020202020204" pitchFamily="34" charset="0"/>
                <a:ea typeface="ＭＳ Ｐゴシック" charset="-128"/>
                <a:cs typeface="Arial" panose="020B0604020202020204" pitchFamily="34" charset="0"/>
              </a:rPr>
              <a:t> et al. </a:t>
            </a:r>
            <a:r>
              <a:rPr lang="en-US" sz="1100" dirty="0" err="1">
                <a:cs typeface="Arial" charset="0"/>
              </a:rPr>
              <a:t>Trifluridine</a:t>
            </a:r>
            <a:r>
              <a:rPr lang="en-US" sz="1100" dirty="0">
                <a:cs typeface="Arial" charset="0"/>
              </a:rPr>
              <a:t>/</a:t>
            </a:r>
            <a:r>
              <a:rPr lang="en-US" sz="1100" dirty="0" err="1">
                <a:cs typeface="Arial" charset="0"/>
              </a:rPr>
              <a:t>tipiracil</a:t>
            </a:r>
            <a:r>
              <a:rPr lang="en-US" sz="1100" dirty="0">
                <a:cs typeface="Arial" charset="0"/>
              </a:rPr>
              <a:t> v placebo in patients with heavily pretreated metastatic gastric cancer (TAGS): a </a:t>
            </a:r>
            <a:r>
              <a:rPr lang="en-US" sz="1100" dirty="0" err="1">
                <a:cs typeface="Arial" charset="0"/>
              </a:rPr>
              <a:t>randomised</a:t>
            </a:r>
            <a:r>
              <a:rPr lang="en-US" sz="1100" dirty="0">
                <a:cs typeface="Arial" charset="0"/>
              </a:rPr>
              <a:t>, double-blind, placebo-controlled, phase 3 trial. </a:t>
            </a:r>
            <a:r>
              <a:rPr lang="en-US" sz="1100" i="1" dirty="0">
                <a:cs typeface="Arial" charset="0"/>
              </a:rPr>
              <a:t>Lancet </a:t>
            </a:r>
            <a:r>
              <a:rPr lang="en-US" sz="1100" i="1" dirty="0" err="1">
                <a:cs typeface="Arial" charset="0"/>
              </a:rPr>
              <a:t>Oncol</a:t>
            </a:r>
            <a:r>
              <a:rPr lang="en-US" sz="1100" i="1" dirty="0">
                <a:cs typeface="Arial" charset="0"/>
              </a:rPr>
              <a:t> </a:t>
            </a:r>
            <a:r>
              <a:rPr lang="en-US" sz="1100" dirty="0">
                <a:cs typeface="Arial" charset="0"/>
              </a:rPr>
              <a:t>2018</a:t>
            </a:r>
            <a:endParaRPr kumimoji="0" lang="en-US" sz="1100" b="0" i="0" u="none" strike="noStrike" kern="1200" cap="none" spc="0" normalizeH="0" baseline="0" noProof="0" dirty="0">
              <a:ln>
                <a:noFill/>
              </a:ln>
              <a:effectLst/>
              <a:uLnTx/>
              <a:uFillTx/>
              <a:latin typeface="Arial" charset="0"/>
              <a:ea typeface="ＭＳ Ｐゴシック" charset="-128"/>
              <a:cs typeface="Arial" charset="0"/>
            </a:endParaRPr>
          </a:p>
        </p:txBody>
      </p:sp>
    </p:spTree>
    <p:extLst>
      <p:ext uri="{BB962C8B-B14F-4D97-AF65-F5344CB8AC3E}">
        <p14:creationId xmlns:p14="http://schemas.microsoft.com/office/powerpoint/2010/main" val="3352045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9317"/>
            <a:ext cx="10972800" cy="1143000"/>
          </a:xfrm>
        </p:spPr>
        <p:txBody>
          <a:bodyPr/>
          <a:lstStyle/>
          <a:p>
            <a:r>
              <a:rPr lang="en-US" dirty="0"/>
              <a:t>Anti-PD-1/L1 in 3L+</a:t>
            </a:r>
          </a:p>
        </p:txBody>
      </p:sp>
      <p:pic>
        <p:nvPicPr>
          <p:cNvPr id="5" name="Content Placeholder 4"/>
          <p:cNvPicPr>
            <a:picLocks noGrp="1" noChangeAspect="1"/>
          </p:cNvPicPr>
          <p:nvPr>
            <p:ph sz="half" idx="1"/>
          </p:nvPr>
        </p:nvPicPr>
        <p:blipFill>
          <a:blip r:embed="rId2"/>
          <a:stretch>
            <a:fillRect/>
          </a:stretch>
        </p:blipFill>
        <p:spPr>
          <a:xfrm>
            <a:off x="4446768" y="1417637"/>
            <a:ext cx="4103818" cy="2648529"/>
          </a:xfrm>
          <a:prstGeom prst="rect">
            <a:avLst/>
          </a:prstGeom>
        </p:spPr>
      </p:pic>
      <p:pic>
        <p:nvPicPr>
          <p:cNvPr id="8" name="Content Placeholder 7"/>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6018" y="2124156"/>
            <a:ext cx="4198259" cy="2695656"/>
          </a:xfrm>
          <a:prstGeom prst="rect">
            <a:avLst/>
          </a:prstGeom>
        </p:spPr>
      </p:pic>
      <p:sp>
        <p:nvSpPr>
          <p:cNvPr id="6" name="Text Box 3"/>
          <p:cNvSpPr txBox="1">
            <a:spLocks noChangeArrowheads="1"/>
          </p:cNvSpPr>
          <p:nvPr/>
        </p:nvSpPr>
        <p:spPr bwMode="auto">
          <a:xfrm>
            <a:off x="4446768" y="6422811"/>
            <a:ext cx="37211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lvl="0">
              <a:defRPr/>
            </a:pPr>
            <a:r>
              <a:rPr kumimoji="0" lang="en-US" altLang="en-US" sz="1100" b="0" i="0" u="none" strike="noStrike" kern="1200" cap="none" spc="0" normalizeH="0" baseline="0" noProof="0" dirty="0">
                <a:ln>
                  <a:noFill/>
                </a:ln>
                <a:effectLst/>
                <a:uLnTx/>
                <a:uFillTx/>
                <a:latin typeface="Arial" panose="020B0604020202020204" pitchFamily="34" charset="0"/>
                <a:ea typeface="ＭＳ Ｐゴシック" charset="-128"/>
                <a:cs typeface="Arial" panose="020B0604020202020204" pitchFamily="34" charset="0"/>
              </a:rPr>
              <a:t>Fuchs et al.</a:t>
            </a:r>
            <a:r>
              <a:rPr kumimoji="0" lang="en-US" altLang="en-US" sz="1100" b="0" i="0" u="none" strike="noStrike" kern="1200" cap="none" spc="0" normalizeH="0" noProof="0" dirty="0">
                <a:ln>
                  <a:noFill/>
                </a:ln>
                <a:effectLst/>
                <a:uLnTx/>
                <a:uFillTx/>
                <a:latin typeface="Arial" panose="020B0604020202020204" pitchFamily="34" charset="0"/>
                <a:ea typeface="ＭＳ Ｐゴシック" charset="-128"/>
                <a:cs typeface="Arial" panose="020B0604020202020204" pitchFamily="34" charset="0"/>
              </a:rPr>
              <a:t>  KEYNOTE 059 Cohort 1. </a:t>
            </a:r>
            <a:r>
              <a:rPr lang="en-US" sz="1100" i="1" dirty="0">
                <a:cs typeface="Arial" charset="0"/>
              </a:rPr>
              <a:t>JAMA </a:t>
            </a:r>
            <a:r>
              <a:rPr lang="en-US" sz="1100" i="1" dirty="0" err="1">
                <a:cs typeface="Arial" charset="0"/>
              </a:rPr>
              <a:t>Oncol</a:t>
            </a:r>
            <a:r>
              <a:rPr lang="en-US" sz="1100" i="1" dirty="0">
                <a:cs typeface="Arial" charset="0"/>
              </a:rPr>
              <a:t> </a:t>
            </a:r>
            <a:r>
              <a:rPr lang="en-US" sz="1100" dirty="0">
                <a:cs typeface="Arial" charset="0"/>
              </a:rPr>
              <a:t>2018</a:t>
            </a:r>
            <a:endParaRPr kumimoji="0" lang="en-US" sz="1100" b="0" i="0" u="none" strike="noStrike" kern="1200" cap="none" spc="0" normalizeH="0" baseline="0" noProof="0" dirty="0">
              <a:ln>
                <a:noFill/>
              </a:ln>
              <a:effectLst/>
              <a:uLnTx/>
              <a:uFillTx/>
              <a:latin typeface="Arial" charset="0"/>
              <a:ea typeface="ＭＳ Ｐゴシック" charset="-128"/>
              <a:cs typeface="Arial" charset="0"/>
            </a:endParaRPr>
          </a:p>
        </p:txBody>
      </p:sp>
      <p:sp>
        <p:nvSpPr>
          <p:cNvPr id="7" name="Text Box 3"/>
          <p:cNvSpPr txBox="1">
            <a:spLocks noChangeArrowheads="1"/>
          </p:cNvSpPr>
          <p:nvPr/>
        </p:nvSpPr>
        <p:spPr bwMode="auto">
          <a:xfrm>
            <a:off x="494297" y="6460778"/>
            <a:ext cx="37211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lvl="0">
              <a:defRPr/>
            </a:pPr>
            <a:r>
              <a:rPr kumimoji="0" lang="en-US" altLang="en-US" sz="1100" b="0" i="0" u="none" strike="noStrike" kern="1200" cap="none" spc="0" normalizeH="0" baseline="0" noProof="0" dirty="0">
                <a:ln>
                  <a:noFill/>
                </a:ln>
                <a:effectLst/>
                <a:uLnTx/>
                <a:uFillTx/>
                <a:latin typeface="Arial" panose="020B0604020202020204" pitchFamily="34" charset="0"/>
                <a:ea typeface="ＭＳ Ｐゴシック" charset="-128"/>
                <a:cs typeface="Arial" panose="020B0604020202020204" pitchFamily="34" charset="0"/>
              </a:rPr>
              <a:t>Kang et al.</a:t>
            </a:r>
            <a:r>
              <a:rPr kumimoji="0" lang="en-US" altLang="en-US" sz="1100" b="0" i="0" u="none" strike="noStrike" kern="1200" cap="none" spc="0" normalizeH="0" noProof="0" dirty="0">
                <a:ln>
                  <a:noFill/>
                </a:ln>
                <a:effectLst/>
                <a:uLnTx/>
                <a:uFillTx/>
                <a:latin typeface="Arial" panose="020B0604020202020204" pitchFamily="34" charset="0"/>
                <a:ea typeface="ＭＳ Ｐゴシック" charset="-128"/>
                <a:cs typeface="Arial" panose="020B0604020202020204" pitchFamily="34" charset="0"/>
              </a:rPr>
              <a:t> ATTRACTION-02. </a:t>
            </a:r>
            <a:r>
              <a:rPr lang="en-US" sz="1100" i="1" dirty="0">
                <a:cs typeface="Arial" charset="0"/>
              </a:rPr>
              <a:t>Lancet </a:t>
            </a:r>
            <a:r>
              <a:rPr lang="en-US" sz="1100" dirty="0">
                <a:cs typeface="Arial" charset="0"/>
              </a:rPr>
              <a:t>2017</a:t>
            </a:r>
            <a:endParaRPr kumimoji="0" lang="en-US" sz="1100" b="0" i="0" u="none" strike="noStrike" kern="1200" cap="none" spc="0" normalizeH="0" baseline="0" noProof="0" dirty="0">
              <a:ln>
                <a:noFill/>
              </a:ln>
              <a:effectLst/>
              <a:uLnTx/>
              <a:uFillTx/>
              <a:latin typeface="Arial" charset="0"/>
              <a:ea typeface="ＭＳ Ｐゴシック" charset="-128"/>
              <a:cs typeface="Arial" charset="0"/>
            </a:endParaRP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8302077" y="2082800"/>
            <a:ext cx="3889923" cy="2648529"/>
          </a:xfrm>
          <a:prstGeom prst="rect">
            <a:avLst/>
          </a:prstGeom>
        </p:spPr>
      </p:pic>
      <p:sp>
        <p:nvSpPr>
          <p:cNvPr id="10" name="Text Box 3"/>
          <p:cNvSpPr txBox="1">
            <a:spLocks noChangeArrowheads="1"/>
          </p:cNvSpPr>
          <p:nvPr/>
        </p:nvSpPr>
        <p:spPr bwMode="auto">
          <a:xfrm>
            <a:off x="8584197" y="6422811"/>
            <a:ext cx="344189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lvl="0">
              <a:defRPr/>
            </a:pPr>
            <a:r>
              <a:rPr kumimoji="0" lang="en-US" altLang="en-US" sz="1100" b="0" i="0" u="none" strike="noStrike" kern="1200" cap="none" spc="0" normalizeH="0" baseline="0" noProof="0" dirty="0">
                <a:ln>
                  <a:noFill/>
                </a:ln>
                <a:effectLst/>
                <a:uLnTx/>
                <a:uFillTx/>
                <a:latin typeface="Arial" panose="020B0604020202020204" pitchFamily="34" charset="0"/>
                <a:ea typeface="ＭＳ Ｐゴシック" charset="-128"/>
                <a:cs typeface="Arial" panose="020B0604020202020204" pitchFamily="34" charset="0"/>
              </a:rPr>
              <a:t>Bang et al.</a:t>
            </a:r>
            <a:r>
              <a:rPr kumimoji="0" lang="en-US" altLang="en-US" sz="1100" b="0" i="0" u="none" strike="noStrike" kern="1200" cap="none" spc="0" normalizeH="0" noProof="0" dirty="0">
                <a:ln>
                  <a:noFill/>
                </a:ln>
                <a:effectLst/>
                <a:uLnTx/>
                <a:uFillTx/>
                <a:latin typeface="Arial" panose="020B0604020202020204" pitchFamily="34" charset="0"/>
                <a:ea typeface="ＭＳ Ｐゴシック" charset="-128"/>
                <a:cs typeface="Arial" panose="020B0604020202020204" pitchFamily="34" charset="0"/>
              </a:rPr>
              <a:t> JAVELIN 300. </a:t>
            </a:r>
            <a:r>
              <a:rPr kumimoji="0" lang="en-US" altLang="en-US" sz="1100" b="0" i="1" u="none" strike="noStrike" kern="1200" cap="none" spc="0" normalizeH="0" noProof="0" dirty="0">
                <a:ln>
                  <a:noFill/>
                </a:ln>
                <a:effectLst/>
                <a:uLnTx/>
                <a:uFillTx/>
                <a:latin typeface="Arial" panose="020B0604020202020204" pitchFamily="34" charset="0"/>
                <a:ea typeface="ＭＳ Ｐゴシック" charset="-128"/>
                <a:cs typeface="Arial" panose="020B0604020202020204" pitchFamily="34" charset="0"/>
              </a:rPr>
              <a:t>Annals</a:t>
            </a:r>
            <a:r>
              <a:rPr lang="en-US" sz="1100" i="1" dirty="0">
                <a:cs typeface="Arial" charset="0"/>
              </a:rPr>
              <a:t> </a:t>
            </a:r>
            <a:r>
              <a:rPr lang="en-US" sz="1100" i="1" dirty="0" err="1">
                <a:cs typeface="Arial" charset="0"/>
              </a:rPr>
              <a:t>Oncol</a:t>
            </a:r>
            <a:r>
              <a:rPr lang="en-US" sz="1100" i="1" dirty="0">
                <a:cs typeface="Arial" charset="0"/>
              </a:rPr>
              <a:t> </a:t>
            </a:r>
            <a:r>
              <a:rPr lang="en-US" sz="1100" dirty="0">
                <a:cs typeface="Arial" charset="0"/>
              </a:rPr>
              <a:t>2018</a:t>
            </a:r>
            <a:endParaRPr kumimoji="0" lang="en-US" sz="1100" b="0" i="0" u="none" strike="noStrike" kern="1200" cap="none" spc="0" normalizeH="0" baseline="0" noProof="0" dirty="0">
              <a:ln>
                <a:noFill/>
              </a:ln>
              <a:effectLst/>
              <a:uLnTx/>
              <a:uFillTx/>
              <a:latin typeface="Arial" charset="0"/>
              <a:ea typeface="ＭＳ Ｐゴシック" charset="-128"/>
              <a:cs typeface="Arial" charset="0"/>
            </a:endParaRPr>
          </a:p>
        </p:txBody>
      </p:sp>
      <p:pic>
        <p:nvPicPr>
          <p:cNvPr id="11" name="Picture 10"/>
          <p:cNvPicPr>
            <a:picLocks noChangeAspect="1"/>
          </p:cNvPicPr>
          <p:nvPr/>
        </p:nvPicPr>
        <p:blipFill>
          <a:blip r:embed="rId7"/>
          <a:stretch>
            <a:fillRect/>
          </a:stretch>
        </p:blipFill>
        <p:spPr>
          <a:xfrm>
            <a:off x="4528980" y="4193665"/>
            <a:ext cx="3845726" cy="1680924"/>
          </a:xfrm>
          <a:prstGeom prst="rect">
            <a:avLst/>
          </a:prstGeom>
          <a:solidFill>
            <a:schemeClr val="bg1"/>
          </a:solidFill>
          <a:ln w="57150">
            <a:solidFill>
              <a:schemeClr val="tx1"/>
            </a:solidFill>
          </a:ln>
        </p:spPr>
      </p:pic>
    </p:spTree>
    <p:extLst>
      <p:ext uri="{BB962C8B-B14F-4D97-AF65-F5344CB8AC3E}">
        <p14:creationId xmlns:p14="http://schemas.microsoft.com/office/powerpoint/2010/main" val="502810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13468"/>
        </a:solidFill>
        <a:effectLst/>
      </p:bgPr>
    </p:bg>
    <p:spTree>
      <p:nvGrpSpPr>
        <p:cNvPr id="1" name=""/>
        <p:cNvGrpSpPr/>
        <p:nvPr/>
      </p:nvGrpSpPr>
      <p:grpSpPr>
        <a:xfrm>
          <a:off x="0" y="0"/>
          <a:ext cx="0" cy="0"/>
          <a:chOff x="0" y="0"/>
          <a:chExt cx="0" cy="0"/>
        </a:xfrm>
      </p:grpSpPr>
      <p:sp>
        <p:nvSpPr>
          <p:cNvPr id="9" name="Content Placeholder 2"/>
          <p:cNvSpPr txBox="1">
            <a:spLocks/>
          </p:cNvSpPr>
          <p:nvPr/>
        </p:nvSpPr>
        <p:spPr bwMode="auto">
          <a:xfrm>
            <a:off x="1523999" y="943583"/>
            <a:ext cx="9604443" cy="441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bg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bg1"/>
                </a:solidFill>
                <a:latin typeface="+mn-lt"/>
                <a:ea typeface="MS PGothic" pitchFamily="34" charset="-128"/>
                <a:cs typeface="ＭＳ Ｐゴシック" charset="0"/>
              </a:defRPr>
            </a:lvl2pPr>
            <a:lvl3pPr marL="1143000" indent="-228600" algn="l" rtl="0" eaLnBrk="0" fontAlgn="base" hangingPunct="0">
              <a:spcBef>
                <a:spcPct val="20000"/>
              </a:spcBef>
              <a:spcAft>
                <a:spcPct val="0"/>
              </a:spcAft>
              <a:buFont typeface="Arial" pitchFamily="34" charset="0"/>
              <a:buChar char="•"/>
              <a:defRPr sz="2400" kern="1200">
                <a:solidFill>
                  <a:schemeClr val="bg1"/>
                </a:solidFill>
                <a:latin typeface="+mn-lt"/>
                <a:ea typeface="MS PGothic" pitchFamily="34" charset="-128"/>
                <a:cs typeface="ＭＳ Ｐゴシック" charset="0"/>
              </a:defRPr>
            </a:lvl3pPr>
            <a:lvl4pPr marL="1600200" indent="-228600" algn="l" rtl="0" eaLnBrk="0" fontAlgn="base" hangingPunct="0">
              <a:spcBef>
                <a:spcPct val="20000"/>
              </a:spcBef>
              <a:spcAft>
                <a:spcPct val="0"/>
              </a:spcAft>
              <a:buFont typeface="Arial" pitchFamily="34" charset="0"/>
              <a:buChar char="–"/>
              <a:defRPr sz="2000" kern="1200">
                <a:solidFill>
                  <a:schemeClr val="bg1"/>
                </a:solidFill>
                <a:latin typeface="+mn-lt"/>
                <a:ea typeface="MS PGothic" pitchFamily="34" charset="-128"/>
                <a:cs typeface="ＭＳ Ｐゴシック" charset="0"/>
              </a:defRPr>
            </a:lvl4pPr>
            <a:lvl5pPr marL="2057400" indent="-228600" algn="l" rtl="0" eaLnBrk="0" fontAlgn="base" hangingPunct="0">
              <a:spcBef>
                <a:spcPct val="20000"/>
              </a:spcBef>
              <a:spcAft>
                <a:spcPct val="0"/>
              </a:spcAft>
              <a:buFont typeface="Arial" pitchFamily="34" charset="0"/>
              <a:buChar char="»"/>
              <a:defRPr sz="2000" kern="1200">
                <a:solidFill>
                  <a:schemeClr val="bg1"/>
                </a:solidFill>
                <a:latin typeface="+mn-lt"/>
                <a:ea typeface="MS PGothic" pitchFamily="34" charset="-128"/>
                <a:cs typeface="ＭＳ Ｐゴシック"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0" marR="0" lvl="2" indent="-2286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1800" b="1" i="0" u="none" strike="noStrike" kern="1200" cap="none" spc="0" normalizeH="0" baseline="0" noProof="0" dirty="0">
              <a:ln>
                <a:noFill/>
              </a:ln>
              <a:solidFill>
                <a:sysClr val="window" lastClr="FFFFFF"/>
              </a:solidFill>
              <a:effectLst/>
              <a:uLnTx/>
              <a:uFillTx/>
              <a:latin typeface="Arial"/>
              <a:ea typeface="MS PGothic" pitchFamily="34" charset="-128"/>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600" b="0" i="0" u="none" strike="noStrike" kern="1200" cap="none" spc="0" normalizeH="0" baseline="0" noProof="0" dirty="0" err="1">
                <a:ln>
                  <a:noFill/>
                </a:ln>
                <a:solidFill>
                  <a:sysClr val="window" lastClr="FFFFFF"/>
                </a:solidFill>
                <a:effectLst/>
                <a:uLnTx/>
                <a:uFillTx/>
                <a:latin typeface="Arial"/>
                <a:ea typeface="MS PGothic" pitchFamily="34" charset="-128"/>
              </a:rPr>
              <a:t>Cytotoxics</a:t>
            </a:r>
            <a:r>
              <a:rPr kumimoji="0" lang="en-US" sz="2600" b="0" i="0" u="none" strike="noStrike" kern="1200" cap="none" spc="0" normalizeH="0" baseline="0" noProof="0" dirty="0">
                <a:ln>
                  <a:noFill/>
                </a:ln>
                <a:solidFill>
                  <a:sysClr val="window" lastClr="FFFFFF"/>
                </a:solidFill>
                <a:effectLst/>
                <a:uLnTx/>
                <a:uFillTx/>
                <a:latin typeface="Arial"/>
                <a:ea typeface="MS PGothic" pitchFamily="34" charset="-128"/>
              </a:rPr>
              <a:t>: 5FU, platinum, </a:t>
            </a:r>
            <a:r>
              <a:rPr kumimoji="0" lang="en-US" sz="2600" b="0" i="0" u="none" strike="noStrike" kern="1200" cap="none" spc="0" normalizeH="0" baseline="0" noProof="0" dirty="0" err="1">
                <a:ln>
                  <a:noFill/>
                </a:ln>
                <a:solidFill>
                  <a:sysClr val="window" lastClr="FFFFFF"/>
                </a:solidFill>
                <a:effectLst/>
                <a:uLnTx/>
                <a:uFillTx/>
                <a:latin typeface="Arial"/>
                <a:ea typeface="MS PGothic" pitchFamily="34" charset="-128"/>
              </a:rPr>
              <a:t>irinotecan</a:t>
            </a:r>
            <a:r>
              <a:rPr kumimoji="0" lang="en-US" sz="2600" b="0" i="0" u="none" strike="noStrike" kern="1200" cap="none" spc="0" normalizeH="0" baseline="0" noProof="0" dirty="0">
                <a:ln>
                  <a:noFill/>
                </a:ln>
                <a:solidFill>
                  <a:sysClr val="window" lastClr="FFFFFF"/>
                </a:solidFill>
                <a:effectLst/>
                <a:uLnTx/>
                <a:uFillTx/>
                <a:latin typeface="Arial"/>
                <a:ea typeface="MS PGothic" pitchFamily="34" charset="-128"/>
              </a:rPr>
              <a:t>, </a:t>
            </a:r>
            <a:r>
              <a:rPr kumimoji="0" lang="en-US" sz="2600" b="0" i="0" u="none" strike="noStrike" kern="1200" cap="none" spc="0" normalizeH="0" baseline="0" noProof="0" dirty="0" err="1">
                <a:ln>
                  <a:noFill/>
                </a:ln>
                <a:solidFill>
                  <a:sysClr val="window" lastClr="FFFFFF"/>
                </a:solidFill>
                <a:effectLst/>
                <a:uLnTx/>
                <a:uFillTx/>
                <a:latin typeface="Arial"/>
                <a:ea typeface="MS PGothic" pitchFamily="34" charset="-128"/>
              </a:rPr>
              <a:t>taxane</a:t>
            </a:r>
            <a:r>
              <a:rPr kumimoji="0" lang="en-US" sz="2600" b="0" i="0" u="none" strike="noStrike" kern="1200" cap="none" spc="0" normalizeH="0" baseline="0" noProof="0" dirty="0">
                <a:ln>
                  <a:noFill/>
                </a:ln>
                <a:solidFill>
                  <a:sysClr val="window" lastClr="FFFFFF"/>
                </a:solidFill>
                <a:effectLst/>
                <a:uLnTx/>
                <a:uFillTx/>
                <a:latin typeface="Arial"/>
                <a:ea typeface="MS PGothic" pitchFamily="34" charset="-128"/>
              </a:rPr>
              <a:t>, TAS102</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2600" b="0" i="0" u="none" strike="noStrike" kern="1200" cap="none" spc="0" normalizeH="0" baseline="0" noProof="0" dirty="0">
                <a:ln>
                  <a:noFill/>
                </a:ln>
                <a:solidFill>
                  <a:sysClr val="window" lastClr="FFFFFF"/>
                </a:solidFill>
                <a:effectLst/>
                <a:uLnTx/>
                <a:uFillTx/>
                <a:latin typeface="Arial"/>
                <a:ea typeface="MS PGothic" pitchFamily="34" charset="-128"/>
              </a:rPr>
              <a:t>        </a:t>
            </a:r>
            <a:endParaRPr kumimoji="0" lang="en-US" sz="2000" b="0" i="0" u="none" strike="noStrike" kern="1200" cap="none" spc="0" normalizeH="0" baseline="0" noProof="0" dirty="0">
              <a:ln>
                <a:noFill/>
              </a:ln>
              <a:solidFill>
                <a:sysClr val="window" lastClr="FFFFFF"/>
              </a:solidFill>
              <a:effectLst/>
              <a:uLnTx/>
              <a:uFillTx/>
              <a:latin typeface="Arial"/>
              <a:ea typeface="MS PGothic" pitchFamily="34" charset="-128"/>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600" b="0" i="0" u="none" strike="noStrike" kern="1200" cap="none" spc="0" normalizeH="0" baseline="0" noProof="0" dirty="0">
                <a:ln>
                  <a:noFill/>
                </a:ln>
                <a:solidFill>
                  <a:sysClr val="window" lastClr="FFFFFF"/>
                </a:solidFill>
                <a:effectLst/>
                <a:uLnTx/>
                <a:uFillTx/>
                <a:latin typeface="Arial"/>
                <a:ea typeface="MS PGothic" pitchFamily="34" charset="-128"/>
              </a:rPr>
              <a:t>Few targeted/IO therapies incorporated into routine care:</a:t>
            </a:r>
          </a:p>
          <a:p>
            <a:pPr marL="1600200" marR="0" lvl="3" indent="-2286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1400" b="1" i="0" u="none" strike="noStrike" kern="1200" cap="none" spc="0" normalizeH="0" baseline="0" noProof="0" dirty="0">
              <a:ln>
                <a:noFill/>
              </a:ln>
              <a:solidFill>
                <a:sysClr val="window" lastClr="FFFFFF"/>
              </a:solidFill>
              <a:effectLst/>
              <a:uLnTx/>
              <a:uFillTx/>
              <a:latin typeface="Arial"/>
              <a:ea typeface="MS PGothic" pitchFamily="34" charset="-128"/>
            </a:endParaRPr>
          </a:p>
          <a:p>
            <a:pPr marL="914400" marR="0" lvl="2"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prstClr val="black"/>
                </a:solidFill>
                <a:effectLst/>
                <a:uLnTx/>
                <a:uFillTx/>
                <a:latin typeface="Arial"/>
                <a:ea typeface="MS PGothic" pitchFamily="34" charset="-128"/>
                <a:cs typeface="+mn-cs"/>
              </a:rPr>
              <a:t> </a:t>
            </a:r>
            <a:r>
              <a:rPr kumimoji="0" lang="en-US" sz="1400" b="1" i="0" u="sng" strike="noStrike" kern="1200" cap="none" spc="0" normalizeH="0" baseline="0" noProof="0" dirty="0">
                <a:ln>
                  <a:noFill/>
                </a:ln>
                <a:solidFill>
                  <a:sysClr val="window" lastClr="FFFFFF"/>
                </a:solidFill>
                <a:effectLst/>
                <a:uLnTx/>
                <a:uFillTx/>
                <a:latin typeface="Arial"/>
                <a:ea typeface="MS PGothic" pitchFamily="34" charset="-128"/>
                <a:cs typeface="+mn-cs"/>
              </a:rPr>
              <a:t>Marker		    Incidence	Treatment		         Therapy Line    FDA Approval      Benefit</a:t>
            </a:r>
          </a:p>
          <a:p>
            <a:pPr marL="1600200" marR="0" lvl="3" indent="-228600" algn="l" defTabSz="457200" rtl="0" eaLnBrk="1" fontAlgn="auto" latinLnBrk="0" hangingPunct="1">
              <a:lnSpc>
                <a:spcPct val="100000"/>
              </a:lnSpc>
              <a:spcBef>
                <a:spcPct val="20000"/>
              </a:spcBef>
              <a:spcAft>
                <a:spcPts val="0"/>
              </a:spcAft>
              <a:buClrTx/>
              <a:buSzTx/>
              <a:buFont typeface="Courier New"/>
              <a:buChar char="o"/>
              <a:tabLst/>
              <a:defRPr/>
            </a:pPr>
            <a:endParaRPr kumimoji="0" lang="en-US" sz="1400" b="1" i="0" u="none" strike="noStrike" kern="1200" cap="none" spc="0" normalizeH="0" baseline="0" noProof="0" dirty="0">
              <a:ln>
                <a:noFill/>
              </a:ln>
              <a:solidFill>
                <a:sysClr val="window" lastClr="FFFFFF"/>
              </a:solidFill>
              <a:effectLst/>
              <a:uLnTx/>
              <a:uFillTx/>
              <a:latin typeface="Arial"/>
              <a:ea typeface="MS PGothic" pitchFamily="34" charset="-128"/>
              <a:cs typeface="+mn-cs"/>
            </a:endParaRPr>
          </a:p>
          <a:p>
            <a:pPr marL="914400" marR="0" lvl="2"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en-US" sz="1400" b="1" i="0" u="none" strike="noStrike" kern="1200" cap="none" spc="0" normalizeH="0" baseline="0" noProof="0" dirty="0">
                <a:ln>
                  <a:noFill/>
                </a:ln>
                <a:solidFill>
                  <a:sysClr val="window" lastClr="FFFFFF"/>
                </a:solidFill>
                <a:effectLst/>
                <a:uLnTx/>
                <a:uFillTx/>
                <a:latin typeface="Arial"/>
                <a:ea typeface="MS PGothic" pitchFamily="34" charset="-128"/>
                <a:cs typeface="+mn-cs"/>
              </a:rPr>
              <a:t>   HER2++   	      ~15%		</a:t>
            </a:r>
            <a:r>
              <a:rPr kumimoji="0" lang="en-US" sz="1400" b="1" i="0" u="none" strike="noStrike" kern="1200" cap="none" spc="0" normalizeH="0" baseline="0" noProof="0" dirty="0" err="1">
                <a:ln>
                  <a:noFill/>
                </a:ln>
                <a:solidFill>
                  <a:sysClr val="window" lastClr="FFFFFF"/>
                </a:solidFill>
                <a:effectLst/>
                <a:uLnTx/>
                <a:uFillTx/>
                <a:latin typeface="Arial"/>
                <a:ea typeface="MS PGothic" pitchFamily="34" charset="-128"/>
                <a:cs typeface="+mn-cs"/>
              </a:rPr>
              <a:t>Chemo+</a:t>
            </a:r>
            <a:r>
              <a:rPr kumimoji="0" lang="en-US" sz="1400" b="1" i="0" u="none" strike="noStrike" kern="1200" cap="none" spc="0" normalizeH="0" baseline="0" noProof="0" dirty="0" err="1">
                <a:ln>
                  <a:noFill/>
                </a:ln>
                <a:solidFill>
                  <a:srgbClr val="92D050"/>
                </a:solidFill>
                <a:effectLst/>
                <a:uLnTx/>
                <a:uFillTx/>
                <a:latin typeface="Arial"/>
                <a:ea typeface="MS PGothic" pitchFamily="34" charset="-128"/>
                <a:cs typeface="+mn-cs"/>
              </a:rPr>
              <a:t>Trastuzumab</a:t>
            </a:r>
            <a:r>
              <a:rPr kumimoji="0" lang="en-US" sz="1400" b="1" i="0" u="none" strike="noStrike" kern="1200" cap="none" spc="0" normalizeH="0" baseline="0" noProof="0" dirty="0">
                <a:ln>
                  <a:noFill/>
                </a:ln>
                <a:solidFill>
                  <a:sysClr val="window" lastClr="FFFFFF"/>
                </a:solidFill>
                <a:effectLst/>
                <a:uLnTx/>
                <a:uFillTx/>
                <a:latin typeface="Arial"/>
                <a:ea typeface="MS PGothic" pitchFamily="34" charset="-128"/>
                <a:cs typeface="+mn-cs"/>
              </a:rPr>
              <a:t>   	1L    		  2010	        HR 0.65</a:t>
            </a:r>
          </a:p>
          <a:p>
            <a:pPr marL="914400" marR="0" lvl="2"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en-US" sz="1400" b="1" i="0" u="none" strike="noStrike" kern="1200" cap="none" spc="0" normalizeH="0" baseline="0" noProof="0" dirty="0">
                <a:ln>
                  <a:noFill/>
                </a:ln>
                <a:solidFill>
                  <a:sysClr val="window" lastClr="FFFFFF"/>
                </a:solidFill>
                <a:effectLst/>
                <a:uLnTx/>
                <a:uFillTx/>
                <a:latin typeface="Arial"/>
                <a:ea typeface="MS PGothic" pitchFamily="34" charset="-128"/>
                <a:cs typeface="+mn-cs"/>
              </a:rPr>
              <a:t>  </a:t>
            </a:r>
          </a:p>
          <a:p>
            <a:pPr marL="914400" marR="0" lvl="2"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en-US" sz="1400" b="1" i="0" u="none" strike="noStrike" kern="1200" cap="none" spc="0" normalizeH="0" baseline="0" noProof="0" dirty="0">
                <a:ln>
                  <a:noFill/>
                </a:ln>
                <a:solidFill>
                  <a:sysClr val="window" lastClr="FFFFFF"/>
                </a:solidFill>
                <a:effectLst/>
                <a:uLnTx/>
                <a:uFillTx/>
                <a:latin typeface="Arial"/>
                <a:ea typeface="MS PGothic" pitchFamily="34" charset="-128"/>
                <a:cs typeface="+mn-cs"/>
              </a:rPr>
              <a:t>   none          	        100%		</a:t>
            </a:r>
            <a:r>
              <a:rPr kumimoji="0" lang="en-US" sz="1400" b="1" i="0" u="none" strike="noStrike" kern="1200" cap="none" spc="0" normalizeH="0" baseline="0" noProof="0" dirty="0" err="1">
                <a:ln>
                  <a:noFill/>
                </a:ln>
                <a:solidFill>
                  <a:sysClr val="window" lastClr="FFFFFF"/>
                </a:solidFill>
                <a:effectLst/>
                <a:uLnTx/>
                <a:uFillTx/>
                <a:latin typeface="Arial"/>
                <a:ea typeface="MS PGothic" pitchFamily="34" charset="-128"/>
                <a:cs typeface="+mn-cs"/>
              </a:rPr>
              <a:t>Chemo+</a:t>
            </a:r>
            <a:r>
              <a:rPr kumimoji="0" lang="en-US" sz="1400" b="1" i="0" u="none" strike="noStrike" kern="1200" cap="none" spc="0" normalizeH="0" baseline="0" noProof="0" dirty="0" err="1">
                <a:ln>
                  <a:noFill/>
                </a:ln>
                <a:solidFill>
                  <a:srgbClr val="92D050"/>
                </a:solidFill>
                <a:effectLst/>
                <a:uLnTx/>
                <a:uFillTx/>
                <a:latin typeface="Arial"/>
                <a:ea typeface="MS PGothic" pitchFamily="34" charset="-128"/>
                <a:cs typeface="+mn-cs"/>
              </a:rPr>
              <a:t>Ramucirumab</a:t>
            </a:r>
            <a:r>
              <a:rPr kumimoji="0" lang="en-US" sz="1400" b="1" i="0" u="none" strike="noStrike" kern="1200" cap="none" spc="0" normalizeH="0" baseline="0" noProof="0" dirty="0">
                <a:ln>
                  <a:noFill/>
                </a:ln>
                <a:solidFill>
                  <a:sysClr val="window" lastClr="FFFFFF"/>
                </a:solidFill>
                <a:effectLst/>
                <a:uLnTx/>
                <a:uFillTx/>
                <a:latin typeface="Arial"/>
                <a:ea typeface="MS PGothic" pitchFamily="34" charset="-128"/>
                <a:cs typeface="+mn-cs"/>
              </a:rPr>
              <a:t>  	2L  		  2014/15           HR 0.8</a:t>
            </a:r>
          </a:p>
          <a:p>
            <a:pPr marL="514350" marR="0" lvl="1"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en-US" sz="1400" b="1" i="0" u="none" strike="noStrike" kern="1200" cap="none" spc="0" normalizeH="0" baseline="0" noProof="0" dirty="0">
                <a:ln>
                  <a:noFill/>
                </a:ln>
                <a:solidFill>
                  <a:sysClr val="window" lastClr="FFFFFF"/>
                </a:solidFill>
                <a:effectLst/>
                <a:uLnTx/>
                <a:uFillTx/>
                <a:latin typeface="Arial"/>
                <a:ea typeface="MS PGothic" pitchFamily="34" charset="-128"/>
                <a:cs typeface="+mn-cs"/>
              </a:rPr>
              <a:t>   	</a:t>
            </a:r>
          </a:p>
          <a:p>
            <a:pPr marL="514350" marR="0" lvl="1"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en-US" sz="1400" b="1" i="0" u="none" strike="noStrike" kern="1200" cap="none" spc="0" normalizeH="0" baseline="0" noProof="0" dirty="0">
                <a:ln>
                  <a:noFill/>
                </a:ln>
                <a:solidFill>
                  <a:sysClr val="window" lastClr="FFFFFF"/>
                </a:solidFill>
                <a:effectLst/>
                <a:uLnTx/>
                <a:uFillTx/>
                <a:latin typeface="Arial"/>
                <a:ea typeface="MS PGothic" pitchFamily="34" charset="-128"/>
                <a:cs typeface="+mn-cs"/>
              </a:rPr>
              <a:t>           MSI-High 	       ~2-3%		</a:t>
            </a:r>
            <a:r>
              <a:rPr kumimoji="0" lang="en-US" sz="1400" b="1" i="0" u="none" strike="noStrike" kern="1200" cap="none" spc="0" normalizeH="0" baseline="0" noProof="0" dirty="0" err="1">
                <a:ln>
                  <a:noFill/>
                </a:ln>
                <a:solidFill>
                  <a:srgbClr val="92D050"/>
                </a:solidFill>
                <a:effectLst/>
                <a:uLnTx/>
                <a:uFillTx/>
                <a:latin typeface="Arial"/>
                <a:ea typeface="MS PGothic" pitchFamily="34" charset="-128"/>
                <a:cs typeface="+mn-cs"/>
              </a:rPr>
              <a:t>Pembrolizumab</a:t>
            </a:r>
            <a:r>
              <a:rPr kumimoji="0" lang="en-US" sz="1400" b="1" i="0" u="none" strike="noStrike" kern="1200" cap="none" spc="0" normalizeH="0" baseline="0" noProof="0" dirty="0">
                <a:ln>
                  <a:noFill/>
                </a:ln>
                <a:solidFill>
                  <a:sysClr val="window" lastClr="FFFFFF"/>
                </a:solidFill>
                <a:effectLst/>
                <a:uLnTx/>
                <a:uFillTx/>
                <a:latin typeface="Arial"/>
                <a:ea typeface="MS PGothic" pitchFamily="34" charset="-128"/>
                <a:cs typeface="+mn-cs"/>
              </a:rPr>
              <a:t>            	2L+		  2017*               HR? </a:t>
            </a:r>
            <a:r>
              <a:rPr kumimoji="0" lang="en-US" sz="1100" b="1" i="0" u="none" strike="noStrike" kern="1200" cap="none" spc="0" normalizeH="0" baseline="0" noProof="0" dirty="0">
                <a:ln>
                  <a:noFill/>
                </a:ln>
                <a:solidFill>
                  <a:sysClr val="window" lastClr="FFFFFF"/>
                </a:solidFill>
                <a:effectLst/>
                <a:uLnTx/>
                <a:uFillTx/>
                <a:latin typeface="Arial"/>
                <a:ea typeface="MS PGothic" pitchFamily="34" charset="-128"/>
                <a:cs typeface="+mn-cs"/>
              </a:rPr>
              <a:t>(0.33)</a:t>
            </a:r>
          </a:p>
          <a:p>
            <a:pPr marL="914400" marR="0" lvl="2" indent="0" algn="l" defTabSz="4572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1" i="0" u="none" strike="noStrike" kern="1200" cap="none" spc="0" normalizeH="0" baseline="0" noProof="0" dirty="0">
              <a:ln>
                <a:noFill/>
              </a:ln>
              <a:solidFill>
                <a:sysClr val="window" lastClr="FFFFFF"/>
              </a:solidFill>
              <a:effectLst/>
              <a:uLnTx/>
              <a:uFillTx/>
              <a:latin typeface="Arial"/>
              <a:ea typeface="MS PGothic" pitchFamily="34" charset="-128"/>
              <a:cs typeface="+mn-cs"/>
            </a:endParaRPr>
          </a:p>
          <a:p>
            <a:pPr marL="914400" marR="0" lvl="2" indent="0" algn="l" defTabSz="457200" rtl="0" eaLnBrk="1" fontAlgn="auto" latinLnBrk="0" hangingPunct="1">
              <a:lnSpc>
                <a:spcPct val="100000"/>
              </a:lnSpc>
              <a:spcBef>
                <a:spcPct val="20000"/>
              </a:spcBef>
              <a:spcAft>
                <a:spcPts val="0"/>
              </a:spcAft>
              <a:buClrTx/>
              <a:buSzTx/>
              <a:buFont typeface="Arial" pitchFamily="34" charset="0"/>
              <a:buNone/>
              <a:tabLst/>
              <a:defRPr/>
            </a:pPr>
            <a:r>
              <a:rPr kumimoji="0" lang="en-US" sz="1400" b="1" i="0" u="none" strike="noStrike" kern="1200" cap="none" spc="0" normalizeH="0" baseline="0" noProof="0" dirty="0">
                <a:ln>
                  <a:noFill/>
                </a:ln>
                <a:solidFill>
                  <a:sysClr val="window" lastClr="FFFFFF"/>
                </a:solidFill>
                <a:effectLst/>
                <a:uLnTx/>
                <a:uFillTx/>
                <a:latin typeface="Arial"/>
                <a:ea typeface="MS PGothic" pitchFamily="34" charset="-128"/>
                <a:cs typeface="+mn-cs"/>
              </a:rPr>
              <a:t>   PDL1+  CPS</a:t>
            </a:r>
            <a:r>
              <a:rPr kumimoji="0" lang="en-US" sz="1400" b="1" i="0" u="sng" strike="noStrike" kern="1200" cap="none" spc="0" normalizeH="0" baseline="0" noProof="0" dirty="0">
                <a:ln>
                  <a:noFill/>
                </a:ln>
                <a:solidFill>
                  <a:sysClr val="window" lastClr="FFFFFF"/>
                </a:solidFill>
                <a:effectLst/>
                <a:uLnTx/>
                <a:uFillTx/>
                <a:latin typeface="Arial"/>
                <a:ea typeface="MS PGothic" pitchFamily="34" charset="-128"/>
                <a:cs typeface="+mn-cs"/>
              </a:rPr>
              <a:t>&gt;</a:t>
            </a:r>
            <a:r>
              <a:rPr kumimoji="0" lang="en-US" sz="1400" b="1" i="0" u="none" strike="noStrike" kern="1200" cap="none" spc="0" normalizeH="0" baseline="0" noProof="0" dirty="0">
                <a:ln>
                  <a:noFill/>
                </a:ln>
                <a:solidFill>
                  <a:sysClr val="window" lastClr="FFFFFF"/>
                </a:solidFill>
                <a:effectLst/>
                <a:uLnTx/>
                <a:uFillTx/>
                <a:latin typeface="Arial"/>
                <a:ea typeface="MS PGothic" pitchFamily="34" charset="-128"/>
                <a:cs typeface="+mn-cs"/>
              </a:rPr>
              <a:t>1       ~50-60%	</a:t>
            </a:r>
            <a:r>
              <a:rPr kumimoji="0" lang="en-US" sz="1400" b="1" i="0" u="none" strike="noStrike" kern="1200" cap="none" spc="0" normalizeH="0" baseline="0" noProof="0" dirty="0" err="1">
                <a:ln>
                  <a:noFill/>
                </a:ln>
                <a:solidFill>
                  <a:srgbClr val="92D050"/>
                </a:solidFill>
                <a:effectLst/>
                <a:uLnTx/>
                <a:uFillTx/>
                <a:latin typeface="Arial"/>
                <a:ea typeface="MS PGothic" pitchFamily="34" charset="-128"/>
                <a:cs typeface="+mn-cs"/>
              </a:rPr>
              <a:t>Pembrolizumab</a:t>
            </a:r>
            <a:r>
              <a:rPr kumimoji="0" lang="en-US" sz="1400" b="1" i="0" u="none" strike="noStrike" kern="1200" cap="none" spc="0" normalizeH="0" baseline="0" noProof="0" dirty="0">
                <a:ln>
                  <a:noFill/>
                </a:ln>
                <a:solidFill>
                  <a:sysClr val="window" lastClr="FFFFFF"/>
                </a:solidFill>
                <a:effectLst/>
                <a:uLnTx/>
                <a:uFillTx/>
                <a:latin typeface="Arial"/>
                <a:ea typeface="MS PGothic" pitchFamily="34" charset="-128"/>
                <a:cs typeface="+mn-cs"/>
              </a:rPr>
              <a:t>            	3L+		  2017 *              HR? </a:t>
            </a:r>
            <a:r>
              <a:rPr kumimoji="0" lang="en-US" sz="900" b="1" i="0" u="none" strike="noStrike" kern="1200" cap="none" spc="0" normalizeH="0" baseline="0" noProof="0" dirty="0">
                <a:ln>
                  <a:noFill/>
                </a:ln>
                <a:solidFill>
                  <a:sysClr val="window" lastClr="FFFFFF"/>
                </a:solidFill>
                <a:effectLst/>
                <a:uLnTx/>
                <a:uFillTx/>
                <a:latin typeface="Arial"/>
                <a:ea typeface="MS PGothic" pitchFamily="34" charset="-128"/>
                <a:cs typeface="+mn-cs"/>
              </a:rPr>
              <a:t>(marginal)</a:t>
            </a:r>
            <a:endParaRPr kumimoji="0" lang="en-US" sz="900" b="1" i="0" u="none" strike="noStrike" kern="1200" cap="none" spc="0" normalizeH="0" baseline="0" noProof="0" dirty="0">
              <a:ln>
                <a:noFill/>
              </a:ln>
              <a:solidFill>
                <a:sysClr val="window" lastClr="FFFFFF"/>
              </a:solidFill>
              <a:effectLst/>
              <a:uLnTx/>
              <a:uFillTx/>
              <a:latin typeface="Arial"/>
              <a:ea typeface="MS PGothic" pitchFamily="34" charset="-128"/>
            </a:endParaRPr>
          </a:p>
        </p:txBody>
      </p:sp>
      <p:sp>
        <p:nvSpPr>
          <p:cNvPr id="8" name="Title 1"/>
          <p:cNvSpPr txBox="1">
            <a:spLocks/>
          </p:cNvSpPr>
          <p:nvPr/>
        </p:nvSpPr>
        <p:spPr bwMode="auto">
          <a:xfrm>
            <a:off x="145915" y="0"/>
            <a:ext cx="121920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200" b="1" kern="1200">
                <a:solidFill>
                  <a:schemeClr val="bg1"/>
                </a:solidFill>
                <a:latin typeface="+mj-lt"/>
                <a:ea typeface="MS PGothic" pitchFamily="34" charset="-128"/>
                <a:cs typeface="ＭＳ Ｐゴシック" charset="0"/>
              </a:defRPr>
            </a:lvl1pPr>
            <a:lvl2pPr algn="l" rtl="0" eaLnBrk="0" fontAlgn="base" hangingPunct="0">
              <a:spcBef>
                <a:spcPct val="0"/>
              </a:spcBef>
              <a:spcAft>
                <a:spcPct val="0"/>
              </a:spcAft>
              <a:defRPr sz="4200" b="1">
                <a:solidFill>
                  <a:schemeClr val="bg1"/>
                </a:solidFill>
                <a:latin typeface="Arial" charset="0"/>
                <a:ea typeface="MS PGothic" pitchFamily="34" charset="-128"/>
                <a:cs typeface="ＭＳ Ｐゴシック" charset="0"/>
              </a:defRPr>
            </a:lvl2pPr>
            <a:lvl3pPr algn="l" rtl="0" eaLnBrk="0" fontAlgn="base" hangingPunct="0">
              <a:spcBef>
                <a:spcPct val="0"/>
              </a:spcBef>
              <a:spcAft>
                <a:spcPct val="0"/>
              </a:spcAft>
              <a:defRPr sz="4200" b="1">
                <a:solidFill>
                  <a:schemeClr val="bg1"/>
                </a:solidFill>
                <a:latin typeface="Arial" charset="0"/>
                <a:ea typeface="MS PGothic" pitchFamily="34" charset="-128"/>
                <a:cs typeface="ＭＳ Ｐゴシック" charset="0"/>
              </a:defRPr>
            </a:lvl3pPr>
            <a:lvl4pPr algn="l" rtl="0" eaLnBrk="0" fontAlgn="base" hangingPunct="0">
              <a:spcBef>
                <a:spcPct val="0"/>
              </a:spcBef>
              <a:spcAft>
                <a:spcPct val="0"/>
              </a:spcAft>
              <a:defRPr sz="4200" b="1">
                <a:solidFill>
                  <a:schemeClr val="bg1"/>
                </a:solidFill>
                <a:latin typeface="Arial" charset="0"/>
                <a:ea typeface="MS PGothic" pitchFamily="34" charset="-128"/>
                <a:cs typeface="ＭＳ Ｐゴシック" charset="0"/>
              </a:defRPr>
            </a:lvl4pPr>
            <a:lvl5pPr algn="l" rtl="0" eaLnBrk="0" fontAlgn="base" hangingPunct="0">
              <a:spcBef>
                <a:spcPct val="0"/>
              </a:spcBef>
              <a:spcAft>
                <a:spcPct val="0"/>
              </a:spcAft>
              <a:defRPr sz="4200" b="1">
                <a:solidFill>
                  <a:schemeClr val="bg1"/>
                </a:solidFill>
                <a:latin typeface="Arial" charset="0"/>
                <a:ea typeface="MS PGothic" pitchFamily="34" charset="-128"/>
                <a:cs typeface="ＭＳ Ｐゴシック" charset="0"/>
              </a:defRPr>
            </a:lvl5pPr>
            <a:lvl6pPr marL="457200" algn="l" rtl="0" fontAlgn="base">
              <a:spcBef>
                <a:spcPct val="0"/>
              </a:spcBef>
              <a:spcAft>
                <a:spcPct val="0"/>
              </a:spcAft>
              <a:defRPr sz="4400" b="1">
                <a:solidFill>
                  <a:srgbClr val="80D044"/>
                </a:solidFill>
                <a:latin typeface="Arial" charset="0"/>
              </a:defRPr>
            </a:lvl6pPr>
            <a:lvl7pPr marL="914400" algn="l" rtl="0" fontAlgn="base">
              <a:spcBef>
                <a:spcPct val="0"/>
              </a:spcBef>
              <a:spcAft>
                <a:spcPct val="0"/>
              </a:spcAft>
              <a:defRPr sz="4400" b="1">
                <a:solidFill>
                  <a:srgbClr val="80D044"/>
                </a:solidFill>
                <a:latin typeface="Arial" charset="0"/>
              </a:defRPr>
            </a:lvl7pPr>
            <a:lvl8pPr marL="1371600" algn="l" rtl="0" fontAlgn="base">
              <a:spcBef>
                <a:spcPct val="0"/>
              </a:spcBef>
              <a:spcAft>
                <a:spcPct val="0"/>
              </a:spcAft>
              <a:defRPr sz="4400" b="1">
                <a:solidFill>
                  <a:srgbClr val="80D044"/>
                </a:solidFill>
                <a:latin typeface="Arial" charset="0"/>
              </a:defRPr>
            </a:lvl8pPr>
            <a:lvl9pPr marL="1828800" algn="l" rtl="0" fontAlgn="base">
              <a:spcBef>
                <a:spcPct val="0"/>
              </a:spcBef>
              <a:spcAft>
                <a:spcPct val="0"/>
              </a:spcAft>
              <a:defRPr sz="4400" b="1">
                <a:solidFill>
                  <a:srgbClr val="80D044"/>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ysClr val="window" lastClr="FFFFFF"/>
                </a:solidFill>
                <a:effectLst/>
                <a:uLnTx/>
                <a:uFillTx/>
                <a:latin typeface="Arial"/>
                <a:ea typeface="MS PGothic" pitchFamily="34" charset="-128"/>
              </a:rPr>
              <a:t>GEA Standard Therapy: Metastatic Disease	</a:t>
            </a:r>
          </a:p>
        </p:txBody>
      </p:sp>
      <p:sp>
        <p:nvSpPr>
          <p:cNvPr id="10" name="TextBox 9"/>
          <p:cNvSpPr txBox="1"/>
          <p:nvPr/>
        </p:nvSpPr>
        <p:spPr>
          <a:xfrm>
            <a:off x="8325267" y="5360925"/>
            <a:ext cx="203292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*Conditional approval</a:t>
            </a:r>
          </a:p>
        </p:txBody>
      </p:sp>
    </p:spTree>
    <p:extLst>
      <p:ext uri="{BB962C8B-B14F-4D97-AF65-F5344CB8AC3E}">
        <p14:creationId xmlns:p14="http://schemas.microsoft.com/office/powerpoint/2010/main" val="1979666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35427" y="136576"/>
            <a:ext cx="10990385" cy="936104"/>
          </a:xfrm>
          <a:ln>
            <a:noFill/>
          </a:ln>
        </p:spPr>
        <p:txBody>
          <a:bodyPr>
            <a:normAutofit/>
          </a:bodyPr>
          <a:lstStyle/>
          <a:p>
            <a:pPr algn="ctr"/>
            <a:r>
              <a:rPr lang="en-US" sz="4400" b="1"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Gastroesophageal Cancers</a:t>
            </a:r>
            <a:endParaRPr lang="en-GB" altLang="ko-KR" b="1"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A930C71E-791C-334B-A021-733EFB0EFFD8}"/>
              </a:ext>
            </a:extLst>
          </p:cNvPr>
          <p:cNvGrpSpPr/>
          <p:nvPr/>
        </p:nvGrpSpPr>
        <p:grpSpPr>
          <a:xfrm>
            <a:off x="3686088" y="1745660"/>
            <a:ext cx="4889061" cy="3715234"/>
            <a:chOff x="3671575" y="2523425"/>
            <a:chExt cx="4889061" cy="3715234"/>
          </a:xfrm>
        </p:grpSpPr>
        <p:sp>
          <p:nvSpPr>
            <p:cNvPr id="6" name="AutoShape 4"/>
            <p:cNvSpPr>
              <a:spLocks noChangeArrowheads="1"/>
            </p:cNvSpPr>
            <p:nvPr/>
          </p:nvSpPr>
          <p:spPr bwMode="gray">
            <a:xfrm>
              <a:off x="3684885" y="3468768"/>
              <a:ext cx="4860032" cy="749655"/>
            </a:xfrm>
            <a:prstGeom prst="roundRect">
              <a:avLst>
                <a:gd name="adj" fmla="val 12565"/>
              </a:avLst>
            </a:prstGeom>
            <a:gradFill>
              <a:gsLst>
                <a:gs pos="40000">
                  <a:srgbClr val="F9FCFC"/>
                </a:gs>
                <a:gs pos="0">
                  <a:schemeClr val="bg1"/>
                </a:gs>
                <a:gs pos="100000">
                  <a:srgbClr val="EEF8F6"/>
                </a:gs>
              </a:gsLst>
              <a:lin ang="5400000" scaled="1"/>
            </a:gradFill>
            <a:ln w="15875" algn="ctr">
              <a:solidFill>
                <a:schemeClr val="accent5">
                  <a:lumMod val="20000"/>
                  <a:lumOff val="80000"/>
                </a:schemeClr>
              </a:solid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0" marR="0" lvl="0" indent="0" algn="ctr" defTabSz="914400" rtl="0" eaLnBrk="1" fontAlgn="auto" latinLnBrk="0" hangingPunct="1">
                <a:lnSpc>
                  <a:spcPct val="90000"/>
                </a:lnSpc>
                <a:spcBef>
                  <a:spcPts val="0"/>
                </a:spcBef>
                <a:spcAft>
                  <a:spcPts val="600"/>
                </a:spcAft>
                <a:buClr>
                  <a:srgbClr val="C0B02C"/>
                </a:buClr>
                <a:buSzTx/>
                <a:buFontTx/>
                <a:buNone/>
                <a:tabLst/>
                <a:defRPr/>
              </a:pPr>
              <a:r>
                <a:rPr kumimoji="0" lang="en-GB" sz="2400" b="1" i="0" u="none" strike="noStrike" kern="1200" cap="none" spc="0" normalizeH="0" baseline="0" noProof="0" dirty="0">
                  <a:ln>
                    <a:noFill/>
                  </a:ln>
                  <a:solidFill>
                    <a:srgbClr val="FF0000"/>
                  </a:solidFill>
                  <a:effectLst/>
                  <a:uLnTx/>
                  <a:uFillTx/>
                  <a:latin typeface="Calibri"/>
                  <a:ea typeface="Arial Unicode MS" pitchFamily="34" charset="-128"/>
                  <a:cs typeface="Arial Unicode MS" pitchFamily="34" charset="-128"/>
                </a:rPr>
                <a:t>HER2 beyond progression</a:t>
              </a:r>
            </a:p>
          </p:txBody>
        </p:sp>
        <p:sp>
          <p:nvSpPr>
            <p:cNvPr id="7" name="AutoShape 4"/>
            <p:cNvSpPr>
              <a:spLocks noChangeArrowheads="1"/>
            </p:cNvSpPr>
            <p:nvPr/>
          </p:nvSpPr>
          <p:spPr bwMode="gray">
            <a:xfrm>
              <a:off x="3684885" y="4414112"/>
              <a:ext cx="4860032" cy="749655"/>
            </a:xfrm>
            <a:prstGeom prst="roundRect">
              <a:avLst>
                <a:gd name="adj" fmla="val 12565"/>
              </a:avLst>
            </a:prstGeom>
            <a:gradFill>
              <a:gsLst>
                <a:gs pos="40000">
                  <a:srgbClr val="F9FCFC"/>
                </a:gs>
                <a:gs pos="0">
                  <a:schemeClr val="bg1"/>
                </a:gs>
                <a:gs pos="100000">
                  <a:srgbClr val="EEF8F6"/>
                </a:gs>
              </a:gsLst>
              <a:lin ang="5400000" scaled="1"/>
            </a:gradFill>
            <a:ln w="15875" algn="ctr">
              <a:solidFill>
                <a:schemeClr val="accent5">
                  <a:lumMod val="20000"/>
                  <a:lumOff val="80000"/>
                </a:schemeClr>
              </a:solid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0" marR="0" lvl="0" indent="0" algn="ctr" defTabSz="914400" rtl="0" eaLnBrk="1" fontAlgn="auto" latinLnBrk="0" hangingPunct="1">
                <a:lnSpc>
                  <a:spcPct val="90000"/>
                </a:lnSpc>
                <a:spcBef>
                  <a:spcPts val="0"/>
                </a:spcBef>
                <a:spcAft>
                  <a:spcPts val="600"/>
                </a:spcAft>
                <a:buClr>
                  <a:srgbClr val="C0B02C"/>
                </a:buClr>
                <a:buSzTx/>
                <a:buFontTx/>
                <a:buNone/>
                <a:tabLst/>
                <a:defRPr/>
              </a:pPr>
              <a:r>
                <a:rPr kumimoji="0" lang="en-GB" sz="2400" b="1" i="0" u="none" strike="noStrike" kern="1200" cap="none" spc="0" normalizeH="0" baseline="0" noProof="0" dirty="0">
                  <a:ln>
                    <a:noFill/>
                  </a:ln>
                  <a:solidFill>
                    <a:srgbClr val="000000"/>
                  </a:solidFill>
                  <a:effectLst/>
                  <a:uLnTx/>
                  <a:uFillTx/>
                  <a:latin typeface="Calibri"/>
                  <a:ea typeface="Arial Unicode MS" pitchFamily="34" charset="-128"/>
                  <a:cs typeface="Arial Unicode MS" pitchFamily="34" charset="-128"/>
                </a:rPr>
                <a:t>First line immunotherapy</a:t>
              </a:r>
            </a:p>
          </p:txBody>
        </p:sp>
        <p:sp>
          <p:nvSpPr>
            <p:cNvPr id="11" name="AutoShape 4"/>
            <p:cNvSpPr>
              <a:spLocks noChangeArrowheads="1"/>
            </p:cNvSpPr>
            <p:nvPr/>
          </p:nvSpPr>
          <p:spPr bwMode="gray">
            <a:xfrm>
              <a:off x="3700604" y="2523425"/>
              <a:ext cx="4860032" cy="749655"/>
            </a:xfrm>
            <a:prstGeom prst="roundRect">
              <a:avLst>
                <a:gd name="adj" fmla="val 12565"/>
              </a:avLst>
            </a:prstGeom>
            <a:gradFill>
              <a:gsLst>
                <a:gs pos="40000">
                  <a:srgbClr val="F9FCFC"/>
                </a:gs>
                <a:gs pos="0">
                  <a:schemeClr val="bg1"/>
                </a:gs>
                <a:gs pos="100000">
                  <a:srgbClr val="EEF8F6"/>
                </a:gs>
              </a:gsLst>
              <a:lin ang="5400000" scaled="1"/>
            </a:gradFill>
            <a:ln w="15875" algn="ctr">
              <a:solidFill>
                <a:schemeClr val="accent5">
                  <a:lumMod val="20000"/>
                  <a:lumOff val="80000"/>
                </a:schemeClr>
              </a:solid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0" marR="0" lvl="0" indent="0" algn="ctr" defTabSz="914400" rtl="0" eaLnBrk="1" fontAlgn="auto" latinLnBrk="0" hangingPunct="1">
                <a:lnSpc>
                  <a:spcPct val="90000"/>
                </a:lnSpc>
                <a:spcBef>
                  <a:spcPts val="0"/>
                </a:spcBef>
                <a:spcAft>
                  <a:spcPts val="600"/>
                </a:spcAft>
                <a:buClr>
                  <a:srgbClr val="C0B02C"/>
                </a:buClr>
                <a:buSzTx/>
                <a:buFontTx/>
                <a:buNone/>
                <a:tabLst/>
                <a:defRPr/>
              </a:pPr>
              <a:r>
                <a:rPr kumimoji="0" lang="en-GB" sz="2400" b="1" i="0" u="none" strike="noStrike" kern="1200" cap="none" spc="0" normalizeH="0" baseline="0" noProof="0" dirty="0">
                  <a:ln>
                    <a:noFill/>
                  </a:ln>
                  <a:solidFill>
                    <a:srgbClr val="000000"/>
                  </a:solidFill>
                  <a:effectLst/>
                  <a:uLnTx/>
                  <a:uFillTx/>
                  <a:latin typeface="Calibri"/>
                  <a:ea typeface="Arial Unicode MS" pitchFamily="34" charset="-128"/>
                  <a:cs typeface="Arial Unicode MS" pitchFamily="34" charset="-128"/>
                </a:rPr>
                <a:t>Current Standards</a:t>
              </a:r>
            </a:p>
          </p:txBody>
        </p:sp>
        <p:sp>
          <p:nvSpPr>
            <p:cNvPr id="16" name="AutoShape 4"/>
            <p:cNvSpPr>
              <a:spLocks noChangeArrowheads="1"/>
            </p:cNvSpPr>
            <p:nvPr/>
          </p:nvSpPr>
          <p:spPr bwMode="gray">
            <a:xfrm>
              <a:off x="3671575" y="5489004"/>
              <a:ext cx="4860032" cy="749655"/>
            </a:xfrm>
            <a:prstGeom prst="roundRect">
              <a:avLst>
                <a:gd name="adj" fmla="val 12565"/>
              </a:avLst>
            </a:prstGeom>
            <a:gradFill>
              <a:gsLst>
                <a:gs pos="40000">
                  <a:srgbClr val="F9FCFC"/>
                </a:gs>
                <a:gs pos="0">
                  <a:schemeClr val="bg1"/>
                </a:gs>
                <a:gs pos="100000">
                  <a:srgbClr val="EEF8F6"/>
                </a:gs>
              </a:gsLst>
              <a:lin ang="5400000" scaled="1"/>
            </a:gradFill>
            <a:ln w="15875" algn="ctr">
              <a:solidFill>
                <a:schemeClr val="accent5">
                  <a:lumMod val="20000"/>
                  <a:lumOff val="80000"/>
                </a:schemeClr>
              </a:solid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0" marR="0" lvl="0" indent="0" algn="ctr" defTabSz="914400" rtl="0" eaLnBrk="1" fontAlgn="auto" latinLnBrk="0" hangingPunct="1">
                <a:lnSpc>
                  <a:spcPct val="90000"/>
                </a:lnSpc>
                <a:spcBef>
                  <a:spcPts val="0"/>
                </a:spcBef>
                <a:spcAft>
                  <a:spcPts val="600"/>
                </a:spcAft>
                <a:buClr>
                  <a:srgbClr val="C0B02C"/>
                </a:buClr>
                <a:buSzTx/>
                <a:buFontTx/>
                <a:buNone/>
                <a:tabLst/>
                <a:defRPr/>
              </a:pPr>
              <a:r>
                <a:rPr kumimoji="0" lang="en-GB" sz="2400" b="1" i="0" u="none" strike="noStrike" kern="1200" cap="none" spc="0" normalizeH="0" baseline="0" noProof="0" dirty="0">
                  <a:ln>
                    <a:noFill/>
                  </a:ln>
                  <a:solidFill>
                    <a:srgbClr val="000000"/>
                  </a:solidFill>
                  <a:effectLst/>
                  <a:uLnTx/>
                  <a:uFillTx/>
                  <a:latin typeface="Calibri"/>
                  <a:ea typeface="Arial Unicode MS" pitchFamily="34" charset="-128"/>
                  <a:cs typeface="Arial Unicode MS" pitchFamily="34" charset="-128"/>
                </a:rPr>
                <a:t>Perioperative immunotherapy</a:t>
              </a:r>
            </a:p>
          </p:txBody>
        </p:sp>
      </p:grpSp>
    </p:spTree>
    <p:extLst>
      <p:ext uri="{BB962C8B-B14F-4D97-AF65-F5344CB8AC3E}">
        <p14:creationId xmlns:p14="http://schemas.microsoft.com/office/powerpoint/2010/main" val="1416413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11707528" cy="1096963"/>
          </a:xfrm>
        </p:spPr>
        <p:txBody>
          <a:bodyPr/>
          <a:lstStyle/>
          <a:p>
            <a:r>
              <a:rPr lang="en-US" dirty="0">
                <a:solidFill>
                  <a:schemeClr val="tx1"/>
                </a:solidFill>
              </a:rPr>
              <a:t>Second Line – </a:t>
            </a:r>
            <a:r>
              <a:rPr lang="en-US" dirty="0" err="1">
                <a:solidFill>
                  <a:schemeClr val="tx1"/>
                </a:solidFill>
              </a:rPr>
              <a:t>Margetuximab</a:t>
            </a:r>
            <a:r>
              <a:rPr lang="en-US" dirty="0">
                <a:solidFill>
                  <a:schemeClr val="tx1"/>
                </a:solidFill>
              </a:rPr>
              <a:t>/</a:t>
            </a:r>
            <a:r>
              <a:rPr lang="en-US" dirty="0" err="1">
                <a:solidFill>
                  <a:schemeClr val="tx1"/>
                </a:solidFill>
              </a:rPr>
              <a:t>Pembrolizumab</a:t>
            </a:r>
            <a:endParaRPr lang="en-US" dirty="0">
              <a:solidFill>
                <a:schemeClr val="tx1"/>
              </a:solidFill>
            </a:endParaRPr>
          </a:p>
        </p:txBody>
      </p:sp>
      <p:sp>
        <p:nvSpPr>
          <p:cNvPr id="5" name="TextBox 4"/>
          <p:cNvSpPr txBox="1"/>
          <p:nvPr/>
        </p:nvSpPr>
        <p:spPr>
          <a:xfrm>
            <a:off x="0" y="6596390"/>
            <a:ext cx="1190855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Catenacci et al. </a:t>
            </a:r>
            <a:r>
              <a:rPr kumimoji="0" lang="en-US" sz="11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Margetuximab</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plus </a:t>
            </a:r>
            <a:r>
              <a:rPr kumimoji="0" lang="en-US" sz="11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pembrolizumab</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for previously treated, HER2-positive GEA (CP-MGAH22–05): a single-arm, phase 1b–2 trial. </a:t>
            </a:r>
            <a:r>
              <a:rPr kumimoji="0" lang="en-US" sz="1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Lancet Oncology</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2020</a:t>
            </a:r>
          </a:p>
        </p:txBody>
      </p:sp>
      <p:pic>
        <p:nvPicPr>
          <p:cNvPr id="7" name="Picture 6"/>
          <p:cNvPicPr>
            <a:picLocks noChangeAspect="1"/>
          </p:cNvPicPr>
          <p:nvPr/>
        </p:nvPicPr>
        <p:blipFill>
          <a:blip r:embed="rId2"/>
          <a:stretch>
            <a:fillRect/>
          </a:stretch>
        </p:blipFill>
        <p:spPr>
          <a:xfrm>
            <a:off x="6158564" y="1494737"/>
            <a:ext cx="5229529" cy="437821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84" y="1267225"/>
            <a:ext cx="5159140" cy="4967444"/>
          </a:xfrm>
          <a:prstGeom prst="rect">
            <a:avLst/>
          </a:prstGeom>
        </p:spPr>
      </p:pic>
      <p:cxnSp>
        <p:nvCxnSpPr>
          <p:cNvPr id="4" name="Straight Connector 3"/>
          <p:cNvCxnSpPr/>
          <p:nvPr/>
        </p:nvCxnSpPr>
        <p:spPr>
          <a:xfrm>
            <a:off x="3288323" y="3991707"/>
            <a:ext cx="39565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288323" y="4232030"/>
            <a:ext cx="39565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3454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7447"/>
            <a:ext cx="11707528" cy="1096963"/>
          </a:xfrm>
        </p:spPr>
        <p:txBody>
          <a:bodyPr/>
          <a:lstStyle/>
          <a:p>
            <a:r>
              <a:rPr lang="en-US" dirty="0">
                <a:solidFill>
                  <a:schemeClr val="tx1"/>
                </a:solidFill>
              </a:rPr>
              <a:t>First Line – </a:t>
            </a:r>
            <a:r>
              <a:rPr lang="en-US" dirty="0" err="1">
                <a:solidFill>
                  <a:schemeClr val="tx1"/>
                </a:solidFill>
              </a:rPr>
              <a:t>Margetuximab</a:t>
            </a:r>
            <a:r>
              <a:rPr lang="en-US" dirty="0">
                <a:solidFill>
                  <a:schemeClr val="tx1"/>
                </a:solidFill>
              </a:rPr>
              <a:t>/</a:t>
            </a:r>
            <a:r>
              <a:rPr lang="en-US" dirty="0" err="1">
                <a:solidFill>
                  <a:schemeClr val="tx1"/>
                </a:solidFill>
              </a:rPr>
              <a:t>Pembrolizumab</a:t>
            </a:r>
            <a:endParaRPr lang="en-US" dirty="0">
              <a:solidFill>
                <a:schemeClr val="tx1"/>
              </a:solidFill>
            </a:endParaRPr>
          </a:p>
        </p:txBody>
      </p:sp>
      <p:sp>
        <p:nvSpPr>
          <p:cNvPr id="5" name="TextBox 4"/>
          <p:cNvSpPr txBox="1"/>
          <p:nvPr/>
        </p:nvSpPr>
        <p:spPr>
          <a:xfrm>
            <a:off x="0" y="6596390"/>
            <a:ext cx="1190855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Catenacci et al. </a:t>
            </a:r>
            <a:r>
              <a:rPr kumimoji="0" lang="en-US" sz="11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Margetuximab</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plus </a:t>
            </a:r>
            <a:r>
              <a:rPr kumimoji="0" lang="en-US" sz="11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pembrolizumab</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for previously treated, HER2-positive GEA (CP-MGAH22–05): a single-arm, phase 1b–2 trial. </a:t>
            </a:r>
            <a:r>
              <a:rPr kumimoji="0" lang="en-US" sz="1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Lancet Oncology</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2020</a:t>
            </a:r>
          </a:p>
        </p:txBody>
      </p:sp>
      <p:pic>
        <p:nvPicPr>
          <p:cNvPr id="11" name="Picture 10"/>
          <p:cNvPicPr>
            <a:picLocks noChangeAspect="1"/>
          </p:cNvPicPr>
          <p:nvPr/>
        </p:nvPicPr>
        <p:blipFill>
          <a:blip r:embed="rId2"/>
          <a:stretch>
            <a:fillRect/>
          </a:stretch>
        </p:blipFill>
        <p:spPr>
          <a:xfrm>
            <a:off x="1408607" y="1265723"/>
            <a:ext cx="8636959" cy="4981073"/>
          </a:xfrm>
          <a:prstGeom prst="rect">
            <a:avLst/>
          </a:prstGeom>
          <a:solidFill>
            <a:srgbClr val="FFFFFF"/>
          </a:solidFill>
        </p:spPr>
      </p:pic>
      <p:sp>
        <p:nvSpPr>
          <p:cNvPr id="3" name="Rectangle 2"/>
          <p:cNvSpPr/>
          <p:nvPr/>
        </p:nvSpPr>
        <p:spPr>
          <a:xfrm>
            <a:off x="1408607" y="2136531"/>
            <a:ext cx="8561870" cy="153865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995853" y="2558561"/>
            <a:ext cx="1538655" cy="97594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3971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a:xfrm>
            <a:off x="635427" y="-8793"/>
            <a:ext cx="10990385" cy="936104"/>
          </a:xfrm>
          <a:ln>
            <a:noFill/>
          </a:ln>
        </p:spPr>
        <p:txBody>
          <a:bodyPr>
            <a:normAutofit/>
          </a:bodyPr>
          <a:lstStyle/>
          <a:p>
            <a:pPr algn="ctr"/>
            <a:r>
              <a:rPr lang="en-US" sz="4400" dirty="0">
                <a:solidFill>
                  <a:srgbClr val="000000"/>
                </a:solidFill>
                <a:effectLst>
                  <a:outerShdw blurRad="38100" dist="38100" dir="2700000" algn="tl">
                    <a:srgbClr val="000000">
                      <a:alpha val="43137"/>
                    </a:srgbClr>
                  </a:outerShdw>
                </a:effectLst>
              </a:rPr>
              <a:t>Gastroesophageal Cancers</a:t>
            </a:r>
            <a:endParaRPr lang="en-GB" altLang="ko-KR" dirty="0">
              <a:solidFill>
                <a:srgbClr val="000000"/>
              </a:solidFill>
              <a:effectLst>
                <a:outerShdw blurRad="38100" dist="38100" dir="2700000" algn="tl">
                  <a:srgbClr val="000000">
                    <a:alpha val="43137"/>
                  </a:srgbClr>
                </a:outerShdw>
              </a:effectLst>
            </a:endParaRPr>
          </a:p>
        </p:txBody>
      </p:sp>
      <p:grpSp>
        <p:nvGrpSpPr>
          <p:cNvPr id="2" name="Group 1">
            <a:extLst>
              <a:ext uri="{FF2B5EF4-FFF2-40B4-BE49-F238E27FC236}">
                <a16:creationId xmlns:a16="http://schemas.microsoft.com/office/drawing/2014/main" id="{283F76BC-EB85-8840-B823-41C44BB70A91}"/>
              </a:ext>
            </a:extLst>
          </p:cNvPr>
          <p:cNvGrpSpPr/>
          <p:nvPr/>
        </p:nvGrpSpPr>
        <p:grpSpPr>
          <a:xfrm>
            <a:off x="3651469" y="1756169"/>
            <a:ext cx="4889061" cy="3715234"/>
            <a:chOff x="3671575" y="2523425"/>
            <a:chExt cx="4889061" cy="3715234"/>
          </a:xfrm>
        </p:grpSpPr>
        <p:sp>
          <p:nvSpPr>
            <p:cNvPr id="6" name="AutoShape 4"/>
            <p:cNvSpPr>
              <a:spLocks noChangeArrowheads="1"/>
            </p:cNvSpPr>
            <p:nvPr/>
          </p:nvSpPr>
          <p:spPr bwMode="gray">
            <a:xfrm>
              <a:off x="3684885" y="3468768"/>
              <a:ext cx="4860032" cy="749655"/>
            </a:xfrm>
            <a:prstGeom prst="roundRect">
              <a:avLst>
                <a:gd name="adj" fmla="val 12565"/>
              </a:avLst>
            </a:prstGeom>
            <a:gradFill>
              <a:gsLst>
                <a:gs pos="40000">
                  <a:srgbClr val="F9FCFC"/>
                </a:gs>
                <a:gs pos="0">
                  <a:schemeClr val="bg1"/>
                </a:gs>
                <a:gs pos="100000">
                  <a:srgbClr val="EEF8F6"/>
                </a:gs>
              </a:gsLst>
              <a:lin ang="5400000" scaled="1"/>
            </a:gradFill>
            <a:ln w="15875" algn="ctr">
              <a:solidFill>
                <a:schemeClr val="accent5">
                  <a:lumMod val="20000"/>
                  <a:lumOff val="80000"/>
                </a:schemeClr>
              </a:solid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0" marR="0" lvl="0" indent="0" algn="ctr" defTabSz="914400" rtl="0" eaLnBrk="1" fontAlgn="auto" latinLnBrk="0" hangingPunct="1">
                <a:lnSpc>
                  <a:spcPct val="90000"/>
                </a:lnSpc>
                <a:spcBef>
                  <a:spcPts val="0"/>
                </a:spcBef>
                <a:spcAft>
                  <a:spcPts val="600"/>
                </a:spcAft>
                <a:buClr>
                  <a:srgbClr val="C0B02C"/>
                </a:buClr>
                <a:buSzTx/>
                <a:buFontTx/>
                <a:buNone/>
                <a:tabLst/>
                <a:defRPr/>
              </a:pPr>
              <a:r>
                <a:rPr kumimoji="0" lang="en-GB" sz="2400" b="1" i="0" u="none" strike="noStrike" kern="1200" cap="none" spc="0" normalizeH="0" baseline="0" noProof="0" dirty="0">
                  <a:ln>
                    <a:noFill/>
                  </a:ln>
                  <a:solidFill>
                    <a:srgbClr val="000000"/>
                  </a:solidFill>
                  <a:effectLst/>
                  <a:uLnTx/>
                  <a:uFillTx/>
                  <a:latin typeface="Calibri"/>
                  <a:ea typeface="Arial Unicode MS" pitchFamily="34" charset="-128"/>
                  <a:cs typeface="Arial Unicode MS" pitchFamily="34" charset="-128"/>
                </a:rPr>
                <a:t>HER2 beyond progression</a:t>
              </a:r>
            </a:p>
          </p:txBody>
        </p:sp>
        <p:sp>
          <p:nvSpPr>
            <p:cNvPr id="7" name="AutoShape 4"/>
            <p:cNvSpPr>
              <a:spLocks noChangeArrowheads="1"/>
            </p:cNvSpPr>
            <p:nvPr/>
          </p:nvSpPr>
          <p:spPr bwMode="gray">
            <a:xfrm>
              <a:off x="3684885" y="4414112"/>
              <a:ext cx="4860032" cy="749655"/>
            </a:xfrm>
            <a:prstGeom prst="roundRect">
              <a:avLst>
                <a:gd name="adj" fmla="val 12565"/>
              </a:avLst>
            </a:prstGeom>
            <a:gradFill>
              <a:gsLst>
                <a:gs pos="40000">
                  <a:srgbClr val="F9FCFC"/>
                </a:gs>
                <a:gs pos="0">
                  <a:schemeClr val="bg1"/>
                </a:gs>
                <a:gs pos="100000">
                  <a:srgbClr val="EEF8F6"/>
                </a:gs>
              </a:gsLst>
              <a:lin ang="5400000" scaled="1"/>
            </a:gradFill>
            <a:ln w="15875" algn="ctr">
              <a:solidFill>
                <a:schemeClr val="accent5">
                  <a:lumMod val="20000"/>
                  <a:lumOff val="80000"/>
                </a:schemeClr>
              </a:solid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0" marR="0" lvl="0" indent="0" algn="ctr" defTabSz="914400" rtl="0" eaLnBrk="1" fontAlgn="auto" latinLnBrk="0" hangingPunct="1">
                <a:lnSpc>
                  <a:spcPct val="90000"/>
                </a:lnSpc>
                <a:spcBef>
                  <a:spcPts val="0"/>
                </a:spcBef>
                <a:spcAft>
                  <a:spcPts val="600"/>
                </a:spcAft>
                <a:buClr>
                  <a:srgbClr val="C0B02C"/>
                </a:buClr>
                <a:buSzTx/>
                <a:buFontTx/>
                <a:buNone/>
                <a:tabLst/>
                <a:defRPr/>
              </a:pPr>
              <a:r>
                <a:rPr kumimoji="0" lang="en-GB" sz="2400" b="1" i="0" u="none" strike="noStrike" kern="1200" cap="none" spc="0" normalizeH="0" baseline="0" noProof="0" dirty="0">
                  <a:ln>
                    <a:noFill/>
                  </a:ln>
                  <a:solidFill>
                    <a:srgbClr val="000000"/>
                  </a:solidFill>
                  <a:effectLst/>
                  <a:uLnTx/>
                  <a:uFillTx/>
                  <a:latin typeface="Calibri"/>
                  <a:ea typeface="Arial Unicode MS" pitchFamily="34" charset="-128"/>
                  <a:cs typeface="Arial Unicode MS" pitchFamily="34" charset="-128"/>
                </a:rPr>
                <a:t>First line immunotherapy</a:t>
              </a:r>
            </a:p>
          </p:txBody>
        </p:sp>
        <p:sp>
          <p:nvSpPr>
            <p:cNvPr id="11" name="AutoShape 4"/>
            <p:cNvSpPr>
              <a:spLocks noChangeArrowheads="1"/>
            </p:cNvSpPr>
            <p:nvPr/>
          </p:nvSpPr>
          <p:spPr bwMode="gray">
            <a:xfrm>
              <a:off x="3700604" y="2523425"/>
              <a:ext cx="4860032" cy="749655"/>
            </a:xfrm>
            <a:prstGeom prst="roundRect">
              <a:avLst>
                <a:gd name="adj" fmla="val 12565"/>
              </a:avLst>
            </a:prstGeom>
            <a:gradFill>
              <a:gsLst>
                <a:gs pos="40000">
                  <a:srgbClr val="F9FCFC"/>
                </a:gs>
                <a:gs pos="0">
                  <a:schemeClr val="bg1"/>
                </a:gs>
                <a:gs pos="100000">
                  <a:srgbClr val="EEF8F6"/>
                </a:gs>
              </a:gsLst>
              <a:lin ang="5400000" scaled="1"/>
            </a:gradFill>
            <a:ln w="15875" algn="ctr">
              <a:solidFill>
                <a:schemeClr val="accent5">
                  <a:lumMod val="20000"/>
                  <a:lumOff val="80000"/>
                </a:schemeClr>
              </a:solid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0" marR="0" lvl="0" indent="0" algn="ctr" defTabSz="914400" rtl="0" eaLnBrk="1" fontAlgn="auto" latinLnBrk="0" hangingPunct="1">
                <a:lnSpc>
                  <a:spcPct val="90000"/>
                </a:lnSpc>
                <a:spcBef>
                  <a:spcPts val="0"/>
                </a:spcBef>
                <a:spcAft>
                  <a:spcPts val="600"/>
                </a:spcAft>
                <a:buClr>
                  <a:srgbClr val="C0B02C"/>
                </a:buClr>
                <a:buSzTx/>
                <a:buFontTx/>
                <a:buNone/>
                <a:tabLst/>
                <a:defRPr/>
              </a:pPr>
              <a:r>
                <a:rPr kumimoji="0" lang="en-GB" sz="2400" b="1" i="0" u="none" strike="noStrike" kern="1200" cap="none" spc="0" normalizeH="0" baseline="0" noProof="0" dirty="0">
                  <a:ln>
                    <a:noFill/>
                  </a:ln>
                  <a:solidFill>
                    <a:srgbClr val="000000"/>
                  </a:solidFill>
                  <a:effectLst/>
                  <a:uLnTx/>
                  <a:uFillTx/>
                  <a:latin typeface="Calibri"/>
                  <a:ea typeface="Arial Unicode MS" pitchFamily="34" charset="-128"/>
                  <a:cs typeface="Arial Unicode MS" pitchFamily="34" charset="-128"/>
                </a:rPr>
                <a:t>Current Standards</a:t>
              </a:r>
            </a:p>
          </p:txBody>
        </p:sp>
        <p:sp>
          <p:nvSpPr>
            <p:cNvPr id="16" name="AutoShape 4"/>
            <p:cNvSpPr>
              <a:spLocks noChangeArrowheads="1"/>
            </p:cNvSpPr>
            <p:nvPr/>
          </p:nvSpPr>
          <p:spPr bwMode="gray">
            <a:xfrm>
              <a:off x="3671575" y="5489004"/>
              <a:ext cx="4860032" cy="749655"/>
            </a:xfrm>
            <a:prstGeom prst="roundRect">
              <a:avLst>
                <a:gd name="adj" fmla="val 12565"/>
              </a:avLst>
            </a:prstGeom>
            <a:gradFill>
              <a:gsLst>
                <a:gs pos="40000">
                  <a:srgbClr val="F9FCFC"/>
                </a:gs>
                <a:gs pos="0">
                  <a:schemeClr val="bg1"/>
                </a:gs>
                <a:gs pos="100000">
                  <a:srgbClr val="EEF8F6"/>
                </a:gs>
              </a:gsLst>
              <a:lin ang="5400000" scaled="1"/>
            </a:gradFill>
            <a:ln w="15875" algn="ctr">
              <a:solidFill>
                <a:schemeClr val="accent5">
                  <a:lumMod val="20000"/>
                  <a:lumOff val="80000"/>
                </a:schemeClr>
              </a:solid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0" marR="0" lvl="0" indent="0" algn="ctr" defTabSz="914400" rtl="0" eaLnBrk="1" fontAlgn="auto" latinLnBrk="0" hangingPunct="1">
                <a:lnSpc>
                  <a:spcPct val="90000"/>
                </a:lnSpc>
                <a:spcBef>
                  <a:spcPts val="0"/>
                </a:spcBef>
                <a:spcAft>
                  <a:spcPts val="600"/>
                </a:spcAft>
                <a:buClr>
                  <a:srgbClr val="C0B02C"/>
                </a:buClr>
                <a:buSzTx/>
                <a:buFontTx/>
                <a:buNone/>
                <a:tabLst/>
                <a:defRPr/>
              </a:pPr>
              <a:r>
                <a:rPr kumimoji="0" lang="en-GB" sz="2400" b="1" i="0" u="none" strike="noStrike" kern="1200" cap="none" spc="0" normalizeH="0" baseline="0" noProof="0" dirty="0">
                  <a:ln>
                    <a:noFill/>
                  </a:ln>
                  <a:solidFill>
                    <a:srgbClr val="000000"/>
                  </a:solidFill>
                  <a:effectLst/>
                  <a:uLnTx/>
                  <a:uFillTx/>
                  <a:latin typeface="Calibri"/>
                  <a:ea typeface="Arial Unicode MS" pitchFamily="34" charset="-128"/>
                  <a:cs typeface="Arial Unicode MS" pitchFamily="34" charset="-128"/>
                </a:rPr>
                <a:t>Perioperative immunotherapy</a:t>
              </a:r>
            </a:p>
          </p:txBody>
        </p:sp>
      </p:grpSp>
    </p:spTree>
    <p:extLst>
      <p:ext uri="{BB962C8B-B14F-4D97-AF65-F5344CB8AC3E}">
        <p14:creationId xmlns:p14="http://schemas.microsoft.com/office/powerpoint/2010/main" val="432336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47" y="51613"/>
            <a:ext cx="11582400" cy="1096963"/>
          </a:xfrm>
        </p:spPr>
        <p:txBody>
          <a:bodyPr/>
          <a:lstStyle/>
          <a:p>
            <a:r>
              <a:rPr lang="en-US" sz="3000" dirty="0">
                <a:solidFill>
                  <a:schemeClr val="tx1"/>
                </a:solidFill>
              </a:rPr>
              <a:t>Third Line – Trastuzumab </a:t>
            </a:r>
            <a:r>
              <a:rPr lang="en-US" sz="3000" dirty="0" err="1">
                <a:solidFill>
                  <a:schemeClr val="tx1"/>
                </a:solidFill>
              </a:rPr>
              <a:t>Deruxtecan</a:t>
            </a:r>
            <a:r>
              <a:rPr lang="en-US" sz="3000" dirty="0">
                <a:solidFill>
                  <a:schemeClr val="tx1"/>
                </a:solidFill>
              </a:rPr>
              <a:t>: Mechanism of Action and Response</a:t>
            </a:r>
          </a:p>
        </p:txBody>
      </p:sp>
      <p:pic>
        <p:nvPicPr>
          <p:cNvPr id="5" name="Content Placeholder 4"/>
          <p:cNvPicPr>
            <a:picLocks noGrp="1" noChangeAspect="1"/>
          </p:cNvPicPr>
          <p:nvPr>
            <p:ph idx="1"/>
          </p:nvPr>
        </p:nvPicPr>
        <p:blipFill>
          <a:blip r:embed="rId2"/>
          <a:stretch>
            <a:fillRect/>
          </a:stretch>
        </p:blipFill>
        <p:spPr>
          <a:xfrm>
            <a:off x="5117277" y="2953015"/>
            <a:ext cx="6442576" cy="3554708"/>
          </a:xfrm>
          <a:prstGeom prst="rect">
            <a:avLst/>
          </a:prstGeom>
        </p:spPr>
      </p:pic>
      <p:sp>
        <p:nvSpPr>
          <p:cNvPr id="7" name="TextBox 6"/>
          <p:cNvSpPr txBox="1"/>
          <p:nvPr/>
        </p:nvSpPr>
        <p:spPr>
          <a:xfrm>
            <a:off x="0" y="6585688"/>
            <a:ext cx="1190855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Shitara</a:t>
            </a:r>
            <a:r>
              <a:rPr kumimoji="0" lang="en-US" sz="1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et al</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Trastuzumab</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Deruxtecan</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in Previously Treated HER2-Positive Gastric Cancer. </a:t>
            </a:r>
            <a:r>
              <a:rPr kumimoji="0" lang="en-US" sz="1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NEJM </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2020</a:t>
            </a:r>
          </a:p>
        </p:txBody>
      </p:sp>
      <p:pic>
        <p:nvPicPr>
          <p:cNvPr id="3" name="Picture 2"/>
          <p:cNvPicPr>
            <a:picLocks noChangeAspect="1"/>
          </p:cNvPicPr>
          <p:nvPr/>
        </p:nvPicPr>
        <p:blipFill>
          <a:blip r:embed="rId3"/>
          <a:stretch>
            <a:fillRect/>
          </a:stretch>
        </p:blipFill>
        <p:spPr>
          <a:xfrm>
            <a:off x="366901" y="1480096"/>
            <a:ext cx="4290696" cy="3301153"/>
          </a:xfrm>
          <a:prstGeom prst="rect">
            <a:avLst/>
          </a:prstGeom>
          <a:solidFill>
            <a:srgbClr val="FFFFFF"/>
          </a:solidFill>
        </p:spPr>
      </p:pic>
      <p:sp>
        <p:nvSpPr>
          <p:cNvPr id="20" name="TextBox 19"/>
          <p:cNvSpPr txBox="1"/>
          <p:nvPr/>
        </p:nvSpPr>
        <p:spPr>
          <a:xfrm>
            <a:off x="5117277" y="1480096"/>
            <a:ext cx="140301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N= 125 pts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R 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100% Asian</a:t>
            </a:r>
          </a:p>
        </p:txBody>
      </p:sp>
      <p:sp>
        <p:nvSpPr>
          <p:cNvPr id="21" name="TextBox 20"/>
          <p:cNvSpPr txBox="1"/>
          <p:nvPr/>
        </p:nvSpPr>
        <p:spPr>
          <a:xfrm>
            <a:off x="10297138" y="3857809"/>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51%</a:t>
            </a:r>
          </a:p>
        </p:txBody>
      </p:sp>
      <p:sp>
        <p:nvSpPr>
          <p:cNvPr id="22" name="TextBox 21"/>
          <p:cNvSpPr txBox="1"/>
          <p:nvPr/>
        </p:nvSpPr>
        <p:spPr>
          <a:xfrm>
            <a:off x="10297139" y="5501267"/>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14%</a:t>
            </a:r>
          </a:p>
        </p:txBody>
      </p:sp>
    </p:spTree>
    <p:extLst>
      <p:ext uri="{BB962C8B-B14F-4D97-AF65-F5344CB8AC3E}">
        <p14:creationId xmlns:p14="http://schemas.microsoft.com/office/powerpoint/2010/main" val="1980545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930" y="-134998"/>
            <a:ext cx="11582400" cy="1096963"/>
          </a:xfrm>
        </p:spPr>
        <p:txBody>
          <a:bodyPr/>
          <a:lstStyle/>
          <a:p>
            <a:r>
              <a:rPr lang="en-US" sz="3200" dirty="0">
                <a:solidFill>
                  <a:schemeClr val="tx1"/>
                </a:solidFill>
              </a:rPr>
              <a:t>Third Line – Trastuzumab </a:t>
            </a:r>
            <a:r>
              <a:rPr lang="en-US" sz="3200" dirty="0" err="1">
                <a:solidFill>
                  <a:schemeClr val="tx1"/>
                </a:solidFill>
              </a:rPr>
              <a:t>Deruxtecan</a:t>
            </a:r>
            <a:r>
              <a:rPr lang="en-US" sz="3200" dirty="0">
                <a:solidFill>
                  <a:schemeClr val="tx1"/>
                </a:solidFill>
              </a:rPr>
              <a:t>: Survival</a:t>
            </a:r>
          </a:p>
        </p:txBody>
      </p:sp>
      <p:sp>
        <p:nvSpPr>
          <p:cNvPr id="7" name="TextBox 6"/>
          <p:cNvSpPr txBox="1"/>
          <p:nvPr/>
        </p:nvSpPr>
        <p:spPr>
          <a:xfrm>
            <a:off x="0" y="6585688"/>
            <a:ext cx="1190855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Shitara</a:t>
            </a:r>
            <a:r>
              <a:rPr kumimoji="0" lang="en-US" sz="1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et al</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Trastuzumab</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Deruxtecan</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in Previously Treated HER2-Positive Gastric Cancer. </a:t>
            </a:r>
            <a:r>
              <a:rPr kumimoji="0" lang="en-US" sz="1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NEJM </a:t>
            </a: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2020</a:t>
            </a:r>
          </a:p>
        </p:txBody>
      </p:sp>
      <p:grpSp>
        <p:nvGrpSpPr>
          <p:cNvPr id="9" name="Group 8">
            <a:extLst>
              <a:ext uri="{FF2B5EF4-FFF2-40B4-BE49-F238E27FC236}">
                <a16:creationId xmlns:a16="http://schemas.microsoft.com/office/drawing/2014/main" id="{C6E31279-5AF5-1344-841C-3CC6647FA834}"/>
              </a:ext>
            </a:extLst>
          </p:cNvPr>
          <p:cNvGrpSpPr/>
          <p:nvPr/>
        </p:nvGrpSpPr>
        <p:grpSpPr>
          <a:xfrm>
            <a:off x="2076999" y="740038"/>
            <a:ext cx="7494384" cy="5845650"/>
            <a:chOff x="6330947" y="1434799"/>
            <a:chExt cx="5556253" cy="4940602"/>
          </a:xfrm>
        </p:grpSpPr>
        <p:pic>
          <p:nvPicPr>
            <p:cNvPr id="6" name="Picture 5"/>
            <p:cNvPicPr>
              <a:picLocks noChangeAspect="1"/>
            </p:cNvPicPr>
            <p:nvPr/>
          </p:nvPicPr>
          <p:blipFill>
            <a:blip r:embed="rId2"/>
            <a:stretch>
              <a:fillRect/>
            </a:stretch>
          </p:blipFill>
          <p:spPr>
            <a:xfrm>
              <a:off x="6330947" y="1434799"/>
              <a:ext cx="5556253" cy="4940602"/>
            </a:xfrm>
            <a:prstGeom prst="rect">
              <a:avLst/>
            </a:prstGeom>
          </p:spPr>
        </p:pic>
        <p:sp>
          <p:nvSpPr>
            <p:cNvPr id="4" name="TextBox 3"/>
            <p:cNvSpPr txBox="1"/>
            <p:nvPr/>
          </p:nvSpPr>
          <p:spPr>
            <a:xfrm>
              <a:off x="9949758" y="3182763"/>
              <a:ext cx="159530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prstClr val="black"/>
                  </a:solidFill>
                  <a:effectLst/>
                  <a:uLnTx/>
                  <a:uFillTx/>
                  <a:latin typeface="Arial"/>
                  <a:ea typeface="+mn-ea"/>
                  <a:cs typeface="+mn-cs"/>
                </a:rPr>
                <a:t>Irinotecan</a:t>
              </a:r>
              <a:r>
                <a:rPr kumimoji="0" lang="en-US" sz="1050" b="0" i="0" u="none" strike="noStrike" kern="1200" cap="none" spc="0" normalizeH="0" baseline="0" noProof="0" dirty="0">
                  <a:ln>
                    <a:noFill/>
                  </a:ln>
                  <a:solidFill>
                    <a:prstClr val="black"/>
                  </a:solidFill>
                  <a:effectLst/>
                  <a:uLnTx/>
                  <a:uFillTx/>
                  <a:latin typeface="Arial"/>
                  <a:ea typeface="+mn-ea"/>
                  <a:cs typeface="+mn-cs"/>
                </a:rPr>
                <a:t> or paclitaxel</a:t>
              </a:r>
            </a:p>
          </p:txBody>
        </p:sp>
        <p:cxnSp>
          <p:nvCxnSpPr>
            <p:cNvPr id="19" name="Straight Arrow Connector 18"/>
            <p:cNvCxnSpPr/>
            <p:nvPr/>
          </p:nvCxnSpPr>
          <p:spPr>
            <a:xfrm>
              <a:off x="10139881" y="2806574"/>
              <a:ext cx="162963" cy="384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148646" y="2312376"/>
              <a:ext cx="668216" cy="422031"/>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TextBox 23"/>
            <p:cNvSpPr txBox="1"/>
            <p:nvPr/>
          </p:nvSpPr>
          <p:spPr>
            <a:xfrm>
              <a:off x="11201400" y="4838699"/>
              <a:ext cx="668216" cy="422031"/>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4036138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DESTINY-Gastric01: TRAE in ≥20% of Pts</a:t>
            </a:r>
          </a:p>
        </p:txBody>
      </p:sp>
      <p:sp>
        <p:nvSpPr>
          <p:cNvPr id="4" name="Text Placeholder 3"/>
          <p:cNvSpPr>
            <a:spLocks noGrp="1"/>
          </p:cNvSpPr>
          <p:nvPr>
            <p:ph type="body" sz="quarter" idx="12"/>
          </p:nvPr>
        </p:nvSpPr>
        <p:spPr>
          <a:xfrm>
            <a:off x="147320" y="6273813"/>
            <a:ext cx="11365992" cy="477756"/>
          </a:xfrm>
        </p:spPr>
        <p:txBody>
          <a:bodyPr/>
          <a:lstStyle/>
          <a:p>
            <a:r>
              <a:rPr lang="es-ES" dirty="0" err="1"/>
              <a:t>Shitara</a:t>
            </a:r>
            <a:r>
              <a:rPr lang="es-ES" dirty="0"/>
              <a:t> K, et al. ASCO 2020. </a:t>
            </a:r>
            <a:r>
              <a:rPr lang="es-ES" dirty="0" err="1"/>
              <a:t>Abs</a:t>
            </a:r>
            <a:r>
              <a:rPr lang="es-ES" dirty="0"/>
              <a:t> 4513. </a:t>
            </a:r>
          </a:p>
        </p:txBody>
      </p:sp>
      <p:pic>
        <p:nvPicPr>
          <p:cNvPr id="3" name="Picture 2"/>
          <p:cNvPicPr>
            <a:picLocks noChangeAspect="1"/>
          </p:cNvPicPr>
          <p:nvPr/>
        </p:nvPicPr>
        <p:blipFill>
          <a:blip r:embed="rId2"/>
          <a:stretch>
            <a:fillRect/>
          </a:stretch>
        </p:blipFill>
        <p:spPr>
          <a:xfrm>
            <a:off x="3369600" y="1383011"/>
            <a:ext cx="7637557" cy="5238275"/>
          </a:xfrm>
          <a:prstGeom prst="rect">
            <a:avLst/>
          </a:prstGeom>
        </p:spPr>
      </p:pic>
      <p:sp>
        <p:nvSpPr>
          <p:cNvPr id="5" name="TextBox 4"/>
          <p:cNvSpPr txBox="1"/>
          <p:nvPr/>
        </p:nvSpPr>
        <p:spPr>
          <a:xfrm>
            <a:off x="674078" y="2001716"/>
            <a:ext cx="1884427" cy="3139321"/>
          </a:xfrm>
          <a:prstGeom prst="rect">
            <a:avLst/>
          </a:prstGeom>
          <a:noFill/>
          <a:ln>
            <a:solidFill>
              <a:srgbClr val="FF0000"/>
            </a:solidFill>
          </a:ln>
        </p:spPr>
        <p:txBody>
          <a:bodyPr wrap="none" rtlCol="0">
            <a:spAutoFit/>
          </a:bodyPr>
          <a:lstStyle/>
          <a:p>
            <a:pPr defTabSz="457178"/>
            <a:r>
              <a:rPr lang="en-US" b="1" dirty="0">
                <a:solidFill>
                  <a:srgbClr val="141414"/>
                </a:solidFill>
                <a:latin typeface="Calibri" panose="020F0502020204030204"/>
              </a:rPr>
              <a:t>Pneumonitis:</a:t>
            </a:r>
          </a:p>
          <a:p>
            <a:pPr defTabSz="457178"/>
            <a:endParaRPr lang="en-US" dirty="0">
              <a:solidFill>
                <a:srgbClr val="141414"/>
              </a:solidFill>
              <a:latin typeface="Calibri" panose="020F0502020204030204"/>
            </a:endParaRPr>
          </a:p>
          <a:p>
            <a:pPr defTabSz="457178"/>
            <a:r>
              <a:rPr lang="en-US" dirty="0">
                <a:solidFill>
                  <a:srgbClr val="141414"/>
                </a:solidFill>
                <a:latin typeface="Calibri" panose="020F0502020204030204"/>
              </a:rPr>
              <a:t>12 patients </a:t>
            </a:r>
            <a:r>
              <a:rPr lang="en-US" b="1" dirty="0">
                <a:solidFill>
                  <a:srgbClr val="141414"/>
                </a:solidFill>
                <a:latin typeface="Calibri" panose="020F0502020204030204"/>
              </a:rPr>
              <a:t>(9.6%)</a:t>
            </a:r>
          </a:p>
          <a:p>
            <a:pPr defTabSz="457178"/>
            <a:endParaRPr lang="en-US" dirty="0">
              <a:solidFill>
                <a:srgbClr val="141414"/>
              </a:solidFill>
              <a:latin typeface="Calibri" panose="020F0502020204030204"/>
            </a:endParaRPr>
          </a:p>
          <a:p>
            <a:pPr defTabSz="457178"/>
            <a:r>
              <a:rPr lang="en-US" dirty="0">
                <a:solidFill>
                  <a:srgbClr val="141414"/>
                </a:solidFill>
                <a:latin typeface="Calibri" panose="020F0502020204030204"/>
              </a:rPr>
              <a:t>G1/2: 9 (7.2%)</a:t>
            </a:r>
          </a:p>
          <a:p>
            <a:pPr defTabSz="457178"/>
            <a:r>
              <a:rPr lang="en-US" dirty="0">
                <a:solidFill>
                  <a:srgbClr val="141414"/>
                </a:solidFill>
                <a:latin typeface="Calibri" panose="020F0502020204030204"/>
              </a:rPr>
              <a:t>  G1:     3 (2.4%)</a:t>
            </a:r>
          </a:p>
          <a:p>
            <a:pPr defTabSz="457178"/>
            <a:r>
              <a:rPr lang="en-US" dirty="0">
                <a:solidFill>
                  <a:srgbClr val="141414"/>
                </a:solidFill>
                <a:latin typeface="Calibri" panose="020F0502020204030204"/>
              </a:rPr>
              <a:t>  G2:     6 (4.8%)</a:t>
            </a:r>
          </a:p>
          <a:p>
            <a:pPr defTabSz="457178"/>
            <a:endParaRPr lang="en-US" dirty="0">
              <a:solidFill>
                <a:srgbClr val="141414"/>
              </a:solidFill>
              <a:latin typeface="Calibri" panose="020F0502020204030204"/>
            </a:endParaRPr>
          </a:p>
          <a:p>
            <a:pPr defTabSz="457178"/>
            <a:r>
              <a:rPr lang="en-US" dirty="0">
                <a:solidFill>
                  <a:srgbClr val="141414"/>
                </a:solidFill>
                <a:latin typeface="Calibri" panose="020F0502020204030204"/>
              </a:rPr>
              <a:t>G3/4: 3 (2.4%)</a:t>
            </a:r>
          </a:p>
          <a:p>
            <a:pPr defTabSz="457178"/>
            <a:r>
              <a:rPr lang="en-US" dirty="0">
                <a:solidFill>
                  <a:srgbClr val="141414"/>
                </a:solidFill>
                <a:latin typeface="Calibri" panose="020F0502020204030204"/>
              </a:rPr>
              <a:t>  G3:     2 (1.6%)</a:t>
            </a:r>
          </a:p>
          <a:p>
            <a:pPr defTabSz="457178"/>
            <a:r>
              <a:rPr lang="en-US" dirty="0">
                <a:solidFill>
                  <a:srgbClr val="141414"/>
                </a:solidFill>
                <a:latin typeface="Calibri" panose="020F0502020204030204"/>
              </a:rPr>
              <a:t>  G4:     1 (0.8%)</a:t>
            </a:r>
          </a:p>
        </p:txBody>
      </p:sp>
    </p:spTree>
    <p:extLst>
      <p:ext uri="{BB962C8B-B14F-4D97-AF65-F5344CB8AC3E}">
        <p14:creationId xmlns:p14="http://schemas.microsoft.com/office/powerpoint/2010/main" val="3589808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AD70E-1B68-304E-92F9-A63509DDBE1C}"/>
              </a:ext>
            </a:extLst>
          </p:cNvPr>
          <p:cNvSpPr>
            <a:spLocks noGrp="1"/>
          </p:cNvSpPr>
          <p:nvPr>
            <p:ph type="title"/>
          </p:nvPr>
        </p:nvSpPr>
        <p:spPr>
          <a:xfrm>
            <a:off x="767408" y="273053"/>
            <a:ext cx="11005492" cy="1143000"/>
          </a:xfrm>
        </p:spPr>
        <p:txBody>
          <a:bodyPr/>
          <a:lstStyle/>
          <a:p>
            <a:pPr algn="l"/>
            <a:r>
              <a:rPr lang="en-US" sz="3200" dirty="0"/>
              <a:t>FDA Grants Breakthrough Therapy Designation for Trastuzumab </a:t>
            </a:r>
            <a:r>
              <a:rPr lang="en-US" sz="3200" dirty="0" err="1"/>
              <a:t>Deruxtecan</a:t>
            </a:r>
            <a:r>
              <a:rPr lang="en-US" sz="3200" dirty="0"/>
              <a:t> for HER2-Positive Gastric or GEJ Adenocarcinoma</a:t>
            </a:r>
            <a:br>
              <a:rPr lang="en-US" dirty="0"/>
            </a:br>
            <a:r>
              <a:rPr lang="en-US" sz="2200" dirty="0"/>
              <a:t>Press Release – May 11, 2020</a:t>
            </a:r>
          </a:p>
        </p:txBody>
      </p:sp>
      <p:sp>
        <p:nvSpPr>
          <p:cNvPr id="4" name="Content Placeholder 3">
            <a:extLst>
              <a:ext uri="{FF2B5EF4-FFF2-40B4-BE49-F238E27FC236}">
                <a16:creationId xmlns:a16="http://schemas.microsoft.com/office/drawing/2014/main" id="{B4BD42CF-632D-014E-A39E-19A903403642}"/>
              </a:ext>
            </a:extLst>
          </p:cNvPr>
          <p:cNvSpPr>
            <a:spLocks noGrp="1"/>
          </p:cNvSpPr>
          <p:nvPr>
            <p:ph idx="1"/>
          </p:nvPr>
        </p:nvSpPr>
        <p:spPr>
          <a:xfrm>
            <a:off x="767408" y="1670797"/>
            <a:ext cx="10503845" cy="4378460"/>
          </a:xfrm>
        </p:spPr>
        <p:txBody>
          <a:bodyPr/>
          <a:lstStyle/>
          <a:p>
            <a:pPr marL="0" indent="0">
              <a:buNone/>
            </a:pPr>
            <a:r>
              <a:rPr lang="en-US" sz="2000" b="0" dirty="0"/>
              <a:t>“Trastuzumab </a:t>
            </a:r>
            <a:r>
              <a:rPr lang="en-US" sz="2000" b="0" dirty="0" err="1"/>
              <a:t>deruxtecan</a:t>
            </a:r>
            <a:r>
              <a:rPr lang="en-US" sz="2000" b="0" dirty="0"/>
              <a:t> has been granted Breakthrough Therapy Designation (BTD) in the US for the treatment of patients with HER2-positive unresectable or metastatic gastric or gastroesophageal junction adenocarcinoma who have received two or more prior regimens including trastuzumab. The FDA granted BTD based on data from the registrational Phase II DESTINY-Gastric01 trial and data from the Phase I trial published in </a:t>
            </a:r>
            <a:r>
              <a:rPr lang="en-US" sz="2000" b="0" i="1" dirty="0"/>
              <a:t>The Lancet Oncology</a:t>
            </a:r>
            <a:r>
              <a:rPr lang="en-US" sz="2000" b="0" dirty="0"/>
              <a:t>. In DESTINY-Gastric01, patients treated with trastuzumab </a:t>
            </a:r>
            <a:r>
              <a:rPr lang="en-US" sz="2000" b="0" dirty="0" err="1"/>
              <a:t>deruxtecan</a:t>
            </a:r>
            <a:r>
              <a:rPr lang="en-US" sz="2000" b="0" dirty="0"/>
              <a:t> demonstrated a statistically significant and clinically meaningful improvement in ORR, the primary endpoint, and OS, a key secondary endpoint, versus patients treated with investigator’s choice of chemotherapy (irinotecan or paclitaxel monotherapy).</a:t>
            </a:r>
          </a:p>
          <a:p>
            <a:pPr marL="0" indent="0">
              <a:buNone/>
            </a:pPr>
            <a:r>
              <a:rPr lang="en-US" sz="2000" b="0" dirty="0"/>
              <a:t>The overall safety and tolerability profile in DESTINY-Gastric01 was consistent with that seen in the Phase I trial. The most common adverse events were </a:t>
            </a:r>
            <a:r>
              <a:rPr lang="en-US" sz="2000" b="0" dirty="0" err="1"/>
              <a:t>haematologic</a:t>
            </a:r>
            <a:r>
              <a:rPr lang="en-US" sz="2000" b="0" dirty="0"/>
              <a:t> and gastrointestinal including neutrophil count decrease, </a:t>
            </a:r>
            <a:r>
              <a:rPr lang="en-US" sz="2000" b="0" dirty="0" err="1"/>
              <a:t>anaemia</a:t>
            </a:r>
            <a:r>
              <a:rPr lang="en-US" sz="2000" b="0" dirty="0"/>
              <a:t>, nausea and decreased appetite. There were cases of drug-related interstitial lung disease (ILD) and pneumonitis, the majority of which were Grade 1 and 2, with two Grade 3 and one Grade 4. No ILD-related deaths (Grade 5) occurred in patients with gastric cancer in the Phase I trial or in the Phase II DESTINY-Gastric01 trial.”</a:t>
            </a:r>
          </a:p>
          <a:p>
            <a:pPr marL="0" indent="0">
              <a:buNone/>
            </a:pPr>
            <a:endParaRPr lang="en-US" sz="2200" b="0" dirty="0"/>
          </a:p>
        </p:txBody>
      </p:sp>
      <p:sp>
        <p:nvSpPr>
          <p:cNvPr id="5" name="TextBox 4">
            <a:extLst>
              <a:ext uri="{FF2B5EF4-FFF2-40B4-BE49-F238E27FC236}">
                <a16:creationId xmlns:a16="http://schemas.microsoft.com/office/drawing/2014/main" id="{31A956BD-F917-204F-A46D-53067BF76A29}"/>
              </a:ext>
            </a:extLst>
          </p:cNvPr>
          <p:cNvSpPr txBox="1"/>
          <p:nvPr/>
        </p:nvSpPr>
        <p:spPr>
          <a:xfrm>
            <a:off x="381000" y="6304002"/>
            <a:ext cx="10058400" cy="55399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www.astrazeneca.com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/media-</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centre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/press-releases/2020/enhertu-granted-breakthrough-therapy-designation-in-the-us-for-her2-positive-metastatic-gastric-cancer.html</a:t>
            </a:r>
          </a:p>
        </p:txBody>
      </p:sp>
    </p:spTree>
    <p:extLst>
      <p:ext uri="{BB962C8B-B14F-4D97-AF65-F5344CB8AC3E}">
        <p14:creationId xmlns:p14="http://schemas.microsoft.com/office/powerpoint/2010/main" val="860730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0807" y="-8793"/>
            <a:ext cx="10990385" cy="936104"/>
          </a:xfrm>
          <a:ln>
            <a:noFill/>
          </a:ln>
        </p:spPr>
        <p:txBody>
          <a:bodyPr>
            <a:normAutofit/>
          </a:bodyPr>
          <a:lstStyle/>
          <a:p>
            <a:pPr algn="ctr"/>
            <a:r>
              <a:rPr lang="en-US" sz="4400" b="1"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Gastroesophageal Cancers</a:t>
            </a:r>
            <a:endParaRPr lang="en-GB" altLang="ko-KR" b="1"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54389DE3-CC2E-E944-81BE-4BE4CED28231}"/>
              </a:ext>
            </a:extLst>
          </p:cNvPr>
          <p:cNvGrpSpPr/>
          <p:nvPr/>
        </p:nvGrpSpPr>
        <p:grpSpPr>
          <a:xfrm>
            <a:off x="3686088" y="1808721"/>
            <a:ext cx="4889061" cy="3715234"/>
            <a:chOff x="3671575" y="2523425"/>
            <a:chExt cx="4889061" cy="3715234"/>
          </a:xfrm>
        </p:grpSpPr>
        <p:sp>
          <p:nvSpPr>
            <p:cNvPr id="6" name="AutoShape 4"/>
            <p:cNvSpPr>
              <a:spLocks noChangeArrowheads="1"/>
            </p:cNvSpPr>
            <p:nvPr/>
          </p:nvSpPr>
          <p:spPr bwMode="gray">
            <a:xfrm>
              <a:off x="3684885" y="3468768"/>
              <a:ext cx="4860032" cy="749655"/>
            </a:xfrm>
            <a:prstGeom prst="roundRect">
              <a:avLst>
                <a:gd name="adj" fmla="val 12565"/>
              </a:avLst>
            </a:prstGeom>
            <a:gradFill>
              <a:gsLst>
                <a:gs pos="40000">
                  <a:srgbClr val="F9FCFC"/>
                </a:gs>
                <a:gs pos="0">
                  <a:schemeClr val="bg1"/>
                </a:gs>
                <a:gs pos="100000">
                  <a:srgbClr val="EEF8F6"/>
                </a:gs>
              </a:gsLst>
              <a:lin ang="5400000" scaled="1"/>
            </a:gradFill>
            <a:ln w="15875" algn="ctr">
              <a:solidFill>
                <a:schemeClr val="accent5">
                  <a:lumMod val="20000"/>
                  <a:lumOff val="80000"/>
                </a:schemeClr>
              </a:solid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0" marR="0" lvl="0" indent="0" algn="ctr" defTabSz="914400" rtl="0" eaLnBrk="1" fontAlgn="auto" latinLnBrk="0" hangingPunct="1">
                <a:lnSpc>
                  <a:spcPct val="90000"/>
                </a:lnSpc>
                <a:spcBef>
                  <a:spcPts val="0"/>
                </a:spcBef>
                <a:spcAft>
                  <a:spcPts val="600"/>
                </a:spcAft>
                <a:buClr>
                  <a:srgbClr val="C0B02C"/>
                </a:buClr>
                <a:buSzTx/>
                <a:buFontTx/>
                <a:buNone/>
                <a:tabLst/>
                <a:defRPr/>
              </a:pPr>
              <a:r>
                <a:rPr kumimoji="0" lang="en-GB" sz="2400" b="1" i="0" u="none" strike="noStrike" kern="1200" cap="none" spc="0" normalizeH="0" baseline="0" noProof="0" dirty="0">
                  <a:ln>
                    <a:noFill/>
                  </a:ln>
                  <a:solidFill>
                    <a:srgbClr val="000000"/>
                  </a:solidFill>
                  <a:effectLst/>
                  <a:uLnTx/>
                  <a:uFillTx/>
                  <a:latin typeface="Calibri"/>
                  <a:ea typeface="Arial Unicode MS" pitchFamily="34" charset="-128"/>
                  <a:cs typeface="Arial Unicode MS" pitchFamily="34" charset="-128"/>
                </a:rPr>
                <a:t>HER2 beyond progression</a:t>
              </a:r>
            </a:p>
          </p:txBody>
        </p:sp>
        <p:sp>
          <p:nvSpPr>
            <p:cNvPr id="7" name="AutoShape 4"/>
            <p:cNvSpPr>
              <a:spLocks noChangeArrowheads="1"/>
            </p:cNvSpPr>
            <p:nvPr/>
          </p:nvSpPr>
          <p:spPr bwMode="gray">
            <a:xfrm>
              <a:off x="3684885" y="4414112"/>
              <a:ext cx="4860032" cy="749655"/>
            </a:xfrm>
            <a:prstGeom prst="roundRect">
              <a:avLst>
                <a:gd name="adj" fmla="val 12565"/>
              </a:avLst>
            </a:prstGeom>
            <a:gradFill>
              <a:gsLst>
                <a:gs pos="40000">
                  <a:srgbClr val="F9FCFC"/>
                </a:gs>
                <a:gs pos="0">
                  <a:schemeClr val="bg1"/>
                </a:gs>
                <a:gs pos="100000">
                  <a:srgbClr val="EEF8F6"/>
                </a:gs>
              </a:gsLst>
              <a:lin ang="5400000" scaled="1"/>
            </a:gradFill>
            <a:ln w="15875" algn="ctr">
              <a:solidFill>
                <a:schemeClr val="accent5">
                  <a:lumMod val="20000"/>
                  <a:lumOff val="80000"/>
                </a:schemeClr>
              </a:solid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0" marR="0" lvl="0" indent="0" algn="ctr" defTabSz="914400" rtl="0" eaLnBrk="1" fontAlgn="auto" latinLnBrk="0" hangingPunct="1">
                <a:lnSpc>
                  <a:spcPct val="90000"/>
                </a:lnSpc>
                <a:spcBef>
                  <a:spcPts val="0"/>
                </a:spcBef>
                <a:spcAft>
                  <a:spcPts val="600"/>
                </a:spcAft>
                <a:buClr>
                  <a:srgbClr val="C0B02C"/>
                </a:buClr>
                <a:buSzTx/>
                <a:buFontTx/>
                <a:buNone/>
                <a:tabLst/>
                <a:defRPr/>
              </a:pPr>
              <a:r>
                <a:rPr kumimoji="0" lang="en-GB" sz="2400" b="1" i="0" u="none" strike="noStrike" kern="1200" cap="none" spc="0" normalizeH="0" baseline="0" noProof="0" dirty="0">
                  <a:ln>
                    <a:noFill/>
                  </a:ln>
                  <a:solidFill>
                    <a:srgbClr val="FF0000"/>
                  </a:solidFill>
                  <a:effectLst/>
                  <a:uLnTx/>
                  <a:uFillTx/>
                  <a:latin typeface="Calibri"/>
                  <a:ea typeface="Arial Unicode MS" pitchFamily="34" charset="-128"/>
                  <a:cs typeface="Arial Unicode MS" pitchFamily="34" charset="-128"/>
                </a:rPr>
                <a:t>First line immunotherapy</a:t>
              </a:r>
            </a:p>
          </p:txBody>
        </p:sp>
        <p:sp>
          <p:nvSpPr>
            <p:cNvPr id="11" name="AutoShape 4"/>
            <p:cNvSpPr>
              <a:spLocks noChangeArrowheads="1"/>
            </p:cNvSpPr>
            <p:nvPr/>
          </p:nvSpPr>
          <p:spPr bwMode="gray">
            <a:xfrm>
              <a:off x="3700604" y="2523425"/>
              <a:ext cx="4860032" cy="749655"/>
            </a:xfrm>
            <a:prstGeom prst="roundRect">
              <a:avLst>
                <a:gd name="adj" fmla="val 12565"/>
              </a:avLst>
            </a:prstGeom>
            <a:gradFill>
              <a:gsLst>
                <a:gs pos="40000">
                  <a:srgbClr val="F9FCFC"/>
                </a:gs>
                <a:gs pos="0">
                  <a:schemeClr val="bg1"/>
                </a:gs>
                <a:gs pos="100000">
                  <a:srgbClr val="EEF8F6"/>
                </a:gs>
              </a:gsLst>
              <a:lin ang="5400000" scaled="1"/>
            </a:gradFill>
            <a:ln w="15875" algn="ctr">
              <a:solidFill>
                <a:schemeClr val="accent5">
                  <a:lumMod val="20000"/>
                  <a:lumOff val="80000"/>
                </a:schemeClr>
              </a:solid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0" marR="0" lvl="0" indent="0" algn="ctr" defTabSz="914400" rtl="0" eaLnBrk="1" fontAlgn="auto" latinLnBrk="0" hangingPunct="1">
                <a:lnSpc>
                  <a:spcPct val="90000"/>
                </a:lnSpc>
                <a:spcBef>
                  <a:spcPts val="0"/>
                </a:spcBef>
                <a:spcAft>
                  <a:spcPts val="600"/>
                </a:spcAft>
                <a:buClr>
                  <a:srgbClr val="C0B02C"/>
                </a:buClr>
                <a:buSzTx/>
                <a:buFontTx/>
                <a:buNone/>
                <a:tabLst/>
                <a:defRPr/>
              </a:pPr>
              <a:r>
                <a:rPr kumimoji="0" lang="en-GB" sz="2400" b="1" i="0" u="none" strike="noStrike" kern="1200" cap="none" spc="0" normalizeH="0" baseline="0" noProof="0" dirty="0">
                  <a:ln>
                    <a:noFill/>
                  </a:ln>
                  <a:solidFill>
                    <a:srgbClr val="000000"/>
                  </a:solidFill>
                  <a:effectLst/>
                  <a:uLnTx/>
                  <a:uFillTx/>
                  <a:latin typeface="Calibri"/>
                  <a:ea typeface="Arial Unicode MS" pitchFamily="34" charset="-128"/>
                  <a:cs typeface="Arial Unicode MS" pitchFamily="34" charset="-128"/>
                </a:rPr>
                <a:t>Current Standards</a:t>
              </a:r>
            </a:p>
          </p:txBody>
        </p:sp>
        <p:sp>
          <p:nvSpPr>
            <p:cNvPr id="16" name="AutoShape 4"/>
            <p:cNvSpPr>
              <a:spLocks noChangeArrowheads="1"/>
            </p:cNvSpPr>
            <p:nvPr/>
          </p:nvSpPr>
          <p:spPr bwMode="gray">
            <a:xfrm>
              <a:off x="3671575" y="5489004"/>
              <a:ext cx="4860032" cy="749655"/>
            </a:xfrm>
            <a:prstGeom prst="roundRect">
              <a:avLst>
                <a:gd name="adj" fmla="val 12565"/>
              </a:avLst>
            </a:prstGeom>
            <a:gradFill>
              <a:gsLst>
                <a:gs pos="40000">
                  <a:srgbClr val="F9FCFC"/>
                </a:gs>
                <a:gs pos="0">
                  <a:schemeClr val="bg1"/>
                </a:gs>
                <a:gs pos="100000">
                  <a:srgbClr val="EEF8F6"/>
                </a:gs>
              </a:gsLst>
              <a:lin ang="5400000" scaled="1"/>
            </a:gradFill>
            <a:ln w="15875" algn="ctr">
              <a:solidFill>
                <a:schemeClr val="accent5">
                  <a:lumMod val="20000"/>
                  <a:lumOff val="80000"/>
                </a:schemeClr>
              </a:solid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0" marR="0" lvl="0" indent="0" algn="ctr" defTabSz="914400" rtl="0" eaLnBrk="1" fontAlgn="auto" latinLnBrk="0" hangingPunct="1">
                <a:lnSpc>
                  <a:spcPct val="90000"/>
                </a:lnSpc>
                <a:spcBef>
                  <a:spcPts val="0"/>
                </a:spcBef>
                <a:spcAft>
                  <a:spcPts val="600"/>
                </a:spcAft>
                <a:buClr>
                  <a:srgbClr val="C0B02C"/>
                </a:buClr>
                <a:buSzTx/>
                <a:buFontTx/>
                <a:buNone/>
                <a:tabLst/>
                <a:defRPr/>
              </a:pPr>
              <a:r>
                <a:rPr kumimoji="0" lang="en-GB" sz="2400" b="1" i="0" u="none" strike="noStrike" kern="1200" cap="none" spc="0" normalizeH="0" baseline="0" noProof="0" dirty="0">
                  <a:ln>
                    <a:noFill/>
                  </a:ln>
                  <a:solidFill>
                    <a:srgbClr val="000000"/>
                  </a:solidFill>
                  <a:effectLst/>
                  <a:uLnTx/>
                  <a:uFillTx/>
                  <a:latin typeface="Calibri"/>
                  <a:ea typeface="Arial Unicode MS" pitchFamily="34" charset="-128"/>
                  <a:cs typeface="Arial Unicode MS" pitchFamily="34" charset="-128"/>
                </a:rPr>
                <a:t>Perioperative immunotherapy</a:t>
              </a:r>
            </a:p>
          </p:txBody>
        </p:sp>
      </p:grpSp>
    </p:spTree>
    <p:extLst>
      <p:ext uri="{BB962C8B-B14F-4D97-AF65-F5344CB8AC3E}">
        <p14:creationId xmlns:p14="http://schemas.microsoft.com/office/powerpoint/2010/main" val="2067781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mn-cs"/>
              </a:rPr>
              <a:t>Sources:</a:t>
            </a:r>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5" name="Content Placeholder 3"/>
          <p:cNvPicPr>
            <a:picLocks noGrp="1" noChangeAspect="1"/>
          </p:cNvPicPr>
          <p:nvPr>
            <p:ph idx="1"/>
          </p:nvPr>
        </p:nvPicPr>
        <p:blipFill>
          <a:blip r:embed="rId2"/>
          <a:stretch>
            <a:fillRect/>
          </a:stretch>
        </p:blipFill>
        <p:spPr>
          <a:xfrm>
            <a:off x="276331" y="923642"/>
            <a:ext cx="3752168" cy="2700424"/>
          </a:xfrm>
          <a:prstGeom prst="rect">
            <a:avLst/>
          </a:prstGeom>
        </p:spPr>
      </p:pic>
      <p:pic>
        <p:nvPicPr>
          <p:cNvPr id="6" name="Picture 5"/>
          <p:cNvPicPr>
            <a:picLocks noChangeAspect="1"/>
          </p:cNvPicPr>
          <p:nvPr/>
        </p:nvPicPr>
        <p:blipFill>
          <a:blip r:embed="rId3"/>
          <a:stretch>
            <a:fillRect/>
          </a:stretch>
        </p:blipFill>
        <p:spPr>
          <a:xfrm>
            <a:off x="4028499" y="900177"/>
            <a:ext cx="4219575" cy="2771775"/>
          </a:xfrm>
          <a:prstGeom prst="rect">
            <a:avLst/>
          </a:prstGeom>
        </p:spPr>
      </p:pic>
      <p:pic>
        <p:nvPicPr>
          <p:cNvPr id="7" name="Picture 6"/>
          <p:cNvPicPr>
            <a:picLocks noChangeAspect="1"/>
          </p:cNvPicPr>
          <p:nvPr/>
        </p:nvPicPr>
        <p:blipFill>
          <a:blip r:embed="rId4"/>
          <a:stretch>
            <a:fillRect/>
          </a:stretch>
        </p:blipFill>
        <p:spPr>
          <a:xfrm>
            <a:off x="227115" y="3626752"/>
            <a:ext cx="4054786" cy="2850267"/>
          </a:xfrm>
          <a:prstGeom prst="rect">
            <a:avLst/>
          </a:prstGeom>
        </p:spPr>
      </p:pic>
      <p:pic>
        <p:nvPicPr>
          <p:cNvPr id="8" name="Picture 7"/>
          <p:cNvPicPr>
            <a:picLocks noChangeAspect="1"/>
          </p:cNvPicPr>
          <p:nvPr/>
        </p:nvPicPr>
        <p:blipFill>
          <a:blip r:embed="rId5"/>
          <a:stretch>
            <a:fillRect/>
          </a:stretch>
        </p:blipFill>
        <p:spPr>
          <a:xfrm>
            <a:off x="4171040" y="3727126"/>
            <a:ext cx="4010433" cy="2872121"/>
          </a:xfrm>
          <a:prstGeom prst="rect">
            <a:avLst/>
          </a:prstGeom>
        </p:spPr>
      </p:pic>
      <p:sp>
        <p:nvSpPr>
          <p:cNvPr id="9" name="Rectangle 8"/>
          <p:cNvSpPr/>
          <p:nvPr/>
        </p:nvSpPr>
        <p:spPr>
          <a:xfrm>
            <a:off x="362056" y="3275052"/>
            <a:ext cx="1057274" cy="2777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p:cNvSpPr/>
          <p:nvPr/>
        </p:nvSpPr>
        <p:spPr>
          <a:xfrm>
            <a:off x="2285055" y="1295654"/>
            <a:ext cx="1634077" cy="1419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0"/>
          <p:cNvSpPr/>
          <p:nvPr/>
        </p:nvSpPr>
        <p:spPr>
          <a:xfrm>
            <a:off x="6213894" y="1322211"/>
            <a:ext cx="1728159" cy="2415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p:cNvSpPr/>
          <p:nvPr/>
        </p:nvSpPr>
        <p:spPr>
          <a:xfrm>
            <a:off x="502988" y="6061244"/>
            <a:ext cx="1109931" cy="3824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p:cNvSpPr/>
          <p:nvPr/>
        </p:nvSpPr>
        <p:spPr>
          <a:xfrm>
            <a:off x="4557774" y="6156474"/>
            <a:ext cx="434631" cy="3824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p:cNvSpPr/>
          <p:nvPr/>
        </p:nvSpPr>
        <p:spPr>
          <a:xfrm>
            <a:off x="2645339" y="4006229"/>
            <a:ext cx="1470444" cy="3809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p:cNvSpPr/>
          <p:nvPr/>
        </p:nvSpPr>
        <p:spPr>
          <a:xfrm>
            <a:off x="6213894" y="4093986"/>
            <a:ext cx="1728158" cy="3809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Title 5">
            <a:extLst>
              <a:ext uri="{FF2B5EF4-FFF2-40B4-BE49-F238E27FC236}">
                <a16:creationId xmlns:a16="http://schemas.microsoft.com/office/drawing/2014/main" id="{97B21497-44FF-B646-93F8-E10F4DA43DDF}"/>
              </a:ext>
            </a:extLst>
          </p:cNvPr>
          <p:cNvSpPr txBox="1">
            <a:spLocks/>
          </p:cNvSpPr>
          <p:nvPr/>
        </p:nvSpPr>
        <p:spPr>
          <a:xfrm>
            <a:off x="0" y="1"/>
            <a:ext cx="12192000" cy="894080"/>
          </a:xfrm>
          <a:prstGeom prst="rect">
            <a:avLst/>
          </a:prstGeom>
          <a:solidFill>
            <a:srgbClr val="3777B3"/>
          </a:solidFill>
        </p:spPr>
        <p:txBody>
          <a:bodyPr vert="horz" lIns="548640" tIns="45720" rIns="91440" bIns="45720" rtlCol="0" anchor="ctr">
            <a:noAutofit/>
          </a:bodyPr>
          <a:lstStyle>
            <a:defPPr>
              <a:defRPr lang="en-US"/>
            </a:defPPr>
            <a:lvl1pPr>
              <a:lnSpc>
                <a:spcPct val="90000"/>
              </a:lnSpc>
              <a:spcBef>
                <a:spcPts val="300"/>
              </a:spcBef>
              <a:buNone/>
              <a:defRPr sz="2800" b="0">
                <a:solidFill>
                  <a:schemeClr val="bg1"/>
                </a:solidFill>
                <a:latin typeface="+mj-lt"/>
                <a:ea typeface="+mj-ea"/>
                <a:cs typeface="+mj-cs"/>
              </a:defRPr>
            </a:lvl1p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j-ea"/>
                <a:cs typeface="+mj-cs"/>
              </a:rPr>
              <a:t>KN 062 (1L GEJ AC/GC AC, selected by CPS </a:t>
            </a:r>
            <a:r>
              <a:rPr kumimoji="0" lang="en-US" sz="2800" b="0" i="0" u="sng" strike="noStrike" kern="1200" cap="none" spc="0" normalizeH="0" baseline="0" noProof="0" dirty="0">
                <a:ln>
                  <a:noFill/>
                </a:ln>
                <a:solidFill>
                  <a:srgbClr val="FFFFFF"/>
                </a:solidFill>
                <a:effectLst/>
                <a:uLnTx/>
                <a:uFillTx/>
                <a:latin typeface="Arial"/>
                <a:ea typeface="+mj-ea"/>
                <a:cs typeface="+mj-cs"/>
              </a:rPr>
              <a:t>&gt;</a:t>
            </a:r>
            <a:r>
              <a:rPr kumimoji="0" lang="en-US" sz="2800" b="0" i="0" u="none" strike="noStrike" kern="1200" cap="none" spc="0" normalizeH="0" baseline="0" noProof="0" dirty="0">
                <a:ln>
                  <a:noFill/>
                </a:ln>
                <a:solidFill>
                  <a:srgbClr val="FFFFFF"/>
                </a:solidFill>
                <a:effectLst/>
                <a:uLnTx/>
                <a:uFillTx/>
                <a:latin typeface="Arial"/>
                <a:ea typeface="+mj-ea"/>
                <a:cs typeface="+mj-cs"/>
              </a:rPr>
              <a:t>1 only)</a:t>
            </a:r>
          </a:p>
        </p:txBody>
      </p:sp>
      <p:sp>
        <p:nvSpPr>
          <p:cNvPr id="18" name="TextBox 17"/>
          <p:cNvSpPr txBox="1"/>
          <p:nvPr/>
        </p:nvSpPr>
        <p:spPr>
          <a:xfrm>
            <a:off x="8248074" y="2101398"/>
            <a:ext cx="31890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a:ea typeface="+mn-ea"/>
                <a:cs typeface="+mn-cs"/>
              </a:rPr>
              <a:t>Pembro</a:t>
            </a:r>
            <a:r>
              <a:rPr kumimoji="0" lang="en-US" sz="1800" b="1" i="0" u="none" strike="noStrike" kern="1200" cap="none" spc="0" normalizeH="0" baseline="0" noProof="0" dirty="0">
                <a:ln>
                  <a:noFill/>
                </a:ln>
                <a:solidFill>
                  <a:srgbClr val="000000"/>
                </a:solidFill>
                <a:effectLst/>
                <a:uLnTx/>
                <a:uFillTx/>
                <a:latin typeface="Arial"/>
                <a:ea typeface="+mn-ea"/>
                <a:cs typeface="+mn-cs"/>
              </a:rPr>
              <a:t> </a:t>
            </a:r>
            <a:r>
              <a:rPr kumimoji="0" lang="en-US" sz="1800" b="1" i="0" u="none" strike="noStrike" kern="1200" cap="none" spc="0" normalizeH="0" baseline="0" noProof="0" dirty="0" err="1">
                <a:ln>
                  <a:noFill/>
                </a:ln>
                <a:solidFill>
                  <a:srgbClr val="000000"/>
                </a:solidFill>
                <a:effectLst/>
                <a:uLnTx/>
                <a:uFillTx/>
                <a:latin typeface="Arial"/>
                <a:ea typeface="+mn-ea"/>
                <a:cs typeface="+mn-cs"/>
              </a:rPr>
              <a:t>Monotx</a:t>
            </a:r>
            <a:r>
              <a:rPr kumimoji="0" lang="en-US" sz="1800" b="1" i="0" u="none" strike="noStrike" kern="1200" cap="none" spc="0" normalizeH="0" baseline="0" noProof="0" dirty="0">
                <a:ln>
                  <a:noFill/>
                </a:ln>
                <a:solidFill>
                  <a:srgbClr val="000000"/>
                </a:solidFill>
                <a:effectLst/>
                <a:uLnTx/>
                <a:uFillTx/>
                <a:latin typeface="Arial"/>
                <a:ea typeface="+mn-ea"/>
                <a:cs typeface="+mn-cs"/>
              </a:rPr>
              <a:t> vs FP/Cisplatin</a:t>
            </a:r>
          </a:p>
        </p:txBody>
      </p:sp>
      <p:sp>
        <p:nvSpPr>
          <p:cNvPr id="19" name="TextBox 18"/>
          <p:cNvSpPr txBox="1"/>
          <p:nvPr/>
        </p:nvSpPr>
        <p:spPr>
          <a:xfrm>
            <a:off x="8248074" y="4879269"/>
            <a:ext cx="36604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a:ea typeface="+mn-ea"/>
                <a:cs typeface="+mn-cs"/>
              </a:rPr>
              <a:t>Pembro</a:t>
            </a:r>
            <a:r>
              <a:rPr kumimoji="0" lang="en-US" sz="1800" b="1" i="0" u="none" strike="noStrike" kern="1200" cap="none" spc="0" normalizeH="0" baseline="0" noProof="0" dirty="0">
                <a:ln>
                  <a:noFill/>
                </a:ln>
                <a:solidFill>
                  <a:srgbClr val="000000"/>
                </a:solidFill>
                <a:effectLst/>
                <a:uLnTx/>
                <a:uFillTx/>
                <a:latin typeface="Arial"/>
                <a:ea typeface="+mn-ea"/>
                <a:cs typeface="+mn-cs"/>
              </a:rPr>
              <a:t> + FP/Cisplatin vs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Placebo + FP/Cisplatin</a:t>
            </a:r>
          </a:p>
        </p:txBody>
      </p:sp>
      <p:sp>
        <p:nvSpPr>
          <p:cNvPr id="20" name="TextBox 19"/>
          <p:cNvSpPr txBox="1"/>
          <p:nvPr/>
        </p:nvSpPr>
        <p:spPr>
          <a:xfrm>
            <a:off x="0" y="6585688"/>
            <a:ext cx="1190855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Shitara</a:t>
            </a:r>
            <a:r>
              <a:rPr kumimoji="0" lang="en-US"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et al</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Keynote 062. </a:t>
            </a:r>
            <a:r>
              <a:rPr kumimoji="0" lang="en-US"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JAMA </a:t>
            </a:r>
            <a:r>
              <a:rPr kumimoji="0" lang="en-US" sz="11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Oncol</a:t>
            </a:r>
            <a:r>
              <a:rPr kumimoji="0" lang="en-US"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2020</a:t>
            </a:r>
          </a:p>
        </p:txBody>
      </p:sp>
    </p:spTree>
    <p:extLst>
      <p:ext uri="{BB962C8B-B14F-4D97-AF65-F5344CB8AC3E}">
        <p14:creationId xmlns:p14="http://schemas.microsoft.com/office/powerpoint/2010/main" val="158725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59478" y="1389444"/>
            <a:ext cx="10626923" cy="4892972"/>
          </a:xfrm>
          <a:prstGeom prst="rect">
            <a:avLst/>
          </a:prstGeom>
        </p:spPr>
      </p:pic>
      <p:sp>
        <p:nvSpPr>
          <p:cNvPr id="6" name="Title 5">
            <a:extLst>
              <a:ext uri="{FF2B5EF4-FFF2-40B4-BE49-F238E27FC236}">
                <a16:creationId xmlns:a16="http://schemas.microsoft.com/office/drawing/2014/main" id="{97B21497-44FF-B646-93F8-E10F4DA43DDF}"/>
              </a:ext>
            </a:extLst>
          </p:cNvPr>
          <p:cNvSpPr txBox="1">
            <a:spLocks/>
          </p:cNvSpPr>
          <p:nvPr/>
        </p:nvSpPr>
        <p:spPr>
          <a:xfrm>
            <a:off x="0" y="1"/>
            <a:ext cx="12192000" cy="894080"/>
          </a:xfrm>
          <a:prstGeom prst="rect">
            <a:avLst/>
          </a:prstGeom>
          <a:solidFill>
            <a:srgbClr val="3777B3"/>
          </a:solidFill>
        </p:spPr>
        <p:txBody>
          <a:bodyPr vert="horz" lIns="548640" tIns="45720" rIns="91440" bIns="45720" rtlCol="0" anchor="ctr">
            <a:noAutofit/>
          </a:bodyPr>
          <a:lstStyle>
            <a:defPPr>
              <a:defRPr lang="en-US"/>
            </a:defPPr>
            <a:lvl1pPr>
              <a:lnSpc>
                <a:spcPct val="90000"/>
              </a:lnSpc>
              <a:spcBef>
                <a:spcPts val="300"/>
              </a:spcBef>
              <a:buNone/>
              <a:defRPr sz="2800" b="0">
                <a:solidFill>
                  <a:schemeClr val="bg1"/>
                </a:solidFill>
                <a:latin typeface="+mj-lt"/>
                <a:ea typeface="+mj-ea"/>
                <a:cs typeface="+mj-cs"/>
              </a:defRPr>
            </a:lvl1pPr>
          </a:lstStyle>
          <a:p>
            <a:r>
              <a:rPr lang="en-US" dirty="0"/>
              <a:t>ATTRACTION04 (1L GEJ AC/GC AC)</a:t>
            </a:r>
          </a:p>
        </p:txBody>
      </p:sp>
      <p:sp>
        <p:nvSpPr>
          <p:cNvPr id="2" name="TextBox 1">
            <a:extLst>
              <a:ext uri="{FF2B5EF4-FFF2-40B4-BE49-F238E27FC236}">
                <a16:creationId xmlns:a16="http://schemas.microsoft.com/office/drawing/2014/main" id="{F788B9F5-BFB5-1C4A-90CF-001B6FF0DB13}"/>
              </a:ext>
            </a:extLst>
          </p:cNvPr>
          <p:cNvSpPr txBox="1"/>
          <p:nvPr/>
        </p:nvSpPr>
        <p:spPr>
          <a:xfrm>
            <a:off x="8789860" y="3162757"/>
            <a:ext cx="1427378" cy="215444"/>
          </a:xfrm>
          <a:prstGeom prst="rect">
            <a:avLst/>
          </a:prstGeom>
          <a:solidFill>
            <a:schemeClr val="bg1"/>
          </a:solidFill>
        </p:spPr>
        <p:txBody>
          <a:bodyPr wrap="none" lIns="0" tIns="0" rIns="0" bIns="0" rtlCol="0">
            <a:noAutofit/>
          </a:bodyPr>
          <a:lstStyle/>
          <a:p>
            <a:r>
              <a:rPr lang="en-US" sz="1300" b="1" dirty="0">
                <a:latin typeface="Calibri" panose="020F0502020204030204" pitchFamily="34" charset="0"/>
                <a:cs typeface="Calibri" panose="020F0502020204030204" pitchFamily="34" charset="0"/>
              </a:rPr>
              <a:t>Primary endpoints:</a:t>
            </a:r>
          </a:p>
        </p:txBody>
      </p:sp>
    </p:spTree>
    <p:extLst>
      <p:ext uri="{BB962C8B-B14F-4D97-AF65-F5344CB8AC3E}">
        <p14:creationId xmlns:p14="http://schemas.microsoft.com/office/powerpoint/2010/main" val="3469274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002420" y="1137483"/>
            <a:ext cx="7917084" cy="5218241"/>
          </a:xfrm>
          <a:prstGeom prst="rect">
            <a:avLst/>
          </a:prstGeom>
        </p:spPr>
      </p:pic>
      <p:sp>
        <p:nvSpPr>
          <p:cNvPr id="6" name="Title 5">
            <a:extLst>
              <a:ext uri="{FF2B5EF4-FFF2-40B4-BE49-F238E27FC236}">
                <a16:creationId xmlns:a16="http://schemas.microsoft.com/office/drawing/2014/main" id="{97B21497-44FF-B646-93F8-E10F4DA43DDF}"/>
              </a:ext>
            </a:extLst>
          </p:cNvPr>
          <p:cNvSpPr txBox="1">
            <a:spLocks/>
          </p:cNvSpPr>
          <p:nvPr/>
        </p:nvSpPr>
        <p:spPr>
          <a:xfrm>
            <a:off x="0" y="1"/>
            <a:ext cx="12192000" cy="894080"/>
          </a:xfrm>
          <a:prstGeom prst="rect">
            <a:avLst/>
          </a:prstGeom>
          <a:solidFill>
            <a:srgbClr val="3777B3"/>
          </a:solidFill>
        </p:spPr>
        <p:txBody>
          <a:bodyPr vert="horz" lIns="548640" tIns="45720" rIns="91440" bIns="45720" rtlCol="0" anchor="ctr">
            <a:noAutofit/>
          </a:bodyPr>
          <a:lstStyle>
            <a:defPPr>
              <a:defRPr lang="en-US"/>
            </a:defPPr>
            <a:lvl1pPr>
              <a:lnSpc>
                <a:spcPct val="90000"/>
              </a:lnSpc>
              <a:spcBef>
                <a:spcPts val="300"/>
              </a:spcBef>
              <a:buNone/>
              <a:defRPr sz="2800" b="0">
                <a:solidFill>
                  <a:schemeClr val="bg1"/>
                </a:solidFill>
                <a:latin typeface="+mj-lt"/>
                <a:ea typeface="+mj-ea"/>
                <a:cs typeface="+mj-cs"/>
              </a:defRPr>
            </a:lvl1pPr>
          </a:lstStyle>
          <a:p>
            <a:r>
              <a:rPr lang="en-US" dirty="0"/>
              <a:t>ATTRACTION04 (1L GEJ AC/GC AC)</a:t>
            </a:r>
          </a:p>
        </p:txBody>
      </p:sp>
      <p:sp>
        <p:nvSpPr>
          <p:cNvPr id="7" name="Rectangle 6"/>
          <p:cNvSpPr/>
          <p:nvPr/>
        </p:nvSpPr>
        <p:spPr bwMode="auto">
          <a:xfrm>
            <a:off x="2002419" y="5509311"/>
            <a:ext cx="7917083" cy="37611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Times New Roman" pitchFamily="16" charset="0"/>
              <a:cs typeface="Arial" panose="020B0604020202020204" pitchFamily="34" charset="0"/>
            </a:endParaRPr>
          </a:p>
        </p:txBody>
      </p:sp>
    </p:spTree>
    <p:extLst>
      <p:ext uri="{BB962C8B-B14F-4D97-AF65-F5344CB8AC3E}">
        <p14:creationId xmlns:p14="http://schemas.microsoft.com/office/powerpoint/2010/main" val="71666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B21497-44FF-B646-93F8-E10F4DA43DDF}"/>
              </a:ext>
            </a:extLst>
          </p:cNvPr>
          <p:cNvSpPr txBox="1">
            <a:spLocks/>
          </p:cNvSpPr>
          <p:nvPr/>
        </p:nvSpPr>
        <p:spPr>
          <a:xfrm>
            <a:off x="0" y="1"/>
            <a:ext cx="12192000" cy="894080"/>
          </a:xfrm>
          <a:prstGeom prst="rect">
            <a:avLst/>
          </a:prstGeom>
          <a:solidFill>
            <a:srgbClr val="3777B3"/>
          </a:solidFill>
        </p:spPr>
        <p:txBody>
          <a:bodyPr vert="horz" lIns="548640" tIns="45720" rIns="91440" bIns="45720" rtlCol="0" anchor="ctr">
            <a:noAutofit/>
          </a:bodyPr>
          <a:lstStyle>
            <a:defPPr>
              <a:defRPr lang="en-US"/>
            </a:defPPr>
            <a:lvl1pPr>
              <a:lnSpc>
                <a:spcPct val="90000"/>
              </a:lnSpc>
              <a:spcBef>
                <a:spcPts val="300"/>
              </a:spcBef>
              <a:buNone/>
              <a:defRPr sz="2800" b="0">
                <a:solidFill>
                  <a:schemeClr val="bg1"/>
                </a:solidFill>
                <a:latin typeface="+mj-lt"/>
                <a:ea typeface="+mj-ea"/>
                <a:cs typeface="+mj-cs"/>
              </a:defRPr>
            </a:lvl1pPr>
          </a:lstStyle>
          <a:p>
            <a:r>
              <a:rPr lang="en-US" dirty="0"/>
              <a:t>ATTRACTION04 (1L GEJ AC/GC AC)</a:t>
            </a:r>
          </a:p>
        </p:txBody>
      </p:sp>
      <p:pic>
        <p:nvPicPr>
          <p:cNvPr id="13" name="Content Placeholder 12"/>
          <p:cNvPicPr>
            <a:picLocks noGrp="1" noChangeAspect="1"/>
          </p:cNvPicPr>
          <p:nvPr>
            <p:ph idx="1"/>
          </p:nvPr>
        </p:nvPicPr>
        <p:blipFill>
          <a:blip r:embed="rId2"/>
          <a:stretch>
            <a:fillRect/>
          </a:stretch>
        </p:blipFill>
        <p:spPr>
          <a:xfrm>
            <a:off x="1030146" y="1080674"/>
            <a:ext cx="9942654" cy="5275834"/>
          </a:xfrm>
          <a:prstGeom prst="rect">
            <a:avLst/>
          </a:prstGeom>
        </p:spPr>
      </p:pic>
    </p:spTree>
    <p:extLst>
      <p:ext uri="{BB962C8B-B14F-4D97-AF65-F5344CB8AC3E}">
        <p14:creationId xmlns:p14="http://schemas.microsoft.com/office/powerpoint/2010/main" val="3586880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B21497-44FF-B646-93F8-E10F4DA43DDF}"/>
              </a:ext>
            </a:extLst>
          </p:cNvPr>
          <p:cNvSpPr txBox="1">
            <a:spLocks/>
          </p:cNvSpPr>
          <p:nvPr/>
        </p:nvSpPr>
        <p:spPr>
          <a:xfrm>
            <a:off x="0" y="1"/>
            <a:ext cx="12192000" cy="894080"/>
          </a:xfrm>
          <a:prstGeom prst="rect">
            <a:avLst/>
          </a:prstGeom>
          <a:solidFill>
            <a:srgbClr val="3777B3"/>
          </a:solidFill>
        </p:spPr>
        <p:txBody>
          <a:bodyPr vert="horz" lIns="548640" tIns="45720" rIns="91440" bIns="45720" rtlCol="0" anchor="ctr">
            <a:noAutofit/>
          </a:bodyPr>
          <a:lstStyle>
            <a:defPPr>
              <a:defRPr lang="en-US"/>
            </a:defPPr>
            <a:lvl1pPr>
              <a:lnSpc>
                <a:spcPct val="90000"/>
              </a:lnSpc>
              <a:spcBef>
                <a:spcPts val="300"/>
              </a:spcBef>
              <a:buNone/>
              <a:defRPr sz="2800" b="0">
                <a:solidFill>
                  <a:schemeClr val="bg1"/>
                </a:solidFill>
                <a:latin typeface="+mj-lt"/>
                <a:ea typeface="+mj-ea"/>
                <a:cs typeface="+mj-cs"/>
              </a:defRPr>
            </a:lvl1pPr>
          </a:lstStyle>
          <a:p>
            <a:r>
              <a:rPr lang="en-US" dirty="0"/>
              <a:t>ATTRACTION04 (1L GEJ AC/GC AC)</a:t>
            </a:r>
          </a:p>
        </p:txBody>
      </p:sp>
      <p:pic>
        <p:nvPicPr>
          <p:cNvPr id="8" name="Content Placeholder 7"/>
          <p:cNvPicPr>
            <a:picLocks noGrp="1" noChangeAspect="1"/>
          </p:cNvPicPr>
          <p:nvPr>
            <p:ph idx="1"/>
          </p:nvPr>
        </p:nvPicPr>
        <p:blipFill>
          <a:blip r:embed="rId2"/>
          <a:stretch>
            <a:fillRect/>
          </a:stretch>
        </p:blipFill>
        <p:spPr>
          <a:xfrm>
            <a:off x="371544" y="1192193"/>
            <a:ext cx="11448911" cy="5176969"/>
          </a:xfrm>
          <a:prstGeom prst="rect">
            <a:avLst/>
          </a:prstGeom>
        </p:spPr>
      </p:pic>
    </p:spTree>
    <p:extLst>
      <p:ext uri="{BB962C8B-B14F-4D97-AF65-F5344CB8AC3E}">
        <p14:creationId xmlns:p14="http://schemas.microsoft.com/office/powerpoint/2010/main" val="3978934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35427" y="178616"/>
            <a:ext cx="10990385" cy="936104"/>
          </a:xfrm>
          <a:ln>
            <a:noFill/>
          </a:ln>
        </p:spPr>
        <p:txBody>
          <a:bodyPr>
            <a:normAutofit/>
          </a:bodyPr>
          <a:lstStyle/>
          <a:p>
            <a:pPr algn="ctr"/>
            <a:r>
              <a:rPr lang="en-US" sz="4400" b="1"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Gastroesophageal Cancers</a:t>
            </a:r>
            <a:endParaRPr lang="en-GB" altLang="ko-KR" b="1"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1DE2371B-AC3E-ED44-BE7C-BEAE481E7A1A}"/>
              </a:ext>
            </a:extLst>
          </p:cNvPr>
          <p:cNvGrpSpPr/>
          <p:nvPr/>
        </p:nvGrpSpPr>
        <p:grpSpPr>
          <a:xfrm>
            <a:off x="3686088" y="1787700"/>
            <a:ext cx="4889061" cy="3715234"/>
            <a:chOff x="3671575" y="2523425"/>
            <a:chExt cx="4889061" cy="3715234"/>
          </a:xfrm>
        </p:grpSpPr>
        <p:sp>
          <p:nvSpPr>
            <p:cNvPr id="6" name="AutoShape 4"/>
            <p:cNvSpPr>
              <a:spLocks noChangeArrowheads="1"/>
            </p:cNvSpPr>
            <p:nvPr/>
          </p:nvSpPr>
          <p:spPr bwMode="gray">
            <a:xfrm>
              <a:off x="3684885" y="3468768"/>
              <a:ext cx="4860032" cy="749655"/>
            </a:xfrm>
            <a:prstGeom prst="roundRect">
              <a:avLst>
                <a:gd name="adj" fmla="val 12565"/>
              </a:avLst>
            </a:prstGeom>
            <a:gradFill>
              <a:gsLst>
                <a:gs pos="40000">
                  <a:srgbClr val="F9FCFC"/>
                </a:gs>
                <a:gs pos="0">
                  <a:schemeClr val="bg1"/>
                </a:gs>
                <a:gs pos="100000">
                  <a:srgbClr val="EEF8F6"/>
                </a:gs>
              </a:gsLst>
              <a:lin ang="5400000" scaled="1"/>
            </a:gradFill>
            <a:ln w="15875" algn="ctr">
              <a:solidFill>
                <a:schemeClr val="accent5">
                  <a:lumMod val="20000"/>
                  <a:lumOff val="80000"/>
                </a:schemeClr>
              </a:solid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0" marR="0" lvl="0" indent="0" algn="ctr" defTabSz="914400" rtl="0" eaLnBrk="1" fontAlgn="auto" latinLnBrk="0" hangingPunct="1">
                <a:lnSpc>
                  <a:spcPct val="90000"/>
                </a:lnSpc>
                <a:spcBef>
                  <a:spcPts val="0"/>
                </a:spcBef>
                <a:spcAft>
                  <a:spcPts val="600"/>
                </a:spcAft>
                <a:buClr>
                  <a:srgbClr val="C0B02C"/>
                </a:buClr>
                <a:buSzTx/>
                <a:buFontTx/>
                <a:buNone/>
                <a:tabLst/>
                <a:defRPr/>
              </a:pPr>
              <a:r>
                <a:rPr lang="en-GB" sz="2400" b="1" dirty="0">
                  <a:solidFill>
                    <a:srgbClr val="000000"/>
                  </a:solidFill>
                  <a:latin typeface="Calibri"/>
                  <a:ea typeface="Arial Unicode MS" pitchFamily="34" charset="-128"/>
                  <a:cs typeface="Arial Unicode MS" pitchFamily="34" charset="-128"/>
                </a:rPr>
                <a:t>HER2 beyond progression</a:t>
              </a:r>
              <a:endParaRPr kumimoji="0" lang="en-GB" sz="2400" b="1" i="0" u="none" strike="noStrike" kern="1200" cap="none" spc="0" normalizeH="0" baseline="0" noProof="0" dirty="0">
                <a:ln>
                  <a:noFill/>
                </a:ln>
                <a:solidFill>
                  <a:srgbClr val="000000"/>
                </a:solidFill>
                <a:effectLst/>
                <a:uLnTx/>
                <a:uFillTx/>
                <a:latin typeface="Calibri"/>
                <a:ea typeface="Arial Unicode MS" pitchFamily="34" charset="-128"/>
                <a:cs typeface="Arial Unicode MS" pitchFamily="34" charset="-128"/>
              </a:endParaRPr>
            </a:p>
          </p:txBody>
        </p:sp>
        <p:sp>
          <p:nvSpPr>
            <p:cNvPr id="7" name="AutoShape 4"/>
            <p:cNvSpPr>
              <a:spLocks noChangeArrowheads="1"/>
            </p:cNvSpPr>
            <p:nvPr/>
          </p:nvSpPr>
          <p:spPr bwMode="gray">
            <a:xfrm>
              <a:off x="3684885" y="4414112"/>
              <a:ext cx="4860032" cy="749655"/>
            </a:xfrm>
            <a:prstGeom prst="roundRect">
              <a:avLst>
                <a:gd name="adj" fmla="val 12565"/>
              </a:avLst>
            </a:prstGeom>
            <a:gradFill>
              <a:gsLst>
                <a:gs pos="40000">
                  <a:srgbClr val="F9FCFC"/>
                </a:gs>
                <a:gs pos="0">
                  <a:schemeClr val="bg1"/>
                </a:gs>
                <a:gs pos="100000">
                  <a:srgbClr val="EEF8F6"/>
                </a:gs>
              </a:gsLst>
              <a:lin ang="5400000" scaled="1"/>
            </a:gradFill>
            <a:ln w="15875" algn="ctr">
              <a:solidFill>
                <a:schemeClr val="accent5">
                  <a:lumMod val="20000"/>
                  <a:lumOff val="80000"/>
                </a:schemeClr>
              </a:solid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0" marR="0" lvl="0" indent="0" algn="ctr" defTabSz="914400" rtl="0" eaLnBrk="1" fontAlgn="auto" latinLnBrk="0" hangingPunct="1">
                <a:lnSpc>
                  <a:spcPct val="90000"/>
                </a:lnSpc>
                <a:spcBef>
                  <a:spcPts val="0"/>
                </a:spcBef>
                <a:spcAft>
                  <a:spcPts val="600"/>
                </a:spcAft>
                <a:buClr>
                  <a:srgbClr val="C0B02C"/>
                </a:buClr>
                <a:buSzTx/>
                <a:buFontTx/>
                <a:buNone/>
                <a:tabLst/>
                <a:defRPr/>
              </a:pPr>
              <a:r>
                <a:rPr kumimoji="0" lang="en-GB" sz="2400" b="1" i="0" u="none" strike="noStrike" kern="1200" cap="none" spc="0" normalizeH="0" baseline="0" noProof="0" dirty="0">
                  <a:ln>
                    <a:noFill/>
                  </a:ln>
                  <a:solidFill>
                    <a:srgbClr val="000000"/>
                  </a:solidFill>
                  <a:effectLst/>
                  <a:uLnTx/>
                  <a:uFillTx/>
                  <a:latin typeface="Calibri"/>
                  <a:ea typeface="Arial Unicode MS" pitchFamily="34" charset="-128"/>
                  <a:cs typeface="Arial Unicode MS" pitchFamily="34" charset="-128"/>
                </a:rPr>
                <a:t>First line immunotherapy</a:t>
              </a:r>
            </a:p>
          </p:txBody>
        </p:sp>
        <p:sp>
          <p:nvSpPr>
            <p:cNvPr id="11" name="AutoShape 4"/>
            <p:cNvSpPr>
              <a:spLocks noChangeArrowheads="1"/>
            </p:cNvSpPr>
            <p:nvPr/>
          </p:nvSpPr>
          <p:spPr bwMode="gray">
            <a:xfrm>
              <a:off x="3700604" y="2523425"/>
              <a:ext cx="4860032" cy="749655"/>
            </a:xfrm>
            <a:prstGeom prst="roundRect">
              <a:avLst>
                <a:gd name="adj" fmla="val 12565"/>
              </a:avLst>
            </a:prstGeom>
            <a:gradFill>
              <a:gsLst>
                <a:gs pos="40000">
                  <a:srgbClr val="F9FCFC"/>
                </a:gs>
                <a:gs pos="0">
                  <a:schemeClr val="bg1"/>
                </a:gs>
                <a:gs pos="100000">
                  <a:srgbClr val="EEF8F6"/>
                </a:gs>
              </a:gsLst>
              <a:lin ang="5400000" scaled="1"/>
            </a:gradFill>
            <a:ln w="15875" algn="ctr">
              <a:solidFill>
                <a:schemeClr val="accent5">
                  <a:lumMod val="20000"/>
                  <a:lumOff val="80000"/>
                </a:schemeClr>
              </a:solid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0" marR="0" lvl="0" indent="0" algn="ctr" defTabSz="914400" rtl="0" eaLnBrk="1" fontAlgn="auto" latinLnBrk="0" hangingPunct="1">
                <a:lnSpc>
                  <a:spcPct val="90000"/>
                </a:lnSpc>
                <a:spcBef>
                  <a:spcPts val="0"/>
                </a:spcBef>
                <a:spcAft>
                  <a:spcPts val="600"/>
                </a:spcAft>
                <a:buClr>
                  <a:srgbClr val="C0B02C"/>
                </a:buClr>
                <a:buSzTx/>
                <a:buFontTx/>
                <a:buNone/>
                <a:tabLst/>
                <a:defRPr/>
              </a:pPr>
              <a:r>
                <a:rPr kumimoji="0" lang="en-GB" sz="2400" b="1" i="0" u="none" strike="noStrike" kern="1200" cap="none" spc="0" normalizeH="0" baseline="0" noProof="0" dirty="0">
                  <a:ln>
                    <a:noFill/>
                  </a:ln>
                  <a:solidFill>
                    <a:srgbClr val="FF0000"/>
                  </a:solidFill>
                  <a:effectLst/>
                  <a:uLnTx/>
                  <a:uFillTx/>
                  <a:latin typeface="Calibri"/>
                  <a:ea typeface="Arial Unicode MS" pitchFamily="34" charset="-128"/>
                  <a:cs typeface="Arial Unicode MS" pitchFamily="34" charset="-128"/>
                </a:rPr>
                <a:t>Current Standards</a:t>
              </a:r>
            </a:p>
          </p:txBody>
        </p:sp>
        <p:sp>
          <p:nvSpPr>
            <p:cNvPr id="16" name="AutoShape 4"/>
            <p:cNvSpPr>
              <a:spLocks noChangeArrowheads="1"/>
            </p:cNvSpPr>
            <p:nvPr/>
          </p:nvSpPr>
          <p:spPr bwMode="gray">
            <a:xfrm>
              <a:off x="3671575" y="5489004"/>
              <a:ext cx="4860032" cy="749655"/>
            </a:xfrm>
            <a:prstGeom prst="roundRect">
              <a:avLst>
                <a:gd name="adj" fmla="val 12565"/>
              </a:avLst>
            </a:prstGeom>
            <a:gradFill>
              <a:gsLst>
                <a:gs pos="40000">
                  <a:srgbClr val="F9FCFC"/>
                </a:gs>
                <a:gs pos="0">
                  <a:schemeClr val="bg1"/>
                </a:gs>
                <a:gs pos="100000">
                  <a:srgbClr val="EEF8F6"/>
                </a:gs>
              </a:gsLst>
              <a:lin ang="5400000" scaled="1"/>
            </a:gradFill>
            <a:ln w="15875" algn="ctr">
              <a:solidFill>
                <a:schemeClr val="accent5">
                  <a:lumMod val="20000"/>
                  <a:lumOff val="80000"/>
                </a:schemeClr>
              </a:solid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0" marR="0" lvl="0" indent="0" algn="ctr" defTabSz="914400" rtl="0" eaLnBrk="1" fontAlgn="auto" latinLnBrk="0" hangingPunct="1">
                <a:lnSpc>
                  <a:spcPct val="90000"/>
                </a:lnSpc>
                <a:spcBef>
                  <a:spcPts val="0"/>
                </a:spcBef>
                <a:spcAft>
                  <a:spcPts val="600"/>
                </a:spcAft>
                <a:buClr>
                  <a:srgbClr val="C0B02C"/>
                </a:buClr>
                <a:buSzTx/>
                <a:buFontTx/>
                <a:buNone/>
                <a:tabLst/>
                <a:defRPr/>
              </a:pPr>
              <a:r>
                <a:rPr kumimoji="0" lang="en-GB" sz="2400" b="1" i="0" u="none" strike="noStrike" kern="1200" cap="none" spc="0" normalizeH="0" baseline="0" noProof="0" dirty="0">
                  <a:ln>
                    <a:noFill/>
                  </a:ln>
                  <a:solidFill>
                    <a:srgbClr val="000000"/>
                  </a:solidFill>
                  <a:effectLst/>
                  <a:uLnTx/>
                  <a:uFillTx/>
                  <a:latin typeface="Calibri"/>
                  <a:ea typeface="Arial Unicode MS" pitchFamily="34" charset="-128"/>
                  <a:cs typeface="Arial Unicode MS" pitchFamily="34" charset="-128"/>
                </a:rPr>
                <a:t>Perioperative immunotherapy</a:t>
              </a:r>
            </a:p>
          </p:txBody>
        </p:sp>
      </p:grpSp>
    </p:spTree>
    <p:extLst>
      <p:ext uri="{BB962C8B-B14F-4D97-AF65-F5344CB8AC3E}">
        <p14:creationId xmlns:p14="http://schemas.microsoft.com/office/powerpoint/2010/main" val="2070095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9CA1C4-F7A1-4AAA-B826-F8A297D2822F}"/>
              </a:ext>
            </a:extLst>
          </p:cNvPr>
          <p:cNvSpPr>
            <a:spLocks noGrp="1"/>
          </p:cNvSpPr>
          <p:nvPr>
            <p:ph type="body" sz="quarter" idx="10"/>
          </p:nvPr>
        </p:nvSpPr>
        <p:spPr>
          <a:xfrm>
            <a:off x="1991941" y="452670"/>
            <a:ext cx="8904592" cy="479623"/>
          </a:xfrm>
        </p:spPr>
        <p:txBody>
          <a:bodyPr>
            <a:normAutofit fontScale="92500" lnSpcReduction="20000"/>
          </a:bodyPr>
          <a:lstStyle/>
          <a:p>
            <a:pPr marL="0" indent="0" algn="ctr">
              <a:buNone/>
            </a:pPr>
            <a:r>
              <a:rPr lang="en-US" altLang="ja-JP" sz="3467" dirty="0">
                <a:latin typeface="Arial" panose="020B0604020202020204" pitchFamily="34" charset="0"/>
                <a:cs typeface="Arial" panose="020B0604020202020204" pitchFamily="34" charset="0"/>
              </a:rPr>
              <a:t>Adverse Event Summary</a:t>
            </a:r>
            <a:endParaRPr lang="x-none" sz="3467" dirty="0">
              <a:latin typeface="Arial" panose="020B0604020202020204" pitchFamily="34" charset="0"/>
              <a:cs typeface="Arial" panose="020B0604020202020204" pitchFamily="34" charset="0"/>
            </a:endParaRPr>
          </a:p>
        </p:txBody>
      </p:sp>
      <p:graphicFrame>
        <p:nvGraphicFramePr>
          <p:cNvPr id="8" name="Content Placeholder 7">
            <a:extLst>
              <a:ext uri="{FF2B5EF4-FFF2-40B4-BE49-F238E27FC236}">
                <a16:creationId xmlns:a16="http://schemas.microsoft.com/office/drawing/2014/main" id="{1233AA24-E876-497B-BB64-CF4D8C68E4C6}"/>
              </a:ext>
            </a:extLst>
          </p:cNvPr>
          <p:cNvGraphicFramePr>
            <a:graphicFrameLocks/>
          </p:cNvGraphicFramePr>
          <p:nvPr/>
        </p:nvGraphicFramePr>
        <p:xfrm>
          <a:off x="378460" y="1397001"/>
          <a:ext cx="11286158" cy="3542792"/>
        </p:xfrm>
        <a:graphic>
          <a:graphicData uri="http://schemas.openxmlformats.org/drawingml/2006/table">
            <a:tbl>
              <a:tblPr firstRow="1" bandRow="1"/>
              <a:tblGrid>
                <a:gridCol w="3626576">
                  <a:extLst>
                    <a:ext uri="{9D8B030D-6E8A-4147-A177-3AD203B41FA5}">
                      <a16:colId xmlns:a16="http://schemas.microsoft.com/office/drawing/2014/main" val="20000"/>
                    </a:ext>
                  </a:extLst>
                </a:gridCol>
                <a:gridCol w="1276597">
                  <a:extLst>
                    <a:ext uri="{9D8B030D-6E8A-4147-A177-3AD203B41FA5}">
                      <a16:colId xmlns:a16="http://schemas.microsoft.com/office/drawing/2014/main" val="20001"/>
                    </a:ext>
                  </a:extLst>
                </a:gridCol>
                <a:gridCol w="1276597">
                  <a:extLst>
                    <a:ext uri="{9D8B030D-6E8A-4147-A177-3AD203B41FA5}">
                      <a16:colId xmlns:a16="http://schemas.microsoft.com/office/drawing/2014/main" val="20002"/>
                    </a:ext>
                  </a:extLst>
                </a:gridCol>
                <a:gridCol w="1276597">
                  <a:extLst>
                    <a:ext uri="{9D8B030D-6E8A-4147-A177-3AD203B41FA5}">
                      <a16:colId xmlns:a16="http://schemas.microsoft.com/office/drawing/2014/main" val="1010957276"/>
                    </a:ext>
                  </a:extLst>
                </a:gridCol>
                <a:gridCol w="1276597">
                  <a:extLst>
                    <a:ext uri="{9D8B030D-6E8A-4147-A177-3AD203B41FA5}">
                      <a16:colId xmlns:a16="http://schemas.microsoft.com/office/drawing/2014/main" val="1892470365"/>
                    </a:ext>
                  </a:extLst>
                </a:gridCol>
                <a:gridCol w="1276597">
                  <a:extLst>
                    <a:ext uri="{9D8B030D-6E8A-4147-A177-3AD203B41FA5}">
                      <a16:colId xmlns:a16="http://schemas.microsoft.com/office/drawing/2014/main" val="3692943126"/>
                    </a:ext>
                  </a:extLst>
                </a:gridCol>
                <a:gridCol w="1276597">
                  <a:extLst>
                    <a:ext uri="{9D8B030D-6E8A-4147-A177-3AD203B41FA5}">
                      <a16:colId xmlns:a16="http://schemas.microsoft.com/office/drawing/2014/main" val="3906032526"/>
                    </a:ext>
                  </a:extLst>
                </a:gridCol>
              </a:tblGrid>
              <a:tr h="505291">
                <a:tc>
                  <a:txBody>
                    <a:bodyPr/>
                    <a:lstStyle>
                      <a:lvl1pPr marL="0" algn="l" defTabSz="685800" rtl="0" eaLnBrk="1" latinLnBrk="0" hangingPunct="1">
                        <a:defRPr kumimoji="1" sz="1350" b="1" kern="1200">
                          <a:solidFill>
                            <a:schemeClr val="bg1"/>
                          </a:solidFill>
                          <a:latin typeface="Arial"/>
                        </a:defRPr>
                      </a:lvl1pPr>
                      <a:lvl2pPr marL="342900" algn="l" defTabSz="685800" rtl="0" eaLnBrk="1" latinLnBrk="0" hangingPunct="1">
                        <a:defRPr kumimoji="1" sz="1350" b="1" kern="1200">
                          <a:solidFill>
                            <a:schemeClr val="bg1"/>
                          </a:solidFill>
                          <a:latin typeface="Arial"/>
                        </a:defRPr>
                      </a:lvl2pPr>
                      <a:lvl3pPr marL="685800" algn="l" defTabSz="685800" rtl="0" eaLnBrk="1" latinLnBrk="0" hangingPunct="1">
                        <a:defRPr kumimoji="1" sz="1350" b="1" kern="1200">
                          <a:solidFill>
                            <a:schemeClr val="bg1"/>
                          </a:solidFill>
                          <a:latin typeface="Arial"/>
                        </a:defRPr>
                      </a:lvl3pPr>
                      <a:lvl4pPr marL="1028700" algn="l" defTabSz="685800" rtl="0" eaLnBrk="1" latinLnBrk="0" hangingPunct="1">
                        <a:defRPr kumimoji="1" sz="1350" b="1" kern="1200">
                          <a:solidFill>
                            <a:schemeClr val="bg1"/>
                          </a:solidFill>
                          <a:latin typeface="Arial"/>
                        </a:defRPr>
                      </a:lvl4pPr>
                      <a:lvl5pPr marL="1371600" algn="l" defTabSz="685800" rtl="0" eaLnBrk="1" latinLnBrk="0" hangingPunct="1">
                        <a:defRPr kumimoji="1" sz="1350" b="1" kern="1200">
                          <a:solidFill>
                            <a:schemeClr val="bg1"/>
                          </a:solidFill>
                          <a:latin typeface="Arial"/>
                        </a:defRPr>
                      </a:lvl5pPr>
                      <a:lvl6pPr marL="1714500" algn="l" defTabSz="685800" rtl="0" eaLnBrk="1" latinLnBrk="0" hangingPunct="1">
                        <a:defRPr kumimoji="1" sz="1350" b="1" kern="1200">
                          <a:solidFill>
                            <a:schemeClr val="bg1"/>
                          </a:solidFill>
                          <a:latin typeface="Arial"/>
                        </a:defRPr>
                      </a:lvl6pPr>
                      <a:lvl7pPr marL="2057400" algn="l" defTabSz="685800" rtl="0" eaLnBrk="1" latinLnBrk="0" hangingPunct="1">
                        <a:defRPr kumimoji="1" sz="1350" b="1" kern="1200">
                          <a:solidFill>
                            <a:schemeClr val="bg1"/>
                          </a:solidFill>
                          <a:latin typeface="Arial"/>
                        </a:defRPr>
                      </a:lvl7pPr>
                      <a:lvl8pPr marL="2400300" algn="l" defTabSz="685800" rtl="0" eaLnBrk="1" latinLnBrk="0" hangingPunct="1">
                        <a:defRPr kumimoji="1" sz="1350" b="1" kern="1200">
                          <a:solidFill>
                            <a:schemeClr val="bg1"/>
                          </a:solidFill>
                          <a:latin typeface="Arial"/>
                        </a:defRPr>
                      </a:lvl8pPr>
                      <a:lvl9pPr marL="2743200" algn="l" defTabSz="685800" rtl="0" eaLnBrk="1" latinLnBrk="0" hangingPunct="1">
                        <a:defRPr kumimoji="1" sz="1350" b="1" kern="1200">
                          <a:solidFill>
                            <a:schemeClr val="bg1"/>
                          </a:solidFill>
                          <a:latin typeface="Arial"/>
                        </a:defRPr>
                      </a:lvl9pPr>
                    </a:lstStyle>
                    <a:p>
                      <a:pPr>
                        <a:lnSpc>
                          <a:spcPct val="100000"/>
                        </a:lnSpc>
                      </a:pPr>
                      <a:endParaRPr lang="en-US" sz="1500" noProof="0" dirty="0">
                        <a:latin typeface="+mn-lt"/>
                      </a:endParaRPr>
                    </a:p>
                  </a:txBody>
                  <a:tcPr marL="121920" marR="12192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5A4"/>
                    </a:solidFill>
                  </a:tcPr>
                </a:tc>
                <a:tc gridSpan="3">
                  <a:txBody>
                    <a:bodyPr/>
                    <a:lstStyle>
                      <a:lvl1pPr marL="0" algn="l" defTabSz="685800" rtl="0" eaLnBrk="1" latinLnBrk="0" hangingPunct="1">
                        <a:defRPr kumimoji="1" sz="1350" b="1" kern="1200">
                          <a:solidFill>
                            <a:schemeClr val="bg1"/>
                          </a:solidFill>
                          <a:latin typeface="Arial"/>
                        </a:defRPr>
                      </a:lvl1pPr>
                      <a:lvl2pPr marL="342900" algn="l" defTabSz="685800" rtl="0" eaLnBrk="1" latinLnBrk="0" hangingPunct="1">
                        <a:defRPr kumimoji="1" sz="1350" b="1" kern="1200">
                          <a:solidFill>
                            <a:schemeClr val="bg1"/>
                          </a:solidFill>
                          <a:latin typeface="Arial"/>
                        </a:defRPr>
                      </a:lvl2pPr>
                      <a:lvl3pPr marL="685800" algn="l" defTabSz="685800" rtl="0" eaLnBrk="1" latinLnBrk="0" hangingPunct="1">
                        <a:defRPr kumimoji="1" sz="1350" b="1" kern="1200">
                          <a:solidFill>
                            <a:schemeClr val="bg1"/>
                          </a:solidFill>
                          <a:latin typeface="Arial"/>
                        </a:defRPr>
                      </a:lvl3pPr>
                      <a:lvl4pPr marL="1028700" algn="l" defTabSz="685800" rtl="0" eaLnBrk="1" latinLnBrk="0" hangingPunct="1">
                        <a:defRPr kumimoji="1" sz="1350" b="1" kern="1200">
                          <a:solidFill>
                            <a:schemeClr val="bg1"/>
                          </a:solidFill>
                          <a:latin typeface="Arial"/>
                        </a:defRPr>
                      </a:lvl4pPr>
                      <a:lvl5pPr marL="1371600" algn="l" defTabSz="685800" rtl="0" eaLnBrk="1" latinLnBrk="0" hangingPunct="1">
                        <a:defRPr kumimoji="1" sz="1350" b="1" kern="1200">
                          <a:solidFill>
                            <a:schemeClr val="bg1"/>
                          </a:solidFill>
                          <a:latin typeface="Arial"/>
                        </a:defRPr>
                      </a:lvl5pPr>
                      <a:lvl6pPr marL="1714500" algn="l" defTabSz="685800" rtl="0" eaLnBrk="1" latinLnBrk="0" hangingPunct="1">
                        <a:defRPr kumimoji="1" sz="1350" b="1" kern="1200">
                          <a:solidFill>
                            <a:schemeClr val="bg1"/>
                          </a:solidFill>
                          <a:latin typeface="Arial"/>
                        </a:defRPr>
                      </a:lvl6pPr>
                      <a:lvl7pPr marL="2057400" algn="l" defTabSz="685800" rtl="0" eaLnBrk="1" latinLnBrk="0" hangingPunct="1">
                        <a:defRPr kumimoji="1" sz="1350" b="1" kern="1200">
                          <a:solidFill>
                            <a:schemeClr val="bg1"/>
                          </a:solidFill>
                          <a:latin typeface="Arial"/>
                        </a:defRPr>
                      </a:lvl7pPr>
                      <a:lvl8pPr marL="2400300" algn="l" defTabSz="685800" rtl="0" eaLnBrk="1" latinLnBrk="0" hangingPunct="1">
                        <a:defRPr kumimoji="1" sz="1350" b="1" kern="1200">
                          <a:solidFill>
                            <a:schemeClr val="bg1"/>
                          </a:solidFill>
                          <a:latin typeface="Arial"/>
                        </a:defRPr>
                      </a:lvl8pPr>
                      <a:lvl9pPr marL="2743200" algn="l" defTabSz="685800" rtl="0" eaLnBrk="1" latinLnBrk="0" hangingPunct="1">
                        <a:defRPr kumimoji="1" sz="1350" b="1" kern="1200">
                          <a:solidFill>
                            <a:schemeClr val="bg1"/>
                          </a:solidFill>
                          <a:latin typeface="Arial"/>
                        </a:defRPr>
                      </a:lvl9pPr>
                    </a:lstStyle>
                    <a:p>
                      <a:pPr marL="0" marR="0" lvl="0" indent="0" algn="ctr" defTabSz="914400" rtl="0" eaLnBrk="1" fontAlgn="auto" latinLnBrk="0" hangingPunct="1">
                        <a:lnSpc>
                          <a:spcPct val="100000"/>
                        </a:lnSpc>
                        <a:spcBef>
                          <a:spcPts val="0"/>
                        </a:spcBef>
                        <a:spcAft>
                          <a:spcPts val="200"/>
                        </a:spcAft>
                        <a:buClrTx/>
                        <a:buSzTx/>
                        <a:buFontTx/>
                        <a:buNone/>
                        <a:tabLst/>
                        <a:defRPr/>
                      </a:pPr>
                      <a:r>
                        <a:rPr lang="en-US" sz="1500" b="1" noProof="0" dirty="0">
                          <a:solidFill>
                            <a:schemeClr val="bg1"/>
                          </a:solidFill>
                          <a:latin typeface="+mn-lt"/>
                          <a:ea typeface="MS Mincho"/>
                          <a:cs typeface="ArialMT"/>
                        </a:rPr>
                        <a:t>Nivolumab + chemotherapy</a:t>
                      </a:r>
                    </a:p>
                    <a:p>
                      <a:pPr marL="0" marR="0" lvl="0" indent="0" algn="ctr" defTabSz="914400" rtl="0" eaLnBrk="1" fontAlgn="auto" latinLnBrk="0" hangingPunct="1">
                        <a:lnSpc>
                          <a:spcPct val="100000"/>
                        </a:lnSpc>
                        <a:spcBef>
                          <a:spcPts val="0"/>
                        </a:spcBef>
                        <a:spcAft>
                          <a:spcPts val="200"/>
                        </a:spcAft>
                        <a:buClrTx/>
                        <a:buSzTx/>
                        <a:buFontTx/>
                        <a:buNone/>
                        <a:tabLst/>
                        <a:defRPr/>
                      </a:pPr>
                      <a:r>
                        <a:rPr lang="en-US" sz="1500" b="1" noProof="0" dirty="0">
                          <a:solidFill>
                            <a:schemeClr val="bg1"/>
                          </a:solidFill>
                          <a:latin typeface="+mn-lt"/>
                          <a:ea typeface="MS Mincho"/>
                          <a:cs typeface="ArialMT"/>
                        </a:rPr>
                        <a:t>N = </a:t>
                      </a:r>
                      <a:r>
                        <a:rPr lang="en-US" altLang="ja-JP" sz="1500" b="1" noProof="0" dirty="0">
                          <a:solidFill>
                            <a:schemeClr val="bg1"/>
                          </a:solidFill>
                          <a:latin typeface="+mn-lt"/>
                          <a:ea typeface="MS Mincho"/>
                          <a:cs typeface="ArialMT"/>
                        </a:rPr>
                        <a:t>359</a:t>
                      </a:r>
                      <a:r>
                        <a:rPr lang="en-US" altLang="ja-JP" sz="1500" b="1" baseline="0" noProof="0" dirty="0">
                          <a:solidFill>
                            <a:schemeClr val="bg1"/>
                          </a:solidFill>
                          <a:latin typeface="+mn-lt"/>
                          <a:ea typeface="MS Mincho"/>
                          <a:cs typeface="ArialMT"/>
                        </a:rPr>
                        <a:t>, </a:t>
                      </a:r>
                      <a:r>
                        <a:rPr lang="en-US" sz="1500" b="1" noProof="0" dirty="0">
                          <a:solidFill>
                            <a:schemeClr val="bg1"/>
                          </a:solidFill>
                          <a:latin typeface="+mn-lt"/>
                          <a:ea typeface="MS Mincho"/>
                          <a:cs typeface="ArialMT"/>
                        </a:rPr>
                        <a:t>n (%)</a:t>
                      </a:r>
                    </a:p>
                  </a:txBody>
                  <a:tcPr marL="121920" marR="12192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5A4"/>
                    </a:solidFill>
                  </a:tcPr>
                </a:tc>
                <a:tc hMerge="1">
                  <a:txBody>
                    <a:bodyPr/>
                    <a:lstStyle/>
                    <a:p>
                      <a:pPr marL="0" indent="0" algn="ctr">
                        <a:lnSpc>
                          <a:spcPct val="100000"/>
                        </a:lnSpc>
                        <a:spcBef>
                          <a:spcPts val="0"/>
                        </a:spcBef>
                        <a:spcAft>
                          <a:spcPts val="200"/>
                        </a:spcAft>
                        <a:tabLst/>
                      </a:pPr>
                      <a:endParaRPr lang="en-GB" sz="1200" b="1" dirty="0">
                        <a:solidFill>
                          <a:schemeClr val="bg1"/>
                        </a:solidFill>
                        <a:latin typeface="+mj-lt"/>
                        <a:ea typeface="MS Mincho"/>
                        <a:cs typeface="ArialMT"/>
                      </a:endParaRPr>
                    </a:p>
                  </a:txBody>
                  <a:tcPr marL="121920" marR="1219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14400" rtl="0" eaLnBrk="1" fontAlgn="auto" latinLnBrk="0" hangingPunct="1">
                        <a:lnSpc>
                          <a:spcPct val="100000"/>
                        </a:lnSpc>
                        <a:spcBef>
                          <a:spcPts val="0"/>
                        </a:spcBef>
                        <a:spcAft>
                          <a:spcPts val="200"/>
                        </a:spcAft>
                        <a:buClrTx/>
                        <a:buSzTx/>
                        <a:buFontTx/>
                        <a:buNone/>
                        <a:tabLst/>
                        <a:defRPr/>
                      </a:pPr>
                      <a:endParaRPr lang="en-US" sz="800" b="1" noProof="0" dirty="0">
                        <a:solidFill>
                          <a:schemeClr val="bg1"/>
                        </a:solidFill>
                        <a:latin typeface="+mn-lt"/>
                        <a:ea typeface="MS Mincho"/>
                        <a:cs typeface="ArialMT"/>
                      </a:endParaRPr>
                    </a:p>
                  </a:txBody>
                  <a:tcPr marT="9144" marB="9144"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65A4"/>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65A4"/>
                    </a:solidFill>
                  </a:tcPr>
                </a:tc>
                <a:tc gridSpan="3">
                  <a:txBody>
                    <a:bodyPr/>
                    <a:lstStyle>
                      <a:lvl1pPr marL="0" algn="l" defTabSz="685800" rtl="0" eaLnBrk="1" latinLnBrk="0" hangingPunct="1">
                        <a:defRPr kumimoji="1" sz="1350" b="1" kern="1200">
                          <a:solidFill>
                            <a:schemeClr val="bg1"/>
                          </a:solidFill>
                          <a:latin typeface="Arial"/>
                        </a:defRPr>
                      </a:lvl1pPr>
                      <a:lvl2pPr marL="342900" algn="l" defTabSz="685800" rtl="0" eaLnBrk="1" latinLnBrk="0" hangingPunct="1">
                        <a:defRPr kumimoji="1" sz="1350" b="1" kern="1200">
                          <a:solidFill>
                            <a:schemeClr val="bg1"/>
                          </a:solidFill>
                          <a:latin typeface="Arial"/>
                        </a:defRPr>
                      </a:lvl2pPr>
                      <a:lvl3pPr marL="685800" algn="l" defTabSz="685800" rtl="0" eaLnBrk="1" latinLnBrk="0" hangingPunct="1">
                        <a:defRPr kumimoji="1" sz="1350" b="1" kern="1200">
                          <a:solidFill>
                            <a:schemeClr val="bg1"/>
                          </a:solidFill>
                          <a:latin typeface="Arial"/>
                        </a:defRPr>
                      </a:lvl3pPr>
                      <a:lvl4pPr marL="1028700" algn="l" defTabSz="685800" rtl="0" eaLnBrk="1" latinLnBrk="0" hangingPunct="1">
                        <a:defRPr kumimoji="1" sz="1350" b="1" kern="1200">
                          <a:solidFill>
                            <a:schemeClr val="bg1"/>
                          </a:solidFill>
                          <a:latin typeface="Arial"/>
                        </a:defRPr>
                      </a:lvl4pPr>
                      <a:lvl5pPr marL="1371600" algn="l" defTabSz="685800" rtl="0" eaLnBrk="1" latinLnBrk="0" hangingPunct="1">
                        <a:defRPr kumimoji="1" sz="1350" b="1" kern="1200">
                          <a:solidFill>
                            <a:schemeClr val="bg1"/>
                          </a:solidFill>
                          <a:latin typeface="Arial"/>
                        </a:defRPr>
                      </a:lvl5pPr>
                      <a:lvl6pPr marL="1714500" algn="l" defTabSz="685800" rtl="0" eaLnBrk="1" latinLnBrk="0" hangingPunct="1">
                        <a:defRPr kumimoji="1" sz="1350" b="1" kern="1200">
                          <a:solidFill>
                            <a:schemeClr val="bg1"/>
                          </a:solidFill>
                          <a:latin typeface="Arial"/>
                        </a:defRPr>
                      </a:lvl6pPr>
                      <a:lvl7pPr marL="2057400" algn="l" defTabSz="685800" rtl="0" eaLnBrk="1" latinLnBrk="0" hangingPunct="1">
                        <a:defRPr kumimoji="1" sz="1350" b="1" kern="1200">
                          <a:solidFill>
                            <a:schemeClr val="bg1"/>
                          </a:solidFill>
                          <a:latin typeface="Arial"/>
                        </a:defRPr>
                      </a:lvl7pPr>
                      <a:lvl8pPr marL="2400300" algn="l" defTabSz="685800" rtl="0" eaLnBrk="1" latinLnBrk="0" hangingPunct="1">
                        <a:defRPr kumimoji="1" sz="1350" b="1" kern="1200">
                          <a:solidFill>
                            <a:schemeClr val="bg1"/>
                          </a:solidFill>
                          <a:latin typeface="Arial"/>
                        </a:defRPr>
                      </a:lvl8pPr>
                      <a:lvl9pPr marL="2743200" algn="l" defTabSz="685800" rtl="0" eaLnBrk="1" latinLnBrk="0" hangingPunct="1">
                        <a:defRPr kumimoji="1" sz="1350" b="1" kern="1200">
                          <a:solidFill>
                            <a:schemeClr val="bg1"/>
                          </a:solidFill>
                          <a:latin typeface="Arial"/>
                        </a:defRPr>
                      </a:lvl9pPr>
                    </a:lstStyle>
                    <a:p>
                      <a:pPr marL="0" indent="0" algn="ctr">
                        <a:lnSpc>
                          <a:spcPct val="100000"/>
                        </a:lnSpc>
                        <a:spcBef>
                          <a:spcPts val="0"/>
                        </a:spcBef>
                        <a:spcAft>
                          <a:spcPts val="200"/>
                        </a:spcAft>
                        <a:tabLst/>
                      </a:pPr>
                      <a:r>
                        <a:rPr lang="en-US" sz="1500" b="1" noProof="0" dirty="0">
                          <a:solidFill>
                            <a:schemeClr val="bg1"/>
                          </a:solidFill>
                          <a:latin typeface="+mn-lt"/>
                          <a:ea typeface="MS Mincho"/>
                          <a:cs typeface="ArialMT"/>
                        </a:rPr>
                        <a:t>Placebo + chemotherapy </a:t>
                      </a:r>
                    </a:p>
                    <a:p>
                      <a:pPr marL="0" marR="0" lvl="0" indent="0" algn="ctr" defTabSz="914400" rtl="0" eaLnBrk="1" fontAlgn="auto" latinLnBrk="0" hangingPunct="1">
                        <a:lnSpc>
                          <a:spcPct val="100000"/>
                        </a:lnSpc>
                        <a:spcBef>
                          <a:spcPts val="0"/>
                        </a:spcBef>
                        <a:spcAft>
                          <a:spcPts val="200"/>
                        </a:spcAft>
                        <a:buClrTx/>
                        <a:buSzTx/>
                        <a:buFontTx/>
                        <a:buNone/>
                        <a:tabLst/>
                        <a:defRPr/>
                      </a:pPr>
                      <a:r>
                        <a:rPr lang="en-US" sz="1500" b="1" noProof="0" dirty="0">
                          <a:solidFill>
                            <a:schemeClr val="bg1"/>
                          </a:solidFill>
                          <a:latin typeface="+mn-lt"/>
                          <a:ea typeface="MS Mincho"/>
                          <a:cs typeface="ArialMT"/>
                        </a:rPr>
                        <a:t>N = </a:t>
                      </a:r>
                      <a:r>
                        <a:rPr lang="en-US" altLang="ja-JP" sz="1500" b="1" noProof="0" dirty="0">
                          <a:solidFill>
                            <a:schemeClr val="bg1"/>
                          </a:solidFill>
                          <a:latin typeface="+mn-lt"/>
                          <a:ea typeface="MS Mincho"/>
                          <a:cs typeface="ArialMT"/>
                        </a:rPr>
                        <a:t>358, </a:t>
                      </a:r>
                      <a:r>
                        <a:rPr lang="en-US" sz="1500" b="1" noProof="0" dirty="0">
                          <a:solidFill>
                            <a:schemeClr val="bg1"/>
                          </a:solidFill>
                          <a:latin typeface="+mn-lt"/>
                          <a:ea typeface="MS Mincho"/>
                          <a:cs typeface="ArialMT"/>
                        </a:rPr>
                        <a:t>n (%)</a:t>
                      </a:r>
                    </a:p>
                  </a:txBody>
                  <a:tcPr marL="121920" marR="12192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5A4"/>
                    </a:solidFill>
                  </a:tcPr>
                </a:tc>
                <a:tc hMerge="1">
                  <a:txBody>
                    <a:bodyPr/>
                    <a:lstStyle/>
                    <a:p>
                      <a:pPr marL="0" indent="0" algn="ctr">
                        <a:lnSpc>
                          <a:spcPct val="100000"/>
                        </a:lnSpc>
                        <a:spcBef>
                          <a:spcPts val="0"/>
                        </a:spcBef>
                        <a:spcAft>
                          <a:spcPts val="200"/>
                        </a:spcAft>
                        <a:tabLst/>
                      </a:pPr>
                      <a:endParaRPr lang="en-GB" sz="1200" b="1" dirty="0">
                        <a:solidFill>
                          <a:schemeClr val="bg1"/>
                        </a:solidFill>
                        <a:latin typeface="+mj-lt"/>
                        <a:ea typeface="MS Mincho"/>
                        <a:cs typeface="ArialMT"/>
                      </a:endParaRPr>
                    </a:p>
                  </a:txBody>
                  <a:tcPr marL="121920" marR="1219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kumimoji="1" lang="ja-JP" altLang="en-US"/>
                    </a:p>
                  </a:txBody>
                  <a:tcPr/>
                </a:tc>
                <a:extLst>
                  <a:ext uri="{0D108BD9-81ED-4DB2-BD59-A6C34878D82A}">
                    <a16:rowId xmlns:a16="http://schemas.microsoft.com/office/drawing/2014/main" val="1754534494"/>
                  </a:ext>
                </a:extLst>
              </a:tr>
              <a:tr h="247904">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indent="0">
                        <a:lnSpc>
                          <a:spcPct val="100000"/>
                        </a:lnSpc>
                      </a:pPr>
                      <a:r>
                        <a:rPr lang="en-US" sz="1500" b="1" noProof="0" dirty="0">
                          <a:solidFill>
                            <a:schemeClr val="bg1"/>
                          </a:solidFill>
                          <a:latin typeface="+mn-lt"/>
                        </a:rPr>
                        <a:t>Patients, n (%)</a:t>
                      </a:r>
                    </a:p>
                  </a:txBody>
                  <a:tcPr marL="121920" marR="12192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5A4"/>
                    </a:solid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1" kern="1200" noProof="0" dirty="0">
                          <a:solidFill>
                            <a:schemeClr val="bg1"/>
                          </a:solidFill>
                          <a:effectLst/>
                          <a:latin typeface="+mn-lt"/>
                          <a:ea typeface="Times New Roman" panose="02020603050405020304" pitchFamily="18" charset="0"/>
                          <a:cs typeface="Times New Roman" panose="02020603050405020304" pitchFamily="18" charset="0"/>
                        </a:rPr>
                        <a:t>Any grade</a:t>
                      </a:r>
                      <a:endParaRPr lang="en-US" sz="1500" noProof="0" dirty="0">
                        <a:solidFill>
                          <a:schemeClr val="bg1"/>
                        </a:solidFill>
                        <a:effectLst/>
                        <a:latin typeface="+mn-lt"/>
                        <a:ea typeface="Calibri" panose="020F0502020204030204" pitchFamily="34" charset="0"/>
                        <a:cs typeface="Times New Roman" panose="02020603050405020304" pitchFamily="18" charset="0"/>
                      </a:endParaRPr>
                    </a:p>
                  </a:txBody>
                  <a:tcPr marL="121920" marR="12192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5A4"/>
                    </a:solid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1" kern="1200" noProof="0" dirty="0">
                          <a:solidFill>
                            <a:schemeClr val="bg1"/>
                          </a:solidFill>
                          <a:effectLst/>
                          <a:latin typeface="+mn-lt"/>
                          <a:ea typeface="Times New Roman" panose="02020603050405020304" pitchFamily="18" charset="0"/>
                          <a:cs typeface="Times New Roman" panose="02020603050405020304" pitchFamily="18" charset="0"/>
                        </a:rPr>
                        <a:t>Grade 3–4</a:t>
                      </a:r>
                      <a:endParaRPr lang="en-US" sz="1500" noProof="0" dirty="0">
                        <a:solidFill>
                          <a:schemeClr val="bg1"/>
                        </a:solidFill>
                        <a:effectLst/>
                        <a:latin typeface="+mn-lt"/>
                        <a:ea typeface="Calibri" panose="020F0502020204030204" pitchFamily="34" charset="0"/>
                        <a:cs typeface="Times New Roman" panose="02020603050405020304" pitchFamily="18" charset="0"/>
                      </a:endParaRPr>
                    </a:p>
                  </a:txBody>
                  <a:tcPr marL="121920" marR="12192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5A4"/>
                    </a:solidFill>
                  </a:tcPr>
                </a:tc>
                <a:tc>
                  <a:txBody>
                    <a:bodyPr/>
                    <a:lstStyle/>
                    <a:p>
                      <a:pPr marL="0" marR="0" algn="ctr">
                        <a:lnSpc>
                          <a:spcPct val="100000"/>
                        </a:lnSpc>
                        <a:spcBef>
                          <a:spcPts val="0"/>
                        </a:spcBef>
                        <a:spcAft>
                          <a:spcPts val="0"/>
                        </a:spcAft>
                      </a:pPr>
                      <a:r>
                        <a:rPr lang="en-US" sz="1500" b="1" noProof="0" dirty="0">
                          <a:solidFill>
                            <a:schemeClr val="bg1"/>
                          </a:solidFill>
                          <a:effectLst/>
                          <a:latin typeface="+mn-lt"/>
                          <a:ea typeface="Calibri" panose="020F0502020204030204" pitchFamily="34" charset="0"/>
                          <a:cs typeface="Times New Roman" panose="02020603050405020304" pitchFamily="18" charset="0"/>
                        </a:rPr>
                        <a:t>Grade</a:t>
                      </a:r>
                      <a:r>
                        <a:rPr lang="en-US" sz="1500" b="1" baseline="0" noProof="0" dirty="0">
                          <a:solidFill>
                            <a:schemeClr val="bg1"/>
                          </a:solidFill>
                          <a:effectLst/>
                          <a:latin typeface="+mn-lt"/>
                          <a:ea typeface="Calibri" panose="020F0502020204030204" pitchFamily="34" charset="0"/>
                          <a:cs typeface="Times New Roman" panose="02020603050405020304" pitchFamily="18" charset="0"/>
                        </a:rPr>
                        <a:t> 5</a:t>
                      </a:r>
                      <a:endParaRPr lang="en-US" sz="1500" b="1" noProof="0" dirty="0">
                        <a:solidFill>
                          <a:schemeClr val="bg1"/>
                        </a:solidFill>
                        <a:effectLst/>
                        <a:latin typeface="+mn-lt"/>
                        <a:ea typeface="Calibri" panose="020F0502020204030204" pitchFamily="34" charset="0"/>
                        <a:cs typeface="Times New Roman" panose="02020603050405020304" pitchFamily="18" charset="0"/>
                      </a:endParaRPr>
                    </a:p>
                  </a:txBody>
                  <a:tcPr marL="121920" marR="12192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5A4"/>
                    </a:solid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1" kern="1200" noProof="0" dirty="0">
                          <a:solidFill>
                            <a:schemeClr val="bg1"/>
                          </a:solidFill>
                          <a:effectLst/>
                          <a:latin typeface="+mn-lt"/>
                          <a:ea typeface="Times New Roman" panose="02020603050405020304" pitchFamily="18" charset="0"/>
                          <a:cs typeface="Times New Roman" panose="02020603050405020304" pitchFamily="18" charset="0"/>
                        </a:rPr>
                        <a:t>Any grade</a:t>
                      </a:r>
                      <a:endParaRPr lang="en-US" sz="1500" noProof="0" dirty="0">
                        <a:solidFill>
                          <a:schemeClr val="bg1"/>
                        </a:solidFill>
                        <a:effectLst/>
                        <a:latin typeface="+mn-lt"/>
                        <a:ea typeface="Calibri" panose="020F0502020204030204" pitchFamily="34" charset="0"/>
                        <a:cs typeface="Times New Roman" panose="02020603050405020304" pitchFamily="18" charset="0"/>
                      </a:endParaRPr>
                    </a:p>
                  </a:txBody>
                  <a:tcPr marL="121920" marR="12192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5A4"/>
                    </a:solid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1" kern="1200" noProof="0" dirty="0">
                          <a:solidFill>
                            <a:schemeClr val="bg1"/>
                          </a:solidFill>
                          <a:effectLst/>
                          <a:latin typeface="+mn-lt"/>
                          <a:ea typeface="Times New Roman" panose="02020603050405020304" pitchFamily="18" charset="0"/>
                          <a:cs typeface="Times New Roman" panose="02020603050405020304" pitchFamily="18" charset="0"/>
                        </a:rPr>
                        <a:t>Grade 3–4</a:t>
                      </a:r>
                      <a:endParaRPr lang="en-US" sz="1500" noProof="0" dirty="0">
                        <a:solidFill>
                          <a:schemeClr val="bg1"/>
                        </a:solidFill>
                        <a:effectLst/>
                        <a:latin typeface="+mn-lt"/>
                        <a:ea typeface="Calibri" panose="020F0502020204030204" pitchFamily="34" charset="0"/>
                        <a:cs typeface="Times New Roman" panose="02020603050405020304" pitchFamily="18" charset="0"/>
                      </a:endParaRPr>
                    </a:p>
                  </a:txBody>
                  <a:tcPr marL="121920" marR="12192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5A4"/>
                    </a:solidFill>
                  </a:tcPr>
                </a:tc>
                <a:tc>
                  <a:txBody>
                    <a:bodyPr/>
                    <a:lstStyle/>
                    <a:p>
                      <a:pPr marL="0" marR="0" algn="ctr">
                        <a:lnSpc>
                          <a:spcPct val="100000"/>
                        </a:lnSpc>
                        <a:spcBef>
                          <a:spcPts val="0"/>
                        </a:spcBef>
                        <a:spcAft>
                          <a:spcPts val="0"/>
                        </a:spcAft>
                      </a:pPr>
                      <a:r>
                        <a:rPr lang="en-US" sz="1500" b="1" noProof="0" dirty="0">
                          <a:solidFill>
                            <a:schemeClr val="bg1"/>
                          </a:solidFill>
                          <a:effectLst/>
                          <a:latin typeface="+mn-lt"/>
                          <a:ea typeface="Calibri" panose="020F0502020204030204" pitchFamily="34" charset="0"/>
                          <a:cs typeface="Times New Roman" panose="02020603050405020304" pitchFamily="18" charset="0"/>
                        </a:rPr>
                        <a:t>Grade 5</a:t>
                      </a:r>
                    </a:p>
                  </a:txBody>
                  <a:tcPr marL="121920" marR="12192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5A4"/>
                    </a:solidFill>
                  </a:tcPr>
                </a:tc>
                <a:extLst>
                  <a:ext uri="{0D108BD9-81ED-4DB2-BD59-A6C34878D82A}">
                    <a16:rowId xmlns:a16="http://schemas.microsoft.com/office/drawing/2014/main" val="10000"/>
                  </a:ext>
                </a:extLst>
              </a:tr>
              <a:tr h="247904">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nSpc>
                          <a:spcPct val="100000"/>
                        </a:lnSpc>
                        <a:spcBef>
                          <a:spcPts val="0"/>
                        </a:spcBef>
                        <a:spcAft>
                          <a:spcPts val="0"/>
                        </a:spcAft>
                      </a:pPr>
                      <a:r>
                        <a:rPr lang="en-US" sz="1500" b="1" kern="1200" noProof="0" dirty="0">
                          <a:effectLst/>
                          <a:latin typeface="+mn-lt"/>
                          <a:ea typeface="Calibri" panose="020F0502020204030204" pitchFamily="34" charset="0"/>
                          <a:cs typeface="Times New Roman" panose="02020603050405020304" pitchFamily="18" charset="0"/>
                        </a:rPr>
                        <a:t>AEs</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25"/>
                        </a:spcBef>
                        <a:spcAft>
                          <a:spcPts val="25"/>
                        </a:spcAft>
                      </a:pPr>
                      <a:endParaRPr lang="en-US" sz="1500" b="0" noProof="0" dirty="0"/>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endParaRPr lang="en-US" sz="1500" b="0" noProof="0" dirty="0">
                        <a:solidFill>
                          <a:schemeClr val="tx1"/>
                        </a:solidFill>
                        <a:effectLst/>
                        <a:latin typeface="+mn-lt"/>
                        <a:ea typeface="Times New Roman"/>
                        <a:cs typeface="Palatino Linotype"/>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1500" b="0" noProof="0" dirty="0">
                        <a:solidFill>
                          <a:schemeClr val="tx1"/>
                        </a:solidFill>
                        <a:effectLst/>
                        <a:latin typeface="+mn-lt"/>
                        <a:ea typeface="Times New Roman"/>
                        <a:cs typeface="Palatino Linotype"/>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endParaRPr lang="en-US" sz="1500" b="0" noProof="0" dirty="0">
                        <a:solidFill>
                          <a:schemeClr val="tx1"/>
                        </a:solidFill>
                        <a:effectLst/>
                        <a:latin typeface="+mn-lt"/>
                        <a:ea typeface="Times New Roman"/>
                        <a:cs typeface="Palatino Linotype"/>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endParaRPr lang="en-US" sz="1500" b="0" noProof="0" dirty="0">
                        <a:solidFill>
                          <a:schemeClr val="tx1"/>
                        </a:solidFill>
                        <a:effectLst/>
                        <a:latin typeface="+mn-lt"/>
                        <a:ea typeface="Times New Roman"/>
                        <a:cs typeface="Palatino Linotype"/>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1500" b="0" noProof="0" dirty="0">
                        <a:solidFill>
                          <a:schemeClr val="tx1"/>
                        </a:solidFill>
                        <a:effectLst/>
                        <a:latin typeface="+mn-lt"/>
                        <a:ea typeface="Times New Roman"/>
                        <a:cs typeface="Palatino Linotype"/>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7904">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nSpc>
                          <a:spcPct val="100000"/>
                        </a:lnSpc>
                        <a:spcBef>
                          <a:spcPts val="0"/>
                        </a:spcBef>
                        <a:spcAft>
                          <a:spcPts val="0"/>
                        </a:spcAft>
                      </a:pPr>
                      <a:r>
                        <a:rPr lang="en-US" sz="1500" b="0" kern="1200" noProof="0" dirty="0">
                          <a:effectLst/>
                          <a:latin typeface="+mn-lt"/>
                          <a:ea typeface="Calibri" panose="020F0502020204030204" pitchFamily="34" charset="0"/>
                          <a:cs typeface="Times New Roman" panose="02020603050405020304" pitchFamily="18" charset="0"/>
                        </a:rPr>
                        <a:t>     Any</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25"/>
                        </a:spcBef>
                        <a:spcAft>
                          <a:spcPts val="25"/>
                        </a:spcAft>
                      </a:pPr>
                      <a:r>
                        <a:rPr kumimoji="1" lang="en-US" sz="1500" b="0" kern="1200" noProof="0" dirty="0">
                          <a:solidFill>
                            <a:schemeClr val="tx1"/>
                          </a:solidFill>
                          <a:effectLst/>
                          <a:latin typeface="+mn-lt"/>
                          <a:ea typeface="Times New Roman"/>
                          <a:cs typeface="Palatino Linotype"/>
                        </a:rPr>
                        <a:t>358 (</a:t>
                      </a:r>
                      <a:r>
                        <a:rPr kumimoji="1" lang="ja-JP" altLang="en-US" sz="1500" b="0" kern="1200" baseline="0" noProof="0" dirty="0">
                          <a:solidFill>
                            <a:schemeClr val="tx1"/>
                          </a:solidFill>
                          <a:effectLst/>
                          <a:latin typeface="+mn-lt"/>
                          <a:ea typeface="Times New Roman"/>
                          <a:cs typeface="Palatino Linotype"/>
                        </a:rPr>
                        <a:t> </a:t>
                      </a:r>
                      <a:r>
                        <a:rPr kumimoji="1" lang="en-US" sz="1500" b="0" kern="1200" noProof="0" dirty="0">
                          <a:solidFill>
                            <a:schemeClr val="tx1"/>
                          </a:solidFill>
                          <a:effectLst/>
                          <a:latin typeface="+mn-lt"/>
                          <a:ea typeface="Times New Roman"/>
                          <a:cs typeface="Palatino Linotype"/>
                        </a:rPr>
                        <a:t>99.7)</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kumimoji="1" lang="en-US" sz="1500" b="0" kern="1200" noProof="0" dirty="0">
                          <a:solidFill>
                            <a:schemeClr val="tx1"/>
                          </a:solidFill>
                          <a:effectLst/>
                          <a:latin typeface="+mn-lt"/>
                          <a:ea typeface="Times New Roman"/>
                          <a:cs typeface="Palatino Linotype"/>
                        </a:rPr>
                        <a:t>249 ( 69.4)</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kumimoji="1" lang="en-US" sz="1500" b="0" kern="1200" noProof="0" dirty="0">
                          <a:solidFill>
                            <a:schemeClr val="tx1"/>
                          </a:solidFill>
                          <a:effectLst/>
                          <a:latin typeface="+mn-lt"/>
                          <a:ea typeface="Times New Roman"/>
                          <a:cs typeface="Palatino Linotype"/>
                        </a:rPr>
                        <a:t>8 (  2.2)</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357 ( 99.7)</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226 ( 63.1)</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6 ( 1.7)</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7904">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nSpc>
                          <a:spcPct val="100000"/>
                        </a:lnSpc>
                        <a:spcBef>
                          <a:spcPts val="0"/>
                        </a:spcBef>
                        <a:spcAft>
                          <a:spcPts val="0"/>
                        </a:spcAft>
                      </a:pPr>
                      <a:r>
                        <a:rPr lang="en-US" sz="1500" b="0" kern="1200" noProof="0" dirty="0">
                          <a:effectLst/>
                          <a:latin typeface="+mn-lt"/>
                          <a:ea typeface="Calibri" panose="020F0502020204030204" pitchFamily="34" charset="0"/>
                          <a:cs typeface="Times New Roman" panose="02020603050405020304" pitchFamily="18" charset="0"/>
                        </a:rPr>
                        <a:t>     Serious </a:t>
                      </a:r>
                      <a:r>
                        <a:rPr lang="en-US" sz="1500" b="0" kern="1200" noProof="0" dirty="0">
                          <a:solidFill>
                            <a:schemeClr val="tx1"/>
                          </a:solidFill>
                          <a:effectLst/>
                          <a:latin typeface="+mn-lt"/>
                          <a:ea typeface="Calibri" panose="020F0502020204030204" pitchFamily="34" charset="0"/>
                          <a:cs typeface="Times New Roman" panose="02020603050405020304" pitchFamily="18" charset="0"/>
                        </a:rPr>
                        <a:t>AEs</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135 ( 37.6)</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103 ( 28.7)</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8 ( 2.2)</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120 ( 33.5)</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89 ( 24.9)</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6 ( 1.7)</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0465604"/>
                  </a:ext>
                </a:extLst>
              </a:tr>
              <a:tr h="247904">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nSpc>
                          <a:spcPct val="100000"/>
                        </a:lnSpc>
                        <a:spcBef>
                          <a:spcPts val="0"/>
                        </a:spcBef>
                        <a:spcAft>
                          <a:spcPts val="0"/>
                        </a:spcAft>
                      </a:pPr>
                      <a:r>
                        <a:rPr lang="en-US" sz="1500" b="0" kern="1200" noProof="0" dirty="0">
                          <a:effectLst/>
                          <a:latin typeface="+mn-lt"/>
                          <a:ea typeface="Calibri" panose="020F0502020204030204" pitchFamily="34" charset="0"/>
                          <a:cs typeface="Times New Roman" panose="02020603050405020304" pitchFamily="18" charset="0"/>
                        </a:rPr>
                        <a:t>     AEs leading to discontinuation</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38 ( 10.6)</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19 ( 5.3)</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5 ( 1.4)</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26 ( 7.3)</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12 ( 3.4)</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4 ( 1.1)</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975208"/>
                  </a:ext>
                </a:extLst>
              </a:tr>
              <a:tr h="247904">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nSpc>
                          <a:spcPct val="100000"/>
                        </a:lnSpc>
                        <a:spcBef>
                          <a:spcPts val="0"/>
                        </a:spcBef>
                        <a:spcAft>
                          <a:spcPts val="0"/>
                        </a:spcAft>
                      </a:pPr>
                      <a:r>
                        <a:rPr lang="en-US" sz="1500" b="0" kern="1200" noProof="0" dirty="0">
                          <a:effectLst/>
                          <a:latin typeface="+mn-lt"/>
                          <a:ea typeface="Calibri" panose="020F0502020204030204" pitchFamily="34" charset="0"/>
                          <a:cs typeface="Times New Roman" panose="02020603050405020304" pitchFamily="18" charset="0"/>
                        </a:rPr>
                        <a:t>     AEs leading to dose delay or</a:t>
                      </a:r>
                      <a:r>
                        <a:rPr lang="en-US" sz="1500" b="0" kern="1200" baseline="0" noProof="0" dirty="0">
                          <a:effectLst/>
                          <a:latin typeface="+mn-lt"/>
                          <a:ea typeface="Calibri" panose="020F0502020204030204" pitchFamily="34" charset="0"/>
                          <a:cs typeface="Times New Roman" panose="02020603050405020304" pitchFamily="18" charset="0"/>
                        </a:rPr>
                        <a:t> reduction</a:t>
                      </a:r>
                      <a:endParaRPr lang="en-US" sz="1500" b="0" kern="1200" noProof="0" dirty="0">
                        <a:effectLst/>
                        <a:latin typeface="+mn-lt"/>
                        <a:ea typeface="Calibri" panose="020F0502020204030204" pitchFamily="34" charset="0"/>
                        <a:cs typeface="Times New Roman" panose="02020603050405020304" pitchFamily="18" charset="0"/>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314 ( 87.5</a:t>
                      </a:r>
                      <a:r>
                        <a:rPr kumimoji="1" lang="en-US" altLang="ja-JP" sz="1500" b="0" kern="1200" noProof="0" dirty="0">
                          <a:solidFill>
                            <a:schemeClr val="tx1"/>
                          </a:solidFill>
                          <a:effectLst/>
                          <a:latin typeface="Arial"/>
                          <a:ea typeface="Times New Roman"/>
                          <a:cs typeface="Palatino Linotype"/>
                        </a:rPr>
                        <a:t>)</a:t>
                      </a:r>
                      <a:endParaRPr lang="en-US" sz="1500" b="0" noProof="0" dirty="0">
                        <a:solidFill>
                          <a:schemeClr val="tx1"/>
                        </a:solidFill>
                        <a:effectLst/>
                        <a:latin typeface="+mn-lt"/>
                        <a:ea typeface="Times New Roman"/>
                        <a:cs typeface="Palatino Linotype"/>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190 ( 52.9)</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2 ( 0.6)</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312 ( 87.2)</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170 ( 47.5)</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 ( 0.3)</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2934690"/>
                  </a:ext>
                </a:extLst>
              </a:tr>
              <a:tr h="247904">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nSpc>
                          <a:spcPct val="100000"/>
                        </a:lnSpc>
                        <a:spcBef>
                          <a:spcPts val="0"/>
                        </a:spcBef>
                        <a:spcAft>
                          <a:spcPts val="0"/>
                        </a:spcAft>
                      </a:pPr>
                      <a:endParaRPr lang="en-US" sz="1500" b="1" kern="1200" noProof="0" dirty="0">
                        <a:effectLst/>
                        <a:latin typeface="+mn-lt"/>
                        <a:ea typeface="Calibri" panose="020F0502020204030204" pitchFamily="34" charset="0"/>
                        <a:cs typeface="Times New Roman" panose="02020603050405020304" pitchFamily="18" charset="0"/>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5A4"/>
                    </a:solid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endParaRPr lang="en-US" sz="1500" b="0" noProof="0" dirty="0">
                        <a:solidFill>
                          <a:schemeClr val="tx1"/>
                        </a:solidFill>
                        <a:effectLst/>
                        <a:latin typeface="+mn-lt"/>
                        <a:ea typeface="Times New Roman"/>
                        <a:cs typeface="Palatino Linotype"/>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5A4"/>
                    </a:solid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endParaRPr lang="en-US" sz="1500" b="0" noProof="0" dirty="0">
                        <a:solidFill>
                          <a:schemeClr val="tx1"/>
                        </a:solidFill>
                        <a:effectLst/>
                        <a:latin typeface="+mn-lt"/>
                        <a:ea typeface="Times New Roman"/>
                        <a:cs typeface="Palatino Linotype"/>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5A4"/>
                    </a:solidFill>
                  </a:tcPr>
                </a:tc>
                <a:tc>
                  <a:txBody>
                    <a:bodyPr/>
                    <a:lstStyle/>
                    <a:p>
                      <a:pPr marL="0" marR="0" algn="ctr">
                        <a:lnSpc>
                          <a:spcPct val="100000"/>
                        </a:lnSpc>
                        <a:spcBef>
                          <a:spcPts val="0"/>
                        </a:spcBef>
                        <a:spcAft>
                          <a:spcPts val="0"/>
                        </a:spcAft>
                      </a:pPr>
                      <a:endParaRPr lang="en-US" sz="1500" b="0" noProof="0" dirty="0">
                        <a:solidFill>
                          <a:schemeClr val="tx1"/>
                        </a:solidFill>
                        <a:effectLst/>
                        <a:latin typeface="+mn-lt"/>
                        <a:ea typeface="Times New Roman"/>
                        <a:cs typeface="Palatino Linotype"/>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5A4"/>
                    </a:solid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endParaRPr lang="en-US" sz="1500" b="0" noProof="0" dirty="0">
                        <a:solidFill>
                          <a:schemeClr val="tx1"/>
                        </a:solidFill>
                        <a:effectLst/>
                        <a:latin typeface="+mn-lt"/>
                        <a:ea typeface="Times New Roman"/>
                        <a:cs typeface="Palatino Linotype"/>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5A4"/>
                    </a:solid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endParaRPr lang="en-US" sz="1500" b="0" noProof="0" dirty="0">
                        <a:solidFill>
                          <a:schemeClr val="tx1"/>
                        </a:solidFill>
                        <a:effectLst/>
                        <a:latin typeface="+mn-lt"/>
                        <a:ea typeface="Times New Roman"/>
                        <a:cs typeface="Palatino Linotype"/>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5A4"/>
                    </a:solidFill>
                  </a:tcPr>
                </a:tc>
                <a:tc>
                  <a:txBody>
                    <a:bodyPr/>
                    <a:lstStyle/>
                    <a:p>
                      <a:pPr marL="0" marR="0" algn="ctr">
                        <a:lnSpc>
                          <a:spcPct val="100000"/>
                        </a:lnSpc>
                        <a:spcBef>
                          <a:spcPts val="0"/>
                        </a:spcBef>
                        <a:spcAft>
                          <a:spcPts val="0"/>
                        </a:spcAft>
                      </a:pPr>
                      <a:endParaRPr lang="en-US" sz="1500" b="0" noProof="0" dirty="0">
                        <a:solidFill>
                          <a:schemeClr val="tx1"/>
                        </a:solidFill>
                        <a:effectLst/>
                        <a:latin typeface="+mn-lt"/>
                        <a:ea typeface="Times New Roman"/>
                        <a:cs typeface="Palatino Linotype"/>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5A4"/>
                    </a:solidFill>
                  </a:tcPr>
                </a:tc>
                <a:extLst>
                  <a:ext uri="{0D108BD9-81ED-4DB2-BD59-A6C34878D82A}">
                    <a16:rowId xmlns:a16="http://schemas.microsoft.com/office/drawing/2014/main" val="2070823214"/>
                  </a:ext>
                </a:extLst>
              </a:tr>
              <a:tr h="247904">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nSpc>
                          <a:spcPct val="100000"/>
                        </a:lnSpc>
                        <a:spcBef>
                          <a:spcPts val="0"/>
                        </a:spcBef>
                        <a:spcAft>
                          <a:spcPts val="0"/>
                        </a:spcAft>
                      </a:pPr>
                      <a:r>
                        <a:rPr lang="en-US" sz="1500" b="1" kern="1200" noProof="0" dirty="0">
                          <a:effectLst/>
                          <a:latin typeface="+mn-lt"/>
                          <a:ea typeface="Calibri" panose="020F0502020204030204" pitchFamily="34" charset="0"/>
                          <a:cs typeface="Times New Roman" panose="02020603050405020304" pitchFamily="18" charset="0"/>
                        </a:rPr>
                        <a:t>Drug-related</a:t>
                      </a:r>
                      <a:r>
                        <a:rPr lang="en-US" sz="1500" b="1" kern="1200" baseline="0" noProof="0" dirty="0">
                          <a:effectLst/>
                          <a:latin typeface="+mn-lt"/>
                          <a:ea typeface="Calibri" panose="020F0502020204030204" pitchFamily="34" charset="0"/>
                          <a:cs typeface="Times New Roman" panose="02020603050405020304" pitchFamily="18" charset="0"/>
                        </a:rPr>
                        <a:t> </a:t>
                      </a:r>
                      <a:r>
                        <a:rPr lang="en-US" sz="1500" b="1" kern="1200" noProof="0" dirty="0">
                          <a:effectLst/>
                          <a:latin typeface="+mn-lt"/>
                          <a:ea typeface="Calibri" panose="020F0502020204030204" pitchFamily="34" charset="0"/>
                          <a:cs typeface="Times New Roman" panose="02020603050405020304" pitchFamily="18" charset="0"/>
                        </a:rPr>
                        <a:t>AEs</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25"/>
                        </a:spcBef>
                        <a:spcAft>
                          <a:spcPts val="25"/>
                        </a:spcAft>
                      </a:pPr>
                      <a:endParaRPr lang="en-US" sz="1500" b="0" noProof="0" dirty="0">
                        <a:solidFill>
                          <a:schemeClr val="tx1"/>
                        </a:solidFill>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endParaRPr lang="en-US" sz="1500" b="0" noProof="0" dirty="0">
                        <a:solidFill>
                          <a:schemeClr val="tx1"/>
                        </a:solidFill>
                        <a:effectLst/>
                        <a:latin typeface="+mn-lt"/>
                        <a:ea typeface="Times New Roman"/>
                        <a:cs typeface="Palatino Linotype"/>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1500" b="0" noProof="0" dirty="0">
                        <a:solidFill>
                          <a:schemeClr val="tx1"/>
                        </a:solidFill>
                        <a:effectLst/>
                        <a:latin typeface="+mn-lt"/>
                        <a:ea typeface="Times New Roman"/>
                        <a:cs typeface="Palatino Linotype"/>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endParaRPr lang="en-US" sz="1500" b="0" noProof="0" dirty="0">
                        <a:solidFill>
                          <a:schemeClr val="tx1"/>
                        </a:solidFill>
                        <a:effectLst/>
                        <a:latin typeface="+mn-lt"/>
                        <a:ea typeface="Times New Roman"/>
                        <a:cs typeface="Palatino Linotype"/>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endParaRPr lang="en-US" sz="1500" b="0" noProof="0" dirty="0">
                        <a:solidFill>
                          <a:schemeClr val="tx1"/>
                        </a:solidFill>
                        <a:effectLst/>
                        <a:latin typeface="+mn-lt"/>
                        <a:ea typeface="Times New Roman"/>
                        <a:cs typeface="Palatino Linotype"/>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1500" b="0" noProof="0" dirty="0">
                        <a:solidFill>
                          <a:schemeClr val="tx1"/>
                        </a:solidFill>
                        <a:effectLst/>
                        <a:latin typeface="+mn-lt"/>
                        <a:ea typeface="Times New Roman"/>
                        <a:cs typeface="Palatino Linotype"/>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620805"/>
                  </a:ext>
                </a:extLst>
              </a:tr>
              <a:tr h="247904">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nSpc>
                          <a:spcPct val="100000"/>
                        </a:lnSpc>
                        <a:spcBef>
                          <a:spcPts val="0"/>
                        </a:spcBef>
                        <a:spcAft>
                          <a:spcPts val="0"/>
                        </a:spcAft>
                      </a:pPr>
                      <a:r>
                        <a:rPr lang="en-US" sz="1500" b="0" kern="1200" noProof="0" dirty="0">
                          <a:effectLst/>
                          <a:latin typeface="+mn-lt"/>
                          <a:ea typeface="Calibri" panose="020F0502020204030204" pitchFamily="34" charset="0"/>
                          <a:cs typeface="Times New Roman" panose="02020603050405020304" pitchFamily="18" charset="0"/>
                        </a:rPr>
                        <a:t>     Any</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351 ( 97.8)</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205 ( 57.1)</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3 ( 0.8)</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349 ( 97.5)</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174 ( 48.6)</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2 ( 0.6)</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2327938"/>
                  </a:ext>
                </a:extLst>
              </a:tr>
              <a:tr h="247904">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nSpc>
                          <a:spcPct val="100000"/>
                        </a:lnSpc>
                        <a:spcBef>
                          <a:spcPts val="0"/>
                        </a:spcBef>
                        <a:spcAft>
                          <a:spcPts val="0"/>
                        </a:spcAft>
                      </a:pPr>
                      <a:r>
                        <a:rPr lang="en-US" sz="1500" b="0" kern="1200" noProof="0" dirty="0">
                          <a:effectLst/>
                          <a:latin typeface="+mn-lt"/>
                          <a:ea typeface="Calibri" panose="020F0502020204030204" pitchFamily="34" charset="0"/>
                          <a:cs typeface="Times New Roman" panose="02020603050405020304" pitchFamily="18" charset="0"/>
                        </a:rPr>
                        <a:t>     Serious AEs</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88 ( 24.5)</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66 ( 18.4)</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ja-JP" sz="1500" b="0" noProof="0" dirty="0">
                          <a:solidFill>
                            <a:schemeClr val="tx1"/>
                          </a:solidFill>
                          <a:effectLst/>
                          <a:latin typeface="+mn-lt"/>
                          <a:ea typeface="Times New Roman"/>
                          <a:cs typeface="Palatino Linotype"/>
                        </a:rPr>
                        <a:t>3 ( 0.8)</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51 ( 14.2)</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33 ( 9.2)</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2 ( 0.6)</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8456619"/>
                  </a:ext>
                </a:extLst>
              </a:tr>
              <a:tr h="247904">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nSpc>
                          <a:spcPct val="100000"/>
                        </a:lnSpc>
                        <a:spcBef>
                          <a:spcPts val="0"/>
                        </a:spcBef>
                        <a:spcAft>
                          <a:spcPts val="0"/>
                        </a:spcAft>
                      </a:pPr>
                      <a:r>
                        <a:rPr lang="en-US" sz="1500" b="0" kern="1200" noProof="0" dirty="0">
                          <a:effectLst/>
                          <a:latin typeface="+mn-lt"/>
                          <a:ea typeface="Calibri" panose="020F0502020204030204" pitchFamily="34" charset="0"/>
                          <a:cs typeface="Times New Roman" panose="02020603050405020304" pitchFamily="18" charset="0"/>
                        </a:rPr>
                        <a:t>     AEs leading to discontinuation</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22 ( 6.1)</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11 ( 3.1)</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ja-JP" sz="1500" b="0" noProof="0" dirty="0">
                          <a:solidFill>
                            <a:schemeClr val="tx1"/>
                          </a:solidFill>
                          <a:effectLst/>
                          <a:latin typeface="+mn-lt"/>
                          <a:ea typeface="Times New Roman"/>
                          <a:cs typeface="Palatino Linotype"/>
                        </a:rPr>
                        <a:t>3 ( 0.8)</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17 ( 4.7)</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8 ( 2.2) </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2 ( 0.6)</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3291144"/>
                  </a:ext>
                </a:extLst>
              </a:tr>
              <a:tr h="247904">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nSpc>
                          <a:spcPct val="100000"/>
                        </a:lnSpc>
                        <a:spcBef>
                          <a:spcPts val="0"/>
                        </a:spcBef>
                        <a:spcAft>
                          <a:spcPts val="0"/>
                        </a:spcAft>
                      </a:pPr>
                      <a:r>
                        <a:rPr lang="en-US" sz="1500" b="0" kern="1200" noProof="0" dirty="0">
                          <a:effectLst/>
                          <a:latin typeface="+mn-lt"/>
                          <a:ea typeface="Calibri" panose="020F0502020204030204" pitchFamily="34" charset="0"/>
                          <a:cs typeface="Times New Roman" panose="02020603050405020304" pitchFamily="18" charset="0"/>
                        </a:rPr>
                        <a:t>     AEs leading to dose delay or</a:t>
                      </a:r>
                      <a:r>
                        <a:rPr lang="en-US" sz="1500" b="0" kern="1200" baseline="0" noProof="0" dirty="0">
                          <a:effectLst/>
                          <a:latin typeface="+mn-lt"/>
                          <a:ea typeface="Calibri" panose="020F0502020204030204" pitchFamily="34" charset="0"/>
                          <a:cs typeface="Times New Roman" panose="02020603050405020304" pitchFamily="18" charset="0"/>
                        </a:rPr>
                        <a:t> reduction</a:t>
                      </a:r>
                      <a:endParaRPr lang="en-US" sz="1500" b="0" kern="1200" noProof="0" dirty="0">
                        <a:effectLst/>
                        <a:latin typeface="+mn-lt"/>
                        <a:ea typeface="Calibri" panose="020F0502020204030204" pitchFamily="34" charset="0"/>
                        <a:cs typeface="Times New Roman" panose="02020603050405020304" pitchFamily="18" charset="0"/>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307 ( 85.5)</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169 ( 47.1)</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0</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291 ( 81.3)</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140 ( 39.1)</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0</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8071219"/>
                  </a:ext>
                </a:extLst>
              </a:tr>
            </a:tbl>
          </a:graphicData>
        </a:graphic>
      </p:graphicFrame>
      <p:sp>
        <p:nvSpPr>
          <p:cNvPr id="6" name="Text Placeholder 4">
            <a:extLst>
              <a:ext uri="{FF2B5EF4-FFF2-40B4-BE49-F238E27FC236}">
                <a16:creationId xmlns:a16="http://schemas.microsoft.com/office/drawing/2014/main" id="{03EC0298-EC2A-480C-A891-A3B618460CDB}"/>
              </a:ext>
            </a:extLst>
          </p:cNvPr>
          <p:cNvSpPr>
            <a:spLocks noGrp="1"/>
          </p:cNvSpPr>
          <p:nvPr>
            <p:ph type="body" sz="quarter" idx="10"/>
          </p:nvPr>
        </p:nvSpPr>
        <p:spPr>
          <a:xfrm>
            <a:off x="9623953" y="0"/>
            <a:ext cx="2526183" cy="249283"/>
          </a:xfrm>
        </p:spPr>
        <p:txBody>
          <a:bodyPr>
            <a:noAutofit/>
          </a:bodyPr>
          <a:lstStyle/>
          <a:p>
            <a:pPr marL="0" indent="0" algn="r">
              <a:buNone/>
            </a:pPr>
            <a:r>
              <a:rPr lang="en-US" sz="1067" dirty="0">
                <a:latin typeface="Arial" panose="020B0604020202020204" pitchFamily="34" charset="0"/>
                <a:cs typeface="Arial" panose="020B0604020202020204" pitchFamily="34" charset="0"/>
              </a:rPr>
              <a:t>ATTRACTION-4</a:t>
            </a:r>
          </a:p>
        </p:txBody>
      </p:sp>
      <p:sp>
        <p:nvSpPr>
          <p:cNvPr id="7" name="テキスト ボックス 6"/>
          <p:cNvSpPr txBox="1"/>
          <p:nvPr/>
        </p:nvSpPr>
        <p:spPr>
          <a:xfrm>
            <a:off x="8880309" y="6211857"/>
            <a:ext cx="2976331" cy="307777"/>
          </a:xfrm>
          <a:prstGeom prst="rect">
            <a:avLst/>
          </a:prstGeom>
          <a:noFill/>
        </p:spPr>
        <p:txBody>
          <a:bodyPr wrap="square" rtlCol="0">
            <a:spAutoFit/>
          </a:bodyPr>
          <a:lstStyle/>
          <a:p>
            <a:pPr defTabSz="609585"/>
            <a:r>
              <a:rPr kumimoji="1" lang="en-US" altLang="ja-JP" sz="1400" dirty="0">
                <a:solidFill>
                  <a:prstClr val="black"/>
                </a:solidFill>
                <a:latin typeface="Calibri" panose="020F0502020204030204"/>
                <a:ea typeface="游ゴシック" panose="020B0400000000000000" pitchFamily="34" charset="-128"/>
              </a:rPr>
              <a:t>Cut off: 31 Jan 2020</a:t>
            </a:r>
            <a:r>
              <a:rPr kumimoji="1" lang="ja-JP" altLang="en-US" sz="1400" dirty="0">
                <a:solidFill>
                  <a:prstClr val="black"/>
                </a:solidFill>
                <a:latin typeface="Calibri" panose="020F0502020204030204"/>
                <a:ea typeface="游ゴシック" panose="020B0400000000000000" pitchFamily="34" charset="-128"/>
              </a:rPr>
              <a:t> </a:t>
            </a:r>
            <a:r>
              <a:rPr kumimoji="1" lang="en-US" altLang="ja-JP" sz="1400" dirty="0">
                <a:solidFill>
                  <a:prstClr val="black"/>
                </a:solidFill>
                <a:latin typeface="Calibri" panose="020F0502020204030204"/>
                <a:ea typeface="游ゴシック" panose="020B0400000000000000" pitchFamily="34" charset="-128"/>
              </a:rPr>
              <a:t>for final analysis</a:t>
            </a:r>
            <a:endParaRPr kumimoji="1" lang="ja-JP" altLang="en-US" sz="1400" dirty="0">
              <a:solidFill>
                <a:prstClr val="black"/>
              </a:solidFill>
              <a:latin typeface="Calibri" panose="020F0502020204030204"/>
              <a:ea typeface="游ゴシック" panose="020B0400000000000000" pitchFamily="34" charset="-128"/>
            </a:endParaRPr>
          </a:p>
        </p:txBody>
      </p:sp>
      <p:sp>
        <p:nvSpPr>
          <p:cNvPr id="9" name="TextBox 7">
            <a:extLst>
              <a:ext uri="{FF2B5EF4-FFF2-40B4-BE49-F238E27FC236}">
                <a16:creationId xmlns:a16="http://schemas.microsoft.com/office/drawing/2014/main" id="{652D004D-7445-40B8-87AD-EE3C7CA08389}"/>
              </a:ext>
            </a:extLst>
          </p:cNvPr>
          <p:cNvSpPr txBox="1"/>
          <p:nvPr/>
        </p:nvSpPr>
        <p:spPr>
          <a:xfrm>
            <a:off x="387414" y="6392256"/>
            <a:ext cx="1196085" cy="143565"/>
          </a:xfrm>
          <a:prstGeom prst="rect">
            <a:avLst/>
          </a:prstGeom>
          <a:noFill/>
        </p:spPr>
        <p:txBody>
          <a:bodyPr wrap="square" lIns="0" tIns="0" rIns="0" bIns="0" rtlCol="0" anchor="b">
            <a:spAutoFit/>
          </a:bodyPr>
          <a:lstStyle/>
          <a:p>
            <a:pPr defTabSz="609585"/>
            <a:r>
              <a:rPr lang="en-GB" sz="933" dirty="0">
                <a:solidFill>
                  <a:prstClr val="black"/>
                </a:solidFill>
                <a:highlight>
                  <a:srgbClr val="FFFFFF"/>
                </a:highlight>
                <a:latin typeface="Calibri" panose="020F0502020204030204"/>
              </a:rPr>
              <a:t>AE, adverse event</a:t>
            </a:r>
            <a:endParaRPr lang="en-US" sz="933" dirty="0">
              <a:solidFill>
                <a:prstClr val="black"/>
              </a:solidFill>
              <a:highlight>
                <a:srgbClr val="FFFFFF"/>
              </a:highlight>
              <a:latin typeface="Calibri" panose="020F0502020204030204"/>
            </a:endParaRPr>
          </a:p>
        </p:txBody>
      </p:sp>
    </p:spTree>
    <p:extLst>
      <p:ext uri="{BB962C8B-B14F-4D97-AF65-F5344CB8AC3E}">
        <p14:creationId xmlns:p14="http://schemas.microsoft.com/office/powerpoint/2010/main" val="2389848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9CA1C4-F7A1-4AAA-B826-F8A297D2822F}"/>
              </a:ext>
            </a:extLst>
          </p:cNvPr>
          <p:cNvSpPr>
            <a:spLocks noGrp="1"/>
          </p:cNvSpPr>
          <p:nvPr>
            <p:ph type="body" sz="quarter" idx="10"/>
          </p:nvPr>
        </p:nvSpPr>
        <p:spPr>
          <a:xfrm>
            <a:off x="3023659" y="478435"/>
            <a:ext cx="8904592" cy="479623"/>
          </a:xfrm>
        </p:spPr>
        <p:txBody>
          <a:bodyPr>
            <a:normAutofit fontScale="62500" lnSpcReduction="20000"/>
          </a:bodyPr>
          <a:lstStyle/>
          <a:p>
            <a:pPr marL="0" indent="0" algn="ctr">
              <a:buNone/>
            </a:pPr>
            <a:r>
              <a:rPr lang="en-US" altLang="ja-JP" sz="3467" dirty="0">
                <a:latin typeface="Arial" panose="020B0604020202020204" pitchFamily="34" charset="0"/>
                <a:cs typeface="Arial" panose="020B0604020202020204" pitchFamily="34" charset="0"/>
              </a:rPr>
              <a:t>Drug-related adverse events with potential immunologic etiology</a:t>
            </a:r>
            <a:endParaRPr lang="x-none" sz="3467" dirty="0">
              <a:latin typeface="Arial" panose="020B0604020202020204" pitchFamily="34" charset="0"/>
              <a:cs typeface="Arial" panose="020B0604020202020204" pitchFamily="34" charset="0"/>
            </a:endParaRPr>
          </a:p>
        </p:txBody>
      </p:sp>
      <p:graphicFrame>
        <p:nvGraphicFramePr>
          <p:cNvPr id="8" name="Content Placeholder 7">
            <a:extLst>
              <a:ext uri="{FF2B5EF4-FFF2-40B4-BE49-F238E27FC236}">
                <a16:creationId xmlns:a16="http://schemas.microsoft.com/office/drawing/2014/main" id="{1233AA24-E876-497B-BB64-CF4D8C68E4C6}"/>
              </a:ext>
            </a:extLst>
          </p:cNvPr>
          <p:cNvGraphicFramePr>
            <a:graphicFrameLocks/>
          </p:cNvGraphicFramePr>
          <p:nvPr/>
        </p:nvGraphicFramePr>
        <p:xfrm>
          <a:off x="378460" y="1397001"/>
          <a:ext cx="11286158" cy="2530856"/>
        </p:xfrm>
        <a:graphic>
          <a:graphicData uri="http://schemas.openxmlformats.org/drawingml/2006/table">
            <a:tbl>
              <a:tblPr firstRow="1" bandRow="1"/>
              <a:tblGrid>
                <a:gridCol w="3626576">
                  <a:extLst>
                    <a:ext uri="{9D8B030D-6E8A-4147-A177-3AD203B41FA5}">
                      <a16:colId xmlns:a16="http://schemas.microsoft.com/office/drawing/2014/main" val="20000"/>
                    </a:ext>
                  </a:extLst>
                </a:gridCol>
                <a:gridCol w="1276597">
                  <a:extLst>
                    <a:ext uri="{9D8B030D-6E8A-4147-A177-3AD203B41FA5}">
                      <a16:colId xmlns:a16="http://schemas.microsoft.com/office/drawing/2014/main" val="20001"/>
                    </a:ext>
                  </a:extLst>
                </a:gridCol>
                <a:gridCol w="1276597">
                  <a:extLst>
                    <a:ext uri="{9D8B030D-6E8A-4147-A177-3AD203B41FA5}">
                      <a16:colId xmlns:a16="http://schemas.microsoft.com/office/drawing/2014/main" val="20002"/>
                    </a:ext>
                  </a:extLst>
                </a:gridCol>
                <a:gridCol w="1276597">
                  <a:extLst>
                    <a:ext uri="{9D8B030D-6E8A-4147-A177-3AD203B41FA5}">
                      <a16:colId xmlns:a16="http://schemas.microsoft.com/office/drawing/2014/main" val="1010957276"/>
                    </a:ext>
                  </a:extLst>
                </a:gridCol>
                <a:gridCol w="1276597">
                  <a:extLst>
                    <a:ext uri="{9D8B030D-6E8A-4147-A177-3AD203B41FA5}">
                      <a16:colId xmlns:a16="http://schemas.microsoft.com/office/drawing/2014/main" val="1892470365"/>
                    </a:ext>
                  </a:extLst>
                </a:gridCol>
                <a:gridCol w="1276597">
                  <a:extLst>
                    <a:ext uri="{9D8B030D-6E8A-4147-A177-3AD203B41FA5}">
                      <a16:colId xmlns:a16="http://schemas.microsoft.com/office/drawing/2014/main" val="3692943126"/>
                    </a:ext>
                  </a:extLst>
                </a:gridCol>
                <a:gridCol w="1276597">
                  <a:extLst>
                    <a:ext uri="{9D8B030D-6E8A-4147-A177-3AD203B41FA5}">
                      <a16:colId xmlns:a16="http://schemas.microsoft.com/office/drawing/2014/main" val="3906032526"/>
                    </a:ext>
                  </a:extLst>
                </a:gridCol>
              </a:tblGrid>
              <a:tr h="505291">
                <a:tc>
                  <a:txBody>
                    <a:bodyPr/>
                    <a:lstStyle>
                      <a:lvl1pPr marL="0" algn="l" defTabSz="685800" rtl="0" eaLnBrk="1" latinLnBrk="0" hangingPunct="1">
                        <a:defRPr kumimoji="1" sz="1350" b="1" kern="1200">
                          <a:solidFill>
                            <a:schemeClr val="bg1"/>
                          </a:solidFill>
                          <a:latin typeface="Arial"/>
                        </a:defRPr>
                      </a:lvl1pPr>
                      <a:lvl2pPr marL="342900" algn="l" defTabSz="685800" rtl="0" eaLnBrk="1" latinLnBrk="0" hangingPunct="1">
                        <a:defRPr kumimoji="1" sz="1350" b="1" kern="1200">
                          <a:solidFill>
                            <a:schemeClr val="bg1"/>
                          </a:solidFill>
                          <a:latin typeface="Arial"/>
                        </a:defRPr>
                      </a:lvl2pPr>
                      <a:lvl3pPr marL="685800" algn="l" defTabSz="685800" rtl="0" eaLnBrk="1" latinLnBrk="0" hangingPunct="1">
                        <a:defRPr kumimoji="1" sz="1350" b="1" kern="1200">
                          <a:solidFill>
                            <a:schemeClr val="bg1"/>
                          </a:solidFill>
                          <a:latin typeface="Arial"/>
                        </a:defRPr>
                      </a:lvl3pPr>
                      <a:lvl4pPr marL="1028700" algn="l" defTabSz="685800" rtl="0" eaLnBrk="1" latinLnBrk="0" hangingPunct="1">
                        <a:defRPr kumimoji="1" sz="1350" b="1" kern="1200">
                          <a:solidFill>
                            <a:schemeClr val="bg1"/>
                          </a:solidFill>
                          <a:latin typeface="Arial"/>
                        </a:defRPr>
                      </a:lvl4pPr>
                      <a:lvl5pPr marL="1371600" algn="l" defTabSz="685800" rtl="0" eaLnBrk="1" latinLnBrk="0" hangingPunct="1">
                        <a:defRPr kumimoji="1" sz="1350" b="1" kern="1200">
                          <a:solidFill>
                            <a:schemeClr val="bg1"/>
                          </a:solidFill>
                          <a:latin typeface="Arial"/>
                        </a:defRPr>
                      </a:lvl5pPr>
                      <a:lvl6pPr marL="1714500" algn="l" defTabSz="685800" rtl="0" eaLnBrk="1" latinLnBrk="0" hangingPunct="1">
                        <a:defRPr kumimoji="1" sz="1350" b="1" kern="1200">
                          <a:solidFill>
                            <a:schemeClr val="bg1"/>
                          </a:solidFill>
                          <a:latin typeface="Arial"/>
                        </a:defRPr>
                      </a:lvl6pPr>
                      <a:lvl7pPr marL="2057400" algn="l" defTabSz="685800" rtl="0" eaLnBrk="1" latinLnBrk="0" hangingPunct="1">
                        <a:defRPr kumimoji="1" sz="1350" b="1" kern="1200">
                          <a:solidFill>
                            <a:schemeClr val="bg1"/>
                          </a:solidFill>
                          <a:latin typeface="Arial"/>
                        </a:defRPr>
                      </a:lvl7pPr>
                      <a:lvl8pPr marL="2400300" algn="l" defTabSz="685800" rtl="0" eaLnBrk="1" latinLnBrk="0" hangingPunct="1">
                        <a:defRPr kumimoji="1" sz="1350" b="1" kern="1200">
                          <a:solidFill>
                            <a:schemeClr val="bg1"/>
                          </a:solidFill>
                          <a:latin typeface="Arial"/>
                        </a:defRPr>
                      </a:lvl8pPr>
                      <a:lvl9pPr marL="2743200" algn="l" defTabSz="685800" rtl="0" eaLnBrk="1" latinLnBrk="0" hangingPunct="1">
                        <a:defRPr kumimoji="1" sz="1350" b="1" kern="1200">
                          <a:solidFill>
                            <a:schemeClr val="bg1"/>
                          </a:solidFill>
                          <a:latin typeface="Arial"/>
                        </a:defRPr>
                      </a:lvl9pPr>
                    </a:lstStyle>
                    <a:p>
                      <a:pPr>
                        <a:lnSpc>
                          <a:spcPct val="100000"/>
                        </a:lnSpc>
                      </a:pPr>
                      <a:endParaRPr lang="en-US" sz="1500" noProof="0" dirty="0">
                        <a:latin typeface="+mn-lt"/>
                      </a:endParaRPr>
                    </a:p>
                  </a:txBody>
                  <a:tcPr marL="121920" marR="12192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5A4"/>
                    </a:solidFill>
                  </a:tcPr>
                </a:tc>
                <a:tc gridSpan="3">
                  <a:txBody>
                    <a:bodyPr/>
                    <a:lstStyle>
                      <a:lvl1pPr marL="0" algn="l" defTabSz="685800" rtl="0" eaLnBrk="1" latinLnBrk="0" hangingPunct="1">
                        <a:defRPr kumimoji="1" sz="1350" b="1" kern="1200">
                          <a:solidFill>
                            <a:schemeClr val="bg1"/>
                          </a:solidFill>
                          <a:latin typeface="Arial"/>
                        </a:defRPr>
                      </a:lvl1pPr>
                      <a:lvl2pPr marL="342900" algn="l" defTabSz="685800" rtl="0" eaLnBrk="1" latinLnBrk="0" hangingPunct="1">
                        <a:defRPr kumimoji="1" sz="1350" b="1" kern="1200">
                          <a:solidFill>
                            <a:schemeClr val="bg1"/>
                          </a:solidFill>
                          <a:latin typeface="Arial"/>
                        </a:defRPr>
                      </a:lvl2pPr>
                      <a:lvl3pPr marL="685800" algn="l" defTabSz="685800" rtl="0" eaLnBrk="1" latinLnBrk="0" hangingPunct="1">
                        <a:defRPr kumimoji="1" sz="1350" b="1" kern="1200">
                          <a:solidFill>
                            <a:schemeClr val="bg1"/>
                          </a:solidFill>
                          <a:latin typeface="Arial"/>
                        </a:defRPr>
                      </a:lvl3pPr>
                      <a:lvl4pPr marL="1028700" algn="l" defTabSz="685800" rtl="0" eaLnBrk="1" latinLnBrk="0" hangingPunct="1">
                        <a:defRPr kumimoji="1" sz="1350" b="1" kern="1200">
                          <a:solidFill>
                            <a:schemeClr val="bg1"/>
                          </a:solidFill>
                          <a:latin typeface="Arial"/>
                        </a:defRPr>
                      </a:lvl4pPr>
                      <a:lvl5pPr marL="1371600" algn="l" defTabSz="685800" rtl="0" eaLnBrk="1" latinLnBrk="0" hangingPunct="1">
                        <a:defRPr kumimoji="1" sz="1350" b="1" kern="1200">
                          <a:solidFill>
                            <a:schemeClr val="bg1"/>
                          </a:solidFill>
                          <a:latin typeface="Arial"/>
                        </a:defRPr>
                      </a:lvl5pPr>
                      <a:lvl6pPr marL="1714500" algn="l" defTabSz="685800" rtl="0" eaLnBrk="1" latinLnBrk="0" hangingPunct="1">
                        <a:defRPr kumimoji="1" sz="1350" b="1" kern="1200">
                          <a:solidFill>
                            <a:schemeClr val="bg1"/>
                          </a:solidFill>
                          <a:latin typeface="Arial"/>
                        </a:defRPr>
                      </a:lvl6pPr>
                      <a:lvl7pPr marL="2057400" algn="l" defTabSz="685800" rtl="0" eaLnBrk="1" latinLnBrk="0" hangingPunct="1">
                        <a:defRPr kumimoji="1" sz="1350" b="1" kern="1200">
                          <a:solidFill>
                            <a:schemeClr val="bg1"/>
                          </a:solidFill>
                          <a:latin typeface="Arial"/>
                        </a:defRPr>
                      </a:lvl7pPr>
                      <a:lvl8pPr marL="2400300" algn="l" defTabSz="685800" rtl="0" eaLnBrk="1" latinLnBrk="0" hangingPunct="1">
                        <a:defRPr kumimoji="1" sz="1350" b="1" kern="1200">
                          <a:solidFill>
                            <a:schemeClr val="bg1"/>
                          </a:solidFill>
                          <a:latin typeface="Arial"/>
                        </a:defRPr>
                      </a:lvl8pPr>
                      <a:lvl9pPr marL="2743200" algn="l" defTabSz="685800" rtl="0" eaLnBrk="1" latinLnBrk="0" hangingPunct="1">
                        <a:defRPr kumimoji="1" sz="1350" b="1" kern="1200">
                          <a:solidFill>
                            <a:schemeClr val="bg1"/>
                          </a:solidFill>
                          <a:latin typeface="Arial"/>
                        </a:defRPr>
                      </a:lvl9pPr>
                    </a:lstStyle>
                    <a:p>
                      <a:pPr marL="0" marR="0" lvl="0" indent="0" algn="ctr" defTabSz="914400" rtl="0" eaLnBrk="1" fontAlgn="auto" latinLnBrk="0" hangingPunct="1">
                        <a:lnSpc>
                          <a:spcPct val="100000"/>
                        </a:lnSpc>
                        <a:spcBef>
                          <a:spcPts val="0"/>
                        </a:spcBef>
                        <a:spcAft>
                          <a:spcPts val="200"/>
                        </a:spcAft>
                        <a:buClrTx/>
                        <a:buSzTx/>
                        <a:buFontTx/>
                        <a:buNone/>
                        <a:tabLst/>
                        <a:defRPr/>
                      </a:pPr>
                      <a:r>
                        <a:rPr lang="en-US" sz="1500" b="1" noProof="0" dirty="0">
                          <a:solidFill>
                            <a:schemeClr val="bg1"/>
                          </a:solidFill>
                          <a:latin typeface="+mn-lt"/>
                          <a:ea typeface="MS Mincho"/>
                          <a:cs typeface="ArialMT"/>
                        </a:rPr>
                        <a:t>Nivolumab + chemotherapy</a:t>
                      </a:r>
                    </a:p>
                    <a:p>
                      <a:pPr marL="0" marR="0" lvl="0" indent="0" algn="ctr" defTabSz="914400" rtl="0" eaLnBrk="1" fontAlgn="auto" latinLnBrk="0" hangingPunct="1">
                        <a:lnSpc>
                          <a:spcPct val="100000"/>
                        </a:lnSpc>
                        <a:spcBef>
                          <a:spcPts val="0"/>
                        </a:spcBef>
                        <a:spcAft>
                          <a:spcPts val="200"/>
                        </a:spcAft>
                        <a:buClrTx/>
                        <a:buSzTx/>
                        <a:buFontTx/>
                        <a:buNone/>
                        <a:tabLst/>
                        <a:defRPr/>
                      </a:pPr>
                      <a:r>
                        <a:rPr lang="en-US" sz="1500" b="1" noProof="0" dirty="0">
                          <a:solidFill>
                            <a:schemeClr val="bg1"/>
                          </a:solidFill>
                          <a:latin typeface="+mn-lt"/>
                          <a:ea typeface="MS Mincho"/>
                          <a:cs typeface="ArialMT"/>
                        </a:rPr>
                        <a:t>N = </a:t>
                      </a:r>
                      <a:r>
                        <a:rPr lang="en-US" altLang="ja-JP" sz="1500" b="1" noProof="0" dirty="0">
                          <a:solidFill>
                            <a:schemeClr val="bg1"/>
                          </a:solidFill>
                          <a:latin typeface="+mn-lt"/>
                          <a:ea typeface="MS Mincho"/>
                          <a:cs typeface="ArialMT"/>
                        </a:rPr>
                        <a:t>359, </a:t>
                      </a:r>
                      <a:r>
                        <a:rPr lang="en-US" sz="1500" b="1" noProof="0" dirty="0">
                          <a:solidFill>
                            <a:schemeClr val="bg1"/>
                          </a:solidFill>
                          <a:latin typeface="+mn-lt"/>
                          <a:ea typeface="MS Mincho"/>
                          <a:cs typeface="ArialMT"/>
                        </a:rPr>
                        <a:t>n (%)</a:t>
                      </a:r>
                    </a:p>
                  </a:txBody>
                  <a:tcPr marL="121920" marR="12192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5A4"/>
                    </a:solidFill>
                  </a:tcPr>
                </a:tc>
                <a:tc hMerge="1">
                  <a:txBody>
                    <a:bodyPr/>
                    <a:lstStyle/>
                    <a:p>
                      <a:pPr marL="0" indent="0" algn="ctr">
                        <a:lnSpc>
                          <a:spcPct val="100000"/>
                        </a:lnSpc>
                        <a:spcBef>
                          <a:spcPts val="0"/>
                        </a:spcBef>
                        <a:spcAft>
                          <a:spcPts val="200"/>
                        </a:spcAft>
                        <a:tabLst/>
                      </a:pPr>
                      <a:endParaRPr lang="en-GB" sz="1200" b="1" dirty="0">
                        <a:solidFill>
                          <a:schemeClr val="bg1"/>
                        </a:solidFill>
                        <a:latin typeface="+mj-lt"/>
                        <a:ea typeface="MS Mincho"/>
                        <a:cs typeface="ArialMT"/>
                      </a:endParaRPr>
                    </a:p>
                  </a:txBody>
                  <a:tcPr marL="121920" marR="1219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14400" rtl="0" eaLnBrk="1" fontAlgn="auto" latinLnBrk="0" hangingPunct="1">
                        <a:lnSpc>
                          <a:spcPct val="100000"/>
                        </a:lnSpc>
                        <a:spcBef>
                          <a:spcPts val="0"/>
                        </a:spcBef>
                        <a:spcAft>
                          <a:spcPts val="200"/>
                        </a:spcAft>
                        <a:buClrTx/>
                        <a:buSzTx/>
                        <a:buFontTx/>
                        <a:buNone/>
                        <a:tabLst/>
                        <a:defRPr/>
                      </a:pPr>
                      <a:endParaRPr lang="en-US" sz="800" b="1" noProof="0" dirty="0">
                        <a:solidFill>
                          <a:schemeClr val="bg1"/>
                        </a:solidFill>
                        <a:latin typeface="+mn-lt"/>
                        <a:ea typeface="MS Mincho"/>
                        <a:cs typeface="ArialMT"/>
                      </a:endParaRPr>
                    </a:p>
                  </a:txBody>
                  <a:tcPr marT="9144" marB="9144"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65A4"/>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65A4"/>
                    </a:solidFill>
                  </a:tcPr>
                </a:tc>
                <a:tc gridSpan="3">
                  <a:txBody>
                    <a:bodyPr/>
                    <a:lstStyle>
                      <a:lvl1pPr marL="0" algn="l" defTabSz="685800" rtl="0" eaLnBrk="1" latinLnBrk="0" hangingPunct="1">
                        <a:defRPr kumimoji="1" sz="1350" b="1" kern="1200">
                          <a:solidFill>
                            <a:schemeClr val="bg1"/>
                          </a:solidFill>
                          <a:latin typeface="Arial"/>
                        </a:defRPr>
                      </a:lvl1pPr>
                      <a:lvl2pPr marL="342900" algn="l" defTabSz="685800" rtl="0" eaLnBrk="1" latinLnBrk="0" hangingPunct="1">
                        <a:defRPr kumimoji="1" sz="1350" b="1" kern="1200">
                          <a:solidFill>
                            <a:schemeClr val="bg1"/>
                          </a:solidFill>
                          <a:latin typeface="Arial"/>
                        </a:defRPr>
                      </a:lvl2pPr>
                      <a:lvl3pPr marL="685800" algn="l" defTabSz="685800" rtl="0" eaLnBrk="1" latinLnBrk="0" hangingPunct="1">
                        <a:defRPr kumimoji="1" sz="1350" b="1" kern="1200">
                          <a:solidFill>
                            <a:schemeClr val="bg1"/>
                          </a:solidFill>
                          <a:latin typeface="Arial"/>
                        </a:defRPr>
                      </a:lvl3pPr>
                      <a:lvl4pPr marL="1028700" algn="l" defTabSz="685800" rtl="0" eaLnBrk="1" latinLnBrk="0" hangingPunct="1">
                        <a:defRPr kumimoji="1" sz="1350" b="1" kern="1200">
                          <a:solidFill>
                            <a:schemeClr val="bg1"/>
                          </a:solidFill>
                          <a:latin typeface="Arial"/>
                        </a:defRPr>
                      </a:lvl4pPr>
                      <a:lvl5pPr marL="1371600" algn="l" defTabSz="685800" rtl="0" eaLnBrk="1" latinLnBrk="0" hangingPunct="1">
                        <a:defRPr kumimoji="1" sz="1350" b="1" kern="1200">
                          <a:solidFill>
                            <a:schemeClr val="bg1"/>
                          </a:solidFill>
                          <a:latin typeface="Arial"/>
                        </a:defRPr>
                      </a:lvl5pPr>
                      <a:lvl6pPr marL="1714500" algn="l" defTabSz="685800" rtl="0" eaLnBrk="1" latinLnBrk="0" hangingPunct="1">
                        <a:defRPr kumimoji="1" sz="1350" b="1" kern="1200">
                          <a:solidFill>
                            <a:schemeClr val="bg1"/>
                          </a:solidFill>
                          <a:latin typeface="Arial"/>
                        </a:defRPr>
                      </a:lvl6pPr>
                      <a:lvl7pPr marL="2057400" algn="l" defTabSz="685800" rtl="0" eaLnBrk="1" latinLnBrk="0" hangingPunct="1">
                        <a:defRPr kumimoji="1" sz="1350" b="1" kern="1200">
                          <a:solidFill>
                            <a:schemeClr val="bg1"/>
                          </a:solidFill>
                          <a:latin typeface="Arial"/>
                        </a:defRPr>
                      </a:lvl7pPr>
                      <a:lvl8pPr marL="2400300" algn="l" defTabSz="685800" rtl="0" eaLnBrk="1" latinLnBrk="0" hangingPunct="1">
                        <a:defRPr kumimoji="1" sz="1350" b="1" kern="1200">
                          <a:solidFill>
                            <a:schemeClr val="bg1"/>
                          </a:solidFill>
                          <a:latin typeface="Arial"/>
                        </a:defRPr>
                      </a:lvl8pPr>
                      <a:lvl9pPr marL="2743200" algn="l" defTabSz="685800" rtl="0" eaLnBrk="1" latinLnBrk="0" hangingPunct="1">
                        <a:defRPr kumimoji="1" sz="1350" b="1" kern="1200">
                          <a:solidFill>
                            <a:schemeClr val="bg1"/>
                          </a:solidFill>
                          <a:latin typeface="Arial"/>
                        </a:defRPr>
                      </a:lvl9pPr>
                    </a:lstStyle>
                    <a:p>
                      <a:pPr marL="0" indent="0" algn="ctr">
                        <a:lnSpc>
                          <a:spcPct val="100000"/>
                        </a:lnSpc>
                        <a:spcBef>
                          <a:spcPts val="0"/>
                        </a:spcBef>
                        <a:spcAft>
                          <a:spcPts val="200"/>
                        </a:spcAft>
                        <a:tabLst/>
                      </a:pPr>
                      <a:r>
                        <a:rPr lang="en-US" sz="1500" b="1" noProof="0" dirty="0">
                          <a:solidFill>
                            <a:schemeClr val="bg1"/>
                          </a:solidFill>
                          <a:latin typeface="+mn-lt"/>
                          <a:ea typeface="MS Mincho"/>
                          <a:cs typeface="ArialMT"/>
                        </a:rPr>
                        <a:t>Placebo + chemotherapy </a:t>
                      </a:r>
                    </a:p>
                    <a:p>
                      <a:pPr marL="0" marR="0" lvl="0" indent="0" algn="ctr" defTabSz="914400" rtl="0" eaLnBrk="1" fontAlgn="auto" latinLnBrk="0" hangingPunct="1">
                        <a:lnSpc>
                          <a:spcPct val="100000"/>
                        </a:lnSpc>
                        <a:spcBef>
                          <a:spcPts val="0"/>
                        </a:spcBef>
                        <a:spcAft>
                          <a:spcPts val="200"/>
                        </a:spcAft>
                        <a:buClrTx/>
                        <a:buSzTx/>
                        <a:buFontTx/>
                        <a:buNone/>
                        <a:tabLst/>
                        <a:defRPr/>
                      </a:pPr>
                      <a:r>
                        <a:rPr lang="en-US" sz="1500" b="1" noProof="0" dirty="0">
                          <a:solidFill>
                            <a:schemeClr val="bg1"/>
                          </a:solidFill>
                          <a:latin typeface="+mn-lt"/>
                          <a:ea typeface="MS Mincho"/>
                          <a:cs typeface="ArialMT"/>
                        </a:rPr>
                        <a:t>N = </a:t>
                      </a:r>
                      <a:r>
                        <a:rPr lang="en-US" altLang="ja-JP" sz="1500" b="1" noProof="0" dirty="0">
                          <a:solidFill>
                            <a:schemeClr val="bg1"/>
                          </a:solidFill>
                          <a:latin typeface="+mn-lt"/>
                          <a:ea typeface="MS Mincho"/>
                          <a:cs typeface="ArialMT"/>
                        </a:rPr>
                        <a:t>358, </a:t>
                      </a:r>
                      <a:r>
                        <a:rPr lang="en-US" sz="1500" b="1" noProof="0" dirty="0">
                          <a:solidFill>
                            <a:schemeClr val="bg1"/>
                          </a:solidFill>
                          <a:latin typeface="+mn-lt"/>
                          <a:ea typeface="MS Mincho"/>
                          <a:cs typeface="ArialMT"/>
                        </a:rPr>
                        <a:t>n (%)</a:t>
                      </a:r>
                    </a:p>
                  </a:txBody>
                  <a:tcPr marL="121920" marR="12192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5A4"/>
                    </a:solidFill>
                  </a:tcPr>
                </a:tc>
                <a:tc hMerge="1">
                  <a:txBody>
                    <a:bodyPr/>
                    <a:lstStyle/>
                    <a:p>
                      <a:pPr marL="0" indent="0" algn="ctr">
                        <a:lnSpc>
                          <a:spcPct val="100000"/>
                        </a:lnSpc>
                        <a:spcBef>
                          <a:spcPts val="0"/>
                        </a:spcBef>
                        <a:spcAft>
                          <a:spcPts val="200"/>
                        </a:spcAft>
                        <a:tabLst/>
                      </a:pPr>
                      <a:endParaRPr lang="en-GB" sz="1200" b="1" dirty="0">
                        <a:solidFill>
                          <a:schemeClr val="bg1"/>
                        </a:solidFill>
                        <a:latin typeface="+mj-lt"/>
                        <a:ea typeface="MS Mincho"/>
                        <a:cs typeface="ArialMT"/>
                      </a:endParaRPr>
                    </a:p>
                  </a:txBody>
                  <a:tcPr marL="121920" marR="1219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kumimoji="1" lang="ja-JP" altLang="en-US"/>
                    </a:p>
                  </a:txBody>
                  <a:tcPr/>
                </a:tc>
                <a:extLst>
                  <a:ext uri="{0D108BD9-81ED-4DB2-BD59-A6C34878D82A}">
                    <a16:rowId xmlns:a16="http://schemas.microsoft.com/office/drawing/2014/main" val="1754534494"/>
                  </a:ext>
                </a:extLst>
              </a:tr>
              <a:tr h="247904">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indent="0">
                        <a:lnSpc>
                          <a:spcPct val="100000"/>
                        </a:lnSpc>
                      </a:pPr>
                      <a:r>
                        <a:rPr lang="en-US" sz="1500" b="1" noProof="0" dirty="0">
                          <a:solidFill>
                            <a:schemeClr val="bg1"/>
                          </a:solidFill>
                          <a:latin typeface="+mn-lt"/>
                        </a:rPr>
                        <a:t>Select Drug-related</a:t>
                      </a:r>
                      <a:r>
                        <a:rPr lang="en-US" sz="1500" b="1" baseline="0" noProof="0" dirty="0">
                          <a:solidFill>
                            <a:schemeClr val="bg1"/>
                          </a:solidFill>
                          <a:latin typeface="+mn-lt"/>
                        </a:rPr>
                        <a:t> </a:t>
                      </a:r>
                      <a:r>
                        <a:rPr lang="en-US" sz="1500" b="1" noProof="0" dirty="0">
                          <a:solidFill>
                            <a:schemeClr val="bg1"/>
                          </a:solidFill>
                          <a:latin typeface="+mn-lt"/>
                        </a:rPr>
                        <a:t>AEs, n (%)</a:t>
                      </a:r>
                    </a:p>
                  </a:txBody>
                  <a:tcPr marL="121920" marR="12192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5A4"/>
                    </a:solid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1" kern="1200" noProof="0" dirty="0">
                          <a:solidFill>
                            <a:schemeClr val="bg1"/>
                          </a:solidFill>
                          <a:effectLst/>
                          <a:latin typeface="+mn-lt"/>
                          <a:ea typeface="Times New Roman" panose="02020603050405020304" pitchFamily="18" charset="0"/>
                          <a:cs typeface="Times New Roman" panose="02020603050405020304" pitchFamily="18" charset="0"/>
                        </a:rPr>
                        <a:t>Any grade</a:t>
                      </a:r>
                      <a:endParaRPr lang="en-US" sz="1500" noProof="0" dirty="0">
                        <a:solidFill>
                          <a:schemeClr val="bg1"/>
                        </a:solidFill>
                        <a:effectLst/>
                        <a:latin typeface="+mn-lt"/>
                        <a:ea typeface="Calibri" panose="020F0502020204030204" pitchFamily="34" charset="0"/>
                        <a:cs typeface="Times New Roman" panose="02020603050405020304" pitchFamily="18" charset="0"/>
                      </a:endParaRPr>
                    </a:p>
                  </a:txBody>
                  <a:tcPr marL="121920" marR="12192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5A4"/>
                    </a:solid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1" kern="1200" noProof="0" dirty="0">
                          <a:solidFill>
                            <a:schemeClr val="bg1"/>
                          </a:solidFill>
                          <a:effectLst/>
                          <a:latin typeface="+mn-lt"/>
                          <a:ea typeface="Times New Roman" panose="02020603050405020304" pitchFamily="18" charset="0"/>
                          <a:cs typeface="Times New Roman" panose="02020603050405020304" pitchFamily="18" charset="0"/>
                        </a:rPr>
                        <a:t>Grade 3–4</a:t>
                      </a:r>
                      <a:endParaRPr lang="en-US" sz="1500" noProof="0" dirty="0">
                        <a:solidFill>
                          <a:schemeClr val="bg1"/>
                        </a:solidFill>
                        <a:effectLst/>
                        <a:latin typeface="+mn-lt"/>
                        <a:ea typeface="Calibri" panose="020F0502020204030204" pitchFamily="34" charset="0"/>
                        <a:cs typeface="Times New Roman" panose="02020603050405020304" pitchFamily="18" charset="0"/>
                      </a:endParaRPr>
                    </a:p>
                  </a:txBody>
                  <a:tcPr marL="121920" marR="12192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5A4"/>
                    </a:solidFill>
                  </a:tcPr>
                </a:tc>
                <a:tc>
                  <a:txBody>
                    <a:bodyPr/>
                    <a:lstStyle/>
                    <a:p>
                      <a:pPr marL="0" marR="0" algn="ctr">
                        <a:lnSpc>
                          <a:spcPct val="100000"/>
                        </a:lnSpc>
                        <a:spcBef>
                          <a:spcPts val="0"/>
                        </a:spcBef>
                        <a:spcAft>
                          <a:spcPts val="0"/>
                        </a:spcAft>
                      </a:pPr>
                      <a:r>
                        <a:rPr lang="en-US" sz="1500" b="1" noProof="0" dirty="0">
                          <a:solidFill>
                            <a:schemeClr val="bg1"/>
                          </a:solidFill>
                          <a:effectLst/>
                          <a:latin typeface="+mn-lt"/>
                          <a:ea typeface="Calibri" panose="020F0502020204030204" pitchFamily="34" charset="0"/>
                          <a:cs typeface="Times New Roman" panose="02020603050405020304" pitchFamily="18" charset="0"/>
                        </a:rPr>
                        <a:t>Grade</a:t>
                      </a:r>
                      <a:r>
                        <a:rPr lang="en-US" sz="1500" b="1" baseline="0" noProof="0" dirty="0">
                          <a:solidFill>
                            <a:schemeClr val="bg1"/>
                          </a:solidFill>
                          <a:effectLst/>
                          <a:latin typeface="+mn-lt"/>
                          <a:ea typeface="Calibri" panose="020F0502020204030204" pitchFamily="34" charset="0"/>
                          <a:cs typeface="Times New Roman" panose="02020603050405020304" pitchFamily="18" charset="0"/>
                        </a:rPr>
                        <a:t> 5</a:t>
                      </a:r>
                      <a:endParaRPr lang="en-US" sz="1500" b="1" noProof="0" dirty="0">
                        <a:solidFill>
                          <a:schemeClr val="bg1"/>
                        </a:solidFill>
                        <a:effectLst/>
                        <a:latin typeface="+mn-lt"/>
                        <a:ea typeface="Calibri" panose="020F0502020204030204" pitchFamily="34" charset="0"/>
                        <a:cs typeface="Times New Roman" panose="02020603050405020304" pitchFamily="18" charset="0"/>
                      </a:endParaRPr>
                    </a:p>
                  </a:txBody>
                  <a:tcPr marL="121920" marR="12192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5A4"/>
                    </a:solid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1" kern="1200" noProof="0" dirty="0">
                          <a:solidFill>
                            <a:schemeClr val="bg1"/>
                          </a:solidFill>
                          <a:effectLst/>
                          <a:latin typeface="+mn-lt"/>
                          <a:ea typeface="Times New Roman" panose="02020603050405020304" pitchFamily="18" charset="0"/>
                          <a:cs typeface="Times New Roman" panose="02020603050405020304" pitchFamily="18" charset="0"/>
                        </a:rPr>
                        <a:t>Any grade</a:t>
                      </a:r>
                      <a:endParaRPr lang="en-US" sz="1500" noProof="0" dirty="0">
                        <a:solidFill>
                          <a:schemeClr val="bg1"/>
                        </a:solidFill>
                        <a:effectLst/>
                        <a:latin typeface="+mn-lt"/>
                        <a:ea typeface="Calibri" panose="020F0502020204030204" pitchFamily="34" charset="0"/>
                        <a:cs typeface="Times New Roman" panose="02020603050405020304" pitchFamily="18" charset="0"/>
                      </a:endParaRPr>
                    </a:p>
                  </a:txBody>
                  <a:tcPr marL="121920" marR="12192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5A4"/>
                    </a:solid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1" kern="1200" noProof="0" dirty="0">
                          <a:solidFill>
                            <a:schemeClr val="bg1"/>
                          </a:solidFill>
                          <a:effectLst/>
                          <a:latin typeface="+mn-lt"/>
                          <a:ea typeface="Times New Roman" panose="02020603050405020304" pitchFamily="18" charset="0"/>
                          <a:cs typeface="Times New Roman" panose="02020603050405020304" pitchFamily="18" charset="0"/>
                        </a:rPr>
                        <a:t>Grade 3–4</a:t>
                      </a:r>
                      <a:endParaRPr lang="en-US" sz="1500" noProof="0" dirty="0">
                        <a:solidFill>
                          <a:schemeClr val="bg1"/>
                        </a:solidFill>
                        <a:effectLst/>
                        <a:latin typeface="+mn-lt"/>
                        <a:ea typeface="Calibri" panose="020F0502020204030204" pitchFamily="34" charset="0"/>
                        <a:cs typeface="Times New Roman" panose="02020603050405020304" pitchFamily="18" charset="0"/>
                      </a:endParaRPr>
                    </a:p>
                  </a:txBody>
                  <a:tcPr marL="121920" marR="12192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5A4"/>
                    </a:solidFill>
                  </a:tcPr>
                </a:tc>
                <a:tc>
                  <a:txBody>
                    <a:bodyPr/>
                    <a:lstStyle/>
                    <a:p>
                      <a:pPr marL="0" marR="0" algn="ctr">
                        <a:lnSpc>
                          <a:spcPct val="100000"/>
                        </a:lnSpc>
                        <a:spcBef>
                          <a:spcPts val="0"/>
                        </a:spcBef>
                        <a:spcAft>
                          <a:spcPts val="0"/>
                        </a:spcAft>
                      </a:pPr>
                      <a:r>
                        <a:rPr lang="en-US" sz="1500" b="1" noProof="0" dirty="0">
                          <a:solidFill>
                            <a:schemeClr val="bg1"/>
                          </a:solidFill>
                          <a:effectLst/>
                          <a:latin typeface="+mn-lt"/>
                          <a:ea typeface="Calibri" panose="020F0502020204030204" pitchFamily="34" charset="0"/>
                          <a:cs typeface="Times New Roman" panose="02020603050405020304" pitchFamily="18" charset="0"/>
                        </a:rPr>
                        <a:t>Grade 5</a:t>
                      </a:r>
                    </a:p>
                  </a:txBody>
                  <a:tcPr marL="121920" marR="121920" marT="12192" marB="1219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65A4"/>
                    </a:solidFill>
                  </a:tcPr>
                </a:tc>
                <a:extLst>
                  <a:ext uri="{0D108BD9-81ED-4DB2-BD59-A6C34878D82A}">
                    <a16:rowId xmlns:a16="http://schemas.microsoft.com/office/drawing/2014/main" val="10000"/>
                  </a:ext>
                </a:extLst>
              </a:tr>
              <a:tr h="247904">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nSpc>
                          <a:spcPct val="100000"/>
                        </a:lnSpc>
                        <a:spcBef>
                          <a:spcPts val="0"/>
                        </a:spcBef>
                        <a:spcAft>
                          <a:spcPts val="0"/>
                        </a:spcAft>
                      </a:pPr>
                      <a:r>
                        <a:rPr lang="en-US" sz="1500" b="1" kern="1200" noProof="0" dirty="0">
                          <a:effectLst/>
                          <a:latin typeface="+mn-lt"/>
                          <a:ea typeface="Calibri" panose="020F0502020204030204" pitchFamily="34" charset="0"/>
                          <a:cs typeface="Times New Roman" panose="02020603050405020304" pitchFamily="18" charset="0"/>
                        </a:rPr>
                        <a:t>Endocrine</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25"/>
                        </a:spcBef>
                        <a:spcAft>
                          <a:spcPts val="25"/>
                        </a:spcAft>
                      </a:pPr>
                      <a:r>
                        <a:rPr lang="en-US" sz="1500" b="0" noProof="0" dirty="0">
                          <a:latin typeface="+mn-lt"/>
                        </a:rPr>
                        <a:t>41 ( 11.4)</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8 ( 2.2)</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0</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12 ( 3.4)</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0</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0</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7904">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nSpc>
                          <a:spcPct val="100000"/>
                        </a:lnSpc>
                        <a:spcBef>
                          <a:spcPts val="0"/>
                        </a:spcBef>
                        <a:spcAft>
                          <a:spcPts val="0"/>
                        </a:spcAft>
                      </a:pPr>
                      <a:r>
                        <a:rPr lang="en-US" sz="1500" b="1" kern="1200" noProof="0" dirty="0">
                          <a:effectLst/>
                          <a:latin typeface="+mn-lt"/>
                          <a:ea typeface="Calibri" panose="020F0502020204030204" pitchFamily="34" charset="0"/>
                          <a:cs typeface="Times New Roman" panose="02020603050405020304" pitchFamily="18" charset="0"/>
                        </a:rPr>
                        <a:t>Gastrointestinal</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25"/>
                        </a:spcBef>
                        <a:spcAft>
                          <a:spcPts val="25"/>
                        </a:spcAft>
                      </a:pPr>
                      <a:r>
                        <a:rPr kumimoji="1" lang="en-US" sz="1500" b="0" kern="1200" noProof="0" dirty="0">
                          <a:solidFill>
                            <a:schemeClr val="tx1"/>
                          </a:solidFill>
                          <a:effectLst/>
                          <a:latin typeface="+mn-lt"/>
                          <a:ea typeface="Times New Roman"/>
                          <a:cs typeface="Palatino Linotype"/>
                        </a:rPr>
                        <a:t>129 ( 35.9)</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kumimoji="1" lang="en-US" sz="1500" b="0" kern="1200" noProof="0" dirty="0">
                          <a:solidFill>
                            <a:schemeClr val="tx1"/>
                          </a:solidFill>
                          <a:effectLst/>
                          <a:latin typeface="+mn-lt"/>
                          <a:ea typeface="Times New Roman"/>
                          <a:cs typeface="Palatino Linotype"/>
                        </a:rPr>
                        <a:t>21 ( 5.8)</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kumimoji="1" lang="en-US" sz="1500" b="0" kern="1200" noProof="0" dirty="0">
                          <a:solidFill>
                            <a:schemeClr val="tx1"/>
                          </a:solidFill>
                          <a:effectLst/>
                          <a:latin typeface="+mn-lt"/>
                          <a:ea typeface="Times New Roman"/>
                          <a:cs typeface="Palatino Linotype"/>
                        </a:rPr>
                        <a:t>0</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113 ( 31.6)</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19 ( 5.3)</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0</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7904">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nSpc>
                          <a:spcPct val="100000"/>
                        </a:lnSpc>
                        <a:spcBef>
                          <a:spcPts val="0"/>
                        </a:spcBef>
                        <a:spcAft>
                          <a:spcPts val="0"/>
                        </a:spcAft>
                      </a:pPr>
                      <a:r>
                        <a:rPr lang="en-US" sz="1500" b="1" kern="1200" noProof="0" dirty="0">
                          <a:solidFill>
                            <a:schemeClr val="tx1"/>
                          </a:solidFill>
                          <a:effectLst/>
                          <a:latin typeface="+mn-lt"/>
                          <a:ea typeface="Calibri" panose="020F0502020204030204" pitchFamily="34" charset="0"/>
                          <a:cs typeface="Times New Roman" panose="02020603050405020304" pitchFamily="18" charset="0"/>
                        </a:rPr>
                        <a:t>Hepatic</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83 ( 23.1)</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14 (3.9)</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 (</a:t>
                      </a:r>
                      <a:r>
                        <a:rPr lang="en-US" sz="1500" b="0" baseline="0" noProof="0" dirty="0">
                          <a:solidFill>
                            <a:schemeClr val="tx1"/>
                          </a:solidFill>
                          <a:effectLst/>
                          <a:latin typeface="+mn-lt"/>
                          <a:ea typeface="Times New Roman"/>
                          <a:cs typeface="Palatino Linotype"/>
                        </a:rPr>
                        <a:t> 0.3)</a:t>
                      </a:r>
                      <a:endParaRPr lang="en-US" sz="1500" b="0" noProof="0" dirty="0">
                        <a:solidFill>
                          <a:schemeClr val="tx1"/>
                        </a:solidFill>
                        <a:effectLst/>
                        <a:latin typeface="+mn-lt"/>
                        <a:ea typeface="Times New Roman"/>
                        <a:cs typeface="Palatino Linotype"/>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68 ( 19.0)</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12 ( 3.4)</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0</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0465604"/>
                  </a:ext>
                </a:extLst>
              </a:tr>
              <a:tr h="247904">
                <a:tc>
                  <a:txBody>
                    <a:bodyPr/>
                    <a:lstStyle/>
                    <a:p>
                      <a:pPr marL="0" marR="0">
                        <a:lnSpc>
                          <a:spcPct val="100000"/>
                        </a:lnSpc>
                        <a:spcBef>
                          <a:spcPts val="0"/>
                        </a:spcBef>
                        <a:spcAft>
                          <a:spcPts val="0"/>
                        </a:spcAft>
                      </a:pPr>
                      <a:r>
                        <a:rPr lang="en-US" sz="1500" b="1" kern="1200" noProof="0" dirty="0">
                          <a:effectLst/>
                          <a:latin typeface="+mn-lt"/>
                          <a:ea typeface="Calibri" panose="020F0502020204030204" pitchFamily="34" charset="0"/>
                          <a:cs typeface="Times New Roman" panose="02020603050405020304" pitchFamily="18" charset="0"/>
                        </a:rPr>
                        <a:t>Hypersensitivity/Infusion</a:t>
                      </a:r>
                      <a:r>
                        <a:rPr lang="en-US" sz="1500" b="1" kern="1200" baseline="0" noProof="0" dirty="0">
                          <a:effectLst/>
                          <a:latin typeface="+mn-lt"/>
                          <a:ea typeface="Calibri" panose="020F0502020204030204" pitchFamily="34" charset="0"/>
                          <a:cs typeface="Times New Roman" panose="02020603050405020304" pitchFamily="18" charset="0"/>
                        </a:rPr>
                        <a:t> reaction</a:t>
                      </a:r>
                      <a:endParaRPr lang="en-US" sz="1500" b="1" kern="1200" noProof="0" dirty="0">
                        <a:effectLst/>
                        <a:latin typeface="+mn-lt"/>
                        <a:ea typeface="Calibri" panose="020F0502020204030204" pitchFamily="34" charset="0"/>
                        <a:cs typeface="Times New Roman" panose="02020603050405020304" pitchFamily="18" charset="0"/>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48 ( 13.4)</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12 ( 3.3)</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0</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26 ( 7.3)</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4 (</a:t>
                      </a:r>
                      <a:r>
                        <a:rPr lang="en-US" sz="1500" b="0" baseline="0" noProof="0" dirty="0">
                          <a:solidFill>
                            <a:schemeClr val="tx1"/>
                          </a:solidFill>
                          <a:effectLst/>
                          <a:latin typeface="+mn-lt"/>
                          <a:ea typeface="Times New Roman"/>
                          <a:cs typeface="Palatino Linotype"/>
                        </a:rPr>
                        <a:t> 1.1)</a:t>
                      </a:r>
                      <a:endParaRPr lang="en-US" sz="1500" b="0" noProof="0" dirty="0">
                        <a:solidFill>
                          <a:schemeClr val="tx1"/>
                        </a:solidFill>
                        <a:effectLst/>
                        <a:latin typeface="+mn-lt"/>
                        <a:ea typeface="Times New Roman"/>
                        <a:cs typeface="Palatino Linotype"/>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0</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0428557"/>
                  </a:ext>
                </a:extLst>
              </a:tr>
              <a:tr h="247904">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nSpc>
                          <a:spcPct val="100000"/>
                        </a:lnSpc>
                        <a:spcBef>
                          <a:spcPts val="0"/>
                        </a:spcBef>
                        <a:spcAft>
                          <a:spcPts val="0"/>
                        </a:spcAft>
                      </a:pPr>
                      <a:r>
                        <a:rPr lang="en-US" sz="1500" b="1" kern="1200" noProof="0" dirty="0">
                          <a:effectLst/>
                          <a:latin typeface="+mn-lt"/>
                          <a:ea typeface="Calibri" panose="020F0502020204030204" pitchFamily="34" charset="0"/>
                          <a:cs typeface="Times New Roman" panose="02020603050405020304" pitchFamily="18" charset="0"/>
                        </a:rPr>
                        <a:t>Pulmonary</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12 ( 3.3)</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4 (</a:t>
                      </a:r>
                      <a:r>
                        <a:rPr lang="en-US" sz="1500" b="0" baseline="0" noProof="0" dirty="0">
                          <a:solidFill>
                            <a:schemeClr val="tx1"/>
                          </a:solidFill>
                          <a:effectLst/>
                          <a:latin typeface="+mn-lt"/>
                          <a:ea typeface="Times New Roman"/>
                          <a:cs typeface="Palatino Linotype"/>
                        </a:rPr>
                        <a:t> 1.1)</a:t>
                      </a:r>
                      <a:endParaRPr lang="en-US" sz="1500" b="0" noProof="0" dirty="0">
                        <a:solidFill>
                          <a:schemeClr val="tx1"/>
                        </a:solidFill>
                        <a:effectLst/>
                        <a:latin typeface="+mn-lt"/>
                        <a:ea typeface="Times New Roman"/>
                        <a:cs typeface="Palatino Linotype"/>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0</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7 (2.0)</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 ( 0.3)</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0</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975208"/>
                  </a:ext>
                </a:extLst>
              </a:tr>
              <a:tr h="247904">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nSpc>
                          <a:spcPct val="100000"/>
                        </a:lnSpc>
                        <a:spcBef>
                          <a:spcPts val="0"/>
                        </a:spcBef>
                        <a:spcAft>
                          <a:spcPts val="0"/>
                        </a:spcAft>
                      </a:pPr>
                      <a:r>
                        <a:rPr lang="en-US" sz="1500" b="1" kern="1200" noProof="0" dirty="0">
                          <a:effectLst/>
                          <a:latin typeface="+mn-lt"/>
                          <a:ea typeface="Calibri" panose="020F0502020204030204" pitchFamily="34" charset="0"/>
                          <a:cs typeface="Times New Roman" panose="02020603050405020304" pitchFamily="18" charset="0"/>
                        </a:rPr>
                        <a:t>Renal</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9 ( 2.5)</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 ( 0.3)</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0</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4 (</a:t>
                      </a:r>
                      <a:r>
                        <a:rPr lang="en-US" sz="1500" b="0" baseline="0" noProof="0" dirty="0">
                          <a:solidFill>
                            <a:schemeClr val="tx1"/>
                          </a:solidFill>
                          <a:effectLst/>
                          <a:latin typeface="+mn-lt"/>
                          <a:ea typeface="Times New Roman"/>
                          <a:cs typeface="Palatino Linotype"/>
                        </a:rPr>
                        <a:t> 1.1)</a:t>
                      </a:r>
                      <a:endParaRPr lang="en-US" sz="1500" b="0" noProof="0" dirty="0">
                        <a:solidFill>
                          <a:schemeClr val="tx1"/>
                        </a:solidFill>
                        <a:effectLst/>
                        <a:latin typeface="+mn-lt"/>
                        <a:ea typeface="Times New Roman"/>
                        <a:cs typeface="Palatino Linotype"/>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tx1"/>
                          </a:solidFill>
                          <a:latin typeface="Arial"/>
                        </a:defRPr>
                      </a:lvl1pPr>
                      <a:lvl2pPr marL="342900" algn="l" defTabSz="685800" rtl="0" eaLnBrk="1" latinLnBrk="0" hangingPunct="1">
                        <a:defRPr kumimoji="1" sz="1350" kern="1200">
                          <a:solidFill>
                            <a:schemeClr val="tx1"/>
                          </a:solidFill>
                          <a:latin typeface="Arial"/>
                        </a:defRPr>
                      </a:lvl2pPr>
                      <a:lvl3pPr marL="685800" algn="l" defTabSz="685800" rtl="0" eaLnBrk="1" latinLnBrk="0" hangingPunct="1">
                        <a:defRPr kumimoji="1" sz="1350" kern="1200">
                          <a:solidFill>
                            <a:schemeClr val="tx1"/>
                          </a:solidFill>
                          <a:latin typeface="Arial"/>
                        </a:defRPr>
                      </a:lvl3pPr>
                      <a:lvl4pPr marL="1028700" algn="l" defTabSz="685800" rtl="0" eaLnBrk="1" latinLnBrk="0" hangingPunct="1">
                        <a:defRPr kumimoji="1" sz="1350" kern="1200">
                          <a:solidFill>
                            <a:schemeClr val="tx1"/>
                          </a:solidFill>
                          <a:latin typeface="Arial"/>
                        </a:defRPr>
                      </a:lvl4pPr>
                      <a:lvl5pPr marL="1371600" algn="l" defTabSz="685800" rtl="0" eaLnBrk="1" latinLnBrk="0" hangingPunct="1">
                        <a:defRPr kumimoji="1" sz="1350" kern="1200">
                          <a:solidFill>
                            <a:schemeClr val="tx1"/>
                          </a:solidFill>
                          <a:latin typeface="Arial"/>
                        </a:defRPr>
                      </a:lvl5pPr>
                      <a:lvl6pPr marL="1714500" algn="l" defTabSz="685800" rtl="0" eaLnBrk="1" latinLnBrk="0" hangingPunct="1">
                        <a:defRPr kumimoji="1" sz="1350" kern="1200">
                          <a:solidFill>
                            <a:schemeClr val="tx1"/>
                          </a:solidFill>
                          <a:latin typeface="Arial"/>
                        </a:defRPr>
                      </a:lvl6pPr>
                      <a:lvl7pPr marL="2057400" algn="l" defTabSz="685800" rtl="0" eaLnBrk="1" latinLnBrk="0" hangingPunct="1">
                        <a:defRPr kumimoji="1" sz="1350" kern="1200">
                          <a:solidFill>
                            <a:schemeClr val="tx1"/>
                          </a:solidFill>
                          <a:latin typeface="Arial"/>
                        </a:defRPr>
                      </a:lvl7pPr>
                      <a:lvl8pPr marL="2400300" algn="l" defTabSz="685800" rtl="0" eaLnBrk="1" latinLnBrk="0" hangingPunct="1">
                        <a:defRPr kumimoji="1" sz="1350" kern="1200">
                          <a:solidFill>
                            <a:schemeClr val="tx1"/>
                          </a:solidFill>
                          <a:latin typeface="Arial"/>
                        </a:defRPr>
                      </a:lvl8pPr>
                      <a:lvl9pPr marL="2743200" algn="l" defTabSz="685800" rtl="0" eaLnBrk="1" latinLnBrk="0" hangingPunct="1">
                        <a:defRPr kumimoji="1" sz="1350" kern="1200">
                          <a:solidFill>
                            <a:schemeClr val="tx1"/>
                          </a:solidFill>
                          <a:latin typeface="Arial"/>
                        </a:defRPr>
                      </a:lvl9p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 ( 0.3)</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0</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2934690"/>
                  </a:ext>
                </a:extLst>
              </a:tr>
              <a:tr h="247904">
                <a:tc>
                  <a:txBody>
                    <a:bodyPr/>
                    <a:lstStyle/>
                    <a:p>
                      <a:pPr marL="0" marR="0">
                        <a:lnSpc>
                          <a:spcPct val="100000"/>
                        </a:lnSpc>
                        <a:spcBef>
                          <a:spcPts val="0"/>
                        </a:spcBef>
                        <a:spcAft>
                          <a:spcPts val="0"/>
                        </a:spcAft>
                      </a:pPr>
                      <a:r>
                        <a:rPr lang="en-US" sz="1500" b="1" kern="1200" noProof="0" dirty="0">
                          <a:effectLst/>
                          <a:latin typeface="+mn-lt"/>
                          <a:ea typeface="Calibri" panose="020F0502020204030204" pitchFamily="34" charset="0"/>
                          <a:cs typeface="Times New Roman" panose="02020603050405020304" pitchFamily="18" charset="0"/>
                        </a:rPr>
                        <a:t>Skin</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134 ( 37.3)</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14 ( 3.9)</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0</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86</a:t>
                      </a:r>
                      <a:r>
                        <a:rPr lang="en-US" sz="1500" b="0" baseline="0" noProof="0" dirty="0">
                          <a:solidFill>
                            <a:schemeClr val="tx1"/>
                          </a:solidFill>
                          <a:effectLst/>
                          <a:latin typeface="+mn-lt"/>
                          <a:ea typeface="Times New Roman"/>
                          <a:cs typeface="Palatino Linotype"/>
                        </a:rPr>
                        <a:t> ( 24.0)</a:t>
                      </a:r>
                      <a:endParaRPr lang="en-US" sz="1500" b="0" noProof="0" dirty="0">
                        <a:solidFill>
                          <a:schemeClr val="tx1"/>
                        </a:solidFill>
                        <a:effectLst/>
                        <a:latin typeface="+mn-lt"/>
                        <a:ea typeface="Times New Roman"/>
                        <a:cs typeface="Palatino Linotype"/>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4 (</a:t>
                      </a:r>
                      <a:r>
                        <a:rPr lang="en-US" sz="1500" b="0" baseline="0" noProof="0" dirty="0">
                          <a:solidFill>
                            <a:schemeClr val="tx1"/>
                          </a:solidFill>
                          <a:effectLst/>
                          <a:latin typeface="+mn-lt"/>
                          <a:ea typeface="Times New Roman"/>
                          <a:cs typeface="Palatino Linotype"/>
                        </a:rPr>
                        <a:t> 1.1)</a:t>
                      </a:r>
                      <a:endParaRPr lang="en-US" sz="1500" b="0" noProof="0" dirty="0">
                        <a:solidFill>
                          <a:schemeClr val="tx1"/>
                        </a:solidFill>
                        <a:effectLst/>
                        <a:latin typeface="+mn-lt"/>
                        <a:ea typeface="Times New Roman"/>
                        <a:cs typeface="Palatino Linotype"/>
                      </a:endParaRP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0" noProof="0" dirty="0">
                          <a:solidFill>
                            <a:schemeClr val="tx1"/>
                          </a:solidFill>
                          <a:effectLst/>
                          <a:latin typeface="+mn-lt"/>
                          <a:ea typeface="Times New Roman"/>
                          <a:cs typeface="Palatino Linotype"/>
                        </a:rPr>
                        <a:t>0</a:t>
                      </a:r>
                    </a:p>
                  </a:txBody>
                  <a:tcPr marL="121920" marR="121920" marT="12192" marB="12192"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3190733"/>
                  </a:ext>
                </a:extLst>
              </a:tr>
            </a:tbl>
          </a:graphicData>
        </a:graphic>
      </p:graphicFrame>
      <p:sp>
        <p:nvSpPr>
          <p:cNvPr id="10" name="TextBox 7">
            <a:extLst>
              <a:ext uri="{FF2B5EF4-FFF2-40B4-BE49-F238E27FC236}">
                <a16:creationId xmlns:a16="http://schemas.microsoft.com/office/drawing/2014/main" id="{652D004D-7445-40B8-87AD-EE3C7CA08389}"/>
              </a:ext>
            </a:extLst>
          </p:cNvPr>
          <p:cNvSpPr txBox="1"/>
          <p:nvPr/>
        </p:nvSpPr>
        <p:spPr>
          <a:xfrm>
            <a:off x="387414" y="6392256"/>
            <a:ext cx="1196085" cy="143565"/>
          </a:xfrm>
          <a:prstGeom prst="rect">
            <a:avLst/>
          </a:prstGeom>
          <a:noFill/>
        </p:spPr>
        <p:txBody>
          <a:bodyPr wrap="square" lIns="0" tIns="0" rIns="0" bIns="0" rtlCol="0" anchor="b">
            <a:spAutoFit/>
          </a:bodyPr>
          <a:lstStyle/>
          <a:p>
            <a:pPr defTabSz="609585"/>
            <a:r>
              <a:rPr lang="en-GB" sz="933" dirty="0">
                <a:solidFill>
                  <a:prstClr val="black"/>
                </a:solidFill>
                <a:highlight>
                  <a:srgbClr val="FFFFFF"/>
                </a:highlight>
                <a:latin typeface="Calibri" panose="020F0502020204030204"/>
              </a:rPr>
              <a:t>AE, adverse event</a:t>
            </a:r>
            <a:endParaRPr lang="en-US" sz="933" dirty="0">
              <a:solidFill>
                <a:prstClr val="black"/>
              </a:solidFill>
              <a:highlight>
                <a:srgbClr val="FFFFFF"/>
              </a:highlight>
              <a:latin typeface="Calibri" panose="020F0502020204030204"/>
            </a:endParaRPr>
          </a:p>
        </p:txBody>
      </p:sp>
      <p:sp>
        <p:nvSpPr>
          <p:cNvPr id="6" name="Text Placeholder 4">
            <a:extLst>
              <a:ext uri="{FF2B5EF4-FFF2-40B4-BE49-F238E27FC236}">
                <a16:creationId xmlns:a16="http://schemas.microsoft.com/office/drawing/2014/main" id="{03EC0298-EC2A-480C-A891-A3B618460CDB}"/>
              </a:ext>
            </a:extLst>
          </p:cNvPr>
          <p:cNvSpPr>
            <a:spLocks noGrp="1"/>
          </p:cNvSpPr>
          <p:nvPr>
            <p:ph type="body" sz="quarter" idx="10"/>
          </p:nvPr>
        </p:nvSpPr>
        <p:spPr>
          <a:xfrm>
            <a:off x="9623953" y="0"/>
            <a:ext cx="2526183" cy="249283"/>
          </a:xfrm>
        </p:spPr>
        <p:txBody>
          <a:bodyPr>
            <a:noAutofit/>
          </a:bodyPr>
          <a:lstStyle/>
          <a:p>
            <a:pPr marL="0" indent="0" algn="r">
              <a:buNone/>
            </a:pPr>
            <a:r>
              <a:rPr lang="en-US" sz="1067" dirty="0">
                <a:latin typeface="Arial" panose="020B0604020202020204" pitchFamily="34" charset="0"/>
                <a:cs typeface="Arial" panose="020B0604020202020204" pitchFamily="34" charset="0"/>
              </a:rPr>
              <a:t>ATTRACTION-4</a:t>
            </a:r>
          </a:p>
        </p:txBody>
      </p:sp>
      <p:sp>
        <p:nvSpPr>
          <p:cNvPr id="9" name="テキスト ボックス 8"/>
          <p:cNvSpPr txBox="1"/>
          <p:nvPr/>
        </p:nvSpPr>
        <p:spPr>
          <a:xfrm>
            <a:off x="8880309" y="6211857"/>
            <a:ext cx="2976331" cy="307777"/>
          </a:xfrm>
          <a:prstGeom prst="rect">
            <a:avLst/>
          </a:prstGeom>
          <a:noFill/>
        </p:spPr>
        <p:txBody>
          <a:bodyPr wrap="square" rtlCol="0">
            <a:spAutoFit/>
          </a:bodyPr>
          <a:lstStyle/>
          <a:p>
            <a:pPr defTabSz="609585"/>
            <a:r>
              <a:rPr kumimoji="1" lang="en-US" altLang="ja-JP" sz="1400" dirty="0">
                <a:solidFill>
                  <a:prstClr val="black"/>
                </a:solidFill>
                <a:latin typeface="Calibri" panose="020F0502020204030204"/>
                <a:ea typeface="游ゴシック" panose="020B0400000000000000" pitchFamily="34" charset="-128"/>
              </a:rPr>
              <a:t>Cut off: 31 Jan 2020</a:t>
            </a:r>
            <a:r>
              <a:rPr kumimoji="1" lang="ja-JP" altLang="en-US" sz="1400" dirty="0">
                <a:solidFill>
                  <a:prstClr val="black"/>
                </a:solidFill>
                <a:latin typeface="Calibri" panose="020F0502020204030204"/>
                <a:ea typeface="游ゴシック" panose="020B0400000000000000" pitchFamily="34" charset="-128"/>
              </a:rPr>
              <a:t> </a:t>
            </a:r>
            <a:r>
              <a:rPr kumimoji="1" lang="en-US" altLang="ja-JP" sz="1400" dirty="0">
                <a:solidFill>
                  <a:prstClr val="black"/>
                </a:solidFill>
                <a:latin typeface="Calibri" panose="020F0502020204030204"/>
                <a:ea typeface="游ゴシック" panose="020B0400000000000000" pitchFamily="34" charset="-128"/>
              </a:rPr>
              <a:t>for final analysis</a:t>
            </a:r>
            <a:endParaRPr kumimoji="1" lang="ja-JP" altLang="en-US" sz="1400" dirty="0">
              <a:solidFill>
                <a:prstClr val="black"/>
              </a:solidFill>
              <a:latin typeface="Calibri" panose="020F0502020204030204"/>
              <a:ea typeface="游ゴシック" panose="020B0400000000000000" pitchFamily="34" charset="-128"/>
            </a:endParaRPr>
          </a:p>
        </p:txBody>
      </p:sp>
    </p:spTree>
    <p:extLst>
      <p:ext uri="{BB962C8B-B14F-4D97-AF65-F5344CB8AC3E}">
        <p14:creationId xmlns:p14="http://schemas.microsoft.com/office/powerpoint/2010/main" val="2365790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4855244" y="1997565"/>
            <a:ext cx="7290109" cy="3241185"/>
          </a:xfrm>
          <a:prstGeom prst="rect">
            <a:avLst/>
          </a:prstGeom>
        </p:spPr>
      </p:pic>
      <p:sp>
        <p:nvSpPr>
          <p:cNvPr id="6" name="Title 5">
            <a:extLst>
              <a:ext uri="{FF2B5EF4-FFF2-40B4-BE49-F238E27FC236}">
                <a16:creationId xmlns:a16="http://schemas.microsoft.com/office/drawing/2014/main" id="{97B21497-44FF-B646-93F8-E10F4DA43DDF}"/>
              </a:ext>
            </a:extLst>
          </p:cNvPr>
          <p:cNvSpPr txBox="1">
            <a:spLocks/>
          </p:cNvSpPr>
          <p:nvPr/>
        </p:nvSpPr>
        <p:spPr>
          <a:xfrm>
            <a:off x="0" y="1"/>
            <a:ext cx="12192000" cy="894080"/>
          </a:xfrm>
          <a:prstGeom prst="rect">
            <a:avLst/>
          </a:prstGeom>
          <a:solidFill>
            <a:srgbClr val="3777B3"/>
          </a:solidFill>
        </p:spPr>
        <p:txBody>
          <a:bodyPr vert="horz" lIns="548640" tIns="45720" rIns="91440" bIns="45720" rtlCol="0" anchor="ctr">
            <a:noAutofit/>
          </a:bodyPr>
          <a:lstStyle>
            <a:defPPr>
              <a:defRPr lang="en-US"/>
            </a:defPPr>
            <a:lvl1pPr>
              <a:lnSpc>
                <a:spcPct val="90000"/>
              </a:lnSpc>
              <a:spcBef>
                <a:spcPts val="300"/>
              </a:spcBef>
              <a:buNone/>
              <a:defRPr sz="2800" b="0">
                <a:solidFill>
                  <a:schemeClr val="bg1"/>
                </a:solidFill>
                <a:latin typeface="+mj-lt"/>
                <a:ea typeface="+mj-ea"/>
                <a:cs typeface="+mj-cs"/>
              </a:defRPr>
            </a:lvl1pPr>
          </a:lstStyle>
          <a:p>
            <a:r>
              <a:rPr lang="en-US" dirty="0"/>
              <a:t>CM 649 (1L GEJ AC/GC AC)</a:t>
            </a:r>
          </a:p>
        </p:txBody>
      </p:sp>
      <p:pic>
        <p:nvPicPr>
          <p:cNvPr id="7" name="Picture 6"/>
          <p:cNvPicPr>
            <a:picLocks noChangeAspect="1"/>
          </p:cNvPicPr>
          <p:nvPr/>
        </p:nvPicPr>
        <p:blipFill>
          <a:blip r:embed="rId4"/>
          <a:stretch>
            <a:fillRect/>
          </a:stretch>
        </p:blipFill>
        <p:spPr>
          <a:xfrm>
            <a:off x="84787" y="894081"/>
            <a:ext cx="4291829" cy="2763519"/>
          </a:xfrm>
          <a:prstGeom prst="rect">
            <a:avLst/>
          </a:prstGeom>
        </p:spPr>
      </p:pic>
      <p:sp>
        <p:nvSpPr>
          <p:cNvPr id="8" name="Down Arrow 7"/>
          <p:cNvSpPr/>
          <p:nvPr/>
        </p:nvSpPr>
        <p:spPr>
          <a:xfrm>
            <a:off x="1905000" y="3592831"/>
            <a:ext cx="495300" cy="476250"/>
          </a:xfrm>
          <a:prstGeom prst="downArrow">
            <a:avLst/>
          </a:prstGeom>
          <a:solidFill>
            <a:schemeClr val="tx2"/>
          </a:solidFill>
        </p:spPr>
        <p:txBody>
          <a:bodyPr wrap="square" tIns="91440" bIns="91440" rtlCol="0" anchor="ctr">
            <a:noAutofit/>
          </a:bodyPr>
          <a:lstStyle/>
          <a:p>
            <a:pPr algn="ctr">
              <a:spcBef>
                <a:spcPts val="300"/>
              </a:spcBef>
              <a:buSzPct val="75000"/>
            </a:pPr>
            <a:endParaRPr lang="en-US" sz="2000" b="1" dirty="0" err="1">
              <a:solidFill>
                <a:schemeClr val="bg1"/>
              </a:solidFill>
            </a:endParaRPr>
          </a:p>
        </p:txBody>
      </p:sp>
      <p:pic>
        <p:nvPicPr>
          <p:cNvPr id="9" name="Picture 8"/>
          <p:cNvPicPr>
            <a:picLocks noChangeAspect="1"/>
          </p:cNvPicPr>
          <p:nvPr/>
        </p:nvPicPr>
        <p:blipFill>
          <a:blip r:embed="rId5"/>
          <a:stretch>
            <a:fillRect/>
          </a:stretch>
        </p:blipFill>
        <p:spPr>
          <a:xfrm>
            <a:off x="58347" y="4156395"/>
            <a:ext cx="4456503" cy="2323476"/>
          </a:xfrm>
          <a:prstGeom prst="rect">
            <a:avLst/>
          </a:prstGeom>
        </p:spPr>
      </p:pic>
      <p:sp>
        <p:nvSpPr>
          <p:cNvPr id="10" name="Rectangle 9"/>
          <p:cNvSpPr/>
          <p:nvPr/>
        </p:nvSpPr>
        <p:spPr bwMode="auto">
          <a:xfrm>
            <a:off x="1905000" y="5609494"/>
            <a:ext cx="1666875" cy="37611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Times New Roman" pitchFamily="16" charset="0"/>
              <a:cs typeface="Arial" panose="020B0604020202020204" pitchFamily="34" charset="0"/>
            </a:endParaRPr>
          </a:p>
        </p:txBody>
      </p:sp>
      <p:sp>
        <p:nvSpPr>
          <p:cNvPr id="11" name="Down Arrow 10"/>
          <p:cNvSpPr/>
          <p:nvPr/>
        </p:nvSpPr>
        <p:spPr>
          <a:xfrm rot="13407986">
            <a:off x="4413597" y="4498252"/>
            <a:ext cx="495300" cy="476250"/>
          </a:xfrm>
          <a:prstGeom prst="downArrow">
            <a:avLst/>
          </a:prstGeom>
          <a:solidFill>
            <a:schemeClr val="tx2"/>
          </a:solidFill>
        </p:spPr>
        <p:txBody>
          <a:bodyPr wrap="square" tIns="91440" bIns="91440" rtlCol="0" anchor="ctr">
            <a:noAutofit/>
          </a:bodyPr>
          <a:lstStyle/>
          <a:p>
            <a:pPr algn="ctr">
              <a:spcBef>
                <a:spcPts val="300"/>
              </a:spcBef>
              <a:buSzPct val="75000"/>
            </a:pPr>
            <a:endParaRPr lang="en-US" sz="2000" b="1" dirty="0" err="1">
              <a:solidFill>
                <a:schemeClr val="bg1"/>
              </a:solidFill>
            </a:endParaRPr>
          </a:p>
        </p:txBody>
      </p:sp>
      <p:cxnSp>
        <p:nvCxnSpPr>
          <p:cNvPr id="13" name="Straight Arrow Connector 12"/>
          <p:cNvCxnSpPr/>
          <p:nvPr/>
        </p:nvCxnSpPr>
        <p:spPr>
          <a:xfrm>
            <a:off x="4855244" y="4933950"/>
            <a:ext cx="621165" cy="3488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326853" y="5238750"/>
            <a:ext cx="914400" cy="914400"/>
          </a:xfrm>
          <a:prstGeom prst="rect">
            <a:avLst/>
          </a:prstGeom>
          <a:noFill/>
        </p:spPr>
        <p:txBody>
          <a:bodyPr wrap="none" rtlCol="0">
            <a:noAutofit/>
          </a:bodyPr>
          <a:lstStyle/>
          <a:p>
            <a:pPr marL="176213" indent="-176213">
              <a:lnSpc>
                <a:spcPct val="90000"/>
              </a:lnSpc>
              <a:spcBef>
                <a:spcPts val="300"/>
              </a:spcBef>
              <a:buFont typeface="Arial" panose="020B0604020202020204" pitchFamily="34" charset="0"/>
              <a:buChar char="•"/>
            </a:pPr>
            <a:r>
              <a:rPr lang="en-US" sz="1400" b="1" dirty="0"/>
              <a:t>Terminated </a:t>
            </a:r>
            <a:r>
              <a:rPr lang="en-US" sz="1400" b="1" dirty="0" err="1"/>
              <a:t>Nivo</a:t>
            </a:r>
            <a:r>
              <a:rPr lang="en-US" sz="1400" b="1" dirty="0"/>
              <a:t>/</a:t>
            </a:r>
            <a:r>
              <a:rPr lang="en-US" sz="1400" b="1" dirty="0" err="1"/>
              <a:t>Ipi</a:t>
            </a:r>
            <a:r>
              <a:rPr lang="en-US" sz="1400" b="1" dirty="0"/>
              <a:t> arm</a:t>
            </a:r>
          </a:p>
          <a:p>
            <a:pPr marL="176213" indent="-176213" algn="l">
              <a:lnSpc>
                <a:spcPct val="90000"/>
              </a:lnSpc>
              <a:spcBef>
                <a:spcPts val="300"/>
              </a:spcBef>
              <a:buFont typeface="Arial" panose="020B0604020202020204" pitchFamily="34" charset="0"/>
              <a:buChar char="•"/>
            </a:pPr>
            <a:r>
              <a:rPr lang="en-US" sz="1400" b="1" dirty="0"/>
              <a:t>Increased sample size to ~800/arm </a:t>
            </a:r>
          </a:p>
        </p:txBody>
      </p:sp>
      <p:sp>
        <p:nvSpPr>
          <p:cNvPr id="16" name="Rectangle 15"/>
          <p:cNvSpPr/>
          <p:nvPr/>
        </p:nvSpPr>
        <p:spPr bwMode="auto">
          <a:xfrm>
            <a:off x="10144125" y="2285365"/>
            <a:ext cx="1752600" cy="37611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Times New Roman" pitchFamily="16" charset="0"/>
              <a:cs typeface="Arial" panose="020B0604020202020204" pitchFamily="34" charset="0"/>
            </a:endParaRPr>
          </a:p>
        </p:txBody>
      </p:sp>
    </p:spTree>
    <p:extLst>
      <p:ext uri="{BB962C8B-B14F-4D97-AF65-F5344CB8AC3E}">
        <p14:creationId xmlns:p14="http://schemas.microsoft.com/office/powerpoint/2010/main" val="207458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4" grpId="0"/>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685161" y="1167168"/>
            <a:ext cx="8821677" cy="4980864"/>
          </a:xfrm>
          <a:prstGeom prst="rect">
            <a:avLst/>
          </a:prstGeom>
        </p:spPr>
      </p:pic>
      <p:sp>
        <p:nvSpPr>
          <p:cNvPr id="6" name="Title 5">
            <a:extLst>
              <a:ext uri="{FF2B5EF4-FFF2-40B4-BE49-F238E27FC236}">
                <a16:creationId xmlns:a16="http://schemas.microsoft.com/office/drawing/2014/main" id="{97B21497-44FF-B646-93F8-E10F4DA43DDF}"/>
              </a:ext>
            </a:extLst>
          </p:cNvPr>
          <p:cNvSpPr txBox="1">
            <a:spLocks/>
          </p:cNvSpPr>
          <p:nvPr/>
        </p:nvSpPr>
        <p:spPr>
          <a:xfrm>
            <a:off x="0" y="1"/>
            <a:ext cx="12192000" cy="894080"/>
          </a:xfrm>
          <a:prstGeom prst="rect">
            <a:avLst/>
          </a:prstGeom>
          <a:solidFill>
            <a:srgbClr val="3777B3"/>
          </a:solidFill>
        </p:spPr>
        <p:txBody>
          <a:bodyPr vert="horz" lIns="548640" tIns="45720" rIns="91440" bIns="45720" rtlCol="0" anchor="ctr">
            <a:noAutofit/>
          </a:bodyPr>
          <a:lstStyle>
            <a:defPPr>
              <a:defRPr lang="en-US"/>
            </a:defPPr>
            <a:lvl1pPr>
              <a:lnSpc>
                <a:spcPct val="90000"/>
              </a:lnSpc>
              <a:spcBef>
                <a:spcPts val="300"/>
              </a:spcBef>
              <a:buNone/>
              <a:defRPr sz="2800" b="0">
                <a:solidFill>
                  <a:schemeClr val="bg1"/>
                </a:solidFill>
                <a:latin typeface="+mj-lt"/>
                <a:ea typeface="+mj-ea"/>
                <a:cs typeface="+mj-cs"/>
              </a:defRPr>
            </a:lvl1pPr>
          </a:lstStyle>
          <a:p>
            <a:r>
              <a:rPr lang="en-US" dirty="0"/>
              <a:t>CM 649 (1L GEJ AC/GC AC)</a:t>
            </a:r>
          </a:p>
        </p:txBody>
      </p:sp>
      <p:sp>
        <p:nvSpPr>
          <p:cNvPr id="7" name="Rectangle 6"/>
          <p:cNvSpPr/>
          <p:nvPr/>
        </p:nvSpPr>
        <p:spPr bwMode="auto">
          <a:xfrm>
            <a:off x="1857375" y="5180870"/>
            <a:ext cx="7924800" cy="18170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Times New Roman" pitchFamily="16" charset="0"/>
              <a:cs typeface="Arial" panose="020B0604020202020204" pitchFamily="34" charset="0"/>
            </a:endParaRPr>
          </a:p>
        </p:txBody>
      </p:sp>
      <p:sp>
        <p:nvSpPr>
          <p:cNvPr id="8" name="Rectangle 7"/>
          <p:cNvSpPr/>
          <p:nvPr/>
        </p:nvSpPr>
        <p:spPr bwMode="auto">
          <a:xfrm>
            <a:off x="1924050" y="3396322"/>
            <a:ext cx="7924800" cy="18170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Times New Roman" pitchFamily="16" charset="0"/>
              <a:cs typeface="Arial" panose="020B0604020202020204" pitchFamily="34" charset="0"/>
            </a:endParaRPr>
          </a:p>
        </p:txBody>
      </p:sp>
      <p:sp>
        <p:nvSpPr>
          <p:cNvPr id="9" name="Rectangle 8"/>
          <p:cNvSpPr/>
          <p:nvPr/>
        </p:nvSpPr>
        <p:spPr bwMode="auto">
          <a:xfrm>
            <a:off x="1857375" y="2686050"/>
            <a:ext cx="7924800" cy="22860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Times New Roman" pitchFamily="16" charset="0"/>
              <a:cs typeface="Arial" panose="020B0604020202020204" pitchFamily="34" charset="0"/>
            </a:endParaRPr>
          </a:p>
        </p:txBody>
      </p:sp>
    </p:spTree>
    <p:extLst>
      <p:ext uri="{BB962C8B-B14F-4D97-AF65-F5344CB8AC3E}">
        <p14:creationId xmlns:p14="http://schemas.microsoft.com/office/powerpoint/2010/main" val="1707636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276350" y="936347"/>
            <a:ext cx="9408251" cy="5312053"/>
          </a:xfrm>
          <a:prstGeom prst="rect">
            <a:avLst/>
          </a:prstGeom>
        </p:spPr>
      </p:pic>
      <p:sp>
        <p:nvSpPr>
          <p:cNvPr id="6" name="Title 5">
            <a:extLst>
              <a:ext uri="{FF2B5EF4-FFF2-40B4-BE49-F238E27FC236}">
                <a16:creationId xmlns:a16="http://schemas.microsoft.com/office/drawing/2014/main" id="{97B21497-44FF-B646-93F8-E10F4DA43DDF}"/>
              </a:ext>
            </a:extLst>
          </p:cNvPr>
          <p:cNvSpPr txBox="1">
            <a:spLocks/>
          </p:cNvSpPr>
          <p:nvPr/>
        </p:nvSpPr>
        <p:spPr>
          <a:xfrm>
            <a:off x="0" y="1"/>
            <a:ext cx="12192000" cy="894080"/>
          </a:xfrm>
          <a:prstGeom prst="rect">
            <a:avLst/>
          </a:prstGeom>
          <a:solidFill>
            <a:srgbClr val="3777B3"/>
          </a:solidFill>
        </p:spPr>
        <p:txBody>
          <a:bodyPr vert="horz" lIns="548640" tIns="45720" rIns="91440" bIns="45720" rtlCol="0" anchor="ctr">
            <a:noAutofit/>
          </a:bodyPr>
          <a:lstStyle>
            <a:defPPr>
              <a:defRPr lang="en-US"/>
            </a:defPPr>
            <a:lvl1pPr>
              <a:lnSpc>
                <a:spcPct val="90000"/>
              </a:lnSpc>
              <a:spcBef>
                <a:spcPts val="300"/>
              </a:spcBef>
              <a:buNone/>
              <a:defRPr sz="2800" b="0">
                <a:solidFill>
                  <a:schemeClr val="bg1"/>
                </a:solidFill>
                <a:latin typeface="+mj-lt"/>
                <a:ea typeface="+mj-ea"/>
                <a:cs typeface="+mj-cs"/>
              </a:defRPr>
            </a:lvl1pPr>
          </a:lstStyle>
          <a:p>
            <a:r>
              <a:rPr lang="en-US" dirty="0"/>
              <a:t>CM 649 (1L GEJ AC/GC AC)</a:t>
            </a:r>
          </a:p>
        </p:txBody>
      </p:sp>
      <p:sp>
        <p:nvSpPr>
          <p:cNvPr id="7" name="Rectangle 6"/>
          <p:cNvSpPr/>
          <p:nvPr/>
        </p:nvSpPr>
        <p:spPr bwMode="auto">
          <a:xfrm>
            <a:off x="4467225" y="1523269"/>
            <a:ext cx="2705100" cy="27695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Times New Roman" pitchFamily="16" charset="0"/>
              <a:cs typeface="Arial" panose="020B0604020202020204" pitchFamily="34" charset="0"/>
            </a:endParaRPr>
          </a:p>
        </p:txBody>
      </p:sp>
    </p:spTree>
    <p:extLst>
      <p:ext uri="{BB962C8B-B14F-4D97-AF65-F5344CB8AC3E}">
        <p14:creationId xmlns:p14="http://schemas.microsoft.com/office/powerpoint/2010/main" val="2611978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041653" y="1373168"/>
            <a:ext cx="9883521" cy="5076254"/>
          </a:xfrm>
          <a:prstGeom prst="rect">
            <a:avLst/>
          </a:prstGeom>
        </p:spPr>
      </p:pic>
      <p:sp>
        <p:nvSpPr>
          <p:cNvPr id="6" name="Title 5">
            <a:extLst>
              <a:ext uri="{FF2B5EF4-FFF2-40B4-BE49-F238E27FC236}">
                <a16:creationId xmlns:a16="http://schemas.microsoft.com/office/drawing/2014/main" id="{97B21497-44FF-B646-93F8-E10F4DA43DDF}"/>
              </a:ext>
            </a:extLst>
          </p:cNvPr>
          <p:cNvSpPr txBox="1">
            <a:spLocks/>
          </p:cNvSpPr>
          <p:nvPr/>
        </p:nvSpPr>
        <p:spPr>
          <a:xfrm>
            <a:off x="0" y="1"/>
            <a:ext cx="12192000" cy="894080"/>
          </a:xfrm>
          <a:prstGeom prst="rect">
            <a:avLst/>
          </a:prstGeom>
          <a:solidFill>
            <a:srgbClr val="3777B3"/>
          </a:solidFill>
        </p:spPr>
        <p:txBody>
          <a:bodyPr vert="horz" lIns="548640" tIns="45720" rIns="91440" bIns="45720" rtlCol="0" anchor="ctr">
            <a:noAutofit/>
          </a:bodyPr>
          <a:lstStyle>
            <a:defPPr>
              <a:defRPr lang="en-US"/>
            </a:defPPr>
            <a:lvl1pPr>
              <a:lnSpc>
                <a:spcPct val="90000"/>
              </a:lnSpc>
              <a:spcBef>
                <a:spcPts val="300"/>
              </a:spcBef>
              <a:buNone/>
              <a:defRPr sz="2800" b="0">
                <a:solidFill>
                  <a:schemeClr val="bg1"/>
                </a:solidFill>
                <a:latin typeface="+mj-lt"/>
                <a:ea typeface="+mj-ea"/>
                <a:cs typeface="+mj-cs"/>
              </a:defRPr>
            </a:lvl1pPr>
          </a:lstStyle>
          <a:p>
            <a:r>
              <a:rPr lang="en-US" dirty="0"/>
              <a:t>CM 649 (1L GEJ AC/GC AC)</a:t>
            </a:r>
          </a:p>
        </p:txBody>
      </p:sp>
      <p:sp>
        <p:nvSpPr>
          <p:cNvPr id="7" name="TextBox 6"/>
          <p:cNvSpPr txBox="1"/>
          <p:nvPr/>
        </p:nvSpPr>
        <p:spPr>
          <a:xfrm>
            <a:off x="4695825" y="1245511"/>
            <a:ext cx="914400" cy="914400"/>
          </a:xfrm>
          <a:prstGeom prst="rect">
            <a:avLst/>
          </a:prstGeom>
          <a:noFill/>
        </p:spPr>
        <p:txBody>
          <a:bodyPr wrap="none" rtlCol="0">
            <a:noAutofit/>
          </a:bodyPr>
          <a:lstStyle/>
          <a:p>
            <a:pPr algn="l">
              <a:lnSpc>
                <a:spcPct val="90000"/>
              </a:lnSpc>
              <a:spcBef>
                <a:spcPts val="300"/>
              </a:spcBef>
            </a:pPr>
            <a:r>
              <a:rPr lang="en-US" sz="1400" b="1" dirty="0"/>
              <a:t>        CPS</a:t>
            </a:r>
            <a:r>
              <a:rPr lang="en-US" sz="1400" b="1" u="sng" dirty="0"/>
              <a:t>&gt;</a:t>
            </a:r>
            <a:r>
              <a:rPr lang="en-US" sz="1400" b="1" dirty="0"/>
              <a:t>5        CPS</a:t>
            </a:r>
            <a:r>
              <a:rPr lang="en-US" sz="1400" b="1" u="sng" dirty="0"/>
              <a:t>&gt;</a:t>
            </a:r>
            <a:r>
              <a:rPr lang="en-US" sz="1400" b="1" dirty="0"/>
              <a:t>1              All</a:t>
            </a:r>
          </a:p>
          <a:p>
            <a:pPr algn="l">
              <a:lnSpc>
                <a:spcPct val="90000"/>
              </a:lnSpc>
              <a:spcBef>
                <a:spcPts val="300"/>
              </a:spcBef>
            </a:pPr>
            <a:r>
              <a:rPr lang="en-US" sz="1400" b="1" dirty="0"/>
              <a:t>HR    0.71 </a:t>
            </a:r>
            <a:r>
              <a:rPr lang="en-US" sz="1400" b="1" dirty="0">
                <a:sym typeface="Wingdings" panose="05000000000000000000" pitchFamily="2" charset="2"/>
              </a:rPr>
              <a:t>     0.77            0.8</a:t>
            </a:r>
          </a:p>
          <a:p>
            <a:pPr algn="l">
              <a:lnSpc>
                <a:spcPct val="90000"/>
              </a:lnSpc>
              <a:spcBef>
                <a:spcPts val="300"/>
              </a:spcBef>
            </a:pPr>
            <a:r>
              <a:rPr lang="en-US" sz="1400" b="1" dirty="0"/>
              <a:t>Pts#  473 </a:t>
            </a:r>
            <a:r>
              <a:rPr lang="en-US" sz="1400" b="1" dirty="0">
                <a:sym typeface="Wingdings" panose="05000000000000000000" pitchFamily="2" charset="2"/>
              </a:rPr>
              <a:t>  473+168   641+148</a:t>
            </a:r>
            <a:endParaRPr lang="en-US" sz="1400" b="1" dirty="0"/>
          </a:p>
        </p:txBody>
      </p:sp>
    </p:spTree>
    <p:extLst>
      <p:ext uri="{BB962C8B-B14F-4D97-AF65-F5344CB8AC3E}">
        <p14:creationId xmlns:p14="http://schemas.microsoft.com/office/powerpoint/2010/main" val="2929983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80976" y="1398582"/>
            <a:ext cx="8848724" cy="4734158"/>
          </a:xfrm>
          <a:prstGeom prst="rect">
            <a:avLst/>
          </a:prstGeom>
        </p:spPr>
      </p:pic>
      <p:sp>
        <p:nvSpPr>
          <p:cNvPr id="6" name="Title 5">
            <a:extLst>
              <a:ext uri="{FF2B5EF4-FFF2-40B4-BE49-F238E27FC236}">
                <a16:creationId xmlns:a16="http://schemas.microsoft.com/office/drawing/2014/main" id="{97B21497-44FF-B646-93F8-E10F4DA43DDF}"/>
              </a:ext>
            </a:extLst>
          </p:cNvPr>
          <p:cNvSpPr txBox="1">
            <a:spLocks/>
          </p:cNvSpPr>
          <p:nvPr/>
        </p:nvSpPr>
        <p:spPr>
          <a:xfrm>
            <a:off x="0" y="1"/>
            <a:ext cx="12192000" cy="894080"/>
          </a:xfrm>
          <a:prstGeom prst="rect">
            <a:avLst/>
          </a:prstGeom>
          <a:solidFill>
            <a:srgbClr val="3777B3"/>
          </a:solidFill>
        </p:spPr>
        <p:txBody>
          <a:bodyPr vert="horz" lIns="548640" tIns="45720" rIns="91440" bIns="45720" rtlCol="0" anchor="ctr">
            <a:noAutofit/>
          </a:bodyPr>
          <a:lstStyle>
            <a:defPPr>
              <a:defRPr lang="en-US"/>
            </a:defPPr>
            <a:lvl1pPr>
              <a:lnSpc>
                <a:spcPct val="90000"/>
              </a:lnSpc>
              <a:spcBef>
                <a:spcPts val="300"/>
              </a:spcBef>
              <a:buNone/>
              <a:defRPr sz="2800" b="0">
                <a:solidFill>
                  <a:schemeClr val="bg1"/>
                </a:solidFill>
                <a:latin typeface="+mj-lt"/>
                <a:ea typeface="+mj-ea"/>
                <a:cs typeface="+mj-cs"/>
              </a:defRPr>
            </a:lvl1pPr>
          </a:lstStyle>
          <a:p>
            <a:r>
              <a:rPr lang="en-US" dirty="0"/>
              <a:t>CM 649 (1L GEJ AC/GC AC)</a:t>
            </a:r>
          </a:p>
        </p:txBody>
      </p:sp>
      <p:sp>
        <p:nvSpPr>
          <p:cNvPr id="7" name="Rectangle 6"/>
          <p:cNvSpPr/>
          <p:nvPr/>
        </p:nvSpPr>
        <p:spPr bwMode="auto">
          <a:xfrm>
            <a:off x="143491" y="5091038"/>
            <a:ext cx="8609984" cy="262012"/>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Times New Roman" pitchFamily="16" charset="0"/>
              <a:cs typeface="Arial" panose="020B0604020202020204" pitchFamily="34" charset="0"/>
            </a:endParaRPr>
          </a:p>
        </p:txBody>
      </p:sp>
      <p:sp>
        <p:nvSpPr>
          <p:cNvPr id="8" name="Rectangle 7"/>
          <p:cNvSpPr/>
          <p:nvPr/>
        </p:nvSpPr>
        <p:spPr bwMode="auto">
          <a:xfrm>
            <a:off x="180976" y="2904783"/>
            <a:ext cx="8782552" cy="27656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Times New Roman" pitchFamily="16"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9104325" y="2904783"/>
            <a:ext cx="2873314" cy="2361698"/>
          </a:xfrm>
          <a:prstGeom prst="rect">
            <a:avLst/>
          </a:prstGeom>
        </p:spPr>
      </p:pic>
      <p:graphicFrame>
        <p:nvGraphicFramePr>
          <p:cNvPr id="10" name="Table 5">
            <a:extLst>
              <a:ext uri="{FF2B5EF4-FFF2-40B4-BE49-F238E27FC236}">
                <a16:creationId xmlns:a16="http://schemas.microsoft.com/office/drawing/2014/main" id="{74CCB980-B85A-4796-ABD8-BB06BC10A714}"/>
              </a:ext>
            </a:extLst>
          </p:cNvPr>
          <p:cNvGraphicFramePr>
            <a:graphicFrameLocks noGrp="1"/>
          </p:cNvGraphicFramePr>
          <p:nvPr>
            <p:extLst>
              <p:ext uri="{D42A27DB-BD31-4B8C-83A1-F6EECF244321}">
                <p14:modId xmlns:p14="http://schemas.microsoft.com/office/powerpoint/2010/main" val="372054932"/>
              </p:ext>
            </p:extLst>
          </p:nvPr>
        </p:nvGraphicFramePr>
        <p:xfrm>
          <a:off x="8751317" y="1028682"/>
          <a:ext cx="3387893" cy="1371600"/>
        </p:xfrm>
        <a:graphic>
          <a:graphicData uri="http://schemas.openxmlformats.org/drawingml/2006/table">
            <a:tbl>
              <a:tblPr firstRow="1" bandRow="1">
                <a:tableStyleId>{9D7B26C5-4107-4FEC-AEDC-1716B250A1EF}</a:tableStyleId>
              </a:tblPr>
              <a:tblGrid>
                <a:gridCol w="1102058">
                  <a:extLst>
                    <a:ext uri="{9D8B030D-6E8A-4147-A177-3AD203B41FA5}">
                      <a16:colId xmlns:a16="http://schemas.microsoft.com/office/drawing/2014/main" val="1895096150"/>
                    </a:ext>
                  </a:extLst>
                </a:gridCol>
                <a:gridCol w="1054018">
                  <a:extLst>
                    <a:ext uri="{9D8B030D-6E8A-4147-A177-3AD203B41FA5}">
                      <a16:colId xmlns:a16="http://schemas.microsoft.com/office/drawing/2014/main" val="1432855445"/>
                    </a:ext>
                  </a:extLst>
                </a:gridCol>
                <a:gridCol w="1231817">
                  <a:extLst>
                    <a:ext uri="{9D8B030D-6E8A-4147-A177-3AD203B41FA5}">
                      <a16:colId xmlns:a16="http://schemas.microsoft.com/office/drawing/2014/main" val="169191269"/>
                    </a:ext>
                  </a:extLst>
                </a:gridCol>
              </a:tblGrid>
              <a:tr h="300489">
                <a:tc>
                  <a:txBody>
                    <a:bodyPr/>
                    <a:lstStyle/>
                    <a:p>
                      <a:pPr algn="ctr"/>
                      <a:endParaRPr lang="en-GB" sz="1100" b="1" dirty="0">
                        <a:latin typeface="Arial Narrow" panose="020B0606020202030204" pitchFamily="34" charset="0"/>
                      </a:endParaRPr>
                    </a:p>
                  </a:txBody>
                  <a:tcPr/>
                </a:tc>
                <a:tc>
                  <a:txBody>
                    <a:bodyPr/>
                    <a:lstStyle/>
                    <a:p>
                      <a:pPr algn="ctr"/>
                      <a:r>
                        <a:rPr lang="en-GB" sz="1100" b="1" dirty="0" err="1">
                          <a:solidFill>
                            <a:schemeClr val="bg1"/>
                          </a:solidFill>
                          <a:latin typeface="Arial Narrow" panose="020B0606020202030204" pitchFamily="34" charset="0"/>
                        </a:rPr>
                        <a:t>CheckMate</a:t>
                      </a:r>
                      <a:r>
                        <a:rPr lang="en-GB" sz="1100" b="1" dirty="0">
                          <a:solidFill>
                            <a:schemeClr val="bg1"/>
                          </a:solidFill>
                          <a:latin typeface="Arial Narrow" panose="020B0606020202030204" pitchFamily="34" charset="0"/>
                        </a:rPr>
                        <a:t> 649</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dirty="0">
                          <a:solidFill>
                            <a:schemeClr val="bg1"/>
                          </a:solidFill>
                          <a:latin typeface="Arial Narrow" panose="020B0606020202030204" pitchFamily="34" charset="0"/>
                        </a:rPr>
                        <a:t>CPS ≥5</a:t>
                      </a:r>
                    </a:p>
                  </a:txBody>
                  <a:tcPr>
                    <a:solidFill>
                      <a:srgbClr val="418E97"/>
                    </a:solidFill>
                  </a:tcPr>
                </a:tc>
                <a:tc>
                  <a:txBody>
                    <a:bodyPr/>
                    <a:lstStyle/>
                    <a:p>
                      <a:pPr algn="ctr"/>
                      <a:r>
                        <a:rPr lang="en-GB" sz="1100" b="1" dirty="0">
                          <a:solidFill>
                            <a:schemeClr val="bg1"/>
                          </a:solidFill>
                          <a:latin typeface="Arial Narrow" panose="020B0606020202030204" pitchFamily="34" charset="0"/>
                        </a:rPr>
                        <a:t>ATTRACTION-4</a:t>
                      </a:r>
                    </a:p>
                    <a:p>
                      <a:pPr algn="ctr"/>
                      <a:r>
                        <a:rPr lang="en-GB" sz="1100" b="1" dirty="0">
                          <a:solidFill>
                            <a:schemeClr val="bg1"/>
                          </a:solidFill>
                          <a:latin typeface="Arial Narrow" panose="020B0606020202030204" pitchFamily="34" charset="0"/>
                        </a:rPr>
                        <a:t>All patients</a:t>
                      </a:r>
                    </a:p>
                  </a:txBody>
                  <a:tcPr>
                    <a:solidFill>
                      <a:srgbClr val="81134E"/>
                    </a:solidFill>
                  </a:tcPr>
                </a:tc>
                <a:extLst>
                  <a:ext uri="{0D108BD9-81ED-4DB2-BD59-A6C34878D82A}">
                    <a16:rowId xmlns:a16="http://schemas.microsoft.com/office/drawing/2014/main" val="2831539992"/>
                  </a:ext>
                </a:extLst>
              </a:tr>
              <a:tr h="238544">
                <a:tc>
                  <a:txBody>
                    <a:bodyPr/>
                    <a:lstStyle/>
                    <a:p>
                      <a:pPr algn="l"/>
                      <a:r>
                        <a:rPr lang="en-GB" sz="1100" b="1" dirty="0">
                          <a:latin typeface="Arial Narrow" panose="020B0606020202030204" pitchFamily="34" charset="0"/>
                        </a:rPr>
                        <a:t>Median OS (m)</a:t>
                      </a:r>
                    </a:p>
                  </a:txBody>
                  <a:tcPr/>
                </a:tc>
                <a:tc>
                  <a:txBody>
                    <a:bodyPr/>
                    <a:lstStyle/>
                    <a:p>
                      <a:pPr algn="ctr"/>
                      <a:r>
                        <a:rPr lang="en-GB" sz="1100" b="1" dirty="0">
                          <a:latin typeface="Arial Narrow" panose="020B0606020202030204" pitchFamily="34" charset="0"/>
                        </a:rPr>
                        <a:t>14.4 vs 11.1 </a:t>
                      </a:r>
                    </a:p>
                  </a:txBody>
                  <a:tcPr/>
                </a:tc>
                <a:tc>
                  <a:txBody>
                    <a:bodyPr/>
                    <a:lstStyle/>
                    <a:p>
                      <a:pPr algn="ctr"/>
                      <a:r>
                        <a:rPr lang="en-GB" sz="1100" b="1" dirty="0">
                          <a:latin typeface="Arial Narrow" panose="020B0606020202030204" pitchFamily="34" charset="0"/>
                        </a:rPr>
                        <a:t>17.5 vs 17.2 </a:t>
                      </a:r>
                    </a:p>
                  </a:txBody>
                  <a:tcPr/>
                </a:tc>
                <a:extLst>
                  <a:ext uri="{0D108BD9-81ED-4DB2-BD59-A6C34878D82A}">
                    <a16:rowId xmlns:a16="http://schemas.microsoft.com/office/drawing/2014/main" val="228038375"/>
                  </a:ext>
                </a:extLst>
              </a:tr>
              <a:tr h="238544">
                <a:tc>
                  <a:txBody>
                    <a:bodyPr/>
                    <a:lstStyle/>
                    <a:p>
                      <a:pPr algn="l"/>
                      <a:r>
                        <a:rPr lang="en-GB" sz="1100" b="1" dirty="0">
                          <a:latin typeface="Arial Narrow" panose="020B0606020202030204" pitchFamily="34" charset="0"/>
                        </a:rPr>
                        <a:t>OS gain (m)</a:t>
                      </a:r>
                    </a:p>
                  </a:txBody>
                  <a:tcPr/>
                </a:tc>
                <a:tc>
                  <a:txBody>
                    <a:bodyPr/>
                    <a:lstStyle/>
                    <a:p>
                      <a:pPr algn="ctr"/>
                      <a:r>
                        <a:rPr lang="en-GB" sz="1100" b="1" dirty="0">
                          <a:latin typeface="Arial Narrow" panose="020B0606020202030204" pitchFamily="34" charset="0"/>
                        </a:rPr>
                        <a:t>3.3</a:t>
                      </a:r>
                    </a:p>
                  </a:txBody>
                  <a:tcPr/>
                </a:tc>
                <a:tc>
                  <a:txBody>
                    <a:bodyPr/>
                    <a:lstStyle/>
                    <a:p>
                      <a:pPr algn="ctr"/>
                      <a:r>
                        <a:rPr lang="en-GB" sz="1100" b="1" dirty="0">
                          <a:latin typeface="Arial Narrow" panose="020B0606020202030204" pitchFamily="34" charset="0"/>
                        </a:rPr>
                        <a:t>0.3</a:t>
                      </a:r>
                    </a:p>
                  </a:txBody>
                  <a:tcPr/>
                </a:tc>
                <a:extLst>
                  <a:ext uri="{0D108BD9-81ED-4DB2-BD59-A6C34878D82A}">
                    <a16:rowId xmlns:a16="http://schemas.microsoft.com/office/drawing/2014/main" val="2079567713"/>
                  </a:ext>
                </a:extLst>
              </a:tr>
              <a:tr h="392897">
                <a:tc>
                  <a:txBody>
                    <a:bodyPr/>
                    <a:lstStyle/>
                    <a:p>
                      <a:pPr algn="l"/>
                      <a:r>
                        <a:rPr lang="en-GB" sz="1100" b="1" dirty="0">
                          <a:latin typeface="Arial Narrow" panose="020B0606020202030204" pitchFamily="34" charset="0"/>
                        </a:rPr>
                        <a:t>OS HR</a:t>
                      </a:r>
                    </a:p>
                    <a:p>
                      <a:pPr algn="l"/>
                      <a:r>
                        <a:rPr lang="en-GB" sz="1100" b="1" dirty="0">
                          <a:latin typeface="Arial Narrow" panose="020B0606020202030204" pitchFamily="34" charset="0"/>
                        </a:rPr>
                        <a:t>(95*% CI)</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dirty="0">
                          <a:latin typeface="Arial Narrow" panose="020B0606020202030204" pitchFamily="34" charset="0"/>
                        </a:rPr>
                        <a:t>0.71</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dirty="0">
                          <a:latin typeface="Arial Narrow" panose="020B0606020202030204" pitchFamily="34" charset="0"/>
                        </a:rPr>
                        <a:t> (0.59 – 0.86) </a:t>
                      </a:r>
                    </a:p>
                  </a:txBody>
                  <a:tcPr/>
                </a:tc>
                <a:tc>
                  <a:txBody>
                    <a:bodyPr/>
                    <a:lstStyle/>
                    <a:p>
                      <a:pPr marL="0" marR="0" algn="ctr">
                        <a:spcBef>
                          <a:spcPts val="0"/>
                        </a:spcBef>
                        <a:spcAft>
                          <a:spcPts val="0"/>
                        </a:spcAft>
                      </a:pPr>
                      <a:r>
                        <a:rPr lang="en-US" sz="1100" b="1" noProof="0" dirty="0">
                          <a:solidFill>
                            <a:schemeClr val="tx1"/>
                          </a:solidFill>
                          <a:effectLst/>
                          <a:latin typeface="Arial Narrow" panose="020B0606020202030204" pitchFamily="34" charset="0"/>
                          <a:ea typeface="Times New Roman"/>
                          <a:cs typeface="Palatino Linotype"/>
                        </a:rPr>
                        <a:t>0.90</a:t>
                      </a:r>
                    </a:p>
                    <a:p>
                      <a:pPr marL="0" marR="0" algn="ctr">
                        <a:spcBef>
                          <a:spcPts val="0"/>
                        </a:spcBef>
                        <a:spcAft>
                          <a:spcPts val="0"/>
                        </a:spcAft>
                      </a:pPr>
                      <a:r>
                        <a:rPr lang="en-US" sz="1100" b="1" noProof="0" dirty="0">
                          <a:solidFill>
                            <a:schemeClr val="tx1"/>
                          </a:solidFill>
                          <a:effectLst/>
                          <a:latin typeface="Arial Narrow" panose="020B0606020202030204" pitchFamily="34" charset="0"/>
                          <a:ea typeface="Times New Roman"/>
                          <a:cs typeface="Palatino Linotype"/>
                        </a:rPr>
                        <a:t>(0.75 – 1.08)</a:t>
                      </a:r>
                    </a:p>
                  </a:txBody>
                  <a:tcPr/>
                </a:tc>
                <a:extLst>
                  <a:ext uri="{0D108BD9-81ED-4DB2-BD59-A6C34878D82A}">
                    <a16:rowId xmlns:a16="http://schemas.microsoft.com/office/drawing/2014/main" val="485726772"/>
                  </a:ext>
                </a:extLst>
              </a:tr>
            </a:tbl>
          </a:graphicData>
        </a:graphic>
      </p:graphicFrame>
      <p:sp>
        <p:nvSpPr>
          <p:cNvPr id="11" name="Rectangle 10"/>
          <p:cNvSpPr/>
          <p:nvPr/>
        </p:nvSpPr>
        <p:spPr bwMode="auto">
          <a:xfrm>
            <a:off x="143491" y="4309971"/>
            <a:ext cx="8609984" cy="262012"/>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Times New Roman" pitchFamily="16" charset="0"/>
              <a:cs typeface="Arial" panose="020B0604020202020204" pitchFamily="34" charset="0"/>
            </a:endParaRPr>
          </a:p>
        </p:txBody>
      </p:sp>
    </p:spTree>
    <p:extLst>
      <p:ext uri="{BB962C8B-B14F-4D97-AF65-F5344CB8AC3E}">
        <p14:creationId xmlns:p14="http://schemas.microsoft.com/office/powerpoint/2010/main" val="249518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86D997D-61F0-401E-9302-0C4F9758329B}"/>
              </a:ext>
            </a:extLst>
          </p:cNvPr>
          <p:cNvSpPr>
            <a:spLocks noGrp="1"/>
          </p:cNvSpPr>
          <p:nvPr>
            <p:ph type="body" sz="quarter" idx="12"/>
          </p:nvPr>
        </p:nvSpPr>
        <p:spPr/>
        <p:txBody>
          <a:bodyPr/>
          <a:lstStyle/>
          <a:p>
            <a:r>
              <a:rPr lang="en-GB" dirty="0">
                <a:solidFill>
                  <a:schemeClr val="tx1"/>
                </a:solidFill>
              </a:rPr>
              <a:t>CheckMate 649</a:t>
            </a:r>
          </a:p>
        </p:txBody>
      </p:sp>
      <p:sp>
        <p:nvSpPr>
          <p:cNvPr id="2" name="Title 1"/>
          <p:cNvSpPr>
            <a:spLocks noGrp="1"/>
          </p:cNvSpPr>
          <p:nvPr>
            <p:ph type="title"/>
          </p:nvPr>
        </p:nvSpPr>
        <p:spPr/>
        <p:txBody>
          <a:bodyPr/>
          <a:lstStyle/>
          <a:p>
            <a:r>
              <a:rPr lang="en-US" dirty="0"/>
              <a:t>Treatment-related adverse events</a:t>
            </a:r>
            <a:endParaRPr lang="en-US" strike="sngStrike" dirty="0">
              <a:solidFill>
                <a:srgbClr val="FF0000"/>
              </a:solidFill>
            </a:endParaRPr>
          </a:p>
        </p:txBody>
      </p:sp>
      <p:sp>
        <p:nvSpPr>
          <p:cNvPr id="3" name="Content Placeholder 2">
            <a:extLst>
              <a:ext uri="{FF2B5EF4-FFF2-40B4-BE49-F238E27FC236}">
                <a16:creationId xmlns:a16="http://schemas.microsoft.com/office/drawing/2014/main" id="{8838FD58-30B4-4002-9074-6903C33ED892}"/>
              </a:ext>
            </a:extLst>
          </p:cNvPr>
          <p:cNvSpPr>
            <a:spLocks noGrp="1"/>
          </p:cNvSpPr>
          <p:nvPr>
            <p:ph idx="1"/>
          </p:nvPr>
        </p:nvSpPr>
        <p:spPr>
          <a:xfrm>
            <a:off x="378460" y="4625711"/>
            <a:ext cx="11435077" cy="782955"/>
          </a:xfrm>
        </p:spPr>
        <p:txBody>
          <a:bodyPr/>
          <a:lstStyle/>
          <a:p>
            <a:pPr marL="154513" indent="-154513">
              <a:lnSpc>
                <a:spcPct val="100000"/>
              </a:lnSpc>
              <a:buFont typeface="Arial" panose="020B0604020202020204" pitchFamily="34" charset="0"/>
              <a:buChar char="•"/>
            </a:pPr>
            <a:r>
              <a:rPr lang="en-US" sz="1600" dirty="0">
                <a:solidFill>
                  <a:schemeClr val="tx1"/>
                </a:solidFill>
              </a:rPr>
              <a:t>The most common any-grade TRAEs (≥ 25%) across both arms were nausea, diarrhea, and peripheral neuropathy</a:t>
            </a:r>
          </a:p>
          <a:p>
            <a:pPr marL="154513" indent="-154513">
              <a:lnSpc>
                <a:spcPct val="100000"/>
              </a:lnSpc>
              <a:buFont typeface="Arial" panose="020B0604020202020204" pitchFamily="34" charset="0"/>
              <a:buChar char="•"/>
            </a:pPr>
            <a:r>
              <a:rPr lang="en-US" sz="1600" dirty="0">
                <a:solidFill>
                  <a:schemeClr val="tx1"/>
                </a:solidFill>
              </a:rPr>
              <a:t>The incidence of TRAEs in patients whose tumors expressed PD-L1 CPS ≥ 5 was consistent with all treated patients across both arms</a:t>
            </a:r>
          </a:p>
        </p:txBody>
      </p:sp>
      <p:sp>
        <p:nvSpPr>
          <p:cNvPr id="21" name="TextBox 20">
            <a:extLst>
              <a:ext uri="{FF2B5EF4-FFF2-40B4-BE49-F238E27FC236}">
                <a16:creationId xmlns:a16="http://schemas.microsoft.com/office/drawing/2014/main" id="{BE6FD30A-5C31-4D99-92A9-70BE52D5EC22}"/>
              </a:ext>
            </a:extLst>
          </p:cNvPr>
          <p:cNvSpPr txBox="1"/>
          <p:nvPr>
            <p:custDataLst>
              <p:tags r:id="rId2"/>
            </p:custDataLst>
          </p:nvPr>
        </p:nvSpPr>
        <p:spPr>
          <a:xfrm>
            <a:off x="378462" y="5836308"/>
            <a:ext cx="10955981" cy="944169"/>
          </a:xfrm>
          <a:prstGeom prst="rect">
            <a:avLst/>
          </a:prstGeom>
          <a:noFill/>
        </p:spPr>
        <p:txBody>
          <a:bodyPr vert="horz" wrap="square" lIns="121920" tIns="60960" rIns="121920" bIns="60960" rtlCol="0" anchor="b" anchorCtr="0">
            <a:spAutoFit/>
          </a:bodyPr>
          <a:lstStyle/>
          <a:p>
            <a:pPr defTabSz="1219170">
              <a:spcBef>
                <a:spcPts val="533"/>
              </a:spcBef>
              <a:defRPr/>
            </a:pPr>
            <a:r>
              <a:rPr lang="en-US" sz="1067" baseline="30000" dirty="0">
                <a:solidFill>
                  <a:srgbClr val="595454"/>
                </a:solidFill>
                <a:latin typeface="Trebuchet MS" panose="020B0603020202020204" pitchFamily="34" charset="0"/>
                <a:cs typeface="Arial" panose="020B0604020202020204" pitchFamily="34" charset="0"/>
              </a:rPr>
              <a:t>a</a:t>
            </a:r>
            <a:r>
              <a:rPr lang="en-US" sz="1067" dirty="0">
                <a:solidFill>
                  <a:srgbClr val="595454"/>
                </a:solidFill>
                <a:latin typeface="Trebuchet MS" panose="020B0603020202020204" pitchFamily="34" charset="0"/>
                <a:cs typeface="Arial" panose="020B0604020202020204" pitchFamily="34" charset="0"/>
              </a:rPr>
              <a:t>Patients who received ≥ 1 dose of study drug; </a:t>
            </a:r>
            <a:r>
              <a:rPr lang="en-US" sz="1067" baseline="30000" dirty="0">
                <a:solidFill>
                  <a:srgbClr val="595454"/>
                </a:solidFill>
                <a:latin typeface="Trebuchet MS" panose="020B0603020202020204" pitchFamily="34" charset="0"/>
                <a:cs typeface="Arial" panose="020B0604020202020204" pitchFamily="34" charset="0"/>
              </a:rPr>
              <a:t>b</a:t>
            </a:r>
            <a:r>
              <a:rPr lang="en-US" sz="1067" dirty="0">
                <a:solidFill>
                  <a:srgbClr val="595454"/>
                </a:solidFill>
                <a:latin typeface="Trebuchet MS" panose="020B0603020202020204" pitchFamily="34" charset="0"/>
                <a:cs typeface="Arial" panose="020B0604020202020204" pitchFamily="34" charset="0"/>
              </a:rPr>
              <a:t>A</a:t>
            </a:r>
            <a:r>
              <a:rPr lang="en-US" sz="1067" dirty="0">
                <a:solidFill>
                  <a:srgbClr val="595454"/>
                </a:solidFill>
                <a:latin typeface="Trebuchet MS" panose="020B0603020202020204"/>
                <a:ea typeface="Calibri" panose="020F0502020204030204" pitchFamily="34" charset="0"/>
              </a:rPr>
              <a:t>ssessed in all treated patients during treatment and for up to 30 days after the last dose of study treatment; </a:t>
            </a:r>
            <a:r>
              <a:rPr lang="en-US" sz="1067" baseline="30000" dirty="0">
                <a:solidFill>
                  <a:srgbClr val="595454"/>
                </a:solidFill>
                <a:latin typeface="Trebuchet MS" panose="020B0603020202020204"/>
              </a:rPr>
              <a:t>c</a:t>
            </a:r>
            <a:r>
              <a:rPr lang="en-US" sz="1067" dirty="0">
                <a:solidFill>
                  <a:srgbClr val="595454"/>
                </a:solidFill>
                <a:latin typeface="Trebuchet MS" panose="020B0603020202020204"/>
              </a:rPr>
              <a:t>There were 4 grade 5 events in the NIVO + chemo arm, 1 case each of cerebrovascular accident, febrile neutropenia, gastrointestinal inflammation, and pneumonia. </a:t>
            </a:r>
            <a:r>
              <a:rPr lang="en-US" sz="1067" dirty="0">
                <a:solidFill>
                  <a:srgbClr val="595454"/>
                </a:solidFill>
                <a:latin typeface="Trebuchet MS" panose="020B0603020202020204" pitchFamily="34" charset="0"/>
                <a:cs typeface="Arial" panose="020B0604020202020204" pitchFamily="34" charset="0"/>
              </a:rPr>
              <a:t>There were no grade 5 events in the chemo arm</a:t>
            </a:r>
            <a:r>
              <a:rPr lang="en-US" sz="1067" dirty="0">
                <a:solidFill>
                  <a:srgbClr val="595454"/>
                </a:solidFill>
                <a:latin typeface="Trebuchet MS" panose="020B0603020202020204"/>
              </a:rPr>
              <a:t>; </a:t>
            </a:r>
            <a:r>
              <a:rPr lang="en-US" sz="1067" baseline="30000" dirty="0" err="1">
                <a:solidFill>
                  <a:srgbClr val="595454"/>
                </a:solidFill>
                <a:latin typeface="Trebuchet MS" panose="020B0603020202020204"/>
              </a:rPr>
              <a:t>d</a:t>
            </a:r>
            <a:r>
              <a:rPr lang="en-US" sz="1067" dirty="0" err="1">
                <a:solidFill>
                  <a:srgbClr val="595454"/>
                </a:solidFill>
                <a:latin typeface="Trebuchet MS" panose="020B0603020202020204"/>
              </a:rPr>
              <a:t>One</a:t>
            </a:r>
            <a:r>
              <a:rPr lang="en-US" sz="1067" dirty="0">
                <a:solidFill>
                  <a:srgbClr val="595454"/>
                </a:solidFill>
                <a:latin typeface="Trebuchet MS" panose="020B0603020202020204"/>
              </a:rPr>
              <a:t> event each of febrile neutropenia, gastrointestinal bleeding, gastrointestinal toxicity, infection, interstitial lung disease, intestinal mucositis, neutropenic fever, pneumonia, pneumonitis, </a:t>
            </a:r>
            <a:r>
              <a:rPr lang="en-US" sz="1067" dirty="0" err="1">
                <a:solidFill>
                  <a:srgbClr val="595454"/>
                </a:solidFill>
                <a:latin typeface="Trebuchet MS" panose="020B0603020202020204"/>
              </a:rPr>
              <a:t>pulmonitis</a:t>
            </a:r>
            <a:r>
              <a:rPr lang="en-US" sz="1067" dirty="0">
                <a:solidFill>
                  <a:srgbClr val="595454"/>
                </a:solidFill>
                <a:latin typeface="Trebuchet MS" panose="020B0603020202020204"/>
              </a:rPr>
              <a:t>, septic shock (capecitabine-related), and stroke. </a:t>
            </a:r>
            <a:r>
              <a:rPr lang="en-US" sz="1067" baseline="30000" dirty="0" err="1">
                <a:solidFill>
                  <a:srgbClr val="595454"/>
                </a:solidFill>
                <a:latin typeface="Trebuchet MS" panose="020B0603020202020204"/>
              </a:rPr>
              <a:t>e</a:t>
            </a:r>
            <a:r>
              <a:rPr lang="en-US" sz="1067" dirty="0" err="1">
                <a:solidFill>
                  <a:srgbClr val="595454"/>
                </a:solidFill>
                <a:latin typeface="Trebuchet MS" panose="020B0603020202020204"/>
              </a:rPr>
              <a:t>One</a:t>
            </a:r>
            <a:r>
              <a:rPr lang="en-US" sz="1067" dirty="0">
                <a:solidFill>
                  <a:srgbClr val="595454"/>
                </a:solidFill>
                <a:latin typeface="Trebuchet MS" panose="020B0603020202020204"/>
              </a:rPr>
              <a:t> event each of diarrhea-associated toxicity, asthenia and severe </a:t>
            </a:r>
            <a:r>
              <a:rPr lang="en-US" sz="1067" dirty="0" err="1">
                <a:solidFill>
                  <a:srgbClr val="595454"/>
                </a:solidFill>
                <a:latin typeface="Trebuchet MS" panose="020B0603020202020204"/>
              </a:rPr>
              <a:t>hiporexy</a:t>
            </a:r>
            <a:r>
              <a:rPr lang="en-US" sz="1067" dirty="0">
                <a:solidFill>
                  <a:srgbClr val="595454"/>
                </a:solidFill>
                <a:latin typeface="Trebuchet MS" panose="020B0603020202020204"/>
              </a:rPr>
              <a:t>, pulmonary thromboembolism, and interstitial pneumonia</a:t>
            </a:r>
            <a:r>
              <a:rPr lang="en-US" sz="1067" dirty="0">
                <a:solidFill>
                  <a:srgbClr val="595454"/>
                </a:solidFill>
                <a:latin typeface="Trebuchet MS" panose="020B0603020202020204" pitchFamily="34" charset="0"/>
                <a:cs typeface="Arial" panose="020B0604020202020204" pitchFamily="34" charset="0"/>
              </a:rPr>
              <a:t>. </a:t>
            </a:r>
          </a:p>
        </p:txBody>
      </p:sp>
      <p:graphicFrame>
        <p:nvGraphicFramePr>
          <p:cNvPr id="59" name="Table 58">
            <a:extLst>
              <a:ext uri="{FF2B5EF4-FFF2-40B4-BE49-F238E27FC236}">
                <a16:creationId xmlns:a16="http://schemas.microsoft.com/office/drawing/2014/main" id="{C4C955E7-0BC2-47D9-BD02-77011587EE17}"/>
              </a:ext>
            </a:extLst>
          </p:cNvPr>
          <p:cNvGraphicFramePr>
            <a:graphicFrameLocks noGrp="1"/>
          </p:cNvGraphicFramePr>
          <p:nvPr/>
        </p:nvGraphicFramePr>
        <p:xfrm>
          <a:off x="378464" y="1006097"/>
          <a:ext cx="11435075" cy="2995205"/>
        </p:xfrm>
        <a:graphic>
          <a:graphicData uri="http://schemas.openxmlformats.org/drawingml/2006/table">
            <a:tbl>
              <a:tblPr firstRow="1"/>
              <a:tblGrid>
                <a:gridCol w="4533623">
                  <a:extLst>
                    <a:ext uri="{9D8B030D-6E8A-4147-A177-3AD203B41FA5}">
                      <a16:colId xmlns:a16="http://schemas.microsoft.com/office/drawing/2014/main" val="20000"/>
                    </a:ext>
                  </a:extLst>
                </a:gridCol>
                <a:gridCol w="1725363">
                  <a:extLst>
                    <a:ext uri="{9D8B030D-6E8A-4147-A177-3AD203B41FA5}">
                      <a16:colId xmlns:a16="http://schemas.microsoft.com/office/drawing/2014/main" val="20001"/>
                    </a:ext>
                  </a:extLst>
                </a:gridCol>
                <a:gridCol w="1725363">
                  <a:extLst>
                    <a:ext uri="{9D8B030D-6E8A-4147-A177-3AD203B41FA5}">
                      <a16:colId xmlns:a16="http://schemas.microsoft.com/office/drawing/2014/main" val="20002"/>
                    </a:ext>
                  </a:extLst>
                </a:gridCol>
                <a:gridCol w="1725363">
                  <a:extLst>
                    <a:ext uri="{9D8B030D-6E8A-4147-A177-3AD203B41FA5}">
                      <a16:colId xmlns:a16="http://schemas.microsoft.com/office/drawing/2014/main" val="3721446195"/>
                    </a:ext>
                  </a:extLst>
                </a:gridCol>
                <a:gridCol w="1725363">
                  <a:extLst>
                    <a:ext uri="{9D8B030D-6E8A-4147-A177-3AD203B41FA5}">
                      <a16:colId xmlns:a16="http://schemas.microsoft.com/office/drawing/2014/main" val="643736379"/>
                    </a:ext>
                  </a:extLst>
                </a:gridCol>
              </a:tblGrid>
              <a:tr h="418249">
                <a:tc rowSpan="3">
                  <a:txBody>
                    <a:bodyPr/>
                    <a:lstStyle/>
                    <a:p>
                      <a:pPr fontAlgn="auto">
                        <a:lnSpc>
                          <a:spcPct val="80000"/>
                        </a:lnSpc>
                        <a:spcBef>
                          <a:spcPts val="0"/>
                        </a:spcBef>
                        <a:spcAft>
                          <a:spcPts val="0"/>
                        </a:spcAft>
                      </a:pPr>
                      <a:r>
                        <a:rPr lang="en-US" sz="1600" b="1" baseline="0" dirty="0">
                          <a:solidFill>
                            <a:schemeClr val="bg1"/>
                          </a:solidFill>
                          <a:latin typeface="+mn-lt"/>
                          <a:ea typeface="MS Mincho"/>
                          <a:cs typeface="Times New Roman"/>
                        </a:rPr>
                        <a:t>Patients, n (%)</a:t>
                      </a:r>
                    </a:p>
                  </a:txBody>
                  <a:tcPr marL="162560" marR="162560" marT="60960" marB="60960" anchor="ctr">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95454"/>
                    </a:solidFill>
                  </a:tcPr>
                </a:tc>
                <a:tc gridSpan="4">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mn-lt"/>
                          <a:ea typeface="MS Mincho"/>
                          <a:cs typeface="ArialMT"/>
                        </a:rPr>
                        <a:t>All treated</a:t>
                      </a:r>
                      <a:r>
                        <a:rPr kumimoji="0" lang="en-GB" sz="1600" b="1" i="0" u="none" strike="noStrike" kern="1200" cap="none" spc="0" normalizeH="0" baseline="30000" noProof="0" dirty="0">
                          <a:ln>
                            <a:noFill/>
                          </a:ln>
                          <a:solidFill>
                            <a:schemeClr val="bg1"/>
                          </a:solidFill>
                          <a:effectLst/>
                          <a:uLnTx/>
                          <a:uFillTx/>
                          <a:latin typeface="+mn-lt"/>
                          <a:ea typeface="MS Mincho"/>
                          <a:cs typeface="ArialMT"/>
                        </a:rPr>
                        <a:t>a</a:t>
                      </a:r>
                    </a:p>
                  </a:txBody>
                  <a:tcPr marL="162560" marR="162560" marT="60960" marB="60960" anchor="ctr">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95454"/>
                    </a:solidFill>
                  </a:tcPr>
                </a:tc>
                <a:tc hMerge="1">
                  <a:txBody>
                    <a:bodyPr/>
                    <a:lstStyle/>
                    <a:p>
                      <a:endParaRPr lang="en-US"/>
                    </a:p>
                  </a:txBody>
                  <a:tcPr/>
                </a:tc>
                <a:tc hMerge="1">
                  <a:txBody>
                    <a:bodyPr/>
                    <a:lstStyle/>
                    <a:p>
                      <a:pPr marL="0" indent="0" algn="ctr">
                        <a:lnSpc>
                          <a:spcPct val="80000"/>
                        </a:lnSpc>
                        <a:spcBef>
                          <a:spcPts val="0"/>
                        </a:spcBef>
                        <a:spcAft>
                          <a:spcPts val="0"/>
                        </a:spcAft>
                        <a:tabLst/>
                      </a:pPr>
                      <a:endParaRPr lang="en-GB" sz="1200" b="1" kern="1200" dirty="0">
                        <a:solidFill>
                          <a:schemeClr val="bg1"/>
                        </a:solidFill>
                        <a:latin typeface="+mn-lt"/>
                        <a:ea typeface="MS Mincho"/>
                        <a:cs typeface="ArialMT"/>
                      </a:endParaRPr>
                    </a:p>
                  </a:txBody>
                  <a:tcPr marL="121920" marR="12192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95454"/>
                    </a:solidFill>
                  </a:tcPr>
                </a:tc>
                <a:tc hMerge="1">
                  <a:txBody>
                    <a:bodyPr/>
                    <a:lstStyle/>
                    <a:p>
                      <a:endParaRPr lang="en-US"/>
                    </a:p>
                  </a:txBody>
                  <a:tcPr/>
                </a:tc>
                <a:extLst>
                  <a:ext uri="{0D108BD9-81ED-4DB2-BD59-A6C34878D82A}">
                    <a16:rowId xmlns:a16="http://schemas.microsoft.com/office/drawing/2014/main" val="3238028393"/>
                  </a:ext>
                </a:extLst>
              </a:tr>
              <a:tr h="418249">
                <a:tc vMerge="1">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pPr fontAlgn="auto">
                        <a:lnSpc>
                          <a:spcPct val="80000"/>
                        </a:lnSpc>
                        <a:spcBef>
                          <a:spcPts val="0"/>
                        </a:spcBef>
                        <a:spcAft>
                          <a:spcPts val="0"/>
                        </a:spcAft>
                      </a:pPr>
                      <a:endParaRPr lang="en-US" sz="1200" b="1" baseline="0" dirty="0">
                        <a:solidFill>
                          <a:schemeClr val="bg1"/>
                        </a:solidFill>
                        <a:latin typeface="+mn-lt"/>
                        <a:ea typeface="MS Mincho"/>
                        <a:cs typeface="Times New Roman"/>
                      </a:endParaRPr>
                    </a:p>
                  </a:txBody>
                  <a:tcPr marL="121920" marR="121920">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95454"/>
                    </a:solidFill>
                  </a:tcPr>
                </a:tc>
                <a:tc gridSpan="2">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pPr marL="0" indent="0" algn="ctr">
                        <a:lnSpc>
                          <a:spcPct val="80000"/>
                        </a:lnSpc>
                        <a:spcBef>
                          <a:spcPts val="0"/>
                        </a:spcBef>
                        <a:spcAft>
                          <a:spcPts val="0"/>
                        </a:spcAft>
                        <a:tabLst/>
                      </a:pPr>
                      <a:r>
                        <a:rPr lang="en-GB" sz="1600" b="1" kern="1200" dirty="0">
                          <a:solidFill>
                            <a:schemeClr val="bg1"/>
                          </a:solidFill>
                          <a:latin typeface="+mn-lt"/>
                          <a:ea typeface="MS Mincho"/>
                          <a:cs typeface="ArialMT"/>
                        </a:rPr>
                        <a:t>NIVO + chemo (n = 782)</a:t>
                      </a:r>
                      <a:r>
                        <a:rPr lang="en-GB" sz="1600" b="1" kern="1200" baseline="30000" dirty="0">
                          <a:solidFill>
                            <a:schemeClr val="bg1"/>
                          </a:solidFill>
                          <a:latin typeface="+mn-lt"/>
                          <a:ea typeface="MS Mincho"/>
                          <a:cs typeface="ArialMT"/>
                        </a:rPr>
                        <a:t>b</a:t>
                      </a:r>
                    </a:p>
                  </a:txBody>
                  <a:tcPr marL="162560" marR="162560" marT="60960" marB="6096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95454"/>
                    </a:solidFill>
                  </a:tcPr>
                </a:tc>
                <a:tc hMerge="1">
                  <a:txBody>
                    <a:bodyPr/>
                    <a:lstStyle/>
                    <a:p>
                      <a:pPr marL="0" indent="0" algn="ctr">
                        <a:lnSpc>
                          <a:spcPct val="90000"/>
                        </a:lnSpc>
                        <a:spcBef>
                          <a:spcPts val="0"/>
                        </a:spcBef>
                        <a:spcAft>
                          <a:spcPts val="200"/>
                        </a:spcAft>
                        <a:tabLst/>
                      </a:pPr>
                      <a:endParaRPr lang="en-GB" sz="1200" b="1" dirty="0">
                        <a:solidFill>
                          <a:schemeClr val="bg1"/>
                        </a:solidFill>
                        <a:latin typeface="+mj-lt"/>
                        <a:ea typeface="MS Mincho"/>
                        <a:cs typeface="ArialMT"/>
                      </a:endParaRPr>
                    </a:p>
                  </a:txBody>
                  <a:tcPr marT="34290" marB="3429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gridSpan="2">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pPr marL="0" indent="0" algn="ctr">
                        <a:lnSpc>
                          <a:spcPct val="80000"/>
                        </a:lnSpc>
                        <a:spcBef>
                          <a:spcPts val="0"/>
                        </a:spcBef>
                        <a:spcAft>
                          <a:spcPts val="0"/>
                        </a:spcAft>
                        <a:tabLst/>
                      </a:pPr>
                      <a:r>
                        <a:rPr lang="en-GB" sz="1600" b="1" kern="1200" dirty="0">
                          <a:solidFill>
                            <a:schemeClr val="bg1"/>
                          </a:solidFill>
                          <a:latin typeface="+mn-lt"/>
                          <a:ea typeface="MS Mincho"/>
                          <a:cs typeface="ArialMT"/>
                        </a:rPr>
                        <a:t>Chemo (n = 767)</a:t>
                      </a:r>
                      <a:r>
                        <a:rPr lang="en-GB" sz="1600" b="1" kern="1200" baseline="30000" dirty="0">
                          <a:solidFill>
                            <a:schemeClr val="bg1"/>
                          </a:solidFill>
                          <a:latin typeface="Trebuchet MS"/>
                          <a:ea typeface="MS Mincho"/>
                          <a:cs typeface="ArialMT"/>
                        </a:rPr>
                        <a:t>b</a:t>
                      </a:r>
                      <a:endParaRPr lang="en-GB" sz="1600" b="1" kern="1200" dirty="0">
                        <a:solidFill>
                          <a:schemeClr val="bg1"/>
                        </a:solidFill>
                        <a:latin typeface="+mn-lt"/>
                        <a:ea typeface="MS Mincho"/>
                        <a:cs typeface="ArialMT"/>
                      </a:endParaRPr>
                    </a:p>
                  </a:txBody>
                  <a:tcPr marL="162560" marR="162560" marT="60960" marB="60960" anchor="ctr">
                    <a:lnL w="12700" cap="flat" cmpd="sng" algn="ctr">
                      <a:solidFill>
                        <a:srgbClr val="FFFFFF"/>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95454"/>
                    </a:solidFill>
                  </a:tcPr>
                </a:tc>
                <a:tc hMerge="1">
                  <a:txBody>
                    <a:bodyPr/>
                    <a:lstStyle/>
                    <a:p>
                      <a:pPr marL="0" indent="0" algn="ctr">
                        <a:lnSpc>
                          <a:spcPct val="90000"/>
                        </a:lnSpc>
                        <a:spcBef>
                          <a:spcPts val="0"/>
                        </a:spcBef>
                        <a:spcAft>
                          <a:spcPts val="200"/>
                        </a:spcAft>
                        <a:tabLst/>
                      </a:pPr>
                      <a:endParaRPr lang="en-GB" sz="1200" b="1" dirty="0">
                        <a:solidFill>
                          <a:schemeClr val="bg1"/>
                        </a:solidFill>
                        <a:latin typeface="+mj-lt"/>
                        <a:ea typeface="MS Mincho"/>
                        <a:cs typeface="ArialMT"/>
                      </a:endParaRPr>
                    </a:p>
                  </a:txBody>
                  <a:tcPr marT="34290" marB="34290" anchor="b">
                    <a:lnL w="12700" cap="flat" cmpd="sng" algn="ctr">
                      <a:solidFill>
                        <a:schemeClr val="bg1"/>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extLst>
                  <a:ext uri="{0D108BD9-81ED-4DB2-BD59-A6C34878D82A}">
                    <a16:rowId xmlns:a16="http://schemas.microsoft.com/office/drawing/2014/main" val="2724138635"/>
                  </a:ext>
                </a:extLst>
              </a:tr>
              <a:tr h="485711">
                <a:tc vMerge="1">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fontAlgn="auto">
                        <a:lnSpc>
                          <a:spcPct val="90000"/>
                        </a:lnSpc>
                        <a:spcBef>
                          <a:spcPts val="0"/>
                        </a:spcBef>
                        <a:spcAft>
                          <a:spcPts val="200"/>
                        </a:spcAft>
                      </a:pPr>
                      <a:endParaRPr lang="en-US" sz="1200" b="1" dirty="0">
                        <a:solidFill>
                          <a:schemeClr val="bg1"/>
                        </a:solidFill>
                        <a:latin typeface="+mj-lt"/>
                        <a:ea typeface="MS Mincho"/>
                        <a:cs typeface="Times New Roman"/>
                      </a:endParaRPr>
                    </a:p>
                  </a:txBody>
                  <a:tcPr marT="34290" marB="34290" anchor="b">
                    <a:lnL w="28575"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ctr">
                        <a:lnSpc>
                          <a:spcPct val="80000"/>
                        </a:lnSpc>
                        <a:spcBef>
                          <a:spcPts val="0"/>
                        </a:spcBef>
                        <a:spcAft>
                          <a:spcPts val="0"/>
                        </a:spcAft>
                      </a:pPr>
                      <a:r>
                        <a:rPr lang="en-US" sz="1600" b="1" kern="1200" noProof="0" dirty="0">
                          <a:solidFill>
                            <a:schemeClr val="bg1"/>
                          </a:solidFill>
                          <a:effectLst/>
                          <a:latin typeface="+mn-lt"/>
                          <a:ea typeface="Times New Roman" panose="02020603050405020304" pitchFamily="18" charset="0"/>
                          <a:cs typeface="Times New Roman" panose="02020603050405020304" pitchFamily="18" charset="0"/>
                        </a:rPr>
                        <a:t>Any grade</a:t>
                      </a:r>
                      <a:endParaRPr lang="en-US" sz="1600" noProof="0" dirty="0">
                        <a:solidFill>
                          <a:schemeClr val="bg1"/>
                        </a:solidFill>
                        <a:effectLst/>
                        <a:latin typeface="+mn-lt"/>
                        <a:ea typeface="Calibri" panose="020F0502020204030204" pitchFamily="34" charset="0"/>
                        <a:cs typeface="Times New Roman" panose="02020603050405020304" pitchFamily="18" charset="0"/>
                      </a:endParaRPr>
                    </a:p>
                  </a:txBody>
                  <a:tcPr marL="162560" marR="162560" marT="81280" marB="8128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95454"/>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ctr">
                        <a:lnSpc>
                          <a:spcPct val="80000"/>
                        </a:lnSpc>
                        <a:spcBef>
                          <a:spcPts val="0"/>
                        </a:spcBef>
                        <a:spcAft>
                          <a:spcPts val="0"/>
                        </a:spcAft>
                      </a:pPr>
                      <a:r>
                        <a:rPr lang="en-US" sz="1600" b="1" kern="1200" noProof="0" dirty="0">
                          <a:solidFill>
                            <a:schemeClr val="bg1"/>
                          </a:solidFill>
                          <a:effectLst/>
                          <a:latin typeface="+mn-lt"/>
                          <a:ea typeface="Times New Roman" panose="02020603050405020304" pitchFamily="18" charset="0"/>
                          <a:cs typeface="Times New Roman" panose="02020603050405020304" pitchFamily="18" charset="0"/>
                        </a:rPr>
                        <a:t>Grade 3–4</a:t>
                      </a:r>
                      <a:endParaRPr lang="en-US" sz="1600" noProof="0" dirty="0">
                        <a:solidFill>
                          <a:schemeClr val="bg1"/>
                        </a:solidFill>
                        <a:effectLst/>
                        <a:latin typeface="+mn-lt"/>
                        <a:ea typeface="Calibri" panose="020F0502020204030204" pitchFamily="34" charset="0"/>
                        <a:cs typeface="Times New Roman" panose="02020603050405020304" pitchFamily="18" charset="0"/>
                      </a:endParaRPr>
                    </a:p>
                  </a:txBody>
                  <a:tcPr marL="162560" marR="162560" marT="81280" marB="812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95454"/>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ctr">
                        <a:lnSpc>
                          <a:spcPct val="80000"/>
                        </a:lnSpc>
                        <a:spcBef>
                          <a:spcPts val="0"/>
                        </a:spcBef>
                        <a:spcAft>
                          <a:spcPts val="0"/>
                        </a:spcAft>
                      </a:pPr>
                      <a:r>
                        <a:rPr lang="en-US" sz="1600" b="1" kern="1200" noProof="0" dirty="0">
                          <a:solidFill>
                            <a:schemeClr val="bg1"/>
                          </a:solidFill>
                          <a:effectLst/>
                          <a:latin typeface="+mn-lt"/>
                          <a:ea typeface="Times New Roman" panose="02020603050405020304" pitchFamily="18" charset="0"/>
                          <a:cs typeface="Times New Roman" panose="02020603050405020304" pitchFamily="18" charset="0"/>
                        </a:rPr>
                        <a:t>Any grade</a:t>
                      </a:r>
                      <a:endParaRPr lang="en-US" sz="1600" noProof="0" dirty="0">
                        <a:solidFill>
                          <a:schemeClr val="bg1"/>
                        </a:solidFill>
                        <a:effectLst/>
                        <a:latin typeface="+mn-lt"/>
                        <a:ea typeface="Calibri" panose="020F0502020204030204" pitchFamily="34" charset="0"/>
                        <a:cs typeface="Times New Roman" panose="02020603050405020304" pitchFamily="18" charset="0"/>
                      </a:endParaRPr>
                    </a:p>
                  </a:txBody>
                  <a:tcPr marL="162560" marR="162560" marT="81280" marB="8128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95454"/>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ctr">
                        <a:lnSpc>
                          <a:spcPct val="80000"/>
                        </a:lnSpc>
                        <a:spcBef>
                          <a:spcPts val="0"/>
                        </a:spcBef>
                        <a:spcAft>
                          <a:spcPts val="0"/>
                        </a:spcAft>
                      </a:pPr>
                      <a:r>
                        <a:rPr lang="en-US" sz="1600" b="1" kern="1200" noProof="0" dirty="0">
                          <a:solidFill>
                            <a:schemeClr val="bg1"/>
                          </a:solidFill>
                          <a:effectLst/>
                          <a:latin typeface="+mn-lt"/>
                          <a:ea typeface="Times New Roman" panose="02020603050405020304" pitchFamily="18" charset="0"/>
                          <a:cs typeface="Times New Roman" panose="02020603050405020304" pitchFamily="18" charset="0"/>
                        </a:rPr>
                        <a:t>Grade 3–4</a:t>
                      </a:r>
                      <a:endParaRPr lang="en-US" sz="1600" noProof="0" dirty="0">
                        <a:solidFill>
                          <a:schemeClr val="bg1"/>
                        </a:solidFill>
                        <a:effectLst/>
                        <a:latin typeface="+mn-lt"/>
                        <a:ea typeface="Calibri" panose="020F0502020204030204" pitchFamily="34" charset="0"/>
                        <a:cs typeface="Times New Roman" panose="02020603050405020304" pitchFamily="18" charset="0"/>
                      </a:endParaRPr>
                    </a:p>
                  </a:txBody>
                  <a:tcPr marL="162560" marR="162560" marT="81280" marB="81280" anchor="ctr">
                    <a:lnL w="12700" cap="flat" cmpd="sng" algn="ctr">
                      <a:solidFill>
                        <a:srgbClr val="FFFFFF"/>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95454"/>
                    </a:solidFill>
                  </a:tcPr>
                </a:tc>
                <a:extLst>
                  <a:ext uri="{0D108BD9-81ED-4DB2-BD59-A6C34878D82A}">
                    <a16:rowId xmlns:a16="http://schemas.microsoft.com/office/drawing/2014/main" val="10000"/>
                  </a:ext>
                </a:extLst>
              </a:tr>
              <a:tr h="418249">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nSpc>
                          <a:spcPct val="80000"/>
                        </a:lnSpc>
                        <a:spcBef>
                          <a:spcPts val="0"/>
                        </a:spcBef>
                        <a:spcAft>
                          <a:spcPts val="0"/>
                        </a:spcAft>
                      </a:pPr>
                      <a:r>
                        <a:rPr lang="en-US" sz="1600" b="1" kern="1200" noProof="0" dirty="0">
                          <a:solidFill>
                            <a:schemeClr val="tx1"/>
                          </a:solidFill>
                          <a:effectLst/>
                          <a:latin typeface="+mn-lt"/>
                          <a:ea typeface="Calibri" panose="020F0502020204030204" pitchFamily="34" charset="0"/>
                          <a:cs typeface="Times New Roman" panose="02020603050405020304" pitchFamily="18" charset="0"/>
                        </a:rPr>
                        <a:t>Any TRAEs</a:t>
                      </a:r>
                      <a:r>
                        <a:rPr lang="en-GB" sz="1600" b="1" kern="1200" baseline="30000" dirty="0">
                          <a:solidFill>
                            <a:schemeClr val="tx1"/>
                          </a:solidFill>
                          <a:latin typeface="Trebuchet MS"/>
                          <a:ea typeface="MS Mincho"/>
                          <a:cs typeface="ArialMT"/>
                        </a:rPr>
                        <a:t>c</a:t>
                      </a:r>
                      <a:endParaRPr lang="en-US" sz="1600" b="1" kern="1200" noProof="0" dirty="0">
                        <a:solidFill>
                          <a:schemeClr val="tx1"/>
                        </a:solidFill>
                        <a:effectLst/>
                        <a:latin typeface="+mn-lt"/>
                        <a:ea typeface="Calibri" panose="020F0502020204030204" pitchFamily="34" charset="0"/>
                        <a:cs typeface="Times New Roman" panose="02020603050405020304" pitchFamily="18" charset="0"/>
                      </a:endParaRPr>
                    </a:p>
                  </a:txBody>
                  <a:tcPr marL="121920" marR="121920" marT="0" marB="0" anchor="ctr">
                    <a:lnL w="28575" cap="flat" cmpd="sng" algn="ctr">
                      <a:solidFill>
                        <a:schemeClr val="tx1"/>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600" dirty="0">
                          <a:solidFill>
                            <a:schemeClr val="tx1"/>
                          </a:solidFill>
                        </a:rPr>
                        <a:t>738 (94)</a:t>
                      </a:r>
                    </a:p>
                  </a:txBody>
                  <a:tcPr marL="121920" marR="121920" marT="60960" marB="6096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600" dirty="0">
                          <a:solidFill>
                            <a:schemeClr val="tx1"/>
                          </a:solidFill>
                        </a:rPr>
                        <a:t>462 (59)</a:t>
                      </a:r>
                    </a:p>
                  </a:txBody>
                  <a:tcPr marL="121920" marR="121920" marT="60960" marB="6096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lnSpc>
                          <a:spcPct val="80000"/>
                        </a:lnSpc>
                        <a:spcAft>
                          <a:spcPts val="0"/>
                        </a:spcAft>
                      </a:pPr>
                      <a:r>
                        <a:rPr lang="en-US" sz="1600" dirty="0">
                          <a:solidFill>
                            <a:schemeClr val="tx1"/>
                          </a:solidFill>
                        </a:rPr>
                        <a:t>679 (89)</a:t>
                      </a:r>
                    </a:p>
                  </a:txBody>
                  <a:tcPr marL="121920" marR="121920" marT="60960" marB="6096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lnSpc>
                          <a:spcPct val="80000"/>
                        </a:lnSpc>
                        <a:spcAft>
                          <a:spcPts val="0"/>
                        </a:spcAft>
                      </a:pPr>
                      <a:r>
                        <a:rPr lang="en-US" sz="1600" dirty="0">
                          <a:solidFill>
                            <a:schemeClr val="tx1"/>
                          </a:solidFill>
                        </a:rPr>
                        <a:t>341 (44)</a:t>
                      </a:r>
                    </a:p>
                  </a:txBody>
                  <a:tcPr marL="121920" marR="121920" marT="60960" marB="60960" anchor="ctr">
                    <a:lnL w="12700" cap="flat" cmpd="sng" algn="ctr">
                      <a:solidFill>
                        <a:srgbClr val="595454"/>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09868732"/>
                  </a:ext>
                </a:extLst>
              </a:tr>
              <a:tr h="418249">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nSpc>
                          <a:spcPct val="80000"/>
                        </a:lnSpc>
                        <a:spcBef>
                          <a:spcPts val="0"/>
                        </a:spcBef>
                        <a:spcAft>
                          <a:spcPts val="0"/>
                        </a:spcAft>
                      </a:pPr>
                      <a:r>
                        <a:rPr lang="en-US" sz="1600" b="1" kern="1200" noProof="0" dirty="0">
                          <a:solidFill>
                            <a:schemeClr val="tx1"/>
                          </a:solidFill>
                          <a:effectLst/>
                          <a:latin typeface="+mn-lt"/>
                          <a:ea typeface="Calibri" panose="020F0502020204030204" pitchFamily="34" charset="0"/>
                          <a:cs typeface="Times New Roman" panose="02020603050405020304" pitchFamily="18" charset="0"/>
                        </a:rPr>
                        <a:t>S</a:t>
                      </a:r>
                      <a:r>
                        <a:rPr lang="en-US" sz="1600" b="1" kern="1200" baseline="0" noProof="0" dirty="0">
                          <a:solidFill>
                            <a:schemeClr val="tx1"/>
                          </a:solidFill>
                          <a:effectLst/>
                          <a:latin typeface="+mn-lt"/>
                          <a:ea typeface="Calibri" panose="020F0502020204030204" pitchFamily="34" charset="0"/>
                          <a:cs typeface="Times New Roman" panose="02020603050405020304" pitchFamily="18" charset="0"/>
                        </a:rPr>
                        <a:t>erious </a:t>
                      </a:r>
                      <a:r>
                        <a:rPr lang="en-US" sz="1600" b="1" kern="1200" noProof="0" dirty="0">
                          <a:solidFill>
                            <a:schemeClr val="tx1"/>
                          </a:solidFill>
                          <a:effectLst/>
                          <a:latin typeface="+mn-lt"/>
                          <a:ea typeface="Calibri" panose="020F0502020204030204" pitchFamily="34" charset="0"/>
                          <a:cs typeface="Times New Roman" panose="02020603050405020304" pitchFamily="18" charset="0"/>
                        </a:rPr>
                        <a:t>TRAEs</a:t>
                      </a:r>
                      <a:r>
                        <a:rPr lang="en-GB" sz="1600" b="1" kern="1200" baseline="30000" dirty="0">
                          <a:solidFill>
                            <a:schemeClr val="tx1"/>
                          </a:solidFill>
                          <a:latin typeface="Trebuchet MS"/>
                          <a:ea typeface="MS Mincho"/>
                          <a:cs typeface="ArialMT"/>
                        </a:rPr>
                        <a:t>c</a:t>
                      </a:r>
                      <a:endParaRPr lang="en-US" sz="1600" b="1" kern="1200" noProof="0" dirty="0">
                        <a:solidFill>
                          <a:schemeClr val="tx1"/>
                        </a:solidFill>
                        <a:effectLst/>
                        <a:latin typeface="+mn-lt"/>
                        <a:ea typeface="Calibri" panose="020F0502020204030204" pitchFamily="34" charset="0"/>
                        <a:cs typeface="Times New Roman" panose="02020603050405020304" pitchFamily="18" charset="0"/>
                      </a:endParaRPr>
                    </a:p>
                  </a:txBody>
                  <a:tcPr marL="121920" marR="121920" marT="0" marB="0" anchor="ctr">
                    <a:lnL w="28575" cap="flat" cmpd="sng" algn="ctr">
                      <a:solidFill>
                        <a:schemeClr val="tx1"/>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600" dirty="0">
                          <a:solidFill>
                            <a:schemeClr val="tx1"/>
                          </a:solidFill>
                        </a:rPr>
                        <a:t>172 (22)</a:t>
                      </a:r>
                    </a:p>
                  </a:txBody>
                  <a:tcPr marL="121920" marR="121920" marT="60960" marB="6096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600" dirty="0">
                          <a:solidFill>
                            <a:schemeClr val="tx1"/>
                          </a:solidFill>
                        </a:rPr>
                        <a:t>131 (17)</a:t>
                      </a:r>
                    </a:p>
                  </a:txBody>
                  <a:tcPr marL="121920" marR="121920" marT="60960" marB="6096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lnSpc>
                          <a:spcPct val="80000"/>
                        </a:lnSpc>
                        <a:spcAft>
                          <a:spcPts val="0"/>
                        </a:spcAft>
                      </a:pPr>
                      <a:r>
                        <a:rPr lang="en-US" sz="1600" dirty="0">
                          <a:solidFill>
                            <a:schemeClr val="tx1"/>
                          </a:solidFill>
                        </a:rPr>
                        <a:t>93 (12)</a:t>
                      </a:r>
                    </a:p>
                  </a:txBody>
                  <a:tcPr marL="121920" marR="121920" marT="60960" marB="6096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lnSpc>
                          <a:spcPct val="80000"/>
                        </a:lnSpc>
                        <a:spcAft>
                          <a:spcPts val="0"/>
                        </a:spcAft>
                      </a:pPr>
                      <a:r>
                        <a:rPr lang="en-US" sz="1600" dirty="0">
                          <a:solidFill>
                            <a:schemeClr val="tx1"/>
                          </a:solidFill>
                        </a:rPr>
                        <a:t>77 (10)</a:t>
                      </a:r>
                    </a:p>
                  </a:txBody>
                  <a:tcPr marL="121920" marR="121920" marT="60960" marB="60960" anchor="ctr">
                    <a:lnL w="12700" cap="flat" cmpd="sng" algn="ctr">
                      <a:solidFill>
                        <a:srgbClr val="595454"/>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75725379"/>
                  </a:ext>
                </a:extLst>
              </a:tr>
              <a:tr h="418249">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nSpc>
                          <a:spcPct val="80000"/>
                        </a:lnSpc>
                        <a:spcBef>
                          <a:spcPts val="0"/>
                        </a:spcBef>
                        <a:spcAft>
                          <a:spcPts val="0"/>
                        </a:spcAft>
                      </a:pPr>
                      <a:r>
                        <a:rPr lang="en-US" sz="1600" b="1" kern="1200" noProof="0" dirty="0">
                          <a:solidFill>
                            <a:schemeClr val="tx1"/>
                          </a:solidFill>
                          <a:effectLst/>
                          <a:latin typeface="+mn-lt"/>
                          <a:ea typeface="Calibri" panose="020F0502020204030204" pitchFamily="34" charset="0"/>
                          <a:cs typeface="Times New Roman" panose="02020603050405020304" pitchFamily="18" charset="0"/>
                        </a:rPr>
                        <a:t>TRAEs leading to discontinuation</a:t>
                      </a:r>
                      <a:r>
                        <a:rPr lang="en-GB" sz="1600" b="1" kern="1200" baseline="30000" dirty="0">
                          <a:solidFill>
                            <a:schemeClr val="tx1"/>
                          </a:solidFill>
                          <a:latin typeface="Trebuchet MS"/>
                          <a:ea typeface="MS Mincho"/>
                          <a:cs typeface="ArialMT"/>
                        </a:rPr>
                        <a:t>c</a:t>
                      </a:r>
                      <a:endParaRPr lang="en-US" sz="1600" b="1" kern="1200" noProof="0" dirty="0">
                        <a:solidFill>
                          <a:schemeClr val="tx1"/>
                        </a:solidFill>
                        <a:effectLst/>
                        <a:latin typeface="+mn-lt"/>
                        <a:ea typeface="Calibri" panose="020F0502020204030204" pitchFamily="34" charset="0"/>
                        <a:cs typeface="Times New Roman" panose="02020603050405020304" pitchFamily="18" charset="0"/>
                      </a:endParaRPr>
                    </a:p>
                  </a:txBody>
                  <a:tcPr marL="121920" marR="121920" marT="0" marB="0" anchor="ctr">
                    <a:lnL w="28575" cap="flat" cmpd="sng" algn="ctr">
                      <a:solidFill>
                        <a:schemeClr val="tx1"/>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600" dirty="0">
                          <a:solidFill>
                            <a:schemeClr val="tx1"/>
                          </a:solidFill>
                        </a:rPr>
                        <a:t>284 (36)</a:t>
                      </a:r>
                    </a:p>
                  </a:txBody>
                  <a:tcPr marL="121920" marR="121920" marT="60960" marB="6096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600" dirty="0">
                          <a:solidFill>
                            <a:schemeClr val="tx1"/>
                          </a:solidFill>
                        </a:rPr>
                        <a:t>132 (17)</a:t>
                      </a:r>
                    </a:p>
                  </a:txBody>
                  <a:tcPr marL="121920" marR="121920" marT="60960" marB="6096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lnSpc>
                          <a:spcPct val="80000"/>
                        </a:lnSpc>
                        <a:spcAft>
                          <a:spcPts val="0"/>
                        </a:spcAft>
                      </a:pPr>
                      <a:r>
                        <a:rPr lang="en-US" sz="1600" dirty="0">
                          <a:solidFill>
                            <a:schemeClr val="tx1"/>
                          </a:solidFill>
                        </a:rPr>
                        <a:t>181 (24)</a:t>
                      </a:r>
                    </a:p>
                  </a:txBody>
                  <a:tcPr marL="121920" marR="121920" marT="60960" marB="6096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lnSpc>
                          <a:spcPct val="80000"/>
                        </a:lnSpc>
                        <a:spcAft>
                          <a:spcPts val="0"/>
                        </a:spcAft>
                      </a:pPr>
                      <a:r>
                        <a:rPr lang="en-US" sz="1600" dirty="0">
                          <a:solidFill>
                            <a:schemeClr val="tx1"/>
                          </a:solidFill>
                        </a:rPr>
                        <a:t>67 (9)</a:t>
                      </a:r>
                    </a:p>
                  </a:txBody>
                  <a:tcPr marL="121920" marR="121920" marT="60960" marB="60960" anchor="ctr">
                    <a:lnL w="12700" cap="flat" cmpd="sng" algn="ctr">
                      <a:solidFill>
                        <a:srgbClr val="595454"/>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8"/>
                  </a:ext>
                </a:extLst>
              </a:tr>
              <a:tr h="418249">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mn-lt"/>
                          <a:ea typeface="Calibri" panose="020F0502020204030204" pitchFamily="34" charset="0"/>
                          <a:cs typeface="Times New Roman" panose="02020603050405020304" pitchFamily="18" charset="0"/>
                        </a:rPr>
                        <a:t>Treatment-related deaths</a:t>
                      </a:r>
                      <a:endParaRPr kumimoji="0" lang="en-US" sz="1600" b="1" i="0" u="none" strike="noStrike" kern="1200" cap="none" spc="0" normalizeH="0" baseline="30000" noProof="0" dirty="0">
                        <a:ln>
                          <a:noFill/>
                        </a:ln>
                        <a:solidFill>
                          <a:schemeClr val="tx1"/>
                        </a:solidFill>
                        <a:effectLst/>
                        <a:uLnTx/>
                        <a:uFillTx/>
                        <a:latin typeface="+mn-lt"/>
                        <a:ea typeface="Calibri" panose="020F0502020204030204" pitchFamily="34" charset="0"/>
                        <a:cs typeface="Times New Roman" panose="02020603050405020304" pitchFamily="18" charset="0"/>
                      </a:endParaRPr>
                    </a:p>
                  </a:txBody>
                  <a:tcPr marL="121920" marR="121920" marT="0" marB="0" anchor="ctr">
                    <a:lnL w="28575" cap="flat" cmpd="sng" algn="ctr">
                      <a:solidFill>
                        <a:schemeClr val="tx1"/>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600" dirty="0">
                          <a:solidFill>
                            <a:schemeClr val="tx1"/>
                          </a:solidFill>
                        </a:rPr>
                        <a:t>12</a:t>
                      </a:r>
                      <a:r>
                        <a:rPr lang="en-US" sz="1600" baseline="30000" dirty="0">
                          <a:solidFill>
                            <a:schemeClr val="tx1"/>
                          </a:solidFill>
                        </a:rPr>
                        <a:t>d</a:t>
                      </a:r>
                      <a:r>
                        <a:rPr lang="en-US" sz="1600" dirty="0">
                          <a:solidFill>
                            <a:schemeClr val="tx1"/>
                          </a:solidFill>
                        </a:rPr>
                        <a:t> (2)</a:t>
                      </a:r>
                    </a:p>
                  </a:txBody>
                  <a:tcPr marL="121920" marR="121920" marT="60960" marB="6096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lnSpc>
                          <a:spcPct val="80000"/>
                        </a:lnSpc>
                        <a:spcAft>
                          <a:spcPts val="0"/>
                        </a:spcAft>
                      </a:pPr>
                      <a:r>
                        <a:rPr lang="en-US" sz="1600" dirty="0">
                          <a:solidFill>
                            <a:schemeClr val="tx1"/>
                          </a:solidFill>
                        </a:rPr>
                        <a:t>4</a:t>
                      </a:r>
                      <a:r>
                        <a:rPr lang="en-US" sz="1600" baseline="30000" dirty="0">
                          <a:solidFill>
                            <a:schemeClr val="tx1"/>
                          </a:solidFill>
                        </a:rPr>
                        <a:t>e</a:t>
                      </a:r>
                      <a:r>
                        <a:rPr lang="en-US" sz="1600" dirty="0">
                          <a:solidFill>
                            <a:schemeClr val="tx1"/>
                          </a:solidFill>
                        </a:rPr>
                        <a:t> (&lt; 1)</a:t>
                      </a:r>
                    </a:p>
                  </a:txBody>
                  <a:tcPr marL="121920" marR="121920" marT="60960" marB="60960" anchor="ctr">
                    <a:lnL w="12700" cap="flat" cmpd="sng" algn="ctr">
                      <a:solidFill>
                        <a:srgbClr val="595454"/>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595454"/>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endParaRPr lang="en-US" sz="11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6819033"/>
                  </a:ext>
                </a:extLst>
              </a:tr>
            </a:tbl>
          </a:graphicData>
        </a:graphic>
      </p:graphicFrame>
    </p:spTree>
    <p:custDataLst>
      <p:tags r:id="rId1"/>
    </p:custDataLst>
    <p:extLst>
      <p:ext uri="{BB962C8B-B14F-4D97-AF65-F5344CB8AC3E}">
        <p14:creationId xmlns:p14="http://schemas.microsoft.com/office/powerpoint/2010/main" val="265548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0980B4D-C0A6-43A0-BFFC-F9979BCB4938}"/>
              </a:ext>
            </a:extLst>
          </p:cNvPr>
          <p:cNvSpPr>
            <a:spLocks noGrp="1"/>
          </p:cNvSpPr>
          <p:nvPr>
            <p:ph type="body" sz="quarter" idx="12"/>
          </p:nvPr>
        </p:nvSpPr>
        <p:spPr/>
        <p:txBody>
          <a:bodyPr/>
          <a:lstStyle/>
          <a:p>
            <a:r>
              <a:rPr lang="en-US" dirty="0"/>
              <a:t>CheckMate 649</a:t>
            </a:r>
            <a:endParaRPr lang="en-GB" dirty="0"/>
          </a:p>
          <a:p>
            <a:endParaRPr lang="en-GB" dirty="0"/>
          </a:p>
        </p:txBody>
      </p:sp>
      <p:sp>
        <p:nvSpPr>
          <p:cNvPr id="2" name="Title 1"/>
          <p:cNvSpPr>
            <a:spLocks noGrp="1"/>
          </p:cNvSpPr>
          <p:nvPr>
            <p:ph type="title"/>
          </p:nvPr>
        </p:nvSpPr>
        <p:spPr>
          <a:xfrm>
            <a:off x="340658" y="160868"/>
            <a:ext cx="11618921" cy="677333"/>
          </a:xfrm>
        </p:spPr>
        <p:txBody>
          <a:bodyPr/>
          <a:lstStyle/>
          <a:p>
            <a:r>
              <a:rPr lang="en-US" sz="2400" dirty="0">
                <a:solidFill>
                  <a:srgbClr val="595454"/>
                </a:solidFill>
              </a:rPr>
              <a:t>Treatment-related adverse events with potential immunologic etiology</a:t>
            </a:r>
            <a:r>
              <a:rPr lang="en-US" sz="2400" strike="sngStrike" dirty="0">
                <a:solidFill>
                  <a:srgbClr val="FF0000"/>
                </a:solidFill>
              </a:rPr>
              <a:t> </a:t>
            </a:r>
          </a:p>
        </p:txBody>
      </p:sp>
      <p:sp>
        <p:nvSpPr>
          <p:cNvPr id="4" name="Content Placeholder 3">
            <a:extLst>
              <a:ext uri="{FF2B5EF4-FFF2-40B4-BE49-F238E27FC236}">
                <a16:creationId xmlns:a16="http://schemas.microsoft.com/office/drawing/2014/main" id="{F4D8C12D-EB07-42D5-9552-A0BC8E37425A}"/>
              </a:ext>
            </a:extLst>
          </p:cNvPr>
          <p:cNvSpPr>
            <a:spLocks noGrp="1"/>
          </p:cNvSpPr>
          <p:nvPr>
            <p:ph idx="1"/>
          </p:nvPr>
        </p:nvSpPr>
        <p:spPr>
          <a:xfrm>
            <a:off x="378462" y="4624038"/>
            <a:ext cx="11435077" cy="819205"/>
          </a:xfrm>
        </p:spPr>
        <p:txBody>
          <a:bodyPr/>
          <a:lstStyle/>
          <a:p>
            <a:pPr marL="154513" indent="-154513">
              <a:lnSpc>
                <a:spcPct val="100000"/>
              </a:lnSpc>
              <a:spcBef>
                <a:spcPts val="400"/>
              </a:spcBef>
              <a:buFont typeface="Arial" panose="020B0604020202020204" pitchFamily="34" charset="0"/>
              <a:buChar char="•"/>
            </a:pPr>
            <a:r>
              <a:rPr lang="en-US" sz="1600" dirty="0">
                <a:solidFill>
                  <a:schemeClr val="tx1"/>
                </a:solidFill>
              </a:rPr>
              <a:t>Grade 3–4 select TRAEs events occurred in ≤ 5% of patients and there were no grade 5 events</a:t>
            </a:r>
          </a:p>
          <a:p>
            <a:pPr marL="154513" indent="-154513">
              <a:lnSpc>
                <a:spcPct val="100000"/>
              </a:lnSpc>
              <a:spcBef>
                <a:spcPts val="400"/>
              </a:spcBef>
              <a:buFont typeface="Arial" panose="020B0604020202020204" pitchFamily="34" charset="0"/>
              <a:buChar char="•"/>
            </a:pPr>
            <a:r>
              <a:rPr lang="en-US" sz="1600" dirty="0">
                <a:solidFill>
                  <a:schemeClr val="tx1"/>
                </a:solidFill>
              </a:rPr>
              <a:t>The incidence of select TRAEs in patients whose tumors expressed PD-L1 CPS ≥ 5 was consistent with all treated patients across both arms</a:t>
            </a:r>
          </a:p>
        </p:txBody>
      </p:sp>
      <p:sp>
        <p:nvSpPr>
          <p:cNvPr id="8" name="TextBox 7">
            <a:extLst>
              <a:ext uri="{FF2B5EF4-FFF2-40B4-BE49-F238E27FC236}">
                <a16:creationId xmlns:a16="http://schemas.microsoft.com/office/drawing/2014/main" id="{F88D8CEB-6F27-4BC0-B2CF-DB0856440476}"/>
              </a:ext>
            </a:extLst>
          </p:cNvPr>
          <p:cNvSpPr txBox="1"/>
          <p:nvPr>
            <p:custDataLst>
              <p:tags r:id="rId2"/>
            </p:custDataLst>
          </p:nvPr>
        </p:nvSpPr>
        <p:spPr>
          <a:xfrm>
            <a:off x="378462" y="6161721"/>
            <a:ext cx="10955981" cy="615746"/>
          </a:xfrm>
          <a:prstGeom prst="rect">
            <a:avLst/>
          </a:prstGeom>
          <a:noFill/>
        </p:spPr>
        <p:txBody>
          <a:bodyPr vert="horz" wrap="square" lIns="121920" tIns="60960" rIns="121920" bIns="60960" rtlCol="0" anchor="b" anchorCtr="0">
            <a:spAutoFit/>
          </a:bodyPr>
          <a:lstStyle/>
          <a:p>
            <a:pPr defTabSz="1219170"/>
            <a:r>
              <a:rPr lang="en-US" sz="1067" baseline="30000" dirty="0" err="1">
                <a:solidFill>
                  <a:srgbClr val="595454"/>
                </a:solidFill>
                <a:latin typeface="Trebuchet MS" panose="020B0603020202020204"/>
                <a:ea typeface="Calibri" panose="020F0502020204030204" pitchFamily="34" charset="0"/>
              </a:rPr>
              <a:t>a</a:t>
            </a:r>
            <a:r>
              <a:rPr lang="en-US" sz="1067" dirty="0" err="1">
                <a:solidFill>
                  <a:srgbClr val="595454"/>
                </a:solidFill>
                <a:latin typeface="Trebuchet MS" panose="020B0603020202020204"/>
                <a:ea typeface="Calibri" panose="020F0502020204030204" pitchFamily="34" charset="0"/>
              </a:rPr>
              <a:t>Patients</a:t>
            </a:r>
            <a:r>
              <a:rPr lang="en-US" sz="1067" dirty="0">
                <a:solidFill>
                  <a:srgbClr val="595454"/>
                </a:solidFill>
                <a:latin typeface="Trebuchet MS" panose="020B0603020202020204"/>
                <a:ea typeface="Calibri" panose="020F0502020204030204" pitchFamily="34" charset="0"/>
              </a:rPr>
              <a:t> who received ≥ 1 dose of study drug; </a:t>
            </a:r>
            <a:r>
              <a:rPr lang="en-US" sz="1067" baseline="30000" dirty="0" err="1">
                <a:solidFill>
                  <a:srgbClr val="595454"/>
                </a:solidFill>
                <a:latin typeface="Trebuchet MS" panose="020B0603020202020204"/>
                <a:ea typeface="Calibri" panose="020F0502020204030204" pitchFamily="34" charset="0"/>
              </a:rPr>
              <a:t>b</a:t>
            </a:r>
            <a:r>
              <a:rPr lang="en-US" sz="1067" dirty="0" err="1">
                <a:solidFill>
                  <a:srgbClr val="595454"/>
                </a:solidFill>
                <a:latin typeface="Trebuchet MS" panose="020B0603020202020204"/>
                <a:ea typeface="Calibri" panose="020F0502020204030204" pitchFamily="34" charset="0"/>
              </a:rPr>
              <a:t>Treatment</a:t>
            </a:r>
            <a:r>
              <a:rPr lang="en-US" sz="1067" dirty="0">
                <a:solidFill>
                  <a:srgbClr val="595454"/>
                </a:solidFill>
                <a:latin typeface="Trebuchet MS" panose="020B0603020202020204"/>
                <a:ea typeface="Calibri" panose="020F0502020204030204" pitchFamily="34" charset="0"/>
              </a:rPr>
              <a:t>-related select AEs are those with potential immunologic etiology that require frequent monitoring/intervention; </a:t>
            </a:r>
            <a:r>
              <a:rPr lang="en-US" sz="1067" baseline="30000" dirty="0" err="1">
                <a:solidFill>
                  <a:srgbClr val="595454"/>
                </a:solidFill>
                <a:latin typeface="Trebuchet MS" panose="020B0603020202020204" pitchFamily="34" charset="0"/>
                <a:ea typeface="Calibri" panose="020F0502020204030204" pitchFamily="34" charset="0"/>
                <a:cs typeface="Arial" panose="020B0604020202020204" pitchFamily="34" charset="0"/>
              </a:rPr>
              <a:t>c</a:t>
            </a:r>
            <a:r>
              <a:rPr lang="en-US" sz="1067" dirty="0" err="1">
                <a:solidFill>
                  <a:srgbClr val="595454"/>
                </a:solidFill>
                <a:latin typeface="Trebuchet MS" panose="020B0603020202020204" pitchFamily="34" charset="0"/>
                <a:cs typeface="Arial" panose="020B0604020202020204" pitchFamily="34" charset="0"/>
              </a:rPr>
              <a:t>A</a:t>
            </a:r>
            <a:r>
              <a:rPr lang="en-US" sz="1067" dirty="0" err="1">
                <a:solidFill>
                  <a:srgbClr val="595454"/>
                </a:solidFill>
                <a:latin typeface="Trebuchet MS" panose="020B0603020202020204"/>
                <a:ea typeface="Calibri" panose="020F0502020204030204" pitchFamily="34" charset="0"/>
              </a:rPr>
              <a:t>ssessed</a:t>
            </a:r>
            <a:r>
              <a:rPr lang="en-US" sz="1067" dirty="0">
                <a:solidFill>
                  <a:srgbClr val="595454"/>
                </a:solidFill>
                <a:latin typeface="Trebuchet MS" panose="020B0603020202020204"/>
                <a:ea typeface="Calibri" panose="020F0502020204030204" pitchFamily="34" charset="0"/>
              </a:rPr>
              <a:t> in all treated patients during treatment and for up to 30 days after the last dose of study treatment; </a:t>
            </a:r>
            <a:r>
              <a:rPr lang="en-US" sz="1067" baseline="30000" dirty="0" err="1">
                <a:solidFill>
                  <a:srgbClr val="595454"/>
                </a:solidFill>
                <a:latin typeface="Trebuchet MS" panose="020B0603020202020204"/>
                <a:ea typeface="Calibri" panose="020F0502020204030204" pitchFamily="34" charset="0"/>
              </a:rPr>
              <a:t>d</a:t>
            </a:r>
            <a:r>
              <a:rPr lang="en-US" sz="1067" dirty="0" err="1">
                <a:solidFill>
                  <a:srgbClr val="595454"/>
                </a:solidFill>
                <a:latin typeface="Trebuchet MS" panose="020B0603020202020204"/>
                <a:ea typeface="Calibri" panose="020F0502020204030204" pitchFamily="34" charset="0"/>
              </a:rPr>
              <a:t>The</a:t>
            </a:r>
            <a:r>
              <a:rPr lang="en-US" sz="1067" dirty="0">
                <a:solidFill>
                  <a:srgbClr val="595454"/>
                </a:solidFill>
                <a:latin typeface="Trebuchet MS" panose="020B0603020202020204"/>
                <a:ea typeface="Calibri" panose="020F0502020204030204" pitchFamily="34" charset="0"/>
              </a:rPr>
              <a:t> most common grade 3–4 select TRAEs (≥ 2%) in the NIVO + chemo arm were diarrhea (n = 35), increased aspartate aminotransferase (n = 12), and pneumonitis (n = 12). </a:t>
            </a:r>
          </a:p>
        </p:txBody>
      </p:sp>
      <p:graphicFrame>
        <p:nvGraphicFramePr>
          <p:cNvPr id="10" name="Table 9">
            <a:extLst>
              <a:ext uri="{FF2B5EF4-FFF2-40B4-BE49-F238E27FC236}">
                <a16:creationId xmlns:a16="http://schemas.microsoft.com/office/drawing/2014/main" id="{E2745D9F-B449-4CAD-A0F5-BAC9FBCED3AB}"/>
              </a:ext>
            </a:extLst>
          </p:cNvPr>
          <p:cNvGraphicFramePr>
            <a:graphicFrameLocks noGrp="1"/>
          </p:cNvGraphicFramePr>
          <p:nvPr/>
        </p:nvGraphicFramePr>
        <p:xfrm>
          <a:off x="376763" y="1007721"/>
          <a:ext cx="11436776" cy="3028349"/>
        </p:xfrm>
        <a:graphic>
          <a:graphicData uri="http://schemas.openxmlformats.org/drawingml/2006/table">
            <a:tbl>
              <a:tblPr firstRow="1">
                <a:tableStyleId>{B301B821-A1FF-4177-AEE7-76D212191A09}</a:tableStyleId>
              </a:tblPr>
              <a:tblGrid>
                <a:gridCol w="3757896">
                  <a:extLst>
                    <a:ext uri="{9D8B030D-6E8A-4147-A177-3AD203B41FA5}">
                      <a16:colId xmlns:a16="http://schemas.microsoft.com/office/drawing/2014/main" val="20000"/>
                    </a:ext>
                  </a:extLst>
                </a:gridCol>
                <a:gridCol w="1919720">
                  <a:extLst>
                    <a:ext uri="{9D8B030D-6E8A-4147-A177-3AD203B41FA5}">
                      <a16:colId xmlns:a16="http://schemas.microsoft.com/office/drawing/2014/main" val="20001"/>
                    </a:ext>
                  </a:extLst>
                </a:gridCol>
                <a:gridCol w="1919720">
                  <a:extLst>
                    <a:ext uri="{9D8B030D-6E8A-4147-A177-3AD203B41FA5}">
                      <a16:colId xmlns:a16="http://schemas.microsoft.com/office/drawing/2014/main" val="20002"/>
                    </a:ext>
                  </a:extLst>
                </a:gridCol>
                <a:gridCol w="1919720">
                  <a:extLst>
                    <a:ext uri="{9D8B030D-6E8A-4147-A177-3AD203B41FA5}">
                      <a16:colId xmlns:a16="http://schemas.microsoft.com/office/drawing/2014/main" val="3721446195"/>
                    </a:ext>
                  </a:extLst>
                </a:gridCol>
                <a:gridCol w="1919720">
                  <a:extLst>
                    <a:ext uri="{9D8B030D-6E8A-4147-A177-3AD203B41FA5}">
                      <a16:colId xmlns:a16="http://schemas.microsoft.com/office/drawing/2014/main" val="643736379"/>
                    </a:ext>
                  </a:extLst>
                </a:gridCol>
              </a:tblGrid>
              <a:tr h="422777">
                <a:tc rowSpan="3">
                  <a:txBody>
                    <a:bodyPr/>
                    <a:lstStyle/>
                    <a:p>
                      <a:pPr fontAlgn="auto">
                        <a:lnSpc>
                          <a:spcPct val="80000"/>
                        </a:lnSpc>
                        <a:spcBef>
                          <a:spcPts val="0"/>
                        </a:spcBef>
                        <a:spcAft>
                          <a:spcPts val="0"/>
                        </a:spcAft>
                      </a:pPr>
                      <a:r>
                        <a:rPr lang="en-US" sz="1600" b="1" dirty="0">
                          <a:solidFill>
                            <a:schemeClr val="bg1"/>
                          </a:solidFill>
                          <a:latin typeface="+mj-lt"/>
                          <a:ea typeface="MS Mincho"/>
                          <a:cs typeface="Times New Roman"/>
                        </a:rPr>
                        <a:t>Select </a:t>
                      </a:r>
                      <a:r>
                        <a:rPr lang="en-US" sz="1600" b="1" dirty="0" err="1">
                          <a:solidFill>
                            <a:schemeClr val="bg1"/>
                          </a:solidFill>
                          <a:latin typeface="+mj-lt"/>
                          <a:ea typeface="MS Mincho"/>
                          <a:cs typeface="Times New Roman"/>
                        </a:rPr>
                        <a:t>TRAEs</a:t>
                      </a:r>
                      <a:r>
                        <a:rPr lang="en-US" sz="1600" b="1" baseline="30000" dirty="0" err="1">
                          <a:solidFill>
                            <a:schemeClr val="bg1"/>
                          </a:solidFill>
                          <a:latin typeface="+mj-lt"/>
                          <a:ea typeface="MS Mincho"/>
                          <a:cs typeface="Times New Roman"/>
                        </a:rPr>
                        <a:t>b,c</a:t>
                      </a:r>
                      <a:r>
                        <a:rPr lang="en-US" sz="1600" b="1" baseline="0" dirty="0">
                          <a:solidFill>
                            <a:schemeClr val="bg1"/>
                          </a:solidFill>
                          <a:latin typeface="+mj-lt"/>
                          <a:ea typeface="MS Mincho"/>
                          <a:cs typeface="Times New Roman"/>
                        </a:rPr>
                        <a:t>, n (%)</a:t>
                      </a:r>
                    </a:p>
                  </a:txBody>
                  <a:tcPr marL="121920" marR="121920" anchor="ctr">
                    <a:lnL w="28575"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gridSpan="4">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mn-lt"/>
                          <a:ea typeface="MS Mincho"/>
                          <a:cs typeface="ArialMT"/>
                        </a:rPr>
                        <a:t>All </a:t>
                      </a:r>
                      <a:r>
                        <a:rPr kumimoji="0" lang="en-GB" sz="1600" b="1" i="0" u="none" strike="noStrike" kern="1200" cap="none" spc="0" normalizeH="0" baseline="0" noProof="0" dirty="0" err="1">
                          <a:ln>
                            <a:noFill/>
                          </a:ln>
                          <a:solidFill>
                            <a:schemeClr val="bg1"/>
                          </a:solidFill>
                          <a:effectLst/>
                          <a:uLnTx/>
                          <a:uFillTx/>
                          <a:latin typeface="+mn-lt"/>
                          <a:ea typeface="MS Mincho"/>
                          <a:cs typeface="ArialMT"/>
                        </a:rPr>
                        <a:t>treated</a:t>
                      </a:r>
                      <a:r>
                        <a:rPr kumimoji="0" lang="en-GB" sz="1600" b="1" i="0" u="none" strike="noStrike" kern="1200" cap="none" spc="0" normalizeH="0" baseline="30000" noProof="0" dirty="0" err="1">
                          <a:ln>
                            <a:noFill/>
                          </a:ln>
                          <a:solidFill>
                            <a:schemeClr val="bg1"/>
                          </a:solidFill>
                          <a:effectLst/>
                          <a:uLnTx/>
                          <a:uFillTx/>
                          <a:latin typeface="+mn-lt"/>
                          <a:ea typeface="MS Mincho"/>
                          <a:cs typeface="ArialMT"/>
                        </a:rPr>
                        <a:t>a</a:t>
                      </a:r>
                      <a:endParaRPr kumimoji="0" lang="en-GB" sz="1600" b="1" i="0" u="none" strike="noStrike" kern="1200" cap="none" spc="0" normalizeH="0" baseline="30000" noProof="0" dirty="0">
                        <a:ln>
                          <a:noFill/>
                        </a:ln>
                        <a:solidFill>
                          <a:schemeClr val="bg1"/>
                        </a:solidFill>
                        <a:effectLst/>
                        <a:uLnTx/>
                        <a:uFillTx/>
                        <a:latin typeface="+mn-lt"/>
                        <a:ea typeface="MS Mincho"/>
                        <a:cs typeface="ArialMT"/>
                      </a:endParaRPr>
                    </a:p>
                  </a:txBody>
                  <a:tcPr marL="121920" marR="121920" anchor="ctr">
                    <a:lnL w="12700" cap="flat" cmpd="sng" algn="ctr">
                      <a:solidFill>
                        <a:schemeClr val="bg1"/>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tc hMerge="1">
                  <a:txBody>
                    <a:bodyPr/>
                    <a:lstStyle/>
                    <a:p>
                      <a:pPr marL="0" indent="0" algn="ctr">
                        <a:lnSpc>
                          <a:spcPct val="90000"/>
                        </a:lnSpc>
                        <a:spcBef>
                          <a:spcPts val="0"/>
                        </a:spcBef>
                        <a:spcAft>
                          <a:spcPts val="200"/>
                        </a:spcAft>
                        <a:tabLst/>
                      </a:pPr>
                      <a:endParaRPr lang="en-GB" sz="1100" b="1" dirty="0">
                        <a:solidFill>
                          <a:schemeClr val="bg1"/>
                        </a:solidFill>
                        <a:latin typeface="+mj-lt"/>
                        <a:ea typeface="MS Mincho"/>
                        <a:cs typeface="ArialMT"/>
                      </a:endParaRPr>
                    </a:p>
                  </a:txBody>
                  <a:tcPr marT="34290" marB="34290" anchor="b">
                    <a:lnL w="12700" cap="flat" cmpd="sng" algn="ctr">
                      <a:solidFill>
                        <a:schemeClr val="bg1"/>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endParaRPr lang="en-US"/>
                    </a:p>
                  </a:txBody>
                  <a:tcPr/>
                </a:tc>
                <a:extLst>
                  <a:ext uri="{0D108BD9-81ED-4DB2-BD59-A6C34878D82A}">
                    <a16:rowId xmlns:a16="http://schemas.microsoft.com/office/drawing/2014/main" val="235690534"/>
                  </a:ext>
                </a:extLst>
              </a:tr>
              <a:tr h="527643">
                <a:tc vMerge="1">
                  <a:txBody>
                    <a:bodyPr/>
                    <a:lstStyle/>
                    <a:p>
                      <a:pPr fontAlgn="auto">
                        <a:lnSpc>
                          <a:spcPct val="90000"/>
                        </a:lnSpc>
                        <a:spcBef>
                          <a:spcPts val="0"/>
                        </a:spcBef>
                        <a:spcAft>
                          <a:spcPts val="200"/>
                        </a:spcAft>
                      </a:pPr>
                      <a:endParaRPr lang="en-US" sz="1200" b="1" baseline="0" dirty="0">
                        <a:solidFill>
                          <a:schemeClr val="bg1"/>
                        </a:solidFill>
                        <a:latin typeface="+mj-lt"/>
                        <a:ea typeface="MS Mincho"/>
                        <a:cs typeface="Times New Roman"/>
                      </a:endParaRPr>
                    </a:p>
                  </a:txBody>
                  <a:tcPr marT="34290" marB="34290" anchor="ctr">
                    <a:lnL w="28575"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gridSpan="2">
                  <a:txBody>
                    <a:bodyPr/>
                    <a:lstStyle/>
                    <a:p>
                      <a:pPr marL="0" indent="0" algn="ctr">
                        <a:lnSpc>
                          <a:spcPct val="90000"/>
                        </a:lnSpc>
                        <a:spcBef>
                          <a:spcPts val="0"/>
                        </a:spcBef>
                        <a:spcAft>
                          <a:spcPts val="200"/>
                        </a:spcAft>
                        <a:tabLst/>
                      </a:pPr>
                      <a:r>
                        <a:rPr lang="en-GB" sz="1500" b="1" dirty="0">
                          <a:solidFill>
                            <a:schemeClr val="bg1"/>
                          </a:solidFill>
                          <a:latin typeface="+mj-lt"/>
                          <a:ea typeface="MS Mincho"/>
                          <a:cs typeface="ArialMT"/>
                        </a:rPr>
                        <a:t>NIVO + chemo</a:t>
                      </a:r>
                    </a:p>
                    <a:p>
                      <a:pPr marL="0" indent="0" algn="ctr">
                        <a:lnSpc>
                          <a:spcPct val="90000"/>
                        </a:lnSpc>
                        <a:spcBef>
                          <a:spcPts val="0"/>
                        </a:spcBef>
                        <a:spcAft>
                          <a:spcPts val="200"/>
                        </a:spcAft>
                        <a:tabLst/>
                      </a:pPr>
                      <a:r>
                        <a:rPr lang="en-GB" sz="1500" b="1" dirty="0">
                          <a:solidFill>
                            <a:schemeClr val="bg1"/>
                          </a:solidFill>
                          <a:latin typeface="+mj-lt"/>
                          <a:ea typeface="MS Mincho"/>
                          <a:cs typeface="ArialMT"/>
                        </a:rPr>
                        <a:t>N = 782</a:t>
                      </a:r>
                      <a:endParaRPr lang="en-GB" sz="1500" b="1" strike="sngStrike" baseline="30000" dirty="0">
                        <a:solidFill>
                          <a:srgbClr val="FF0000"/>
                        </a:solidFill>
                        <a:latin typeface="+mj-lt"/>
                        <a:ea typeface="MS Mincho"/>
                        <a:cs typeface="ArialMT"/>
                      </a:endParaRPr>
                    </a:p>
                  </a:txBody>
                  <a:tcPr marL="121920" marR="1219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indent="0" algn="ctr">
                        <a:lnSpc>
                          <a:spcPct val="90000"/>
                        </a:lnSpc>
                        <a:spcBef>
                          <a:spcPts val="0"/>
                        </a:spcBef>
                        <a:spcAft>
                          <a:spcPts val="200"/>
                        </a:spcAft>
                        <a:tabLst/>
                      </a:pPr>
                      <a:endParaRPr lang="en-GB" sz="1200" b="1" dirty="0">
                        <a:solidFill>
                          <a:schemeClr val="bg1"/>
                        </a:solidFill>
                        <a:latin typeface="+mj-lt"/>
                        <a:ea typeface="MS Mincho"/>
                        <a:cs typeface="ArialMT"/>
                      </a:endParaRPr>
                    </a:p>
                  </a:txBody>
                  <a:tcPr marT="34290" marB="3429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gridSpan="2">
                  <a:txBody>
                    <a:bodyPr/>
                    <a:lstStyle/>
                    <a:p>
                      <a:pPr marL="0" indent="0" algn="ctr">
                        <a:lnSpc>
                          <a:spcPct val="90000"/>
                        </a:lnSpc>
                        <a:spcBef>
                          <a:spcPts val="0"/>
                        </a:spcBef>
                        <a:spcAft>
                          <a:spcPts val="200"/>
                        </a:spcAft>
                        <a:tabLst/>
                      </a:pPr>
                      <a:r>
                        <a:rPr lang="en-GB" sz="1500" b="1" dirty="0">
                          <a:solidFill>
                            <a:schemeClr val="bg1"/>
                          </a:solidFill>
                          <a:latin typeface="+mj-lt"/>
                          <a:ea typeface="MS Mincho"/>
                          <a:cs typeface="ArialMT"/>
                        </a:rPr>
                        <a:t>Chemo</a:t>
                      </a:r>
                    </a:p>
                    <a:p>
                      <a:pPr marL="0" indent="0" algn="ctr">
                        <a:lnSpc>
                          <a:spcPct val="90000"/>
                        </a:lnSpc>
                        <a:spcBef>
                          <a:spcPts val="0"/>
                        </a:spcBef>
                        <a:spcAft>
                          <a:spcPts val="200"/>
                        </a:spcAft>
                        <a:tabLst/>
                      </a:pPr>
                      <a:r>
                        <a:rPr lang="en-GB" sz="1500" b="1" dirty="0">
                          <a:solidFill>
                            <a:schemeClr val="bg1"/>
                          </a:solidFill>
                          <a:latin typeface="+mj-lt"/>
                          <a:ea typeface="MS Mincho"/>
                          <a:cs typeface="ArialMT"/>
                        </a:rPr>
                        <a:t>N = 767</a:t>
                      </a:r>
                      <a:endParaRPr lang="en-GB" sz="1500" b="1" strike="sngStrike" dirty="0">
                        <a:solidFill>
                          <a:srgbClr val="FF0000"/>
                        </a:solidFill>
                        <a:latin typeface="+mj-lt"/>
                        <a:ea typeface="MS Mincho"/>
                        <a:cs typeface="ArialMT"/>
                      </a:endParaRPr>
                    </a:p>
                  </a:txBody>
                  <a:tcPr marL="121920" marR="121920" anchor="ctr">
                    <a:lnL w="12700" cap="flat" cmpd="sng" algn="ctr">
                      <a:solidFill>
                        <a:schemeClr val="bg1"/>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indent="0" algn="ctr">
                        <a:lnSpc>
                          <a:spcPct val="90000"/>
                        </a:lnSpc>
                        <a:spcBef>
                          <a:spcPts val="0"/>
                        </a:spcBef>
                        <a:spcAft>
                          <a:spcPts val="200"/>
                        </a:spcAft>
                        <a:tabLst/>
                      </a:pPr>
                      <a:endParaRPr lang="en-GB" sz="1200" b="1" dirty="0">
                        <a:solidFill>
                          <a:schemeClr val="bg1"/>
                        </a:solidFill>
                        <a:latin typeface="+mj-lt"/>
                        <a:ea typeface="MS Mincho"/>
                        <a:cs typeface="ArialMT"/>
                      </a:endParaRPr>
                    </a:p>
                  </a:txBody>
                  <a:tcPr marT="34290" marB="34290" anchor="b">
                    <a:lnL w="12700" cap="flat" cmpd="sng" algn="ctr">
                      <a:solidFill>
                        <a:schemeClr val="bg1"/>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extLst>
                  <a:ext uri="{0D108BD9-81ED-4DB2-BD59-A6C34878D82A}">
                    <a16:rowId xmlns:a16="http://schemas.microsoft.com/office/drawing/2014/main" val="2724138635"/>
                  </a:ext>
                </a:extLst>
              </a:tr>
              <a:tr h="507772">
                <a:tc vMerge="1">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fontAlgn="auto">
                        <a:lnSpc>
                          <a:spcPct val="90000"/>
                        </a:lnSpc>
                        <a:spcBef>
                          <a:spcPts val="0"/>
                        </a:spcBef>
                        <a:spcAft>
                          <a:spcPts val="200"/>
                        </a:spcAft>
                      </a:pPr>
                      <a:endParaRPr lang="en-US" sz="1200" b="1" dirty="0">
                        <a:solidFill>
                          <a:schemeClr val="bg1"/>
                        </a:solidFill>
                        <a:latin typeface="+mj-lt"/>
                        <a:ea typeface="MS Mincho"/>
                        <a:cs typeface="Times New Roman"/>
                      </a:endParaRPr>
                    </a:p>
                  </a:txBody>
                  <a:tcPr marT="34290" marB="34290" anchor="b">
                    <a:lnL w="28575"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marL="0" marR="0" algn="ctr">
                        <a:lnSpc>
                          <a:spcPct val="100000"/>
                        </a:lnSpc>
                        <a:spcBef>
                          <a:spcPts val="0"/>
                        </a:spcBef>
                        <a:spcAft>
                          <a:spcPts val="600"/>
                        </a:spcAft>
                      </a:pPr>
                      <a:r>
                        <a:rPr lang="en-US" sz="1500" b="1" kern="1200" noProof="0" dirty="0">
                          <a:solidFill>
                            <a:schemeClr val="bg1"/>
                          </a:solidFill>
                          <a:effectLst/>
                          <a:latin typeface="+mn-lt"/>
                          <a:ea typeface="Times New Roman" panose="02020603050405020304" pitchFamily="18" charset="0"/>
                          <a:cs typeface="Times New Roman" panose="02020603050405020304" pitchFamily="18" charset="0"/>
                        </a:rPr>
                        <a:t>Any grade</a:t>
                      </a:r>
                      <a:endParaRPr lang="en-US" sz="1500" noProof="0" dirty="0">
                        <a:solidFill>
                          <a:schemeClr val="bg1"/>
                        </a:solidFill>
                        <a:effectLst/>
                        <a:latin typeface="+mn-lt"/>
                        <a:ea typeface="Calibri" panose="020F0502020204030204" pitchFamily="34" charset="0"/>
                        <a:cs typeface="Times New Roman" panose="02020603050405020304" pitchFamily="18"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marL="0" marR="0" algn="ctr">
                        <a:lnSpc>
                          <a:spcPct val="100000"/>
                        </a:lnSpc>
                        <a:spcBef>
                          <a:spcPts val="0"/>
                        </a:spcBef>
                        <a:spcAft>
                          <a:spcPts val="600"/>
                        </a:spcAft>
                      </a:pPr>
                      <a:r>
                        <a:rPr lang="en-US" sz="1500" b="1" kern="1200" noProof="0" dirty="0">
                          <a:solidFill>
                            <a:schemeClr val="bg1"/>
                          </a:solidFill>
                          <a:effectLst/>
                          <a:latin typeface="+mn-lt"/>
                          <a:ea typeface="Times New Roman" panose="02020603050405020304" pitchFamily="18" charset="0"/>
                          <a:cs typeface="Times New Roman" panose="02020603050405020304" pitchFamily="18" charset="0"/>
                        </a:rPr>
                        <a:t>Grade 3–4</a:t>
                      </a:r>
                      <a:r>
                        <a:rPr lang="en-US" sz="1500" b="1" kern="1200" baseline="30000" noProof="0" dirty="0">
                          <a:solidFill>
                            <a:schemeClr val="bg1"/>
                          </a:solidFill>
                          <a:effectLst/>
                          <a:latin typeface="+mn-lt"/>
                          <a:ea typeface="Times New Roman" panose="02020603050405020304" pitchFamily="18" charset="0"/>
                          <a:cs typeface="Times New Roman" panose="02020603050405020304" pitchFamily="18" charset="0"/>
                        </a:rPr>
                        <a:t>d</a:t>
                      </a:r>
                      <a:endParaRPr lang="en-US" sz="1500" baseline="30000" noProof="0" dirty="0">
                        <a:solidFill>
                          <a:schemeClr val="bg1"/>
                        </a:solidFill>
                        <a:effectLst/>
                        <a:latin typeface="+mn-lt"/>
                        <a:ea typeface="Calibri" panose="020F0502020204030204" pitchFamily="34" charset="0"/>
                        <a:cs typeface="Times New Roman" panose="02020603050405020304" pitchFamily="18"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marL="0" marR="0" algn="ctr">
                        <a:lnSpc>
                          <a:spcPct val="100000"/>
                        </a:lnSpc>
                        <a:spcBef>
                          <a:spcPts val="0"/>
                        </a:spcBef>
                        <a:spcAft>
                          <a:spcPts val="600"/>
                        </a:spcAft>
                      </a:pPr>
                      <a:r>
                        <a:rPr lang="en-US" sz="1500" b="1" kern="1200" noProof="0" dirty="0">
                          <a:solidFill>
                            <a:schemeClr val="bg1"/>
                          </a:solidFill>
                          <a:effectLst/>
                          <a:latin typeface="+mn-lt"/>
                          <a:ea typeface="Times New Roman" panose="02020603050405020304" pitchFamily="18" charset="0"/>
                          <a:cs typeface="Times New Roman" panose="02020603050405020304" pitchFamily="18" charset="0"/>
                        </a:rPr>
                        <a:t>Any grade</a:t>
                      </a:r>
                      <a:endParaRPr lang="en-US" sz="1500" noProof="0" dirty="0">
                        <a:solidFill>
                          <a:schemeClr val="bg1"/>
                        </a:solidFill>
                        <a:effectLst/>
                        <a:latin typeface="+mn-lt"/>
                        <a:ea typeface="Calibri" panose="020F0502020204030204" pitchFamily="34" charset="0"/>
                        <a:cs typeface="Times New Roman" panose="02020603050405020304" pitchFamily="18"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marL="0" marR="0" algn="ctr">
                        <a:lnSpc>
                          <a:spcPct val="100000"/>
                        </a:lnSpc>
                        <a:spcBef>
                          <a:spcPts val="0"/>
                        </a:spcBef>
                        <a:spcAft>
                          <a:spcPts val="600"/>
                        </a:spcAft>
                      </a:pPr>
                      <a:r>
                        <a:rPr lang="en-US" sz="1500" b="1" kern="1200" noProof="0" dirty="0">
                          <a:solidFill>
                            <a:schemeClr val="bg1"/>
                          </a:solidFill>
                          <a:effectLst/>
                          <a:latin typeface="+mn-lt"/>
                          <a:ea typeface="Times New Roman" panose="02020603050405020304" pitchFamily="18" charset="0"/>
                          <a:cs typeface="Times New Roman" panose="02020603050405020304" pitchFamily="18" charset="0"/>
                        </a:rPr>
                        <a:t>Grade 3–4</a:t>
                      </a:r>
                      <a:endParaRPr lang="en-US" sz="1500" noProof="0" dirty="0">
                        <a:solidFill>
                          <a:schemeClr val="bg1"/>
                        </a:solidFill>
                        <a:effectLst/>
                        <a:latin typeface="+mn-lt"/>
                        <a:ea typeface="Calibri" panose="020F0502020204030204" pitchFamily="34" charset="0"/>
                        <a:cs typeface="Times New Roman" panose="02020603050405020304" pitchFamily="18" charset="0"/>
                      </a:endParaRPr>
                    </a:p>
                  </a:txBody>
                  <a:tcPr marL="121920" marR="121920" marT="60960" marB="60960" anchor="ctr">
                    <a:lnL w="12700" cap="flat" cmpd="sng" algn="ctr">
                      <a:solidFill>
                        <a:schemeClr val="bg1"/>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261580">
                <a:tc>
                  <a:txBody>
                    <a:bodyPr/>
                    <a:lstStyle/>
                    <a:p>
                      <a:pPr marL="0" marR="0">
                        <a:lnSpc>
                          <a:spcPct val="100000"/>
                        </a:lnSpc>
                        <a:spcBef>
                          <a:spcPts val="0"/>
                        </a:spcBef>
                        <a:spcAft>
                          <a:spcPts val="0"/>
                        </a:spcAft>
                      </a:pPr>
                      <a:r>
                        <a:rPr lang="en-US" sz="1500" b="1" kern="1200" noProof="0" dirty="0">
                          <a:effectLst/>
                          <a:latin typeface="+mn-lt"/>
                          <a:ea typeface="Calibri" panose="020F0502020204030204" pitchFamily="34" charset="0"/>
                          <a:cs typeface="Times New Roman" panose="02020603050405020304" pitchFamily="18" charset="0"/>
                        </a:rPr>
                        <a:t>Endocrine</a:t>
                      </a:r>
                    </a:p>
                  </a:txBody>
                  <a:tcPr marT="0" marB="0" anchor="ct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500" b="0" dirty="0">
                          <a:solidFill>
                            <a:schemeClr val="tx2"/>
                          </a:solidFill>
                          <a:effectLst/>
                          <a:latin typeface="+mj-lt"/>
                          <a:ea typeface="Times New Roman"/>
                          <a:cs typeface="Palatino Linotype"/>
                        </a:rPr>
                        <a:t>107 (14)</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500" b="0" dirty="0">
                          <a:solidFill>
                            <a:schemeClr val="tx2"/>
                          </a:solidFill>
                          <a:effectLst/>
                          <a:latin typeface="+mj-lt"/>
                          <a:ea typeface="Times New Roman"/>
                          <a:cs typeface="Palatino Linotype"/>
                        </a:rPr>
                        <a:t>5 (&lt;1)</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500" b="0" dirty="0">
                          <a:solidFill>
                            <a:schemeClr val="tx2"/>
                          </a:solidFill>
                          <a:effectLst/>
                          <a:latin typeface="+mj-lt"/>
                          <a:ea typeface="Times New Roman"/>
                          <a:cs typeface="Palatino Linotype"/>
                        </a:rPr>
                        <a:t>3 (</a:t>
                      </a:r>
                      <a:r>
                        <a:rPr lang="en-US" sz="1500" b="0" kern="1200" dirty="0">
                          <a:solidFill>
                            <a:schemeClr val="tx2"/>
                          </a:solidFill>
                          <a:effectLst/>
                          <a:latin typeface="+mn-lt"/>
                          <a:ea typeface="Times New Roman"/>
                          <a:cs typeface="Palatino Linotype"/>
                        </a:rPr>
                        <a:t>&lt;1</a:t>
                      </a:r>
                      <a:r>
                        <a:rPr lang="en-US" sz="1500" b="0" dirty="0">
                          <a:solidFill>
                            <a:schemeClr val="tx2"/>
                          </a:solidFill>
                          <a:effectLst/>
                          <a:latin typeface="+mj-lt"/>
                          <a:ea typeface="Times New Roman"/>
                          <a:cs typeface="Palatino Linotype"/>
                        </a:rPr>
                        <a:t>)</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500" b="0" dirty="0">
                          <a:solidFill>
                            <a:schemeClr val="tx2"/>
                          </a:solidFill>
                          <a:effectLst/>
                          <a:latin typeface="+mj-lt"/>
                          <a:ea typeface="Times New Roman"/>
                          <a:cs typeface="Palatino Linotype"/>
                        </a:rPr>
                        <a:t>0</a:t>
                      </a:r>
                    </a:p>
                  </a:txBody>
                  <a:tcPr marT="0" marB="0" anchor="ct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241473420"/>
                  </a:ext>
                </a:extLst>
              </a:tr>
              <a:tr h="261580">
                <a:tc>
                  <a:txBody>
                    <a:bodyPr/>
                    <a:lstStyle/>
                    <a:p>
                      <a:pPr marL="0" marR="0">
                        <a:lnSpc>
                          <a:spcPct val="100000"/>
                        </a:lnSpc>
                        <a:spcBef>
                          <a:spcPts val="0"/>
                        </a:spcBef>
                        <a:spcAft>
                          <a:spcPts val="0"/>
                        </a:spcAft>
                      </a:pPr>
                      <a:r>
                        <a:rPr lang="en-US" sz="1500" b="1" kern="1200" noProof="0" dirty="0">
                          <a:effectLst/>
                          <a:latin typeface="+mn-lt"/>
                          <a:ea typeface="Calibri" panose="020F0502020204030204" pitchFamily="34" charset="0"/>
                          <a:cs typeface="Times New Roman" panose="02020603050405020304" pitchFamily="18" charset="0"/>
                        </a:rPr>
                        <a:t>Gastrointestinal</a:t>
                      </a:r>
                    </a:p>
                  </a:txBody>
                  <a:tcPr marT="0" marB="0" anchor="ct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Trebuchet MS" panose="020B0603020202020204"/>
                          <a:ea typeface="Times New Roman"/>
                          <a:cs typeface="Palatino Linotype"/>
                        </a:rPr>
                        <a:t>262 (34)</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Trebuchet MS" panose="020B0603020202020204"/>
                          <a:ea typeface="Times New Roman"/>
                          <a:cs typeface="Palatino Linotype"/>
                        </a:rPr>
                        <a:t>43 (5)</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Trebuchet MS" panose="020B0603020202020204"/>
                          <a:ea typeface="Times New Roman"/>
                          <a:cs typeface="Palatino Linotype"/>
                        </a:rPr>
                        <a:t>207 (27)</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Trebuchet MS" panose="020B0603020202020204"/>
                          <a:ea typeface="Times New Roman"/>
                          <a:cs typeface="Palatino Linotype"/>
                        </a:rPr>
                        <a:t>25 (3)</a:t>
                      </a:r>
                    </a:p>
                  </a:txBody>
                  <a:tcPr marT="0" marB="0" anchor="ct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009868732"/>
                  </a:ext>
                </a:extLst>
              </a:tr>
              <a:tr h="261580">
                <a:tc>
                  <a:txBody>
                    <a:bodyPr/>
                    <a:lstStyle/>
                    <a:p>
                      <a:pPr marL="0" marR="0">
                        <a:lnSpc>
                          <a:spcPct val="100000"/>
                        </a:lnSpc>
                        <a:spcBef>
                          <a:spcPts val="0"/>
                        </a:spcBef>
                        <a:spcAft>
                          <a:spcPts val="0"/>
                        </a:spcAft>
                      </a:pPr>
                      <a:r>
                        <a:rPr lang="en-US" sz="1500" b="1" kern="1200" noProof="0" dirty="0">
                          <a:effectLst/>
                          <a:latin typeface="+mn-lt"/>
                          <a:ea typeface="Calibri" panose="020F0502020204030204" pitchFamily="34" charset="0"/>
                          <a:cs typeface="Times New Roman" panose="02020603050405020304" pitchFamily="18" charset="0"/>
                        </a:rPr>
                        <a:t>Hepatic</a:t>
                      </a:r>
                    </a:p>
                  </a:txBody>
                  <a:tcPr marT="0" marB="0" anchor="ct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Trebuchet MS" panose="020B0603020202020204"/>
                          <a:ea typeface="Times New Roman"/>
                          <a:cs typeface="Palatino Linotype"/>
                        </a:rPr>
                        <a:t>203 (26)</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Trebuchet MS" panose="020B0603020202020204"/>
                          <a:ea typeface="Times New Roman"/>
                          <a:cs typeface="Palatino Linotype"/>
                        </a:rPr>
                        <a:t>29 (4)</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Trebuchet MS" panose="020B0603020202020204"/>
                          <a:ea typeface="Times New Roman"/>
                          <a:cs typeface="Palatino Linotype"/>
                        </a:rPr>
                        <a:t>134 (17)</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Trebuchet MS" panose="020B0603020202020204"/>
                          <a:ea typeface="Times New Roman"/>
                          <a:cs typeface="Palatino Linotype"/>
                        </a:rPr>
                        <a:t>16 (2)</a:t>
                      </a:r>
                    </a:p>
                  </a:txBody>
                  <a:tcPr marT="0" marB="0" anchor="ct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1097598"/>
                  </a:ext>
                </a:extLst>
              </a:tr>
              <a:tr h="261580">
                <a:tc>
                  <a:txBody>
                    <a:bodyPr/>
                    <a:lstStyle/>
                    <a:p>
                      <a:pPr marL="0" marR="0">
                        <a:lnSpc>
                          <a:spcPct val="100000"/>
                        </a:lnSpc>
                        <a:spcBef>
                          <a:spcPts val="0"/>
                        </a:spcBef>
                        <a:spcAft>
                          <a:spcPts val="0"/>
                        </a:spcAft>
                      </a:pPr>
                      <a:r>
                        <a:rPr lang="en-US" sz="1500" b="1" kern="1200" noProof="0" dirty="0">
                          <a:effectLst/>
                          <a:latin typeface="+mn-lt"/>
                          <a:ea typeface="Calibri" panose="020F0502020204030204" pitchFamily="34" charset="0"/>
                          <a:cs typeface="Times New Roman" panose="02020603050405020304" pitchFamily="18" charset="0"/>
                        </a:rPr>
                        <a:t>Pulmonary</a:t>
                      </a:r>
                    </a:p>
                  </a:txBody>
                  <a:tcPr marT="0" marB="0" anchor="ct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Trebuchet MS" panose="020B0603020202020204"/>
                          <a:ea typeface="Times New Roman"/>
                          <a:cs typeface="Palatino Linotype"/>
                        </a:rPr>
                        <a:t>40 (5)</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Trebuchet MS" panose="020B0603020202020204"/>
                          <a:ea typeface="Times New Roman"/>
                          <a:cs typeface="Palatino Linotype"/>
                        </a:rPr>
                        <a:t>14 (2)</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Trebuchet MS" panose="020B0603020202020204"/>
                          <a:ea typeface="Times New Roman"/>
                          <a:cs typeface="Palatino Linotype"/>
                        </a:rPr>
                        <a:t>4 (&lt;1)</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Trebuchet MS" panose="020B0603020202020204"/>
                          <a:ea typeface="Times New Roman"/>
                          <a:cs typeface="Palatino Linotype"/>
                        </a:rPr>
                        <a:t>1 (&lt;1)</a:t>
                      </a:r>
                    </a:p>
                  </a:txBody>
                  <a:tcPr marT="0" marB="0" anchor="ct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5725379"/>
                  </a:ext>
                </a:extLst>
              </a:tr>
              <a:tr h="261580">
                <a:tc>
                  <a:txBody>
                    <a:bodyPr/>
                    <a:lstStyle/>
                    <a:p>
                      <a:pPr marL="0" marR="0">
                        <a:lnSpc>
                          <a:spcPct val="100000"/>
                        </a:lnSpc>
                        <a:spcBef>
                          <a:spcPts val="0"/>
                        </a:spcBef>
                        <a:spcAft>
                          <a:spcPts val="0"/>
                        </a:spcAft>
                      </a:pPr>
                      <a:r>
                        <a:rPr lang="en-US" sz="1500" b="1" kern="1200" noProof="0" dirty="0">
                          <a:effectLst/>
                          <a:latin typeface="+mn-lt"/>
                          <a:ea typeface="Calibri" panose="020F0502020204030204" pitchFamily="34" charset="0"/>
                          <a:cs typeface="Times New Roman" panose="02020603050405020304" pitchFamily="18" charset="0"/>
                        </a:rPr>
                        <a:t>Renal</a:t>
                      </a:r>
                    </a:p>
                  </a:txBody>
                  <a:tcPr marT="0" marB="0" anchor="ct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Trebuchet MS" panose="020B0603020202020204"/>
                          <a:ea typeface="Times New Roman"/>
                          <a:cs typeface="Palatino Linotype"/>
                        </a:rPr>
                        <a:t>26 (3)</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Trebuchet MS" panose="020B0603020202020204"/>
                          <a:ea typeface="Times New Roman"/>
                          <a:cs typeface="Palatino Linotype"/>
                        </a:rPr>
                        <a:t>6 (&lt;1)</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Trebuchet MS" panose="020B0603020202020204"/>
                          <a:ea typeface="Times New Roman"/>
                          <a:cs typeface="Palatino Linotype"/>
                        </a:rPr>
                        <a:t>8 (1)</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mn-lt"/>
                          <a:ea typeface="Times New Roman"/>
                          <a:cs typeface="Palatino Linotype"/>
                        </a:rPr>
                        <a:t>1 (&lt;1)</a:t>
                      </a:r>
                    </a:p>
                  </a:txBody>
                  <a:tcPr marT="0" marB="0" anchor="ct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149692479"/>
                  </a:ext>
                </a:extLst>
              </a:tr>
              <a:tr h="261580">
                <a:tc>
                  <a:txBody>
                    <a:bodyPr/>
                    <a:lstStyle/>
                    <a:p>
                      <a:pPr marL="0" marR="0">
                        <a:lnSpc>
                          <a:spcPct val="100000"/>
                        </a:lnSpc>
                        <a:spcBef>
                          <a:spcPts val="0"/>
                        </a:spcBef>
                        <a:spcAft>
                          <a:spcPts val="0"/>
                        </a:spcAft>
                      </a:pPr>
                      <a:r>
                        <a:rPr lang="en-US" sz="1500" b="1" kern="1200" noProof="0" dirty="0">
                          <a:effectLst/>
                          <a:latin typeface="+mn-lt"/>
                          <a:ea typeface="Calibri" panose="020F0502020204030204" pitchFamily="34" charset="0"/>
                          <a:cs typeface="Times New Roman" panose="02020603050405020304" pitchFamily="18" charset="0"/>
                        </a:rPr>
                        <a:t>Skin</a:t>
                      </a:r>
                    </a:p>
                  </a:txBody>
                  <a:tcPr marT="0" marB="0" anchor="ct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Trebuchet MS" panose="020B0603020202020204"/>
                          <a:ea typeface="Times New Roman"/>
                          <a:cs typeface="Palatino Linotype"/>
                        </a:rPr>
                        <a:t>214 (27)</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Trebuchet MS" panose="020B0603020202020204"/>
                          <a:ea typeface="Times New Roman"/>
                          <a:cs typeface="Palatino Linotype"/>
                        </a:rPr>
                        <a:t>26 (3)</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Trebuchet MS" panose="020B0603020202020204"/>
                          <a:ea typeface="Times New Roman"/>
                          <a:cs typeface="Palatino Linotype"/>
                        </a:rPr>
                        <a:t>105 (14)</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Trebuchet MS" panose="020B0603020202020204"/>
                          <a:ea typeface="Times New Roman"/>
                          <a:cs typeface="Palatino Linotype"/>
                        </a:rPr>
                        <a:t>6 (&lt;1)</a:t>
                      </a:r>
                    </a:p>
                  </a:txBody>
                  <a:tcPr marT="0" marB="0" anchor="ct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ustDataLst>
      <p:tags r:id="rId1"/>
    </p:custDataLst>
    <p:extLst>
      <p:ext uri="{BB962C8B-B14F-4D97-AF65-F5344CB8AC3E}">
        <p14:creationId xmlns:p14="http://schemas.microsoft.com/office/powerpoint/2010/main" val="33590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305477" y="1323292"/>
            <a:ext cx="9581045" cy="4869164"/>
          </a:xfrm>
          <a:prstGeom prst="rect">
            <a:avLst/>
          </a:prstGeom>
        </p:spPr>
      </p:pic>
      <p:sp>
        <p:nvSpPr>
          <p:cNvPr id="6" name="Title 5">
            <a:extLst>
              <a:ext uri="{FF2B5EF4-FFF2-40B4-BE49-F238E27FC236}">
                <a16:creationId xmlns:a16="http://schemas.microsoft.com/office/drawing/2014/main" id="{97B21497-44FF-B646-93F8-E10F4DA43DDF}"/>
              </a:ext>
            </a:extLst>
          </p:cNvPr>
          <p:cNvSpPr txBox="1">
            <a:spLocks/>
          </p:cNvSpPr>
          <p:nvPr/>
        </p:nvSpPr>
        <p:spPr>
          <a:xfrm>
            <a:off x="-46647" y="0"/>
            <a:ext cx="12192000" cy="894080"/>
          </a:xfrm>
          <a:prstGeom prst="rect">
            <a:avLst/>
          </a:prstGeom>
          <a:solidFill>
            <a:srgbClr val="3777B3"/>
          </a:solidFill>
        </p:spPr>
        <p:txBody>
          <a:bodyPr vert="horz" lIns="548640" tIns="45720" rIns="91440" bIns="45720" rtlCol="0" anchor="ctr">
            <a:noAutofit/>
          </a:bodyPr>
          <a:lstStyle>
            <a:defPPr>
              <a:defRPr lang="en-US"/>
            </a:defPPr>
            <a:lvl1pPr>
              <a:lnSpc>
                <a:spcPct val="90000"/>
              </a:lnSpc>
              <a:spcBef>
                <a:spcPts val="300"/>
              </a:spcBef>
              <a:buNone/>
              <a:defRPr sz="2800" b="0">
                <a:solidFill>
                  <a:schemeClr val="bg1"/>
                </a:solidFill>
                <a:latin typeface="+mj-lt"/>
                <a:ea typeface="+mj-ea"/>
                <a:cs typeface="+mj-cs"/>
              </a:defRPr>
            </a:lvl1p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j-ea"/>
                <a:cs typeface="+mj-cs"/>
              </a:rPr>
              <a:t>KN 590 (1L </a:t>
            </a:r>
            <a:r>
              <a:rPr kumimoji="0" lang="en-US" sz="2800" b="0" i="0" u="none" strike="noStrike" kern="1200" cap="none" spc="0" normalizeH="0" baseline="0" noProof="0" dirty="0" err="1">
                <a:ln>
                  <a:noFill/>
                </a:ln>
                <a:solidFill>
                  <a:srgbClr val="FFFFFF"/>
                </a:solidFill>
                <a:effectLst/>
                <a:uLnTx/>
                <a:uFillTx/>
                <a:latin typeface="Arial"/>
                <a:ea typeface="+mj-ea"/>
                <a:cs typeface="+mj-cs"/>
              </a:rPr>
              <a:t>EsoSCC</a:t>
            </a:r>
            <a:r>
              <a:rPr kumimoji="0" lang="en-US" sz="2800" b="0" i="0" u="none" strike="noStrike" kern="1200" cap="none" spc="0" normalizeH="0" baseline="0" noProof="0" dirty="0">
                <a:ln>
                  <a:noFill/>
                </a:ln>
                <a:solidFill>
                  <a:srgbClr val="FFFFFF"/>
                </a:solidFill>
                <a:effectLst/>
                <a:uLnTx/>
                <a:uFillTx/>
                <a:latin typeface="Arial"/>
                <a:ea typeface="+mj-ea"/>
                <a:cs typeface="+mj-cs"/>
              </a:rPr>
              <a:t>/</a:t>
            </a:r>
            <a:r>
              <a:rPr kumimoji="0" lang="en-US" sz="2800" b="0" i="0" u="none" strike="noStrike" kern="1200" cap="none" spc="0" normalizeH="0" baseline="0" noProof="0" dirty="0" err="1">
                <a:ln>
                  <a:noFill/>
                </a:ln>
                <a:solidFill>
                  <a:srgbClr val="FFFFFF"/>
                </a:solidFill>
                <a:effectLst/>
                <a:uLnTx/>
                <a:uFillTx/>
                <a:latin typeface="Arial"/>
                <a:ea typeface="+mj-ea"/>
                <a:cs typeface="+mj-cs"/>
              </a:rPr>
              <a:t>EsoAC</a:t>
            </a:r>
            <a:r>
              <a:rPr kumimoji="0" lang="en-US" sz="2800" b="0" i="0" u="none" strike="noStrike" kern="1200" cap="none" spc="0" normalizeH="0" baseline="0" noProof="0" dirty="0">
                <a:ln>
                  <a:noFill/>
                </a:ln>
                <a:solidFill>
                  <a:srgbClr val="FFFFFF"/>
                </a:solidFill>
                <a:effectLst/>
                <a:uLnTx/>
                <a:uFillTx/>
                <a:latin typeface="Arial"/>
                <a:ea typeface="+mj-ea"/>
                <a:cs typeface="+mj-cs"/>
              </a:rPr>
              <a:t>/GEJAC)</a:t>
            </a:r>
            <a:br>
              <a:rPr kumimoji="0" lang="en-US" sz="2800" b="0" i="0" u="none" strike="noStrike" kern="1200" cap="none" spc="0" normalizeH="0" baseline="0" noProof="0" dirty="0">
                <a:ln>
                  <a:noFill/>
                </a:ln>
                <a:solidFill>
                  <a:srgbClr val="FFFFFF"/>
                </a:solidFill>
                <a:effectLst/>
                <a:uLnTx/>
                <a:uFillTx/>
                <a:latin typeface="Arial"/>
                <a:ea typeface="+mj-ea"/>
                <a:cs typeface="+mj-cs"/>
              </a:rPr>
            </a:br>
            <a:r>
              <a:rPr kumimoji="0" lang="en-US" sz="2800" b="0" i="0" u="none" strike="noStrike" kern="1200" cap="none" spc="0" normalizeH="0" baseline="0" noProof="0" dirty="0">
                <a:ln>
                  <a:noFill/>
                </a:ln>
                <a:solidFill>
                  <a:srgbClr val="FFFFFF"/>
                </a:solidFill>
                <a:effectLst/>
                <a:uLnTx/>
                <a:uFillTx/>
                <a:latin typeface="Arial"/>
                <a:ea typeface="+mj-ea"/>
                <a:cs typeface="+mj-cs"/>
              </a:rPr>
              <a:t>Similar eligibility to 2L KN 181</a:t>
            </a:r>
          </a:p>
        </p:txBody>
      </p:sp>
    </p:spTree>
    <p:extLst>
      <p:ext uri="{BB962C8B-B14F-4D97-AF65-F5344CB8AC3E}">
        <p14:creationId xmlns:p14="http://schemas.microsoft.com/office/powerpoint/2010/main" val="1219630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7" name="Group 186"/>
          <p:cNvGrpSpPr/>
          <p:nvPr/>
        </p:nvGrpSpPr>
        <p:grpSpPr>
          <a:xfrm>
            <a:off x="9825204" y="1207244"/>
            <a:ext cx="2352214" cy="4472742"/>
            <a:chOff x="1708903" y="1430777"/>
            <a:chExt cx="510771" cy="340514"/>
          </a:xfrm>
          <a:effectLst/>
        </p:grpSpPr>
        <p:sp>
          <p:nvSpPr>
            <p:cNvPr id="188" name="Rounded Rectangle 187"/>
            <p:cNvSpPr/>
            <p:nvPr/>
          </p:nvSpPr>
          <p:spPr>
            <a:xfrm>
              <a:off x="1708903" y="1430777"/>
              <a:ext cx="510771" cy="340514"/>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89" name="Rounded Rectangle 4"/>
            <p:cNvSpPr txBox="1"/>
            <p:nvPr/>
          </p:nvSpPr>
          <p:spPr>
            <a:xfrm>
              <a:off x="1718876" y="1440750"/>
              <a:ext cx="490825" cy="3205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r>
                <a:rPr lang="en-US" sz="1400" b="1" dirty="0">
                  <a:solidFill>
                    <a:schemeClr val="tx1"/>
                  </a:solidFill>
                </a:rPr>
                <a:t>Paclitaxel</a:t>
              </a:r>
            </a:p>
            <a:p>
              <a:r>
                <a:rPr lang="en-US" sz="1400" b="1" dirty="0" err="1">
                  <a:solidFill>
                    <a:schemeClr val="tx1"/>
                  </a:solidFill>
                </a:rPr>
                <a:t>Irinotecan</a:t>
              </a:r>
              <a:r>
                <a:rPr lang="en-US" sz="1400" b="1" dirty="0">
                  <a:solidFill>
                    <a:schemeClr val="tx1"/>
                  </a:solidFill>
                </a:rPr>
                <a:t>/</a:t>
              </a:r>
            </a:p>
            <a:p>
              <a:r>
                <a:rPr lang="en-US" sz="1400" b="1" dirty="0">
                  <a:solidFill>
                    <a:schemeClr val="tx1"/>
                  </a:solidFill>
                </a:rPr>
                <a:t>FOLFIRI</a:t>
              </a:r>
            </a:p>
            <a:p>
              <a:r>
                <a:rPr lang="en-US" sz="1400" b="1" dirty="0">
                  <a:solidFill>
                    <a:schemeClr val="tx1"/>
                  </a:solidFill>
                </a:rPr>
                <a:t>Trifluridine/</a:t>
              </a:r>
              <a:r>
                <a:rPr lang="en-US" sz="1400" b="1" dirty="0" err="1">
                  <a:solidFill>
                    <a:schemeClr val="tx1"/>
                  </a:solidFill>
                </a:rPr>
                <a:t>Tipiracil</a:t>
              </a:r>
              <a:endParaRPr lang="en-US" sz="1400" b="1" dirty="0">
                <a:solidFill>
                  <a:schemeClr val="tx1"/>
                </a:solidFill>
              </a:endParaRPr>
            </a:p>
            <a:p>
              <a:endParaRPr lang="en-US" sz="1400" b="1" dirty="0">
                <a:solidFill>
                  <a:schemeClr val="tx1"/>
                </a:solidFill>
              </a:endParaRPr>
            </a:p>
            <a:p>
              <a:pPr algn="ctr"/>
              <a:endParaRPr lang="en-US" sz="900" b="1" dirty="0">
                <a:solidFill>
                  <a:schemeClr val="tx1"/>
                </a:solidFill>
              </a:endParaRPr>
            </a:p>
            <a:p>
              <a:pPr algn="ctr"/>
              <a:endParaRPr lang="en-US" sz="900" b="1" dirty="0">
                <a:solidFill>
                  <a:schemeClr val="tx1"/>
                </a:solidFill>
              </a:endParaRPr>
            </a:p>
            <a:p>
              <a:pPr algn="ctr"/>
              <a:endParaRPr lang="en-US" sz="900" b="1" dirty="0">
                <a:solidFill>
                  <a:schemeClr val="tx1"/>
                </a:solidFill>
              </a:endParaRPr>
            </a:p>
            <a:p>
              <a:pPr algn="ctr"/>
              <a:endParaRPr lang="en-US" sz="900" b="1" dirty="0">
                <a:solidFill>
                  <a:schemeClr val="tx1"/>
                </a:solidFill>
              </a:endParaRPr>
            </a:p>
            <a:p>
              <a:pPr algn="ctr"/>
              <a:endParaRPr lang="en-US" sz="900" b="1" dirty="0">
                <a:solidFill>
                  <a:schemeClr val="tx1"/>
                </a:solidFill>
              </a:endParaRPr>
            </a:p>
            <a:p>
              <a:pPr algn="ctr"/>
              <a:endParaRPr lang="en-US" sz="900" b="1" dirty="0">
                <a:solidFill>
                  <a:schemeClr val="tx1"/>
                </a:solidFill>
              </a:endParaRPr>
            </a:p>
          </p:txBody>
        </p:sp>
      </p:grpSp>
      <p:grpSp>
        <p:nvGrpSpPr>
          <p:cNvPr id="134" name="Group 133"/>
          <p:cNvGrpSpPr/>
          <p:nvPr/>
        </p:nvGrpSpPr>
        <p:grpSpPr>
          <a:xfrm>
            <a:off x="7166542" y="1230768"/>
            <a:ext cx="2625581" cy="4472742"/>
            <a:chOff x="1708903" y="1430777"/>
            <a:chExt cx="510771" cy="340514"/>
          </a:xfrm>
          <a:effectLst/>
        </p:grpSpPr>
        <p:sp>
          <p:nvSpPr>
            <p:cNvPr id="135" name="Rounded Rectangle 134"/>
            <p:cNvSpPr/>
            <p:nvPr/>
          </p:nvSpPr>
          <p:spPr>
            <a:xfrm>
              <a:off x="1708903" y="1430777"/>
              <a:ext cx="510771" cy="340514"/>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36" name="Rounded Rectangle 4"/>
            <p:cNvSpPr txBox="1"/>
            <p:nvPr/>
          </p:nvSpPr>
          <p:spPr>
            <a:xfrm>
              <a:off x="1718876" y="1440750"/>
              <a:ext cx="490825" cy="3205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r>
                <a:rPr lang="en-US" sz="1400" b="1" dirty="0">
                  <a:solidFill>
                    <a:schemeClr val="tx1"/>
                  </a:solidFill>
                </a:rPr>
                <a:t>Paclitaxel</a:t>
              </a:r>
            </a:p>
            <a:p>
              <a:r>
                <a:rPr lang="en-US" sz="1400" b="1" dirty="0" err="1">
                  <a:solidFill>
                    <a:schemeClr val="tx1"/>
                  </a:solidFill>
                </a:rPr>
                <a:t>Irinotecan</a:t>
              </a:r>
              <a:r>
                <a:rPr lang="en-US" sz="1400" b="1" dirty="0">
                  <a:solidFill>
                    <a:schemeClr val="tx1"/>
                  </a:solidFill>
                </a:rPr>
                <a:t>/</a:t>
              </a:r>
            </a:p>
            <a:p>
              <a:r>
                <a:rPr lang="en-US" sz="1400" b="1" dirty="0">
                  <a:solidFill>
                    <a:schemeClr val="tx1"/>
                  </a:solidFill>
                </a:rPr>
                <a:t>FOLFIRI                 </a:t>
              </a:r>
            </a:p>
            <a:p>
              <a:pPr algn="ctr"/>
              <a:endParaRPr lang="en-US" sz="900" b="1" dirty="0">
                <a:solidFill>
                  <a:schemeClr val="tx1"/>
                </a:solidFill>
              </a:endParaRPr>
            </a:p>
            <a:p>
              <a:pPr algn="ctr"/>
              <a:endParaRPr lang="en-US" sz="900" b="1" dirty="0">
                <a:solidFill>
                  <a:schemeClr val="tx1"/>
                </a:solidFill>
              </a:endParaRPr>
            </a:p>
            <a:p>
              <a:pPr algn="ctr"/>
              <a:endParaRPr lang="en-US" sz="900" b="1" dirty="0">
                <a:solidFill>
                  <a:schemeClr val="tx1"/>
                </a:solidFill>
              </a:endParaRPr>
            </a:p>
            <a:p>
              <a:pPr algn="ctr"/>
              <a:endParaRPr lang="en-US" sz="900" b="1" dirty="0">
                <a:solidFill>
                  <a:schemeClr val="tx1"/>
                </a:solidFill>
              </a:endParaRPr>
            </a:p>
            <a:p>
              <a:pPr algn="ctr"/>
              <a:endParaRPr lang="en-US" sz="900" b="1" dirty="0">
                <a:solidFill>
                  <a:schemeClr val="tx1"/>
                </a:solidFill>
              </a:endParaRPr>
            </a:p>
            <a:p>
              <a:pPr algn="ctr"/>
              <a:endParaRPr lang="en-US" sz="900" b="1" dirty="0">
                <a:solidFill>
                  <a:schemeClr val="tx1"/>
                </a:solidFill>
              </a:endParaRPr>
            </a:p>
          </p:txBody>
        </p:sp>
      </p:grpSp>
      <p:pic>
        <p:nvPicPr>
          <p:cNvPr id="85" name="Picture 84"/>
          <p:cNvPicPr>
            <a:picLocks noChangeAspect="1"/>
          </p:cNvPicPr>
          <p:nvPr/>
        </p:nvPicPr>
        <p:blipFill>
          <a:blip r:embed="rId2"/>
          <a:stretch>
            <a:fillRect/>
          </a:stretch>
        </p:blipFill>
        <p:spPr>
          <a:xfrm>
            <a:off x="-13824" y="616072"/>
            <a:ext cx="2275800" cy="5171932"/>
          </a:xfrm>
          <a:prstGeom prst="rect">
            <a:avLst/>
          </a:prstGeom>
        </p:spPr>
      </p:pic>
      <p:grpSp>
        <p:nvGrpSpPr>
          <p:cNvPr id="13" name="Group 12"/>
          <p:cNvGrpSpPr/>
          <p:nvPr/>
        </p:nvGrpSpPr>
        <p:grpSpPr>
          <a:xfrm>
            <a:off x="2935430" y="874"/>
            <a:ext cx="3172337" cy="479686"/>
            <a:chOff x="2410580" y="3361"/>
            <a:chExt cx="510771" cy="340514"/>
          </a:xfrm>
          <a:solidFill>
            <a:srgbClr val="0070C0"/>
          </a:solidFill>
        </p:grpSpPr>
        <p:sp>
          <p:nvSpPr>
            <p:cNvPr id="14" name="Rounded Rectangle 13"/>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5"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1L treatment</a:t>
              </a:r>
            </a:p>
          </p:txBody>
        </p:sp>
      </p:grpSp>
      <p:grpSp>
        <p:nvGrpSpPr>
          <p:cNvPr id="16" name="Group 15"/>
          <p:cNvGrpSpPr/>
          <p:nvPr/>
        </p:nvGrpSpPr>
        <p:grpSpPr>
          <a:xfrm>
            <a:off x="7156117" y="1234"/>
            <a:ext cx="2636007" cy="478966"/>
            <a:chOff x="2410580" y="3361"/>
            <a:chExt cx="510771" cy="340514"/>
          </a:xfrm>
          <a:solidFill>
            <a:srgbClr val="0070C0"/>
          </a:solidFill>
        </p:grpSpPr>
        <p:sp>
          <p:nvSpPr>
            <p:cNvPr id="17" name="Rounded Rectangle 16"/>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8"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2L treatment</a:t>
              </a:r>
            </a:p>
          </p:txBody>
        </p:sp>
      </p:grpSp>
      <p:grpSp>
        <p:nvGrpSpPr>
          <p:cNvPr id="19" name="Group 18"/>
          <p:cNvGrpSpPr/>
          <p:nvPr/>
        </p:nvGrpSpPr>
        <p:grpSpPr>
          <a:xfrm>
            <a:off x="9814744" y="-2144"/>
            <a:ext cx="2359515" cy="485722"/>
            <a:chOff x="2410580" y="3361"/>
            <a:chExt cx="510771" cy="340514"/>
          </a:xfrm>
          <a:solidFill>
            <a:srgbClr val="0070C0"/>
          </a:solidFill>
        </p:grpSpPr>
        <p:sp>
          <p:nvSpPr>
            <p:cNvPr id="20" name="Rounded Rectangle 19"/>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1"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dirty="0">
                  <a:solidFill>
                    <a:schemeClr val="bg1"/>
                  </a:solidFill>
                </a:rPr>
                <a:t>3</a:t>
              </a:r>
              <a:r>
                <a:rPr lang="en-GB" sz="1000" b="1" kern="1200" dirty="0">
                  <a:solidFill>
                    <a:schemeClr val="bg1"/>
                  </a:solidFill>
                </a:rPr>
                <a:t>L treatment</a:t>
              </a:r>
            </a:p>
          </p:txBody>
        </p:sp>
      </p:grpSp>
      <p:grpSp>
        <p:nvGrpSpPr>
          <p:cNvPr id="22" name="Group 21"/>
          <p:cNvGrpSpPr/>
          <p:nvPr/>
        </p:nvGrpSpPr>
        <p:grpSpPr>
          <a:xfrm>
            <a:off x="1533229" y="4307973"/>
            <a:ext cx="1305549" cy="1380594"/>
            <a:chOff x="1708903" y="1430777"/>
            <a:chExt cx="510771" cy="340514"/>
          </a:xfrm>
        </p:grpSpPr>
        <p:sp>
          <p:nvSpPr>
            <p:cNvPr id="23" name="Rounded Rectangle 22"/>
            <p:cNvSpPr/>
            <p:nvPr/>
          </p:nvSpPr>
          <p:spPr>
            <a:xfrm>
              <a:off x="1708903" y="1430777"/>
              <a:ext cx="510771" cy="340514"/>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24" name="Rounded Rectangle 4"/>
            <p:cNvSpPr txBox="1"/>
            <p:nvPr/>
          </p:nvSpPr>
          <p:spPr>
            <a:xfrm>
              <a:off x="1718876" y="1492921"/>
              <a:ext cx="490825" cy="24845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gn="ctr"/>
              <a:r>
                <a:rPr lang="en-US" sz="1400" b="1" dirty="0">
                  <a:solidFill>
                    <a:schemeClr val="tx1"/>
                  </a:solidFill>
                </a:rPr>
                <a:t>GC AC</a:t>
              </a:r>
            </a:p>
          </p:txBody>
        </p:sp>
      </p:grpSp>
      <p:grpSp>
        <p:nvGrpSpPr>
          <p:cNvPr id="25" name="Group 24"/>
          <p:cNvGrpSpPr/>
          <p:nvPr/>
        </p:nvGrpSpPr>
        <p:grpSpPr>
          <a:xfrm>
            <a:off x="1512456" y="3397321"/>
            <a:ext cx="1307799" cy="468005"/>
            <a:chOff x="1708903" y="1430777"/>
            <a:chExt cx="510771" cy="340514"/>
          </a:xfrm>
        </p:grpSpPr>
        <p:sp>
          <p:nvSpPr>
            <p:cNvPr id="26" name="Rounded Rectangle 25"/>
            <p:cNvSpPr/>
            <p:nvPr/>
          </p:nvSpPr>
          <p:spPr>
            <a:xfrm>
              <a:off x="1708903" y="1430777"/>
              <a:ext cx="510771" cy="340514"/>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27" name="Rounded Rectangle 4"/>
            <p:cNvSpPr txBox="1"/>
            <p:nvPr/>
          </p:nvSpPr>
          <p:spPr>
            <a:xfrm>
              <a:off x="1718876" y="1440750"/>
              <a:ext cx="490825" cy="3205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gn="ctr"/>
              <a:r>
                <a:rPr lang="en-US" sz="1400" b="1" dirty="0" err="1">
                  <a:solidFill>
                    <a:schemeClr val="tx1"/>
                  </a:solidFill>
                </a:rPr>
                <a:t>Eso</a:t>
              </a:r>
              <a:r>
                <a:rPr lang="en-US" sz="1400" b="1" dirty="0">
                  <a:solidFill>
                    <a:schemeClr val="tx1"/>
                  </a:solidFill>
                </a:rPr>
                <a:t> AC</a:t>
              </a:r>
            </a:p>
          </p:txBody>
        </p:sp>
      </p:grpSp>
      <p:grpSp>
        <p:nvGrpSpPr>
          <p:cNvPr id="28" name="Group 27"/>
          <p:cNvGrpSpPr/>
          <p:nvPr/>
        </p:nvGrpSpPr>
        <p:grpSpPr>
          <a:xfrm>
            <a:off x="189381" y="5675411"/>
            <a:ext cx="1305549" cy="381419"/>
            <a:chOff x="1708903" y="1430777"/>
            <a:chExt cx="510771" cy="340514"/>
          </a:xfrm>
          <a:solidFill>
            <a:srgbClr val="57A9DD"/>
          </a:solidFill>
        </p:grpSpPr>
        <p:sp>
          <p:nvSpPr>
            <p:cNvPr id="29" name="Rounded Rectangle 28"/>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30"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gn="ctr"/>
              <a:r>
                <a:rPr lang="en-US" sz="1200" b="1" dirty="0">
                  <a:solidFill>
                    <a:schemeClr val="tx1"/>
                  </a:solidFill>
                </a:rPr>
                <a:t>Previous </a:t>
              </a:r>
            </a:p>
            <a:p>
              <a:pPr algn="ctr"/>
              <a:r>
                <a:rPr lang="en-US" sz="1200" b="1" dirty="0">
                  <a:solidFill>
                    <a:schemeClr val="tx1"/>
                  </a:solidFill>
                </a:rPr>
                <a:t>IO studies</a:t>
              </a:r>
            </a:p>
          </p:txBody>
        </p:sp>
      </p:grpSp>
      <p:grpSp>
        <p:nvGrpSpPr>
          <p:cNvPr id="32" name="Group 31"/>
          <p:cNvGrpSpPr/>
          <p:nvPr/>
        </p:nvGrpSpPr>
        <p:grpSpPr>
          <a:xfrm>
            <a:off x="189381" y="6066151"/>
            <a:ext cx="1305549" cy="368636"/>
            <a:chOff x="1708903" y="1430777"/>
            <a:chExt cx="510771" cy="340514"/>
          </a:xfrm>
          <a:solidFill>
            <a:schemeClr val="accent5">
              <a:lumMod val="50000"/>
            </a:schemeClr>
          </a:solidFill>
        </p:grpSpPr>
        <p:sp>
          <p:nvSpPr>
            <p:cNvPr id="33" name="Rounded Rectangle 32"/>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34"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gn="ctr"/>
              <a:r>
                <a:rPr lang="en-US" sz="1200" b="1" dirty="0">
                  <a:solidFill>
                    <a:schemeClr val="tx1"/>
                  </a:solidFill>
                </a:rPr>
                <a:t>Recent ESMO</a:t>
              </a:r>
            </a:p>
            <a:p>
              <a:pPr algn="ctr"/>
              <a:r>
                <a:rPr lang="en-US" sz="1200" b="1" dirty="0">
                  <a:solidFill>
                    <a:schemeClr val="tx1"/>
                  </a:solidFill>
                </a:rPr>
                <a:t>IO studies</a:t>
              </a:r>
            </a:p>
          </p:txBody>
        </p:sp>
      </p:grpSp>
      <p:grpSp>
        <p:nvGrpSpPr>
          <p:cNvPr id="35" name="Group 34"/>
          <p:cNvGrpSpPr/>
          <p:nvPr/>
        </p:nvGrpSpPr>
        <p:grpSpPr>
          <a:xfrm>
            <a:off x="1524679" y="1230767"/>
            <a:ext cx="1305549" cy="2168063"/>
            <a:chOff x="1708903" y="1430777"/>
            <a:chExt cx="510771" cy="340514"/>
          </a:xfrm>
        </p:grpSpPr>
        <p:sp>
          <p:nvSpPr>
            <p:cNvPr id="36" name="Rounded Rectangle 35"/>
            <p:cNvSpPr/>
            <p:nvPr/>
          </p:nvSpPr>
          <p:spPr>
            <a:xfrm>
              <a:off x="1708903" y="1430777"/>
              <a:ext cx="510771" cy="340514"/>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37" name="Rounded Rectangle 4"/>
            <p:cNvSpPr txBox="1"/>
            <p:nvPr/>
          </p:nvSpPr>
          <p:spPr>
            <a:xfrm>
              <a:off x="1718876" y="1440750"/>
              <a:ext cx="490825" cy="3205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gn="ctr"/>
              <a:r>
                <a:rPr lang="en-US" sz="1400" b="1" dirty="0" err="1">
                  <a:solidFill>
                    <a:schemeClr val="tx1"/>
                  </a:solidFill>
                </a:rPr>
                <a:t>Eso</a:t>
              </a:r>
              <a:r>
                <a:rPr lang="en-US" sz="1400" b="1" dirty="0">
                  <a:solidFill>
                    <a:schemeClr val="tx1"/>
                  </a:solidFill>
                </a:rPr>
                <a:t> SCC</a:t>
              </a:r>
            </a:p>
          </p:txBody>
        </p:sp>
      </p:grpSp>
      <p:grpSp>
        <p:nvGrpSpPr>
          <p:cNvPr id="38" name="Group 37"/>
          <p:cNvGrpSpPr/>
          <p:nvPr/>
        </p:nvGrpSpPr>
        <p:grpSpPr>
          <a:xfrm>
            <a:off x="0" y="11042"/>
            <a:ext cx="2916690" cy="593146"/>
            <a:chOff x="1708903" y="1430777"/>
            <a:chExt cx="510771" cy="340514"/>
          </a:xfrm>
        </p:grpSpPr>
        <p:sp>
          <p:nvSpPr>
            <p:cNvPr id="39" name="Rounded Rectangle 38"/>
            <p:cNvSpPr/>
            <p:nvPr/>
          </p:nvSpPr>
          <p:spPr>
            <a:xfrm>
              <a:off x="1708903" y="1430777"/>
              <a:ext cx="510771" cy="340514"/>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40" name="Rounded Rectangle 4"/>
            <p:cNvSpPr txBox="1"/>
            <p:nvPr/>
          </p:nvSpPr>
          <p:spPr>
            <a:xfrm>
              <a:off x="1718876" y="1440750"/>
              <a:ext cx="490825" cy="3205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gn="ctr"/>
              <a:r>
                <a:rPr lang="en-US" sz="1400" b="1" dirty="0">
                  <a:solidFill>
                    <a:schemeClr val="tx1"/>
                  </a:solidFill>
                </a:rPr>
                <a:t>Stage IV</a:t>
              </a:r>
            </a:p>
            <a:p>
              <a:pPr algn="ctr"/>
              <a:r>
                <a:rPr lang="en-US" sz="1400" b="1" dirty="0">
                  <a:solidFill>
                    <a:schemeClr val="tx1"/>
                  </a:solidFill>
                </a:rPr>
                <a:t>GEC</a:t>
              </a:r>
            </a:p>
          </p:txBody>
        </p:sp>
      </p:grpSp>
      <p:grpSp>
        <p:nvGrpSpPr>
          <p:cNvPr id="55" name="Group 54"/>
          <p:cNvGrpSpPr/>
          <p:nvPr/>
        </p:nvGrpSpPr>
        <p:grpSpPr>
          <a:xfrm>
            <a:off x="2960154" y="657809"/>
            <a:ext cx="877299" cy="281765"/>
            <a:chOff x="2410580" y="3361"/>
            <a:chExt cx="510771" cy="340514"/>
          </a:xfrm>
          <a:solidFill>
            <a:srgbClr val="7030A0"/>
          </a:solidFill>
        </p:grpSpPr>
        <p:sp>
          <p:nvSpPr>
            <p:cNvPr id="56" name="Rounded Rectangle 55"/>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57"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HER2+</a:t>
              </a:r>
            </a:p>
          </p:txBody>
        </p:sp>
      </p:grpSp>
      <p:grpSp>
        <p:nvGrpSpPr>
          <p:cNvPr id="58" name="Group 57"/>
          <p:cNvGrpSpPr/>
          <p:nvPr/>
        </p:nvGrpSpPr>
        <p:grpSpPr>
          <a:xfrm>
            <a:off x="3915947" y="652350"/>
            <a:ext cx="2183554" cy="287224"/>
            <a:chOff x="2410580" y="3361"/>
            <a:chExt cx="510771" cy="340514"/>
          </a:xfrm>
          <a:solidFill>
            <a:srgbClr val="7030A0"/>
          </a:solidFill>
        </p:grpSpPr>
        <p:sp>
          <p:nvSpPr>
            <p:cNvPr id="59" name="Rounded Rectangle 58"/>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60"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HER2-</a:t>
              </a:r>
            </a:p>
          </p:txBody>
        </p:sp>
      </p:grpSp>
      <p:grpSp>
        <p:nvGrpSpPr>
          <p:cNvPr id="64" name="Group 63"/>
          <p:cNvGrpSpPr/>
          <p:nvPr/>
        </p:nvGrpSpPr>
        <p:grpSpPr>
          <a:xfrm>
            <a:off x="2935430" y="1230768"/>
            <a:ext cx="919986" cy="4458692"/>
            <a:chOff x="1708903" y="1430777"/>
            <a:chExt cx="510771" cy="340514"/>
          </a:xfrm>
          <a:effectLst/>
        </p:grpSpPr>
        <p:sp>
          <p:nvSpPr>
            <p:cNvPr id="65" name="Rounded Rectangle 64"/>
            <p:cNvSpPr/>
            <p:nvPr/>
          </p:nvSpPr>
          <p:spPr>
            <a:xfrm>
              <a:off x="1708903" y="1430777"/>
              <a:ext cx="510771" cy="340514"/>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66" name="Rounded Rectangle 4"/>
            <p:cNvSpPr txBox="1"/>
            <p:nvPr/>
          </p:nvSpPr>
          <p:spPr>
            <a:xfrm>
              <a:off x="1718876" y="1440750"/>
              <a:ext cx="490825" cy="3205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gn="ctr"/>
              <a:r>
                <a:rPr lang="en-US" sz="1400" b="1" dirty="0">
                  <a:solidFill>
                    <a:schemeClr val="tx1"/>
                  </a:solidFill>
                </a:rPr>
                <a:t>FOLFOX</a:t>
              </a:r>
            </a:p>
            <a:p>
              <a:pPr algn="ctr"/>
              <a:endParaRPr lang="en-US" sz="1400" b="1" dirty="0">
                <a:solidFill>
                  <a:schemeClr val="tx1"/>
                </a:solidFill>
              </a:endParaRPr>
            </a:p>
            <a:p>
              <a:pPr algn="ctr"/>
              <a:endParaRPr lang="en-US" sz="1400" b="1" dirty="0">
                <a:solidFill>
                  <a:schemeClr val="tx1"/>
                </a:solidFill>
              </a:endParaRPr>
            </a:p>
            <a:p>
              <a:pPr algn="ctr"/>
              <a:endParaRPr lang="en-US" sz="1400" b="1" dirty="0">
                <a:solidFill>
                  <a:schemeClr val="tx1"/>
                </a:solidFill>
              </a:endParaRPr>
            </a:p>
            <a:p>
              <a:pPr algn="ctr"/>
              <a:endParaRPr lang="en-US" sz="1400" b="1" dirty="0">
                <a:solidFill>
                  <a:schemeClr val="tx1"/>
                </a:solidFill>
              </a:endParaRPr>
            </a:p>
          </p:txBody>
        </p:sp>
      </p:grpSp>
      <p:grpSp>
        <p:nvGrpSpPr>
          <p:cNvPr id="70" name="Group 69"/>
          <p:cNvGrpSpPr/>
          <p:nvPr/>
        </p:nvGrpSpPr>
        <p:grpSpPr>
          <a:xfrm>
            <a:off x="3915946" y="1230767"/>
            <a:ext cx="2225117" cy="4444453"/>
            <a:chOff x="1708903" y="1430777"/>
            <a:chExt cx="510771" cy="340514"/>
          </a:xfrm>
          <a:effectLst/>
        </p:grpSpPr>
        <p:sp>
          <p:nvSpPr>
            <p:cNvPr id="71" name="Rounded Rectangle 70"/>
            <p:cNvSpPr/>
            <p:nvPr/>
          </p:nvSpPr>
          <p:spPr>
            <a:xfrm>
              <a:off x="1708903" y="1430777"/>
              <a:ext cx="510771" cy="340514"/>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72" name="Rounded Rectangle 4"/>
            <p:cNvSpPr txBox="1"/>
            <p:nvPr/>
          </p:nvSpPr>
          <p:spPr>
            <a:xfrm>
              <a:off x="1718876" y="1440750"/>
              <a:ext cx="490825" cy="3205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r>
                <a:rPr lang="en-US" sz="1400" b="1" dirty="0">
                  <a:solidFill>
                    <a:schemeClr val="tx1"/>
                  </a:solidFill>
                </a:rPr>
                <a:t>FOLFOX</a:t>
              </a:r>
            </a:p>
            <a:p>
              <a:pPr algn="ctr"/>
              <a:endParaRPr lang="en-US" sz="1400" b="1" dirty="0">
                <a:solidFill>
                  <a:schemeClr val="tx1"/>
                </a:solidFill>
              </a:endParaRPr>
            </a:p>
            <a:p>
              <a:pPr algn="ctr"/>
              <a:endParaRPr lang="en-US" sz="1400" b="1" dirty="0">
                <a:solidFill>
                  <a:schemeClr val="tx1"/>
                </a:solidFill>
              </a:endParaRPr>
            </a:p>
            <a:p>
              <a:pPr algn="ctr"/>
              <a:endParaRPr lang="en-US" sz="1400" b="1" dirty="0">
                <a:solidFill>
                  <a:schemeClr val="tx1"/>
                </a:solidFill>
              </a:endParaRPr>
            </a:p>
            <a:p>
              <a:pPr algn="ctr"/>
              <a:endParaRPr lang="en-US" sz="1400" b="1" dirty="0">
                <a:solidFill>
                  <a:schemeClr val="tx1"/>
                </a:solidFill>
              </a:endParaRPr>
            </a:p>
          </p:txBody>
        </p:sp>
      </p:grpSp>
      <p:grpSp>
        <p:nvGrpSpPr>
          <p:cNvPr id="76" name="Group 75"/>
          <p:cNvGrpSpPr/>
          <p:nvPr/>
        </p:nvGrpSpPr>
        <p:grpSpPr>
          <a:xfrm>
            <a:off x="6202976" y="1224768"/>
            <a:ext cx="911289" cy="4472742"/>
            <a:chOff x="1708903" y="1430777"/>
            <a:chExt cx="510771" cy="340514"/>
          </a:xfrm>
          <a:effectLst/>
        </p:grpSpPr>
        <p:sp>
          <p:nvSpPr>
            <p:cNvPr id="77" name="Rounded Rectangle 76"/>
            <p:cNvSpPr/>
            <p:nvPr/>
          </p:nvSpPr>
          <p:spPr>
            <a:xfrm>
              <a:off x="1708903" y="1430777"/>
              <a:ext cx="510771" cy="340514"/>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78" name="Rounded Rectangle 4"/>
            <p:cNvSpPr txBox="1"/>
            <p:nvPr/>
          </p:nvSpPr>
          <p:spPr>
            <a:xfrm>
              <a:off x="1723847" y="1440750"/>
              <a:ext cx="485854" cy="3205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gn="ctr"/>
              <a:r>
                <a:rPr lang="en-US" sz="1400" b="1" dirty="0">
                  <a:solidFill>
                    <a:schemeClr val="tx1"/>
                  </a:solidFill>
                </a:rPr>
                <a:t>5FU</a:t>
              </a:r>
            </a:p>
            <a:p>
              <a:pPr algn="ctr"/>
              <a:endParaRPr lang="en-US" sz="1400" b="1" dirty="0">
                <a:solidFill>
                  <a:schemeClr val="tx1"/>
                </a:solidFill>
              </a:endParaRPr>
            </a:p>
            <a:p>
              <a:pPr algn="ctr"/>
              <a:endParaRPr lang="en-US" sz="1400" b="1" dirty="0">
                <a:solidFill>
                  <a:schemeClr val="tx1"/>
                </a:solidFill>
              </a:endParaRPr>
            </a:p>
            <a:p>
              <a:pPr algn="ctr"/>
              <a:endParaRPr lang="en-US" sz="1400" b="1" dirty="0">
                <a:solidFill>
                  <a:schemeClr val="tx1"/>
                </a:solidFill>
              </a:endParaRPr>
            </a:p>
            <a:p>
              <a:pPr algn="ctr"/>
              <a:endParaRPr lang="en-US" sz="1400" b="1" dirty="0">
                <a:solidFill>
                  <a:schemeClr val="tx1"/>
                </a:solidFill>
              </a:endParaRPr>
            </a:p>
          </p:txBody>
        </p:sp>
      </p:grpSp>
      <p:grpSp>
        <p:nvGrpSpPr>
          <p:cNvPr id="49" name="Group 48"/>
          <p:cNvGrpSpPr/>
          <p:nvPr/>
        </p:nvGrpSpPr>
        <p:grpSpPr>
          <a:xfrm>
            <a:off x="8465823" y="5689460"/>
            <a:ext cx="403805" cy="329641"/>
            <a:chOff x="2410580" y="3361"/>
            <a:chExt cx="510771" cy="340514"/>
          </a:xfrm>
          <a:solidFill>
            <a:srgbClr val="57A9DD"/>
          </a:solidFill>
        </p:grpSpPr>
        <p:sp>
          <p:nvSpPr>
            <p:cNvPr id="50" name="Rounded Rectangle 49"/>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51" name="Rounded Rectangle 4"/>
            <p:cNvSpPr txBox="1"/>
            <p:nvPr/>
          </p:nvSpPr>
          <p:spPr>
            <a:xfrm>
              <a:off x="2420552" y="13334"/>
              <a:ext cx="500799"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KN61</a:t>
              </a:r>
            </a:p>
          </p:txBody>
        </p:sp>
      </p:grpSp>
      <p:grpSp>
        <p:nvGrpSpPr>
          <p:cNvPr id="41" name="Group 40"/>
          <p:cNvGrpSpPr/>
          <p:nvPr/>
        </p:nvGrpSpPr>
        <p:grpSpPr>
          <a:xfrm>
            <a:off x="4394223" y="5684392"/>
            <a:ext cx="447846" cy="329641"/>
            <a:chOff x="2410580" y="3361"/>
            <a:chExt cx="510771" cy="340514"/>
          </a:xfrm>
          <a:solidFill>
            <a:srgbClr val="57A9DD"/>
          </a:solidFill>
        </p:grpSpPr>
        <p:sp>
          <p:nvSpPr>
            <p:cNvPr id="42" name="Rounded Rectangle 41"/>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43" name="Rounded Rectangle 4"/>
            <p:cNvSpPr txBox="1"/>
            <p:nvPr/>
          </p:nvSpPr>
          <p:spPr>
            <a:xfrm>
              <a:off x="2410580" y="13334"/>
              <a:ext cx="500797"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KN062</a:t>
              </a:r>
            </a:p>
          </p:txBody>
        </p:sp>
      </p:grpSp>
      <p:grpSp>
        <p:nvGrpSpPr>
          <p:cNvPr id="44" name="Group 43"/>
          <p:cNvGrpSpPr/>
          <p:nvPr/>
        </p:nvGrpSpPr>
        <p:grpSpPr>
          <a:xfrm>
            <a:off x="6734234" y="5698088"/>
            <a:ext cx="370500" cy="320601"/>
            <a:chOff x="2410580" y="3361"/>
            <a:chExt cx="510771" cy="340514"/>
          </a:xfrm>
          <a:solidFill>
            <a:srgbClr val="57A9DD"/>
          </a:solidFill>
        </p:grpSpPr>
        <p:sp>
          <p:nvSpPr>
            <p:cNvPr id="45" name="Rounded Rectangle 44"/>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46"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600" b="1" kern="1200" dirty="0">
                  <a:solidFill>
                    <a:schemeClr val="bg1"/>
                  </a:solidFill>
                </a:rPr>
                <a:t>JAVLN</a:t>
              </a:r>
              <a:r>
                <a:rPr lang="en-GB" sz="1000" b="1" kern="1200" dirty="0">
                  <a:solidFill>
                    <a:schemeClr val="bg1"/>
                  </a:solidFill>
                </a:rPr>
                <a:t> 100</a:t>
              </a:r>
            </a:p>
          </p:txBody>
        </p:sp>
      </p:grpSp>
      <p:grpSp>
        <p:nvGrpSpPr>
          <p:cNvPr id="52" name="Group 51"/>
          <p:cNvGrpSpPr/>
          <p:nvPr/>
        </p:nvGrpSpPr>
        <p:grpSpPr>
          <a:xfrm>
            <a:off x="9365620" y="5689460"/>
            <a:ext cx="468737" cy="329641"/>
            <a:chOff x="2410580" y="3361"/>
            <a:chExt cx="510771" cy="340514"/>
          </a:xfrm>
          <a:solidFill>
            <a:srgbClr val="57A9DD"/>
          </a:solidFill>
        </p:grpSpPr>
        <p:sp>
          <p:nvSpPr>
            <p:cNvPr id="53" name="Rounded Rectangle 52"/>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54"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600" b="1" kern="1200" dirty="0">
                  <a:solidFill>
                    <a:schemeClr val="bg1"/>
                  </a:solidFill>
                </a:rPr>
                <a:t>ATTRCN-3</a:t>
              </a:r>
            </a:p>
          </p:txBody>
        </p:sp>
      </p:grpSp>
      <p:grpSp>
        <p:nvGrpSpPr>
          <p:cNvPr id="82" name="Group 81"/>
          <p:cNvGrpSpPr/>
          <p:nvPr/>
        </p:nvGrpSpPr>
        <p:grpSpPr>
          <a:xfrm>
            <a:off x="8883830" y="5691510"/>
            <a:ext cx="480856" cy="329641"/>
            <a:chOff x="2410580" y="3361"/>
            <a:chExt cx="510771" cy="340514"/>
          </a:xfrm>
          <a:solidFill>
            <a:srgbClr val="57A9DD"/>
          </a:solidFill>
        </p:grpSpPr>
        <p:sp>
          <p:nvSpPr>
            <p:cNvPr id="83" name="Rounded Rectangle 82"/>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84" name="Rounded Rectangle 4"/>
            <p:cNvSpPr txBox="1"/>
            <p:nvPr/>
          </p:nvSpPr>
          <p:spPr>
            <a:xfrm>
              <a:off x="2433731" y="13334"/>
              <a:ext cx="477646"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KN181</a:t>
              </a:r>
            </a:p>
          </p:txBody>
        </p:sp>
      </p:grpSp>
      <p:grpSp>
        <p:nvGrpSpPr>
          <p:cNvPr id="86" name="Group 85"/>
          <p:cNvGrpSpPr/>
          <p:nvPr/>
        </p:nvGrpSpPr>
        <p:grpSpPr>
          <a:xfrm>
            <a:off x="4424462" y="3856115"/>
            <a:ext cx="391406" cy="1793997"/>
            <a:chOff x="2410580" y="3361"/>
            <a:chExt cx="515174" cy="340514"/>
          </a:xfrm>
          <a:solidFill>
            <a:srgbClr val="FF0000"/>
          </a:solidFill>
        </p:grpSpPr>
        <p:sp>
          <p:nvSpPr>
            <p:cNvPr id="87" name="Rounded Rectangle 86"/>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88" name="Rounded Rectangle 4"/>
            <p:cNvSpPr txBox="1"/>
            <p:nvPr/>
          </p:nvSpPr>
          <p:spPr>
            <a:xfrm rot="16200000">
              <a:off x="2513921" y="-74219"/>
              <a:ext cx="327443" cy="496223"/>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gn="ctr" defTabSz="222250">
                <a:lnSpc>
                  <a:spcPct val="90000"/>
                </a:lnSpc>
                <a:spcBef>
                  <a:spcPct val="0"/>
                </a:spcBef>
                <a:spcAft>
                  <a:spcPct val="35000"/>
                </a:spcAft>
              </a:pPr>
              <a:r>
                <a:rPr lang="en-GB" sz="1000" b="1" kern="1200" dirty="0">
                  <a:solidFill>
                    <a:schemeClr val="bg1"/>
                  </a:solidFill>
                </a:rPr>
                <a:t>KN 062 </a:t>
              </a:r>
              <a:r>
                <a:rPr lang="en-GB" sz="1000" b="1" dirty="0">
                  <a:solidFill>
                    <a:srgbClr val="172B4F"/>
                  </a:solidFill>
                </a:rPr>
                <a:t>CPS </a:t>
              </a:r>
              <a:r>
                <a:rPr lang="en-GB" sz="1000" b="1" u="sng" dirty="0">
                  <a:solidFill>
                    <a:srgbClr val="172B4F"/>
                  </a:solidFill>
                </a:rPr>
                <a:t>&gt;</a:t>
              </a:r>
              <a:r>
                <a:rPr lang="en-GB" sz="1000" b="1" dirty="0">
                  <a:solidFill>
                    <a:srgbClr val="172B4F"/>
                  </a:solidFill>
                </a:rPr>
                <a:t>1</a:t>
              </a:r>
            </a:p>
          </p:txBody>
        </p:sp>
      </p:grpSp>
      <p:grpSp>
        <p:nvGrpSpPr>
          <p:cNvPr id="89" name="Group 88"/>
          <p:cNvGrpSpPr/>
          <p:nvPr/>
        </p:nvGrpSpPr>
        <p:grpSpPr>
          <a:xfrm rot="16200000">
            <a:off x="7922631" y="2161543"/>
            <a:ext cx="2156064" cy="249390"/>
            <a:chOff x="2410580" y="3361"/>
            <a:chExt cx="510771" cy="340514"/>
          </a:xfrm>
          <a:solidFill>
            <a:srgbClr val="00B050"/>
          </a:solidFill>
        </p:grpSpPr>
        <p:sp>
          <p:nvSpPr>
            <p:cNvPr id="90" name="Rounded Rectangle 89"/>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91"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KN 181 </a:t>
              </a:r>
              <a:r>
                <a:rPr lang="en-GB" sz="1000" b="1" kern="1200" dirty="0">
                  <a:solidFill>
                    <a:srgbClr val="172B4F"/>
                  </a:solidFill>
                </a:rPr>
                <a:t>CPS</a:t>
              </a:r>
              <a:r>
                <a:rPr lang="en-GB" sz="1000" b="1" kern="1200" dirty="0">
                  <a:solidFill>
                    <a:schemeClr val="bg1"/>
                  </a:solidFill>
                </a:rPr>
                <a:t> </a:t>
              </a:r>
              <a:r>
                <a:rPr lang="en-GB" sz="1000" b="1" u="sng" kern="1200" dirty="0">
                  <a:solidFill>
                    <a:srgbClr val="172B4F"/>
                  </a:solidFill>
                </a:rPr>
                <a:t>&gt;</a:t>
              </a:r>
              <a:r>
                <a:rPr lang="en-GB" sz="1000" b="1" kern="1200" dirty="0">
                  <a:solidFill>
                    <a:srgbClr val="172B4F"/>
                  </a:solidFill>
                </a:rPr>
                <a:t>10</a:t>
              </a:r>
            </a:p>
          </p:txBody>
        </p:sp>
      </p:grpSp>
      <p:grpSp>
        <p:nvGrpSpPr>
          <p:cNvPr id="92" name="Group 91"/>
          <p:cNvGrpSpPr/>
          <p:nvPr/>
        </p:nvGrpSpPr>
        <p:grpSpPr>
          <a:xfrm rot="16200000">
            <a:off x="7762196" y="4562621"/>
            <a:ext cx="1814871" cy="399996"/>
            <a:chOff x="2410580" y="3361"/>
            <a:chExt cx="510771" cy="340514"/>
          </a:xfrm>
          <a:solidFill>
            <a:srgbClr val="FF0000"/>
          </a:solidFill>
        </p:grpSpPr>
        <p:sp>
          <p:nvSpPr>
            <p:cNvPr id="93" name="Rounded Rectangle 92"/>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94"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KN 061</a:t>
              </a:r>
            </a:p>
          </p:txBody>
        </p:sp>
      </p:grpSp>
      <p:grpSp>
        <p:nvGrpSpPr>
          <p:cNvPr id="95" name="Group 94"/>
          <p:cNvGrpSpPr/>
          <p:nvPr/>
        </p:nvGrpSpPr>
        <p:grpSpPr>
          <a:xfrm rot="16200000">
            <a:off x="6015379" y="4583639"/>
            <a:ext cx="1835994" cy="361784"/>
            <a:chOff x="2410580" y="3361"/>
            <a:chExt cx="510771" cy="340514"/>
          </a:xfrm>
          <a:solidFill>
            <a:srgbClr val="FF0000"/>
          </a:solidFill>
        </p:grpSpPr>
        <p:sp>
          <p:nvSpPr>
            <p:cNvPr id="96" name="Rounded Rectangle 95"/>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97"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JAVELIN 100</a:t>
              </a:r>
            </a:p>
          </p:txBody>
        </p:sp>
      </p:grpSp>
      <p:grpSp>
        <p:nvGrpSpPr>
          <p:cNvPr id="61" name="Group 60"/>
          <p:cNvGrpSpPr/>
          <p:nvPr/>
        </p:nvGrpSpPr>
        <p:grpSpPr>
          <a:xfrm rot="16200000">
            <a:off x="2263152" y="4523896"/>
            <a:ext cx="1836947" cy="492390"/>
            <a:chOff x="1708903" y="1430777"/>
            <a:chExt cx="510771" cy="340514"/>
          </a:xfrm>
          <a:solidFill>
            <a:srgbClr val="00B050"/>
          </a:solidFill>
          <a:effectLst/>
        </p:grpSpPr>
        <p:sp>
          <p:nvSpPr>
            <p:cNvPr id="62" name="Rounded Rectangle 61"/>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63"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gn="ctr"/>
              <a:r>
                <a:rPr lang="en-US" sz="1400" b="1" dirty="0" err="1">
                  <a:solidFill>
                    <a:schemeClr val="bg1"/>
                  </a:solidFill>
                </a:rPr>
                <a:t>ToGA</a:t>
              </a:r>
              <a:endParaRPr lang="en-US" sz="1400" b="1" dirty="0">
                <a:solidFill>
                  <a:schemeClr val="bg1"/>
                </a:solidFill>
              </a:endParaRPr>
            </a:p>
          </p:txBody>
        </p:sp>
      </p:grpSp>
      <p:grpSp>
        <p:nvGrpSpPr>
          <p:cNvPr id="98" name="Group 97"/>
          <p:cNvGrpSpPr/>
          <p:nvPr/>
        </p:nvGrpSpPr>
        <p:grpSpPr>
          <a:xfrm rot="16200000">
            <a:off x="3865849" y="4330000"/>
            <a:ext cx="2285827" cy="373984"/>
            <a:chOff x="2410580" y="3361"/>
            <a:chExt cx="510771" cy="340514"/>
          </a:xfrm>
          <a:solidFill>
            <a:srgbClr val="00B050"/>
          </a:solidFill>
        </p:grpSpPr>
        <p:sp>
          <p:nvSpPr>
            <p:cNvPr id="99" name="Rounded Rectangle 98"/>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00" name="Rounded Rectangle 4"/>
            <p:cNvSpPr txBox="1"/>
            <p:nvPr/>
          </p:nvSpPr>
          <p:spPr>
            <a:xfrm>
              <a:off x="2420553" y="71707"/>
              <a:ext cx="490825" cy="26219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CM 649 </a:t>
              </a:r>
              <a:r>
                <a:rPr lang="en-GB" sz="1000" b="1" kern="1200" dirty="0">
                  <a:solidFill>
                    <a:srgbClr val="172B4F"/>
                  </a:solidFill>
                </a:rPr>
                <a:t>CPS </a:t>
              </a:r>
              <a:r>
                <a:rPr lang="en-GB" sz="1000" b="1" u="sng" kern="1200" dirty="0">
                  <a:solidFill>
                    <a:srgbClr val="172B4F"/>
                  </a:solidFill>
                </a:rPr>
                <a:t>&gt;</a:t>
              </a:r>
              <a:r>
                <a:rPr lang="en-GB" sz="1000" b="1" kern="1200" dirty="0">
                  <a:solidFill>
                    <a:srgbClr val="172B4F"/>
                  </a:solidFill>
                </a:rPr>
                <a:t>5</a:t>
              </a:r>
            </a:p>
          </p:txBody>
        </p:sp>
      </p:grpSp>
      <p:grpSp>
        <p:nvGrpSpPr>
          <p:cNvPr id="101" name="Group 100"/>
          <p:cNvGrpSpPr/>
          <p:nvPr/>
        </p:nvGrpSpPr>
        <p:grpSpPr>
          <a:xfrm rot="16200000">
            <a:off x="3811910" y="2614608"/>
            <a:ext cx="3092421" cy="324737"/>
            <a:chOff x="2410580" y="3361"/>
            <a:chExt cx="510771" cy="340514"/>
          </a:xfrm>
          <a:solidFill>
            <a:srgbClr val="00B050"/>
          </a:solidFill>
        </p:grpSpPr>
        <p:sp>
          <p:nvSpPr>
            <p:cNvPr id="102" name="Rounded Rectangle 101"/>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03"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KN 590 </a:t>
              </a:r>
              <a:r>
                <a:rPr lang="en-GB" sz="1000" b="1" kern="1200" dirty="0">
                  <a:solidFill>
                    <a:srgbClr val="172B4F"/>
                  </a:solidFill>
                </a:rPr>
                <a:t>CPS</a:t>
              </a:r>
              <a:r>
                <a:rPr lang="en-GB" sz="1000" b="1" kern="1200" dirty="0">
                  <a:solidFill>
                    <a:schemeClr val="bg1"/>
                  </a:solidFill>
                </a:rPr>
                <a:t> </a:t>
              </a:r>
              <a:r>
                <a:rPr lang="en-GB" sz="1000" b="1" u="sng" kern="1200" dirty="0">
                  <a:solidFill>
                    <a:srgbClr val="172B4F"/>
                  </a:solidFill>
                </a:rPr>
                <a:t>&gt;</a:t>
              </a:r>
              <a:r>
                <a:rPr lang="en-GB" sz="1000" b="1" kern="1200" dirty="0">
                  <a:solidFill>
                    <a:srgbClr val="172B4F"/>
                  </a:solidFill>
                </a:rPr>
                <a:t>10</a:t>
              </a:r>
            </a:p>
          </p:txBody>
        </p:sp>
      </p:grpSp>
      <p:grpSp>
        <p:nvGrpSpPr>
          <p:cNvPr id="107" name="Group 106"/>
          <p:cNvGrpSpPr/>
          <p:nvPr/>
        </p:nvGrpSpPr>
        <p:grpSpPr>
          <a:xfrm>
            <a:off x="4829315" y="6027769"/>
            <a:ext cx="465958" cy="162720"/>
            <a:chOff x="2410580" y="3361"/>
            <a:chExt cx="510771" cy="340514"/>
          </a:xfrm>
          <a:solidFill>
            <a:schemeClr val="accent5">
              <a:lumMod val="50000"/>
            </a:schemeClr>
          </a:solidFill>
        </p:grpSpPr>
        <p:sp>
          <p:nvSpPr>
            <p:cNvPr id="108" name="Rounded Rectangle 107"/>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09"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CM649</a:t>
              </a:r>
            </a:p>
          </p:txBody>
        </p:sp>
      </p:grpSp>
      <p:grpSp>
        <p:nvGrpSpPr>
          <p:cNvPr id="110" name="Group 109"/>
          <p:cNvGrpSpPr/>
          <p:nvPr/>
        </p:nvGrpSpPr>
        <p:grpSpPr>
          <a:xfrm>
            <a:off x="5304377" y="6027769"/>
            <a:ext cx="503422" cy="162720"/>
            <a:chOff x="2410580" y="3361"/>
            <a:chExt cx="510771" cy="340514"/>
          </a:xfrm>
          <a:solidFill>
            <a:schemeClr val="accent5">
              <a:lumMod val="50000"/>
            </a:schemeClr>
          </a:solidFill>
        </p:grpSpPr>
        <p:sp>
          <p:nvSpPr>
            <p:cNvPr id="111" name="Rounded Rectangle 110"/>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12"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KN590</a:t>
              </a:r>
            </a:p>
          </p:txBody>
        </p:sp>
      </p:grpSp>
      <p:grpSp>
        <p:nvGrpSpPr>
          <p:cNvPr id="113" name="Group 112"/>
          <p:cNvGrpSpPr/>
          <p:nvPr/>
        </p:nvGrpSpPr>
        <p:grpSpPr>
          <a:xfrm>
            <a:off x="5527388" y="6222151"/>
            <a:ext cx="597375" cy="159721"/>
            <a:chOff x="2410580" y="3361"/>
            <a:chExt cx="510771" cy="340514"/>
          </a:xfrm>
          <a:solidFill>
            <a:schemeClr val="accent5">
              <a:lumMod val="50000"/>
            </a:schemeClr>
          </a:solidFill>
        </p:grpSpPr>
        <p:sp>
          <p:nvSpPr>
            <p:cNvPr id="114" name="Rounded Rectangle 113"/>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15" name="Rounded Rectangle 4"/>
            <p:cNvSpPr txBox="1"/>
            <p:nvPr/>
          </p:nvSpPr>
          <p:spPr>
            <a:xfrm>
              <a:off x="2420553" y="13334"/>
              <a:ext cx="490825" cy="32056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800" b="1" kern="1200" dirty="0">
                  <a:solidFill>
                    <a:schemeClr val="bg1"/>
                  </a:solidFill>
                </a:rPr>
                <a:t>ATTRCN-4</a:t>
              </a:r>
            </a:p>
          </p:txBody>
        </p:sp>
      </p:grpSp>
      <p:grpSp>
        <p:nvGrpSpPr>
          <p:cNvPr id="119" name="Group 118"/>
          <p:cNvGrpSpPr/>
          <p:nvPr/>
        </p:nvGrpSpPr>
        <p:grpSpPr>
          <a:xfrm>
            <a:off x="10863389" y="5693017"/>
            <a:ext cx="533962" cy="313861"/>
            <a:chOff x="2410580" y="3361"/>
            <a:chExt cx="510771" cy="340514"/>
          </a:xfrm>
          <a:solidFill>
            <a:srgbClr val="57A9DD"/>
          </a:solidFill>
        </p:grpSpPr>
        <p:sp>
          <p:nvSpPr>
            <p:cNvPr id="120" name="Rounded Rectangle 119"/>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21" name="Rounded Rectangle 4"/>
            <p:cNvSpPr txBox="1"/>
            <p:nvPr/>
          </p:nvSpPr>
          <p:spPr>
            <a:xfrm>
              <a:off x="2420553" y="13334"/>
              <a:ext cx="498701"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600" b="1" kern="1200" dirty="0">
                  <a:solidFill>
                    <a:schemeClr val="bg1"/>
                  </a:solidFill>
                </a:rPr>
                <a:t>ATTRCN-2</a:t>
              </a:r>
            </a:p>
          </p:txBody>
        </p:sp>
      </p:grpSp>
      <p:grpSp>
        <p:nvGrpSpPr>
          <p:cNvPr id="122" name="Group 121"/>
          <p:cNvGrpSpPr/>
          <p:nvPr/>
        </p:nvGrpSpPr>
        <p:grpSpPr>
          <a:xfrm>
            <a:off x="11419999" y="5687959"/>
            <a:ext cx="401558" cy="329641"/>
            <a:chOff x="2410580" y="3361"/>
            <a:chExt cx="510771" cy="340514"/>
          </a:xfrm>
          <a:solidFill>
            <a:srgbClr val="57A9DD"/>
          </a:solidFill>
        </p:grpSpPr>
        <p:sp>
          <p:nvSpPr>
            <p:cNvPr id="123" name="Rounded Rectangle 122"/>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24"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KN59</a:t>
              </a:r>
            </a:p>
          </p:txBody>
        </p:sp>
      </p:grpSp>
      <p:grpSp>
        <p:nvGrpSpPr>
          <p:cNvPr id="128" name="Group 127"/>
          <p:cNvGrpSpPr/>
          <p:nvPr/>
        </p:nvGrpSpPr>
        <p:grpSpPr>
          <a:xfrm>
            <a:off x="11819615" y="5703509"/>
            <a:ext cx="324473" cy="320601"/>
            <a:chOff x="2410580" y="3361"/>
            <a:chExt cx="510771" cy="340514"/>
          </a:xfrm>
          <a:solidFill>
            <a:srgbClr val="57A9DD"/>
          </a:solidFill>
        </p:grpSpPr>
        <p:sp>
          <p:nvSpPr>
            <p:cNvPr id="129" name="Rounded Rectangle 128"/>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30"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600" b="1" kern="1200" dirty="0">
                  <a:solidFill>
                    <a:schemeClr val="bg1"/>
                  </a:solidFill>
                </a:rPr>
                <a:t>JAVLN</a:t>
              </a:r>
              <a:r>
                <a:rPr lang="en-GB" sz="1000" b="1" kern="1200" dirty="0">
                  <a:solidFill>
                    <a:schemeClr val="bg1"/>
                  </a:solidFill>
                </a:rPr>
                <a:t> 300</a:t>
              </a:r>
            </a:p>
          </p:txBody>
        </p:sp>
      </p:grpSp>
      <p:grpSp>
        <p:nvGrpSpPr>
          <p:cNvPr id="131" name="Group 130"/>
          <p:cNvGrpSpPr/>
          <p:nvPr/>
        </p:nvGrpSpPr>
        <p:grpSpPr>
          <a:xfrm>
            <a:off x="6152465" y="874"/>
            <a:ext cx="971232" cy="479686"/>
            <a:chOff x="2410580" y="3361"/>
            <a:chExt cx="510771" cy="340514"/>
          </a:xfrm>
          <a:solidFill>
            <a:srgbClr val="0070C0"/>
          </a:solidFill>
        </p:grpSpPr>
        <p:sp>
          <p:nvSpPr>
            <p:cNvPr id="132" name="Rounded Rectangle 131"/>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33"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1LM treatment</a:t>
              </a:r>
            </a:p>
          </p:txBody>
        </p:sp>
      </p:grpSp>
      <p:grpSp>
        <p:nvGrpSpPr>
          <p:cNvPr id="104" name="Group 103"/>
          <p:cNvGrpSpPr/>
          <p:nvPr/>
        </p:nvGrpSpPr>
        <p:grpSpPr>
          <a:xfrm rot="16200000">
            <a:off x="7330830" y="4583903"/>
            <a:ext cx="1837834" cy="380395"/>
            <a:chOff x="1708903" y="1430777"/>
            <a:chExt cx="510771" cy="340514"/>
          </a:xfrm>
          <a:solidFill>
            <a:srgbClr val="00B050"/>
          </a:solidFill>
          <a:effectLst/>
        </p:grpSpPr>
        <p:sp>
          <p:nvSpPr>
            <p:cNvPr id="105" name="Rounded Rectangle 104"/>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06"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gn="ctr"/>
              <a:r>
                <a:rPr lang="en-US" sz="1100" b="1" dirty="0">
                  <a:solidFill>
                    <a:schemeClr val="bg1"/>
                  </a:solidFill>
                </a:rPr>
                <a:t>REGARD/</a:t>
              </a:r>
            </a:p>
            <a:p>
              <a:pPr algn="ctr"/>
              <a:r>
                <a:rPr lang="en-US" sz="1100" b="1" dirty="0">
                  <a:solidFill>
                    <a:schemeClr val="bg1"/>
                  </a:solidFill>
                </a:rPr>
                <a:t>RAINBOW</a:t>
              </a:r>
            </a:p>
          </p:txBody>
        </p:sp>
      </p:grpSp>
      <p:grpSp>
        <p:nvGrpSpPr>
          <p:cNvPr id="137" name="Group 136"/>
          <p:cNvGrpSpPr/>
          <p:nvPr/>
        </p:nvGrpSpPr>
        <p:grpSpPr>
          <a:xfrm>
            <a:off x="1511462" y="3855184"/>
            <a:ext cx="1307799" cy="468005"/>
            <a:chOff x="1708903" y="1430777"/>
            <a:chExt cx="510771" cy="340514"/>
          </a:xfrm>
        </p:grpSpPr>
        <p:sp>
          <p:nvSpPr>
            <p:cNvPr id="138" name="Rounded Rectangle 137"/>
            <p:cNvSpPr/>
            <p:nvPr/>
          </p:nvSpPr>
          <p:spPr>
            <a:xfrm>
              <a:off x="1708903" y="1430777"/>
              <a:ext cx="510771" cy="340514"/>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39" name="Rounded Rectangle 4"/>
            <p:cNvSpPr txBox="1"/>
            <p:nvPr/>
          </p:nvSpPr>
          <p:spPr>
            <a:xfrm>
              <a:off x="1718876" y="1440750"/>
              <a:ext cx="490825" cy="3205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gn="ctr"/>
              <a:r>
                <a:rPr lang="en-US" sz="1400" b="1" dirty="0">
                  <a:solidFill>
                    <a:schemeClr val="tx1"/>
                  </a:solidFill>
                </a:rPr>
                <a:t>GEJ AC</a:t>
              </a:r>
            </a:p>
          </p:txBody>
        </p:sp>
      </p:grpSp>
      <p:grpSp>
        <p:nvGrpSpPr>
          <p:cNvPr id="140" name="Group 139"/>
          <p:cNvGrpSpPr/>
          <p:nvPr/>
        </p:nvGrpSpPr>
        <p:grpSpPr>
          <a:xfrm rot="16200000">
            <a:off x="5077631" y="4629282"/>
            <a:ext cx="1837858" cy="272359"/>
            <a:chOff x="2410580" y="3361"/>
            <a:chExt cx="510771" cy="340514"/>
          </a:xfrm>
          <a:solidFill>
            <a:srgbClr val="8FC75D"/>
          </a:solidFill>
        </p:grpSpPr>
        <p:sp>
          <p:nvSpPr>
            <p:cNvPr id="141" name="Rounded Rectangle 140"/>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42"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ATTRCN 4 PFS/ </a:t>
              </a:r>
              <a:r>
                <a:rPr lang="en-GB" sz="1000" b="1" kern="1200" dirty="0">
                  <a:solidFill>
                    <a:srgbClr val="FF0000"/>
                  </a:solidFill>
                </a:rPr>
                <a:t>OS</a:t>
              </a:r>
            </a:p>
          </p:txBody>
        </p:sp>
      </p:grpSp>
      <p:grpSp>
        <p:nvGrpSpPr>
          <p:cNvPr id="143" name="Group 142"/>
          <p:cNvGrpSpPr/>
          <p:nvPr/>
        </p:nvGrpSpPr>
        <p:grpSpPr>
          <a:xfrm rot="16200000">
            <a:off x="8665019" y="3582743"/>
            <a:ext cx="935404" cy="518074"/>
            <a:chOff x="2410580" y="3361"/>
            <a:chExt cx="510771" cy="340514"/>
          </a:xfrm>
          <a:solidFill>
            <a:srgbClr val="FF0000"/>
          </a:solidFill>
        </p:grpSpPr>
        <p:sp>
          <p:nvSpPr>
            <p:cNvPr id="144" name="Rounded Rectangle 143"/>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45"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KN 181</a:t>
              </a:r>
            </a:p>
          </p:txBody>
        </p:sp>
      </p:grpSp>
      <p:grpSp>
        <p:nvGrpSpPr>
          <p:cNvPr id="146" name="Group 145"/>
          <p:cNvGrpSpPr/>
          <p:nvPr/>
        </p:nvGrpSpPr>
        <p:grpSpPr>
          <a:xfrm rot="16200000">
            <a:off x="8171880" y="2162297"/>
            <a:ext cx="2157574" cy="249390"/>
            <a:chOff x="2410580" y="3361"/>
            <a:chExt cx="510771" cy="340514"/>
          </a:xfrm>
          <a:solidFill>
            <a:srgbClr val="FF0000"/>
          </a:solidFill>
        </p:grpSpPr>
        <p:sp>
          <p:nvSpPr>
            <p:cNvPr id="147" name="Rounded Rectangle 146"/>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48"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KN 181 </a:t>
              </a:r>
              <a:r>
                <a:rPr lang="en-GB" sz="1000" b="1" kern="1200" dirty="0">
                  <a:solidFill>
                    <a:srgbClr val="172B4F"/>
                  </a:solidFill>
                </a:rPr>
                <a:t>CPS &lt;10</a:t>
              </a:r>
            </a:p>
          </p:txBody>
        </p:sp>
      </p:grpSp>
      <p:grpSp>
        <p:nvGrpSpPr>
          <p:cNvPr id="149" name="Group 148"/>
          <p:cNvGrpSpPr/>
          <p:nvPr/>
        </p:nvGrpSpPr>
        <p:grpSpPr>
          <a:xfrm rot="16200000">
            <a:off x="8523594" y="2106194"/>
            <a:ext cx="2128485" cy="365631"/>
            <a:chOff x="2410580" y="3361"/>
            <a:chExt cx="510771" cy="340514"/>
          </a:xfrm>
          <a:solidFill>
            <a:srgbClr val="8FC75D"/>
          </a:solidFill>
        </p:grpSpPr>
        <p:sp>
          <p:nvSpPr>
            <p:cNvPr id="150" name="Rounded Rectangle 149"/>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51"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ATTRACTION 3</a:t>
              </a:r>
              <a:endParaRPr lang="en-GB" sz="1000" b="1" kern="1200" dirty="0">
                <a:solidFill>
                  <a:srgbClr val="172B4F"/>
                </a:solidFill>
              </a:endParaRPr>
            </a:p>
          </p:txBody>
        </p:sp>
      </p:grpSp>
      <p:grpSp>
        <p:nvGrpSpPr>
          <p:cNvPr id="152" name="Group 151"/>
          <p:cNvGrpSpPr/>
          <p:nvPr/>
        </p:nvGrpSpPr>
        <p:grpSpPr>
          <a:xfrm rot="16200000">
            <a:off x="4136224" y="2603735"/>
            <a:ext cx="3092421" cy="342910"/>
            <a:chOff x="2410580" y="3361"/>
            <a:chExt cx="510771" cy="340514"/>
          </a:xfrm>
          <a:solidFill>
            <a:srgbClr val="FF0000"/>
          </a:solidFill>
        </p:grpSpPr>
        <p:sp>
          <p:nvSpPr>
            <p:cNvPr id="153" name="Rounded Rectangle 152"/>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54"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KN 590 </a:t>
              </a:r>
              <a:r>
                <a:rPr lang="en-GB" sz="1000" b="1" kern="1200" dirty="0">
                  <a:solidFill>
                    <a:srgbClr val="172B4F"/>
                  </a:solidFill>
                </a:rPr>
                <a:t>CPS &lt;10</a:t>
              </a:r>
            </a:p>
          </p:txBody>
        </p:sp>
      </p:grpSp>
      <p:sp>
        <p:nvSpPr>
          <p:cNvPr id="155" name="TextBox 154"/>
          <p:cNvSpPr txBox="1"/>
          <p:nvPr/>
        </p:nvSpPr>
        <p:spPr>
          <a:xfrm>
            <a:off x="2981495" y="5434178"/>
            <a:ext cx="466794" cy="261610"/>
          </a:xfrm>
          <a:prstGeom prst="rect">
            <a:avLst/>
          </a:prstGeom>
          <a:noFill/>
        </p:spPr>
        <p:txBody>
          <a:bodyPr wrap="none" rtlCol="0">
            <a:spAutoFit/>
          </a:bodyPr>
          <a:lstStyle/>
          <a:p>
            <a:r>
              <a:rPr lang="en-US" sz="1050" b="1" dirty="0"/>
              <a:t>15%</a:t>
            </a:r>
          </a:p>
        </p:txBody>
      </p:sp>
      <p:sp>
        <p:nvSpPr>
          <p:cNvPr id="157" name="TextBox 156"/>
          <p:cNvSpPr txBox="1"/>
          <p:nvPr/>
        </p:nvSpPr>
        <p:spPr>
          <a:xfrm>
            <a:off x="4418966" y="5435323"/>
            <a:ext cx="455574" cy="253916"/>
          </a:xfrm>
          <a:prstGeom prst="rect">
            <a:avLst/>
          </a:prstGeom>
          <a:noFill/>
        </p:spPr>
        <p:txBody>
          <a:bodyPr wrap="none" rtlCol="0">
            <a:spAutoFit/>
          </a:bodyPr>
          <a:lstStyle/>
          <a:p>
            <a:r>
              <a:rPr lang="en-US" sz="1050" b="1" dirty="0"/>
              <a:t>72%</a:t>
            </a:r>
          </a:p>
        </p:txBody>
      </p:sp>
      <p:sp>
        <p:nvSpPr>
          <p:cNvPr id="158" name="TextBox 157"/>
          <p:cNvSpPr txBox="1"/>
          <p:nvPr/>
        </p:nvSpPr>
        <p:spPr>
          <a:xfrm>
            <a:off x="4834036" y="5288068"/>
            <a:ext cx="455574" cy="415498"/>
          </a:xfrm>
          <a:prstGeom prst="rect">
            <a:avLst/>
          </a:prstGeom>
          <a:noFill/>
        </p:spPr>
        <p:txBody>
          <a:bodyPr wrap="none" rtlCol="0">
            <a:spAutoFit/>
          </a:bodyPr>
          <a:lstStyle/>
          <a:p>
            <a:r>
              <a:rPr lang="en-US" sz="1050" b="1" dirty="0"/>
              <a:t>35-</a:t>
            </a:r>
          </a:p>
          <a:p>
            <a:r>
              <a:rPr lang="en-US" sz="1050" b="1" dirty="0"/>
              <a:t>60%</a:t>
            </a:r>
          </a:p>
        </p:txBody>
      </p:sp>
      <p:sp>
        <p:nvSpPr>
          <p:cNvPr id="159" name="TextBox 158"/>
          <p:cNvSpPr txBox="1"/>
          <p:nvPr/>
        </p:nvSpPr>
        <p:spPr>
          <a:xfrm>
            <a:off x="5157884" y="3918565"/>
            <a:ext cx="455574" cy="415498"/>
          </a:xfrm>
          <a:prstGeom prst="rect">
            <a:avLst/>
          </a:prstGeom>
          <a:noFill/>
        </p:spPr>
        <p:txBody>
          <a:bodyPr wrap="none" rtlCol="0">
            <a:spAutoFit/>
          </a:bodyPr>
          <a:lstStyle/>
          <a:p>
            <a:r>
              <a:rPr lang="en-US" sz="1050" b="1" dirty="0"/>
              <a:t>15-</a:t>
            </a:r>
          </a:p>
          <a:p>
            <a:r>
              <a:rPr lang="en-US" sz="1050" b="1" dirty="0"/>
              <a:t>48%</a:t>
            </a:r>
          </a:p>
        </p:txBody>
      </p:sp>
      <p:sp>
        <p:nvSpPr>
          <p:cNvPr id="160" name="TextBox 159"/>
          <p:cNvSpPr txBox="1"/>
          <p:nvPr/>
        </p:nvSpPr>
        <p:spPr>
          <a:xfrm>
            <a:off x="5482198" y="3907748"/>
            <a:ext cx="455574" cy="415498"/>
          </a:xfrm>
          <a:prstGeom prst="rect">
            <a:avLst/>
          </a:prstGeom>
          <a:noFill/>
        </p:spPr>
        <p:txBody>
          <a:bodyPr wrap="none" rtlCol="0">
            <a:spAutoFit/>
          </a:bodyPr>
          <a:lstStyle/>
          <a:p>
            <a:r>
              <a:rPr lang="en-US" sz="1050" b="1" dirty="0"/>
              <a:t>52-</a:t>
            </a:r>
          </a:p>
          <a:p>
            <a:r>
              <a:rPr lang="en-US" sz="1050" b="1" dirty="0"/>
              <a:t>85%</a:t>
            </a:r>
          </a:p>
        </p:txBody>
      </p:sp>
      <p:sp>
        <p:nvSpPr>
          <p:cNvPr id="161" name="TextBox 160"/>
          <p:cNvSpPr txBox="1"/>
          <p:nvPr/>
        </p:nvSpPr>
        <p:spPr>
          <a:xfrm>
            <a:off x="8831780" y="3038782"/>
            <a:ext cx="415498" cy="369332"/>
          </a:xfrm>
          <a:prstGeom prst="rect">
            <a:avLst/>
          </a:prstGeom>
          <a:noFill/>
        </p:spPr>
        <p:txBody>
          <a:bodyPr wrap="none" rtlCol="0">
            <a:spAutoFit/>
          </a:bodyPr>
          <a:lstStyle/>
          <a:p>
            <a:r>
              <a:rPr lang="en-US" sz="900" b="1" dirty="0"/>
              <a:t>40-</a:t>
            </a:r>
          </a:p>
          <a:p>
            <a:r>
              <a:rPr lang="en-US" sz="900" b="1" dirty="0"/>
              <a:t>58%</a:t>
            </a:r>
          </a:p>
        </p:txBody>
      </p:sp>
      <p:sp>
        <p:nvSpPr>
          <p:cNvPr id="162" name="TextBox 161"/>
          <p:cNvSpPr txBox="1"/>
          <p:nvPr/>
        </p:nvSpPr>
        <p:spPr>
          <a:xfrm>
            <a:off x="9069929" y="3038782"/>
            <a:ext cx="415498" cy="369332"/>
          </a:xfrm>
          <a:prstGeom prst="rect">
            <a:avLst/>
          </a:prstGeom>
          <a:noFill/>
        </p:spPr>
        <p:txBody>
          <a:bodyPr wrap="none" rtlCol="0">
            <a:spAutoFit/>
          </a:bodyPr>
          <a:lstStyle/>
          <a:p>
            <a:r>
              <a:rPr lang="en-US" sz="900" b="1" dirty="0"/>
              <a:t>42-</a:t>
            </a:r>
          </a:p>
          <a:p>
            <a:r>
              <a:rPr lang="en-US" sz="900" b="1" dirty="0"/>
              <a:t>60%</a:t>
            </a:r>
          </a:p>
        </p:txBody>
      </p:sp>
      <p:sp>
        <p:nvSpPr>
          <p:cNvPr id="163" name="Rectangle 162"/>
          <p:cNvSpPr/>
          <p:nvPr/>
        </p:nvSpPr>
        <p:spPr>
          <a:xfrm>
            <a:off x="2922648" y="3382014"/>
            <a:ext cx="465392" cy="455554"/>
          </a:xfrm>
          <a:prstGeom prst="rect">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a:off x="8057681" y="3387497"/>
            <a:ext cx="371124" cy="459037"/>
          </a:xfrm>
          <a:prstGeom prst="rect">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p:cNvCxnSpPr/>
          <p:nvPr/>
        </p:nvCxnSpPr>
        <p:spPr>
          <a:xfrm flipV="1">
            <a:off x="1513662" y="3328958"/>
            <a:ext cx="10635728" cy="45120"/>
          </a:xfrm>
          <a:prstGeom prst="line">
            <a:avLst/>
          </a:prstGeom>
          <a:ln>
            <a:solidFill>
              <a:srgbClr val="172B4F"/>
            </a:solidFill>
            <a:prstDash val="sys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513662" y="1192016"/>
            <a:ext cx="10696837" cy="32424"/>
          </a:xfrm>
          <a:prstGeom prst="line">
            <a:avLst/>
          </a:prstGeom>
          <a:ln>
            <a:solidFill>
              <a:srgbClr val="172B4F"/>
            </a:solidFill>
            <a:prstDash val="sys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1513662" y="3831879"/>
            <a:ext cx="10252352" cy="22820"/>
          </a:xfrm>
          <a:prstGeom prst="line">
            <a:avLst/>
          </a:prstGeom>
          <a:ln>
            <a:solidFill>
              <a:srgbClr val="172B4F"/>
            </a:solidFill>
            <a:prstDash val="sysDash"/>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1513662" y="4303823"/>
            <a:ext cx="10252352" cy="22820"/>
          </a:xfrm>
          <a:prstGeom prst="line">
            <a:avLst/>
          </a:prstGeom>
          <a:ln>
            <a:solidFill>
              <a:srgbClr val="172B4F"/>
            </a:solidFill>
            <a:prstDash val="sysDash"/>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1558720" y="5667841"/>
            <a:ext cx="10252352" cy="22820"/>
          </a:xfrm>
          <a:prstGeom prst="line">
            <a:avLst/>
          </a:prstGeom>
          <a:ln>
            <a:solidFill>
              <a:srgbClr val="172B4F"/>
            </a:solidFill>
            <a:prstDash val="sysDash"/>
          </a:ln>
        </p:spPr>
        <p:style>
          <a:lnRef idx="1">
            <a:schemeClr val="accent1"/>
          </a:lnRef>
          <a:fillRef idx="0">
            <a:schemeClr val="accent1"/>
          </a:fillRef>
          <a:effectRef idx="0">
            <a:schemeClr val="accent1"/>
          </a:effectRef>
          <a:fontRef idx="minor">
            <a:schemeClr val="tx1"/>
          </a:fontRef>
        </p:style>
      </p:cxnSp>
      <p:grpSp>
        <p:nvGrpSpPr>
          <p:cNvPr id="190" name="Group 189"/>
          <p:cNvGrpSpPr/>
          <p:nvPr/>
        </p:nvGrpSpPr>
        <p:grpSpPr>
          <a:xfrm rot="16200000">
            <a:off x="9798528" y="4566511"/>
            <a:ext cx="1837834" cy="369253"/>
            <a:chOff x="1708903" y="1430777"/>
            <a:chExt cx="510771" cy="340514"/>
          </a:xfrm>
          <a:solidFill>
            <a:srgbClr val="00B050"/>
          </a:solidFill>
          <a:effectLst/>
        </p:grpSpPr>
        <p:sp>
          <p:nvSpPr>
            <p:cNvPr id="191" name="Rounded Rectangle 190"/>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92"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gn="ctr"/>
              <a:r>
                <a:rPr lang="en-US" sz="1100" b="1" dirty="0">
                  <a:solidFill>
                    <a:schemeClr val="bg1"/>
                  </a:solidFill>
                </a:rPr>
                <a:t>TAGS</a:t>
              </a:r>
            </a:p>
          </p:txBody>
        </p:sp>
      </p:grpSp>
      <p:grpSp>
        <p:nvGrpSpPr>
          <p:cNvPr id="193" name="Group 192"/>
          <p:cNvGrpSpPr/>
          <p:nvPr/>
        </p:nvGrpSpPr>
        <p:grpSpPr>
          <a:xfrm rot="16200000">
            <a:off x="10244732" y="4498487"/>
            <a:ext cx="1837834" cy="500873"/>
            <a:chOff x="1708903" y="1430777"/>
            <a:chExt cx="510771" cy="340514"/>
          </a:xfrm>
          <a:solidFill>
            <a:srgbClr val="8FC75D"/>
          </a:solidFill>
          <a:effectLst/>
        </p:grpSpPr>
        <p:sp>
          <p:nvSpPr>
            <p:cNvPr id="194" name="Rounded Rectangle 193"/>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95"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gn="ctr"/>
              <a:r>
                <a:rPr lang="en-US" sz="1100" b="1" dirty="0">
                  <a:solidFill>
                    <a:schemeClr val="bg1"/>
                  </a:solidFill>
                </a:rPr>
                <a:t>ATTRCN-2 (Asia)</a:t>
              </a:r>
            </a:p>
          </p:txBody>
        </p:sp>
      </p:grpSp>
      <p:grpSp>
        <p:nvGrpSpPr>
          <p:cNvPr id="196" name="Group 195"/>
          <p:cNvGrpSpPr/>
          <p:nvPr/>
        </p:nvGrpSpPr>
        <p:grpSpPr>
          <a:xfrm rot="16200000">
            <a:off x="10688593" y="4544792"/>
            <a:ext cx="1837834" cy="386848"/>
            <a:chOff x="1708903" y="1430777"/>
            <a:chExt cx="510771" cy="340514"/>
          </a:xfrm>
          <a:solidFill>
            <a:srgbClr val="00B050"/>
          </a:solidFill>
          <a:effectLst/>
        </p:grpSpPr>
        <p:sp>
          <p:nvSpPr>
            <p:cNvPr id="197" name="Rounded Rectangle 196"/>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98"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gn="ctr"/>
              <a:r>
                <a:rPr lang="en-US" sz="1100" b="1" dirty="0">
                  <a:solidFill>
                    <a:schemeClr val="bg1"/>
                  </a:solidFill>
                </a:rPr>
                <a:t>KN059 </a:t>
              </a:r>
              <a:r>
                <a:rPr lang="en-GB" sz="1100" b="1" dirty="0">
                  <a:solidFill>
                    <a:srgbClr val="172B4F"/>
                  </a:solidFill>
                </a:rPr>
                <a:t>CPS </a:t>
              </a:r>
              <a:r>
                <a:rPr lang="en-GB" sz="1100" b="1" u="sng" dirty="0">
                  <a:solidFill>
                    <a:srgbClr val="172B4F"/>
                  </a:solidFill>
                </a:rPr>
                <a:t>&gt;</a:t>
              </a:r>
              <a:r>
                <a:rPr lang="en-GB" sz="1100" b="1" dirty="0">
                  <a:solidFill>
                    <a:srgbClr val="172B4F"/>
                  </a:solidFill>
                </a:rPr>
                <a:t>1</a:t>
              </a:r>
              <a:r>
                <a:rPr lang="en-US" sz="1100" b="1" dirty="0">
                  <a:solidFill>
                    <a:schemeClr val="bg1"/>
                  </a:solidFill>
                </a:rPr>
                <a:t> </a:t>
              </a:r>
            </a:p>
          </p:txBody>
        </p:sp>
      </p:grpSp>
      <p:grpSp>
        <p:nvGrpSpPr>
          <p:cNvPr id="199" name="Group 198"/>
          <p:cNvGrpSpPr/>
          <p:nvPr/>
        </p:nvGrpSpPr>
        <p:grpSpPr>
          <a:xfrm rot="16200000">
            <a:off x="11063017" y="4571627"/>
            <a:ext cx="1831771" cy="330371"/>
            <a:chOff x="2410580" y="3361"/>
            <a:chExt cx="510771" cy="340514"/>
          </a:xfrm>
          <a:solidFill>
            <a:srgbClr val="FF0000"/>
          </a:solidFill>
        </p:grpSpPr>
        <p:sp>
          <p:nvSpPr>
            <p:cNvPr id="200" name="Rounded Rectangle 199"/>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01"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JAVELIN 300</a:t>
              </a:r>
            </a:p>
          </p:txBody>
        </p:sp>
      </p:grpSp>
      <p:sp>
        <p:nvSpPr>
          <p:cNvPr id="202" name="TextBox 201"/>
          <p:cNvSpPr txBox="1"/>
          <p:nvPr/>
        </p:nvSpPr>
        <p:spPr>
          <a:xfrm>
            <a:off x="11402577" y="5278227"/>
            <a:ext cx="455574" cy="415498"/>
          </a:xfrm>
          <a:prstGeom prst="rect">
            <a:avLst/>
          </a:prstGeom>
          <a:noFill/>
        </p:spPr>
        <p:txBody>
          <a:bodyPr wrap="none" rtlCol="0">
            <a:spAutoFit/>
          </a:bodyPr>
          <a:lstStyle/>
          <a:p>
            <a:endParaRPr lang="en-US" sz="1050" b="1" dirty="0"/>
          </a:p>
          <a:p>
            <a:r>
              <a:rPr lang="en-US" sz="1050" b="1" dirty="0"/>
              <a:t>60%</a:t>
            </a:r>
          </a:p>
        </p:txBody>
      </p:sp>
      <p:sp>
        <p:nvSpPr>
          <p:cNvPr id="203" name="Rectangle 202"/>
          <p:cNvSpPr/>
          <p:nvPr/>
        </p:nvSpPr>
        <p:spPr>
          <a:xfrm>
            <a:off x="1311799" y="2052888"/>
            <a:ext cx="199320" cy="374573"/>
          </a:xfrm>
          <a:prstGeom prst="rect">
            <a:avLst/>
          </a:prstGeom>
          <a:solidFill>
            <a:schemeClr val="accent3">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p:cNvSpPr/>
          <p:nvPr/>
        </p:nvSpPr>
        <p:spPr>
          <a:xfrm>
            <a:off x="1320708" y="2842941"/>
            <a:ext cx="199320" cy="374573"/>
          </a:xfrm>
          <a:prstGeom prst="rect">
            <a:avLst/>
          </a:prstGeom>
          <a:solidFill>
            <a:schemeClr val="accent3">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p:cNvSpPr/>
          <p:nvPr/>
        </p:nvSpPr>
        <p:spPr>
          <a:xfrm>
            <a:off x="1320708" y="3632994"/>
            <a:ext cx="190399" cy="914957"/>
          </a:xfrm>
          <a:prstGeom prst="rect">
            <a:avLst/>
          </a:prstGeom>
          <a:solidFill>
            <a:schemeClr val="accent3">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p:cNvSpPr/>
          <p:nvPr/>
        </p:nvSpPr>
        <p:spPr>
          <a:xfrm>
            <a:off x="1310108" y="4726393"/>
            <a:ext cx="209919" cy="560117"/>
          </a:xfrm>
          <a:prstGeom prst="rect">
            <a:avLst/>
          </a:prstGeom>
          <a:solidFill>
            <a:schemeClr val="accent3">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7" name="Straight Connector 206"/>
          <p:cNvCxnSpPr/>
          <p:nvPr/>
        </p:nvCxnSpPr>
        <p:spPr>
          <a:xfrm flipV="1">
            <a:off x="1511107" y="6020294"/>
            <a:ext cx="10699392" cy="17241"/>
          </a:xfrm>
          <a:prstGeom prst="line">
            <a:avLst/>
          </a:prstGeom>
          <a:ln>
            <a:solidFill>
              <a:srgbClr val="172B4F"/>
            </a:solidFill>
            <a:prstDash val="sysDash"/>
          </a:ln>
        </p:spPr>
        <p:style>
          <a:lnRef idx="1">
            <a:schemeClr val="accent1"/>
          </a:lnRef>
          <a:fillRef idx="0">
            <a:schemeClr val="accent1"/>
          </a:fillRef>
          <a:effectRef idx="0">
            <a:schemeClr val="accent1"/>
          </a:effectRef>
          <a:fontRef idx="minor">
            <a:schemeClr val="tx1"/>
          </a:fontRef>
        </p:style>
      </p:cxnSp>
      <p:grpSp>
        <p:nvGrpSpPr>
          <p:cNvPr id="211" name="Group 210"/>
          <p:cNvGrpSpPr/>
          <p:nvPr/>
        </p:nvGrpSpPr>
        <p:grpSpPr>
          <a:xfrm>
            <a:off x="4813011" y="943472"/>
            <a:ext cx="708012" cy="224992"/>
            <a:chOff x="2410580" y="3361"/>
            <a:chExt cx="510771" cy="340514"/>
          </a:xfrm>
          <a:solidFill>
            <a:srgbClr val="7030A0"/>
          </a:solidFill>
        </p:grpSpPr>
        <p:sp>
          <p:nvSpPr>
            <p:cNvPr id="212" name="Rounded Rectangle 211"/>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13" name="Rounded Rectangle 4"/>
            <p:cNvSpPr txBox="1"/>
            <p:nvPr/>
          </p:nvSpPr>
          <p:spPr>
            <a:xfrm>
              <a:off x="2446175" y="39242"/>
              <a:ext cx="447167" cy="25815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MSI-H</a:t>
              </a:r>
            </a:p>
          </p:txBody>
        </p:sp>
      </p:grpSp>
      <p:cxnSp>
        <p:nvCxnSpPr>
          <p:cNvPr id="214" name="Straight Connector 213"/>
          <p:cNvCxnSpPr/>
          <p:nvPr/>
        </p:nvCxnSpPr>
        <p:spPr>
          <a:xfrm flipV="1">
            <a:off x="1479595" y="6398853"/>
            <a:ext cx="10730904" cy="32385"/>
          </a:xfrm>
          <a:prstGeom prst="line">
            <a:avLst/>
          </a:prstGeom>
          <a:ln>
            <a:solidFill>
              <a:srgbClr val="172B4F"/>
            </a:solidFill>
            <a:prstDash val="sysDash"/>
          </a:ln>
        </p:spPr>
        <p:style>
          <a:lnRef idx="1">
            <a:schemeClr val="accent1"/>
          </a:lnRef>
          <a:fillRef idx="0">
            <a:schemeClr val="accent1"/>
          </a:fillRef>
          <a:effectRef idx="0">
            <a:schemeClr val="accent1"/>
          </a:effectRef>
          <a:fontRef idx="minor">
            <a:schemeClr val="tx1"/>
          </a:fontRef>
        </p:style>
      </p:cxnSp>
      <p:grpSp>
        <p:nvGrpSpPr>
          <p:cNvPr id="215" name="Group 214"/>
          <p:cNvGrpSpPr/>
          <p:nvPr/>
        </p:nvGrpSpPr>
        <p:grpSpPr>
          <a:xfrm>
            <a:off x="188661" y="6444108"/>
            <a:ext cx="1305549" cy="368636"/>
            <a:chOff x="1708903" y="1430777"/>
            <a:chExt cx="510771" cy="340514"/>
          </a:xfrm>
          <a:solidFill>
            <a:schemeClr val="accent1">
              <a:lumMod val="75000"/>
            </a:schemeClr>
          </a:solidFill>
        </p:grpSpPr>
        <p:sp>
          <p:nvSpPr>
            <p:cNvPr id="216" name="Rounded Rectangle 215"/>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217"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gn="ctr"/>
              <a:r>
                <a:rPr lang="en-US" sz="1200" b="1" dirty="0">
                  <a:solidFill>
                    <a:schemeClr val="tx1"/>
                  </a:solidFill>
                </a:rPr>
                <a:t>Ongoing Studies</a:t>
              </a:r>
            </a:p>
          </p:txBody>
        </p:sp>
      </p:grpSp>
      <p:grpSp>
        <p:nvGrpSpPr>
          <p:cNvPr id="218" name="Group 217"/>
          <p:cNvGrpSpPr/>
          <p:nvPr/>
        </p:nvGrpSpPr>
        <p:grpSpPr>
          <a:xfrm>
            <a:off x="3959392" y="6423990"/>
            <a:ext cx="869923" cy="242957"/>
            <a:chOff x="2410580" y="3361"/>
            <a:chExt cx="510771" cy="340515"/>
          </a:xfrm>
          <a:solidFill>
            <a:schemeClr val="accent1">
              <a:lumMod val="75000"/>
            </a:schemeClr>
          </a:solidFill>
        </p:grpSpPr>
        <p:sp>
          <p:nvSpPr>
            <p:cNvPr id="219" name="Rounded Rectangle 218"/>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20" name="Rounded Rectangle 4"/>
            <p:cNvSpPr txBox="1"/>
            <p:nvPr/>
          </p:nvSpPr>
          <p:spPr>
            <a:xfrm>
              <a:off x="2419161" y="61029"/>
              <a:ext cx="492216" cy="28284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700" b="1" kern="1200" dirty="0">
                  <a:solidFill>
                    <a:schemeClr val="bg1"/>
                  </a:solidFill>
                </a:rPr>
                <a:t>SPOTLIGHT/</a:t>
              </a:r>
            </a:p>
            <a:p>
              <a:pPr lvl="0" algn="ctr" defTabSz="222250">
                <a:lnSpc>
                  <a:spcPct val="90000"/>
                </a:lnSpc>
                <a:spcBef>
                  <a:spcPct val="0"/>
                </a:spcBef>
                <a:spcAft>
                  <a:spcPct val="35000"/>
                </a:spcAft>
              </a:pPr>
              <a:r>
                <a:rPr lang="en-GB" sz="700" b="1" dirty="0">
                  <a:solidFill>
                    <a:schemeClr val="bg1"/>
                  </a:solidFill>
                </a:rPr>
                <a:t>GLOW</a:t>
              </a:r>
              <a:endParaRPr lang="en-GB" sz="700" b="1" kern="1200" dirty="0">
                <a:solidFill>
                  <a:schemeClr val="bg1"/>
                </a:solidFill>
              </a:endParaRPr>
            </a:p>
          </p:txBody>
        </p:sp>
      </p:grpSp>
      <p:grpSp>
        <p:nvGrpSpPr>
          <p:cNvPr id="224" name="Group 223"/>
          <p:cNvGrpSpPr/>
          <p:nvPr/>
        </p:nvGrpSpPr>
        <p:grpSpPr>
          <a:xfrm>
            <a:off x="4842069" y="6448503"/>
            <a:ext cx="465958" cy="162720"/>
            <a:chOff x="2410580" y="3361"/>
            <a:chExt cx="510771" cy="340514"/>
          </a:xfrm>
          <a:solidFill>
            <a:schemeClr val="accent5">
              <a:lumMod val="50000"/>
            </a:schemeClr>
          </a:solidFill>
        </p:grpSpPr>
        <p:sp>
          <p:nvSpPr>
            <p:cNvPr id="225" name="Rounded Rectangle 224"/>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26" name="Rounded Rectangle 4"/>
            <p:cNvSpPr txBox="1"/>
            <p:nvPr/>
          </p:nvSpPr>
          <p:spPr>
            <a:xfrm>
              <a:off x="2420553" y="13334"/>
              <a:ext cx="490825" cy="320568"/>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CM648</a:t>
              </a:r>
            </a:p>
          </p:txBody>
        </p:sp>
      </p:grpSp>
      <p:sp>
        <p:nvSpPr>
          <p:cNvPr id="227" name="Rounded Rectangle 4"/>
          <p:cNvSpPr txBox="1"/>
          <p:nvPr/>
        </p:nvSpPr>
        <p:spPr>
          <a:xfrm>
            <a:off x="5342312" y="6453269"/>
            <a:ext cx="483763" cy="153188"/>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KN859</a:t>
            </a:r>
          </a:p>
        </p:txBody>
      </p:sp>
      <p:sp>
        <p:nvSpPr>
          <p:cNvPr id="228" name="Rounded Rectangle 4"/>
          <p:cNvSpPr txBox="1"/>
          <p:nvPr/>
        </p:nvSpPr>
        <p:spPr>
          <a:xfrm>
            <a:off x="2944056" y="6442870"/>
            <a:ext cx="483763" cy="153188"/>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KN811</a:t>
            </a:r>
          </a:p>
        </p:txBody>
      </p:sp>
      <p:sp>
        <p:nvSpPr>
          <p:cNvPr id="229" name="Rounded Rectangle 4"/>
          <p:cNvSpPr txBox="1"/>
          <p:nvPr/>
        </p:nvSpPr>
        <p:spPr>
          <a:xfrm>
            <a:off x="2938562" y="6606457"/>
            <a:ext cx="881762" cy="144767"/>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MAHOGANY</a:t>
            </a:r>
          </a:p>
        </p:txBody>
      </p:sp>
      <p:grpSp>
        <p:nvGrpSpPr>
          <p:cNvPr id="230" name="Group 229"/>
          <p:cNvGrpSpPr/>
          <p:nvPr/>
        </p:nvGrpSpPr>
        <p:grpSpPr>
          <a:xfrm>
            <a:off x="4848249" y="6619837"/>
            <a:ext cx="465958" cy="162720"/>
            <a:chOff x="2410580" y="3361"/>
            <a:chExt cx="510771" cy="340514"/>
          </a:xfrm>
          <a:solidFill>
            <a:schemeClr val="accent5">
              <a:lumMod val="50000"/>
            </a:schemeClr>
          </a:solidFill>
        </p:grpSpPr>
        <p:sp>
          <p:nvSpPr>
            <p:cNvPr id="231" name="Rounded Rectangle 230"/>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32" name="Rounded Rectangle 4"/>
            <p:cNvSpPr txBox="1"/>
            <p:nvPr/>
          </p:nvSpPr>
          <p:spPr>
            <a:xfrm>
              <a:off x="2420553" y="13334"/>
              <a:ext cx="490825" cy="320568"/>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FIGHT</a:t>
              </a:r>
            </a:p>
          </p:txBody>
        </p:sp>
      </p:grpSp>
      <p:grpSp>
        <p:nvGrpSpPr>
          <p:cNvPr id="233" name="Group 232"/>
          <p:cNvGrpSpPr/>
          <p:nvPr/>
        </p:nvGrpSpPr>
        <p:grpSpPr>
          <a:xfrm>
            <a:off x="5314207" y="6633253"/>
            <a:ext cx="838258" cy="168695"/>
            <a:chOff x="2410580" y="3361"/>
            <a:chExt cx="510771" cy="340514"/>
          </a:xfrm>
          <a:solidFill>
            <a:schemeClr val="accent5">
              <a:lumMod val="50000"/>
            </a:schemeClr>
          </a:solidFill>
        </p:grpSpPr>
        <p:sp>
          <p:nvSpPr>
            <p:cNvPr id="234" name="Rounded Rectangle 233"/>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35" name="Rounded Rectangle 4"/>
            <p:cNvSpPr txBox="1"/>
            <p:nvPr/>
          </p:nvSpPr>
          <p:spPr>
            <a:xfrm>
              <a:off x="2420553" y="13334"/>
              <a:ext cx="490825" cy="320568"/>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LEAP 14/15</a:t>
              </a:r>
            </a:p>
          </p:txBody>
        </p:sp>
      </p:grpSp>
      <p:sp>
        <p:nvSpPr>
          <p:cNvPr id="236" name="Right Arrow 235"/>
          <p:cNvSpPr/>
          <p:nvPr/>
        </p:nvSpPr>
        <p:spPr>
          <a:xfrm rot="16200000">
            <a:off x="3013724" y="3666874"/>
            <a:ext cx="296430" cy="27824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ight Arrow 236"/>
          <p:cNvSpPr/>
          <p:nvPr/>
        </p:nvSpPr>
        <p:spPr>
          <a:xfrm rot="16200000">
            <a:off x="8095028" y="3638589"/>
            <a:ext cx="296430" cy="27824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8" name="Group 237"/>
          <p:cNvGrpSpPr/>
          <p:nvPr/>
        </p:nvGrpSpPr>
        <p:grpSpPr>
          <a:xfrm>
            <a:off x="7148327" y="672246"/>
            <a:ext cx="860170" cy="281765"/>
            <a:chOff x="2410580" y="3361"/>
            <a:chExt cx="510771" cy="340514"/>
          </a:xfrm>
          <a:solidFill>
            <a:srgbClr val="7030A0"/>
          </a:solidFill>
        </p:grpSpPr>
        <p:sp>
          <p:nvSpPr>
            <p:cNvPr id="239" name="Rounded Rectangle 238"/>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40"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HER2+</a:t>
              </a:r>
            </a:p>
          </p:txBody>
        </p:sp>
      </p:grpSp>
      <p:grpSp>
        <p:nvGrpSpPr>
          <p:cNvPr id="241" name="Group 240"/>
          <p:cNvGrpSpPr/>
          <p:nvPr/>
        </p:nvGrpSpPr>
        <p:grpSpPr>
          <a:xfrm>
            <a:off x="8008497" y="666787"/>
            <a:ext cx="1806248" cy="287224"/>
            <a:chOff x="2410580" y="3361"/>
            <a:chExt cx="510771" cy="340514"/>
          </a:xfrm>
          <a:solidFill>
            <a:srgbClr val="7030A0"/>
          </a:solidFill>
        </p:grpSpPr>
        <p:sp>
          <p:nvSpPr>
            <p:cNvPr id="242" name="Rounded Rectangle 241"/>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43" name="Rounded Rectangle 4"/>
            <p:cNvSpPr txBox="1"/>
            <p:nvPr/>
          </p:nvSpPr>
          <p:spPr>
            <a:xfrm>
              <a:off x="2420553" y="13334"/>
              <a:ext cx="490825" cy="32056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HER2+/HER2-</a:t>
              </a:r>
            </a:p>
          </p:txBody>
        </p:sp>
      </p:grpSp>
      <p:grpSp>
        <p:nvGrpSpPr>
          <p:cNvPr id="244" name="Group 243"/>
          <p:cNvGrpSpPr/>
          <p:nvPr/>
        </p:nvGrpSpPr>
        <p:grpSpPr>
          <a:xfrm rot="16200000">
            <a:off x="9113372" y="4573414"/>
            <a:ext cx="1837834" cy="380395"/>
            <a:chOff x="1708903" y="1430777"/>
            <a:chExt cx="510771" cy="340514"/>
          </a:xfrm>
          <a:solidFill>
            <a:srgbClr val="8FC75D"/>
          </a:solidFill>
          <a:effectLst/>
        </p:grpSpPr>
        <p:sp>
          <p:nvSpPr>
            <p:cNvPr id="245" name="Rounded Rectangle 244"/>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246"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gn="ctr"/>
              <a:r>
                <a:rPr lang="en-US" sz="1100" b="1" dirty="0">
                  <a:solidFill>
                    <a:schemeClr val="bg1"/>
                  </a:solidFill>
                </a:rPr>
                <a:t>Destiny-Gastric01</a:t>
              </a:r>
            </a:p>
          </p:txBody>
        </p:sp>
      </p:grpSp>
      <p:grpSp>
        <p:nvGrpSpPr>
          <p:cNvPr id="247" name="Group 246"/>
          <p:cNvGrpSpPr/>
          <p:nvPr/>
        </p:nvGrpSpPr>
        <p:grpSpPr>
          <a:xfrm>
            <a:off x="9834357" y="669341"/>
            <a:ext cx="860170" cy="281765"/>
            <a:chOff x="2410580" y="3361"/>
            <a:chExt cx="510771" cy="340514"/>
          </a:xfrm>
          <a:solidFill>
            <a:srgbClr val="7030A0"/>
          </a:solidFill>
        </p:grpSpPr>
        <p:sp>
          <p:nvSpPr>
            <p:cNvPr id="248" name="Rounded Rectangle 247"/>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49"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HER2+</a:t>
              </a:r>
            </a:p>
          </p:txBody>
        </p:sp>
      </p:grpSp>
      <p:grpSp>
        <p:nvGrpSpPr>
          <p:cNvPr id="250" name="Group 249"/>
          <p:cNvGrpSpPr/>
          <p:nvPr/>
        </p:nvGrpSpPr>
        <p:grpSpPr>
          <a:xfrm>
            <a:off x="10694527" y="663882"/>
            <a:ext cx="1497473" cy="287224"/>
            <a:chOff x="2410580" y="3361"/>
            <a:chExt cx="510771" cy="340514"/>
          </a:xfrm>
          <a:solidFill>
            <a:srgbClr val="7030A0"/>
          </a:solidFill>
        </p:grpSpPr>
        <p:sp>
          <p:nvSpPr>
            <p:cNvPr id="251" name="Rounded Rectangle 250"/>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52" name="Rounded Rectangle 4"/>
            <p:cNvSpPr txBox="1"/>
            <p:nvPr/>
          </p:nvSpPr>
          <p:spPr>
            <a:xfrm>
              <a:off x="2420553" y="13334"/>
              <a:ext cx="490825" cy="32056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HER2+/HER2-</a:t>
              </a:r>
            </a:p>
          </p:txBody>
        </p:sp>
      </p:grpSp>
      <p:grpSp>
        <p:nvGrpSpPr>
          <p:cNvPr id="253" name="Group 252"/>
          <p:cNvGrpSpPr/>
          <p:nvPr/>
        </p:nvGrpSpPr>
        <p:grpSpPr>
          <a:xfrm rot="16200000">
            <a:off x="6392492" y="4624360"/>
            <a:ext cx="1814871" cy="272089"/>
            <a:chOff x="2410580" y="3361"/>
            <a:chExt cx="510771" cy="340514"/>
          </a:xfrm>
          <a:solidFill>
            <a:srgbClr val="FF0000"/>
          </a:solidFill>
        </p:grpSpPr>
        <p:sp>
          <p:nvSpPr>
            <p:cNvPr id="254" name="Rounded Rectangle 253"/>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55"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err="1">
                  <a:solidFill>
                    <a:schemeClr val="bg1"/>
                  </a:solidFill>
                </a:rPr>
                <a:t>TyTAN</a:t>
              </a:r>
              <a:endParaRPr lang="en-GB" sz="1000" b="1" kern="1200" dirty="0">
                <a:solidFill>
                  <a:schemeClr val="bg1"/>
                </a:solidFill>
              </a:endParaRPr>
            </a:p>
          </p:txBody>
        </p:sp>
      </p:grpSp>
      <p:grpSp>
        <p:nvGrpSpPr>
          <p:cNvPr id="256" name="Group 255"/>
          <p:cNvGrpSpPr/>
          <p:nvPr/>
        </p:nvGrpSpPr>
        <p:grpSpPr>
          <a:xfrm rot="16200000">
            <a:off x="6647855" y="4620812"/>
            <a:ext cx="1814871" cy="272089"/>
            <a:chOff x="2410580" y="3361"/>
            <a:chExt cx="510771" cy="340514"/>
          </a:xfrm>
          <a:solidFill>
            <a:srgbClr val="FF0000"/>
          </a:solidFill>
        </p:grpSpPr>
        <p:sp>
          <p:nvSpPr>
            <p:cNvPr id="257" name="Rounded Rectangle 256"/>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58"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GATSBY</a:t>
              </a:r>
            </a:p>
          </p:txBody>
        </p:sp>
      </p:grpSp>
      <p:grpSp>
        <p:nvGrpSpPr>
          <p:cNvPr id="259" name="Group 258"/>
          <p:cNvGrpSpPr/>
          <p:nvPr/>
        </p:nvGrpSpPr>
        <p:grpSpPr>
          <a:xfrm rot="16200000">
            <a:off x="6907268" y="4620812"/>
            <a:ext cx="1814871" cy="272089"/>
            <a:chOff x="2410580" y="3361"/>
            <a:chExt cx="510771" cy="340514"/>
          </a:xfrm>
          <a:solidFill>
            <a:srgbClr val="FF0000"/>
          </a:solidFill>
        </p:grpSpPr>
        <p:sp>
          <p:nvSpPr>
            <p:cNvPr id="260" name="Rounded Rectangle 259"/>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61"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T-ACT</a:t>
              </a:r>
            </a:p>
          </p:txBody>
        </p:sp>
      </p:grpSp>
      <p:grpSp>
        <p:nvGrpSpPr>
          <p:cNvPr id="262" name="Group 261"/>
          <p:cNvGrpSpPr/>
          <p:nvPr/>
        </p:nvGrpSpPr>
        <p:grpSpPr>
          <a:xfrm rot="16200000">
            <a:off x="2638326" y="4655819"/>
            <a:ext cx="1814871" cy="235879"/>
            <a:chOff x="2410580" y="3361"/>
            <a:chExt cx="510771" cy="340514"/>
          </a:xfrm>
          <a:solidFill>
            <a:srgbClr val="FF0000"/>
          </a:solidFill>
        </p:grpSpPr>
        <p:sp>
          <p:nvSpPr>
            <p:cNvPr id="263" name="Rounded Rectangle 262"/>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64"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err="1">
                  <a:solidFill>
                    <a:schemeClr val="bg1"/>
                  </a:solidFill>
                </a:rPr>
                <a:t>LoGIC</a:t>
              </a:r>
              <a:endParaRPr lang="en-GB" sz="1000" b="1" kern="1200" dirty="0">
                <a:solidFill>
                  <a:schemeClr val="bg1"/>
                </a:solidFill>
              </a:endParaRPr>
            </a:p>
          </p:txBody>
        </p:sp>
      </p:grpSp>
      <p:grpSp>
        <p:nvGrpSpPr>
          <p:cNvPr id="265" name="Group 264"/>
          <p:cNvGrpSpPr/>
          <p:nvPr/>
        </p:nvGrpSpPr>
        <p:grpSpPr>
          <a:xfrm rot="16200000">
            <a:off x="2856371" y="4678601"/>
            <a:ext cx="1814871" cy="183220"/>
            <a:chOff x="2410580" y="3361"/>
            <a:chExt cx="510771" cy="340514"/>
          </a:xfrm>
          <a:solidFill>
            <a:srgbClr val="FF0000"/>
          </a:solidFill>
        </p:grpSpPr>
        <p:sp>
          <p:nvSpPr>
            <p:cNvPr id="266" name="Rounded Rectangle 265"/>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67"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JACOB</a:t>
              </a:r>
            </a:p>
          </p:txBody>
        </p:sp>
      </p:grpSp>
      <p:sp>
        <p:nvSpPr>
          <p:cNvPr id="268" name="Rounded Rectangle 4"/>
          <p:cNvSpPr txBox="1"/>
          <p:nvPr/>
        </p:nvSpPr>
        <p:spPr>
          <a:xfrm>
            <a:off x="7177787" y="6448503"/>
            <a:ext cx="881762" cy="144767"/>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1000" b="1" kern="1200" dirty="0">
                <a:solidFill>
                  <a:schemeClr val="bg1"/>
                </a:solidFill>
              </a:rPr>
              <a:t>DESTINY-04</a:t>
            </a:r>
          </a:p>
        </p:txBody>
      </p:sp>
      <p:sp>
        <p:nvSpPr>
          <p:cNvPr id="269" name="Rounded Rectangle 4"/>
          <p:cNvSpPr txBox="1"/>
          <p:nvPr/>
        </p:nvSpPr>
        <p:spPr>
          <a:xfrm>
            <a:off x="7140836" y="6611443"/>
            <a:ext cx="999387" cy="149436"/>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900" b="1" dirty="0">
                <a:solidFill>
                  <a:schemeClr val="bg1"/>
                </a:solidFill>
              </a:rPr>
              <a:t>Mountaineer</a:t>
            </a:r>
            <a:r>
              <a:rPr lang="en-GB" sz="1000" b="1" dirty="0">
                <a:solidFill>
                  <a:schemeClr val="bg1"/>
                </a:solidFill>
              </a:rPr>
              <a:t>-02</a:t>
            </a:r>
            <a:endParaRPr lang="en-GB" sz="1000" b="1" kern="1200" dirty="0">
              <a:solidFill>
                <a:schemeClr val="bg1"/>
              </a:solidFill>
            </a:endParaRPr>
          </a:p>
        </p:txBody>
      </p:sp>
      <p:sp>
        <p:nvSpPr>
          <p:cNvPr id="270" name="Rounded Rectangle 4"/>
          <p:cNvSpPr txBox="1"/>
          <p:nvPr/>
        </p:nvSpPr>
        <p:spPr>
          <a:xfrm>
            <a:off x="3962823" y="6698170"/>
            <a:ext cx="881762" cy="144767"/>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GB" sz="700" b="1" kern="1200" dirty="0">
                <a:solidFill>
                  <a:schemeClr val="bg1"/>
                </a:solidFill>
              </a:rPr>
              <a:t>SKYSCRAPER-08</a:t>
            </a:r>
          </a:p>
        </p:txBody>
      </p:sp>
    </p:spTree>
    <p:extLst>
      <p:ext uri="{BB962C8B-B14F-4D97-AF65-F5344CB8AC3E}">
        <p14:creationId xmlns:p14="http://schemas.microsoft.com/office/powerpoint/2010/main" val="1470944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561223" y="1096963"/>
            <a:ext cx="9069553" cy="5121275"/>
          </a:xfrm>
          <a:prstGeom prst="rect">
            <a:avLst/>
          </a:prstGeom>
        </p:spPr>
      </p:pic>
      <p:sp>
        <p:nvSpPr>
          <p:cNvPr id="6" name="Rectangle 5"/>
          <p:cNvSpPr/>
          <p:nvPr/>
        </p:nvSpPr>
        <p:spPr>
          <a:xfrm>
            <a:off x="1885950" y="3295650"/>
            <a:ext cx="7953375" cy="295275"/>
          </a:xfrm>
          <a:prstGeom prst="rect">
            <a:avLst/>
          </a:prstGeom>
          <a:noFill/>
          <a:ln w="38100">
            <a:solidFill>
              <a:srgbClr val="FF0000"/>
            </a:solidFill>
          </a:ln>
        </p:spPr>
        <p:txBody>
          <a:bodyPr wrap="square" tIns="91440" bIns="91440" rtlCol="0" anchor="ctr">
            <a:noAutofit/>
          </a:bodyPr>
          <a:lstStyle/>
          <a:p>
            <a:pPr marL="0" marR="0" lvl="0" indent="0" algn="ctr" defTabSz="914400" rtl="0" eaLnBrk="1" fontAlgn="auto" latinLnBrk="0" hangingPunct="1">
              <a:lnSpc>
                <a:spcPct val="100000"/>
              </a:lnSpc>
              <a:spcBef>
                <a:spcPts val="300"/>
              </a:spcBef>
              <a:spcAft>
                <a:spcPts val="0"/>
              </a:spcAft>
              <a:buClrTx/>
              <a:buSzPct val="75000"/>
              <a:buFontTx/>
              <a:buNone/>
              <a:tabLst/>
              <a:defRPr/>
            </a:pPr>
            <a:endParaRPr kumimoji="0" lang="en-US" sz="2000" b="1" i="0" u="none" strike="noStrike" kern="1200" cap="none" spc="0" normalizeH="0" baseline="0" noProof="0" dirty="0" err="1">
              <a:ln>
                <a:noFill/>
              </a:ln>
              <a:solidFill>
                <a:srgbClr val="FFFFFF"/>
              </a:solidFill>
              <a:effectLst/>
              <a:uLnTx/>
              <a:uFillTx/>
              <a:latin typeface="Arial"/>
              <a:ea typeface="+mn-ea"/>
              <a:cs typeface="+mn-cs"/>
            </a:endParaRPr>
          </a:p>
        </p:txBody>
      </p:sp>
      <p:sp>
        <p:nvSpPr>
          <p:cNvPr id="7" name="Rectangle 6"/>
          <p:cNvSpPr/>
          <p:nvPr/>
        </p:nvSpPr>
        <p:spPr>
          <a:xfrm>
            <a:off x="1885949" y="4428331"/>
            <a:ext cx="7953375" cy="295275"/>
          </a:xfrm>
          <a:prstGeom prst="rect">
            <a:avLst/>
          </a:prstGeom>
          <a:noFill/>
          <a:ln w="38100">
            <a:solidFill>
              <a:srgbClr val="FF0000"/>
            </a:solidFill>
          </a:ln>
        </p:spPr>
        <p:txBody>
          <a:bodyPr wrap="square" tIns="91440" bIns="91440" rtlCol="0" anchor="ctr">
            <a:noAutofit/>
          </a:bodyPr>
          <a:lstStyle/>
          <a:p>
            <a:pPr marL="0" marR="0" lvl="0" indent="0" algn="ctr" defTabSz="914400" rtl="0" eaLnBrk="1" fontAlgn="auto" latinLnBrk="0" hangingPunct="1">
              <a:lnSpc>
                <a:spcPct val="100000"/>
              </a:lnSpc>
              <a:spcBef>
                <a:spcPts val="300"/>
              </a:spcBef>
              <a:spcAft>
                <a:spcPts val="0"/>
              </a:spcAft>
              <a:buClrTx/>
              <a:buSzPct val="75000"/>
              <a:buFontTx/>
              <a:buNone/>
              <a:tabLst/>
              <a:defRPr/>
            </a:pPr>
            <a:endParaRPr kumimoji="0" lang="en-US" sz="2000" b="1" i="0" u="none" strike="noStrike" kern="1200" cap="none" spc="0" normalizeH="0" baseline="0" noProof="0" dirty="0" err="1">
              <a:ln>
                <a:noFill/>
              </a:ln>
              <a:solidFill>
                <a:srgbClr val="FFFFFF"/>
              </a:solidFill>
              <a:effectLst/>
              <a:uLnTx/>
              <a:uFillTx/>
              <a:latin typeface="Arial"/>
              <a:ea typeface="+mn-ea"/>
              <a:cs typeface="+mn-cs"/>
            </a:endParaRPr>
          </a:p>
        </p:txBody>
      </p:sp>
      <p:sp>
        <p:nvSpPr>
          <p:cNvPr id="8" name="Rectangle 7"/>
          <p:cNvSpPr/>
          <p:nvPr/>
        </p:nvSpPr>
        <p:spPr>
          <a:xfrm>
            <a:off x="1981200" y="5494337"/>
            <a:ext cx="7953375" cy="295275"/>
          </a:xfrm>
          <a:prstGeom prst="rect">
            <a:avLst/>
          </a:prstGeom>
          <a:noFill/>
          <a:ln w="38100">
            <a:solidFill>
              <a:srgbClr val="FF0000"/>
            </a:solidFill>
          </a:ln>
        </p:spPr>
        <p:txBody>
          <a:bodyPr wrap="square" tIns="91440" bIns="91440" rtlCol="0" anchor="ctr">
            <a:noAutofit/>
          </a:bodyPr>
          <a:lstStyle/>
          <a:p>
            <a:pPr marL="0" marR="0" lvl="0" indent="0" algn="ctr" defTabSz="914400" rtl="0" eaLnBrk="1" fontAlgn="auto" latinLnBrk="0" hangingPunct="1">
              <a:lnSpc>
                <a:spcPct val="100000"/>
              </a:lnSpc>
              <a:spcBef>
                <a:spcPts val="300"/>
              </a:spcBef>
              <a:spcAft>
                <a:spcPts val="0"/>
              </a:spcAft>
              <a:buClrTx/>
              <a:buSzPct val="75000"/>
              <a:buFontTx/>
              <a:buNone/>
              <a:tabLst/>
              <a:defRPr/>
            </a:pPr>
            <a:endParaRPr kumimoji="0" lang="en-US" sz="2000" b="1" i="0" u="none" strike="noStrike" kern="1200" cap="none" spc="0" normalizeH="0" baseline="0" noProof="0" dirty="0" err="1">
              <a:ln>
                <a:noFill/>
              </a:ln>
              <a:solidFill>
                <a:srgbClr val="FFFFFF"/>
              </a:solidFill>
              <a:effectLst/>
              <a:uLnTx/>
              <a:uFillTx/>
              <a:latin typeface="Arial"/>
              <a:ea typeface="+mn-ea"/>
              <a:cs typeface="+mn-cs"/>
            </a:endParaRPr>
          </a:p>
        </p:txBody>
      </p:sp>
      <p:sp>
        <p:nvSpPr>
          <p:cNvPr id="9" name="TextBox 8"/>
          <p:cNvSpPr txBox="1"/>
          <p:nvPr/>
        </p:nvSpPr>
        <p:spPr>
          <a:xfrm>
            <a:off x="7479037" y="2044978"/>
            <a:ext cx="8034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N=749</a:t>
            </a:r>
          </a:p>
        </p:txBody>
      </p:sp>
      <p:sp>
        <p:nvSpPr>
          <p:cNvPr id="10" name="Title 5">
            <a:extLst>
              <a:ext uri="{FF2B5EF4-FFF2-40B4-BE49-F238E27FC236}">
                <a16:creationId xmlns:a16="http://schemas.microsoft.com/office/drawing/2014/main" id="{97B21497-44FF-B646-93F8-E10F4DA43DDF}"/>
              </a:ext>
            </a:extLst>
          </p:cNvPr>
          <p:cNvSpPr txBox="1">
            <a:spLocks/>
          </p:cNvSpPr>
          <p:nvPr/>
        </p:nvSpPr>
        <p:spPr>
          <a:xfrm>
            <a:off x="-46647" y="0"/>
            <a:ext cx="12192000" cy="894080"/>
          </a:xfrm>
          <a:prstGeom prst="rect">
            <a:avLst/>
          </a:prstGeom>
          <a:solidFill>
            <a:srgbClr val="3777B3"/>
          </a:solidFill>
        </p:spPr>
        <p:txBody>
          <a:bodyPr vert="horz" lIns="548640" tIns="45720" rIns="91440" bIns="45720" rtlCol="0" anchor="ctr">
            <a:noAutofit/>
          </a:bodyPr>
          <a:lstStyle>
            <a:defPPr>
              <a:defRPr lang="en-US"/>
            </a:defPPr>
            <a:lvl1pPr>
              <a:lnSpc>
                <a:spcPct val="90000"/>
              </a:lnSpc>
              <a:spcBef>
                <a:spcPts val="300"/>
              </a:spcBef>
              <a:buNone/>
              <a:defRPr sz="2800" b="0">
                <a:solidFill>
                  <a:schemeClr val="bg1"/>
                </a:solidFill>
                <a:latin typeface="+mj-lt"/>
                <a:ea typeface="+mj-ea"/>
                <a:cs typeface="+mj-cs"/>
              </a:defRPr>
            </a:lvl1p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j-ea"/>
                <a:cs typeface="+mj-cs"/>
              </a:rPr>
              <a:t>KN 590 (1L </a:t>
            </a:r>
            <a:r>
              <a:rPr kumimoji="0" lang="en-US" sz="2800" b="0" i="0" u="none" strike="noStrike" kern="1200" cap="none" spc="0" normalizeH="0" baseline="0" noProof="0" dirty="0" err="1">
                <a:ln>
                  <a:noFill/>
                </a:ln>
                <a:solidFill>
                  <a:srgbClr val="FFFFFF"/>
                </a:solidFill>
                <a:effectLst/>
                <a:uLnTx/>
                <a:uFillTx/>
                <a:latin typeface="Arial"/>
                <a:ea typeface="+mj-ea"/>
                <a:cs typeface="+mj-cs"/>
              </a:rPr>
              <a:t>EsoSCC</a:t>
            </a:r>
            <a:r>
              <a:rPr kumimoji="0" lang="en-US" sz="2800" b="0" i="0" u="none" strike="noStrike" kern="1200" cap="none" spc="0" normalizeH="0" baseline="0" noProof="0" dirty="0">
                <a:ln>
                  <a:noFill/>
                </a:ln>
                <a:solidFill>
                  <a:srgbClr val="FFFFFF"/>
                </a:solidFill>
                <a:effectLst/>
                <a:uLnTx/>
                <a:uFillTx/>
                <a:latin typeface="Arial"/>
                <a:ea typeface="+mj-ea"/>
                <a:cs typeface="+mj-cs"/>
              </a:rPr>
              <a:t>/</a:t>
            </a:r>
            <a:r>
              <a:rPr kumimoji="0" lang="en-US" sz="2800" b="0" i="0" u="none" strike="noStrike" kern="1200" cap="none" spc="0" normalizeH="0" baseline="0" noProof="0" dirty="0" err="1">
                <a:ln>
                  <a:noFill/>
                </a:ln>
                <a:solidFill>
                  <a:srgbClr val="FFFFFF"/>
                </a:solidFill>
                <a:effectLst/>
                <a:uLnTx/>
                <a:uFillTx/>
                <a:latin typeface="Arial"/>
                <a:ea typeface="+mj-ea"/>
                <a:cs typeface="+mj-cs"/>
              </a:rPr>
              <a:t>EsoAC</a:t>
            </a:r>
            <a:r>
              <a:rPr kumimoji="0" lang="en-US" sz="2800" b="0" i="0" u="none" strike="noStrike" kern="1200" cap="none" spc="0" normalizeH="0" baseline="0" noProof="0" dirty="0">
                <a:ln>
                  <a:noFill/>
                </a:ln>
                <a:solidFill>
                  <a:srgbClr val="FFFFFF"/>
                </a:solidFill>
                <a:effectLst/>
                <a:uLnTx/>
                <a:uFillTx/>
                <a:latin typeface="Arial"/>
                <a:ea typeface="+mj-ea"/>
                <a:cs typeface="+mj-cs"/>
              </a:rPr>
              <a:t>/GEJAC)</a:t>
            </a:r>
            <a:br>
              <a:rPr kumimoji="0" lang="en-US" sz="2800" b="0" i="0" u="none" strike="noStrike" kern="1200" cap="none" spc="0" normalizeH="0" baseline="0" noProof="0" dirty="0">
                <a:ln>
                  <a:noFill/>
                </a:ln>
                <a:solidFill>
                  <a:srgbClr val="FFFFFF"/>
                </a:solidFill>
                <a:effectLst/>
                <a:uLnTx/>
                <a:uFillTx/>
                <a:latin typeface="Arial"/>
                <a:ea typeface="+mj-ea"/>
                <a:cs typeface="+mj-cs"/>
              </a:rPr>
            </a:br>
            <a:r>
              <a:rPr kumimoji="0" lang="en-US" sz="2800" b="0" i="0" u="none" strike="noStrike" kern="1200" cap="none" spc="0" normalizeH="0" baseline="0" noProof="0" dirty="0">
                <a:ln>
                  <a:noFill/>
                </a:ln>
                <a:solidFill>
                  <a:srgbClr val="FFFFFF"/>
                </a:solidFill>
                <a:effectLst/>
                <a:uLnTx/>
                <a:uFillTx/>
                <a:latin typeface="Arial"/>
                <a:ea typeface="+mj-ea"/>
                <a:cs typeface="+mj-cs"/>
              </a:rPr>
              <a:t>Similar eligibility to 2L KN 181</a:t>
            </a:r>
          </a:p>
        </p:txBody>
      </p:sp>
    </p:spTree>
    <p:extLst>
      <p:ext uri="{BB962C8B-B14F-4D97-AF65-F5344CB8AC3E}">
        <p14:creationId xmlns:p14="http://schemas.microsoft.com/office/powerpoint/2010/main" val="843407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792378" y="1135524"/>
            <a:ext cx="10424055" cy="5218977"/>
          </a:xfrm>
          <a:prstGeom prst="rect">
            <a:avLst/>
          </a:prstGeom>
        </p:spPr>
      </p:pic>
      <p:sp>
        <p:nvSpPr>
          <p:cNvPr id="6" name="Title 5">
            <a:extLst>
              <a:ext uri="{FF2B5EF4-FFF2-40B4-BE49-F238E27FC236}">
                <a16:creationId xmlns:a16="http://schemas.microsoft.com/office/drawing/2014/main" id="{97B21497-44FF-B646-93F8-E10F4DA43DDF}"/>
              </a:ext>
            </a:extLst>
          </p:cNvPr>
          <p:cNvSpPr txBox="1">
            <a:spLocks/>
          </p:cNvSpPr>
          <p:nvPr/>
        </p:nvSpPr>
        <p:spPr>
          <a:xfrm>
            <a:off x="-46647" y="0"/>
            <a:ext cx="12192000" cy="894080"/>
          </a:xfrm>
          <a:prstGeom prst="rect">
            <a:avLst/>
          </a:prstGeom>
          <a:solidFill>
            <a:srgbClr val="3777B3"/>
          </a:solidFill>
        </p:spPr>
        <p:txBody>
          <a:bodyPr vert="horz" lIns="548640" tIns="45720" rIns="91440" bIns="45720" rtlCol="0" anchor="ctr">
            <a:noAutofit/>
          </a:bodyPr>
          <a:lstStyle>
            <a:defPPr>
              <a:defRPr lang="en-US"/>
            </a:defPPr>
            <a:lvl1pPr>
              <a:lnSpc>
                <a:spcPct val="90000"/>
              </a:lnSpc>
              <a:spcBef>
                <a:spcPts val="300"/>
              </a:spcBef>
              <a:buNone/>
              <a:defRPr sz="2800" b="0">
                <a:solidFill>
                  <a:schemeClr val="bg1"/>
                </a:solidFill>
                <a:latin typeface="+mj-lt"/>
                <a:ea typeface="+mj-ea"/>
                <a:cs typeface="+mj-cs"/>
              </a:defRPr>
            </a:lvl1p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j-ea"/>
                <a:cs typeface="+mj-cs"/>
              </a:rPr>
              <a:t>KN 590 (1L </a:t>
            </a:r>
            <a:r>
              <a:rPr kumimoji="0" lang="en-US" sz="2800" b="0" i="0" u="none" strike="noStrike" kern="1200" cap="none" spc="0" normalizeH="0" baseline="0" noProof="0" dirty="0" err="1">
                <a:ln>
                  <a:noFill/>
                </a:ln>
                <a:solidFill>
                  <a:srgbClr val="FFFFFF"/>
                </a:solidFill>
                <a:effectLst/>
                <a:uLnTx/>
                <a:uFillTx/>
                <a:latin typeface="Arial"/>
                <a:ea typeface="+mj-ea"/>
                <a:cs typeface="+mj-cs"/>
              </a:rPr>
              <a:t>EsoSCC</a:t>
            </a:r>
            <a:r>
              <a:rPr kumimoji="0" lang="en-US" sz="2800" b="0" i="0" u="none" strike="noStrike" kern="1200" cap="none" spc="0" normalizeH="0" baseline="0" noProof="0" dirty="0">
                <a:ln>
                  <a:noFill/>
                </a:ln>
                <a:solidFill>
                  <a:srgbClr val="FFFFFF"/>
                </a:solidFill>
                <a:effectLst/>
                <a:uLnTx/>
                <a:uFillTx/>
                <a:latin typeface="Arial"/>
                <a:ea typeface="+mj-ea"/>
                <a:cs typeface="+mj-cs"/>
              </a:rPr>
              <a:t>/</a:t>
            </a:r>
            <a:r>
              <a:rPr kumimoji="0" lang="en-US" sz="2800" b="0" i="0" u="none" strike="noStrike" kern="1200" cap="none" spc="0" normalizeH="0" baseline="0" noProof="0" dirty="0" err="1">
                <a:ln>
                  <a:noFill/>
                </a:ln>
                <a:solidFill>
                  <a:srgbClr val="FFFFFF"/>
                </a:solidFill>
                <a:effectLst/>
                <a:uLnTx/>
                <a:uFillTx/>
                <a:latin typeface="Arial"/>
                <a:ea typeface="+mj-ea"/>
                <a:cs typeface="+mj-cs"/>
              </a:rPr>
              <a:t>EsoAC</a:t>
            </a:r>
            <a:r>
              <a:rPr kumimoji="0" lang="en-US" sz="2800" b="0" i="0" u="none" strike="noStrike" kern="1200" cap="none" spc="0" normalizeH="0" baseline="0" noProof="0" dirty="0">
                <a:ln>
                  <a:noFill/>
                </a:ln>
                <a:solidFill>
                  <a:srgbClr val="FFFFFF"/>
                </a:solidFill>
                <a:effectLst/>
                <a:uLnTx/>
                <a:uFillTx/>
                <a:latin typeface="Arial"/>
                <a:ea typeface="+mj-ea"/>
                <a:cs typeface="+mj-cs"/>
              </a:rPr>
              <a:t>/GEJAC)</a:t>
            </a:r>
            <a:br>
              <a:rPr kumimoji="0" lang="en-US" sz="2800" b="0" i="0" u="none" strike="noStrike" kern="1200" cap="none" spc="0" normalizeH="0" baseline="0" noProof="0" dirty="0">
                <a:ln>
                  <a:noFill/>
                </a:ln>
                <a:solidFill>
                  <a:srgbClr val="FFFFFF"/>
                </a:solidFill>
                <a:effectLst/>
                <a:uLnTx/>
                <a:uFillTx/>
                <a:latin typeface="Arial"/>
                <a:ea typeface="+mj-ea"/>
                <a:cs typeface="+mj-cs"/>
              </a:rPr>
            </a:br>
            <a:r>
              <a:rPr kumimoji="0" lang="en-US" sz="2800" b="0" i="0" u="none" strike="noStrike" kern="1200" cap="none" spc="0" normalizeH="0" baseline="0" noProof="0" dirty="0">
                <a:ln>
                  <a:noFill/>
                </a:ln>
                <a:solidFill>
                  <a:srgbClr val="FFFFFF"/>
                </a:solidFill>
                <a:effectLst/>
                <a:uLnTx/>
                <a:uFillTx/>
                <a:latin typeface="Arial"/>
                <a:ea typeface="+mj-ea"/>
                <a:cs typeface="+mj-cs"/>
              </a:rPr>
              <a:t>Similar eligibility to 2L KN 181</a:t>
            </a:r>
          </a:p>
        </p:txBody>
      </p:sp>
    </p:spTree>
    <p:extLst>
      <p:ext uri="{BB962C8B-B14F-4D97-AF65-F5344CB8AC3E}">
        <p14:creationId xmlns:p14="http://schemas.microsoft.com/office/powerpoint/2010/main" val="2673111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895350" y="1078079"/>
            <a:ext cx="10591277" cy="5253273"/>
          </a:xfrm>
          <a:prstGeom prst="rect">
            <a:avLst/>
          </a:prstGeom>
        </p:spPr>
      </p:pic>
      <p:sp>
        <p:nvSpPr>
          <p:cNvPr id="5" name="Title 5">
            <a:extLst>
              <a:ext uri="{FF2B5EF4-FFF2-40B4-BE49-F238E27FC236}">
                <a16:creationId xmlns:a16="http://schemas.microsoft.com/office/drawing/2014/main" id="{97B21497-44FF-B646-93F8-E10F4DA43DDF}"/>
              </a:ext>
            </a:extLst>
          </p:cNvPr>
          <p:cNvSpPr txBox="1">
            <a:spLocks/>
          </p:cNvSpPr>
          <p:nvPr/>
        </p:nvSpPr>
        <p:spPr>
          <a:xfrm>
            <a:off x="-46647" y="0"/>
            <a:ext cx="12192000" cy="894080"/>
          </a:xfrm>
          <a:prstGeom prst="rect">
            <a:avLst/>
          </a:prstGeom>
          <a:solidFill>
            <a:srgbClr val="3777B3"/>
          </a:solidFill>
        </p:spPr>
        <p:txBody>
          <a:bodyPr vert="horz" lIns="548640" tIns="45720" rIns="91440" bIns="45720" rtlCol="0" anchor="ctr">
            <a:noAutofit/>
          </a:bodyPr>
          <a:lstStyle>
            <a:defPPr>
              <a:defRPr lang="en-US"/>
            </a:defPPr>
            <a:lvl1pPr>
              <a:lnSpc>
                <a:spcPct val="90000"/>
              </a:lnSpc>
              <a:spcBef>
                <a:spcPts val="300"/>
              </a:spcBef>
              <a:buNone/>
              <a:defRPr sz="2800" b="0">
                <a:solidFill>
                  <a:schemeClr val="bg1"/>
                </a:solidFill>
                <a:latin typeface="+mj-lt"/>
                <a:ea typeface="+mj-ea"/>
                <a:cs typeface="+mj-cs"/>
              </a:defRPr>
            </a:lvl1p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j-ea"/>
                <a:cs typeface="+mj-cs"/>
              </a:rPr>
              <a:t>KN 590 (1L </a:t>
            </a:r>
            <a:r>
              <a:rPr kumimoji="0" lang="en-US" sz="2800" b="0" i="0" u="none" strike="noStrike" kern="1200" cap="none" spc="0" normalizeH="0" baseline="0" noProof="0" dirty="0" err="1">
                <a:ln>
                  <a:noFill/>
                </a:ln>
                <a:solidFill>
                  <a:srgbClr val="FFFFFF"/>
                </a:solidFill>
                <a:effectLst/>
                <a:uLnTx/>
                <a:uFillTx/>
                <a:latin typeface="Arial"/>
                <a:ea typeface="+mj-ea"/>
                <a:cs typeface="+mj-cs"/>
              </a:rPr>
              <a:t>EsoSCC</a:t>
            </a:r>
            <a:r>
              <a:rPr kumimoji="0" lang="en-US" sz="2800" b="0" i="0" u="none" strike="noStrike" kern="1200" cap="none" spc="0" normalizeH="0" baseline="0" noProof="0" dirty="0">
                <a:ln>
                  <a:noFill/>
                </a:ln>
                <a:solidFill>
                  <a:srgbClr val="FFFFFF"/>
                </a:solidFill>
                <a:effectLst/>
                <a:uLnTx/>
                <a:uFillTx/>
                <a:latin typeface="Arial"/>
                <a:ea typeface="+mj-ea"/>
                <a:cs typeface="+mj-cs"/>
              </a:rPr>
              <a:t>/</a:t>
            </a:r>
            <a:r>
              <a:rPr kumimoji="0" lang="en-US" sz="2800" b="0" i="0" u="none" strike="noStrike" kern="1200" cap="none" spc="0" normalizeH="0" baseline="0" noProof="0" dirty="0" err="1">
                <a:ln>
                  <a:noFill/>
                </a:ln>
                <a:solidFill>
                  <a:srgbClr val="FFFFFF"/>
                </a:solidFill>
                <a:effectLst/>
                <a:uLnTx/>
                <a:uFillTx/>
                <a:latin typeface="Arial"/>
                <a:ea typeface="+mj-ea"/>
                <a:cs typeface="+mj-cs"/>
              </a:rPr>
              <a:t>EsoAC</a:t>
            </a:r>
            <a:r>
              <a:rPr kumimoji="0" lang="en-US" sz="2800" b="0" i="0" u="none" strike="noStrike" kern="1200" cap="none" spc="0" normalizeH="0" baseline="0" noProof="0" dirty="0">
                <a:ln>
                  <a:noFill/>
                </a:ln>
                <a:solidFill>
                  <a:srgbClr val="FFFFFF"/>
                </a:solidFill>
                <a:effectLst/>
                <a:uLnTx/>
                <a:uFillTx/>
                <a:latin typeface="Arial"/>
                <a:ea typeface="+mj-ea"/>
                <a:cs typeface="+mj-cs"/>
              </a:rPr>
              <a:t>/GEJAC)</a:t>
            </a:r>
            <a:br>
              <a:rPr kumimoji="0" lang="en-US" sz="2800" b="0" i="0" u="none" strike="noStrike" kern="1200" cap="none" spc="0" normalizeH="0" baseline="0" noProof="0" dirty="0">
                <a:ln>
                  <a:noFill/>
                </a:ln>
                <a:solidFill>
                  <a:srgbClr val="FFFFFF"/>
                </a:solidFill>
                <a:effectLst/>
                <a:uLnTx/>
                <a:uFillTx/>
                <a:latin typeface="Arial"/>
                <a:ea typeface="+mj-ea"/>
                <a:cs typeface="+mj-cs"/>
              </a:rPr>
            </a:br>
            <a:r>
              <a:rPr kumimoji="0" lang="en-US" sz="2800" b="0" i="0" u="none" strike="noStrike" kern="1200" cap="none" spc="0" normalizeH="0" baseline="0" noProof="0" dirty="0">
                <a:ln>
                  <a:noFill/>
                </a:ln>
                <a:solidFill>
                  <a:srgbClr val="FFFFFF"/>
                </a:solidFill>
                <a:effectLst/>
                <a:uLnTx/>
                <a:uFillTx/>
                <a:latin typeface="Arial"/>
                <a:ea typeface="+mj-ea"/>
                <a:cs typeface="+mj-cs"/>
              </a:rPr>
              <a:t>Similar eligibility to 2L KN 181</a:t>
            </a:r>
          </a:p>
        </p:txBody>
      </p:sp>
    </p:spTree>
    <p:extLst>
      <p:ext uri="{BB962C8B-B14F-4D97-AF65-F5344CB8AC3E}">
        <p14:creationId xmlns:p14="http://schemas.microsoft.com/office/powerpoint/2010/main" val="13819961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97B21497-44FF-B646-93F8-E10F4DA43DDF}"/>
              </a:ext>
            </a:extLst>
          </p:cNvPr>
          <p:cNvSpPr txBox="1">
            <a:spLocks/>
          </p:cNvSpPr>
          <p:nvPr/>
        </p:nvSpPr>
        <p:spPr>
          <a:xfrm>
            <a:off x="-46647" y="0"/>
            <a:ext cx="12192000" cy="894080"/>
          </a:xfrm>
          <a:prstGeom prst="rect">
            <a:avLst/>
          </a:prstGeom>
          <a:solidFill>
            <a:srgbClr val="3777B3"/>
          </a:solidFill>
        </p:spPr>
        <p:txBody>
          <a:bodyPr vert="horz" lIns="548640" tIns="45720" rIns="91440" bIns="45720" rtlCol="0" anchor="ctr">
            <a:noAutofit/>
          </a:bodyPr>
          <a:lstStyle>
            <a:defPPr>
              <a:defRPr lang="en-US"/>
            </a:defPPr>
            <a:lvl1pPr>
              <a:lnSpc>
                <a:spcPct val="90000"/>
              </a:lnSpc>
              <a:spcBef>
                <a:spcPts val="300"/>
              </a:spcBef>
              <a:buNone/>
              <a:defRPr sz="2800" b="0">
                <a:solidFill>
                  <a:schemeClr val="bg1"/>
                </a:solidFill>
                <a:latin typeface="+mj-lt"/>
                <a:ea typeface="+mj-ea"/>
                <a:cs typeface="+mj-cs"/>
              </a:defRPr>
            </a:lvl1p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j-ea"/>
                <a:cs typeface="+mj-cs"/>
              </a:rPr>
              <a:t>KN 590 (1L </a:t>
            </a:r>
            <a:r>
              <a:rPr kumimoji="0" lang="en-US" sz="2800" b="0" i="0" u="none" strike="noStrike" kern="1200" cap="none" spc="0" normalizeH="0" baseline="0" noProof="0" dirty="0" err="1">
                <a:ln>
                  <a:noFill/>
                </a:ln>
                <a:solidFill>
                  <a:srgbClr val="FFFFFF"/>
                </a:solidFill>
                <a:effectLst/>
                <a:uLnTx/>
                <a:uFillTx/>
                <a:latin typeface="Arial"/>
                <a:ea typeface="+mj-ea"/>
                <a:cs typeface="+mj-cs"/>
              </a:rPr>
              <a:t>EsoSCC</a:t>
            </a:r>
            <a:r>
              <a:rPr kumimoji="0" lang="en-US" sz="2800" b="0" i="0" u="none" strike="noStrike" kern="1200" cap="none" spc="0" normalizeH="0" baseline="0" noProof="0" dirty="0">
                <a:ln>
                  <a:noFill/>
                </a:ln>
                <a:solidFill>
                  <a:srgbClr val="FFFFFF"/>
                </a:solidFill>
                <a:effectLst/>
                <a:uLnTx/>
                <a:uFillTx/>
                <a:latin typeface="Arial"/>
                <a:ea typeface="+mj-ea"/>
                <a:cs typeface="+mj-cs"/>
              </a:rPr>
              <a:t>/</a:t>
            </a:r>
            <a:r>
              <a:rPr kumimoji="0" lang="en-US" sz="2800" b="0" i="0" u="none" strike="noStrike" kern="1200" cap="none" spc="0" normalizeH="0" baseline="0" noProof="0" dirty="0" err="1">
                <a:ln>
                  <a:noFill/>
                </a:ln>
                <a:solidFill>
                  <a:srgbClr val="FFFFFF"/>
                </a:solidFill>
                <a:effectLst/>
                <a:uLnTx/>
                <a:uFillTx/>
                <a:latin typeface="Arial"/>
                <a:ea typeface="+mj-ea"/>
                <a:cs typeface="+mj-cs"/>
              </a:rPr>
              <a:t>EsoAC</a:t>
            </a:r>
            <a:r>
              <a:rPr kumimoji="0" lang="en-US" sz="2800" b="0" i="0" u="none" strike="noStrike" kern="1200" cap="none" spc="0" normalizeH="0" baseline="0" noProof="0" dirty="0">
                <a:ln>
                  <a:noFill/>
                </a:ln>
                <a:solidFill>
                  <a:srgbClr val="FFFFFF"/>
                </a:solidFill>
                <a:effectLst/>
                <a:uLnTx/>
                <a:uFillTx/>
                <a:latin typeface="Arial"/>
                <a:ea typeface="+mj-ea"/>
                <a:cs typeface="+mj-cs"/>
              </a:rPr>
              <a:t>/GEJAC)</a:t>
            </a:r>
            <a:br>
              <a:rPr kumimoji="0" lang="en-US" sz="2800" b="0" i="0" u="none" strike="noStrike" kern="1200" cap="none" spc="0" normalizeH="0" baseline="0" noProof="0" dirty="0">
                <a:ln>
                  <a:noFill/>
                </a:ln>
                <a:solidFill>
                  <a:srgbClr val="FFFFFF"/>
                </a:solidFill>
                <a:effectLst/>
                <a:uLnTx/>
                <a:uFillTx/>
                <a:latin typeface="Arial"/>
                <a:ea typeface="+mj-ea"/>
                <a:cs typeface="+mj-cs"/>
              </a:rPr>
            </a:br>
            <a:r>
              <a:rPr kumimoji="0" lang="en-US" sz="2800" b="0" i="0" u="none" strike="noStrike" kern="1200" cap="none" spc="0" normalizeH="0" baseline="0" noProof="0" dirty="0">
                <a:ln>
                  <a:noFill/>
                </a:ln>
                <a:solidFill>
                  <a:srgbClr val="FFFFFF"/>
                </a:solidFill>
                <a:effectLst/>
                <a:uLnTx/>
                <a:uFillTx/>
                <a:latin typeface="Arial"/>
                <a:ea typeface="+mj-ea"/>
                <a:cs typeface="+mj-cs"/>
              </a:rPr>
              <a:t>Similar eligibility to 2L KN 181</a:t>
            </a:r>
          </a:p>
        </p:txBody>
      </p:sp>
      <p:cxnSp>
        <p:nvCxnSpPr>
          <p:cNvPr id="295" name="Straight Arrow Connector 294"/>
          <p:cNvCxnSpPr/>
          <p:nvPr/>
        </p:nvCxnSpPr>
        <p:spPr>
          <a:xfrm flipH="1">
            <a:off x="3562709" y="4853304"/>
            <a:ext cx="13560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a:stretch>
            <a:fillRect/>
          </a:stretch>
        </p:blipFill>
        <p:spPr>
          <a:xfrm>
            <a:off x="4918763" y="909887"/>
            <a:ext cx="5044745" cy="5696786"/>
          </a:xfrm>
          <a:prstGeom prst="rect">
            <a:avLst/>
          </a:prstGeom>
        </p:spPr>
      </p:pic>
      <p:sp>
        <p:nvSpPr>
          <p:cNvPr id="10" name="Rectangle 9"/>
          <p:cNvSpPr/>
          <p:nvPr/>
        </p:nvSpPr>
        <p:spPr>
          <a:xfrm>
            <a:off x="4918764" y="5141664"/>
            <a:ext cx="3336715" cy="629407"/>
          </a:xfrm>
          <a:prstGeom prst="rect">
            <a:avLst/>
          </a:prstGeom>
          <a:noFill/>
          <a:ln w="28575"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4918765" y="4450236"/>
            <a:ext cx="3336714" cy="675621"/>
          </a:xfrm>
          <a:prstGeom prst="rect">
            <a:avLst/>
          </a:prstGeom>
          <a:noFill/>
          <a:ln w="28575" cap="flat" cmpd="sng" algn="ctr">
            <a:solidFill>
              <a:srgbClr val="4454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2242746" y="3514731"/>
            <a:ext cx="914400" cy="914400"/>
          </a:xfrm>
          <a:prstGeom prst="rect">
            <a:avLst/>
          </a:prstGeom>
          <a:noFill/>
        </p:spPr>
        <p:txBody>
          <a:bodyPr wrap="none" rtlCol="0">
            <a:noAutofit/>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383/730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CPS</a:t>
            </a: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&gt;</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10</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=52.5%</a:t>
            </a:r>
          </a:p>
          <a:p>
            <a:pPr marL="0" marR="0" lvl="0" indent="0" algn="l"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286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CPS</a:t>
            </a: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&gt;</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10 SCC</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286/548= 52% </a:t>
            </a:r>
          </a:p>
          <a:p>
            <a:pPr marL="0" marR="0" lvl="0" indent="0" algn="l" defTabSz="914400" rtl="0" eaLnBrk="1" fontAlgn="auto" latinLnBrk="0" hangingPunct="1">
              <a:lnSpc>
                <a:spcPct val="90000"/>
              </a:lnSpc>
              <a:spcBef>
                <a:spcPts val="30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383-286</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=97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CPS</a:t>
            </a: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&gt;</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10 AC</a:t>
            </a:r>
          </a:p>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97/201 = 48%</a:t>
            </a:r>
          </a:p>
        </p:txBody>
      </p:sp>
    </p:spTree>
    <p:extLst>
      <p:ext uri="{BB962C8B-B14F-4D97-AF65-F5344CB8AC3E}">
        <p14:creationId xmlns:p14="http://schemas.microsoft.com/office/powerpoint/2010/main" val="4170892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E0DD6-527E-44D1-B3C1-0BAAAE64AF08}"/>
              </a:ext>
            </a:extLst>
          </p:cNvPr>
          <p:cNvSpPr>
            <a:spLocks noGrp="1"/>
          </p:cNvSpPr>
          <p:nvPr>
            <p:ph type="title"/>
          </p:nvPr>
        </p:nvSpPr>
        <p:spPr>
          <a:xfrm>
            <a:off x="268224" y="313271"/>
            <a:ext cx="11684427" cy="825037"/>
          </a:xfrm>
        </p:spPr>
        <p:txBody>
          <a:bodyPr>
            <a:normAutofit/>
          </a:bodyPr>
          <a:lstStyle/>
          <a:p>
            <a:r>
              <a:rPr lang="en-US" sz="3733" dirty="0"/>
              <a:t>Adverse Events (AEs) in all Treated Patients</a:t>
            </a:r>
          </a:p>
        </p:txBody>
      </p:sp>
      <p:sp>
        <p:nvSpPr>
          <p:cNvPr id="4" name="Text Placeholder 3">
            <a:extLst>
              <a:ext uri="{FF2B5EF4-FFF2-40B4-BE49-F238E27FC236}">
                <a16:creationId xmlns:a16="http://schemas.microsoft.com/office/drawing/2014/main" id="{B1C8F36B-D10B-4E9F-BD5B-56BF896E5708}"/>
              </a:ext>
            </a:extLst>
          </p:cNvPr>
          <p:cNvSpPr>
            <a:spLocks noGrp="1"/>
          </p:cNvSpPr>
          <p:nvPr>
            <p:ph type="body" sz="quarter" idx="13"/>
          </p:nvPr>
        </p:nvSpPr>
        <p:spPr/>
        <p:txBody>
          <a:bodyPr/>
          <a:lstStyle/>
          <a:p>
            <a:r>
              <a:rPr lang="en-US" baseline="30000" dirty="0" err="1"/>
              <a:t>a</a:t>
            </a:r>
            <a:r>
              <a:rPr lang="en-US" dirty="0" err="1"/>
              <a:t>Treatment</a:t>
            </a:r>
            <a:r>
              <a:rPr lang="en-US" dirty="0"/>
              <a:t>-related events with ≥15% incidence in any treatment arm; Data cut-off: July 2, 2020.</a:t>
            </a:r>
          </a:p>
        </p:txBody>
      </p:sp>
      <p:sp>
        <p:nvSpPr>
          <p:cNvPr id="5" name="Text Placeholder 4">
            <a:extLst>
              <a:ext uri="{FF2B5EF4-FFF2-40B4-BE49-F238E27FC236}">
                <a16:creationId xmlns:a16="http://schemas.microsoft.com/office/drawing/2014/main" id="{B7A7A73D-6107-4E0C-88FB-C9B42A70E244}"/>
              </a:ext>
            </a:extLst>
          </p:cNvPr>
          <p:cNvSpPr>
            <a:spLocks noGrp="1"/>
          </p:cNvSpPr>
          <p:nvPr>
            <p:ph type="body" sz="quarter" idx="14"/>
          </p:nvPr>
        </p:nvSpPr>
        <p:spPr/>
        <p:txBody>
          <a:bodyPr/>
          <a:lstStyle/>
          <a:p>
            <a:endParaRPr lang="en-US" dirty="0"/>
          </a:p>
        </p:txBody>
      </p:sp>
      <p:graphicFrame>
        <p:nvGraphicFramePr>
          <p:cNvPr id="14" name="Content Placeholder 13">
            <a:extLst>
              <a:ext uri="{FF2B5EF4-FFF2-40B4-BE49-F238E27FC236}">
                <a16:creationId xmlns:a16="http://schemas.microsoft.com/office/drawing/2014/main" id="{705E11E6-D02B-4F3F-A59C-7A826F33827E}"/>
              </a:ext>
            </a:extLst>
          </p:cNvPr>
          <p:cNvGraphicFramePr>
            <a:graphicFrameLocks noGrp="1"/>
          </p:cNvGraphicFramePr>
          <p:nvPr>
            <p:ph idx="1"/>
          </p:nvPr>
        </p:nvGraphicFramePr>
        <p:xfrm>
          <a:off x="268224" y="1852085"/>
          <a:ext cx="11783771" cy="4142092"/>
        </p:xfrm>
        <a:graphic>
          <a:graphicData uri="http://schemas.openxmlformats.org/drawingml/2006/chart">
            <c:chart xmlns:c="http://schemas.openxmlformats.org/drawingml/2006/chart" xmlns:r="http://schemas.openxmlformats.org/officeDocument/2006/relationships" r:id="rId3"/>
          </a:graphicData>
        </a:graphic>
      </p:graphicFrame>
      <p:grpSp>
        <p:nvGrpSpPr>
          <p:cNvPr id="25" name="Group 24">
            <a:extLst>
              <a:ext uri="{FF2B5EF4-FFF2-40B4-BE49-F238E27FC236}">
                <a16:creationId xmlns:a16="http://schemas.microsoft.com/office/drawing/2014/main" id="{CDB7B64E-B024-42B9-A9C3-4A6C8B66A077}"/>
              </a:ext>
            </a:extLst>
          </p:cNvPr>
          <p:cNvGrpSpPr/>
          <p:nvPr/>
        </p:nvGrpSpPr>
        <p:grpSpPr>
          <a:xfrm>
            <a:off x="9402354" y="2610023"/>
            <a:ext cx="2453534" cy="1024796"/>
            <a:chOff x="7051765" y="1796114"/>
            <a:chExt cx="1840150" cy="768597"/>
          </a:xfrm>
        </p:grpSpPr>
        <p:sp>
          <p:nvSpPr>
            <p:cNvPr id="15" name="Rectangle 14">
              <a:extLst>
                <a:ext uri="{FF2B5EF4-FFF2-40B4-BE49-F238E27FC236}">
                  <a16:creationId xmlns:a16="http://schemas.microsoft.com/office/drawing/2014/main" id="{B6AEBBBA-6EC3-47C3-9C62-D076634D07D0}"/>
                </a:ext>
              </a:extLst>
            </p:cNvPr>
            <p:cNvSpPr/>
            <p:nvPr/>
          </p:nvSpPr>
          <p:spPr>
            <a:xfrm>
              <a:off x="8377239" y="2173714"/>
              <a:ext cx="175260" cy="182880"/>
            </a:xfrm>
            <a:prstGeom prst="rect">
              <a:avLst/>
            </a:prstGeom>
            <a:solidFill>
              <a:srgbClr val="00877C"/>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06299" rtl="0" eaLnBrk="0" fontAlgn="base" latinLnBrk="0" hangingPunct="0">
                <a:lnSpc>
                  <a:spcPct val="100000"/>
                </a:lnSpc>
                <a:spcBef>
                  <a:spcPct val="0"/>
                </a:spcBef>
                <a:spcAft>
                  <a:spcPct val="0"/>
                </a:spcAft>
                <a:buClrTx/>
                <a:buSzTx/>
                <a:buFontTx/>
                <a:buNone/>
                <a:tabLst/>
                <a:defRPr/>
              </a:pPr>
              <a:endParaRPr kumimoji="0" lang="en-US" sz="1600" b="0" i="0" u="none" strike="noStrike" kern="600" cap="none" spc="40" normalizeH="0" baseline="0" noProof="0" dirty="0">
                <a:ln>
                  <a:noFill/>
                </a:ln>
                <a:solidFill>
                  <a:srgbClr val="FFFFFF"/>
                </a:solidFill>
                <a:effectLst/>
                <a:uLnTx/>
                <a:uFillTx/>
                <a:latin typeface="Arial"/>
                <a:ea typeface="+mn-ea"/>
                <a:cs typeface="+mn-cs"/>
              </a:endParaRPr>
            </a:p>
          </p:txBody>
        </p:sp>
        <p:sp>
          <p:nvSpPr>
            <p:cNvPr id="16" name="TextBox 15">
              <a:extLst>
                <a:ext uri="{FF2B5EF4-FFF2-40B4-BE49-F238E27FC236}">
                  <a16:creationId xmlns:a16="http://schemas.microsoft.com/office/drawing/2014/main" id="{58B8AC84-1710-4935-8A8A-A59F2C8C812C}"/>
                </a:ext>
              </a:extLst>
            </p:cNvPr>
            <p:cNvSpPr txBox="1"/>
            <p:nvPr/>
          </p:nvSpPr>
          <p:spPr>
            <a:xfrm>
              <a:off x="8306938" y="1972386"/>
              <a:ext cx="233959" cy="184666"/>
            </a:xfrm>
            <a:prstGeom prst="rect">
              <a:avLst/>
            </a:prstGeom>
            <a:noFill/>
          </p:spPr>
          <p:txBody>
            <a:bodyPr wrap="none" lIns="0" tIns="0" rIns="0" bIns="0" rtlCol="0" anchor="t" anchorCtr="0">
              <a:spAutoFit/>
            </a:bodyPr>
            <a:lstStyle/>
            <a:p>
              <a:pPr marL="0" marR="0" lvl="0" indent="0" algn="l" defTabSz="806299" rtl="0" eaLnBrk="0" fontAlgn="base" latinLnBrk="0" hangingPunct="0">
                <a:lnSpc>
                  <a:spcPct val="100000"/>
                </a:lnSpc>
                <a:spcBef>
                  <a:spcPct val="0"/>
                </a:spcBef>
                <a:spcAft>
                  <a:spcPct val="0"/>
                </a:spcAft>
                <a:buClrTx/>
                <a:buSzTx/>
                <a:buFontTx/>
                <a:buNone/>
                <a:tabLst/>
                <a:defRPr/>
              </a:pPr>
              <a:r>
                <a:rPr kumimoji="0" lang="en-US" sz="1600"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1-2</a:t>
              </a:r>
            </a:p>
          </p:txBody>
        </p:sp>
        <p:sp>
          <p:nvSpPr>
            <p:cNvPr id="17" name="Rectangle 16">
              <a:extLst>
                <a:ext uri="{FF2B5EF4-FFF2-40B4-BE49-F238E27FC236}">
                  <a16:creationId xmlns:a16="http://schemas.microsoft.com/office/drawing/2014/main" id="{48083DB4-4289-4C71-96DC-741FBA8AC2BE}"/>
                </a:ext>
              </a:extLst>
            </p:cNvPr>
            <p:cNvSpPr/>
            <p:nvPr/>
          </p:nvSpPr>
          <p:spPr>
            <a:xfrm>
              <a:off x="8681600" y="2173714"/>
              <a:ext cx="175260" cy="182880"/>
            </a:xfrm>
            <a:prstGeom prst="rect">
              <a:avLst/>
            </a:prstGeom>
            <a:pattFill prst="dkDnDiag">
              <a:fgClr>
                <a:srgbClr val="00877C"/>
              </a:fgClr>
              <a:bgClr>
                <a:schemeClr val="bg1"/>
              </a:bgClr>
            </a:patt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06299" rtl="0" eaLnBrk="0" fontAlgn="base" latinLnBrk="0" hangingPunct="0">
                <a:lnSpc>
                  <a:spcPct val="100000"/>
                </a:lnSpc>
                <a:spcBef>
                  <a:spcPct val="0"/>
                </a:spcBef>
                <a:spcAft>
                  <a:spcPct val="0"/>
                </a:spcAft>
                <a:buClrTx/>
                <a:buSzTx/>
                <a:buFontTx/>
                <a:buNone/>
                <a:tabLst/>
                <a:defRPr/>
              </a:pPr>
              <a:endParaRPr kumimoji="0" lang="en-US" sz="1600" b="0" i="0" u="none" strike="noStrike" kern="600" cap="none" spc="40" normalizeH="0" baseline="0" noProof="0" dirty="0">
                <a:ln>
                  <a:noFill/>
                </a:ln>
                <a:solidFill>
                  <a:srgbClr val="FFFFFF"/>
                </a:solidFill>
                <a:effectLst/>
                <a:uLnTx/>
                <a:uFillTx/>
                <a:latin typeface="Arial"/>
                <a:ea typeface="+mn-ea"/>
                <a:cs typeface="+mn-cs"/>
              </a:endParaRPr>
            </a:p>
          </p:txBody>
        </p:sp>
        <p:sp>
          <p:nvSpPr>
            <p:cNvPr id="18" name="TextBox 17">
              <a:extLst>
                <a:ext uri="{FF2B5EF4-FFF2-40B4-BE49-F238E27FC236}">
                  <a16:creationId xmlns:a16="http://schemas.microsoft.com/office/drawing/2014/main" id="{5215F096-3AEC-4945-A76B-E92C219B02D8}"/>
                </a:ext>
              </a:extLst>
            </p:cNvPr>
            <p:cNvSpPr txBox="1"/>
            <p:nvPr/>
          </p:nvSpPr>
          <p:spPr>
            <a:xfrm>
              <a:off x="8657956" y="1972386"/>
              <a:ext cx="233959" cy="184666"/>
            </a:xfrm>
            <a:prstGeom prst="rect">
              <a:avLst/>
            </a:prstGeom>
            <a:noFill/>
          </p:spPr>
          <p:txBody>
            <a:bodyPr wrap="none" lIns="0" tIns="0" rIns="0" bIns="0" rtlCol="0" anchor="t" anchorCtr="0">
              <a:spAutoFit/>
            </a:bodyPr>
            <a:lstStyle/>
            <a:p>
              <a:pPr marL="0" marR="0" lvl="0" indent="0" algn="l" defTabSz="806299" rtl="0" eaLnBrk="0" fontAlgn="base" latinLnBrk="0" hangingPunct="0">
                <a:lnSpc>
                  <a:spcPct val="100000"/>
                </a:lnSpc>
                <a:spcBef>
                  <a:spcPct val="0"/>
                </a:spcBef>
                <a:spcAft>
                  <a:spcPct val="0"/>
                </a:spcAft>
                <a:buClrTx/>
                <a:buSzTx/>
                <a:buFontTx/>
                <a:buNone/>
                <a:tabLst/>
                <a:defRPr/>
              </a:pPr>
              <a:r>
                <a:rPr kumimoji="0" lang="en-US" sz="1600"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3-5</a:t>
              </a:r>
            </a:p>
          </p:txBody>
        </p:sp>
        <p:sp>
          <p:nvSpPr>
            <p:cNvPr id="19" name="TextBox 18">
              <a:extLst>
                <a:ext uri="{FF2B5EF4-FFF2-40B4-BE49-F238E27FC236}">
                  <a16:creationId xmlns:a16="http://schemas.microsoft.com/office/drawing/2014/main" id="{87CAF7B2-864E-48AF-8F18-7EADAF25DA0D}"/>
                </a:ext>
              </a:extLst>
            </p:cNvPr>
            <p:cNvSpPr txBox="1"/>
            <p:nvPr/>
          </p:nvSpPr>
          <p:spPr>
            <a:xfrm>
              <a:off x="8369647" y="1796114"/>
              <a:ext cx="447238" cy="184666"/>
            </a:xfrm>
            <a:prstGeom prst="rect">
              <a:avLst/>
            </a:prstGeom>
            <a:noFill/>
          </p:spPr>
          <p:txBody>
            <a:bodyPr wrap="none" lIns="0" tIns="0" rIns="0" bIns="0" rtlCol="0" anchor="t" anchorCtr="0">
              <a:spAutoFit/>
            </a:bodyPr>
            <a:lstStyle/>
            <a:p>
              <a:pPr marL="0" marR="0" lvl="0" indent="0" algn="l" defTabSz="806299" rtl="0" eaLnBrk="0" fontAlgn="base" latinLnBrk="0" hangingPunct="0">
                <a:lnSpc>
                  <a:spcPct val="100000"/>
                </a:lnSpc>
                <a:spcBef>
                  <a:spcPct val="0"/>
                </a:spcBef>
                <a:spcAft>
                  <a:spcPct val="0"/>
                </a:spcAft>
                <a:buClrTx/>
                <a:buSzTx/>
                <a:buFontTx/>
                <a:buNone/>
                <a:tabLst/>
                <a:defRPr/>
              </a:pPr>
              <a:r>
                <a:rPr kumimoji="0" lang="en-US" sz="1600"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Grade</a:t>
              </a:r>
            </a:p>
          </p:txBody>
        </p:sp>
        <p:sp>
          <p:nvSpPr>
            <p:cNvPr id="20" name="TextBox 19">
              <a:extLst>
                <a:ext uri="{FF2B5EF4-FFF2-40B4-BE49-F238E27FC236}">
                  <a16:creationId xmlns:a16="http://schemas.microsoft.com/office/drawing/2014/main" id="{46E36A6A-1625-49D0-9C17-B327611B46A4}"/>
                </a:ext>
              </a:extLst>
            </p:cNvPr>
            <p:cNvSpPr txBox="1"/>
            <p:nvPr/>
          </p:nvSpPr>
          <p:spPr>
            <a:xfrm>
              <a:off x="7051765" y="2172821"/>
              <a:ext cx="1264529" cy="184666"/>
            </a:xfrm>
            <a:prstGeom prst="rect">
              <a:avLst/>
            </a:prstGeom>
            <a:noFill/>
          </p:spPr>
          <p:txBody>
            <a:bodyPr wrap="none" lIns="0" tIns="0" rIns="0" bIns="0" rtlCol="0" anchor="t" anchorCtr="0">
              <a:spAutoFit/>
            </a:bodyPr>
            <a:lstStyle/>
            <a:p>
              <a:pPr marL="0" marR="0" lvl="0" indent="0" algn="l" defTabSz="806299" rtl="0" eaLnBrk="0" fontAlgn="base" latinLnBrk="0" hangingPunct="0">
                <a:lnSpc>
                  <a:spcPct val="100000"/>
                </a:lnSpc>
                <a:spcBef>
                  <a:spcPct val="0"/>
                </a:spcBef>
                <a:spcAft>
                  <a:spcPct val="0"/>
                </a:spcAft>
                <a:buClrTx/>
                <a:buSzTx/>
                <a:buFontTx/>
                <a:buNone/>
                <a:tabLst/>
                <a:defRPr/>
              </a:pPr>
              <a:r>
                <a:rPr kumimoji="0" lang="en-US" sz="1600" b="0" i="0" u="none" strike="noStrike" kern="600" cap="none" spc="40" normalizeH="0" baseline="0" noProof="0" dirty="0">
                  <a:ln>
                    <a:noFill/>
                  </a:ln>
                  <a:solidFill>
                    <a:srgbClr val="00877C">
                      <a:lumMod val="75000"/>
                    </a:srgbClr>
                  </a:solidFill>
                  <a:effectLst/>
                  <a:uLnTx/>
                  <a:uFillTx/>
                  <a:latin typeface="Arial" panose="020B0604020202020204" pitchFamily="34" charset="0"/>
                  <a:ea typeface="Arial Unicode MS" panose="020B0604020202020204" pitchFamily="34" charset="-128"/>
                  <a:cs typeface="+mn-cs"/>
                </a:rPr>
                <a:t>Pembro + Chemo</a:t>
              </a:r>
            </a:p>
          </p:txBody>
        </p:sp>
        <p:sp>
          <p:nvSpPr>
            <p:cNvPr id="21" name="Rectangle 20">
              <a:extLst>
                <a:ext uri="{FF2B5EF4-FFF2-40B4-BE49-F238E27FC236}">
                  <a16:creationId xmlns:a16="http://schemas.microsoft.com/office/drawing/2014/main" id="{B4B74CDF-30D9-4406-B3F3-EB86B807D982}"/>
                </a:ext>
              </a:extLst>
            </p:cNvPr>
            <p:cNvSpPr/>
            <p:nvPr/>
          </p:nvSpPr>
          <p:spPr>
            <a:xfrm>
              <a:off x="8377239" y="2380938"/>
              <a:ext cx="175260" cy="182880"/>
            </a:xfrm>
            <a:prstGeom prst="rect">
              <a:avLst/>
            </a:prstGeom>
            <a:solidFill>
              <a:schemeClr val="accent5"/>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06299" rtl="0" eaLnBrk="0" fontAlgn="base" latinLnBrk="0" hangingPunct="0">
                <a:lnSpc>
                  <a:spcPct val="100000"/>
                </a:lnSpc>
                <a:spcBef>
                  <a:spcPct val="0"/>
                </a:spcBef>
                <a:spcAft>
                  <a:spcPct val="0"/>
                </a:spcAft>
                <a:buClrTx/>
                <a:buSzTx/>
                <a:buFontTx/>
                <a:buNone/>
                <a:tabLst/>
                <a:defRPr/>
              </a:pPr>
              <a:endParaRPr kumimoji="0" lang="en-US" sz="1600" b="0" i="0" u="none" strike="noStrike" kern="600" cap="none" spc="40" normalizeH="0" baseline="0" noProof="0" dirty="0">
                <a:ln>
                  <a:noFill/>
                </a:ln>
                <a:solidFill>
                  <a:srgbClr val="FFFFFF"/>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3F82268A-B7A9-4B91-A2B6-C2ACA632912B}"/>
                </a:ext>
              </a:extLst>
            </p:cNvPr>
            <p:cNvSpPr/>
            <p:nvPr/>
          </p:nvSpPr>
          <p:spPr>
            <a:xfrm>
              <a:off x="8681600" y="2380938"/>
              <a:ext cx="175260" cy="182880"/>
            </a:xfrm>
            <a:prstGeom prst="rect">
              <a:avLst/>
            </a:prstGeom>
            <a:pattFill prst="dkDnDiag">
              <a:fgClr>
                <a:schemeClr val="accent5"/>
              </a:fgClr>
              <a:bgClr>
                <a:schemeClr val="bg1"/>
              </a:bgClr>
            </a:patt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806299" rtl="0" eaLnBrk="0" fontAlgn="base" latinLnBrk="0" hangingPunct="0">
                <a:lnSpc>
                  <a:spcPct val="100000"/>
                </a:lnSpc>
                <a:spcBef>
                  <a:spcPct val="0"/>
                </a:spcBef>
                <a:spcAft>
                  <a:spcPct val="0"/>
                </a:spcAft>
                <a:buClrTx/>
                <a:buSzTx/>
                <a:buFontTx/>
                <a:buNone/>
                <a:tabLst/>
                <a:defRPr/>
              </a:pPr>
              <a:endParaRPr kumimoji="0" lang="en-US" sz="1600" b="0" i="0" u="none" strike="noStrike" kern="600" cap="none" spc="40" normalizeH="0" baseline="0" noProof="0" dirty="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8376BDAC-6CB9-439C-B760-CACDE21FDC7F}"/>
                </a:ext>
              </a:extLst>
            </p:cNvPr>
            <p:cNvSpPr txBox="1"/>
            <p:nvPr/>
          </p:nvSpPr>
          <p:spPr>
            <a:xfrm>
              <a:off x="7735177" y="2380045"/>
              <a:ext cx="514564" cy="184666"/>
            </a:xfrm>
            <a:prstGeom prst="rect">
              <a:avLst/>
            </a:prstGeom>
            <a:noFill/>
          </p:spPr>
          <p:txBody>
            <a:bodyPr wrap="none" lIns="0" tIns="0" rIns="0" bIns="0" rtlCol="0" anchor="t" anchorCtr="0">
              <a:spAutoFit/>
            </a:bodyPr>
            <a:lstStyle/>
            <a:p>
              <a:pPr marL="0" marR="0" lvl="0" indent="0" algn="l" defTabSz="806299" rtl="0" eaLnBrk="0" fontAlgn="base" latinLnBrk="0" hangingPunct="0">
                <a:lnSpc>
                  <a:spcPct val="100000"/>
                </a:lnSpc>
                <a:spcBef>
                  <a:spcPct val="0"/>
                </a:spcBef>
                <a:spcAft>
                  <a:spcPct val="0"/>
                </a:spcAft>
                <a:buClrTx/>
                <a:buSzTx/>
                <a:buFontTx/>
                <a:buNone/>
                <a:tabLst/>
                <a:defRPr/>
              </a:pPr>
              <a:r>
                <a:rPr kumimoji="0" lang="en-US" sz="1600" b="0" i="0" u="none" strike="noStrike" kern="600" cap="none" spc="40" normalizeH="0" baseline="0" noProof="0" dirty="0">
                  <a:ln>
                    <a:noFill/>
                  </a:ln>
                  <a:solidFill>
                    <a:srgbClr val="66203A"/>
                  </a:solidFill>
                  <a:effectLst/>
                  <a:uLnTx/>
                  <a:uFillTx/>
                  <a:latin typeface="Arial" panose="020B0604020202020204" pitchFamily="34" charset="0"/>
                  <a:ea typeface="Arial Unicode MS" panose="020B0604020202020204" pitchFamily="34" charset="-128"/>
                  <a:cs typeface="+mn-cs"/>
                </a:rPr>
                <a:t>Chemo</a:t>
              </a:r>
            </a:p>
          </p:txBody>
        </p:sp>
      </p:grpSp>
      <p:graphicFrame>
        <p:nvGraphicFramePr>
          <p:cNvPr id="24" name="Content Placeholder 5">
            <a:extLst>
              <a:ext uri="{FF2B5EF4-FFF2-40B4-BE49-F238E27FC236}">
                <a16:creationId xmlns:a16="http://schemas.microsoft.com/office/drawing/2014/main" id="{531C41D0-8819-4E10-A31D-08FCDD6C38DD}"/>
              </a:ext>
            </a:extLst>
          </p:cNvPr>
          <p:cNvGraphicFramePr>
            <a:graphicFrameLocks/>
          </p:cNvGraphicFramePr>
          <p:nvPr/>
        </p:nvGraphicFramePr>
        <p:xfrm>
          <a:off x="2831638" y="1316766"/>
          <a:ext cx="6229934" cy="2317895"/>
        </p:xfrm>
        <a:graphic>
          <a:graphicData uri="http://schemas.openxmlformats.org/drawingml/2006/table">
            <a:tbl>
              <a:tblPr firstRow="1" bandRow="1">
                <a:tableStyleId>{2D5ABB26-0587-4C30-8999-92F81FD0307C}</a:tableStyleId>
              </a:tblPr>
              <a:tblGrid>
                <a:gridCol w="3729265">
                  <a:extLst>
                    <a:ext uri="{9D8B030D-6E8A-4147-A177-3AD203B41FA5}">
                      <a16:colId xmlns:a16="http://schemas.microsoft.com/office/drawing/2014/main" val="409616866"/>
                    </a:ext>
                  </a:extLst>
                </a:gridCol>
                <a:gridCol w="1574696">
                  <a:extLst>
                    <a:ext uri="{9D8B030D-6E8A-4147-A177-3AD203B41FA5}">
                      <a16:colId xmlns:a16="http://schemas.microsoft.com/office/drawing/2014/main" val="997580814"/>
                    </a:ext>
                  </a:extLst>
                </a:gridCol>
                <a:gridCol w="925973">
                  <a:extLst>
                    <a:ext uri="{9D8B030D-6E8A-4147-A177-3AD203B41FA5}">
                      <a16:colId xmlns:a16="http://schemas.microsoft.com/office/drawing/2014/main" val="3365843371"/>
                    </a:ext>
                  </a:extLst>
                </a:gridCol>
              </a:tblGrid>
              <a:tr h="406944">
                <a:tc>
                  <a:txBody>
                    <a:bodyPr/>
                    <a:lstStyle/>
                    <a:p>
                      <a:pPr>
                        <a:lnSpc>
                          <a:spcPct val="70000"/>
                        </a:lnSpc>
                      </a:pPr>
                      <a:br>
                        <a:rPr lang="en-US" sz="1300" dirty="0"/>
                      </a:br>
                      <a:r>
                        <a:rPr lang="en-US" sz="1300" dirty="0"/>
                        <a:t>AEs</a:t>
                      </a:r>
                    </a:p>
                  </a:txBody>
                  <a:tcPr marL="121920" marR="121920" marT="60960" marB="60960" anchor="ctr">
                    <a:lnT w="28575" cap="flat" cmpd="sng" algn="ctr">
                      <a:solidFill>
                        <a:schemeClr val="accent1"/>
                      </a:solidFill>
                      <a:prstDash val="solid"/>
                      <a:round/>
                      <a:headEnd type="none" w="med" len="med"/>
                      <a:tailEnd type="none" w="med" len="med"/>
                    </a:lnT>
                    <a:lnB w="28575" cap="flat" cmpd="sng" algn="ctr">
                      <a:solidFill>
                        <a:srgbClr val="00877C"/>
                      </a:solidFill>
                      <a:prstDash val="solid"/>
                      <a:round/>
                      <a:headEnd type="none" w="med" len="med"/>
                      <a:tailEnd type="none" w="med" len="med"/>
                    </a:lnB>
                    <a:solidFill>
                      <a:schemeClr val="accent2">
                        <a:lumMod val="20000"/>
                        <a:lumOff val="80000"/>
                      </a:schemeClr>
                    </a:solidFill>
                  </a:tcPr>
                </a:tc>
                <a:tc>
                  <a:txBody>
                    <a:bodyPr/>
                    <a:lstStyle/>
                    <a:p>
                      <a:pPr algn="ctr">
                        <a:lnSpc>
                          <a:spcPct val="70000"/>
                        </a:lnSpc>
                      </a:pPr>
                      <a:r>
                        <a:rPr lang="en-US" sz="1300" dirty="0"/>
                        <a:t>Pembro + Chemo </a:t>
                      </a:r>
                      <a:br>
                        <a:rPr lang="en-US" sz="1300" dirty="0"/>
                      </a:br>
                      <a:r>
                        <a:rPr lang="en-US" sz="1300" dirty="0"/>
                        <a:t>N = 370</a:t>
                      </a:r>
                    </a:p>
                  </a:txBody>
                  <a:tcPr marL="121920" marR="121920" marT="60960" marB="60960" anchor="ctr">
                    <a:lnT w="28575" cap="flat" cmpd="sng" algn="ctr">
                      <a:solidFill>
                        <a:schemeClr val="accent1"/>
                      </a:solidFill>
                      <a:prstDash val="solid"/>
                      <a:round/>
                      <a:headEnd type="none" w="med" len="med"/>
                      <a:tailEnd type="none" w="med" len="med"/>
                    </a:lnT>
                    <a:lnB w="28575" cap="flat" cmpd="sng" algn="ctr">
                      <a:solidFill>
                        <a:srgbClr val="00877C"/>
                      </a:solidFill>
                      <a:prstDash val="solid"/>
                      <a:round/>
                      <a:headEnd type="none" w="med" len="med"/>
                      <a:tailEnd type="none" w="med" len="med"/>
                    </a:lnB>
                    <a:solidFill>
                      <a:schemeClr val="accent2">
                        <a:lumMod val="20000"/>
                        <a:lumOff val="80000"/>
                      </a:schemeClr>
                    </a:solidFill>
                  </a:tcPr>
                </a:tc>
                <a:tc>
                  <a:txBody>
                    <a:bodyPr/>
                    <a:lstStyle/>
                    <a:p>
                      <a:pPr algn="ctr">
                        <a:lnSpc>
                          <a:spcPct val="70000"/>
                        </a:lnSpc>
                      </a:pPr>
                      <a:r>
                        <a:rPr lang="en-US" sz="1300" dirty="0"/>
                        <a:t>Chemo</a:t>
                      </a:r>
                    </a:p>
                    <a:p>
                      <a:pPr algn="ctr">
                        <a:lnSpc>
                          <a:spcPct val="70000"/>
                        </a:lnSpc>
                      </a:pPr>
                      <a:r>
                        <a:rPr lang="en-US" sz="1300" dirty="0"/>
                        <a:t>N = 370</a:t>
                      </a:r>
                    </a:p>
                  </a:txBody>
                  <a:tcPr marL="121920" marR="121920" marT="60960" marB="60960" anchor="ctr">
                    <a:lnT w="28575" cap="flat" cmpd="sng" algn="ctr">
                      <a:solidFill>
                        <a:schemeClr val="accent1"/>
                      </a:solidFill>
                      <a:prstDash val="solid"/>
                      <a:round/>
                      <a:headEnd type="none" w="med" len="med"/>
                      <a:tailEnd type="none" w="med" len="med"/>
                    </a:lnT>
                    <a:lnB w="28575" cap="flat" cmpd="sng" algn="ctr">
                      <a:solidFill>
                        <a:srgbClr val="00877C"/>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27445080"/>
                  </a:ext>
                </a:extLst>
              </a:tr>
              <a:tr h="272993">
                <a:tc>
                  <a:txBody>
                    <a:bodyPr/>
                    <a:lstStyle/>
                    <a:p>
                      <a:pPr>
                        <a:lnSpc>
                          <a:spcPct val="70000"/>
                        </a:lnSpc>
                      </a:pPr>
                      <a:r>
                        <a:rPr lang="en-US" sz="1300" dirty="0"/>
                        <a:t>Any</a:t>
                      </a:r>
                    </a:p>
                  </a:txBody>
                  <a:tcPr marL="121920" marR="121920" marT="60960" marB="60960">
                    <a:lnL>
                      <a:noFill/>
                    </a:lnL>
                    <a:lnR>
                      <a:noFill/>
                    </a:lnR>
                    <a:lnT w="28575" cap="flat" cmpd="sng" algn="ctr">
                      <a:solidFill>
                        <a:srgbClr val="0087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70000"/>
                        </a:lnSpc>
                      </a:pPr>
                      <a:r>
                        <a:rPr lang="en-US" sz="1300" dirty="0"/>
                        <a:t>100%</a:t>
                      </a:r>
                    </a:p>
                  </a:txBody>
                  <a:tcPr marL="121920" marR="121920" marT="60960" marB="60960">
                    <a:lnL>
                      <a:noFill/>
                    </a:lnL>
                    <a:lnR>
                      <a:noFill/>
                    </a:lnR>
                    <a:lnT w="28575" cap="flat" cmpd="sng" algn="ctr">
                      <a:solidFill>
                        <a:srgbClr val="0087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70000"/>
                        </a:lnSpc>
                      </a:pPr>
                      <a:r>
                        <a:rPr lang="en-US" sz="1300" dirty="0"/>
                        <a:t>99.5%</a:t>
                      </a:r>
                    </a:p>
                  </a:txBody>
                  <a:tcPr marL="121920" marR="121920" marT="60960" marB="60960">
                    <a:lnL>
                      <a:noFill/>
                    </a:lnL>
                    <a:lnR>
                      <a:noFill/>
                    </a:lnR>
                    <a:lnT w="28575" cap="flat" cmpd="sng" algn="ctr">
                      <a:solidFill>
                        <a:srgbClr val="0087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4913484"/>
                  </a:ext>
                </a:extLst>
              </a:tr>
              <a:tr h="272993">
                <a:tc>
                  <a:txBody>
                    <a:bodyPr/>
                    <a:lstStyle/>
                    <a:p>
                      <a:pPr>
                        <a:lnSpc>
                          <a:spcPct val="70000"/>
                        </a:lnSpc>
                      </a:pPr>
                      <a:r>
                        <a:rPr lang="en-US" sz="1300" dirty="0"/>
                        <a:t>Treatment-related</a:t>
                      </a:r>
                    </a:p>
                  </a:txBody>
                  <a:tcPr marL="121920" marR="121920" marT="60960" marB="60960">
                    <a:lnL>
                      <a:noFill/>
                    </a:lnL>
                    <a:lnR>
                      <a:noFill/>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70000"/>
                        </a:lnSpc>
                      </a:pPr>
                      <a:r>
                        <a:rPr lang="en-US" sz="1300" dirty="0"/>
                        <a:t>98.4%</a:t>
                      </a:r>
                    </a:p>
                  </a:txBody>
                  <a:tcPr marL="121920" marR="121920" marT="60960" marB="60960">
                    <a:lnL>
                      <a:noFill/>
                    </a:lnL>
                    <a:lnR>
                      <a:noFill/>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70000"/>
                        </a:lnSpc>
                      </a:pPr>
                      <a:r>
                        <a:rPr lang="en-US" sz="1300" dirty="0"/>
                        <a:t>97.3%</a:t>
                      </a:r>
                    </a:p>
                  </a:txBody>
                  <a:tcPr marL="121920" marR="121920" marT="60960" marB="60960">
                    <a:lnL>
                      <a:noFill/>
                    </a:lnL>
                    <a:lnR>
                      <a:noFill/>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3716246"/>
                  </a:ext>
                </a:extLst>
              </a:tr>
              <a:tr h="272993">
                <a:tc>
                  <a:txBody>
                    <a:bodyPr/>
                    <a:lstStyle/>
                    <a:p>
                      <a:pPr marL="112713" indent="0">
                        <a:lnSpc>
                          <a:spcPct val="70000"/>
                        </a:lnSpc>
                      </a:pPr>
                      <a:r>
                        <a:rPr lang="en-US" sz="1300" dirty="0"/>
                        <a:t>Grade </a:t>
                      </a:r>
                      <a:r>
                        <a:rPr lang="en-US" sz="1300" dirty="0">
                          <a:latin typeface="Arial" panose="020B0604020202020204" pitchFamily="34" charset="0"/>
                          <a:cs typeface="Arial" panose="020B0604020202020204" pitchFamily="34" charset="0"/>
                        </a:rPr>
                        <a:t>≥3</a:t>
                      </a:r>
                      <a:endParaRPr lang="en-US" sz="1300" dirty="0"/>
                    </a:p>
                  </a:txBody>
                  <a:tcPr marL="121920" marR="121920" marT="60960" marB="60960">
                    <a:lnT w="12700" cap="flat" cmpd="sng" algn="ctr">
                      <a:noFill/>
                      <a:prstDash val="solid"/>
                      <a:round/>
                      <a:headEnd type="none" w="med" len="med"/>
                      <a:tailEnd type="none" w="med" len="med"/>
                    </a:lnT>
                  </a:tcPr>
                </a:tc>
                <a:tc>
                  <a:txBody>
                    <a:bodyPr/>
                    <a:lstStyle/>
                    <a:p>
                      <a:pPr algn="ctr">
                        <a:lnSpc>
                          <a:spcPct val="70000"/>
                        </a:lnSpc>
                      </a:pPr>
                      <a:r>
                        <a:rPr lang="en-US" sz="1300" dirty="0"/>
                        <a:t>71.9%</a:t>
                      </a:r>
                    </a:p>
                  </a:txBody>
                  <a:tcPr marL="121920" marR="121920" marT="60960" marB="60960">
                    <a:lnT w="12700" cap="flat" cmpd="sng" algn="ctr">
                      <a:noFill/>
                      <a:prstDash val="solid"/>
                      <a:round/>
                      <a:headEnd type="none" w="med" len="med"/>
                      <a:tailEnd type="none" w="med" len="med"/>
                    </a:lnT>
                  </a:tcPr>
                </a:tc>
                <a:tc>
                  <a:txBody>
                    <a:bodyPr/>
                    <a:lstStyle/>
                    <a:p>
                      <a:pPr algn="ctr">
                        <a:lnSpc>
                          <a:spcPct val="70000"/>
                        </a:lnSpc>
                      </a:pPr>
                      <a:r>
                        <a:rPr lang="en-US" sz="1300" dirty="0"/>
                        <a:t>67.6%</a:t>
                      </a:r>
                    </a:p>
                  </a:txBody>
                  <a:tcPr marL="121920" marR="121920" marT="60960" marB="60960">
                    <a:lnT w="12700" cap="flat" cmpd="sng" algn="ctr">
                      <a:noFill/>
                      <a:prstDash val="solid"/>
                      <a:round/>
                      <a:headEnd type="none" w="med" len="med"/>
                      <a:tailEnd type="none" w="med" len="med"/>
                    </a:lnT>
                  </a:tcPr>
                </a:tc>
                <a:extLst>
                  <a:ext uri="{0D108BD9-81ED-4DB2-BD59-A6C34878D82A}">
                    <a16:rowId xmlns:a16="http://schemas.microsoft.com/office/drawing/2014/main" val="2159882716"/>
                  </a:ext>
                </a:extLst>
              </a:tr>
              <a:tr h="272993">
                <a:tc>
                  <a:txBody>
                    <a:bodyPr/>
                    <a:lstStyle/>
                    <a:p>
                      <a:pPr marL="0" indent="112713">
                        <a:lnSpc>
                          <a:spcPct val="70000"/>
                        </a:lnSpc>
                      </a:pPr>
                      <a:r>
                        <a:rPr lang="en-US" sz="1300" dirty="0"/>
                        <a:t>Led to discontinuation</a:t>
                      </a:r>
                    </a:p>
                  </a:txBody>
                  <a:tcPr marL="121920" marR="121920" marT="60960" marB="60960"/>
                </a:tc>
                <a:tc>
                  <a:txBody>
                    <a:bodyPr/>
                    <a:lstStyle/>
                    <a:p>
                      <a:pPr algn="ctr">
                        <a:lnSpc>
                          <a:spcPct val="70000"/>
                        </a:lnSpc>
                      </a:pPr>
                      <a:r>
                        <a:rPr lang="en-US" sz="1300" dirty="0"/>
                        <a:t>19.5%</a:t>
                      </a:r>
                    </a:p>
                  </a:txBody>
                  <a:tcPr marL="121920" marR="121920" marT="60960" marB="60960"/>
                </a:tc>
                <a:tc>
                  <a:txBody>
                    <a:bodyPr/>
                    <a:lstStyle/>
                    <a:p>
                      <a:pPr algn="ctr">
                        <a:lnSpc>
                          <a:spcPct val="70000"/>
                        </a:lnSpc>
                      </a:pPr>
                      <a:r>
                        <a:rPr lang="en-US" sz="1300" dirty="0"/>
                        <a:t>11.6%</a:t>
                      </a:r>
                    </a:p>
                  </a:txBody>
                  <a:tcPr marL="121920" marR="121920" marT="60960" marB="60960"/>
                </a:tc>
                <a:extLst>
                  <a:ext uri="{0D108BD9-81ED-4DB2-BD59-A6C34878D82A}">
                    <a16:rowId xmlns:a16="http://schemas.microsoft.com/office/drawing/2014/main" val="3883947933"/>
                  </a:ext>
                </a:extLst>
              </a:tr>
              <a:tr h="272993">
                <a:tc>
                  <a:txBody>
                    <a:bodyPr/>
                    <a:lstStyle/>
                    <a:p>
                      <a:pPr marL="0" indent="112713">
                        <a:lnSpc>
                          <a:spcPct val="70000"/>
                        </a:lnSpc>
                      </a:pPr>
                      <a:r>
                        <a:rPr lang="en-US" sz="1300" dirty="0"/>
                        <a:t>Led to death</a:t>
                      </a:r>
                      <a:endParaRPr lang="en-US" sz="1300" baseline="30000" dirty="0"/>
                    </a:p>
                  </a:txBody>
                  <a:tcPr marL="121920" marR="121920" marT="60960" marB="60960"/>
                </a:tc>
                <a:tc>
                  <a:txBody>
                    <a:bodyPr/>
                    <a:lstStyle/>
                    <a:p>
                      <a:pPr algn="ctr">
                        <a:lnSpc>
                          <a:spcPct val="70000"/>
                        </a:lnSpc>
                      </a:pPr>
                      <a:r>
                        <a:rPr lang="en-US" sz="1300" baseline="0" dirty="0"/>
                        <a:t>2.4%</a:t>
                      </a:r>
                    </a:p>
                  </a:txBody>
                  <a:tcPr marL="121920" marR="121920" marT="60960" marB="60960"/>
                </a:tc>
                <a:tc>
                  <a:txBody>
                    <a:bodyPr/>
                    <a:lstStyle/>
                    <a:p>
                      <a:pPr algn="ctr">
                        <a:lnSpc>
                          <a:spcPct val="70000"/>
                        </a:lnSpc>
                      </a:pPr>
                      <a:r>
                        <a:rPr lang="en-US" sz="1300" baseline="0" dirty="0"/>
                        <a:t>1.4%</a:t>
                      </a:r>
                    </a:p>
                  </a:txBody>
                  <a:tcPr marL="121920" marR="121920" marT="60960" marB="60960"/>
                </a:tc>
                <a:extLst>
                  <a:ext uri="{0D108BD9-81ED-4DB2-BD59-A6C34878D82A}">
                    <a16:rowId xmlns:a16="http://schemas.microsoft.com/office/drawing/2014/main" val="3035423737"/>
                  </a:ext>
                </a:extLst>
              </a:tr>
              <a:tr h="272993">
                <a:tc>
                  <a:txBody>
                    <a:bodyPr/>
                    <a:lstStyle/>
                    <a:p>
                      <a:pPr marL="0" indent="0">
                        <a:lnSpc>
                          <a:spcPct val="70000"/>
                        </a:lnSpc>
                      </a:pPr>
                      <a:r>
                        <a:rPr lang="en-US" sz="1300" baseline="0" dirty="0"/>
                        <a:t>Immune-mediated AEs and infusion reactions</a:t>
                      </a:r>
                    </a:p>
                  </a:txBody>
                  <a:tcPr marL="121920" marR="121920" marT="60960" marB="60960"/>
                </a:tc>
                <a:tc>
                  <a:txBody>
                    <a:bodyPr/>
                    <a:lstStyle/>
                    <a:p>
                      <a:pPr algn="ctr">
                        <a:lnSpc>
                          <a:spcPct val="70000"/>
                        </a:lnSpc>
                      </a:pPr>
                      <a:r>
                        <a:rPr lang="en-US" sz="1300" baseline="0" dirty="0"/>
                        <a:t>25.7%</a:t>
                      </a:r>
                    </a:p>
                  </a:txBody>
                  <a:tcPr marL="121920" marR="121920" marT="60960" marB="60960"/>
                </a:tc>
                <a:tc>
                  <a:txBody>
                    <a:bodyPr/>
                    <a:lstStyle/>
                    <a:p>
                      <a:pPr algn="ctr">
                        <a:lnSpc>
                          <a:spcPct val="70000"/>
                        </a:lnSpc>
                      </a:pPr>
                      <a:r>
                        <a:rPr lang="en-US" sz="1300" baseline="0" dirty="0"/>
                        <a:t>11.6%</a:t>
                      </a:r>
                    </a:p>
                  </a:txBody>
                  <a:tcPr marL="121920" marR="121920" marT="60960" marB="60960"/>
                </a:tc>
                <a:extLst>
                  <a:ext uri="{0D108BD9-81ED-4DB2-BD59-A6C34878D82A}">
                    <a16:rowId xmlns:a16="http://schemas.microsoft.com/office/drawing/2014/main" val="2755227282"/>
                  </a:ext>
                </a:extLst>
              </a:tr>
              <a:tr h="272993">
                <a:tc>
                  <a:txBody>
                    <a:bodyPr/>
                    <a:lstStyle/>
                    <a:p>
                      <a:pPr marL="0" indent="112713">
                        <a:lnSpc>
                          <a:spcPct val="70000"/>
                        </a:lnSpc>
                      </a:pPr>
                      <a:r>
                        <a:rPr lang="en-US" sz="1300" baseline="0" dirty="0"/>
                        <a:t>Grade </a:t>
                      </a:r>
                      <a:r>
                        <a:rPr lang="en-US" sz="1300" dirty="0">
                          <a:latin typeface="Arial" panose="020B0604020202020204" pitchFamily="34" charset="0"/>
                          <a:cs typeface="Arial" panose="020B0604020202020204" pitchFamily="34" charset="0"/>
                        </a:rPr>
                        <a:t>≥3</a:t>
                      </a:r>
                      <a:endParaRPr lang="en-US" sz="1300" baseline="0" dirty="0"/>
                    </a:p>
                  </a:txBody>
                  <a:tcPr marL="121920" marR="121920" marT="60960" marB="60960">
                    <a:lnB w="28575" cap="flat" cmpd="sng" algn="ctr">
                      <a:solidFill>
                        <a:schemeClr val="accent1"/>
                      </a:solidFill>
                      <a:prstDash val="solid"/>
                      <a:round/>
                      <a:headEnd type="none" w="med" len="med"/>
                      <a:tailEnd type="none" w="med" len="med"/>
                    </a:lnB>
                  </a:tcPr>
                </a:tc>
                <a:tc>
                  <a:txBody>
                    <a:bodyPr/>
                    <a:lstStyle/>
                    <a:p>
                      <a:pPr algn="ctr">
                        <a:lnSpc>
                          <a:spcPct val="70000"/>
                        </a:lnSpc>
                      </a:pPr>
                      <a:r>
                        <a:rPr lang="en-US" sz="1300" baseline="0" dirty="0"/>
                        <a:t>7.0%</a:t>
                      </a:r>
                    </a:p>
                  </a:txBody>
                  <a:tcPr marL="121920" marR="121920" marT="60960" marB="60960">
                    <a:lnB w="28575" cap="flat" cmpd="sng" algn="ctr">
                      <a:solidFill>
                        <a:schemeClr val="accent1"/>
                      </a:solidFill>
                      <a:prstDash val="solid"/>
                      <a:round/>
                      <a:headEnd type="none" w="med" len="med"/>
                      <a:tailEnd type="none" w="med" len="med"/>
                    </a:lnB>
                  </a:tcPr>
                </a:tc>
                <a:tc>
                  <a:txBody>
                    <a:bodyPr/>
                    <a:lstStyle/>
                    <a:p>
                      <a:pPr algn="ctr">
                        <a:lnSpc>
                          <a:spcPct val="70000"/>
                        </a:lnSpc>
                      </a:pPr>
                      <a:r>
                        <a:rPr lang="en-US" sz="1300" baseline="0" dirty="0"/>
                        <a:t>2.2%</a:t>
                      </a:r>
                    </a:p>
                  </a:txBody>
                  <a:tcPr marL="121920" marR="121920" marT="60960" marB="60960">
                    <a:lnB w="285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8285933"/>
                  </a:ext>
                </a:extLst>
              </a:tr>
            </a:tbl>
          </a:graphicData>
        </a:graphic>
      </p:graphicFrame>
      <p:sp>
        <p:nvSpPr>
          <p:cNvPr id="27" name="TextBox 26">
            <a:extLst>
              <a:ext uri="{FF2B5EF4-FFF2-40B4-BE49-F238E27FC236}">
                <a16:creationId xmlns:a16="http://schemas.microsoft.com/office/drawing/2014/main" id="{D23EB517-A2DE-43D6-99EE-B431720877A9}"/>
              </a:ext>
            </a:extLst>
          </p:cNvPr>
          <p:cNvSpPr txBox="1"/>
          <p:nvPr/>
        </p:nvSpPr>
        <p:spPr>
          <a:xfrm>
            <a:off x="2053559" y="5816878"/>
            <a:ext cx="748603" cy="328423"/>
          </a:xfrm>
          <a:prstGeom prst="rect">
            <a:avLst/>
          </a:prstGeom>
          <a:noFill/>
        </p:spPr>
        <p:txBody>
          <a:bodyPr wrap="none" lIns="0" tIns="0" rIns="0" bIns="0" rtlCol="0" anchor="t" anchorCtr="0">
            <a:spAutoFit/>
          </a:bodyPr>
          <a:lstStyle/>
          <a:p>
            <a:pPr marL="0" marR="0" lvl="0" indent="0" algn="ctr" defTabSz="806299" rtl="0" eaLnBrk="0" fontAlgn="base" latinLnBrk="0" hangingPunct="0">
              <a:lnSpc>
                <a:spcPct val="100000"/>
              </a:lnSpc>
              <a:spcBef>
                <a:spcPct val="0"/>
              </a:spcBef>
              <a:spcAft>
                <a:spcPct val="0"/>
              </a:spcAft>
              <a:buClrTx/>
              <a:buSzTx/>
              <a:buFontTx/>
              <a:buNone/>
              <a:tabLst/>
              <a:defRPr/>
            </a:pPr>
            <a:r>
              <a:rPr kumimoji="0" lang="en-US" sz="1067"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Decreased </a:t>
            </a:r>
            <a:br>
              <a:rPr kumimoji="0" lang="en-US" sz="1067"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br>
            <a:r>
              <a:rPr kumimoji="0" lang="en-US" sz="1067"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appetite</a:t>
            </a:r>
          </a:p>
        </p:txBody>
      </p:sp>
      <p:sp>
        <p:nvSpPr>
          <p:cNvPr id="28" name="TextBox 27">
            <a:extLst>
              <a:ext uri="{FF2B5EF4-FFF2-40B4-BE49-F238E27FC236}">
                <a16:creationId xmlns:a16="http://schemas.microsoft.com/office/drawing/2014/main" id="{D3B699BE-2AB1-4A5A-8901-06FB9111105C}"/>
              </a:ext>
            </a:extLst>
          </p:cNvPr>
          <p:cNvSpPr txBox="1"/>
          <p:nvPr/>
        </p:nvSpPr>
        <p:spPr>
          <a:xfrm>
            <a:off x="1290103" y="5816878"/>
            <a:ext cx="500458" cy="164212"/>
          </a:xfrm>
          <a:prstGeom prst="rect">
            <a:avLst/>
          </a:prstGeom>
          <a:noFill/>
        </p:spPr>
        <p:txBody>
          <a:bodyPr wrap="none" lIns="0" tIns="0" rIns="0" bIns="0" rtlCol="0" anchor="t" anchorCtr="0">
            <a:spAutoFit/>
          </a:bodyPr>
          <a:lstStyle/>
          <a:p>
            <a:pPr marL="0" marR="0" lvl="0" indent="0" algn="l" defTabSz="806299" rtl="0" eaLnBrk="0" fontAlgn="base" latinLnBrk="0" hangingPunct="0">
              <a:lnSpc>
                <a:spcPct val="100000"/>
              </a:lnSpc>
              <a:spcBef>
                <a:spcPct val="0"/>
              </a:spcBef>
              <a:spcAft>
                <a:spcPct val="0"/>
              </a:spcAft>
              <a:buClrTx/>
              <a:buSzTx/>
              <a:buFontTx/>
              <a:buNone/>
              <a:tabLst/>
              <a:defRPr/>
            </a:pPr>
            <a:r>
              <a:rPr kumimoji="0" lang="en-US" sz="1067"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Nausea</a:t>
            </a:r>
          </a:p>
        </p:txBody>
      </p:sp>
      <p:sp>
        <p:nvSpPr>
          <p:cNvPr id="29" name="TextBox 28">
            <a:extLst>
              <a:ext uri="{FF2B5EF4-FFF2-40B4-BE49-F238E27FC236}">
                <a16:creationId xmlns:a16="http://schemas.microsoft.com/office/drawing/2014/main" id="{C5452298-9C0A-49DC-92E5-5CFAEDECD056}"/>
              </a:ext>
            </a:extLst>
          </p:cNvPr>
          <p:cNvSpPr txBox="1"/>
          <p:nvPr/>
        </p:nvSpPr>
        <p:spPr>
          <a:xfrm>
            <a:off x="2919002" y="5816878"/>
            <a:ext cx="492443" cy="164212"/>
          </a:xfrm>
          <a:prstGeom prst="rect">
            <a:avLst/>
          </a:prstGeom>
          <a:noFill/>
        </p:spPr>
        <p:txBody>
          <a:bodyPr wrap="none" lIns="0" tIns="0" rIns="0" bIns="0" rtlCol="0" anchor="t" anchorCtr="0">
            <a:spAutoFit/>
          </a:bodyPr>
          <a:lstStyle/>
          <a:p>
            <a:pPr marL="0" marR="0" lvl="0" indent="0" algn="l" defTabSz="806299" rtl="0" eaLnBrk="0" fontAlgn="base" latinLnBrk="0" hangingPunct="0">
              <a:lnSpc>
                <a:spcPct val="100000"/>
              </a:lnSpc>
              <a:spcBef>
                <a:spcPct val="0"/>
              </a:spcBef>
              <a:spcAft>
                <a:spcPct val="0"/>
              </a:spcAft>
              <a:buClrTx/>
              <a:buSzTx/>
              <a:buFontTx/>
              <a:buNone/>
              <a:tabLst/>
              <a:defRPr/>
            </a:pPr>
            <a:r>
              <a:rPr kumimoji="0" lang="en-US" sz="1067"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Anemia</a:t>
            </a:r>
          </a:p>
        </p:txBody>
      </p:sp>
      <p:sp>
        <p:nvSpPr>
          <p:cNvPr id="30" name="TextBox 29">
            <a:extLst>
              <a:ext uri="{FF2B5EF4-FFF2-40B4-BE49-F238E27FC236}">
                <a16:creationId xmlns:a16="http://schemas.microsoft.com/office/drawing/2014/main" id="{D5DD047B-5AA6-4878-9C11-83048255DBB0}"/>
              </a:ext>
            </a:extLst>
          </p:cNvPr>
          <p:cNvSpPr txBox="1"/>
          <p:nvPr/>
        </p:nvSpPr>
        <p:spPr>
          <a:xfrm>
            <a:off x="3791744" y="5816878"/>
            <a:ext cx="489558" cy="164212"/>
          </a:xfrm>
          <a:prstGeom prst="rect">
            <a:avLst/>
          </a:prstGeom>
          <a:noFill/>
        </p:spPr>
        <p:txBody>
          <a:bodyPr wrap="none" lIns="0" tIns="0" rIns="0" bIns="0" rtlCol="0" anchor="t" anchorCtr="0">
            <a:spAutoFit/>
          </a:bodyPr>
          <a:lstStyle/>
          <a:p>
            <a:pPr marL="0" marR="0" lvl="0" indent="0" algn="l" defTabSz="806299" rtl="0" eaLnBrk="0" fontAlgn="base" latinLnBrk="0" hangingPunct="0">
              <a:lnSpc>
                <a:spcPct val="100000"/>
              </a:lnSpc>
              <a:spcBef>
                <a:spcPct val="0"/>
              </a:spcBef>
              <a:spcAft>
                <a:spcPct val="0"/>
              </a:spcAft>
              <a:buClrTx/>
              <a:buSzTx/>
              <a:buFontTx/>
              <a:buNone/>
              <a:tabLst/>
              <a:defRPr/>
            </a:pPr>
            <a:r>
              <a:rPr kumimoji="0" lang="en-US" sz="1067"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Fatigue</a:t>
            </a:r>
          </a:p>
        </p:txBody>
      </p:sp>
      <p:sp>
        <p:nvSpPr>
          <p:cNvPr id="31" name="TextBox 30">
            <a:extLst>
              <a:ext uri="{FF2B5EF4-FFF2-40B4-BE49-F238E27FC236}">
                <a16:creationId xmlns:a16="http://schemas.microsoft.com/office/drawing/2014/main" id="{B5CF00C4-DBF6-45C7-82E2-713249412BE1}"/>
              </a:ext>
            </a:extLst>
          </p:cNvPr>
          <p:cNvSpPr txBox="1"/>
          <p:nvPr/>
        </p:nvSpPr>
        <p:spPr>
          <a:xfrm>
            <a:off x="4535675" y="5816878"/>
            <a:ext cx="748603" cy="492635"/>
          </a:xfrm>
          <a:prstGeom prst="rect">
            <a:avLst/>
          </a:prstGeom>
          <a:noFill/>
        </p:spPr>
        <p:txBody>
          <a:bodyPr wrap="none" lIns="0" tIns="0" rIns="0" bIns="0" rtlCol="0" anchor="t" anchorCtr="0">
            <a:spAutoFit/>
          </a:bodyPr>
          <a:lstStyle/>
          <a:p>
            <a:pPr marL="0" marR="0" lvl="0" indent="0" algn="ctr" defTabSz="806299" rtl="0" eaLnBrk="0" fontAlgn="base" latinLnBrk="0" hangingPunct="0">
              <a:lnSpc>
                <a:spcPct val="100000"/>
              </a:lnSpc>
              <a:spcBef>
                <a:spcPct val="0"/>
              </a:spcBef>
              <a:spcAft>
                <a:spcPct val="0"/>
              </a:spcAft>
              <a:buClrTx/>
              <a:buSzTx/>
              <a:buFontTx/>
              <a:buNone/>
              <a:tabLst/>
              <a:defRPr/>
            </a:pPr>
            <a:r>
              <a:rPr kumimoji="0" lang="en-US" sz="1067"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Decreased </a:t>
            </a:r>
            <a:br>
              <a:rPr kumimoji="0" lang="en-US" sz="1067"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br>
            <a:r>
              <a:rPr kumimoji="0" lang="en-US" sz="1067"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neutrophil</a:t>
            </a:r>
          </a:p>
          <a:p>
            <a:pPr marL="0" marR="0" lvl="0" indent="0" algn="ctr" defTabSz="806299" rtl="0" eaLnBrk="0" fontAlgn="base" latinLnBrk="0" hangingPunct="0">
              <a:lnSpc>
                <a:spcPct val="100000"/>
              </a:lnSpc>
              <a:spcBef>
                <a:spcPct val="0"/>
              </a:spcBef>
              <a:spcAft>
                <a:spcPct val="0"/>
              </a:spcAft>
              <a:buClrTx/>
              <a:buSzTx/>
              <a:buFontTx/>
              <a:buNone/>
              <a:tabLst/>
              <a:defRPr/>
            </a:pPr>
            <a:r>
              <a:rPr kumimoji="0" lang="en-US" sz="1067"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count</a:t>
            </a:r>
          </a:p>
        </p:txBody>
      </p:sp>
      <p:sp>
        <p:nvSpPr>
          <p:cNvPr id="32" name="TextBox 31">
            <a:extLst>
              <a:ext uri="{FF2B5EF4-FFF2-40B4-BE49-F238E27FC236}">
                <a16:creationId xmlns:a16="http://schemas.microsoft.com/office/drawing/2014/main" id="{12AC4872-17CA-4846-BFE5-65BF5E5D0439}"/>
              </a:ext>
            </a:extLst>
          </p:cNvPr>
          <p:cNvSpPr txBox="1"/>
          <p:nvPr/>
        </p:nvSpPr>
        <p:spPr>
          <a:xfrm>
            <a:off x="5370573" y="5816878"/>
            <a:ext cx="564065" cy="164212"/>
          </a:xfrm>
          <a:prstGeom prst="rect">
            <a:avLst/>
          </a:prstGeom>
          <a:noFill/>
        </p:spPr>
        <p:txBody>
          <a:bodyPr wrap="none" lIns="0" tIns="0" rIns="0" bIns="0" rtlCol="0" anchor="t" anchorCtr="0">
            <a:spAutoFit/>
          </a:bodyPr>
          <a:lstStyle/>
          <a:p>
            <a:pPr marL="0" marR="0" lvl="0" indent="0" algn="l" defTabSz="806299" rtl="0" eaLnBrk="0" fontAlgn="base" latinLnBrk="0" hangingPunct="0">
              <a:lnSpc>
                <a:spcPct val="100000"/>
              </a:lnSpc>
              <a:spcBef>
                <a:spcPct val="0"/>
              </a:spcBef>
              <a:spcAft>
                <a:spcPct val="0"/>
              </a:spcAft>
              <a:buClrTx/>
              <a:buSzTx/>
              <a:buFontTx/>
              <a:buNone/>
              <a:tabLst/>
              <a:defRPr/>
            </a:pPr>
            <a:r>
              <a:rPr kumimoji="0" lang="en-US" sz="1067"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Vomiting</a:t>
            </a:r>
          </a:p>
        </p:txBody>
      </p:sp>
      <p:sp>
        <p:nvSpPr>
          <p:cNvPr id="33" name="TextBox 32">
            <a:extLst>
              <a:ext uri="{FF2B5EF4-FFF2-40B4-BE49-F238E27FC236}">
                <a16:creationId xmlns:a16="http://schemas.microsoft.com/office/drawing/2014/main" id="{071523DB-A830-4753-8F99-15981491E38D}"/>
              </a:ext>
            </a:extLst>
          </p:cNvPr>
          <p:cNvSpPr txBox="1"/>
          <p:nvPr/>
        </p:nvSpPr>
        <p:spPr>
          <a:xfrm>
            <a:off x="6160110" y="5816878"/>
            <a:ext cx="562013" cy="164212"/>
          </a:xfrm>
          <a:prstGeom prst="rect">
            <a:avLst/>
          </a:prstGeom>
          <a:noFill/>
        </p:spPr>
        <p:txBody>
          <a:bodyPr wrap="none" lIns="0" tIns="0" rIns="0" bIns="0" rtlCol="0" anchor="t" anchorCtr="0">
            <a:spAutoFit/>
          </a:bodyPr>
          <a:lstStyle/>
          <a:p>
            <a:pPr marL="0" marR="0" lvl="0" indent="0" algn="l" defTabSz="806299" rtl="0" eaLnBrk="0" fontAlgn="base" latinLnBrk="0" hangingPunct="0">
              <a:lnSpc>
                <a:spcPct val="100000"/>
              </a:lnSpc>
              <a:spcBef>
                <a:spcPct val="0"/>
              </a:spcBef>
              <a:spcAft>
                <a:spcPct val="0"/>
              </a:spcAft>
              <a:buClrTx/>
              <a:buSzTx/>
              <a:buFontTx/>
              <a:buNone/>
              <a:tabLst/>
              <a:defRPr/>
            </a:pPr>
            <a:r>
              <a:rPr kumimoji="0" lang="en-US" sz="1067"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Diarrhea</a:t>
            </a:r>
          </a:p>
        </p:txBody>
      </p:sp>
      <p:sp>
        <p:nvSpPr>
          <p:cNvPr id="34" name="TextBox 33">
            <a:extLst>
              <a:ext uri="{FF2B5EF4-FFF2-40B4-BE49-F238E27FC236}">
                <a16:creationId xmlns:a16="http://schemas.microsoft.com/office/drawing/2014/main" id="{A84A2FCE-B592-4F30-B1EE-FB082D2419BC}"/>
              </a:ext>
            </a:extLst>
          </p:cNvPr>
          <p:cNvSpPr txBox="1"/>
          <p:nvPr/>
        </p:nvSpPr>
        <p:spPr>
          <a:xfrm>
            <a:off x="6943679" y="5816878"/>
            <a:ext cx="797013" cy="164212"/>
          </a:xfrm>
          <a:prstGeom prst="rect">
            <a:avLst/>
          </a:prstGeom>
          <a:noFill/>
        </p:spPr>
        <p:txBody>
          <a:bodyPr wrap="none" lIns="0" tIns="0" rIns="0" bIns="0" rtlCol="0" anchor="t" anchorCtr="0">
            <a:spAutoFit/>
          </a:bodyPr>
          <a:lstStyle/>
          <a:p>
            <a:pPr marL="0" marR="0" lvl="0" indent="0" algn="l" defTabSz="806299" rtl="0" eaLnBrk="0" fontAlgn="base" latinLnBrk="0" hangingPunct="0">
              <a:lnSpc>
                <a:spcPct val="100000"/>
              </a:lnSpc>
              <a:spcBef>
                <a:spcPct val="0"/>
              </a:spcBef>
              <a:spcAft>
                <a:spcPct val="0"/>
              </a:spcAft>
              <a:buClrTx/>
              <a:buSzTx/>
              <a:buFontTx/>
              <a:buNone/>
              <a:tabLst/>
              <a:defRPr/>
            </a:pPr>
            <a:r>
              <a:rPr kumimoji="0" lang="en-US" sz="1067"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Neutropenia</a:t>
            </a:r>
          </a:p>
        </p:txBody>
      </p:sp>
      <p:sp>
        <p:nvSpPr>
          <p:cNvPr id="35" name="TextBox 34">
            <a:extLst>
              <a:ext uri="{FF2B5EF4-FFF2-40B4-BE49-F238E27FC236}">
                <a16:creationId xmlns:a16="http://schemas.microsoft.com/office/drawing/2014/main" id="{188ADE5C-A1C1-4750-93EA-B9024E3BDE1E}"/>
              </a:ext>
            </a:extLst>
          </p:cNvPr>
          <p:cNvSpPr txBox="1"/>
          <p:nvPr/>
        </p:nvSpPr>
        <p:spPr>
          <a:xfrm>
            <a:off x="7896736" y="5816878"/>
            <a:ext cx="652423" cy="164212"/>
          </a:xfrm>
          <a:prstGeom prst="rect">
            <a:avLst/>
          </a:prstGeom>
          <a:noFill/>
        </p:spPr>
        <p:txBody>
          <a:bodyPr wrap="none" lIns="0" tIns="0" rIns="0" bIns="0" rtlCol="0" anchor="t" anchorCtr="0">
            <a:spAutoFit/>
          </a:bodyPr>
          <a:lstStyle/>
          <a:p>
            <a:pPr marL="0" marR="0" lvl="0" indent="0" algn="l" defTabSz="806299" rtl="0" eaLnBrk="0" fontAlgn="base" latinLnBrk="0" hangingPunct="0">
              <a:lnSpc>
                <a:spcPct val="100000"/>
              </a:lnSpc>
              <a:spcBef>
                <a:spcPct val="0"/>
              </a:spcBef>
              <a:spcAft>
                <a:spcPct val="0"/>
              </a:spcAft>
              <a:buClrTx/>
              <a:buSzTx/>
              <a:buFontTx/>
              <a:buNone/>
              <a:tabLst/>
              <a:defRPr/>
            </a:pPr>
            <a:r>
              <a:rPr kumimoji="0" lang="en-US" sz="1067"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Stomatitis</a:t>
            </a:r>
          </a:p>
        </p:txBody>
      </p:sp>
      <p:sp>
        <p:nvSpPr>
          <p:cNvPr id="36" name="TextBox 35">
            <a:extLst>
              <a:ext uri="{FF2B5EF4-FFF2-40B4-BE49-F238E27FC236}">
                <a16:creationId xmlns:a16="http://schemas.microsoft.com/office/drawing/2014/main" id="{C55A769B-8585-411D-A80B-810EB6D2CE0F}"/>
              </a:ext>
            </a:extLst>
          </p:cNvPr>
          <p:cNvSpPr txBox="1"/>
          <p:nvPr/>
        </p:nvSpPr>
        <p:spPr>
          <a:xfrm>
            <a:off x="8600986" y="5816878"/>
            <a:ext cx="819775" cy="492635"/>
          </a:xfrm>
          <a:prstGeom prst="rect">
            <a:avLst/>
          </a:prstGeom>
          <a:noFill/>
        </p:spPr>
        <p:txBody>
          <a:bodyPr wrap="none" lIns="0" tIns="0" rIns="0" bIns="0" rtlCol="0" anchor="t" anchorCtr="0">
            <a:spAutoFit/>
          </a:bodyPr>
          <a:lstStyle/>
          <a:p>
            <a:pPr marL="0" marR="0" lvl="0" indent="0" algn="ctr" defTabSz="806299" rtl="0" eaLnBrk="0" fontAlgn="base" latinLnBrk="0" hangingPunct="0">
              <a:lnSpc>
                <a:spcPct val="100000"/>
              </a:lnSpc>
              <a:spcBef>
                <a:spcPct val="0"/>
              </a:spcBef>
              <a:spcAft>
                <a:spcPct val="0"/>
              </a:spcAft>
              <a:buClrTx/>
              <a:buSzTx/>
              <a:buFontTx/>
              <a:buNone/>
              <a:tabLst/>
              <a:defRPr/>
            </a:pPr>
            <a:r>
              <a:rPr kumimoji="0" lang="en-US" sz="1067"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Decreased </a:t>
            </a:r>
          </a:p>
          <a:p>
            <a:pPr marL="0" marR="0" lvl="0" indent="0" algn="ctr" defTabSz="806299" rtl="0" eaLnBrk="0" fontAlgn="base" latinLnBrk="0" hangingPunct="0">
              <a:lnSpc>
                <a:spcPct val="100000"/>
              </a:lnSpc>
              <a:spcBef>
                <a:spcPct val="0"/>
              </a:spcBef>
              <a:spcAft>
                <a:spcPct val="0"/>
              </a:spcAft>
              <a:buClrTx/>
              <a:buSzTx/>
              <a:buFontTx/>
              <a:buNone/>
              <a:tabLst/>
              <a:defRPr/>
            </a:pPr>
            <a:r>
              <a:rPr kumimoji="0" lang="en-US" sz="1067"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White blood </a:t>
            </a:r>
          </a:p>
          <a:p>
            <a:pPr marL="0" marR="0" lvl="0" indent="0" algn="ctr" defTabSz="806299" rtl="0" eaLnBrk="0" fontAlgn="base" latinLnBrk="0" hangingPunct="0">
              <a:lnSpc>
                <a:spcPct val="100000"/>
              </a:lnSpc>
              <a:spcBef>
                <a:spcPct val="0"/>
              </a:spcBef>
              <a:spcAft>
                <a:spcPct val="0"/>
              </a:spcAft>
              <a:buClrTx/>
              <a:buSzTx/>
              <a:buFontTx/>
              <a:buNone/>
              <a:tabLst/>
              <a:defRPr/>
            </a:pPr>
            <a:r>
              <a:rPr kumimoji="0" lang="en-US" sz="1067"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cells</a:t>
            </a:r>
          </a:p>
        </p:txBody>
      </p:sp>
      <p:sp>
        <p:nvSpPr>
          <p:cNvPr id="37" name="TextBox 36">
            <a:extLst>
              <a:ext uri="{FF2B5EF4-FFF2-40B4-BE49-F238E27FC236}">
                <a16:creationId xmlns:a16="http://schemas.microsoft.com/office/drawing/2014/main" id="{47B7530D-E312-4E02-9F4F-FD5EF2C58743}"/>
              </a:ext>
            </a:extLst>
          </p:cNvPr>
          <p:cNvSpPr txBox="1"/>
          <p:nvPr/>
        </p:nvSpPr>
        <p:spPr>
          <a:xfrm>
            <a:off x="9509210" y="5816878"/>
            <a:ext cx="687689" cy="492635"/>
          </a:xfrm>
          <a:prstGeom prst="rect">
            <a:avLst/>
          </a:prstGeom>
          <a:noFill/>
        </p:spPr>
        <p:txBody>
          <a:bodyPr wrap="none" lIns="0" tIns="0" rIns="0" bIns="0" rtlCol="0" anchor="t" anchorCtr="0">
            <a:spAutoFit/>
          </a:bodyPr>
          <a:lstStyle/>
          <a:p>
            <a:pPr marL="0" marR="0" lvl="0" indent="0" algn="ctr" defTabSz="806299" rtl="0" eaLnBrk="0" fontAlgn="base" latinLnBrk="0" hangingPunct="0">
              <a:lnSpc>
                <a:spcPct val="100000"/>
              </a:lnSpc>
              <a:spcBef>
                <a:spcPct val="0"/>
              </a:spcBef>
              <a:spcAft>
                <a:spcPct val="0"/>
              </a:spcAft>
              <a:buClrTx/>
              <a:buSzTx/>
              <a:buFontTx/>
              <a:buNone/>
              <a:tabLst/>
              <a:defRPr/>
            </a:pPr>
            <a:r>
              <a:rPr kumimoji="0" lang="en-US" sz="1067"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Increased </a:t>
            </a:r>
          </a:p>
          <a:p>
            <a:pPr marL="0" marR="0" lvl="0" indent="0" algn="ctr" defTabSz="806299" rtl="0" eaLnBrk="0" fontAlgn="base" latinLnBrk="0" hangingPunct="0">
              <a:lnSpc>
                <a:spcPct val="100000"/>
              </a:lnSpc>
              <a:spcBef>
                <a:spcPct val="0"/>
              </a:spcBef>
              <a:spcAft>
                <a:spcPct val="0"/>
              </a:spcAft>
              <a:buClrTx/>
              <a:buSzTx/>
              <a:buFontTx/>
              <a:buNone/>
              <a:tabLst/>
              <a:defRPr/>
            </a:pPr>
            <a:r>
              <a:rPr kumimoji="0" lang="en-US" sz="1067"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blood </a:t>
            </a:r>
          </a:p>
          <a:p>
            <a:pPr marL="0" marR="0" lvl="0" indent="0" algn="ctr" defTabSz="806299" rtl="0" eaLnBrk="0" fontAlgn="base" latinLnBrk="0" hangingPunct="0">
              <a:lnSpc>
                <a:spcPct val="100000"/>
              </a:lnSpc>
              <a:spcBef>
                <a:spcPct val="0"/>
              </a:spcBef>
              <a:spcAft>
                <a:spcPct val="0"/>
              </a:spcAft>
              <a:buClrTx/>
              <a:buSzTx/>
              <a:buFontTx/>
              <a:buNone/>
              <a:tabLst/>
              <a:defRPr/>
            </a:pPr>
            <a:r>
              <a:rPr kumimoji="0" lang="en-US" sz="1067"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creatinine</a:t>
            </a:r>
          </a:p>
        </p:txBody>
      </p:sp>
      <p:sp>
        <p:nvSpPr>
          <p:cNvPr id="38" name="TextBox 37">
            <a:extLst>
              <a:ext uri="{FF2B5EF4-FFF2-40B4-BE49-F238E27FC236}">
                <a16:creationId xmlns:a16="http://schemas.microsoft.com/office/drawing/2014/main" id="{A350EB1C-C9F9-4D5D-8BCC-14785B8DFAA7}"/>
              </a:ext>
            </a:extLst>
          </p:cNvPr>
          <p:cNvSpPr txBox="1"/>
          <p:nvPr/>
        </p:nvSpPr>
        <p:spPr>
          <a:xfrm>
            <a:off x="10301831" y="5816878"/>
            <a:ext cx="748603" cy="492635"/>
          </a:xfrm>
          <a:prstGeom prst="rect">
            <a:avLst/>
          </a:prstGeom>
          <a:noFill/>
        </p:spPr>
        <p:txBody>
          <a:bodyPr wrap="none" lIns="0" tIns="0" rIns="0" bIns="0" rtlCol="0" anchor="t" anchorCtr="0">
            <a:spAutoFit/>
          </a:bodyPr>
          <a:lstStyle/>
          <a:p>
            <a:pPr marL="0" marR="0" lvl="0" indent="0" algn="ctr" defTabSz="806299" rtl="0" eaLnBrk="0" fontAlgn="base" latinLnBrk="0" hangingPunct="0">
              <a:lnSpc>
                <a:spcPct val="100000"/>
              </a:lnSpc>
              <a:spcBef>
                <a:spcPct val="0"/>
              </a:spcBef>
              <a:spcAft>
                <a:spcPct val="0"/>
              </a:spcAft>
              <a:buClrTx/>
              <a:buSzTx/>
              <a:buFontTx/>
              <a:buNone/>
              <a:tabLst/>
              <a:defRPr/>
            </a:pPr>
            <a:r>
              <a:rPr kumimoji="0" lang="en-US" sz="1067"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Decreased </a:t>
            </a:r>
          </a:p>
          <a:p>
            <a:pPr marL="0" marR="0" lvl="0" indent="0" algn="ctr" defTabSz="806299" rtl="0" eaLnBrk="0" fontAlgn="base" latinLnBrk="0" hangingPunct="0">
              <a:lnSpc>
                <a:spcPct val="100000"/>
              </a:lnSpc>
              <a:spcBef>
                <a:spcPct val="0"/>
              </a:spcBef>
              <a:spcAft>
                <a:spcPct val="0"/>
              </a:spcAft>
              <a:buClrTx/>
              <a:buSzTx/>
              <a:buFontTx/>
              <a:buNone/>
              <a:tabLst/>
              <a:defRPr/>
            </a:pPr>
            <a:r>
              <a:rPr kumimoji="0" lang="en-US" sz="1067"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platelet </a:t>
            </a:r>
          </a:p>
          <a:p>
            <a:pPr marL="0" marR="0" lvl="0" indent="0" algn="ctr" defTabSz="806299" rtl="0" eaLnBrk="0" fontAlgn="base" latinLnBrk="0" hangingPunct="0">
              <a:lnSpc>
                <a:spcPct val="100000"/>
              </a:lnSpc>
              <a:spcBef>
                <a:spcPct val="0"/>
              </a:spcBef>
              <a:spcAft>
                <a:spcPct val="0"/>
              </a:spcAft>
              <a:buClrTx/>
              <a:buSzTx/>
              <a:buFontTx/>
              <a:buNone/>
              <a:tabLst/>
              <a:defRPr/>
            </a:pPr>
            <a:r>
              <a:rPr kumimoji="0" lang="en-US" sz="1067"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count</a:t>
            </a:r>
          </a:p>
        </p:txBody>
      </p:sp>
      <p:sp>
        <p:nvSpPr>
          <p:cNvPr id="39" name="TextBox 38">
            <a:extLst>
              <a:ext uri="{FF2B5EF4-FFF2-40B4-BE49-F238E27FC236}">
                <a16:creationId xmlns:a16="http://schemas.microsoft.com/office/drawing/2014/main" id="{BD5DCA20-40E6-4124-9C02-7D64C0561324}"/>
              </a:ext>
            </a:extLst>
          </p:cNvPr>
          <p:cNvSpPr txBox="1"/>
          <p:nvPr/>
        </p:nvSpPr>
        <p:spPr>
          <a:xfrm>
            <a:off x="11058188" y="5816878"/>
            <a:ext cx="842218" cy="328423"/>
          </a:xfrm>
          <a:prstGeom prst="rect">
            <a:avLst/>
          </a:prstGeom>
          <a:noFill/>
        </p:spPr>
        <p:txBody>
          <a:bodyPr wrap="none" lIns="0" tIns="0" rIns="0" bIns="0" rtlCol="0" anchor="t" anchorCtr="0">
            <a:spAutoFit/>
          </a:bodyPr>
          <a:lstStyle/>
          <a:p>
            <a:pPr marL="0" marR="0" lvl="0" indent="0" algn="ctr" defTabSz="806299" rtl="0" eaLnBrk="0" fontAlgn="base" latinLnBrk="0" hangingPunct="0">
              <a:lnSpc>
                <a:spcPct val="100000"/>
              </a:lnSpc>
              <a:spcBef>
                <a:spcPct val="0"/>
              </a:spcBef>
              <a:spcAft>
                <a:spcPct val="0"/>
              </a:spcAft>
              <a:buClrTx/>
              <a:buSzTx/>
              <a:buFontTx/>
              <a:buNone/>
              <a:tabLst/>
              <a:defRPr/>
            </a:pPr>
            <a:r>
              <a:rPr kumimoji="0" lang="en-US" sz="1067"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Mucosal </a:t>
            </a:r>
          </a:p>
          <a:p>
            <a:pPr marL="0" marR="0" lvl="0" indent="0" algn="ctr" defTabSz="806299" rtl="0" eaLnBrk="0" fontAlgn="base" latinLnBrk="0" hangingPunct="0">
              <a:lnSpc>
                <a:spcPct val="100000"/>
              </a:lnSpc>
              <a:spcBef>
                <a:spcPct val="0"/>
              </a:spcBef>
              <a:spcAft>
                <a:spcPct val="0"/>
              </a:spcAft>
              <a:buClrTx/>
              <a:buSzTx/>
              <a:buFontTx/>
              <a:buNone/>
              <a:tabLst/>
              <a:defRPr/>
            </a:pPr>
            <a:r>
              <a:rPr kumimoji="0" lang="en-US" sz="1067" b="0" i="0" u="none" strike="noStrike" kern="600" cap="none" spc="40" normalizeH="0" baseline="0" noProof="0" dirty="0">
                <a:ln>
                  <a:noFill/>
                </a:ln>
                <a:solidFill>
                  <a:srgbClr val="000000"/>
                </a:solidFill>
                <a:effectLst/>
                <a:uLnTx/>
                <a:uFillTx/>
                <a:latin typeface="Arial" panose="020B0604020202020204" pitchFamily="34" charset="0"/>
                <a:ea typeface="Arial Unicode MS" panose="020B0604020202020204" pitchFamily="34" charset="-128"/>
                <a:cs typeface="+mn-cs"/>
              </a:rPr>
              <a:t>Inflammation</a:t>
            </a:r>
          </a:p>
        </p:txBody>
      </p:sp>
    </p:spTree>
    <p:extLst>
      <p:ext uri="{BB962C8B-B14F-4D97-AF65-F5344CB8AC3E}">
        <p14:creationId xmlns:p14="http://schemas.microsoft.com/office/powerpoint/2010/main" val="20627392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790029" y="1135183"/>
            <a:ext cx="10298842" cy="5256212"/>
          </a:xfrm>
          <a:prstGeom prst="rect">
            <a:avLst/>
          </a:prstGeom>
        </p:spPr>
      </p:pic>
      <p:sp>
        <p:nvSpPr>
          <p:cNvPr id="6" name="Title 5">
            <a:extLst>
              <a:ext uri="{FF2B5EF4-FFF2-40B4-BE49-F238E27FC236}">
                <a16:creationId xmlns:a16="http://schemas.microsoft.com/office/drawing/2014/main" id="{97B21497-44FF-B646-93F8-E10F4DA43DDF}"/>
              </a:ext>
            </a:extLst>
          </p:cNvPr>
          <p:cNvSpPr txBox="1">
            <a:spLocks/>
          </p:cNvSpPr>
          <p:nvPr/>
        </p:nvSpPr>
        <p:spPr>
          <a:xfrm>
            <a:off x="0" y="1"/>
            <a:ext cx="12192000" cy="894080"/>
          </a:xfrm>
          <a:prstGeom prst="rect">
            <a:avLst/>
          </a:prstGeom>
          <a:solidFill>
            <a:srgbClr val="3777B3"/>
          </a:solidFill>
        </p:spPr>
        <p:txBody>
          <a:bodyPr vert="horz" lIns="548640" tIns="45720" rIns="91440" bIns="45720" rtlCol="0" anchor="ctr">
            <a:noAutofit/>
          </a:bodyPr>
          <a:lstStyle>
            <a:defPPr>
              <a:defRPr lang="en-US"/>
            </a:defPPr>
            <a:lvl1pPr>
              <a:lnSpc>
                <a:spcPct val="90000"/>
              </a:lnSpc>
              <a:spcBef>
                <a:spcPts val="300"/>
              </a:spcBef>
              <a:buNone/>
              <a:defRPr sz="2800" b="0">
                <a:solidFill>
                  <a:schemeClr val="bg1"/>
                </a:solidFill>
                <a:latin typeface="+mj-lt"/>
                <a:ea typeface="+mj-ea"/>
                <a:cs typeface="+mj-cs"/>
              </a:defRPr>
            </a:lvl1pPr>
          </a:lstStyle>
          <a:p>
            <a:r>
              <a:rPr lang="en-US" dirty="0"/>
              <a:t>PD-L1 Diagnostic Antibodies</a:t>
            </a:r>
          </a:p>
        </p:txBody>
      </p:sp>
    </p:spTree>
    <p:extLst>
      <p:ext uri="{BB962C8B-B14F-4D97-AF65-F5344CB8AC3E}">
        <p14:creationId xmlns:p14="http://schemas.microsoft.com/office/powerpoint/2010/main" val="31024474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B21497-44FF-B646-93F8-E10F4DA43DDF}"/>
              </a:ext>
            </a:extLst>
          </p:cNvPr>
          <p:cNvSpPr txBox="1">
            <a:spLocks/>
          </p:cNvSpPr>
          <p:nvPr/>
        </p:nvSpPr>
        <p:spPr>
          <a:xfrm>
            <a:off x="-46647" y="0"/>
            <a:ext cx="12192000" cy="894080"/>
          </a:xfrm>
          <a:prstGeom prst="rect">
            <a:avLst/>
          </a:prstGeom>
          <a:solidFill>
            <a:srgbClr val="3777B3"/>
          </a:solidFill>
        </p:spPr>
        <p:txBody>
          <a:bodyPr vert="horz" lIns="548640" tIns="45720" rIns="91440" bIns="45720" rtlCol="0" anchor="ctr">
            <a:noAutofit/>
          </a:bodyPr>
          <a:lstStyle>
            <a:defPPr>
              <a:defRPr lang="en-US"/>
            </a:defPPr>
            <a:lvl1pPr>
              <a:lnSpc>
                <a:spcPct val="90000"/>
              </a:lnSpc>
              <a:spcBef>
                <a:spcPts val="300"/>
              </a:spcBef>
              <a:buNone/>
              <a:defRPr sz="2800" b="0">
                <a:solidFill>
                  <a:schemeClr val="bg1"/>
                </a:solidFill>
                <a:latin typeface="+mj-lt"/>
                <a:ea typeface="+mj-ea"/>
                <a:cs typeface="+mj-cs"/>
              </a:defRPr>
            </a:lvl1pPr>
          </a:lstStyle>
          <a:p>
            <a:r>
              <a:rPr lang="en-US" dirty="0"/>
              <a:t>1L GEC Studies </a:t>
            </a:r>
            <a:r>
              <a:rPr lang="en-US" dirty="0" err="1"/>
              <a:t>IO+Chemo</a:t>
            </a:r>
            <a:r>
              <a:rPr lang="en-US" dirty="0"/>
              <a:t> Compared</a:t>
            </a:r>
          </a:p>
        </p:txBody>
      </p:sp>
      <p:graphicFrame>
        <p:nvGraphicFramePr>
          <p:cNvPr id="7" name="Content Placeholder 4"/>
          <p:cNvGraphicFramePr>
            <a:graphicFrameLocks/>
          </p:cNvGraphicFramePr>
          <p:nvPr>
            <p:extLst>
              <p:ext uri="{D42A27DB-BD31-4B8C-83A1-F6EECF244321}">
                <p14:modId xmlns:p14="http://schemas.microsoft.com/office/powerpoint/2010/main" val="366912499"/>
              </p:ext>
            </p:extLst>
          </p:nvPr>
        </p:nvGraphicFramePr>
        <p:xfrm>
          <a:off x="95250" y="1260814"/>
          <a:ext cx="11963400" cy="4617720"/>
        </p:xfrm>
        <a:graphic>
          <a:graphicData uri="http://schemas.openxmlformats.org/drawingml/2006/table">
            <a:tbl>
              <a:tblPr firstRow="1" bandRow="1"/>
              <a:tblGrid>
                <a:gridCol w="1085122">
                  <a:extLst>
                    <a:ext uri="{9D8B030D-6E8A-4147-A177-3AD203B41FA5}">
                      <a16:colId xmlns:a16="http://schemas.microsoft.com/office/drawing/2014/main" val="957946759"/>
                    </a:ext>
                  </a:extLst>
                </a:gridCol>
                <a:gridCol w="722234">
                  <a:extLst>
                    <a:ext uri="{9D8B030D-6E8A-4147-A177-3AD203B41FA5}">
                      <a16:colId xmlns:a16="http://schemas.microsoft.com/office/drawing/2014/main" val="571251921"/>
                    </a:ext>
                  </a:extLst>
                </a:gridCol>
                <a:gridCol w="1032685">
                  <a:extLst>
                    <a:ext uri="{9D8B030D-6E8A-4147-A177-3AD203B41FA5}">
                      <a16:colId xmlns:a16="http://schemas.microsoft.com/office/drawing/2014/main" val="4190560243"/>
                    </a:ext>
                  </a:extLst>
                </a:gridCol>
                <a:gridCol w="1086387">
                  <a:extLst>
                    <a:ext uri="{9D8B030D-6E8A-4147-A177-3AD203B41FA5}">
                      <a16:colId xmlns:a16="http://schemas.microsoft.com/office/drawing/2014/main" val="2355541919"/>
                    </a:ext>
                  </a:extLst>
                </a:gridCol>
                <a:gridCol w="997500">
                  <a:extLst>
                    <a:ext uri="{9D8B030D-6E8A-4147-A177-3AD203B41FA5}">
                      <a16:colId xmlns:a16="http://schemas.microsoft.com/office/drawing/2014/main" val="2064604217"/>
                    </a:ext>
                  </a:extLst>
                </a:gridCol>
                <a:gridCol w="1676897">
                  <a:extLst>
                    <a:ext uri="{9D8B030D-6E8A-4147-A177-3AD203B41FA5}">
                      <a16:colId xmlns:a16="http://schemas.microsoft.com/office/drawing/2014/main" val="528648188"/>
                    </a:ext>
                  </a:extLst>
                </a:gridCol>
                <a:gridCol w="885825">
                  <a:extLst>
                    <a:ext uri="{9D8B030D-6E8A-4147-A177-3AD203B41FA5}">
                      <a16:colId xmlns:a16="http://schemas.microsoft.com/office/drawing/2014/main" val="939941997"/>
                    </a:ext>
                  </a:extLst>
                </a:gridCol>
                <a:gridCol w="1181100">
                  <a:extLst>
                    <a:ext uri="{9D8B030D-6E8A-4147-A177-3AD203B41FA5}">
                      <a16:colId xmlns:a16="http://schemas.microsoft.com/office/drawing/2014/main" val="23411135"/>
                    </a:ext>
                  </a:extLst>
                </a:gridCol>
                <a:gridCol w="1181100">
                  <a:extLst>
                    <a:ext uri="{9D8B030D-6E8A-4147-A177-3AD203B41FA5}">
                      <a16:colId xmlns:a16="http://schemas.microsoft.com/office/drawing/2014/main" val="2088267898"/>
                    </a:ext>
                  </a:extLst>
                </a:gridCol>
                <a:gridCol w="666750">
                  <a:extLst>
                    <a:ext uri="{9D8B030D-6E8A-4147-A177-3AD203B41FA5}">
                      <a16:colId xmlns:a16="http://schemas.microsoft.com/office/drawing/2014/main" val="1548076168"/>
                    </a:ext>
                  </a:extLst>
                </a:gridCol>
                <a:gridCol w="1447800">
                  <a:extLst>
                    <a:ext uri="{9D8B030D-6E8A-4147-A177-3AD203B41FA5}">
                      <a16:colId xmlns:a16="http://schemas.microsoft.com/office/drawing/2014/main" val="3800435801"/>
                    </a:ext>
                  </a:extLst>
                </a:gridCol>
              </a:tblGrid>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dirty="0"/>
                        <a:t>TRIAL</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777B3"/>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dirty="0"/>
                        <a:t>Size</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777B3"/>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dirty="0"/>
                        <a:t>Chemo</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777B3"/>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dirty="0"/>
                        <a:t>Placebo?</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777B3"/>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dirty="0"/>
                        <a:t>SCC/AC</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777B3"/>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dirty="0" err="1"/>
                        <a:t>EsoSCC</a:t>
                      </a:r>
                      <a:r>
                        <a:rPr lang="en-US" dirty="0"/>
                        <a:t>/</a:t>
                      </a:r>
                    </a:p>
                    <a:p>
                      <a:pPr algn="ctr"/>
                      <a:r>
                        <a:rPr lang="en-US" dirty="0"/>
                        <a:t>EGJ</a:t>
                      </a:r>
                      <a:r>
                        <a:rPr lang="en-US" baseline="0" dirty="0"/>
                        <a:t>AC/GC</a:t>
                      </a:r>
                      <a:endParaRPr lang="en-US"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777B3"/>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dirty="0"/>
                        <a:t>Asian</a:t>
                      </a:r>
                    </a:p>
                    <a:p>
                      <a:pPr algn="ctr"/>
                      <a:r>
                        <a:rPr lang="en-US" dirty="0"/>
                        <a:t>(%)</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777B3"/>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dirty="0"/>
                        <a:t>Biomarker/</a:t>
                      </a:r>
                      <a:r>
                        <a:rPr lang="en-US" dirty="0" err="1"/>
                        <a:t>Histo</a:t>
                      </a:r>
                      <a:endParaRPr lang="en-US"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777B3"/>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dirty="0"/>
                        <a:t>Biomarker Incidence</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777B3"/>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dirty="0"/>
                        <a:t>Ab</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777B3"/>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dirty="0"/>
                        <a:t>OS HR</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777B3"/>
                    </a:solidFill>
                  </a:tcPr>
                </a:tc>
                <a:extLst>
                  <a:ext uri="{0D108BD9-81ED-4DB2-BD59-A6C34878D82A}">
                    <a16:rowId xmlns:a16="http://schemas.microsoft.com/office/drawing/2014/main" val="4032433743"/>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KN 062</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b="1" dirty="0"/>
                        <a:t>507</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Cisplatin</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Yes</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0/100</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0/30/70</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25%</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CPS</a:t>
                      </a:r>
                      <a:r>
                        <a:rPr lang="en-US" u="sng" dirty="0"/>
                        <a:t>&gt;</a:t>
                      </a:r>
                      <a:r>
                        <a:rPr lang="en-US" u="none" dirty="0"/>
                        <a:t>1</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60%</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22C3</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solidFill>
                            <a:srgbClr val="FF0000"/>
                          </a:solidFill>
                        </a:rPr>
                        <a:t>0.85 NS (</a:t>
                      </a:r>
                      <a:r>
                        <a:rPr lang="en-US" dirty="0" err="1">
                          <a:solidFill>
                            <a:srgbClr val="FF0000"/>
                          </a:solidFill>
                        </a:rPr>
                        <a:t>neg</a:t>
                      </a:r>
                      <a:r>
                        <a:rPr lang="en-US" dirty="0">
                          <a:solidFill>
                            <a:srgbClr val="FF0000"/>
                          </a:solidFill>
                        </a:rPr>
                        <a:t>)</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extLst>
                  <a:ext uri="{0D108BD9-81ED-4DB2-BD59-A6C34878D82A}">
                    <a16:rowId xmlns:a16="http://schemas.microsoft.com/office/drawing/2014/main" val="2769828408"/>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189</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CPS</a:t>
                      </a:r>
                      <a:r>
                        <a:rPr lang="en-US" u="sng" dirty="0"/>
                        <a:t>&gt;</a:t>
                      </a:r>
                      <a:r>
                        <a:rPr lang="en-US" u="none" dirty="0"/>
                        <a:t>10</a:t>
                      </a: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15-20%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22C3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0.85 NS (</a:t>
                      </a:r>
                      <a:r>
                        <a:rPr lang="en-US" dirty="0" err="1">
                          <a:solidFill>
                            <a:srgbClr val="FF0000"/>
                          </a:solidFill>
                        </a:rPr>
                        <a:t>neg</a:t>
                      </a:r>
                      <a:r>
                        <a:rPr lang="en-US" dirty="0">
                          <a:solidFill>
                            <a:srgbClr val="FF0000"/>
                          </a:solidFill>
                        </a:rPr>
                        <a:t>)</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extLst>
                  <a:ext uri="{0D108BD9-81ED-4DB2-BD59-A6C34878D82A}">
                    <a16:rowId xmlns:a16="http://schemas.microsoft.com/office/drawing/2014/main" val="1569431117"/>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KN 590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 </a:t>
                      </a:r>
                      <a:r>
                        <a:rPr lang="en-US" b="1" dirty="0"/>
                        <a:t>286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Cisplatin</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Yes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73/27</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73/27/0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 </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solidFill>
                            <a:srgbClr val="00B050"/>
                          </a:solidFill>
                        </a:rPr>
                        <a:t>SCC</a:t>
                      </a:r>
                      <a:r>
                        <a:rPr lang="en-US" baseline="0" dirty="0">
                          <a:solidFill>
                            <a:srgbClr val="00B050"/>
                          </a:solidFill>
                        </a:rPr>
                        <a:t> + CPS</a:t>
                      </a:r>
                      <a:r>
                        <a:rPr lang="en-US" u="sng" baseline="0" dirty="0">
                          <a:solidFill>
                            <a:srgbClr val="00B050"/>
                          </a:solidFill>
                        </a:rPr>
                        <a:t>&gt;</a:t>
                      </a:r>
                      <a:r>
                        <a:rPr lang="en-US" baseline="0" dirty="0">
                          <a:solidFill>
                            <a:srgbClr val="00B050"/>
                          </a:solidFill>
                        </a:rPr>
                        <a:t>10</a:t>
                      </a:r>
                      <a:endParaRPr lang="en-US" dirty="0">
                        <a:solidFill>
                          <a:srgbClr val="00B05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52%</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22C3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solidFill>
                            <a:srgbClr val="00B050"/>
                          </a:solidFill>
                        </a:rPr>
                        <a:t>0.57</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extLst>
                  <a:ext uri="{0D108BD9-81ED-4DB2-BD59-A6C34878D82A}">
                    <a16:rowId xmlns:a16="http://schemas.microsoft.com/office/drawing/2014/main" val="2770051463"/>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383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B050"/>
                          </a:solidFill>
                        </a:rPr>
                        <a:t>CPS</a:t>
                      </a:r>
                      <a:r>
                        <a:rPr lang="en-US" u="sng" dirty="0">
                          <a:solidFill>
                            <a:srgbClr val="00B050"/>
                          </a:solidFill>
                        </a:rPr>
                        <a:t>&gt;</a:t>
                      </a:r>
                      <a:r>
                        <a:rPr lang="en-US" dirty="0">
                          <a:solidFill>
                            <a:srgbClr val="00B050"/>
                          </a:solidFill>
                        </a:rPr>
                        <a:t>10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50%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22C3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solidFill>
                            <a:srgbClr val="00B050"/>
                          </a:solidFill>
                        </a:rPr>
                        <a:t>0.62</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extLst>
                  <a:ext uri="{0D108BD9-81ED-4DB2-BD59-A6C34878D82A}">
                    <a16:rowId xmlns:a16="http://schemas.microsoft.com/office/drawing/2014/main" val="56550711"/>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548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SCC</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0.72</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extLst>
                  <a:ext uri="{0D108BD9-81ED-4DB2-BD59-A6C34878D82A}">
                    <a16:rowId xmlns:a16="http://schemas.microsoft.com/office/drawing/2014/main" val="2855670877"/>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749</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52%</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0.73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extLst>
                  <a:ext uri="{0D108BD9-81ED-4DB2-BD59-A6C34878D82A}">
                    <a16:rowId xmlns:a16="http://schemas.microsoft.com/office/drawing/2014/main" val="313614017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CM649</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b="1" dirty="0"/>
                        <a:t>955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dirty="0" err="1"/>
                        <a:t>Oxaliplatin</a:t>
                      </a:r>
                      <a:endParaRPr lang="en-US" sz="14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solidFill>
                            <a:srgbClr val="FF0000"/>
                          </a:solidFill>
                        </a:rPr>
                        <a:t>No</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0/100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0/30/70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CPS</a:t>
                      </a:r>
                      <a:r>
                        <a:rPr lang="en-US" u="sng" dirty="0"/>
                        <a:t>&gt;</a:t>
                      </a:r>
                      <a:r>
                        <a:rPr lang="en-US" dirty="0"/>
                        <a:t>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60%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28-8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solidFill>
                            <a:srgbClr val="00B050"/>
                          </a:solidFill>
                        </a:rPr>
                        <a:t>0.71</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extLst>
                  <a:ext uri="{0D108BD9-81ED-4DB2-BD59-A6C34878D82A}">
                    <a16:rowId xmlns:a16="http://schemas.microsoft.com/office/drawing/2014/main" val="14150877"/>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1296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CPS</a:t>
                      </a:r>
                      <a:r>
                        <a:rPr lang="en-US" u="sng" dirty="0"/>
                        <a:t>&gt;</a:t>
                      </a:r>
                      <a:r>
                        <a:rPr lang="en-US" dirty="0"/>
                        <a:t>1</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82%</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28-8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0.77</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extLst>
                  <a:ext uri="{0D108BD9-81ED-4DB2-BD59-A6C34878D82A}">
                    <a16:rowId xmlns:a16="http://schemas.microsoft.com/office/drawing/2014/main" val="2155964487"/>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1581</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25%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0.8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40000"/>
                      </a:srgbClr>
                    </a:solidFill>
                  </a:tcPr>
                </a:tc>
                <a:extLst>
                  <a:ext uri="{0D108BD9-81ED-4DB2-BD59-A6C34878D82A}">
                    <a16:rowId xmlns:a16="http://schemas.microsoft.com/office/drawing/2014/main" val="2724081388"/>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ATTRCN4</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b="1" dirty="0"/>
                        <a:t>724</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dirty="0" err="1"/>
                        <a:t>Oxaliplatin</a:t>
                      </a:r>
                      <a:endParaRPr lang="en-US" sz="14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Yes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0/100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0/0/100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t>100%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dirty="0">
                          <a:solidFill>
                            <a:srgbClr val="00B050"/>
                          </a:solidFill>
                        </a:rPr>
                        <a:t>0.68</a:t>
                      </a:r>
                      <a:r>
                        <a:rPr lang="en-US" dirty="0"/>
                        <a:t>/</a:t>
                      </a:r>
                      <a:r>
                        <a:rPr lang="en-US" dirty="0">
                          <a:solidFill>
                            <a:srgbClr val="FF0000"/>
                          </a:solidFill>
                        </a:rPr>
                        <a:t>0.9</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777B3">
                        <a:tint val="20000"/>
                      </a:srgbClr>
                    </a:solidFill>
                  </a:tcPr>
                </a:tc>
                <a:extLst>
                  <a:ext uri="{0D108BD9-81ED-4DB2-BD59-A6C34878D82A}">
                    <a16:rowId xmlns:a16="http://schemas.microsoft.com/office/drawing/2014/main" val="3273688105"/>
                  </a:ext>
                </a:extLst>
              </a:tr>
            </a:tbl>
          </a:graphicData>
        </a:graphic>
      </p:graphicFrame>
    </p:spTree>
    <p:extLst>
      <p:ext uri="{BB962C8B-B14F-4D97-AF65-F5344CB8AC3E}">
        <p14:creationId xmlns:p14="http://schemas.microsoft.com/office/powerpoint/2010/main" val="22795341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7" name="Group 186"/>
          <p:cNvGrpSpPr/>
          <p:nvPr/>
        </p:nvGrpSpPr>
        <p:grpSpPr>
          <a:xfrm>
            <a:off x="9825204" y="1207244"/>
            <a:ext cx="2352214" cy="4472742"/>
            <a:chOff x="1708903" y="1430777"/>
            <a:chExt cx="510771" cy="340514"/>
          </a:xfrm>
          <a:effectLst/>
        </p:grpSpPr>
        <p:sp>
          <p:nvSpPr>
            <p:cNvPr id="188" name="Rounded Rectangle 187"/>
            <p:cNvSpPr/>
            <p:nvPr/>
          </p:nvSpPr>
          <p:spPr>
            <a:xfrm>
              <a:off x="1708903" y="1430777"/>
              <a:ext cx="510771" cy="340514"/>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89" name="Rounded Rectangle 4"/>
            <p:cNvSpPr txBox="1"/>
            <p:nvPr/>
          </p:nvSpPr>
          <p:spPr>
            <a:xfrm>
              <a:off x="1718876" y="1440750"/>
              <a:ext cx="490825" cy="3205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Paclitaxel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a:ea typeface="+mn-ea"/>
                  <a:cs typeface="+mn-cs"/>
                </a:rPr>
                <a:t>Irinotecan</a:t>
              </a:r>
              <a:r>
                <a:rPr kumimoji="0" lang="en-US" sz="1400" b="1"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FOLFIRI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Trifluridine/</a:t>
              </a:r>
              <a:r>
                <a:rPr kumimoji="0" lang="en-US" sz="1400" b="1" i="0" u="none" strike="noStrike" kern="1200" cap="none" spc="0" normalizeH="0" baseline="0" noProof="0" dirty="0" err="1">
                  <a:ln>
                    <a:noFill/>
                  </a:ln>
                  <a:solidFill>
                    <a:srgbClr val="000000"/>
                  </a:solidFill>
                  <a:effectLst/>
                  <a:uLnTx/>
                  <a:uFillTx/>
                  <a:latin typeface="Arial"/>
                  <a:ea typeface="+mn-ea"/>
                  <a:cs typeface="+mn-cs"/>
                </a:rPr>
                <a:t>Tipiracil</a:t>
              </a: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34" name="Group 133"/>
          <p:cNvGrpSpPr/>
          <p:nvPr/>
        </p:nvGrpSpPr>
        <p:grpSpPr>
          <a:xfrm>
            <a:off x="7166542" y="1230768"/>
            <a:ext cx="2625581" cy="4472742"/>
            <a:chOff x="1708903" y="1430777"/>
            <a:chExt cx="510771" cy="340514"/>
          </a:xfrm>
          <a:effectLst/>
        </p:grpSpPr>
        <p:sp>
          <p:nvSpPr>
            <p:cNvPr id="135" name="Rounded Rectangle 134"/>
            <p:cNvSpPr/>
            <p:nvPr/>
          </p:nvSpPr>
          <p:spPr>
            <a:xfrm>
              <a:off x="1708903" y="1430777"/>
              <a:ext cx="510771" cy="340514"/>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36" name="Rounded Rectangle 4"/>
            <p:cNvSpPr txBox="1"/>
            <p:nvPr/>
          </p:nvSpPr>
          <p:spPr>
            <a:xfrm>
              <a:off x="1718876" y="1440750"/>
              <a:ext cx="490825" cy="3205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Paclitaxel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a:ea typeface="+mn-ea"/>
                  <a:cs typeface="+mn-cs"/>
                </a:rPr>
                <a:t>Irinotecan</a:t>
              </a:r>
              <a:r>
                <a:rPr kumimoji="0" lang="en-US" sz="1400" b="1"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FOLFIRI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85" name="Picture 84"/>
          <p:cNvPicPr>
            <a:picLocks noChangeAspect="1"/>
          </p:cNvPicPr>
          <p:nvPr/>
        </p:nvPicPr>
        <p:blipFill>
          <a:blip r:embed="rId2"/>
          <a:stretch>
            <a:fillRect/>
          </a:stretch>
        </p:blipFill>
        <p:spPr>
          <a:xfrm>
            <a:off x="-13824" y="616072"/>
            <a:ext cx="2275800" cy="5171932"/>
          </a:xfrm>
          <a:prstGeom prst="rect">
            <a:avLst/>
          </a:prstGeom>
        </p:spPr>
      </p:pic>
      <p:grpSp>
        <p:nvGrpSpPr>
          <p:cNvPr id="13" name="Group 12"/>
          <p:cNvGrpSpPr/>
          <p:nvPr/>
        </p:nvGrpSpPr>
        <p:grpSpPr>
          <a:xfrm>
            <a:off x="2935430" y="874"/>
            <a:ext cx="3172337" cy="479686"/>
            <a:chOff x="2410580" y="3361"/>
            <a:chExt cx="510771" cy="340514"/>
          </a:xfrm>
          <a:solidFill>
            <a:srgbClr val="0070C0"/>
          </a:solidFill>
        </p:grpSpPr>
        <p:sp>
          <p:nvSpPr>
            <p:cNvPr id="14" name="Rounded Rectangle 13"/>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5"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1L treatment</a:t>
              </a:r>
            </a:p>
          </p:txBody>
        </p:sp>
      </p:grpSp>
      <p:grpSp>
        <p:nvGrpSpPr>
          <p:cNvPr id="16" name="Group 15"/>
          <p:cNvGrpSpPr/>
          <p:nvPr/>
        </p:nvGrpSpPr>
        <p:grpSpPr>
          <a:xfrm>
            <a:off x="7156117" y="1234"/>
            <a:ext cx="2636007" cy="478966"/>
            <a:chOff x="2410580" y="3361"/>
            <a:chExt cx="510771" cy="340514"/>
          </a:xfrm>
          <a:solidFill>
            <a:srgbClr val="0070C0"/>
          </a:solidFill>
        </p:grpSpPr>
        <p:sp>
          <p:nvSpPr>
            <p:cNvPr id="17" name="Rounded Rectangle 16"/>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8"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2L treatment</a:t>
              </a:r>
            </a:p>
          </p:txBody>
        </p:sp>
      </p:grpSp>
      <p:grpSp>
        <p:nvGrpSpPr>
          <p:cNvPr id="19" name="Group 18"/>
          <p:cNvGrpSpPr/>
          <p:nvPr/>
        </p:nvGrpSpPr>
        <p:grpSpPr>
          <a:xfrm>
            <a:off x="9814744" y="-2144"/>
            <a:ext cx="2359515" cy="485722"/>
            <a:chOff x="2410580" y="3361"/>
            <a:chExt cx="510771" cy="340514"/>
          </a:xfrm>
          <a:solidFill>
            <a:srgbClr val="0070C0"/>
          </a:solidFill>
        </p:grpSpPr>
        <p:sp>
          <p:nvSpPr>
            <p:cNvPr id="20" name="Rounded Rectangle 19"/>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1"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3L treatment</a:t>
              </a:r>
            </a:p>
          </p:txBody>
        </p:sp>
      </p:grpSp>
      <p:grpSp>
        <p:nvGrpSpPr>
          <p:cNvPr id="22" name="Group 21"/>
          <p:cNvGrpSpPr/>
          <p:nvPr/>
        </p:nvGrpSpPr>
        <p:grpSpPr>
          <a:xfrm>
            <a:off x="1533229" y="4307973"/>
            <a:ext cx="1305549" cy="1380594"/>
            <a:chOff x="1708903" y="1430777"/>
            <a:chExt cx="510771" cy="340514"/>
          </a:xfrm>
        </p:grpSpPr>
        <p:sp>
          <p:nvSpPr>
            <p:cNvPr id="23" name="Rounded Rectangle 22"/>
            <p:cNvSpPr/>
            <p:nvPr/>
          </p:nvSpPr>
          <p:spPr>
            <a:xfrm>
              <a:off x="1708903" y="1430777"/>
              <a:ext cx="510771" cy="340514"/>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24" name="Rounded Rectangle 4"/>
            <p:cNvSpPr txBox="1"/>
            <p:nvPr/>
          </p:nvSpPr>
          <p:spPr>
            <a:xfrm>
              <a:off x="1718876" y="1492921"/>
              <a:ext cx="490825" cy="24845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GC AC</a:t>
              </a:r>
            </a:p>
          </p:txBody>
        </p:sp>
      </p:grpSp>
      <p:grpSp>
        <p:nvGrpSpPr>
          <p:cNvPr id="25" name="Group 24"/>
          <p:cNvGrpSpPr/>
          <p:nvPr/>
        </p:nvGrpSpPr>
        <p:grpSpPr>
          <a:xfrm>
            <a:off x="1512456" y="3397321"/>
            <a:ext cx="1307799" cy="468005"/>
            <a:chOff x="1708903" y="1430777"/>
            <a:chExt cx="510771" cy="340514"/>
          </a:xfrm>
        </p:grpSpPr>
        <p:sp>
          <p:nvSpPr>
            <p:cNvPr id="26" name="Rounded Rectangle 25"/>
            <p:cNvSpPr/>
            <p:nvPr/>
          </p:nvSpPr>
          <p:spPr>
            <a:xfrm>
              <a:off x="1708903" y="1430777"/>
              <a:ext cx="510771" cy="340514"/>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27" name="Rounded Rectangle 4"/>
            <p:cNvSpPr txBox="1"/>
            <p:nvPr/>
          </p:nvSpPr>
          <p:spPr>
            <a:xfrm>
              <a:off x="1718876" y="1440750"/>
              <a:ext cx="490825" cy="3205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a:ea typeface="+mn-ea"/>
                  <a:cs typeface="+mn-cs"/>
                </a:rPr>
                <a:t>Eso</a:t>
              </a:r>
              <a:r>
                <a:rPr kumimoji="0" lang="en-US" sz="1400" b="1" i="0" u="none" strike="noStrike" kern="1200" cap="none" spc="0" normalizeH="0" baseline="0" noProof="0" dirty="0">
                  <a:ln>
                    <a:noFill/>
                  </a:ln>
                  <a:solidFill>
                    <a:srgbClr val="000000"/>
                  </a:solidFill>
                  <a:effectLst/>
                  <a:uLnTx/>
                  <a:uFillTx/>
                  <a:latin typeface="Arial"/>
                  <a:ea typeface="+mn-ea"/>
                  <a:cs typeface="+mn-cs"/>
                </a:rPr>
                <a:t> AC</a:t>
              </a:r>
            </a:p>
          </p:txBody>
        </p:sp>
      </p:grpSp>
      <p:grpSp>
        <p:nvGrpSpPr>
          <p:cNvPr id="28" name="Group 27"/>
          <p:cNvGrpSpPr/>
          <p:nvPr/>
        </p:nvGrpSpPr>
        <p:grpSpPr>
          <a:xfrm>
            <a:off x="189381" y="5675411"/>
            <a:ext cx="1305549" cy="381419"/>
            <a:chOff x="1708903" y="1430777"/>
            <a:chExt cx="510771" cy="340514"/>
          </a:xfrm>
          <a:solidFill>
            <a:srgbClr val="57A9DD"/>
          </a:solidFill>
        </p:grpSpPr>
        <p:sp>
          <p:nvSpPr>
            <p:cNvPr id="29" name="Rounded Rectangle 28"/>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30"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Previous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IO studies</a:t>
              </a:r>
            </a:p>
          </p:txBody>
        </p:sp>
      </p:grpSp>
      <p:grpSp>
        <p:nvGrpSpPr>
          <p:cNvPr id="32" name="Group 31"/>
          <p:cNvGrpSpPr/>
          <p:nvPr/>
        </p:nvGrpSpPr>
        <p:grpSpPr>
          <a:xfrm>
            <a:off x="189381" y="6066151"/>
            <a:ext cx="1305549" cy="368636"/>
            <a:chOff x="1708903" y="1430777"/>
            <a:chExt cx="510771" cy="340514"/>
          </a:xfrm>
          <a:solidFill>
            <a:schemeClr val="accent5">
              <a:lumMod val="50000"/>
            </a:schemeClr>
          </a:solidFill>
        </p:grpSpPr>
        <p:sp>
          <p:nvSpPr>
            <p:cNvPr id="33" name="Rounded Rectangle 32"/>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34"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Recent ESMO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IO studies</a:t>
              </a:r>
            </a:p>
          </p:txBody>
        </p:sp>
      </p:grpSp>
      <p:grpSp>
        <p:nvGrpSpPr>
          <p:cNvPr id="35" name="Group 34"/>
          <p:cNvGrpSpPr/>
          <p:nvPr/>
        </p:nvGrpSpPr>
        <p:grpSpPr>
          <a:xfrm>
            <a:off x="1524679" y="1230767"/>
            <a:ext cx="1305549" cy="2168063"/>
            <a:chOff x="1708903" y="1430777"/>
            <a:chExt cx="510771" cy="340514"/>
          </a:xfrm>
        </p:grpSpPr>
        <p:sp>
          <p:nvSpPr>
            <p:cNvPr id="36" name="Rounded Rectangle 35"/>
            <p:cNvSpPr/>
            <p:nvPr/>
          </p:nvSpPr>
          <p:spPr>
            <a:xfrm>
              <a:off x="1708903" y="1430777"/>
              <a:ext cx="510771" cy="340514"/>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37" name="Rounded Rectangle 4"/>
            <p:cNvSpPr txBox="1"/>
            <p:nvPr/>
          </p:nvSpPr>
          <p:spPr>
            <a:xfrm>
              <a:off x="1718876" y="1440750"/>
              <a:ext cx="490825" cy="3205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a:ea typeface="+mn-ea"/>
                  <a:cs typeface="+mn-cs"/>
                </a:rPr>
                <a:t>Eso</a:t>
              </a:r>
              <a:r>
                <a:rPr kumimoji="0" lang="en-US" sz="1400" b="1" i="0" u="none" strike="noStrike" kern="1200" cap="none" spc="0" normalizeH="0" baseline="0" noProof="0" dirty="0">
                  <a:ln>
                    <a:noFill/>
                  </a:ln>
                  <a:solidFill>
                    <a:srgbClr val="000000"/>
                  </a:solidFill>
                  <a:effectLst/>
                  <a:uLnTx/>
                  <a:uFillTx/>
                  <a:latin typeface="Arial"/>
                  <a:ea typeface="+mn-ea"/>
                  <a:cs typeface="+mn-cs"/>
                </a:rPr>
                <a:t> SCC</a:t>
              </a:r>
            </a:p>
          </p:txBody>
        </p:sp>
      </p:grpSp>
      <p:grpSp>
        <p:nvGrpSpPr>
          <p:cNvPr id="38" name="Group 37"/>
          <p:cNvGrpSpPr/>
          <p:nvPr/>
        </p:nvGrpSpPr>
        <p:grpSpPr>
          <a:xfrm>
            <a:off x="0" y="11042"/>
            <a:ext cx="2916690" cy="593146"/>
            <a:chOff x="1708903" y="1430777"/>
            <a:chExt cx="510771" cy="340514"/>
          </a:xfrm>
        </p:grpSpPr>
        <p:sp>
          <p:nvSpPr>
            <p:cNvPr id="39" name="Rounded Rectangle 38"/>
            <p:cNvSpPr/>
            <p:nvPr/>
          </p:nvSpPr>
          <p:spPr>
            <a:xfrm>
              <a:off x="1708903" y="1430777"/>
              <a:ext cx="510771" cy="340514"/>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40" name="Rounded Rectangle 4"/>
            <p:cNvSpPr txBox="1"/>
            <p:nvPr/>
          </p:nvSpPr>
          <p:spPr>
            <a:xfrm>
              <a:off x="1718876" y="1440750"/>
              <a:ext cx="490825" cy="3205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Stage 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GEC</a:t>
              </a:r>
            </a:p>
          </p:txBody>
        </p:sp>
      </p:grpSp>
      <p:grpSp>
        <p:nvGrpSpPr>
          <p:cNvPr id="55" name="Group 54"/>
          <p:cNvGrpSpPr/>
          <p:nvPr/>
        </p:nvGrpSpPr>
        <p:grpSpPr>
          <a:xfrm>
            <a:off x="2960154" y="657809"/>
            <a:ext cx="877299" cy="281765"/>
            <a:chOff x="2410580" y="3361"/>
            <a:chExt cx="510771" cy="340514"/>
          </a:xfrm>
          <a:solidFill>
            <a:srgbClr val="7030A0"/>
          </a:solidFill>
        </p:grpSpPr>
        <p:sp>
          <p:nvSpPr>
            <p:cNvPr id="56" name="Rounded Rectangle 55"/>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57"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HER2+</a:t>
              </a:r>
            </a:p>
          </p:txBody>
        </p:sp>
      </p:grpSp>
      <p:grpSp>
        <p:nvGrpSpPr>
          <p:cNvPr id="58" name="Group 57"/>
          <p:cNvGrpSpPr/>
          <p:nvPr/>
        </p:nvGrpSpPr>
        <p:grpSpPr>
          <a:xfrm>
            <a:off x="3915947" y="652350"/>
            <a:ext cx="2183554" cy="287224"/>
            <a:chOff x="2410580" y="3361"/>
            <a:chExt cx="510771" cy="340514"/>
          </a:xfrm>
          <a:solidFill>
            <a:srgbClr val="7030A0"/>
          </a:solidFill>
        </p:grpSpPr>
        <p:sp>
          <p:nvSpPr>
            <p:cNvPr id="59" name="Rounded Rectangle 58"/>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60"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HER2-</a:t>
              </a:r>
            </a:p>
          </p:txBody>
        </p:sp>
      </p:grpSp>
      <p:grpSp>
        <p:nvGrpSpPr>
          <p:cNvPr id="64" name="Group 63"/>
          <p:cNvGrpSpPr/>
          <p:nvPr/>
        </p:nvGrpSpPr>
        <p:grpSpPr>
          <a:xfrm>
            <a:off x="2935430" y="1230768"/>
            <a:ext cx="919986" cy="4458692"/>
            <a:chOff x="1708903" y="1430777"/>
            <a:chExt cx="510771" cy="340514"/>
          </a:xfrm>
          <a:effectLst/>
        </p:grpSpPr>
        <p:sp>
          <p:nvSpPr>
            <p:cNvPr id="65" name="Rounded Rectangle 64"/>
            <p:cNvSpPr/>
            <p:nvPr/>
          </p:nvSpPr>
          <p:spPr>
            <a:xfrm>
              <a:off x="1708903" y="1430777"/>
              <a:ext cx="510771" cy="340514"/>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66" name="Rounded Rectangle 4"/>
            <p:cNvSpPr txBox="1"/>
            <p:nvPr/>
          </p:nvSpPr>
          <p:spPr>
            <a:xfrm>
              <a:off x="1718876" y="1440750"/>
              <a:ext cx="490825" cy="3205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FOLFOX</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70" name="Group 69"/>
          <p:cNvGrpSpPr/>
          <p:nvPr/>
        </p:nvGrpSpPr>
        <p:grpSpPr>
          <a:xfrm>
            <a:off x="3915946" y="1230767"/>
            <a:ext cx="2225117" cy="4444453"/>
            <a:chOff x="1708903" y="1430777"/>
            <a:chExt cx="510771" cy="340514"/>
          </a:xfrm>
          <a:effectLst/>
        </p:grpSpPr>
        <p:sp>
          <p:nvSpPr>
            <p:cNvPr id="71" name="Rounded Rectangle 70"/>
            <p:cNvSpPr/>
            <p:nvPr/>
          </p:nvSpPr>
          <p:spPr>
            <a:xfrm>
              <a:off x="1708903" y="1430777"/>
              <a:ext cx="510771" cy="340514"/>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72" name="Rounded Rectangle 4"/>
            <p:cNvSpPr txBox="1"/>
            <p:nvPr/>
          </p:nvSpPr>
          <p:spPr>
            <a:xfrm>
              <a:off x="1718876" y="1440750"/>
              <a:ext cx="490825" cy="3205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FOLFOX</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76" name="Group 75"/>
          <p:cNvGrpSpPr/>
          <p:nvPr/>
        </p:nvGrpSpPr>
        <p:grpSpPr>
          <a:xfrm>
            <a:off x="6202976" y="1224768"/>
            <a:ext cx="911289" cy="4472742"/>
            <a:chOff x="1708903" y="1430777"/>
            <a:chExt cx="510771" cy="340514"/>
          </a:xfrm>
          <a:effectLst/>
        </p:grpSpPr>
        <p:sp>
          <p:nvSpPr>
            <p:cNvPr id="77" name="Rounded Rectangle 76"/>
            <p:cNvSpPr/>
            <p:nvPr/>
          </p:nvSpPr>
          <p:spPr>
            <a:xfrm>
              <a:off x="1708903" y="1430777"/>
              <a:ext cx="510771" cy="340514"/>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78" name="Rounded Rectangle 4"/>
            <p:cNvSpPr txBox="1"/>
            <p:nvPr/>
          </p:nvSpPr>
          <p:spPr>
            <a:xfrm>
              <a:off x="1723847" y="1440750"/>
              <a:ext cx="485854" cy="3205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5FU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49" name="Group 48"/>
          <p:cNvGrpSpPr/>
          <p:nvPr/>
        </p:nvGrpSpPr>
        <p:grpSpPr>
          <a:xfrm>
            <a:off x="8465823" y="5689460"/>
            <a:ext cx="403805" cy="329641"/>
            <a:chOff x="2410580" y="3361"/>
            <a:chExt cx="510771" cy="340514"/>
          </a:xfrm>
          <a:solidFill>
            <a:srgbClr val="57A9DD"/>
          </a:solidFill>
        </p:grpSpPr>
        <p:sp>
          <p:nvSpPr>
            <p:cNvPr id="50" name="Rounded Rectangle 49"/>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51" name="Rounded Rectangle 4"/>
            <p:cNvSpPr txBox="1"/>
            <p:nvPr/>
          </p:nvSpPr>
          <p:spPr>
            <a:xfrm>
              <a:off x="2420552" y="13334"/>
              <a:ext cx="500799"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KN61</a:t>
              </a:r>
            </a:p>
          </p:txBody>
        </p:sp>
      </p:grpSp>
      <p:grpSp>
        <p:nvGrpSpPr>
          <p:cNvPr id="41" name="Group 40"/>
          <p:cNvGrpSpPr/>
          <p:nvPr/>
        </p:nvGrpSpPr>
        <p:grpSpPr>
          <a:xfrm>
            <a:off x="4394223" y="5684392"/>
            <a:ext cx="447846" cy="329641"/>
            <a:chOff x="2410580" y="3361"/>
            <a:chExt cx="510771" cy="340514"/>
          </a:xfrm>
          <a:solidFill>
            <a:srgbClr val="57A9DD"/>
          </a:solidFill>
        </p:grpSpPr>
        <p:sp>
          <p:nvSpPr>
            <p:cNvPr id="42" name="Rounded Rectangle 41"/>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43" name="Rounded Rectangle 4"/>
            <p:cNvSpPr txBox="1"/>
            <p:nvPr/>
          </p:nvSpPr>
          <p:spPr>
            <a:xfrm>
              <a:off x="2410580" y="13334"/>
              <a:ext cx="500797"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KN062</a:t>
              </a:r>
            </a:p>
          </p:txBody>
        </p:sp>
      </p:grpSp>
      <p:grpSp>
        <p:nvGrpSpPr>
          <p:cNvPr id="44" name="Group 43"/>
          <p:cNvGrpSpPr/>
          <p:nvPr/>
        </p:nvGrpSpPr>
        <p:grpSpPr>
          <a:xfrm>
            <a:off x="6734234" y="5698088"/>
            <a:ext cx="370500" cy="320601"/>
            <a:chOff x="2410580" y="3361"/>
            <a:chExt cx="510771" cy="340514"/>
          </a:xfrm>
          <a:solidFill>
            <a:srgbClr val="57A9DD"/>
          </a:solidFill>
        </p:grpSpPr>
        <p:sp>
          <p:nvSpPr>
            <p:cNvPr id="45" name="Rounded Rectangle 44"/>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46"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600" b="1" i="0" u="none" strike="noStrike" kern="1200" cap="none" spc="0" normalizeH="0" baseline="0" noProof="0" dirty="0">
                  <a:ln>
                    <a:noFill/>
                  </a:ln>
                  <a:solidFill>
                    <a:srgbClr val="FFFFFF"/>
                  </a:solidFill>
                  <a:effectLst/>
                  <a:uLnTx/>
                  <a:uFillTx/>
                  <a:latin typeface="Arial"/>
                  <a:ea typeface="+mn-ea"/>
                  <a:cs typeface="+mn-cs"/>
                </a:rPr>
                <a:t>JAVLN</a:t>
              </a:r>
              <a:r>
                <a:rPr kumimoji="0" lang="en-GB" sz="1000" b="1" i="0" u="none" strike="noStrike" kern="1200" cap="none" spc="0" normalizeH="0" baseline="0" noProof="0" dirty="0">
                  <a:ln>
                    <a:noFill/>
                  </a:ln>
                  <a:solidFill>
                    <a:srgbClr val="FFFFFF"/>
                  </a:solidFill>
                  <a:effectLst/>
                  <a:uLnTx/>
                  <a:uFillTx/>
                  <a:latin typeface="Arial"/>
                  <a:ea typeface="+mn-ea"/>
                  <a:cs typeface="+mn-cs"/>
                </a:rPr>
                <a:t> 100</a:t>
              </a:r>
            </a:p>
          </p:txBody>
        </p:sp>
      </p:grpSp>
      <p:grpSp>
        <p:nvGrpSpPr>
          <p:cNvPr id="52" name="Group 51"/>
          <p:cNvGrpSpPr/>
          <p:nvPr/>
        </p:nvGrpSpPr>
        <p:grpSpPr>
          <a:xfrm>
            <a:off x="9365620" y="5689460"/>
            <a:ext cx="468737" cy="329641"/>
            <a:chOff x="2410580" y="3361"/>
            <a:chExt cx="510771" cy="340514"/>
          </a:xfrm>
          <a:solidFill>
            <a:srgbClr val="57A9DD"/>
          </a:solidFill>
        </p:grpSpPr>
        <p:sp>
          <p:nvSpPr>
            <p:cNvPr id="53" name="Rounded Rectangle 52"/>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54"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600" b="1" i="0" u="none" strike="noStrike" kern="1200" cap="none" spc="0" normalizeH="0" baseline="0" noProof="0" dirty="0">
                  <a:ln>
                    <a:noFill/>
                  </a:ln>
                  <a:solidFill>
                    <a:srgbClr val="FFFFFF"/>
                  </a:solidFill>
                  <a:effectLst/>
                  <a:uLnTx/>
                  <a:uFillTx/>
                  <a:latin typeface="Arial"/>
                  <a:ea typeface="+mn-ea"/>
                  <a:cs typeface="+mn-cs"/>
                </a:rPr>
                <a:t>ATTRCN-3</a:t>
              </a:r>
            </a:p>
          </p:txBody>
        </p:sp>
      </p:grpSp>
      <p:grpSp>
        <p:nvGrpSpPr>
          <p:cNvPr id="82" name="Group 81"/>
          <p:cNvGrpSpPr/>
          <p:nvPr/>
        </p:nvGrpSpPr>
        <p:grpSpPr>
          <a:xfrm>
            <a:off x="8883830" y="5691510"/>
            <a:ext cx="480856" cy="329641"/>
            <a:chOff x="2410580" y="3361"/>
            <a:chExt cx="510771" cy="340514"/>
          </a:xfrm>
          <a:solidFill>
            <a:srgbClr val="57A9DD"/>
          </a:solidFill>
        </p:grpSpPr>
        <p:sp>
          <p:nvSpPr>
            <p:cNvPr id="83" name="Rounded Rectangle 82"/>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84" name="Rounded Rectangle 4"/>
            <p:cNvSpPr txBox="1"/>
            <p:nvPr/>
          </p:nvSpPr>
          <p:spPr>
            <a:xfrm>
              <a:off x="2433731" y="13334"/>
              <a:ext cx="477646"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KN181</a:t>
              </a:r>
            </a:p>
          </p:txBody>
        </p:sp>
      </p:grpSp>
      <p:grpSp>
        <p:nvGrpSpPr>
          <p:cNvPr id="86" name="Group 85"/>
          <p:cNvGrpSpPr/>
          <p:nvPr/>
        </p:nvGrpSpPr>
        <p:grpSpPr>
          <a:xfrm>
            <a:off x="4424462" y="3856115"/>
            <a:ext cx="391406" cy="1793997"/>
            <a:chOff x="2410580" y="3361"/>
            <a:chExt cx="515174" cy="340514"/>
          </a:xfrm>
          <a:solidFill>
            <a:srgbClr val="FF0000"/>
          </a:solidFill>
        </p:grpSpPr>
        <p:sp>
          <p:nvSpPr>
            <p:cNvPr id="87" name="Rounded Rectangle 86"/>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88" name="Rounded Rectangle 4"/>
            <p:cNvSpPr txBox="1"/>
            <p:nvPr/>
          </p:nvSpPr>
          <p:spPr>
            <a:xfrm rot="16200000">
              <a:off x="2513921" y="-74219"/>
              <a:ext cx="327443" cy="496223"/>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KN 062 </a:t>
              </a:r>
              <a:r>
                <a:rPr kumimoji="0" lang="en-GB" sz="1000" b="1" i="0" u="none" strike="noStrike" kern="1200" cap="none" spc="0" normalizeH="0" baseline="0" noProof="0" dirty="0">
                  <a:ln>
                    <a:noFill/>
                  </a:ln>
                  <a:solidFill>
                    <a:srgbClr val="172B4F"/>
                  </a:solidFill>
                  <a:effectLst/>
                  <a:uLnTx/>
                  <a:uFillTx/>
                  <a:latin typeface="Arial"/>
                  <a:ea typeface="+mn-ea"/>
                  <a:cs typeface="+mn-cs"/>
                </a:rPr>
                <a:t>CPS </a:t>
              </a:r>
              <a:r>
                <a:rPr kumimoji="0" lang="en-GB" sz="1000" b="1" i="0" u="sng" strike="noStrike" kern="1200" cap="none" spc="0" normalizeH="0" baseline="0" noProof="0" dirty="0">
                  <a:ln>
                    <a:noFill/>
                  </a:ln>
                  <a:solidFill>
                    <a:srgbClr val="172B4F"/>
                  </a:solidFill>
                  <a:effectLst/>
                  <a:uLnTx/>
                  <a:uFillTx/>
                  <a:latin typeface="Arial"/>
                  <a:ea typeface="+mn-ea"/>
                  <a:cs typeface="+mn-cs"/>
                </a:rPr>
                <a:t>&gt;</a:t>
              </a:r>
              <a:r>
                <a:rPr kumimoji="0" lang="en-GB" sz="1000" b="1" i="0" u="none" strike="noStrike" kern="1200" cap="none" spc="0" normalizeH="0" baseline="0" noProof="0" dirty="0">
                  <a:ln>
                    <a:noFill/>
                  </a:ln>
                  <a:solidFill>
                    <a:srgbClr val="172B4F"/>
                  </a:solidFill>
                  <a:effectLst/>
                  <a:uLnTx/>
                  <a:uFillTx/>
                  <a:latin typeface="Arial"/>
                  <a:ea typeface="+mn-ea"/>
                  <a:cs typeface="+mn-cs"/>
                </a:rPr>
                <a:t>1</a:t>
              </a:r>
            </a:p>
          </p:txBody>
        </p:sp>
      </p:grpSp>
      <p:grpSp>
        <p:nvGrpSpPr>
          <p:cNvPr id="89" name="Group 88"/>
          <p:cNvGrpSpPr/>
          <p:nvPr/>
        </p:nvGrpSpPr>
        <p:grpSpPr>
          <a:xfrm rot="16200000">
            <a:off x="7922631" y="2161543"/>
            <a:ext cx="2156064" cy="249390"/>
            <a:chOff x="2410580" y="3361"/>
            <a:chExt cx="510771" cy="340514"/>
          </a:xfrm>
          <a:solidFill>
            <a:srgbClr val="00B050"/>
          </a:solidFill>
        </p:grpSpPr>
        <p:sp>
          <p:nvSpPr>
            <p:cNvPr id="90" name="Rounded Rectangle 89"/>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91"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KN 181 </a:t>
              </a:r>
              <a:r>
                <a:rPr kumimoji="0" lang="en-GB" sz="1000" b="1" i="0" u="none" strike="noStrike" kern="1200" cap="none" spc="0" normalizeH="0" baseline="0" noProof="0" dirty="0">
                  <a:ln>
                    <a:noFill/>
                  </a:ln>
                  <a:solidFill>
                    <a:srgbClr val="172B4F"/>
                  </a:solidFill>
                  <a:effectLst/>
                  <a:uLnTx/>
                  <a:uFillTx/>
                  <a:latin typeface="Arial"/>
                  <a:ea typeface="+mn-ea"/>
                  <a:cs typeface="+mn-cs"/>
                </a:rPr>
                <a:t>CPS</a:t>
              </a:r>
              <a:r>
                <a:rPr kumimoji="0" lang="en-GB" sz="1000" b="1" i="0" u="none" strike="noStrike" kern="1200" cap="none" spc="0" normalizeH="0" baseline="0" noProof="0" dirty="0">
                  <a:ln>
                    <a:noFill/>
                  </a:ln>
                  <a:solidFill>
                    <a:srgbClr val="FFFFFF"/>
                  </a:solidFill>
                  <a:effectLst/>
                  <a:uLnTx/>
                  <a:uFillTx/>
                  <a:latin typeface="Arial"/>
                  <a:ea typeface="+mn-ea"/>
                  <a:cs typeface="+mn-cs"/>
                </a:rPr>
                <a:t> </a:t>
              </a:r>
              <a:r>
                <a:rPr kumimoji="0" lang="en-GB" sz="1000" b="1" i="0" u="sng" strike="noStrike" kern="1200" cap="none" spc="0" normalizeH="0" baseline="0" noProof="0" dirty="0">
                  <a:ln>
                    <a:noFill/>
                  </a:ln>
                  <a:solidFill>
                    <a:srgbClr val="172B4F"/>
                  </a:solidFill>
                  <a:effectLst/>
                  <a:uLnTx/>
                  <a:uFillTx/>
                  <a:latin typeface="Arial"/>
                  <a:ea typeface="+mn-ea"/>
                  <a:cs typeface="+mn-cs"/>
                </a:rPr>
                <a:t>&gt;</a:t>
              </a:r>
              <a:r>
                <a:rPr kumimoji="0" lang="en-GB" sz="1000" b="1" i="0" u="none" strike="noStrike" kern="1200" cap="none" spc="0" normalizeH="0" baseline="0" noProof="0" dirty="0">
                  <a:ln>
                    <a:noFill/>
                  </a:ln>
                  <a:solidFill>
                    <a:srgbClr val="172B4F"/>
                  </a:solidFill>
                  <a:effectLst/>
                  <a:uLnTx/>
                  <a:uFillTx/>
                  <a:latin typeface="Arial"/>
                  <a:ea typeface="+mn-ea"/>
                  <a:cs typeface="+mn-cs"/>
                </a:rPr>
                <a:t>10</a:t>
              </a:r>
            </a:p>
          </p:txBody>
        </p:sp>
      </p:grpSp>
      <p:grpSp>
        <p:nvGrpSpPr>
          <p:cNvPr id="92" name="Group 91"/>
          <p:cNvGrpSpPr/>
          <p:nvPr/>
        </p:nvGrpSpPr>
        <p:grpSpPr>
          <a:xfrm rot="16200000">
            <a:off x="7762196" y="4562621"/>
            <a:ext cx="1814871" cy="399996"/>
            <a:chOff x="2410580" y="3361"/>
            <a:chExt cx="510771" cy="340514"/>
          </a:xfrm>
          <a:solidFill>
            <a:srgbClr val="FF0000"/>
          </a:solidFill>
        </p:grpSpPr>
        <p:sp>
          <p:nvSpPr>
            <p:cNvPr id="93" name="Rounded Rectangle 92"/>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94"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KN 061</a:t>
              </a:r>
            </a:p>
          </p:txBody>
        </p:sp>
      </p:grpSp>
      <p:grpSp>
        <p:nvGrpSpPr>
          <p:cNvPr id="95" name="Group 94"/>
          <p:cNvGrpSpPr/>
          <p:nvPr/>
        </p:nvGrpSpPr>
        <p:grpSpPr>
          <a:xfrm rot="16200000">
            <a:off x="6015379" y="4583639"/>
            <a:ext cx="1835994" cy="361784"/>
            <a:chOff x="2410580" y="3361"/>
            <a:chExt cx="510771" cy="340514"/>
          </a:xfrm>
          <a:solidFill>
            <a:srgbClr val="FF0000"/>
          </a:solidFill>
        </p:grpSpPr>
        <p:sp>
          <p:nvSpPr>
            <p:cNvPr id="96" name="Rounded Rectangle 95"/>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97"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JAVELIN 100</a:t>
              </a:r>
            </a:p>
          </p:txBody>
        </p:sp>
      </p:grpSp>
      <p:grpSp>
        <p:nvGrpSpPr>
          <p:cNvPr id="61" name="Group 60"/>
          <p:cNvGrpSpPr/>
          <p:nvPr/>
        </p:nvGrpSpPr>
        <p:grpSpPr>
          <a:xfrm rot="16200000">
            <a:off x="2263152" y="4523896"/>
            <a:ext cx="1836947" cy="492390"/>
            <a:chOff x="1708903" y="1430777"/>
            <a:chExt cx="510771" cy="340514"/>
          </a:xfrm>
          <a:solidFill>
            <a:srgbClr val="00B050"/>
          </a:solidFill>
          <a:effectLst/>
        </p:grpSpPr>
        <p:sp>
          <p:nvSpPr>
            <p:cNvPr id="62" name="Rounded Rectangle 61"/>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63"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Arial"/>
                  <a:ea typeface="+mn-ea"/>
                  <a:cs typeface="+mn-cs"/>
                </a:rPr>
                <a:t>ToGA</a:t>
              </a: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98" name="Group 97"/>
          <p:cNvGrpSpPr/>
          <p:nvPr/>
        </p:nvGrpSpPr>
        <p:grpSpPr>
          <a:xfrm rot="16200000">
            <a:off x="3865849" y="4330000"/>
            <a:ext cx="2285827" cy="373984"/>
            <a:chOff x="2410580" y="3361"/>
            <a:chExt cx="510771" cy="340514"/>
          </a:xfrm>
          <a:solidFill>
            <a:srgbClr val="00B050"/>
          </a:solidFill>
        </p:grpSpPr>
        <p:sp>
          <p:nvSpPr>
            <p:cNvPr id="99" name="Rounded Rectangle 98"/>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00" name="Rounded Rectangle 4"/>
            <p:cNvSpPr txBox="1"/>
            <p:nvPr/>
          </p:nvSpPr>
          <p:spPr>
            <a:xfrm>
              <a:off x="2420553" y="71707"/>
              <a:ext cx="490825" cy="26219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CM 649 </a:t>
              </a:r>
              <a:r>
                <a:rPr kumimoji="0" lang="en-GB" sz="1000" b="1" i="0" u="none" strike="noStrike" kern="1200" cap="none" spc="0" normalizeH="0" baseline="0" noProof="0" dirty="0">
                  <a:ln>
                    <a:noFill/>
                  </a:ln>
                  <a:solidFill>
                    <a:srgbClr val="172B4F"/>
                  </a:solidFill>
                  <a:effectLst/>
                  <a:uLnTx/>
                  <a:uFillTx/>
                  <a:latin typeface="Arial"/>
                  <a:ea typeface="+mn-ea"/>
                  <a:cs typeface="+mn-cs"/>
                </a:rPr>
                <a:t>CPS </a:t>
              </a:r>
              <a:r>
                <a:rPr kumimoji="0" lang="en-GB" sz="1000" b="1" i="0" u="sng" strike="noStrike" kern="1200" cap="none" spc="0" normalizeH="0" baseline="0" noProof="0" dirty="0">
                  <a:ln>
                    <a:noFill/>
                  </a:ln>
                  <a:solidFill>
                    <a:srgbClr val="172B4F"/>
                  </a:solidFill>
                  <a:effectLst/>
                  <a:uLnTx/>
                  <a:uFillTx/>
                  <a:latin typeface="Arial"/>
                  <a:ea typeface="+mn-ea"/>
                  <a:cs typeface="+mn-cs"/>
                </a:rPr>
                <a:t>&gt;</a:t>
              </a:r>
              <a:r>
                <a:rPr kumimoji="0" lang="en-GB" sz="1000" b="1" i="0" u="none" strike="noStrike" kern="1200" cap="none" spc="0" normalizeH="0" baseline="0" noProof="0" dirty="0">
                  <a:ln>
                    <a:noFill/>
                  </a:ln>
                  <a:solidFill>
                    <a:srgbClr val="172B4F"/>
                  </a:solidFill>
                  <a:effectLst/>
                  <a:uLnTx/>
                  <a:uFillTx/>
                  <a:latin typeface="Arial"/>
                  <a:ea typeface="+mn-ea"/>
                  <a:cs typeface="+mn-cs"/>
                </a:rPr>
                <a:t>5</a:t>
              </a:r>
            </a:p>
          </p:txBody>
        </p:sp>
      </p:grpSp>
      <p:grpSp>
        <p:nvGrpSpPr>
          <p:cNvPr id="101" name="Group 100"/>
          <p:cNvGrpSpPr/>
          <p:nvPr/>
        </p:nvGrpSpPr>
        <p:grpSpPr>
          <a:xfrm rot="16200000">
            <a:off x="3811910" y="2614608"/>
            <a:ext cx="3092421" cy="324737"/>
            <a:chOff x="2410580" y="3361"/>
            <a:chExt cx="510771" cy="340514"/>
          </a:xfrm>
          <a:solidFill>
            <a:srgbClr val="00B050"/>
          </a:solidFill>
        </p:grpSpPr>
        <p:sp>
          <p:nvSpPr>
            <p:cNvPr id="102" name="Rounded Rectangle 101"/>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03"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KN 590 </a:t>
              </a:r>
              <a:r>
                <a:rPr kumimoji="0" lang="en-GB" sz="1000" b="1" i="0" u="none" strike="noStrike" kern="1200" cap="none" spc="0" normalizeH="0" baseline="0" noProof="0" dirty="0">
                  <a:ln>
                    <a:noFill/>
                  </a:ln>
                  <a:solidFill>
                    <a:srgbClr val="172B4F"/>
                  </a:solidFill>
                  <a:effectLst/>
                  <a:uLnTx/>
                  <a:uFillTx/>
                  <a:latin typeface="Arial"/>
                  <a:ea typeface="+mn-ea"/>
                  <a:cs typeface="+mn-cs"/>
                </a:rPr>
                <a:t>CPS</a:t>
              </a:r>
              <a:r>
                <a:rPr kumimoji="0" lang="en-GB" sz="1000" b="1" i="0" u="none" strike="noStrike" kern="1200" cap="none" spc="0" normalizeH="0" baseline="0" noProof="0" dirty="0">
                  <a:ln>
                    <a:noFill/>
                  </a:ln>
                  <a:solidFill>
                    <a:srgbClr val="FFFFFF"/>
                  </a:solidFill>
                  <a:effectLst/>
                  <a:uLnTx/>
                  <a:uFillTx/>
                  <a:latin typeface="Arial"/>
                  <a:ea typeface="+mn-ea"/>
                  <a:cs typeface="+mn-cs"/>
                </a:rPr>
                <a:t> </a:t>
              </a:r>
              <a:r>
                <a:rPr kumimoji="0" lang="en-GB" sz="1000" b="1" i="0" u="sng" strike="noStrike" kern="1200" cap="none" spc="0" normalizeH="0" baseline="0" noProof="0" dirty="0">
                  <a:ln>
                    <a:noFill/>
                  </a:ln>
                  <a:solidFill>
                    <a:srgbClr val="172B4F"/>
                  </a:solidFill>
                  <a:effectLst/>
                  <a:uLnTx/>
                  <a:uFillTx/>
                  <a:latin typeface="Arial"/>
                  <a:ea typeface="+mn-ea"/>
                  <a:cs typeface="+mn-cs"/>
                </a:rPr>
                <a:t>&gt;</a:t>
              </a:r>
              <a:r>
                <a:rPr kumimoji="0" lang="en-GB" sz="1000" b="1" i="0" u="none" strike="noStrike" kern="1200" cap="none" spc="0" normalizeH="0" baseline="0" noProof="0" dirty="0">
                  <a:ln>
                    <a:noFill/>
                  </a:ln>
                  <a:solidFill>
                    <a:srgbClr val="172B4F"/>
                  </a:solidFill>
                  <a:effectLst/>
                  <a:uLnTx/>
                  <a:uFillTx/>
                  <a:latin typeface="Arial"/>
                  <a:ea typeface="+mn-ea"/>
                  <a:cs typeface="+mn-cs"/>
                </a:rPr>
                <a:t>10</a:t>
              </a:r>
            </a:p>
          </p:txBody>
        </p:sp>
      </p:grpSp>
      <p:grpSp>
        <p:nvGrpSpPr>
          <p:cNvPr id="107" name="Group 106"/>
          <p:cNvGrpSpPr/>
          <p:nvPr/>
        </p:nvGrpSpPr>
        <p:grpSpPr>
          <a:xfrm>
            <a:off x="4829315" y="6027769"/>
            <a:ext cx="465958" cy="162720"/>
            <a:chOff x="2410580" y="3361"/>
            <a:chExt cx="510771" cy="340514"/>
          </a:xfrm>
          <a:solidFill>
            <a:schemeClr val="accent5">
              <a:lumMod val="50000"/>
            </a:schemeClr>
          </a:solidFill>
        </p:grpSpPr>
        <p:sp>
          <p:nvSpPr>
            <p:cNvPr id="108" name="Rounded Rectangle 107"/>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09"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CM649</a:t>
              </a:r>
            </a:p>
          </p:txBody>
        </p:sp>
      </p:grpSp>
      <p:grpSp>
        <p:nvGrpSpPr>
          <p:cNvPr id="110" name="Group 109"/>
          <p:cNvGrpSpPr/>
          <p:nvPr/>
        </p:nvGrpSpPr>
        <p:grpSpPr>
          <a:xfrm>
            <a:off x="5304377" y="6027769"/>
            <a:ext cx="503422" cy="162720"/>
            <a:chOff x="2410580" y="3361"/>
            <a:chExt cx="510771" cy="340514"/>
          </a:xfrm>
          <a:solidFill>
            <a:schemeClr val="accent5">
              <a:lumMod val="50000"/>
            </a:schemeClr>
          </a:solidFill>
        </p:grpSpPr>
        <p:sp>
          <p:nvSpPr>
            <p:cNvPr id="111" name="Rounded Rectangle 110"/>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12"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KN590</a:t>
              </a:r>
            </a:p>
          </p:txBody>
        </p:sp>
      </p:grpSp>
      <p:grpSp>
        <p:nvGrpSpPr>
          <p:cNvPr id="113" name="Group 112"/>
          <p:cNvGrpSpPr/>
          <p:nvPr/>
        </p:nvGrpSpPr>
        <p:grpSpPr>
          <a:xfrm>
            <a:off x="5527388" y="6222151"/>
            <a:ext cx="597375" cy="159721"/>
            <a:chOff x="2410580" y="3361"/>
            <a:chExt cx="510771" cy="340514"/>
          </a:xfrm>
          <a:solidFill>
            <a:schemeClr val="accent5">
              <a:lumMod val="50000"/>
            </a:schemeClr>
          </a:solidFill>
        </p:grpSpPr>
        <p:sp>
          <p:nvSpPr>
            <p:cNvPr id="114" name="Rounded Rectangle 113"/>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15" name="Rounded Rectangle 4"/>
            <p:cNvSpPr txBox="1"/>
            <p:nvPr/>
          </p:nvSpPr>
          <p:spPr>
            <a:xfrm>
              <a:off x="2420553" y="13334"/>
              <a:ext cx="490825" cy="32056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Arial"/>
                  <a:ea typeface="+mn-ea"/>
                  <a:cs typeface="+mn-cs"/>
                </a:rPr>
                <a:t>ATTRCN-4</a:t>
              </a:r>
            </a:p>
          </p:txBody>
        </p:sp>
      </p:grpSp>
      <p:grpSp>
        <p:nvGrpSpPr>
          <p:cNvPr id="119" name="Group 118"/>
          <p:cNvGrpSpPr/>
          <p:nvPr/>
        </p:nvGrpSpPr>
        <p:grpSpPr>
          <a:xfrm>
            <a:off x="10863389" y="5693017"/>
            <a:ext cx="533962" cy="313861"/>
            <a:chOff x="2410580" y="3361"/>
            <a:chExt cx="510771" cy="340514"/>
          </a:xfrm>
          <a:solidFill>
            <a:srgbClr val="57A9DD"/>
          </a:solidFill>
        </p:grpSpPr>
        <p:sp>
          <p:nvSpPr>
            <p:cNvPr id="120" name="Rounded Rectangle 119"/>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21" name="Rounded Rectangle 4"/>
            <p:cNvSpPr txBox="1"/>
            <p:nvPr/>
          </p:nvSpPr>
          <p:spPr>
            <a:xfrm>
              <a:off x="2420553" y="13334"/>
              <a:ext cx="498701"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600" b="1" i="0" u="none" strike="noStrike" kern="1200" cap="none" spc="0" normalizeH="0" baseline="0" noProof="0" dirty="0">
                  <a:ln>
                    <a:noFill/>
                  </a:ln>
                  <a:solidFill>
                    <a:srgbClr val="FFFFFF"/>
                  </a:solidFill>
                  <a:effectLst/>
                  <a:uLnTx/>
                  <a:uFillTx/>
                  <a:latin typeface="Arial"/>
                  <a:ea typeface="+mn-ea"/>
                  <a:cs typeface="+mn-cs"/>
                </a:rPr>
                <a:t>ATTRCN-2</a:t>
              </a:r>
            </a:p>
          </p:txBody>
        </p:sp>
      </p:grpSp>
      <p:grpSp>
        <p:nvGrpSpPr>
          <p:cNvPr id="122" name="Group 121"/>
          <p:cNvGrpSpPr/>
          <p:nvPr/>
        </p:nvGrpSpPr>
        <p:grpSpPr>
          <a:xfrm>
            <a:off x="11419999" y="5687959"/>
            <a:ext cx="401558" cy="329641"/>
            <a:chOff x="2410580" y="3361"/>
            <a:chExt cx="510771" cy="340514"/>
          </a:xfrm>
          <a:solidFill>
            <a:srgbClr val="57A9DD"/>
          </a:solidFill>
        </p:grpSpPr>
        <p:sp>
          <p:nvSpPr>
            <p:cNvPr id="123" name="Rounded Rectangle 122"/>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24"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KN59</a:t>
              </a:r>
            </a:p>
          </p:txBody>
        </p:sp>
      </p:grpSp>
      <p:grpSp>
        <p:nvGrpSpPr>
          <p:cNvPr id="128" name="Group 127"/>
          <p:cNvGrpSpPr/>
          <p:nvPr/>
        </p:nvGrpSpPr>
        <p:grpSpPr>
          <a:xfrm>
            <a:off x="11819615" y="5703509"/>
            <a:ext cx="324473" cy="320601"/>
            <a:chOff x="2410580" y="3361"/>
            <a:chExt cx="510771" cy="340514"/>
          </a:xfrm>
          <a:solidFill>
            <a:srgbClr val="57A9DD"/>
          </a:solidFill>
        </p:grpSpPr>
        <p:sp>
          <p:nvSpPr>
            <p:cNvPr id="129" name="Rounded Rectangle 128"/>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30"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600" b="1" i="0" u="none" strike="noStrike" kern="1200" cap="none" spc="0" normalizeH="0" baseline="0" noProof="0" dirty="0">
                  <a:ln>
                    <a:noFill/>
                  </a:ln>
                  <a:solidFill>
                    <a:srgbClr val="FFFFFF"/>
                  </a:solidFill>
                  <a:effectLst/>
                  <a:uLnTx/>
                  <a:uFillTx/>
                  <a:latin typeface="Arial"/>
                  <a:ea typeface="+mn-ea"/>
                  <a:cs typeface="+mn-cs"/>
                </a:rPr>
                <a:t>JAVLN</a:t>
              </a:r>
              <a:r>
                <a:rPr kumimoji="0" lang="en-GB" sz="1000" b="1" i="0" u="none" strike="noStrike" kern="1200" cap="none" spc="0" normalizeH="0" baseline="0" noProof="0" dirty="0">
                  <a:ln>
                    <a:noFill/>
                  </a:ln>
                  <a:solidFill>
                    <a:srgbClr val="FFFFFF"/>
                  </a:solidFill>
                  <a:effectLst/>
                  <a:uLnTx/>
                  <a:uFillTx/>
                  <a:latin typeface="Arial"/>
                  <a:ea typeface="+mn-ea"/>
                  <a:cs typeface="+mn-cs"/>
                </a:rPr>
                <a:t> 300</a:t>
              </a:r>
            </a:p>
          </p:txBody>
        </p:sp>
      </p:grpSp>
      <p:grpSp>
        <p:nvGrpSpPr>
          <p:cNvPr id="131" name="Group 130"/>
          <p:cNvGrpSpPr/>
          <p:nvPr/>
        </p:nvGrpSpPr>
        <p:grpSpPr>
          <a:xfrm>
            <a:off x="6152465" y="874"/>
            <a:ext cx="971232" cy="479686"/>
            <a:chOff x="2410580" y="3361"/>
            <a:chExt cx="510771" cy="340514"/>
          </a:xfrm>
          <a:solidFill>
            <a:srgbClr val="0070C0"/>
          </a:solidFill>
        </p:grpSpPr>
        <p:sp>
          <p:nvSpPr>
            <p:cNvPr id="132" name="Rounded Rectangle 131"/>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33"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1LM treatment</a:t>
              </a:r>
            </a:p>
          </p:txBody>
        </p:sp>
      </p:grpSp>
      <p:grpSp>
        <p:nvGrpSpPr>
          <p:cNvPr id="104" name="Group 103"/>
          <p:cNvGrpSpPr/>
          <p:nvPr/>
        </p:nvGrpSpPr>
        <p:grpSpPr>
          <a:xfrm rot="16200000">
            <a:off x="7330830" y="4583903"/>
            <a:ext cx="1837834" cy="380395"/>
            <a:chOff x="1708903" y="1430777"/>
            <a:chExt cx="510771" cy="340514"/>
          </a:xfrm>
          <a:solidFill>
            <a:srgbClr val="00B050"/>
          </a:solidFill>
          <a:effectLst/>
        </p:grpSpPr>
        <p:sp>
          <p:nvSpPr>
            <p:cNvPr id="105" name="Rounded Rectangle 104"/>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06"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REGARD/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RAINBOW</a:t>
              </a:r>
            </a:p>
          </p:txBody>
        </p:sp>
      </p:grpSp>
      <p:grpSp>
        <p:nvGrpSpPr>
          <p:cNvPr id="137" name="Group 136"/>
          <p:cNvGrpSpPr/>
          <p:nvPr/>
        </p:nvGrpSpPr>
        <p:grpSpPr>
          <a:xfrm>
            <a:off x="1511462" y="3855184"/>
            <a:ext cx="1307799" cy="468005"/>
            <a:chOff x="1708903" y="1430777"/>
            <a:chExt cx="510771" cy="340514"/>
          </a:xfrm>
        </p:grpSpPr>
        <p:sp>
          <p:nvSpPr>
            <p:cNvPr id="138" name="Rounded Rectangle 137"/>
            <p:cNvSpPr/>
            <p:nvPr/>
          </p:nvSpPr>
          <p:spPr>
            <a:xfrm>
              <a:off x="1708903" y="1430777"/>
              <a:ext cx="510771" cy="340514"/>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39" name="Rounded Rectangle 4"/>
            <p:cNvSpPr txBox="1"/>
            <p:nvPr/>
          </p:nvSpPr>
          <p:spPr>
            <a:xfrm>
              <a:off x="1718876" y="1440750"/>
              <a:ext cx="490825" cy="3205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GEJ AC</a:t>
              </a:r>
            </a:p>
          </p:txBody>
        </p:sp>
      </p:grpSp>
      <p:grpSp>
        <p:nvGrpSpPr>
          <p:cNvPr id="140" name="Group 139"/>
          <p:cNvGrpSpPr/>
          <p:nvPr/>
        </p:nvGrpSpPr>
        <p:grpSpPr>
          <a:xfrm rot="16200000">
            <a:off x="5077631" y="4629282"/>
            <a:ext cx="1837858" cy="272359"/>
            <a:chOff x="2410580" y="3361"/>
            <a:chExt cx="510771" cy="340514"/>
          </a:xfrm>
          <a:solidFill>
            <a:srgbClr val="8FC75D"/>
          </a:solidFill>
        </p:grpSpPr>
        <p:sp>
          <p:nvSpPr>
            <p:cNvPr id="141" name="Rounded Rectangle 140"/>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42"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ATTRCN 4 PFS/ </a:t>
              </a:r>
              <a:r>
                <a:rPr kumimoji="0" lang="en-GB" sz="1000" b="1" i="0" u="none" strike="noStrike" kern="1200" cap="none" spc="0" normalizeH="0" baseline="0" noProof="0" dirty="0">
                  <a:ln>
                    <a:noFill/>
                  </a:ln>
                  <a:solidFill>
                    <a:srgbClr val="FF0000"/>
                  </a:solidFill>
                  <a:effectLst/>
                  <a:uLnTx/>
                  <a:uFillTx/>
                  <a:latin typeface="Arial"/>
                  <a:ea typeface="+mn-ea"/>
                  <a:cs typeface="+mn-cs"/>
                </a:rPr>
                <a:t>OS</a:t>
              </a:r>
            </a:p>
          </p:txBody>
        </p:sp>
      </p:grpSp>
      <p:grpSp>
        <p:nvGrpSpPr>
          <p:cNvPr id="143" name="Group 142"/>
          <p:cNvGrpSpPr/>
          <p:nvPr/>
        </p:nvGrpSpPr>
        <p:grpSpPr>
          <a:xfrm rot="16200000">
            <a:off x="8665019" y="3582743"/>
            <a:ext cx="935404" cy="518074"/>
            <a:chOff x="2410580" y="3361"/>
            <a:chExt cx="510771" cy="340514"/>
          </a:xfrm>
          <a:solidFill>
            <a:srgbClr val="FF0000"/>
          </a:solidFill>
        </p:grpSpPr>
        <p:sp>
          <p:nvSpPr>
            <p:cNvPr id="144" name="Rounded Rectangle 143"/>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45"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KN 181</a:t>
              </a:r>
            </a:p>
          </p:txBody>
        </p:sp>
      </p:grpSp>
      <p:grpSp>
        <p:nvGrpSpPr>
          <p:cNvPr id="146" name="Group 145"/>
          <p:cNvGrpSpPr/>
          <p:nvPr/>
        </p:nvGrpSpPr>
        <p:grpSpPr>
          <a:xfrm rot="16200000">
            <a:off x="8171880" y="2162297"/>
            <a:ext cx="2157574" cy="249390"/>
            <a:chOff x="2410580" y="3361"/>
            <a:chExt cx="510771" cy="340514"/>
          </a:xfrm>
          <a:solidFill>
            <a:srgbClr val="FF0000"/>
          </a:solidFill>
        </p:grpSpPr>
        <p:sp>
          <p:nvSpPr>
            <p:cNvPr id="147" name="Rounded Rectangle 146"/>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48"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KN 181 </a:t>
              </a:r>
              <a:r>
                <a:rPr kumimoji="0" lang="en-GB" sz="1000" b="1" i="0" u="none" strike="noStrike" kern="1200" cap="none" spc="0" normalizeH="0" baseline="0" noProof="0" dirty="0">
                  <a:ln>
                    <a:noFill/>
                  </a:ln>
                  <a:solidFill>
                    <a:srgbClr val="172B4F"/>
                  </a:solidFill>
                  <a:effectLst/>
                  <a:uLnTx/>
                  <a:uFillTx/>
                  <a:latin typeface="Arial"/>
                  <a:ea typeface="+mn-ea"/>
                  <a:cs typeface="+mn-cs"/>
                </a:rPr>
                <a:t>CPS &lt;10</a:t>
              </a:r>
            </a:p>
          </p:txBody>
        </p:sp>
      </p:grpSp>
      <p:grpSp>
        <p:nvGrpSpPr>
          <p:cNvPr id="149" name="Group 148"/>
          <p:cNvGrpSpPr/>
          <p:nvPr/>
        </p:nvGrpSpPr>
        <p:grpSpPr>
          <a:xfrm rot="16200000">
            <a:off x="8523594" y="2106194"/>
            <a:ext cx="2128485" cy="365631"/>
            <a:chOff x="2410580" y="3361"/>
            <a:chExt cx="510771" cy="340514"/>
          </a:xfrm>
          <a:solidFill>
            <a:srgbClr val="8FC75D"/>
          </a:solidFill>
        </p:grpSpPr>
        <p:sp>
          <p:nvSpPr>
            <p:cNvPr id="150" name="Rounded Rectangle 149"/>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51"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ATTRACTION 3</a:t>
              </a:r>
              <a:endParaRPr kumimoji="0" lang="en-GB" sz="1000" b="1" i="0" u="none" strike="noStrike" kern="1200" cap="none" spc="0" normalizeH="0" baseline="0" noProof="0" dirty="0">
                <a:ln>
                  <a:noFill/>
                </a:ln>
                <a:solidFill>
                  <a:srgbClr val="172B4F"/>
                </a:solidFill>
                <a:effectLst/>
                <a:uLnTx/>
                <a:uFillTx/>
                <a:latin typeface="Arial"/>
                <a:ea typeface="+mn-ea"/>
                <a:cs typeface="+mn-cs"/>
              </a:endParaRPr>
            </a:p>
          </p:txBody>
        </p:sp>
      </p:grpSp>
      <p:grpSp>
        <p:nvGrpSpPr>
          <p:cNvPr id="152" name="Group 151"/>
          <p:cNvGrpSpPr/>
          <p:nvPr/>
        </p:nvGrpSpPr>
        <p:grpSpPr>
          <a:xfrm rot="16200000">
            <a:off x="4136224" y="2603735"/>
            <a:ext cx="3092421" cy="342910"/>
            <a:chOff x="2410580" y="3361"/>
            <a:chExt cx="510771" cy="340514"/>
          </a:xfrm>
          <a:solidFill>
            <a:srgbClr val="FF0000"/>
          </a:solidFill>
        </p:grpSpPr>
        <p:sp>
          <p:nvSpPr>
            <p:cNvPr id="153" name="Rounded Rectangle 152"/>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154"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KN 590 </a:t>
              </a:r>
              <a:r>
                <a:rPr kumimoji="0" lang="en-GB" sz="1000" b="1" i="0" u="none" strike="noStrike" kern="1200" cap="none" spc="0" normalizeH="0" baseline="0" noProof="0" dirty="0">
                  <a:ln>
                    <a:noFill/>
                  </a:ln>
                  <a:solidFill>
                    <a:srgbClr val="172B4F"/>
                  </a:solidFill>
                  <a:effectLst/>
                  <a:uLnTx/>
                  <a:uFillTx/>
                  <a:latin typeface="Arial"/>
                  <a:ea typeface="+mn-ea"/>
                  <a:cs typeface="+mn-cs"/>
                </a:rPr>
                <a:t>CPS &lt;10</a:t>
              </a:r>
            </a:p>
          </p:txBody>
        </p:sp>
      </p:grpSp>
      <p:sp>
        <p:nvSpPr>
          <p:cNvPr id="155" name="TextBox 154"/>
          <p:cNvSpPr txBox="1"/>
          <p:nvPr/>
        </p:nvSpPr>
        <p:spPr>
          <a:xfrm>
            <a:off x="2981495" y="5434178"/>
            <a:ext cx="46679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15%</a:t>
            </a:r>
          </a:p>
        </p:txBody>
      </p:sp>
      <p:sp>
        <p:nvSpPr>
          <p:cNvPr id="157" name="TextBox 156"/>
          <p:cNvSpPr txBox="1"/>
          <p:nvPr/>
        </p:nvSpPr>
        <p:spPr>
          <a:xfrm>
            <a:off x="4418966" y="5435323"/>
            <a:ext cx="45557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72%</a:t>
            </a:r>
          </a:p>
        </p:txBody>
      </p:sp>
      <p:sp>
        <p:nvSpPr>
          <p:cNvPr id="158" name="TextBox 157"/>
          <p:cNvSpPr txBox="1"/>
          <p:nvPr/>
        </p:nvSpPr>
        <p:spPr>
          <a:xfrm>
            <a:off x="4834036" y="5288068"/>
            <a:ext cx="455574"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60%</a:t>
            </a:r>
          </a:p>
        </p:txBody>
      </p:sp>
      <p:sp>
        <p:nvSpPr>
          <p:cNvPr id="159" name="TextBox 158"/>
          <p:cNvSpPr txBox="1"/>
          <p:nvPr/>
        </p:nvSpPr>
        <p:spPr>
          <a:xfrm>
            <a:off x="5157884" y="3918565"/>
            <a:ext cx="455574"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48%</a:t>
            </a:r>
          </a:p>
        </p:txBody>
      </p:sp>
      <p:sp>
        <p:nvSpPr>
          <p:cNvPr id="160" name="TextBox 159"/>
          <p:cNvSpPr txBox="1"/>
          <p:nvPr/>
        </p:nvSpPr>
        <p:spPr>
          <a:xfrm>
            <a:off x="5482198" y="3907748"/>
            <a:ext cx="455574"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52-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85%</a:t>
            </a:r>
          </a:p>
        </p:txBody>
      </p:sp>
      <p:sp>
        <p:nvSpPr>
          <p:cNvPr id="161" name="TextBox 160"/>
          <p:cNvSpPr txBox="1"/>
          <p:nvPr/>
        </p:nvSpPr>
        <p:spPr>
          <a:xfrm>
            <a:off x="8831780" y="3038782"/>
            <a:ext cx="4154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mn-cs"/>
              </a:rPr>
              <a:t>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mn-cs"/>
              </a:rPr>
              <a:t>58%</a:t>
            </a:r>
          </a:p>
        </p:txBody>
      </p:sp>
      <p:sp>
        <p:nvSpPr>
          <p:cNvPr id="162" name="TextBox 161"/>
          <p:cNvSpPr txBox="1"/>
          <p:nvPr/>
        </p:nvSpPr>
        <p:spPr>
          <a:xfrm>
            <a:off x="9069929" y="3038782"/>
            <a:ext cx="4154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mn-cs"/>
              </a:rPr>
              <a:t>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mn-cs"/>
              </a:rPr>
              <a:t>60%</a:t>
            </a:r>
          </a:p>
        </p:txBody>
      </p:sp>
      <p:sp>
        <p:nvSpPr>
          <p:cNvPr id="163" name="Rectangle 162"/>
          <p:cNvSpPr/>
          <p:nvPr/>
        </p:nvSpPr>
        <p:spPr>
          <a:xfrm>
            <a:off x="2922648" y="3382014"/>
            <a:ext cx="465392" cy="455554"/>
          </a:xfrm>
          <a:prstGeom prst="rect">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4" name="Rectangle 163"/>
          <p:cNvSpPr/>
          <p:nvPr/>
        </p:nvSpPr>
        <p:spPr>
          <a:xfrm>
            <a:off x="8057681" y="3387497"/>
            <a:ext cx="371124" cy="459037"/>
          </a:xfrm>
          <a:prstGeom prst="rect">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66" name="Straight Connector 165"/>
          <p:cNvCxnSpPr/>
          <p:nvPr/>
        </p:nvCxnSpPr>
        <p:spPr>
          <a:xfrm flipV="1">
            <a:off x="1513662" y="3328958"/>
            <a:ext cx="10635728" cy="45120"/>
          </a:xfrm>
          <a:prstGeom prst="line">
            <a:avLst/>
          </a:prstGeom>
          <a:ln>
            <a:solidFill>
              <a:srgbClr val="172B4F"/>
            </a:solidFill>
            <a:prstDash val="sys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513662" y="1192016"/>
            <a:ext cx="10696837" cy="32424"/>
          </a:xfrm>
          <a:prstGeom prst="line">
            <a:avLst/>
          </a:prstGeom>
          <a:ln>
            <a:solidFill>
              <a:srgbClr val="172B4F"/>
            </a:solidFill>
            <a:prstDash val="sys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1513662" y="3831879"/>
            <a:ext cx="10252352" cy="22820"/>
          </a:xfrm>
          <a:prstGeom prst="line">
            <a:avLst/>
          </a:prstGeom>
          <a:ln>
            <a:solidFill>
              <a:srgbClr val="172B4F"/>
            </a:solidFill>
            <a:prstDash val="sysDash"/>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1513662" y="4303823"/>
            <a:ext cx="10252352" cy="22820"/>
          </a:xfrm>
          <a:prstGeom prst="line">
            <a:avLst/>
          </a:prstGeom>
          <a:ln>
            <a:solidFill>
              <a:srgbClr val="172B4F"/>
            </a:solidFill>
            <a:prstDash val="sysDash"/>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1558720" y="5667841"/>
            <a:ext cx="10252352" cy="22820"/>
          </a:xfrm>
          <a:prstGeom prst="line">
            <a:avLst/>
          </a:prstGeom>
          <a:ln>
            <a:solidFill>
              <a:srgbClr val="172B4F"/>
            </a:solidFill>
            <a:prstDash val="sysDash"/>
          </a:ln>
        </p:spPr>
        <p:style>
          <a:lnRef idx="1">
            <a:schemeClr val="accent1"/>
          </a:lnRef>
          <a:fillRef idx="0">
            <a:schemeClr val="accent1"/>
          </a:fillRef>
          <a:effectRef idx="0">
            <a:schemeClr val="accent1"/>
          </a:effectRef>
          <a:fontRef idx="minor">
            <a:schemeClr val="tx1"/>
          </a:fontRef>
        </p:style>
      </p:cxnSp>
      <p:grpSp>
        <p:nvGrpSpPr>
          <p:cNvPr id="190" name="Group 189"/>
          <p:cNvGrpSpPr/>
          <p:nvPr/>
        </p:nvGrpSpPr>
        <p:grpSpPr>
          <a:xfrm rot="16200000">
            <a:off x="9798528" y="4566511"/>
            <a:ext cx="1837834" cy="369253"/>
            <a:chOff x="1708903" y="1430777"/>
            <a:chExt cx="510771" cy="340514"/>
          </a:xfrm>
          <a:solidFill>
            <a:srgbClr val="00B050"/>
          </a:solidFill>
          <a:effectLst/>
        </p:grpSpPr>
        <p:sp>
          <p:nvSpPr>
            <p:cNvPr id="191" name="Rounded Rectangle 190"/>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92"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TAGS</a:t>
              </a:r>
            </a:p>
          </p:txBody>
        </p:sp>
      </p:grpSp>
      <p:grpSp>
        <p:nvGrpSpPr>
          <p:cNvPr id="193" name="Group 192"/>
          <p:cNvGrpSpPr/>
          <p:nvPr/>
        </p:nvGrpSpPr>
        <p:grpSpPr>
          <a:xfrm rot="16200000">
            <a:off x="10244732" y="4498487"/>
            <a:ext cx="1837834" cy="500873"/>
            <a:chOff x="1708903" y="1430777"/>
            <a:chExt cx="510771" cy="340514"/>
          </a:xfrm>
          <a:solidFill>
            <a:srgbClr val="8FC75D"/>
          </a:solidFill>
          <a:effectLst/>
        </p:grpSpPr>
        <p:sp>
          <p:nvSpPr>
            <p:cNvPr id="194" name="Rounded Rectangle 193"/>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95"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ATTRCN-2 (Asia)</a:t>
              </a:r>
            </a:p>
          </p:txBody>
        </p:sp>
      </p:grpSp>
      <p:grpSp>
        <p:nvGrpSpPr>
          <p:cNvPr id="196" name="Group 195"/>
          <p:cNvGrpSpPr/>
          <p:nvPr/>
        </p:nvGrpSpPr>
        <p:grpSpPr>
          <a:xfrm rot="16200000">
            <a:off x="10688593" y="4544792"/>
            <a:ext cx="1837834" cy="386848"/>
            <a:chOff x="1708903" y="1430777"/>
            <a:chExt cx="510771" cy="340514"/>
          </a:xfrm>
          <a:solidFill>
            <a:srgbClr val="00B050"/>
          </a:solidFill>
          <a:effectLst/>
        </p:grpSpPr>
        <p:sp>
          <p:nvSpPr>
            <p:cNvPr id="197" name="Rounded Rectangle 196"/>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98"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KN059 </a:t>
              </a:r>
              <a:r>
                <a:rPr kumimoji="0" lang="en-GB" sz="1100" b="1" i="0" u="none" strike="noStrike" kern="1200" cap="none" spc="0" normalizeH="0" baseline="0" noProof="0" dirty="0">
                  <a:ln>
                    <a:noFill/>
                  </a:ln>
                  <a:solidFill>
                    <a:srgbClr val="172B4F"/>
                  </a:solidFill>
                  <a:effectLst/>
                  <a:uLnTx/>
                  <a:uFillTx/>
                  <a:latin typeface="Arial"/>
                  <a:ea typeface="+mn-ea"/>
                  <a:cs typeface="+mn-cs"/>
                </a:rPr>
                <a:t>CPS </a:t>
              </a:r>
              <a:r>
                <a:rPr kumimoji="0" lang="en-GB" sz="1100" b="1" i="0" u="sng" strike="noStrike" kern="1200" cap="none" spc="0" normalizeH="0" baseline="0" noProof="0" dirty="0">
                  <a:ln>
                    <a:noFill/>
                  </a:ln>
                  <a:solidFill>
                    <a:srgbClr val="172B4F"/>
                  </a:solidFill>
                  <a:effectLst/>
                  <a:uLnTx/>
                  <a:uFillTx/>
                  <a:latin typeface="Arial"/>
                  <a:ea typeface="+mn-ea"/>
                  <a:cs typeface="+mn-cs"/>
                </a:rPr>
                <a:t>&gt;</a:t>
              </a:r>
              <a:r>
                <a:rPr kumimoji="0" lang="en-GB" sz="1100" b="1" i="0" u="none" strike="noStrike" kern="1200" cap="none" spc="0" normalizeH="0" baseline="0" noProof="0" dirty="0">
                  <a:ln>
                    <a:noFill/>
                  </a:ln>
                  <a:solidFill>
                    <a:srgbClr val="172B4F"/>
                  </a:solidFill>
                  <a:effectLst/>
                  <a:uLnTx/>
                  <a:uFillTx/>
                  <a:latin typeface="Arial"/>
                  <a:ea typeface="+mn-ea"/>
                  <a:cs typeface="+mn-cs"/>
                </a:rPr>
                <a:t>1</a:t>
              </a:r>
              <a:r>
                <a:rPr kumimoji="0" lang="en-US" sz="1100" b="1" i="0" u="none" strike="noStrike" kern="1200" cap="none" spc="0" normalizeH="0" baseline="0" noProof="0" dirty="0">
                  <a:ln>
                    <a:noFill/>
                  </a:ln>
                  <a:solidFill>
                    <a:srgbClr val="FFFFFF"/>
                  </a:solidFill>
                  <a:effectLst/>
                  <a:uLnTx/>
                  <a:uFillTx/>
                  <a:latin typeface="Arial"/>
                  <a:ea typeface="+mn-ea"/>
                  <a:cs typeface="+mn-cs"/>
                </a:rPr>
                <a:t> </a:t>
              </a:r>
            </a:p>
          </p:txBody>
        </p:sp>
      </p:grpSp>
      <p:grpSp>
        <p:nvGrpSpPr>
          <p:cNvPr id="199" name="Group 198"/>
          <p:cNvGrpSpPr/>
          <p:nvPr/>
        </p:nvGrpSpPr>
        <p:grpSpPr>
          <a:xfrm rot="16200000">
            <a:off x="11063017" y="4571627"/>
            <a:ext cx="1831771" cy="330371"/>
            <a:chOff x="2410580" y="3361"/>
            <a:chExt cx="510771" cy="340514"/>
          </a:xfrm>
          <a:solidFill>
            <a:srgbClr val="FF0000"/>
          </a:solidFill>
        </p:grpSpPr>
        <p:sp>
          <p:nvSpPr>
            <p:cNvPr id="200" name="Rounded Rectangle 199"/>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01"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JAVELIN 300</a:t>
              </a:r>
            </a:p>
          </p:txBody>
        </p:sp>
      </p:grpSp>
      <p:sp>
        <p:nvSpPr>
          <p:cNvPr id="202" name="TextBox 201"/>
          <p:cNvSpPr txBox="1"/>
          <p:nvPr/>
        </p:nvSpPr>
        <p:spPr>
          <a:xfrm>
            <a:off x="11402577" y="5278227"/>
            <a:ext cx="455574"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60%</a:t>
            </a:r>
          </a:p>
        </p:txBody>
      </p:sp>
      <p:sp>
        <p:nvSpPr>
          <p:cNvPr id="203" name="Rectangle 202"/>
          <p:cNvSpPr/>
          <p:nvPr/>
        </p:nvSpPr>
        <p:spPr>
          <a:xfrm>
            <a:off x="1311799" y="2052888"/>
            <a:ext cx="199320" cy="374573"/>
          </a:xfrm>
          <a:prstGeom prst="rect">
            <a:avLst/>
          </a:prstGeom>
          <a:solidFill>
            <a:schemeClr val="accent3">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4" name="Rectangle 203"/>
          <p:cNvSpPr/>
          <p:nvPr/>
        </p:nvSpPr>
        <p:spPr>
          <a:xfrm>
            <a:off x="1320708" y="2842941"/>
            <a:ext cx="199320" cy="374573"/>
          </a:xfrm>
          <a:prstGeom prst="rect">
            <a:avLst/>
          </a:prstGeom>
          <a:solidFill>
            <a:schemeClr val="accent3">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5" name="Rectangle 204"/>
          <p:cNvSpPr/>
          <p:nvPr/>
        </p:nvSpPr>
        <p:spPr>
          <a:xfrm>
            <a:off x="1320708" y="3632994"/>
            <a:ext cx="190399" cy="914957"/>
          </a:xfrm>
          <a:prstGeom prst="rect">
            <a:avLst/>
          </a:prstGeom>
          <a:solidFill>
            <a:schemeClr val="accent3">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6" name="Rectangle 205"/>
          <p:cNvSpPr/>
          <p:nvPr/>
        </p:nvSpPr>
        <p:spPr>
          <a:xfrm>
            <a:off x="1310108" y="4726393"/>
            <a:ext cx="209919" cy="560117"/>
          </a:xfrm>
          <a:prstGeom prst="rect">
            <a:avLst/>
          </a:prstGeom>
          <a:solidFill>
            <a:schemeClr val="accent3">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07" name="Straight Connector 206"/>
          <p:cNvCxnSpPr/>
          <p:nvPr/>
        </p:nvCxnSpPr>
        <p:spPr>
          <a:xfrm flipV="1">
            <a:off x="1511107" y="6020294"/>
            <a:ext cx="10699392" cy="17241"/>
          </a:xfrm>
          <a:prstGeom prst="line">
            <a:avLst/>
          </a:prstGeom>
          <a:ln>
            <a:solidFill>
              <a:srgbClr val="172B4F"/>
            </a:solidFill>
            <a:prstDash val="sysDash"/>
          </a:ln>
        </p:spPr>
        <p:style>
          <a:lnRef idx="1">
            <a:schemeClr val="accent1"/>
          </a:lnRef>
          <a:fillRef idx="0">
            <a:schemeClr val="accent1"/>
          </a:fillRef>
          <a:effectRef idx="0">
            <a:schemeClr val="accent1"/>
          </a:effectRef>
          <a:fontRef idx="minor">
            <a:schemeClr val="tx1"/>
          </a:fontRef>
        </p:style>
      </p:cxnSp>
      <p:grpSp>
        <p:nvGrpSpPr>
          <p:cNvPr id="211" name="Group 210"/>
          <p:cNvGrpSpPr/>
          <p:nvPr/>
        </p:nvGrpSpPr>
        <p:grpSpPr>
          <a:xfrm>
            <a:off x="4813011" y="943472"/>
            <a:ext cx="708012" cy="224992"/>
            <a:chOff x="2410580" y="3361"/>
            <a:chExt cx="510771" cy="340514"/>
          </a:xfrm>
          <a:solidFill>
            <a:srgbClr val="7030A0"/>
          </a:solidFill>
        </p:grpSpPr>
        <p:sp>
          <p:nvSpPr>
            <p:cNvPr id="212" name="Rounded Rectangle 211"/>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13" name="Rounded Rectangle 4"/>
            <p:cNvSpPr txBox="1"/>
            <p:nvPr/>
          </p:nvSpPr>
          <p:spPr>
            <a:xfrm>
              <a:off x="2446175" y="39242"/>
              <a:ext cx="447167" cy="25815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MSI-H</a:t>
              </a:r>
            </a:p>
          </p:txBody>
        </p:sp>
      </p:grpSp>
      <p:cxnSp>
        <p:nvCxnSpPr>
          <p:cNvPr id="214" name="Straight Connector 213"/>
          <p:cNvCxnSpPr/>
          <p:nvPr/>
        </p:nvCxnSpPr>
        <p:spPr>
          <a:xfrm flipV="1">
            <a:off x="1479595" y="6398853"/>
            <a:ext cx="10730904" cy="32385"/>
          </a:xfrm>
          <a:prstGeom prst="line">
            <a:avLst/>
          </a:prstGeom>
          <a:ln>
            <a:solidFill>
              <a:srgbClr val="172B4F"/>
            </a:solidFill>
            <a:prstDash val="sysDash"/>
          </a:ln>
        </p:spPr>
        <p:style>
          <a:lnRef idx="1">
            <a:schemeClr val="accent1"/>
          </a:lnRef>
          <a:fillRef idx="0">
            <a:schemeClr val="accent1"/>
          </a:fillRef>
          <a:effectRef idx="0">
            <a:schemeClr val="accent1"/>
          </a:effectRef>
          <a:fontRef idx="minor">
            <a:schemeClr val="tx1"/>
          </a:fontRef>
        </p:style>
      </p:cxnSp>
      <p:grpSp>
        <p:nvGrpSpPr>
          <p:cNvPr id="215" name="Group 214"/>
          <p:cNvGrpSpPr/>
          <p:nvPr/>
        </p:nvGrpSpPr>
        <p:grpSpPr>
          <a:xfrm>
            <a:off x="188661" y="6444108"/>
            <a:ext cx="1305549" cy="368636"/>
            <a:chOff x="1708903" y="1430777"/>
            <a:chExt cx="510771" cy="340514"/>
          </a:xfrm>
          <a:solidFill>
            <a:schemeClr val="accent1">
              <a:lumMod val="75000"/>
            </a:schemeClr>
          </a:solidFill>
        </p:grpSpPr>
        <p:sp>
          <p:nvSpPr>
            <p:cNvPr id="216" name="Rounded Rectangle 215"/>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217"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Ongoing Studies</a:t>
              </a:r>
            </a:p>
          </p:txBody>
        </p:sp>
      </p:grpSp>
      <p:grpSp>
        <p:nvGrpSpPr>
          <p:cNvPr id="218" name="Group 217"/>
          <p:cNvGrpSpPr/>
          <p:nvPr/>
        </p:nvGrpSpPr>
        <p:grpSpPr>
          <a:xfrm>
            <a:off x="3959392" y="6423990"/>
            <a:ext cx="869923" cy="242957"/>
            <a:chOff x="2410580" y="3361"/>
            <a:chExt cx="510771" cy="340515"/>
          </a:xfrm>
          <a:solidFill>
            <a:schemeClr val="accent1">
              <a:lumMod val="75000"/>
            </a:schemeClr>
          </a:solidFill>
        </p:grpSpPr>
        <p:sp>
          <p:nvSpPr>
            <p:cNvPr id="219" name="Rounded Rectangle 218"/>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20" name="Rounded Rectangle 4"/>
            <p:cNvSpPr txBox="1"/>
            <p:nvPr/>
          </p:nvSpPr>
          <p:spPr>
            <a:xfrm>
              <a:off x="2419161" y="61029"/>
              <a:ext cx="492216" cy="28284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700" b="1" i="0" u="none" strike="noStrike" kern="1200" cap="none" spc="0" normalizeH="0" baseline="0" noProof="0" dirty="0">
                  <a:ln>
                    <a:noFill/>
                  </a:ln>
                  <a:solidFill>
                    <a:srgbClr val="FFFFFF"/>
                  </a:solidFill>
                  <a:effectLst/>
                  <a:uLnTx/>
                  <a:uFillTx/>
                  <a:latin typeface="Arial"/>
                  <a:ea typeface="+mn-ea"/>
                  <a:cs typeface="+mn-cs"/>
                </a:rPr>
                <a:t>SPOTLIGHT/</a:t>
              </a:r>
            </a:p>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700" b="1" i="0" u="none" strike="noStrike" kern="1200" cap="none" spc="0" normalizeH="0" baseline="0" noProof="0" dirty="0">
                  <a:ln>
                    <a:noFill/>
                  </a:ln>
                  <a:solidFill>
                    <a:srgbClr val="FFFFFF"/>
                  </a:solidFill>
                  <a:effectLst/>
                  <a:uLnTx/>
                  <a:uFillTx/>
                  <a:latin typeface="Arial"/>
                  <a:ea typeface="+mn-ea"/>
                  <a:cs typeface="+mn-cs"/>
                </a:rPr>
                <a:t>GLOW</a:t>
              </a:r>
            </a:p>
          </p:txBody>
        </p:sp>
      </p:grpSp>
      <p:grpSp>
        <p:nvGrpSpPr>
          <p:cNvPr id="224" name="Group 223"/>
          <p:cNvGrpSpPr/>
          <p:nvPr/>
        </p:nvGrpSpPr>
        <p:grpSpPr>
          <a:xfrm>
            <a:off x="4842069" y="6448503"/>
            <a:ext cx="465958" cy="162720"/>
            <a:chOff x="2410580" y="3361"/>
            <a:chExt cx="510771" cy="340514"/>
          </a:xfrm>
          <a:solidFill>
            <a:schemeClr val="accent5">
              <a:lumMod val="50000"/>
            </a:schemeClr>
          </a:solidFill>
        </p:grpSpPr>
        <p:sp>
          <p:nvSpPr>
            <p:cNvPr id="225" name="Rounded Rectangle 224"/>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26" name="Rounded Rectangle 4"/>
            <p:cNvSpPr txBox="1"/>
            <p:nvPr/>
          </p:nvSpPr>
          <p:spPr>
            <a:xfrm>
              <a:off x="2420553" y="13334"/>
              <a:ext cx="490825" cy="320568"/>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CM648</a:t>
              </a:r>
            </a:p>
          </p:txBody>
        </p:sp>
      </p:grpSp>
      <p:sp>
        <p:nvSpPr>
          <p:cNvPr id="227" name="Rounded Rectangle 4"/>
          <p:cNvSpPr txBox="1"/>
          <p:nvPr/>
        </p:nvSpPr>
        <p:spPr>
          <a:xfrm>
            <a:off x="5342312" y="6453269"/>
            <a:ext cx="483763" cy="153188"/>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KN859</a:t>
            </a:r>
          </a:p>
        </p:txBody>
      </p:sp>
      <p:sp>
        <p:nvSpPr>
          <p:cNvPr id="228" name="Rounded Rectangle 4"/>
          <p:cNvSpPr txBox="1"/>
          <p:nvPr/>
        </p:nvSpPr>
        <p:spPr>
          <a:xfrm>
            <a:off x="2944056" y="6442870"/>
            <a:ext cx="483763" cy="153188"/>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KN811</a:t>
            </a:r>
          </a:p>
        </p:txBody>
      </p:sp>
      <p:sp>
        <p:nvSpPr>
          <p:cNvPr id="229" name="Rounded Rectangle 4"/>
          <p:cNvSpPr txBox="1"/>
          <p:nvPr/>
        </p:nvSpPr>
        <p:spPr>
          <a:xfrm>
            <a:off x="2938562" y="6606457"/>
            <a:ext cx="881762" cy="144767"/>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MAHOGANY</a:t>
            </a:r>
          </a:p>
        </p:txBody>
      </p:sp>
      <p:grpSp>
        <p:nvGrpSpPr>
          <p:cNvPr id="230" name="Group 229"/>
          <p:cNvGrpSpPr/>
          <p:nvPr/>
        </p:nvGrpSpPr>
        <p:grpSpPr>
          <a:xfrm>
            <a:off x="4848249" y="6619837"/>
            <a:ext cx="465958" cy="162720"/>
            <a:chOff x="2410580" y="3361"/>
            <a:chExt cx="510771" cy="340514"/>
          </a:xfrm>
          <a:solidFill>
            <a:schemeClr val="accent5">
              <a:lumMod val="50000"/>
            </a:schemeClr>
          </a:solidFill>
        </p:grpSpPr>
        <p:sp>
          <p:nvSpPr>
            <p:cNvPr id="231" name="Rounded Rectangle 230"/>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32" name="Rounded Rectangle 4"/>
            <p:cNvSpPr txBox="1"/>
            <p:nvPr/>
          </p:nvSpPr>
          <p:spPr>
            <a:xfrm>
              <a:off x="2420553" y="13334"/>
              <a:ext cx="490825" cy="320568"/>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FIGHT</a:t>
              </a:r>
            </a:p>
          </p:txBody>
        </p:sp>
      </p:grpSp>
      <p:grpSp>
        <p:nvGrpSpPr>
          <p:cNvPr id="233" name="Group 232"/>
          <p:cNvGrpSpPr/>
          <p:nvPr/>
        </p:nvGrpSpPr>
        <p:grpSpPr>
          <a:xfrm>
            <a:off x="5314207" y="6633253"/>
            <a:ext cx="838258" cy="168695"/>
            <a:chOff x="2410580" y="3361"/>
            <a:chExt cx="510771" cy="340514"/>
          </a:xfrm>
          <a:solidFill>
            <a:schemeClr val="accent5">
              <a:lumMod val="50000"/>
            </a:schemeClr>
          </a:solidFill>
        </p:grpSpPr>
        <p:sp>
          <p:nvSpPr>
            <p:cNvPr id="234" name="Rounded Rectangle 233"/>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35" name="Rounded Rectangle 4"/>
            <p:cNvSpPr txBox="1"/>
            <p:nvPr/>
          </p:nvSpPr>
          <p:spPr>
            <a:xfrm>
              <a:off x="2420553" y="13334"/>
              <a:ext cx="490825" cy="320568"/>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LEAP 14/15</a:t>
              </a:r>
            </a:p>
          </p:txBody>
        </p:sp>
      </p:grpSp>
      <p:sp>
        <p:nvSpPr>
          <p:cNvPr id="236" name="Right Arrow 235"/>
          <p:cNvSpPr/>
          <p:nvPr/>
        </p:nvSpPr>
        <p:spPr>
          <a:xfrm rot="16200000">
            <a:off x="3013724" y="3666874"/>
            <a:ext cx="296430" cy="27824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7" name="Right Arrow 236"/>
          <p:cNvSpPr/>
          <p:nvPr/>
        </p:nvSpPr>
        <p:spPr>
          <a:xfrm rot="16200000">
            <a:off x="8095028" y="3638589"/>
            <a:ext cx="296430" cy="27824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38" name="Group 237"/>
          <p:cNvGrpSpPr/>
          <p:nvPr/>
        </p:nvGrpSpPr>
        <p:grpSpPr>
          <a:xfrm>
            <a:off x="7148327" y="672246"/>
            <a:ext cx="860170" cy="281765"/>
            <a:chOff x="2410580" y="3361"/>
            <a:chExt cx="510771" cy="340514"/>
          </a:xfrm>
          <a:solidFill>
            <a:srgbClr val="7030A0"/>
          </a:solidFill>
        </p:grpSpPr>
        <p:sp>
          <p:nvSpPr>
            <p:cNvPr id="239" name="Rounded Rectangle 238"/>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40"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HER2+</a:t>
              </a:r>
            </a:p>
          </p:txBody>
        </p:sp>
      </p:grpSp>
      <p:grpSp>
        <p:nvGrpSpPr>
          <p:cNvPr id="241" name="Group 240"/>
          <p:cNvGrpSpPr/>
          <p:nvPr/>
        </p:nvGrpSpPr>
        <p:grpSpPr>
          <a:xfrm>
            <a:off x="8008497" y="666787"/>
            <a:ext cx="1806248" cy="287224"/>
            <a:chOff x="2410580" y="3361"/>
            <a:chExt cx="510771" cy="340514"/>
          </a:xfrm>
          <a:solidFill>
            <a:srgbClr val="7030A0"/>
          </a:solidFill>
        </p:grpSpPr>
        <p:sp>
          <p:nvSpPr>
            <p:cNvPr id="242" name="Rounded Rectangle 241"/>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43" name="Rounded Rectangle 4"/>
            <p:cNvSpPr txBox="1"/>
            <p:nvPr/>
          </p:nvSpPr>
          <p:spPr>
            <a:xfrm>
              <a:off x="2420553" y="13334"/>
              <a:ext cx="490825" cy="32056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HER2+/HER2-</a:t>
              </a:r>
            </a:p>
          </p:txBody>
        </p:sp>
      </p:grpSp>
      <p:grpSp>
        <p:nvGrpSpPr>
          <p:cNvPr id="244" name="Group 243"/>
          <p:cNvGrpSpPr/>
          <p:nvPr/>
        </p:nvGrpSpPr>
        <p:grpSpPr>
          <a:xfrm rot="16200000">
            <a:off x="9113372" y="4573414"/>
            <a:ext cx="1837834" cy="380395"/>
            <a:chOff x="1708903" y="1430777"/>
            <a:chExt cx="510771" cy="340514"/>
          </a:xfrm>
          <a:solidFill>
            <a:srgbClr val="8FC75D"/>
          </a:solidFill>
          <a:effectLst/>
        </p:grpSpPr>
        <p:sp>
          <p:nvSpPr>
            <p:cNvPr id="245" name="Rounded Rectangle 244"/>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246"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Destiny-Gastric01</a:t>
              </a:r>
            </a:p>
          </p:txBody>
        </p:sp>
      </p:grpSp>
      <p:grpSp>
        <p:nvGrpSpPr>
          <p:cNvPr id="247" name="Group 246"/>
          <p:cNvGrpSpPr/>
          <p:nvPr/>
        </p:nvGrpSpPr>
        <p:grpSpPr>
          <a:xfrm>
            <a:off x="9834357" y="669341"/>
            <a:ext cx="860170" cy="281765"/>
            <a:chOff x="2410580" y="3361"/>
            <a:chExt cx="510771" cy="340514"/>
          </a:xfrm>
          <a:solidFill>
            <a:srgbClr val="7030A0"/>
          </a:solidFill>
        </p:grpSpPr>
        <p:sp>
          <p:nvSpPr>
            <p:cNvPr id="248" name="Rounded Rectangle 247"/>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49"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HER2+</a:t>
              </a:r>
            </a:p>
          </p:txBody>
        </p:sp>
      </p:grpSp>
      <p:grpSp>
        <p:nvGrpSpPr>
          <p:cNvPr id="250" name="Group 249"/>
          <p:cNvGrpSpPr/>
          <p:nvPr/>
        </p:nvGrpSpPr>
        <p:grpSpPr>
          <a:xfrm>
            <a:off x="10694527" y="663882"/>
            <a:ext cx="1497473" cy="287224"/>
            <a:chOff x="2410580" y="3361"/>
            <a:chExt cx="510771" cy="340514"/>
          </a:xfrm>
          <a:solidFill>
            <a:srgbClr val="7030A0"/>
          </a:solidFill>
        </p:grpSpPr>
        <p:sp>
          <p:nvSpPr>
            <p:cNvPr id="251" name="Rounded Rectangle 250"/>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52" name="Rounded Rectangle 4"/>
            <p:cNvSpPr txBox="1"/>
            <p:nvPr/>
          </p:nvSpPr>
          <p:spPr>
            <a:xfrm>
              <a:off x="2420553" y="13334"/>
              <a:ext cx="490825" cy="32056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HER2+/HER2-</a:t>
              </a:r>
            </a:p>
          </p:txBody>
        </p:sp>
      </p:grpSp>
      <p:grpSp>
        <p:nvGrpSpPr>
          <p:cNvPr id="253" name="Group 252"/>
          <p:cNvGrpSpPr/>
          <p:nvPr/>
        </p:nvGrpSpPr>
        <p:grpSpPr>
          <a:xfrm rot="16200000">
            <a:off x="6392492" y="4624360"/>
            <a:ext cx="1814871" cy="272089"/>
            <a:chOff x="2410580" y="3361"/>
            <a:chExt cx="510771" cy="340514"/>
          </a:xfrm>
          <a:solidFill>
            <a:srgbClr val="FF0000"/>
          </a:solidFill>
        </p:grpSpPr>
        <p:sp>
          <p:nvSpPr>
            <p:cNvPr id="254" name="Rounded Rectangle 253"/>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55"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err="1">
                  <a:ln>
                    <a:noFill/>
                  </a:ln>
                  <a:solidFill>
                    <a:srgbClr val="FFFFFF"/>
                  </a:solidFill>
                  <a:effectLst/>
                  <a:uLnTx/>
                  <a:uFillTx/>
                  <a:latin typeface="Arial"/>
                  <a:ea typeface="+mn-ea"/>
                  <a:cs typeface="+mn-cs"/>
                </a:rPr>
                <a:t>TyTAN</a:t>
              </a:r>
              <a:endParaRPr kumimoji="0" lang="en-GB" sz="1000" b="1"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56" name="Group 255"/>
          <p:cNvGrpSpPr/>
          <p:nvPr/>
        </p:nvGrpSpPr>
        <p:grpSpPr>
          <a:xfrm rot="16200000">
            <a:off x="6647855" y="4620812"/>
            <a:ext cx="1814871" cy="272089"/>
            <a:chOff x="2410580" y="3361"/>
            <a:chExt cx="510771" cy="340514"/>
          </a:xfrm>
          <a:solidFill>
            <a:srgbClr val="FF0000"/>
          </a:solidFill>
        </p:grpSpPr>
        <p:sp>
          <p:nvSpPr>
            <p:cNvPr id="257" name="Rounded Rectangle 256"/>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58"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GATSBY</a:t>
              </a:r>
            </a:p>
          </p:txBody>
        </p:sp>
      </p:grpSp>
      <p:grpSp>
        <p:nvGrpSpPr>
          <p:cNvPr id="259" name="Group 258"/>
          <p:cNvGrpSpPr/>
          <p:nvPr/>
        </p:nvGrpSpPr>
        <p:grpSpPr>
          <a:xfrm rot="16200000">
            <a:off x="6907268" y="4620812"/>
            <a:ext cx="1814871" cy="272089"/>
            <a:chOff x="2410580" y="3361"/>
            <a:chExt cx="510771" cy="340514"/>
          </a:xfrm>
          <a:solidFill>
            <a:srgbClr val="FF0000"/>
          </a:solidFill>
        </p:grpSpPr>
        <p:sp>
          <p:nvSpPr>
            <p:cNvPr id="260" name="Rounded Rectangle 259"/>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61"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T-ACT</a:t>
              </a:r>
            </a:p>
          </p:txBody>
        </p:sp>
      </p:grpSp>
      <p:grpSp>
        <p:nvGrpSpPr>
          <p:cNvPr id="262" name="Group 261"/>
          <p:cNvGrpSpPr/>
          <p:nvPr/>
        </p:nvGrpSpPr>
        <p:grpSpPr>
          <a:xfrm rot="16200000">
            <a:off x="2638326" y="4655819"/>
            <a:ext cx="1814871" cy="235879"/>
            <a:chOff x="2410580" y="3361"/>
            <a:chExt cx="510771" cy="340514"/>
          </a:xfrm>
          <a:solidFill>
            <a:srgbClr val="FF0000"/>
          </a:solidFill>
        </p:grpSpPr>
        <p:sp>
          <p:nvSpPr>
            <p:cNvPr id="263" name="Rounded Rectangle 262"/>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64"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err="1">
                  <a:ln>
                    <a:noFill/>
                  </a:ln>
                  <a:solidFill>
                    <a:srgbClr val="FFFFFF"/>
                  </a:solidFill>
                  <a:effectLst/>
                  <a:uLnTx/>
                  <a:uFillTx/>
                  <a:latin typeface="Arial"/>
                  <a:ea typeface="+mn-ea"/>
                  <a:cs typeface="+mn-cs"/>
                </a:rPr>
                <a:t>LoGIC</a:t>
              </a:r>
              <a:endParaRPr kumimoji="0" lang="en-GB" sz="1000" b="1"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65" name="Group 264"/>
          <p:cNvGrpSpPr/>
          <p:nvPr/>
        </p:nvGrpSpPr>
        <p:grpSpPr>
          <a:xfrm rot="16200000">
            <a:off x="2856371" y="4678601"/>
            <a:ext cx="1814871" cy="183220"/>
            <a:chOff x="2410580" y="3361"/>
            <a:chExt cx="510771" cy="340514"/>
          </a:xfrm>
          <a:solidFill>
            <a:srgbClr val="FF0000"/>
          </a:solidFill>
        </p:grpSpPr>
        <p:sp>
          <p:nvSpPr>
            <p:cNvPr id="266" name="Rounded Rectangle 265"/>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267"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JACOB</a:t>
              </a:r>
            </a:p>
          </p:txBody>
        </p:sp>
      </p:grpSp>
      <p:sp>
        <p:nvSpPr>
          <p:cNvPr id="268" name="Rounded Rectangle 4"/>
          <p:cNvSpPr txBox="1"/>
          <p:nvPr/>
        </p:nvSpPr>
        <p:spPr>
          <a:xfrm>
            <a:off x="7177787" y="6448503"/>
            <a:ext cx="881762" cy="144767"/>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DESTINY-04</a:t>
            </a:r>
          </a:p>
        </p:txBody>
      </p:sp>
      <p:sp>
        <p:nvSpPr>
          <p:cNvPr id="269" name="Rounded Rectangle 4"/>
          <p:cNvSpPr txBox="1"/>
          <p:nvPr/>
        </p:nvSpPr>
        <p:spPr>
          <a:xfrm>
            <a:off x="7140836" y="6611443"/>
            <a:ext cx="999387" cy="149436"/>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Arial"/>
                <a:ea typeface="+mn-ea"/>
                <a:cs typeface="+mn-cs"/>
              </a:rPr>
              <a:t>Mountaineer</a:t>
            </a:r>
            <a:r>
              <a:rPr kumimoji="0" lang="en-GB" sz="1000" b="1" i="0" u="none" strike="noStrike" kern="1200" cap="none" spc="0" normalizeH="0" baseline="0" noProof="0" dirty="0">
                <a:ln>
                  <a:noFill/>
                </a:ln>
                <a:solidFill>
                  <a:srgbClr val="FFFFFF"/>
                </a:solidFill>
                <a:effectLst/>
                <a:uLnTx/>
                <a:uFillTx/>
                <a:latin typeface="Arial"/>
                <a:ea typeface="+mn-ea"/>
                <a:cs typeface="+mn-cs"/>
              </a:rPr>
              <a:t>-02</a:t>
            </a:r>
          </a:p>
        </p:txBody>
      </p:sp>
      <p:sp>
        <p:nvSpPr>
          <p:cNvPr id="270" name="Rounded Rectangle 4"/>
          <p:cNvSpPr txBox="1"/>
          <p:nvPr/>
        </p:nvSpPr>
        <p:spPr>
          <a:xfrm>
            <a:off x="3962823" y="6698170"/>
            <a:ext cx="881762" cy="144767"/>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700" b="1" i="0" u="none" strike="noStrike" kern="1200" cap="none" spc="0" normalizeH="0" baseline="0" noProof="0" dirty="0">
                <a:ln>
                  <a:noFill/>
                </a:ln>
                <a:solidFill>
                  <a:srgbClr val="FFFFFF"/>
                </a:solidFill>
                <a:effectLst/>
                <a:uLnTx/>
                <a:uFillTx/>
                <a:latin typeface="Arial"/>
                <a:ea typeface="+mn-ea"/>
                <a:cs typeface="+mn-cs"/>
              </a:rPr>
              <a:t>SKYSCRAPER-08</a:t>
            </a:r>
          </a:p>
        </p:txBody>
      </p:sp>
    </p:spTree>
    <p:extLst>
      <p:ext uri="{BB962C8B-B14F-4D97-AF65-F5344CB8AC3E}">
        <p14:creationId xmlns:p14="http://schemas.microsoft.com/office/powerpoint/2010/main" val="4404066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a:xfrm>
            <a:off x="635427" y="-8793"/>
            <a:ext cx="10990385" cy="936104"/>
          </a:xfrm>
          <a:ln>
            <a:noFill/>
          </a:ln>
        </p:spPr>
        <p:txBody>
          <a:bodyPr>
            <a:normAutofit/>
          </a:bodyPr>
          <a:lstStyle/>
          <a:p>
            <a:pPr algn="ctr"/>
            <a:r>
              <a:rPr lang="en-US" sz="4400" dirty="0">
                <a:solidFill>
                  <a:srgbClr val="000000"/>
                </a:solidFill>
                <a:effectLst>
                  <a:outerShdw blurRad="38100" dist="38100" dir="2700000" algn="tl">
                    <a:srgbClr val="000000">
                      <a:alpha val="43137"/>
                    </a:srgbClr>
                  </a:outerShdw>
                </a:effectLst>
              </a:rPr>
              <a:t>Gastroesophageal Cancers</a:t>
            </a:r>
            <a:endParaRPr lang="en-GB" altLang="ko-KR" dirty="0">
              <a:solidFill>
                <a:srgbClr val="000000"/>
              </a:solidFill>
              <a:effectLst>
                <a:outerShdw blurRad="38100" dist="38100" dir="2700000" algn="tl">
                  <a:srgbClr val="000000">
                    <a:alpha val="43137"/>
                  </a:srgbClr>
                </a:outerShdw>
              </a:effectLst>
            </a:endParaRPr>
          </a:p>
        </p:txBody>
      </p:sp>
      <p:grpSp>
        <p:nvGrpSpPr>
          <p:cNvPr id="2" name="Group 1">
            <a:extLst>
              <a:ext uri="{FF2B5EF4-FFF2-40B4-BE49-F238E27FC236}">
                <a16:creationId xmlns:a16="http://schemas.microsoft.com/office/drawing/2014/main" id="{A45130AB-EB56-8D40-9373-DD8D0FB89F38}"/>
              </a:ext>
            </a:extLst>
          </p:cNvPr>
          <p:cNvGrpSpPr/>
          <p:nvPr/>
        </p:nvGrpSpPr>
        <p:grpSpPr>
          <a:xfrm>
            <a:off x="3686088" y="1892804"/>
            <a:ext cx="4889061" cy="3715234"/>
            <a:chOff x="3671575" y="2523425"/>
            <a:chExt cx="4889061" cy="3715234"/>
          </a:xfrm>
        </p:grpSpPr>
        <p:sp>
          <p:nvSpPr>
            <p:cNvPr id="6" name="AutoShape 4"/>
            <p:cNvSpPr>
              <a:spLocks noChangeArrowheads="1"/>
            </p:cNvSpPr>
            <p:nvPr/>
          </p:nvSpPr>
          <p:spPr bwMode="gray">
            <a:xfrm>
              <a:off x="3684885" y="3468768"/>
              <a:ext cx="4860032" cy="749655"/>
            </a:xfrm>
            <a:prstGeom prst="roundRect">
              <a:avLst>
                <a:gd name="adj" fmla="val 12565"/>
              </a:avLst>
            </a:prstGeom>
            <a:gradFill>
              <a:gsLst>
                <a:gs pos="40000">
                  <a:srgbClr val="F9FCFC"/>
                </a:gs>
                <a:gs pos="0">
                  <a:schemeClr val="bg1"/>
                </a:gs>
                <a:gs pos="100000">
                  <a:srgbClr val="EEF8F6"/>
                </a:gs>
              </a:gsLst>
              <a:lin ang="5400000" scaled="1"/>
            </a:gradFill>
            <a:ln w="15875" algn="ctr">
              <a:solidFill>
                <a:schemeClr val="accent5">
                  <a:lumMod val="20000"/>
                  <a:lumOff val="80000"/>
                </a:schemeClr>
              </a:solid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0" marR="0" lvl="0" indent="0" algn="ctr" defTabSz="914400" rtl="0" eaLnBrk="1" fontAlgn="auto" latinLnBrk="0" hangingPunct="1">
                <a:lnSpc>
                  <a:spcPct val="90000"/>
                </a:lnSpc>
                <a:spcBef>
                  <a:spcPts val="0"/>
                </a:spcBef>
                <a:spcAft>
                  <a:spcPts val="600"/>
                </a:spcAft>
                <a:buClr>
                  <a:srgbClr val="C0B02C"/>
                </a:buClr>
                <a:buSzTx/>
                <a:buFontTx/>
                <a:buNone/>
                <a:tabLst/>
                <a:defRPr/>
              </a:pPr>
              <a:r>
                <a:rPr kumimoji="0" lang="en-GB" sz="2400" b="1" i="0" u="none" strike="noStrike" kern="1200" cap="none" spc="0" normalizeH="0" baseline="0" noProof="0" dirty="0">
                  <a:ln>
                    <a:noFill/>
                  </a:ln>
                  <a:solidFill>
                    <a:srgbClr val="000000"/>
                  </a:solidFill>
                  <a:effectLst/>
                  <a:uLnTx/>
                  <a:uFillTx/>
                  <a:latin typeface="Calibri"/>
                  <a:ea typeface="Arial Unicode MS" pitchFamily="34" charset="-128"/>
                  <a:cs typeface="Arial Unicode MS" pitchFamily="34" charset="-128"/>
                </a:rPr>
                <a:t>HER2 beyond progression</a:t>
              </a:r>
            </a:p>
          </p:txBody>
        </p:sp>
        <p:sp>
          <p:nvSpPr>
            <p:cNvPr id="7" name="AutoShape 4"/>
            <p:cNvSpPr>
              <a:spLocks noChangeArrowheads="1"/>
            </p:cNvSpPr>
            <p:nvPr/>
          </p:nvSpPr>
          <p:spPr bwMode="gray">
            <a:xfrm>
              <a:off x="3684885" y="4414112"/>
              <a:ext cx="4860032" cy="749655"/>
            </a:xfrm>
            <a:prstGeom prst="roundRect">
              <a:avLst>
                <a:gd name="adj" fmla="val 12565"/>
              </a:avLst>
            </a:prstGeom>
            <a:gradFill>
              <a:gsLst>
                <a:gs pos="40000">
                  <a:srgbClr val="F9FCFC"/>
                </a:gs>
                <a:gs pos="0">
                  <a:schemeClr val="bg1"/>
                </a:gs>
                <a:gs pos="100000">
                  <a:srgbClr val="EEF8F6"/>
                </a:gs>
              </a:gsLst>
              <a:lin ang="5400000" scaled="1"/>
            </a:gradFill>
            <a:ln w="15875" algn="ctr">
              <a:solidFill>
                <a:schemeClr val="accent5">
                  <a:lumMod val="20000"/>
                  <a:lumOff val="80000"/>
                </a:schemeClr>
              </a:solid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0" marR="0" lvl="0" indent="0" algn="ctr" defTabSz="914400" rtl="0" eaLnBrk="1" fontAlgn="auto" latinLnBrk="0" hangingPunct="1">
                <a:lnSpc>
                  <a:spcPct val="90000"/>
                </a:lnSpc>
                <a:spcBef>
                  <a:spcPts val="0"/>
                </a:spcBef>
                <a:spcAft>
                  <a:spcPts val="600"/>
                </a:spcAft>
                <a:buClr>
                  <a:srgbClr val="C0B02C"/>
                </a:buClr>
                <a:buSzTx/>
                <a:buFontTx/>
                <a:buNone/>
                <a:tabLst/>
                <a:defRPr/>
              </a:pPr>
              <a:r>
                <a:rPr kumimoji="0" lang="en-GB" sz="2400" b="1" i="0" u="none" strike="noStrike" kern="1200" cap="none" spc="0" normalizeH="0" baseline="0" noProof="0" dirty="0">
                  <a:ln>
                    <a:noFill/>
                  </a:ln>
                  <a:solidFill>
                    <a:srgbClr val="000000"/>
                  </a:solidFill>
                  <a:effectLst/>
                  <a:uLnTx/>
                  <a:uFillTx/>
                  <a:latin typeface="Calibri"/>
                  <a:ea typeface="Arial Unicode MS" pitchFamily="34" charset="-128"/>
                  <a:cs typeface="Arial Unicode MS" pitchFamily="34" charset="-128"/>
                </a:rPr>
                <a:t>First line immunotherapy</a:t>
              </a:r>
            </a:p>
          </p:txBody>
        </p:sp>
        <p:sp>
          <p:nvSpPr>
            <p:cNvPr id="11" name="AutoShape 4"/>
            <p:cNvSpPr>
              <a:spLocks noChangeArrowheads="1"/>
            </p:cNvSpPr>
            <p:nvPr/>
          </p:nvSpPr>
          <p:spPr bwMode="gray">
            <a:xfrm>
              <a:off x="3700604" y="2523425"/>
              <a:ext cx="4860032" cy="749655"/>
            </a:xfrm>
            <a:prstGeom prst="roundRect">
              <a:avLst>
                <a:gd name="adj" fmla="val 12565"/>
              </a:avLst>
            </a:prstGeom>
            <a:gradFill>
              <a:gsLst>
                <a:gs pos="40000">
                  <a:srgbClr val="F9FCFC"/>
                </a:gs>
                <a:gs pos="0">
                  <a:schemeClr val="bg1"/>
                </a:gs>
                <a:gs pos="100000">
                  <a:srgbClr val="EEF8F6"/>
                </a:gs>
              </a:gsLst>
              <a:lin ang="5400000" scaled="1"/>
            </a:gradFill>
            <a:ln w="15875" algn="ctr">
              <a:solidFill>
                <a:schemeClr val="accent5">
                  <a:lumMod val="20000"/>
                  <a:lumOff val="80000"/>
                </a:schemeClr>
              </a:solid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0" marR="0" lvl="0" indent="0" algn="ctr" defTabSz="914400" rtl="0" eaLnBrk="1" fontAlgn="auto" latinLnBrk="0" hangingPunct="1">
                <a:lnSpc>
                  <a:spcPct val="90000"/>
                </a:lnSpc>
                <a:spcBef>
                  <a:spcPts val="0"/>
                </a:spcBef>
                <a:spcAft>
                  <a:spcPts val="600"/>
                </a:spcAft>
                <a:buClr>
                  <a:srgbClr val="C0B02C"/>
                </a:buClr>
                <a:buSzTx/>
                <a:buFontTx/>
                <a:buNone/>
                <a:tabLst/>
                <a:defRPr/>
              </a:pPr>
              <a:r>
                <a:rPr kumimoji="0" lang="en-GB" sz="2400" b="1" i="0" u="none" strike="noStrike" kern="1200" cap="none" spc="0" normalizeH="0" baseline="0" noProof="0" dirty="0">
                  <a:ln>
                    <a:noFill/>
                  </a:ln>
                  <a:solidFill>
                    <a:srgbClr val="000000"/>
                  </a:solidFill>
                  <a:effectLst/>
                  <a:uLnTx/>
                  <a:uFillTx/>
                  <a:latin typeface="Calibri"/>
                  <a:ea typeface="Arial Unicode MS" pitchFamily="34" charset="-128"/>
                  <a:cs typeface="Arial Unicode MS" pitchFamily="34" charset="-128"/>
                </a:rPr>
                <a:t>Current Standards</a:t>
              </a:r>
            </a:p>
          </p:txBody>
        </p:sp>
        <p:sp>
          <p:nvSpPr>
            <p:cNvPr id="16" name="AutoShape 4"/>
            <p:cNvSpPr>
              <a:spLocks noChangeArrowheads="1"/>
            </p:cNvSpPr>
            <p:nvPr/>
          </p:nvSpPr>
          <p:spPr bwMode="gray">
            <a:xfrm>
              <a:off x="3671575" y="5489004"/>
              <a:ext cx="4860032" cy="749655"/>
            </a:xfrm>
            <a:prstGeom prst="roundRect">
              <a:avLst>
                <a:gd name="adj" fmla="val 12565"/>
              </a:avLst>
            </a:prstGeom>
            <a:gradFill>
              <a:gsLst>
                <a:gs pos="40000">
                  <a:srgbClr val="F9FCFC"/>
                </a:gs>
                <a:gs pos="0">
                  <a:schemeClr val="bg1"/>
                </a:gs>
                <a:gs pos="100000">
                  <a:srgbClr val="EEF8F6"/>
                </a:gs>
              </a:gsLst>
              <a:lin ang="5400000" scaled="1"/>
            </a:gradFill>
            <a:ln w="15875" algn="ctr">
              <a:solidFill>
                <a:schemeClr val="accent5">
                  <a:lumMod val="20000"/>
                  <a:lumOff val="80000"/>
                </a:schemeClr>
              </a:solid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0" marR="0" lvl="0" indent="0" algn="ctr" defTabSz="914400" rtl="0" eaLnBrk="1" fontAlgn="auto" latinLnBrk="0" hangingPunct="1">
                <a:lnSpc>
                  <a:spcPct val="90000"/>
                </a:lnSpc>
                <a:spcBef>
                  <a:spcPts val="0"/>
                </a:spcBef>
                <a:spcAft>
                  <a:spcPts val="600"/>
                </a:spcAft>
                <a:buClr>
                  <a:srgbClr val="C0B02C"/>
                </a:buClr>
                <a:buSzTx/>
                <a:buFontTx/>
                <a:buNone/>
                <a:tabLst/>
                <a:defRPr/>
              </a:pPr>
              <a:r>
                <a:rPr kumimoji="0" lang="en-GB" sz="2400" b="1" i="0" u="none" strike="noStrike" kern="1200" cap="none" spc="0" normalizeH="0" baseline="0" noProof="0" dirty="0">
                  <a:ln>
                    <a:noFill/>
                  </a:ln>
                  <a:solidFill>
                    <a:srgbClr val="FF0000"/>
                  </a:solidFill>
                  <a:effectLst/>
                  <a:uLnTx/>
                  <a:uFillTx/>
                  <a:latin typeface="Calibri"/>
                  <a:ea typeface="Arial Unicode MS" pitchFamily="34" charset="-128"/>
                  <a:cs typeface="Arial Unicode MS" pitchFamily="34" charset="-128"/>
                </a:rPr>
                <a:t>Perioperative immunotherapy</a:t>
              </a:r>
            </a:p>
          </p:txBody>
        </p:sp>
      </p:grpSp>
    </p:spTree>
    <p:extLst>
      <p:ext uri="{BB962C8B-B14F-4D97-AF65-F5344CB8AC3E}">
        <p14:creationId xmlns:p14="http://schemas.microsoft.com/office/powerpoint/2010/main" val="941806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771525" y="1004705"/>
            <a:ext cx="10315575" cy="5139689"/>
          </a:xfrm>
          <a:prstGeom prst="rect">
            <a:avLst/>
          </a:prstGeom>
        </p:spPr>
      </p:pic>
      <p:sp>
        <p:nvSpPr>
          <p:cNvPr id="6" name="Title 5">
            <a:extLst>
              <a:ext uri="{FF2B5EF4-FFF2-40B4-BE49-F238E27FC236}">
                <a16:creationId xmlns:a16="http://schemas.microsoft.com/office/drawing/2014/main" id="{97B21497-44FF-B646-93F8-E10F4DA43DDF}"/>
              </a:ext>
            </a:extLst>
          </p:cNvPr>
          <p:cNvSpPr txBox="1">
            <a:spLocks/>
          </p:cNvSpPr>
          <p:nvPr/>
        </p:nvSpPr>
        <p:spPr>
          <a:xfrm>
            <a:off x="-46647" y="0"/>
            <a:ext cx="12192000" cy="894080"/>
          </a:xfrm>
          <a:prstGeom prst="rect">
            <a:avLst/>
          </a:prstGeom>
          <a:solidFill>
            <a:srgbClr val="3777B3"/>
          </a:solidFill>
        </p:spPr>
        <p:txBody>
          <a:bodyPr vert="horz" lIns="548640" tIns="45720" rIns="91440" bIns="45720" rtlCol="0" anchor="ctr">
            <a:noAutofit/>
          </a:bodyPr>
          <a:lstStyle>
            <a:defPPr>
              <a:defRPr lang="en-US"/>
            </a:defPPr>
            <a:lvl1pPr>
              <a:lnSpc>
                <a:spcPct val="90000"/>
              </a:lnSpc>
              <a:spcBef>
                <a:spcPts val="300"/>
              </a:spcBef>
              <a:buNone/>
              <a:defRPr sz="2800" b="0">
                <a:solidFill>
                  <a:schemeClr val="bg1"/>
                </a:solidFill>
                <a:latin typeface="+mj-lt"/>
                <a:ea typeface="+mj-ea"/>
                <a:cs typeface="+mj-cs"/>
              </a:defRPr>
            </a:lvl1pPr>
          </a:lstStyle>
          <a:p>
            <a:r>
              <a:rPr lang="en-US" dirty="0"/>
              <a:t>CM 577(</a:t>
            </a:r>
            <a:r>
              <a:rPr lang="en-US" dirty="0" err="1"/>
              <a:t>Adj</a:t>
            </a:r>
            <a:r>
              <a:rPr lang="en-US" dirty="0"/>
              <a:t> </a:t>
            </a:r>
            <a:r>
              <a:rPr lang="en-US" dirty="0" err="1"/>
              <a:t>EsoSCC</a:t>
            </a:r>
            <a:r>
              <a:rPr lang="en-US" dirty="0"/>
              <a:t>/</a:t>
            </a:r>
            <a:r>
              <a:rPr lang="en-US" dirty="0" err="1"/>
              <a:t>EsoAC</a:t>
            </a:r>
            <a:r>
              <a:rPr lang="en-US" dirty="0"/>
              <a:t>/GEJAC)</a:t>
            </a:r>
          </a:p>
        </p:txBody>
      </p:sp>
    </p:spTree>
    <p:extLst>
      <p:ext uri="{BB962C8B-B14F-4D97-AF65-F5344CB8AC3E}">
        <p14:creationId xmlns:p14="http://schemas.microsoft.com/office/powerpoint/2010/main" val="1410003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13468"/>
        </a:solidFill>
        <a:effectLst/>
      </p:bgPr>
    </p:bg>
    <p:spTree>
      <p:nvGrpSpPr>
        <p:cNvPr id="1" name=""/>
        <p:cNvGrpSpPr/>
        <p:nvPr/>
      </p:nvGrpSpPr>
      <p:grpSpPr>
        <a:xfrm>
          <a:off x="0" y="0"/>
          <a:ext cx="0" cy="0"/>
          <a:chOff x="0" y="0"/>
          <a:chExt cx="0" cy="0"/>
        </a:xfrm>
      </p:grpSpPr>
      <p:sp>
        <p:nvSpPr>
          <p:cNvPr id="67" name="Rectangle 31"/>
          <p:cNvSpPr>
            <a:spLocks noChangeArrowheads="1"/>
          </p:cNvSpPr>
          <p:nvPr/>
        </p:nvSpPr>
        <p:spPr bwMode="gray">
          <a:xfrm rot="5400000">
            <a:off x="5761869" y="1248614"/>
            <a:ext cx="196851" cy="6072187"/>
          </a:xfrm>
          <a:prstGeom prst="round2SameRect">
            <a:avLst>
              <a:gd name="adj1" fmla="val 33908"/>
              <a:gd name="adj2" fmla="val 0"/>
            </a:avLst>
          </a:prstGeom>
          <a:solidFill>
            <a:srgbClr val="92D050"/>
          </a:solidFill>
          <a:ln w="12700" algn="ctr">
            <a:noFill/>
            <a:miter lim="800000"/>
            <a:headEnd/>
            <a:tailEnd/>
          </a:ln>
          <a:effectLst>
            <a:outerShdw blurRad="50800" dist="50800" algn="tl" rotWithShape="0">
              <a:srgbClr val="84CCC0">
                <a:alpha val="15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2D050"/>
              </a:solidFill>
              <a:effectLst/>
              <a:uLnTx/>
              <a:uFillTx/>
              <a:latin typeface="Calibri"/>
              <a:ea typeface="ＭＳ Ｐゴシック" charset="0"/>
              <a:cs typeface="+mn-cs"/>
            </a:endParaRPr>
          </a:p>
        </p:txBody>
      </p:sp>
      <p:sp>
        <p:nvSpPr>
          <p:cNvPr id="68" name="Rectangle 31"/>
          <p:cNvSpPr>
            <a:spLocks noChangeArrowheads="1"/>
          </p:cNvSpPr>
          <p:nvPr/>
        </p:nvSpPr>
        <p:spPr bwMode="gray">
          <a:xfrm rot="5400000">
            <a:off x="5608652" y="1673269"/>
            <a:ext cx="196851" cy="5775325"/>
          </a:xfrm>
          <a:prstGeom prst="round2SameRect">
            <a:avLst>
              <a:gd name="adj1" fmla="val 33908"/>
              <a:gd name="adj2" fmla="val 0"/>
            </a:avLst>
          </a:prstGeom>
          <a:solidFill>
            <a:srgbClr val="92D050"/>
          </a:solidFill>
          <a:ln w="12700" algn="ctr">
            <a:noFill/>
            <a:miter lim="800000"/>
            <a:headEnd/>
            <a:tailEnd/>
          </a:ln>
          <a:effectLst>
            <a:outerShdw blurRad="50800" dist="50800" algn="tl" rotWithShape="0">
              <a:srgbClr val="84CCC0">
                <a:alpha val="15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2D050"/>
              </a:solidFill>
              <a:effectLst/>
              <a:uLnTx/>
              <a:uFillTx/>
              <a:latin typeface="Calibri"/>
              <a:ea typeface="ＭＳ Ｐゴシック" charset="0"/>
              <a:cs typeface="+mn-cs"/>
            </a:endParaRPr>
          </a:p>
        </p:txBody>
      </p:sp>
      <p:sp>
        <p:nvSpPr>
          <p:cNvPr id="64" name="Rectangle 31"/>
          <p:cNvSpPr>
            <a:spLocks noChangeArrowheads="1"/>
          </p:cNvSpPr>
          <p:nvPr/>
        </p:nvSpPr>
        <p:spPr bwMode="gray">
          <a:xfrm rot="5400000">
            <a:off x="5399092" y="-1039812"/>
            <a:ext cx="196851" cy="5308600"/>
          </a:xfrm>
          <a:prstGeom prst="round2SameRect">
            <a:avLst>
              <a:gd name="adj1" fmla="val 33908"/>
              <a:gd name="adj2" fmla="val 0"/>
            </a:avLst>
          </a:prstGeom>
          <a:solidFill>
            <a:srgbClr val="92D050"/>
          </a:solidFill>
          <a:ln w="12700" algn="ctr">
            <a:noFill/>
            <a:miter lim="800000"/>
            <a:headEnd/>
            <a:tailEnd/>
          </a:ln>
          <a:effectLst>
            <a:outerShdw blurRad="50800" dist="50800" algn="tl" rotWithShape="0">
              <a:srgbClr val="84CCC0">
                <a:alpha val="15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2D050"/>
              </a:solidFill>
              <a:effectLst/>
              <a:uLnTx/>
              <a:uFillTx/>
              <a:latin typeface="Calibri"/>
              <a:ea typeface="ＭＳ Ｐゴシック" charset="0"/>
              <a:cs typeface="+mn-cs"/>
            </a:endParaRPr>
          </a:p>
        </p:txBody>
      </p:sp>
      <p:sp>
        <p:nvSpPr>
          <p:cNvPr id="65" name="Rectangle 31"/>
          <p:cNvSpPr>
            <a:spLocks noChangeArrowheads="1"/>
          </p:cNvSpPr>
          <p:nvPr/>
        </p:nvSpPr>
        <p:spPr bwMode="gray">
          <a:xfrm rot="5400000">
            <a:off x="5399092" y="-684212"/>
            <a:ext cx="196851" cy="5308600"/>
          </a:xfrm>
          <a:prstGeom prst="round2SameRect">
            <a:avLst>
              <a:gd name="adj1" fmla="val 33908"/>
              <a:gd name="adj2" fmla="val 0"/>
            </a:avLst>
          </a:prstGeom>
          <a:solidFill>
            <a:srgbClr val="92D050"/>
          </a:solidFill>
          <a:ln w="12700" algn="ctr">
            <a:noFill/>
            <a:miter lim="800000"/>
            <a:headEnd/>
            <a:tailEnd/>
          </a:ln>
          <a:effectLst>
            <a:outerShdw blurRad="50800" dist="50800" algn="tl" rotWithShape="0">
              <a:srgbClr val="84CCC0">
                <a:alpha val="15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2D050"/>
              </a:solidFill>
              <a:effectLst/>
              <a:uLnTx/>
              <a:uFillTx/>
              <a:latin typeface="Calibri"/>
              <a:ea typeface="ＭＳ Ｐゴシック" charset="0"/>
              <a:cs typeface="+mn-cs"/>
            </a:endParaRPr>
          </a:p>
        </p:txBody>
      </p:sp>
      <p:sp>
        <p:nvSpPr>
          <p:cNvPr id="66" name="Rectangle 31"/>
          <p:cNvSpPr>
            <a:spLocks noChangeArrowheads="1"/>
          </p:cNvSpPr>
          <p:nvPr/>
        </p:nvSpPr>
        <p:spPr bwMode="gray">
          <a:xfrm rot="5400000">
            <a:off x="5484039" y="-488156"/>
            <a:ext cx="196851" cy="5516562"/>
          </a:xfrm>
          <a:prstGeom prst="round2SameRect">
            <a:avLst>
              <a:gd name="adj1" fmla="val 33908"/>
              <a:gd name="adj2" fmla="val 0"/>
            </a:avLst>
          </a:prstGeom>
          <a:solidFill>
            <a:srgbClr val="92D050"/>
          </a:solidFill>
          <a:ln w="12700" algn="ctr">
            <a:noFill/>
            <a:miter lim="800000"/>
            <a:headEnd/>
            <a:tailEnd/>
          </a:ln>
          <a:effectLst>
            <a:outerShdw blurRad="50800" dist="50800" algn="tl" rotWithShape="0">
              <a:srgbClr val="84CCC0">
                <a:alpha val="15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2D050"/>
              </a:solidFill>
              <a:effectLst/>
              <a:uLnTx/>
              <a:uFillTx/>
              <a:latin typeface="Calibri"/>
              <a:ea typeface="ＭＳ Ｐゴシック" charset="0"/>
              <a:cs typeface="+mn-cs"/>
            </a:endParaRPr>
          </a:p>
        </p:txBody>
      </p:sp>
      <p:sp>
        <p:nvSpPr>
          <p:cNvPr id="2" name="Title 1"/>
          <p:cNvSpPr>
            <a:spLocks noGrp="1"/>
          </p:cNvSpPr>
          <p:nvPr>
            <p:ph type="title"/>
          </p:nvPr>
        </p:nvSpPr>
        <p:spPr>
          <a:xfrm>
            <a:off x="914400" y="-3172"/>
            <a:ext cx="10270156" cy="892175"/>
          </a:xfrm>
        </p:spPr>
        <p:txBody>
          <a:bodyPr>
            <a:normAutofit/>
          </a:bodyPr>
          <a:lstStyle/>
          <a:p>
            <a:pPr>
              <a:defRPr/>
            </a:pPr>
            <a:r>
              <a:rPr lang="en-GB" sz="2600" dirty="0">
                <a:solidFill>
                  <a:schemeClr val="tx1"/>
                </a:solidFill>
                <a:latin typeface="Calibri"/>
                <a:ea typeface="ＭＳ Ｐゴシック" charset="0"/>
              </a:rPr>
              <a:t> First Line </a:t>
            </a:r>
            <a:r>
              <a:rPr lang="en-GB" sz="2600" dirty="0">
                <a:solidFill>
                  <a:schemeClr val="tx1"/>
                </a:solidFill>
                <a:latin typeface="Calibri"/>
                <a:ea typeface="ＭＳ Ｐゴシック" charset="0"/>
                <a:cs typeface="+mj-cs"/>
              </a:rPr>
              <a:t>Management of Advanced Gastroesophageal Adenocarcinoma </a:t>
            </a:r>
            <a:endParaRPr lang="en-US" sz="2600" dirty="0">
              <a:solidFill>
                <a:schemeClr val="tx1"/>
              </a:solidFill>
              <a:ea typeface="ＭＳ Ｐゴシック" charset="0"/>
            </a:endParaRPr>
          </a:p>
        </p:txBody>
      </p:sp>
      <p:sp>
        <p:nvSpPr>
          <p:cNvPr id="6" name="Text Box 102"/>
          <p:cNvSpPr txBox="1">
            <a:spLocks noChangeArrowheads="1"/>
          </p:cNvSpPr>
          <p:nvPr/>
        </p:nvSpPr>
        <p:spPr bwMode="auto">
          <a:xfrm>
            <a:off x="5526995" y="5519793"/>
            <a:ext cx="5064833" cy="1477328"/>
          </a:xfrm>
          <a:prstGeom prst="rect">
            <a:avLst/>
          </a:prstGeom>
          <a:noFill/>
          <a:ln w="9525" algn="ctr">
            <a:noFill/>
            <a:miter lim="800000"/>
            <a:headEnd type="none" w="sm" len="sm"/>
            <a:tailEnd type="none" w="sm" len="sm"/>
          </a:ln>
          <a:effectLst/>
        </p:spPr>
        <p:txBody>
          <a:bodyPr wrap="square" lIns="0" tIns="0" rIns="0" bIns="0" numCol="2" anchor="b">
            <a:spAutoFit/>
          </a:bodyPr>
          <a:lstStyle>
            <a:defPPr>
              <a:defRPr lang="en-US"/>
            </a:defPPr>
            <a:lvl1pPr algn="r">
              <a:defRPr sz="1200" i="1">
                <a:solidFill>
                  <a:schemeClr val="accent5"/>
                </a:solidFill>
                <a:ea typeface="Arial Unicode MS" pitchFamily="34" charset="-128"/>
                <a:cs typeface="Arial Unicode MS" pitchFamily="34" charset="-128"/>
              </a:defRPr>
            </a:lvl1pPr>
          </a:lstStyle>
          <a:p>
            <a:pPr marL="0" marR="0" lvl="0" indent="-228600" algn="l" defTabSz="914400" rtl="0" eaLnBrk="1" fontAlgn="base" latinLnBrk="0" hangingPunct="1">
              <a:lnSpc>
                <a:spcPct val="100000"/>
              </a:lnSpc>
              <a:spcBef>
                <a:spcPct val="0"/>
              </a:spcBef>
              <a:spcAft>
                <a:spcPct val="0"/>
              </a:spcAft>
              <a:buClrTx/>
              <a:buSzTx/>
              <a:buFontTx/>
              <a:buAutoNum type="arabicPeriod"/>
              <a:tabLst/>
              <a:defRPr/>
            </a:pPr>
            <a:r>
              <a:rPr kumimoji="0" lang="en-GB" altLang="ja-JP" sz="1200" b="0" i="1" u="none" strike="noStrike" kern="1200" cap="none" spc="0" normalizeH="0" baseline="0" noProof="0" dirty="0">
                <a:ln>
                  <a:noFill/>
                </a:ln>
                <a:solidFill>
                  <a:prstClr val="white"/>
                </a:solidFill>
                <a:effectLst/>
                <a:uLnTx/>
                <a:uFillTx/>
                <a:latin typeface="Trebuchet MS"/>
                <a:ea typeface="Arial Unicode MS" pitchFamily="34" charset="-128"/>
              </a:rPr>
              <a:t>Murad, et al. Cancer 1993  </a:t>
            </a:r>
            <a:br>
              <a:rPr kumimoji="0" lang="en-GB" altLang="ja-JP" sz="1200" b="0" i="1" u="none" strike="noStrike" kern="1200" cap="none" spc="0" normalizeH="0" baseline="0" noProof="0" dirty="0">
                <a:ln>
                  <a:noFill/>
                </a:ln>
                <a:solidFill>
                  <a:prstClr val="white"/>
                </a:solidFill>
                <a:effectLst/>
                <a:uLnTx/>
                <a:uFillTx/>
                <a:latin typeface="Trebuchet MS"/>
                <a:ea typeface="Arial Unicode MS" pitchFamily="34" charset="-128"/>
              </a:rPr>
            </a:br>
            <a:r>
              <a:rPr kumimoji="0" lang="en-GB" altLang="ja-JP" sz="1200" b="1" i="1" u="none" strike="noStrike" kern="1200" cap="none" spc="0" normalizeH="0" baseline="0" noProof="0" dirty="0">
                <a:ln>
                  <a:noFill/>
                </a:ln>
                <a:solidFill>
                  <a:prstClr val="white"/>
                </a:solidFill>
                <a:effectLst/>
                <a:uLnTx/>
                <a:uFillTx/>
                <a:latin typeface="Trebuchet MS"/>
                <a:ea typeface="Arial Unicode MS" pitchFamily="34" charset="-128"/>
              </a:rPr>
              <a:t>2. </a:t>
            </a:r>
            <a:r>
              <a:rPr kumimoji="0" lang="en-GB" altLang="ko-KR" sz="1200" b="0" i="1" u="none" strike="noStrike" kern="1200" cap="none" spc="0" normalizeH="0" baseline="0" noProof="0" dirty="0" err="1">
                <a:ln>
                  <a:noFill/>
                </a:ln>
                <a:solidFill>
                  <a:prstClr val="white"/>
                </a:solidFill>
                <a:effectLst/>
                <a:uLnTx/>
                <a:uFillTx/>
                <a:latin typeface="Trebuchet MS"/>
                <a:ea typeface="Arial Unicode MS" pitchFamily="34" charset="-128"/>
              </a:rPr>
              <a:t>Vanhoefer</a:t>
            </a:r>
            <a:r>
              <a:rPr kumimoji="0" lang="en-GB" altLang="ko-KR" sz="1200" b="0" i="1" u="none" strike="noStrike" kern="1200" cap="none" spc="0" normalizeH="0" baseline="0" noProof="0" dirty="0">
                <a:ln>
                  <a:noFill/>
                </a:ln>
                <a:solidFill>
                  <a:prstClr val="white"/>
                </a:solidFill>
                <a:effectLst/>
                <a:uLnTx/>
                <a:uFillTx/>
                <a:latin typeface="Trebuchet MS"/>
                <a:ea typeface="Arial Unicode MS" pitchFamily="34" charset="-128"/>
              </a:rPr>
              <a:t>, et al. JCO 2000</a:t>
            </a:r>
            <a:br>
              <a:rPr kumimoji="0" lang="en-GB" altLang="ko-KR" sz="1200" b="0" i="1" u="none" strike="noStrike" kern="1200" cap="none" spc="0" normalizeH="0" baseline="0" noProof="0" dirty="0">
                <a:ln>
                  <a:noFill/>
                </a:ln>
                <a:solidFill>
                  <a:prstClr val="white"/>
                </a:solidFill>
                <a:effectLst/>
                <a:uLnTx/>
                <a:uFillTx/>
                <a:latin typeface="Trebuchet MS"/>
                <a:ea typeface="Arial Unicode MS" pitchFamily="34" charset="-128"/>
              </a:rPr>
            </a:br>
            <a:r>
              <a:rPr kumimoji="0" lang="en-GB" altLang="ko-KR" sz="1200" b="1" i="1" u="none" strike="noStrike" kern="1200" cap="none" spc="0" normalizeH="0" baseline="0" noProof="0" dirty="0">
                <a:ln>
                  <a:noFill/>
                </a:ln>
                <a:solidFill>
                  <a:prstClr val="white"/>
                </a:solidFill>
                <a:effectLst/>
                <a:uLnTx/>
                <a:uFillTx/>
                <a:latin typeface="Trebuchet MS"/>
                <a:ea typeface="Arial Unicode MS" pitchFamily="34" charset="-128"/>
              </a:rPr>
              <a:t>3. </a:t>
            </a:r>
            <a:r>
              <a:rPr kumimoji="0" lang="en-GB" altLang="ko-KR" sz="1200" b="0" i="1" u="none" strike="noStrike" kern="1200" cap="none" spc="0" normalizeH="0" baseline="0" noProof="0" dirty="0">
                <a:ln>
                  <a:noFill/>
                </a:ln>
                <a:solidFill>
                  <a:prstClr val="white"/>
                </a:solidFill>
                <a:effectLst/>
                <a:uLnTx/>
                <a:uFillTx/>
                <a:latin typeface="Trebuchet MS"/>
                <a:ea typeface="Arial Unicode MS" pitchFamily="34" charset="-128"/>
              </a:rPr>
              <a:t>Ajani, et al. ASCO 2009 </a:t>
            </a:r>
            <a:br>
              <a:rPr kumimoji="0" lang="en-GB" altLang="ko-KR" sz="1200" b="0" i="1" u="none" strike="noStrike" kern="1200" cap="none" spc="0" normalizeH="0" baseline="0" noProof="0" dirty="0">
                <a:ln>
                  <a:noFill/>
                </a:ln>
                <a:solidFill>
                  <a:prstClr val="white"/>
                </a:solidFill>
                <a:effectLst/>
                <a:uLnTx/>
                <a:uFillTx/>
                <a:latin typeface="Trebuchet MS"/>
                <a:ea typeface="Arial Unicode MS" pitchFamily="34" charset="-128"/>
              </a:rPr>
            </a:br>
            <a:r>
              <a:rPr kumimoji="0" lang="en-GB" altLang="ko-KR" sz="1200" b="1" i="1" u="none" strike="noStrike" kern="1200" cap="none" spc="0" normalizeH="0" baseline="0" noProof="0" dirty="0">
                <a:ln>
                  <a:noFill/>
                </a:ln>
                <a:solidFill>
                  <a:prstClr val="white"/>
                </a:solidFill>
                <a:effectLst/>
                <a:uLnTx/>
                <a:uFillTx/>
                <a:latin typeface="Trebuchet MS"/>
                <a:ea typeface="Arial Unicode MS" pitchFamily="34" charset="-128"/>
              </a:rPr>
              <a:t>4. </a:t>
            </a:r>
            <a:r>
              <a:rPr kumimoji="0" lang="en-GB" altLang="ja-JP" sz="1200" b="0" i="1" u="none" strike="noStrike" kern="1200" cap="none" spc="0" normalizeH="0" baseline="0" noProof="0" dirty="0">
                <a:ln>
                  <a:noFill/>
                </a:ln>
                <a:solidFill>
                  <a:prstClr val="white"/>
                </a:solidFill>
                <a:effectLst/>
                <a:uLnTx/>
                <a:uFillTx/>
                <a:latin typeface="Trebuchet MS"/>
                <a:ea typeface="Arial Unicode MS" pitchFamily="34" charset="-128"/>
              </a:rPr>
              <a:t>Van </a:t>
            </a:r>
            <a:r>
              <a:rPr kumimoji="0" lang="en-GB" altLang="ja-JP" sz="1200" b="0" i="1" u="none" strike="noStrike" kern="1200" cap="none" spc="0" normalizeH="0" baseline="0" noProof="0" dirty="0" err="1">
                <a:ln>
                  <a:noFill/>
                </a:ln>
                <a:solidFill>
                  <a:prstClr val="white"/>
                </a:solidFill>
                <a:effectLst/>
                <a:uLnTx/>
                <a:uFillTx/>
                <a:latin typeface="Trebuchet MS"/>
                <a:ea typeface="Arial Unicode MS" pitchFamily="34" charset="-128"/>
              </a:rPr>
              <a:t>Cutsem</a:t>
            </a:r>
            <a:r>
              <a:rPr kumimoji="0" lang="en-GB" altLang="ja-JP" sz="1200" b="0" i="1" u="none" strike="noStrike" kern="1200" cap="none" spc="0" normalizeH="0" baseline="0" noProof="0" dirty="0">
                <a:ln>
                  <a:noFill/>
                </a:ln>
                <a:solidFill>
                  <a:prstClr val="white"/>
                </a:solidFill>
                <a:effectLst/>
                <a:uLnTx/>
                <a:uFillTx/>
                <a:latin typeface="Trebuchet MS"/>
                <a:ea typeface="Arial Unicode MS" pitchFamily="34" charset="-128"/>
              </a:rPr>
              <a:t>, et al. JCO 2006</a:t>
            </a:r>
          </a:p>
          <a:p>
            <a:pPr marL="0" marR="0" lvl="0" indent="-228600" algn="l" defTabSz="914400" rtl="0" eaLnBrk="1" fontAlgn="base" latinLnBrk="0" hangingPunct="1">
              <a:lnSpc>
                <a:spcPct val="100000"/>
              </a:lnSpc>
              <a:spcBef>
                <a:spcPct val="0"/>
              </a:spcBef>
              <a:spcAft>
                <a:spcPct val="0"/>
              </a:spcAft>
              <a:buClrTx/>
              <a:buSzTx/>
              <a:buFontTx/>
              <a:buNone/>
              <a:tabLst/>
              <a:defRPr/>
            </a:pPr>
            <a:r>
              <a:rPr kumimoji="0" lang="en-GB" altLang="ja-JP" sz="1200" b="1" i="1" u="none" strike="noStrike" kern="1200" cap="none" spc="0" normalizeH="0" baseline="0" noProof="0" dirty="0">
                <a:ln>
                  <a:noFill/>
                </a:ln>
                <a:solidFill>
                  <a:prstClr val="white"/>
                </a:solidFill>
                <a:effectLst/>
                <a:uLnTx/>
                <a:uFillTx/>
                <a:latin typeface="Trebuchet MS"/>
                <a:ea typeface="Arial Unicode MS" pitchFamily="34" charset="-128"/>
              </a:rPr>
              <a:t>5. </a:t>
            </a:r>
            <a:r>
              <a:rPr kumimoji="0" lang="en-GB" altLang="ko-KR" sz="1200" b="0" i="1" u="none" strike="noStrike" kern="1200" cap="none" spc="0" normalizeH="0" baseline="0" noProof="0" dirty="0">
                <a:ln>
                  <a:noFill/>
                </a:ln>
                <a:solidFill>
                  <a:prstClr val="white"/>
                </a:solidFill>
                <a:effectLst/>
                <a:uLnTx/>
                <a:uFillTx/>
                <a:latin typeface="Trebuchet MS"/>
                <a:ea typeface="Arial Unicode MS" pitchFamily="34" charset="-128"/>
              </a:rPr>
              <a:t>Dank, et al. Ann </a:t>
            </a:r>
            <a:r>
              <a:rPr kumimoji="0" lang="en-GB" altLang="ko-KR" sz="1200" b="0" i="1" u="none" strike="noStrike" kern="1200" cap="none" spc="0" normalizeH="0" baseline="0" noProof="0" dirty="0" err="1">
                <a:ln>
                  <a:noFill/>
                </a:ln>
                <a:solidFill>
                  <a:prstClr val="white"/>
                </a:solidFill>
                <a:effectLst/>
                <a:uLnTx/>
                <a:uFillTx/>
                <a:latin typeface="Trebuchet MS"/>
                <a:ea typeface="Arial Unicode MS" pitchFamily="34" charset="-128"/>
              </a:rPr>
              <a:t>Oncol</a:t>
            </a:r>
            <a:r>
              <a:rPr kumimoji="0" lang="en-GB" altLang="ko-KR" sz="1200" b="0" i="1" u="none" strike="noStrike" kern="1200" cap="none" spc="0" normalizeH="0" baseline="0" noProof="0" dirty="0">
                <a:ln>
                  <a:noFill/>
                </a:ln>
                <a:solidFill>
                  <a:prstClr val="white"/>
                </a:solidFill>
                <a:effectLst/>
                <a:uLnTx/>
                <a:uFillTx/>
                <a:latin typeface="Trebuchet MS"/>
                <a:ea typeface="Arial Unicode MS" pitchFamily="34" charset="-128"/>
              </a:rPr>
              <a:t> 2008 </a:t>
            </a:r>
            <a:br>
              <a:rPr kumimoji="0" lang="en-GB" altLang="ko-KR" sz="1200" b="0" i="1" u="none" strike="noStrike" kern="1200" cap="none" spc="0" normalizeH="0" baseline="0" noProof="0" dirty="0">
                <a:ln>
                  <a:noFill/>
                </a:ln>
                <a:solidFill>
                  <a:prstClr val="white"/>
                </a:solidFill>
                <a:effectLst/>
                <a:uLnTx/>
                <a:uFillTx/>
                <a:latin typeface="Trebuchet MS"/>
                <a:ea typeface="Arial Unicode MS" pitchFamily="34" charset="-128"/>
              </a:rPr>
            </a:br>
            <a:endParaRPr kumimoji="0" lang="en-GB" altLang="ko-KR" sz="1200" b="0" i="1" u="none" strike="noStrike" kern="1200" cap="none" spc="0" normalizeH="0" baseline="0" noProof="0" dirty="0">
              <a:ln>
                <a:noFill/>
              </a:ln>
              <a:solidFill>
                <a:prstClr val="white"/>
              </a:solidFill>
              <a:effectLst/>
              <a:uLnTx/>
              <a:uFillTx/>
              <a:latin typeface="Trebuchet MS"/>
              <a:ea typeface="Arial Unicode MS" pitchFamily="34" charset="-128"/>
            </a:endParaRPr>
          </a:p>
          <a:p>
            <a:pPr marL="0" marR="0" lvl="0" indent="-228600" algn="l" defTabSz="914400" rtl="0" eaLnBrk="1" fontAlgn="base" latinLnBrk="0" hangingPunct="1">
              <a:lnSpc>
                <a:spcPct val="100000"/>
              </a:lnSpc>
              <a:spcBef>
                <a:spcPct val="0"/>
              </a:spcBef>
              <a:spcAft>
                <a:spcPct val="0"/>
              </a:spcAft>
              <a:buClrTx/>
              <a:buSzTx/>
              <a:buFontTx/>
              <a:buNone/>
              <a:tabLst/>
              <a:defRPr/>
            </a:pPr>
            <a:endParaRPr kumimoji="0" lang="en-GB" altLang="ko-KR" sz="1200" b="1" i="1" u="none" strike="noStrike" kern="1200" cap="none" spc="0" normalizeH="0" baseline="0" noProof="0" dirty="0">
              <a:ln>
                <a:noFill/>
              </a:ln>
              <a:solidFill>
                <a:prstClr val="white"/>
              </a:solidFill>
              <a:effectLst/>
              <a:uLnTx/>
              <a:uFillTx/>
              <a:latin typeface="Trebuchet MS"/>
              <a:ea typeface="Arial Unicode MS" pitchFamily="34" charset="-128"/>
            </a:endParaRPr>
          </a:p>
          <a:p>
            <a:pPr marL="0" marR="0" lvl="0" indent="-228600" algn="l" defTabSz="914400" rtl="0" eaLnBrk="1" fontAlgn="base" latinLnBrk="0" hangingPunct="1">
              <a:lnSpc>
                <a:spcPct val="100000"/>
              </a:lnSpc>
              <a:spcBef>
                <a:spcPct val="0"/>
              </a:spcBef>
              <a:spcAft>
                <a:spcPct val="0"/>
              </a:spcAft>
              <a:buClrTx/>
              <a:buSzTx/>
              <a:buFontTx/>
              <a:buNone/>
              <a:tabLst/>
              <a:defRPr/>
            </a:pPr>
            <a:endParaRPr kumimoji="0" lang="en-GB" altLang="ko-KR" sz="1200" b="1" i="1" u="none" strike="noStrike" kern="1200" cap="none" spc="0" normalizeH="0" baseline="0" noProof="0" dirty="0">
              <a:ln>
                <a:noFill/>
              </a:ln>
              <a:solidFill>
                <a:prstClr val="white"/>
              </a:solidFill>
              <a:effectLst/>
              <a:uLnTx/>
              <a:uFillTx/>
              <a:latin typeface="Trebuchet MS"/>
              <a:ea typeface="Arial Unicode MS" pitchFamily="34" charset="-128"/>
            </a:endParaRPr>
          </a:p>
          <a:p>
            <a:pPr marL="0" marR="0" lvl="0" indent="-228600" algn="l" defTabSz="914400" rtl="0" eaLnBrk="1" fontAlgn="base" latinLnBrk="0" hangingPunct="1">
              <a:lnSpc>
                <a:spcPct val="100000"/>
              </a:lnSpc>
              <a:spcBef>
                <a:spcPct val="0"/>
              </a:spcBef>
              <a:spcAft>
                <a:spcPct val="0"/>
              </a:spcAft>
              <a:buClrTx/>
              <a:buSzTx/>
              <a:buFontTx/>
              <a:buNone/>
              <a:tabLst/>
              <a:defRPr/>
            </a:pPr>
            <a:r>
              <a:rPr kumimoji="0" lang="en-GB" altLang="ko-KR" sz="1200" b="1" i="1" u="none" strike="noStrike" kern="1200" cap="none" spc="0" normalizeH="0" baseline="0" noProof="0" dirty="0">
                <a:ln>
                  <a:noFill/>
                </a:ln>
                <a:solidFill>
                  <a:prstClr val="white"/>
                </a:solidFill>
                <a:effectLst/>
                <a:uLnTx/>
                <a:uFillTx/>
                <a:latin typeface="Trebuchet MS"/>
                <a:ea typeface="Arial Unicode MS" pitchFamily="34" charset="-128"/>
              </a:rPr>
              <a:t>6. </a:t>
            </a:r>
            <a:r>
              <a:rPr kumimoji="0" lang="en-GB" altLang="ko-KR" sz="1200" b="0" i="1" u="none" strike="noStrike" kern="1200" cap="none" spc="0" normalizeH="0" baseline="0" noProof="0" dirty="0">
                <a:ln>
                  <a:noFill/>
                </a:ln>
                <a:solidFill>
                  <a:prstClr val="white"/>
                </a:solidFill>
                <a:effectLst/>
                <a:uLnTx/>
                <a:uFillTx/>
                <a:latin typeface="Trebuchet MS"/>
                <a:ea typeface="Arial Unicode MS" pitchFamily="34" charset="-128"/>
              </a:rPr>
              <a:t>Cunningham, et al. NEJM 2008 </a:t>
            </a:r>
            <a:br>
              <a:rPr kumimoji="0" lang="en-GB" altLang="ko-KR" sz="1200" b="0" i="1" u="none" strike="noStrike" kern="1200" cap="none" spc="0" normalizeH="0" baseline="0" noProof="0" dirty="0">
                <a:ln>
                  <a:noFill/>
                </a:ln>
                <a:solidFill>
                  <a:prstClr val="white"/>
                </a:solidFill>
                <a:effectLst/>
                <a:uLnTx/>
                <a:uFillTx/>
                <a:latin typeface="Trebuchet MS"/>
                <a:ea typeface="Arial Unicode MS" pitchFamily="34" charset="-128"/>
              </a:rPr>
            </a:br>
            <a:r>
              <a:rPr kumimoji="0" lang="en-GB" altLang="ko-KR" sz="1200" b="1" i="1" u="none" strike="noStrike" kern="1200" cap="none" spc="0" normalizeH="0" baseline="0" noProof="0" dirty="0">
                <a:ln>
                  <a:noFill/>
                </a:ln>
                <a:solidFill>
                  <a:prstClr val="white"/>
                </a:solidFill>
                <a:effectLst/>
                <a:uLnTx/>
                <a:uFillTx/>
                <a:latin typeface="Trebuchet MS"/>
                <a:ea typeface="Arial Unicode MS" pitchFamily="34" charset="-128"/>
              </a:rPr>
              <a:t>7. </a:t>
            </a:r>
            <a:r>
              <a:rPr kumimoji="0" lang="en-GB" altLang="ko-KR" sz="1200" b="0" i="1" u="none" strike="noStrike" kern="1200" cap="none" spc="0" normalizeH="0" baseline="0" noProof="0" dirty="0">
                <a:ln>
                  <a:noFill/>
                </a:ln>
                <a:solidFill>
                  <a:prstClr val="white"/>
                </a:solidFill>
                <a:effectLst/>
                <a:uLnTx/>
                <a:uFillTx/>
                <a:latin typeface="Trebuchet MS"/>
                <a:ea typeface="Arial Unicode MS" pitchFamily="34" charset="-128"/>
              </a:rPr>
              <a:t>Kang, et al. Ann </a:t>
            </a:r>
            <a:r>
              <a:rPr kumimoji="0" lang="en-GB" altLang="ko-KR" sz="1200" b="0" i="1" u="none" strike="noStrike" kern="1200" cap="none" spc="0" normalizeH="0" baseline="0" noProof="0" dirty="0" err="1">
                <a:ln>
                  <a:noFill/>
                </a:ln>
                <a:solidFill>
                  <a:prstClr val="white"/>
                </a:solidFill>
                <a:effectLst/>
                <a:uLnTx/>
                <a:uFillTx/>
                <a:latin typeface="Trebuchet MS"/>
                <a:ea typeface="Arial Unicode MS" pitchFamily="34" charset="-128"/>
              </a:rPr>
              <a:t>Oncol</a:t>
            </a:r>
            <a:r>
              <a:rPr kumimoji="0" lang="en-GB" altLang="ko-KR" sz="1200" b="0" i="1" u="none" strike="noStrike" kern="1200" cap="none" spc="0" normalizeH="0" baseline="0" noProof="0" dirty="0">
                <a:ln>
                  <a:noFill/>
                </a:ln>
                <a:solidFill>
                  <a:prstClr val="white"/>
                </a:solidFill>
                <a:effectLst/>
                <a:uLnTx/>
                <a:uFillTx/>
                <a:latin typeface="Trebuchet MS"/>
                <a:ea typeface="Arial Unicode MS" pitchFamily="34" charset="-128"/>
              </a:rPr>
              <a:t> 2009</a:t>
            </a:r>
          </a:p>
          <a:p>
            <a:pPr marL="0" marR="0" lvl="0" indent="-228600" algn="l" defTabSz="914400" rtl="0" eaLnBrk="1" fontAlgn="base" latinLnBrk="0" hangingPunct="1">
              <a:lnSpc>
                <a:spcPct val="100000"/>
              </a:lnSpc>
              <a:spcBef>
                <a:spcPct val="0"/>
              </a:spcBef>
              <a:spcAft>
                <a:spcPct val="0"/>
              </a:spcAft>
              <a:buClrTx/>
              <a:buSzTx/>
              <a:buFontTx/>
              <a:buNone/>
              <a:tabLst/>
              <a:defRPr/>
            </a:pPr>
            <a:r>
              <a:rPr kumimoji="0" lang="en-GB" altLang="ko-KR" sz="1200" b="1" i="1" u="none" strike="noStrike" kern="1200" cap="none" spc="0" normalizeH="0" baseline="0" noProof="0" dirty="0">
                <a:ln>
                  <a:noFill/>
                </a:ln>
                <a:solidFill>
                  <a:prstClr val="white"/>
                </a:solidFill>
                <a:effectLst/>
                <a:uLnTx/>
                <a:uFillTx/>
                <a:latin typeface="Trebuchet MS"/>
                <a:ea typeface="Arial Unicode MS" pitchFamily="34" charset="-128"/>
              </a:rPr>
              <a:t>8. </a:t>
            </a:r>
            <a:r>
              <a:rPr kumimoji="0" lang="en-GB" altLang="ko-KR" sz="1200" b="0" i="1" u="none" strike="noStrike" kern="1200" cap="none" spc="0" normalizeH="0" baseline="0" noProof="0" dirty="0" err="1">
                <a:ln>
                  <a:noFill/>
                </a:ln>
                <a:solidFill>
                  <a:prstClr val="white"/>
                </a:solidFill>
                <a:effectLst/>
                <a:uLnTx/>
                <a:uFillTx/>
                <a:latin typeface="Trebuchet MS"/>
                <a:ea typeface="Arial Unicode MS" pitchFamily="34" charset="-128"/>
              </a:rPr>
              <a:t>Guimbaud</a:t>
            </a:r>
            <a:r>
              <a:rPr kumimoji="0" lang="en-GB" altLang="ko-KR" sz="1200" b="0" i="1" u="none" strike="noStrike" kern="1200" cap="none" spc="0" normalizeH="0" baseline="0" noProof="0" dirty="0">
                <a:ln>
                  <a:noFill/>
                </a:ln>
                <a:solidFill>
                  <a:prstClr val="white"/>
                </a:solidFill>
                <a:effectLst/>
                <a:uLnTx/>
                <a:uFillTx/>
                <a:latin typeface="Trebuchet MS"/>
                <a:ea typeface="Arial Unicode MS" pitchFamily="34" charset="-128"/>
              </a:rPr>
              <a:t>, et al. JCO 2014 </a:t>
            </a:r>
          </a:p>
          <a:p>
            <a:pPr marL="0" marR="0" lvl="0" indent="-228600" algn="l" defTabSz="914400" rtl="0" eaLnBrk="1" fontAlgn="base" latinLnBrk="0" hangingPunct="1">
              <a:lnSpc>
                <a:spcPct val="100000"/>
              </a:lnSpc>
              <a:spcBef>
                <a:spcPct val="0"/>
              </a:spcBef>
              <a:spcAft>
                <a:spcPct val="0"/>
              </a:spcAft>
              <a:buClrTx/>
              <a:buSzTx/>
              <a:buFontTx/>
              <a:buNone/>
              <a:tabLst/>
              <a:defRPr/>
            </a:pPr>
            <a:r>
              <a:rPr kumimoji="0" lang="en-GB" altLang="ko-KR" sz="1200" b="0" i="1" u="none" strike="noStrike" kern="1200" cap="none" spc="0" normalizeH="0" baseline="0" noProof="0" dirty="0">
                <a:ln>
                  <a:noFill/>
                </a:ln>
                <a:solidFill>
                  <a:prstClr val="white"/>
                </a:solidFill>
                <a:effectLst/>
                <a:uLnTx/>
                <a:uFillTx/>
                <a:latin typeface="Trebuchet MS"/>
                <a:ea typeface="Arial Unicode MS" pitchFamily="34" charset="-128"/>
              </a:rPr>
              <a:t>9. Shah, et al. JAMA ONC 2016</a:t>
            </a:r>
          </a:p>
        </p:txBody>
      </p:sp>
      <p:sp>
        <p:nvSpPr>
          <p:cNvPr id="162825" name="TextBox 6"/>
          <p:cNvSpPr txBox="1">
            <a:spLocks noChangeArrowheads="1"/>
          </p:cNvSpPr>
          <p:nvPr/>
        </p:nvSpPr>
        <p:spPr bwMode="auto">
          <a:xfrm>
            <a:off x="2063750" y="5604615"/>
            <a:ext cx="3251200" cy="77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type="none" w="sm" len="sm"/>
                <a:tailEnd type="none" w="sm" len="sm"/>
              </a14:hiddenLine>
            </a:ext>
          </a:extLst>
        </p:spPr>
        <p:txBody>
          <a:bodyPr wrap="square" lIns="0" tIns="0" rIns="0" bIns="0" anchor="b">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ts val="300"/>
              </a:spcAft>
              <a:buClrTx/>
              <a:buSzTx/>
              <a:buFont typeface="Arial" pitchFamily="34" charset="0"/>
              <a:buNone/>
              <a:tabLst/>
              <a:defRPr/>
            </a:pPr>
            <a:r>
              <a:rPr kumimoji="0" lang="en-GB" altLang="ko-KR" sz="1200" b="1"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sym typeface="Symbol" pitchFamily="18" charset="2"/>
              </a:rPr>
              <a:t>BSC</a:t>
            </a:r>
            <a:r>
              <a:rPr kumimoji="0" lang="en-GB" altLang="ko-KR" sz="1200" b="0"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sym typeface="Symbol" pitchFamily="18" charset="2"/>
              </a:rPr>
              <a:t> = best supportive care; </a:t>
            </a:r>
            <a:br>
              <a:rPr kumimoji="0" lang="en-GB" altLang="ko-KR" sz="1200" b="0"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sym typeface="Symbol" pitchFamily="18" charset="2"/>
              </a:rPr>
            </a:br>
            <a:r>
              <a:rPr kumimoji="0" lang="en-GB" altLang="ko-KR" sz="1200" b="1"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sym typeface="Symbol" pitchFamily="18" charset="2"/>
              </a:rPr>
              <a:t>MTX </a:t>
            </a:r>
            <a:r>
              <a:rPr kumimoji="0" lang="en-GB" altLang="ko-KR" sz="1200" b="0"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sym typeface="Symbol" pitchFamily="18" charset="2"/>
              </a:rPr>
              <a:t>= methotrexate; </a:t>
            </a:r>
            <a:r>
              <a:rPr kumimoji="0" lang="en-GB" altLang="ko-KR" sz="1200" b="1"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sym typeface="Symbol" pitchFamily="18" charset="2"/>
              </a:rPr>
              <a:t>S</a:t>
            </a:r>
            <a:r>
              <a:rPr kumimoji="0" lang="en-GB" altLang="ko-KR" sz="1200" b="0"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sym typeface="Symbol" pitchFamily="18" charset="2"/>
              </a:rPr>
              <a:t> = S-1; </a:t>
            </a:r>
            <a:r>
              <a:rPr kumimoji="0" lang="en-GB" altLang="ko-KR" sz="1200" b="1"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sym typeface="Symbol" pitchFamily="18" charset="2"/>
              </a:rPr>
              <a:t>A</a:t>
            </a:r>
            <a:r>
              <a:rPr kumimoji="0" lang="en-GB" altLang="ko-KR" sz="1200" b="0"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sym typeface="Symbol" pitchFamily="18" charset="2"/>
              </a:rPr>
              <a:t> = doxorubicin</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ko-KR" sz="1200" b="1"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sym typeface="Symbol" pitchFamily="18" charset="2"/>
              </a:rPr>
              <a:t>F</a:t>
            </a:r>
            <a:r>
              <a:rPr kumimoji="0" lang="en-GB" altLang="ko-KR" sz="1200" b="0"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sym typeface="Symbol" pitchFamily="18" charset="2"/>
              </a:rPr>
              <a:t> = 5-FU; </a:t>
            </a:r>
            <a:r>
              <a:rPr kumimoji="0" lang="en-GB" altLang="ko-KR" sz="1200" b="1"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rPr>
              <a:t>C/P </a:t>
            </a:r>
            <a:r>
              <a:rPr kumimoji="0" lang="en-GB" altLang="ko-KR" sz="1200" b="0"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rPr>
              <a:t>= cisplatin;</a:t>
            </a:r>
            <a:r>
              <a:rPr kumimoji="0" lang="en-GB" altLang="ko-KR" sz="1200" b="1"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rPr>
              <a:t> </a:t>
            </a:r>
            <a:r>
              <a:rPr kumimoji="0" lang="en-GB" altLang="ko-KR" sz="1200" b="1"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sym typeface="Symbol" pitchFamily="18" charset="2"/>
              </a:rPr>
              <a:t>I </a:t>
            </a:r>
            <a:r>
              <a:rPr kumimoji="0" lang="en-GB" altLang="ko-KR" sz="1200" b="0"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sym typeface="Symbol" pitchFamily="18" charset="2"/>
              </a:rPr>
              <a:t>= irinotecan; </a:t>
            </a:r>
            <a:br>
              <a:rPr kumimoji="0" lang="en-GB" altLang="ko-KR" sz="1200" b="0"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sym typeface="Symbol" pitchFamily="18" charset="2"/>
              </a:rPr>
            </a:br>
            <a:r>
              <a:rPr kumimoji="0" lang="en-GB" altLang="ko-KR" sz="1200" b="1"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rPr>
              <a:t>E</a:t>
            </a:r>
            <a:r>
              <a:rPr kumimoji="0" lang="en-GB" altLang="ko-KR" sz="1200" b="0"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rPr>
              <a:t> = </a:t>
            </a:r>
            <a:r>
              <a:rPr kumimoji="0" lang="en-GB" altLang="ko-KR" sz="1200" b="0" i="1" u="none" strike="noStrike" kern="1200" cap="none" spc="0" normalizeH="0" baseline="0" noProof="0" dirty="0" err="1">
                <a:ln>
                  <a:noFill/>
                </a:ln>
                <a:solidFill>
                  <a:srgbClr val="FFFFFF"/>
                </a:solidFill>
                <a:effectLst/>
                <a:uLnTx/>
                <a:uFillTx/>
                <a:latin typeface="Trebuchet MS" pitchFamily="34" charset="0"/>
                <a:ea typeface="Arial Unicode MS" pitchFamily="34" charset="-128"/>
                <a:cs typeface="Arial Unicode MS" pitchFamily="34" charset="-128"/>
              </a:rPr>
              <a:t>epirubicin</a:t>
            </a:r>
            <a:r>
              <a:rPr kumimoji="0" lang="en-GB" altLang="ko-KR" sz="1200" b="0"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rPr>
              <a:t>; </a:t>
            </a:r>
            <a:r>
              <a:rPr kumimoji="0" lang="en-GB" altLang="ko-KR" sz="1200" b="1"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rPr>
              <a:t>O</a:t>
            </a:r>
            <a:r>
              <a:rPr kumimoji="0" lang="en-GB" altLang="ko-KR" sz="1200" b="0"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rPr>
              <a:t> = </a:t>
            </a:r>
            <a:r>
              <a:rPr kumimoji="0" lang="en-GB" altLang="ko-KR" sz="1200" b="0" i="1" u="none" strike="noStrike" kern="1200" cap="none" spc="0" normalizeH="0" baseline="0" noProof="0" dirty="0" err="1">
                <a:ln>
                  <a:noFill/>
                </a:ln>
                <a:solidFill>
                  <a:srgbClr val="FFFFFF"/>
                </a:solidFill>
                <a:effectLst/>
                <a:uLnTx/>
                <a:uFillTx/>
                <a:latin typeface="Trebuchet MS" pitchFamily="34" charset="0"/>
                <a:ea typeface="Arial Unicode MS" pitchFamily="34" charset="-128"/>
                <a:cs typeface="Arial Unicode MS" pitchFamily="34" charset="-128"/>
              </a:rPr>
              <a:t>oxaliplatin</a:t>
            </a:r>
            <a:r>
              <a:rPr kumimoji="0" lang="en-GB" altLang="ko-KR" sz="1200" b="0"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rPr>
              <a:t>;</a:t>
            </a:r>
            <a:r>
              <a:rPr kumimoji="0" lang="en-GB" altLang="ko-KR" sz="1200" b="0"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sym typeface="Symbol" pitchFamily="18" charset="2"/>
              </a:rPr>
              <a:t> </a:t>
            </a:r>
            <a:r>
              <a:rPr kumimoji="0" lang="en-GB" altLang="ko-KR" sz="1200" b="1"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rPr>
              <a:t>D</a:t>
            </a:r>
            <a:r>
              <a:rPr kumimoji="0" lang="en-GB" altLang="ko-KR" sz="1200" b="0" i="1" u="none" strike="noStrike" kern="1200" cap="none" spc="0" normalizeH="0" baseline="0" noProof="0" dirty="0">
                <a:ln>
                  <a:noFill/>
                </a:ln>
                <a:solidFill>
                  <a:srgbClr val="FFFFFF"/>
                </a:solidFill>
                <a:effectLst/>
                <a:uLnTx/>
                <a:uFillTx/>
                <a:latin typeface="Trebuchet MS" pitchFamily="34" charset="0"/>
                <a:ea typeface="Arial Unicode MS" pitchFamily="34" charset="-128"/>
                <a:cs typeface="Arial Unicode MS" pitchFamily="34" charset="-128"/>
              </a:rPr>
              <a:t> = docetaxel</a:t>
            </a:r>
          </a:p>
        </p:txBody>
      </p:sp>
      <p:sp>
        <p:nvSpPr>
          <p:cNvPr id="162826" name="Text Box 48"/>
          <p:cNvSpPr txBox="1">
            <a:spLocks noChangeArrowheads="1"/>
          </p:cNvSpPr>
          <p:nvPr/>
        </p:nvSpPr>
        <p:spPr bwMode="auto">
          <a:xfrm>
            <a:off x="1669716" y="5038919"/>
            <a:ext cx="10195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defTabSz="762000"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defTabSz="76200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defTabSz="7620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defTabSz="7620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defTabSz="7620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defTabSz="7620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defTabSz="7620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defTabSz="7620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defTabSz="7620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7620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dirty="0" err="1">
                <a:ln>
                  <a:noFill/>
                </a:ln>
                <a:solidFill>
                  <a:srgbClr val="FFFFFF"/>
                </a:solidFill>
                <a:effectLst/>
                <a:uLnTx/>
                <a:uFillTx/>
                <a:latin typeface="Trebuchet MS" pitchFamily="34" charset="0"/>
                <a:ea typeface="MS PGothic" pitchFamily="34" charset="-128"/>
                <a:cs typeface="+mn-cs"/>
              </a:rPr>
              <a:t>mOS</a:t>
            </a:r>
            <a:r>
              <a:rPr kumimoji="0" lang="en-GB" altLang="en-US" sz="1400" b="1" i="0" u="none" strike="noStrike" kern="1200" cap="none" spc="0" normalizeH="0" baseline="0" noProof="0" dirty="0">
                <a:ln>
                  <a:noFill/>
                </a:ln>
                <a:solidFill>
                  <a:srgbClr val="FFFFFF"/>
                </a:solidFill>
                <a:effectLst/>
                <a:uLnTx/>
                <a:uFillTx/>
                <a:latin typeface="Trebuchet MS" pitchFamily="34" charset="0"/>
                <a:ea typeface="MS PGothic" pitchFamily="34" charset="-128"/>
                <a:cs typeface="+mn-cs"/>
              </a:rPr>
              <a:t> Months</a:t>
            </a:r>
          </a:p>
        </p:txBody>
      </p:sp>
      <p:sp>
        <p:nvSpPr>
          <p:cNvPr id="162827" name="Text Box 53"/>
          <p:cNvSpPr txBox="1">
            <a:spLocks noChangeArrowheads="1"/>
          </p:cNvSpPr>
          <p:nvPr/>
        </p:nvSpPr>
        <p:spPr bwMode="auto">
          <a:xfrm>
            <a:off x="2304027" y="844551"/>
            <a:ext cx="4344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BSC </a:t>
            </a:r>
            <a:r>
              <a:rPr kumimoji="0" lang="en-GB" altLang="en-US"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rPr>
              <a:t>1</a:t>
            </a:r>
            <a:endParaRPr kumimoji="0" lang="en-US" altLang="ko-KR"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endParaRPr>
          </a:p>
        </p:txBody>
      </p:sp>
      <p:cxnSp>
        <p:nvCxnSpPr>
          <p:cNvPr id="162828" name="Straight Connector 15"/>
          <p:cNvCxnSpPr>
            <a:cxnSpLocks noChangeShapeType="1"/>
          </p:cNvCxnSpPr>
          <p:nvPr/>
        </p:nvCxnSpPr>
        <p:spPr bwMode="auto">
          <a:xfrm>
            <a:off x="10183813" y="863640"/>
            <a:ext cx="0" cy="3813175"/>
          </a:xfrm>
          <a:prstGeom prst="line">
            <a:avLst/>
          </a:prstGeom>
          <a:noFill/>
          <a:ln w="19050" cap="rnd" algn="ctr">
            <a:solidFill>
              <a:srgbClr val="003366"/>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162829" name="Straight Connector 16"/>
          <p:cNvCxnSpPr>
            <a:cxnSpLocks noChangeShapeType="1"/>
          </p:cNvCxnSpPr>
          <p:nvPr/>
        </p:nvCxnSpPr>
        <p:spPr bwMode="auto">
          <a:xfrm>
            <a:off x="6489700" y="863602"/>
            <a:ext cx="0" cy="3444875"/>
          </a:xfrm>
          <a:prstGeom prst="line">
            <a:avLst/>
          </a:prstGeom>
          <a:noFill/>
          <a:ln w="19050" cap="rnd" algn="ctr">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162830" name="Straight Connector 17"/>
          <p:cNvCxnSpPr>
            <a:cxnSpLocks noChangeShapeType="1"/>
          </p:cNvCxnSpPr>
          <p:nvPr/>
        </p:nvCxnSpPr>
        <p:spPr bwMode="auto">
          <a:xfrm>
            <a:off x="5257800" y="863602"/>
            <a:ext cx="0" cy="3444875"/>
          </a:xfrm>
          <a:prstGeom prst="line">
            <a:avLst/>
          </a:prstGeom>
          <a:noFill/>
          <a:ln w="19050" cap="rnd" algn="ctr">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162831" name="Straight Connector 18"/>
          <p:cNvCxnSpPr>
            <a:cxnSpLocks noChangeShapeType="1"/>
          </p:cNvCxnSpPr>
          <p:nvPr/>
        </p:nvCxnSpPr>
        <p:spPr bwMode="auto">
          <a:xfrm>
            <a:off x="4025900" y="863602"/>
            <a:ext cx="0" cy="3444875"/>
          </a:xfrm>
          <a:prstGeom prst="line">
            <a:avLst/>
          </a:prstGeom>
          <a:noFill/>
          <a:ln w="19050" cap="rnd" algn="ctr">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162832" name="Text Box 24"/>
          <p:cNvSpPr txBox="1">
            <a:spLocks noChangeArrowheads="1"/>
          </p:cNvSpPr>
          <p:nvPr/>
        </p:nvSpPr>
        <p:spPr bwMode="auto">
          <a:xfrm>
            <a:off x="6446380" y="5041900"/>
            <a:ext cx="945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6</a:t>
            </a:r>
            <a:endParaRPr kumimoji="0" lang="en-US" altLang="ko-KR"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endParaRPr>
          </a:p>
        </p:txBody>
      </p:sp>
      <p:sp>
        <p:nvSpPr>
          <p:cNvPr id="162833" name="Text Box 25"/>
          <p:cNvSpPr txBox="1">
            <a:spLocks noChangeArrowheads="1"/>
          </p:cNvSpPr>
          <p:nvPr/>
        </p:nvSpPr>
        <p:spPr bwMode="auto">
          <a:xfrm>
            <a:off x="2776874" y="5041900"/>
            <a:ext cx="945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0" i="0" u="none" strike="noStrike" kern="1200" cap="none" spc="0" normalizeH="0" baseline="0" noProof="0" dirty="0">
                <a:ln>
                  <a:noFill/>
                </a:ln>
                <a:solidFill>
                  <a:srgbClr val="FFFFFF"/>
                </a:solidFill>
                <a:effectLst/>
                <a:uLnTx/>
                <a:uFillTx/>
                <a:latin typeface="Trebuchet MS" pitchFamily="34" charset="0"/>
                <a:ea typeface="MS PGothic" pitchFamily="34" charset="-128"/>
                <a:cs typeface="+mn-cs"/>
              </a:rPr>
              <a:t>0</a:t>
            </a:r>
            <a:endParaRPr kumimoji="0" lang="en-US" altLang="ko-KR" sz="1400" b="0" i="0" u="none" strike="noStrike" kern="1200" cap="none" spc="0" normalizeH="0" baseline="0" noProof="0" dirty="0">
              <a:ln>
                <a:noFill/>
              </a:ln>
              <a:solidFill>
                <a:srgbClr val="FFFFFF"/>
              </a:solidFill>
              <a:effectLst/>
              <a:uLnTx/>
              <a:uFillTx/>
              <a:latin typeface="Trebuchet MS" pitchFamily="34" charset="0"/>
              <a:ea typeface="MS PGothic" pitchFamily="34" charset="-128"/>
              <a:cs typeface="+mn-cs"/>
            </a:endParaRPr>
          </a:p>
        </p:txBody>
      </p:sp>
      <p:sp>
        <p:nvSpPr>
          <p:cNvPr id="162834" name="Text Box 26"/>
          <p:cNvSpPr txBox="1">
            <a:spLocks noChangeArrowheads="1"/>
          </p:cNvSpPr>
          <p:nvPr/>
        </p:nvSpPr>
        <p:spPr bwMode="auto">
          <a:xfrm>
            <a:off x="3968294" y="5041900"/>
            <a:ext cx="945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0" i="0" u="none" strike="noStrike" kern="1200" cap="none" spc="0" normalizeH="0" baseline="0" noProof="0" dirty="0">
                <a:ln>
                  <a:noFill/>
                </a:ln>
                <a:solidFill>
                  <a:srgbClr val="FFFFFF"/>
                </a:solidFill>
                <a:effectLst/>
                <a:uLnTx/>
                <a:uFillTx/>
                <a:latin typeface="Trebuchet MS" pitchFamily="34" charset="0"/>
                <a:ea typeface="MS PGothic" pitchFamily="34" charset="-128"/>
                <a:cs typeface="+mn-cs"/>
              </a:rPr>
              <a:t>2</a:t>
            </a:r>
            <a:endParaRPr kumimoji="0" lang="en-US" altLang="ko-KR" sz="1400" b="0" i="0" u="none" strike="noStrike" kern="1200" cap="none" spc="0" normalizeH="0" baseline="0" noProof="0" dirty="0">
              <a:ln>
                <a:noFill/>
              </a:ln>
              <a:solidFill>
                <a:srgbClr val="FFFFFF"/>
              </a:solidFill>
              <a:effectLst/>
              <a:uLnTx/>
              <a:uFillTx/>
              <a:latin typeface="Trebuchet MS" pitchFamily="34" charset="0"/>
              <a:ea typeface="MS PGothic" pitchFamily="34" charset="-128"/>
              <a:cs typeface="+mn-cs"/>
            </a:endParaRPr>
          </a:p>
        </p:txBody>
      </p:sp>
      <p:sp>
        <p:nvSpPr>
          <p:cNvPr id="162835" name="Text Box 27"/>
          <p:cNvSpPr txBox="1">
            <a:spLocks noChangeArrowheads="1"/>
          </p:cNvSpPr>
          <p:nvPr/>
        </p:nvSpPr>
        <p:spPr bwMode="auto">
          <a:xfrm>
            <a:off x="5220036" y="5041900"/>
            <a:ext cx="945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4</a:t>
            </a:r>
            <a:endParaRPr kumimoji="0" lang="en-US" altLang="ko-KR"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endParaRPr>
          </a:p>
        </p:txBody>
      </p:sp>
      <p:sp>
        <p:nvSpPr>
          <p:cNvPr id="162836" name="Text Box 32"/>
          <p:cNvSpPr txBox="1">
            <a:spLocks noChangeArrowheads="1"/>
          </p:cNvSpPr>
          <p:nvPr/>
        </p:nvSpPr>
        <p:spPr bwMode="auto">
          <a:xfrm>
            <a:off x="10091617" y="5041900"/>
            <a:ext cx="1891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12</a:t>
            </a:r>
            <a:endParaRPr kumimoji="0" lang="en-US" altLang="ko-KR"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endParaRPr>
          </a:p>
        </p:txBody>
      </p:sp>
      <p:sp>
        <p:nvSpPr>
          <p:cNvPr id="25" name="Straight Connector 25622"/>
          <p:cNvSpPr>
            <a:spLocks noChangeShapeType="1"/>
          </p:cNvSpPr>
          <p:nvPr/>
        </p:nvSpPr>
        <p:spPr bwMode="gray">
          <a:xfrm flipV="1">
            <a:off x="2721790" y="4968335"/>
            <a:ext cx="7535863" cy="0"/>
          </a:xfrm>
          <a:prstGeom prst="line">
            <a:avLst/>
          </a:prstGeom>
          <a:noFill/>
          <a:ln w="38100" cap="rnd" algn="ctr">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BACC6"/>
              </a:solidFill>
              <a:effectLst/>
              <a:uLnTx/>
              <a:uFillTx/>
              <a:latin typeface="Trebuchet MS"/>
              <a:ea typeface="ＭＳ Ｐゴシック" charset="0"/>
              <a:cs typeface="+mn-cs"/>
            </a:endParaRPr>
          </a:p>
        </p:txBody>
      </p:sp>
      <p:cxnSp>
        <p:nvCxnSpPr>
          <p:cNvPr id="162838" name="Straight Connector 25"/>
          <p:cNvCxnSpPr>
            <a:cxnSpLocks noChangeShapeType="1"/>
          </p:cNvCxnSpPr>
          <p:nvPr/>
        </p:nvCxnSpPr>
        <p:spPr bwMode="auto">
          <a:xfrm>
            <a:off x="2819400" y="863602"/>
            <a:ext cx="0" cy="3444875"/>
          </a:xfrm>
          <a:prstGeom prst="line">
            <a:avLst/>
          </a:prstGeom>
          <a:noFill/>
          <a:ln w="19050" cap="rnd" algn="ctr">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162839" name="Text Box 24"/>
          <p:cNvSpPr txBox="1">
            <a:spLocks noChangeArrowheads="1"/>
          </p:cNvSpPr>
          <p:nvPr/>
        </p:nvSpPr>
        <p:spPr bwMode="auto">
          <a:xfrm>
            <a:off x="7663199" y="5041900"/>
            <a:ext cx="945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8</a:t>
            </a:r>
            <a:endParaRPr kumimoji="0" lang="en-US" altLang="ko-KR"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endParaRPr>
          </a:p>
        </p:txBody>
      </p:sp>
      <p:sp>
        <p:nvSpPr>
          <p:cNvPr id="162840" name="Text Box 24"/>
          <p:cNvSpPr txBox="1">
            <a:spLocks noChangeArrowheads="1"/>
          </p:cNvSpPr>
          <p:nvPr/>
        </p:nvSpPr>
        <p:spPr bwMode="auto">
          <a:xfrm>
            <a:off x="8856542" y="5041900"/>
            <a:ext cx="1891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ko-KR"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10</a:t>
            </a:r>
            <a:endParaRPr kumimoji="0" lang="en-US" altLang="ko-KR"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endParaRPr>
          </a:p>
        </p:txBody>
      </p:sp>
      <p:cxnSp>
        <p:nvCxnSpPr>
          <p:cNvPr id="162841" name="Straight Connector 28"/>
          <p:cNvCxnSpPr>
            <a:cxnSpLocks noChangeShapeType="1"/>
          </p:cNvCxnSpPr>
          <p:nvPr/>
        </p:nvCxnSpPr>
        <p:spPr bwMode="auto">
          <a:xfrm>
            <a:off x="8951913" y="863640"/>
            <a:ext cx="0" cy="3813175"/>
          </a:xfrm>
          <a:prstGeom prst="line">
            <a:avLst/>
          </a:prstGeom>
          <a:noFill/>
          <a:ln w="19050" cap="rnd" algn="ctr">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162842" name="Straight Connector 29"/>
          <p:cNvCxnSpPr>
            <a:cxnSpLocks noChangeShapeType="1"/>
          </p:cNvCxnSpPr>
          <p:nvPr/>
        </p:nvCxnSpPr>
        <p:spPr bwMode="auto">
          <a:xfrm>
            <a:off x="7721600" y="863602"/>
            <a:ext cx="0" cy="3444875"/>
          </a:xfrm>
          <a:prstGeom prst="line">
            <a:avLst/>
          </a:prstGeom>
          <a:noFill/>
          <a:ln w="19050" cap="rnd" algn="ctr">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31" name="Rectangle 31"/>
          <p:cNvSpPr>
            <a:spLocks noChangeArrowheads="1"/>
          </p:cNvSpPr>
          <p:nvPr/>
        </p:nvSpPr>
        <p:spPr bwMode="gray">
          <a:xfrm rot="5400000">
            <a:off x="3620369" y="32545"/>
            <a:ext cx="231775" cy="1817687"/>
          </a:xfrm>
          <a:prstGeom prst="round2SameRect">
            <a:avLst>
              <a:gd name="adj1" fmla="val 44364"/>
              <a:gd name="adj2" fmla="val 0"/>
            </a:avLst>
          </a:prstGeom>
          <a:solidFill>
            <a:schemeClr val="tx2"/>
          </a:solidFill>
          <a:ln w="28575" algn="ctr">
            <a:noFill/>
            <a:miter lim="800000"/>
            <a:headEnd/>
            <a:tailEnd/>
          </a:ln>
          <a:effectLst>
            <a:outerShdw blurRad="50800" dist="50800" algn="tl" rotWithShape="0">
              <a:srgbClr val="4BACC6">
                <a:alpha val="15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BACC6"/>
              </a:solidFill>
              <a:effectLst/>
              <a:uLnTx/>
              <a:uFillTx/>
              <a:latin typeface="Trebuchet MS"/>
              <a:ea typeface="ＭＳ Ｐゴシック" charset="0"/>
              <a:cs typeface="+mn-cs"/>
            </a:endParaRPr>
          </a:p>
        </p:txBody>
      </p:sp>
      <p:sp>
        <p:nvSpPr>
          <p:cNvPr id="162844" name="Text Box 54"/>
          <p:cNvSpPr txBox="1">
            <a:spLocks noChangeArrowheads="1"/>
          </p:cNvSpPr>
          <p:nvPr/>
        </p:nvSpPr>
        <p:spPr bwMode="auto">
          <a:xfrm>
            <a:off x="2060574" y="1181100"/>
            <a:ext cx="6842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FAMTX </a:t>
            </a:r>
            <a:r>
              <a:rPr kumimoji="0" lang="en-GB" altLang="en-US"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rPr>
              <a:t>2</a:t>
            </a:r>
            <a:endParaRPr kumimoji="0" lang="en-US" altLang="ko-KR"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endParaRPr>
          </a:p>
        </p:txBody>
      </p:sp>
      <p:sp>
        <p:nvSpPr>
          <p:cNvPr id="162845" name="Text Box 55"/>
          <p:cNvSpPr txBox="1">
            <a:spLocks noChangeArrowheads="1"/>
          </p:cNvSpPr>
          <p:nvPr/>
        </p:nvSpPr>
        <p:spPr bwMode="auto">
          <a:xfrm>
            <a:off x="2413229" y="1517651"/>
            <a:ext cx="3189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SP </a:t>
            </a:r>
            <a:r>
              <a:rPr kumimoji="0" lang="en-GB" altLang="en-US"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rPr>
              <a:t>3</a:t>
            </a:r>
            <a:endParaRPr kumimoji="0" lang="en-US" altLang="ko-KR"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endParaRPr>
          </a:p>
        </p:txBody>
      </p:sp>
      <p:sp>
        <p:nvSpPr>
          <p:cNvPr id="162846" name="Text Box 57"/>
          <p:cNvSpPr txBox="1">
            <a:spLocks noChangeArrowheads="1"/>
          </p:cNvSpPr>
          <p:nvPr/>
        </p:nvSpPr>
        <p:spPr bwMode="auto">
          <a:xfrm>
            <a:off x="2284722" y="3871913"/>
            <a:ext cx="4616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EOX </a:t>
            </a:r>
            <a:r>
              <a:rPr kumimoji="0" lang="en-GB" altLang="en-US"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rPr>
              <a:t>6</a:t>
            </a:r>
            <a:endParaRPr kumimoji="0" lang="en-US" altLang="ko-KR"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endParaRPr>
          </a:p>
        </p:txBody>
      </p:sp>
      <p:sp>
        <p:nvSpPr>
          <p:cNvPr id="162847" name="Text Box 61"/>
          <p:cNvSpPr txBox="1">
            <a:spLocks noChangeArrowheads="1"/>
          </p:cNvSpPr>
          <p:nvPr/>
        </p:nvSpPr>
        <p:spPr bwMode="auto">
          <a:xfrm>
            <a:off x="2414657" y="4176713"/>
            <a:ext cx="3349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XP </a:t>
            </a:r>
            <a:r>
              <a:rPr kumimoji="0" lang="en-GB" altLang="en-US"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rPr>
              <a:t>7</a:t>
            </a:r>
            <a:endParaRPr kumimoji="0" lang="en-US" altLang="ko-KR"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endParaRPr>
          </a:p>
        </p:txBody>
      </p:sp>
      <p:sp>
        <p:nvSpPr>
          <p:cNvPr id="162848" name="Text Box 53"/>
          <p:cNvSpPr txBox="1">
            <a:spLocks noChangeArrowheads="1"/>
          </p:cNvSpPr>
          <p:nvPr/>
        </p:nvSpPr>
        <p:spPr bwMode="auto">
          <a:xfrm>
            <a:off x="2425805" y="1854200"/>
            <a:ext cx="3317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FP </a:t>
            </a:r>
            <a:r>
              <a:rPr kumimoji="0" lang="en-GB" altLang="en-US"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rPr>
              <a:t>4</a:t>
            </a:r>
            <a:endParaRPr kumimoji="0" lang="en-US" altLang="ko-KR"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endParaRPr>
          </a:p>
        </p:txBody>
      </p:sp>
      <p:sp>
        <p:nvSpPr>
          <p:cNvPr id="162849" name="Text Box 54"/>
          <p:cNvSpPr txBox="1">
            <a:spLocks noChangeArrowheads="1"/>
          </p:cNvSpPr>
          <p:nvPr/>
        </p:nvSpPr>
        <p:spPr bwMode="auto">
          <a:xfrm>
            <a:off x="2475464" y="2190751"/>
            <a:ext cx="2789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IF </a:t>
            </a:r>
            <a:r>
              <a:rPr kumimoji="0" lang="en-GB" altLang="en-US"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rPr>
              <a:t>5</a:t>
            </a:r>
            <a:endParaRPr kumimoji="0" lang="en-US" altLang="ko-KR"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endParaRPr>
          </a:p>
        </p:txBody>
      </p:sp>
      <p:sp>
        <p:nvSpPr>
          <p:cNvPr id="162850" name="Text Box 55"/>
          <p:cNvSpPr txBox="1">
            <a:spLocks noChangeArrowheads="1"/>
          </p:cNvSpPr>
          <p:nvPr/>
        </p:nvSpPr>
        <p:spPr bwMode="auto">
          <a:xfrm>
            <a:off x="2284754" y="2525713"/>
            <a:ext cx="4584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EOF </a:t>
            </a:r>
            <a:r>
              <a:rPr kumimoji="0" lang="en-GB" altLang="en-US"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rPr>
              <a:t>6</a:t>
            </a:r>
            <a:endParaRPr kumimoji="0" lang="en-US" altLang="ko-KR"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endParaRPr>
          </a:p>
        </p:txBody>
      </p:sp>
      <p:sp>
        <p:nvSpPr>
          <p:cNvPr id="162851" name="Text Box 53"/>
          <p:cNvSpPr txBox="1">
            <a:spLocks noChangeArrowheads="1"/>
          </p:cNvSpPr>
          <p:nvPr/>
        </p:nvSpPr>
        <p:spPr bwMode="auto">
          <a:xfrm>
            <a:off x="2291134" y="2862263"/>
            <a:ext cx="4552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DCF </a:t>
            </a:r>
            <a:r>
              <a:rPr kumimoji="0" lang="en-GB" altLang="en-US"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rPr>
              <a:t>4</a:t>
            </a:r>
            <a:endParaRPr kumimoji="0" lang="en-US" altLang="ko-KR"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endParaRPr>
          </a:p>
        </p:txBody>
      </p:sp>
      <p:sp>
        <p:nvSpPr>
          <p:cNvPr id="162852" name="Text Box 54"/>
          <p:cNvSpPr txBox="1">
            <a:spLocks noChangeArrowheads="1"/>
          </p:cNvSpPr>
          <p:nvPr/>
        </p:nvSpPr>
        <p:spPr bwMode="auto">
          <a:xfrm>
            <a:off x="2319852" y="3198813"/>
            <a:ext cx="4424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ECF </a:t>
            </a:r>
            <a:r>
              <a:rPr kumimoji="0" lang="en-GB" altLang="en-US"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rPr>
              <a:t>6</a:t>
            </a:r>
            <a:endParaRPr kumimoji="0" lang="en-US" altLang="ko-KR"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endParaRPr>
          </a:p>
        </p:txBody>
      </p:sp>
      <p:sp>
        <p:nvSpPr>
          <p:cNvPr id="162853" name="Text Box 55"/>
          <p:cNvSpPr txBox="1">
            <a:spLocks noChangeArrowheads="1"/>
          </p:cNvSpPr>
          <p:nvPr/>
        </p:nvSpPr>
        <p:spPr bwMode="auto">
          <a:xfrm>
            <a:off x="2319802" y="3535363"/>
            <a:ext cx="4456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ECX </a:t>
            </a:r>
            <a:r>
              <a:rPr kumimoji="0" lang="en-GB" altLang="en-US"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rPr>
              <a:t>6</a:t>
            </a:r>
            <a:endParaRPr kumimoji="0" lang="en-US" altLang="ko-KR"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endParaRPr>
          </a:p>
        </p:txBody>
      </p:sp>
      <p:grpSp>
        <p:nvGrpSpPr>
          <p:cNvPr id="162854" name="Group 41"/>
          <p:cNvGrpSpPr>
            <a:grpSpLocks/>
          </p:cNvGrpSpPr>
          <p:nvPr/>
        </p:nvGrpSpPr>
        <p:grpSpPr bwMode="auto">
          <a:xfrm>
            <a:off x="2803550" y="1162099"/>
            <a:ext cx="6913563" cy="2941639"/>
            <a:chOff x="1279531" y="1928793"/>
            <a:chExt cx="6912804" cy="2942098"/>
          </a:xfrm>
        </p:grpSpPr>
        <p:sp>
          <p:nvSpPr>
            <p:cNvPr id="43" name="Rectangle 31"/>
            <p:cNvSpPr>
              <a:spLocks noChangeArrowheads="1"/>
            </p:cNvSpPr>
            <p:nvPr/>
          </p:nvSpPr>
          <p:spPr bwMode="gray">
            <a:xfrm rot="5400000">
              <a:off x="3239848" y="-7714"/>
              <a:ext cx="231811" cy="4104824"/>
            </a:xfrm>
            <a:prstGeom prst="round2SameRect">
              <a:avLst>
                <a:gd name="adj1" fmla="val 33908"/>
                <a:gd name="adj2" fmla="val 0"/>
              </a:avLst>
            </a:prstGeom>
            <a:solidFill>
              <a:schemeClr val="bg2">
                <a:lumMod val="60000"/>
                <a:lumOff val="40000"/>
              </a:schemeClr>
            </a:solidFill>
            <a:ln w="12700" algn="ctr">
              <a:noFill/>
              <a:miter lim="800000"/>
              <a:headEnd/>
              <a:tailEnd/>
            </a:ln>
            <a:effectLst>
              <a:outerShdw blurRad="50800" dist="50800" algn="tl" rotWithShape="0">
                <a:srgbClr val="4BACC6">
                  <a:alpha val="15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BACC6"/>
                </a:solidFill>
                <a:effectLst/>
                <a:uLnTx/>
                <a:uFillTx/>
                <a:latin typeface="Trebuchet MS"/>
                <a:ea typeface="ＭＳ Ｐゴシック" charset="0"/>
                <a:cs typeface="+mn-cs"/>
              </a:endParaRPr>
            </a:p>
          </p:txBody>
        </p:sp>
        <p:sp>
          <p:nvSpPr>
            <p:cNvPr id="47" name="Rectangle 31"/>
            <p:cNvSpPr>
              <a:spLocks noChangeArrowheads="1"/>
            </p:cNvSpPr>
            <p:nvPr/>
          </p:nvSpPr>
          <p:spPr bwMode="gray">
            <a:xfrm rot="5400000">
              <a:off x="4221609" y="355349"/>
              <a:ext cx="233398" cy="6069934"/>
            </a:xfrm>
            <a:prstGeom prst="round2SameRect">
              <a:avLst>
                <a:gd name="adj1" fmla="val 33908"/>
                <a:gd name="adj2" fmla="val 0"/>
              </a:avLst>
            </a:prstGeom>
            <a:solidFill>
              <a:srgbClr val="FFC000"/>
            </a:solidFill>
            <a:ln w="12700" algn="ctr">
              <a:noFill/>
              <a:miter lim="800000"/>
              <a:headEnd/>
              <a:tailEnd/>
            </a:ln>
            <a:effectLst>
              <a:outerShdw blurRad="50800" dist="50800" algn="tl" rotWithShape="0">
                <a:srgbClr val="4BACC6">
                  <a:alpha val="15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BACC6"/>
                </a:solidFill>
                <a:effectLst/>
                <a:uLnTx/>
                <a:uFillTx/>
                <a:latin typeface="Trebuchet MS"/>
                <a:ea typeface="ＭＳ Ｐゴシック" charset="0"/>
                <a:cs typeface="+mn-cs"/>
              </a:endParaRPr>
            </a:p>
          </p:txBody>
        </p:sp>
        <p:sp>
          <p:nvSpPr>
            <p:cNvPr id="48" name="Rectangle 31"/>
            <p:cNvSpPr>
              <a:spLocks noChangeArrowheads="1"/>
            </p:cNvSpPr>
            <p:nvPr/>
          </p:nvSpPr>
          <p:spPr bwMode="gray">
            <a:xfrm rot="5400000">
              <a:off x="4070020" y="843541"/>
              <a:ext cx="233398" cy="5766754"/>
            </a:xfrm>
            <a:prstGeom prst="round2SameRect">
              <a:avLst>
                <a:gd name="adj1" fmla="val 33908"/>
                <a:gd name="adj2" fmla="val 0"/>
              </a:avLst>
            </a:prstGeom>
            <a:solidFill>
              <a:srgbClr val="FFC000"/>
            </a:solidFill>
            <a:ln w="12700" algn="ctr">
              <a:noFill/>
              <a:miter lim="800000"/>
              <a:headEnd/>
              <a:tailEnd/>
            </a:ln>
            <a:effectLst>
              <a:outerShdw blurRad="50800" dist="50800" algn="tl" rotWithShape="0">
                <a:srgbClr val="4BACC6">
                  <a:alpha val="15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BACC6"/>
                </a:solidFill>
                <a:effectLst/>
                <a:uLnTx/>
                <a:uFillTx/>
                <a:latin typeface="Trebuchet MS"/>
                <a:ea typeface="ＭＳ Ｐゴシック" charset="0"/>
                <a:cs typeface="+mn-cs"/>
              </a:endParaRPr>
            </a:p>
          </p:txBody>
        </p:sp>
        <p:sp>
          <p:nvSpPr>
            <p:cNvPr id="49" name="Rectangle 31"/>
            <p:cNvSpPr>
              <a:spLocks noChangeArrowheads="1"/>
            </p:cNvSpPr>
            <p:nvPr/>
          </p:nvSpPr>
          <p:spPr bwMode="gray">
            <a:xfrm rot="5400000">
              <a:off x="4021605" y="1228558"/>
              <a:ext cx="231811" cy="5668340"/>
            </a:xfrm>
            <a:prstGeom prst="round2SameRect">
              <a:avLst>
                <a:gd name="adj1" fmla="val 33908"/>
                <a:gd name="adj2" fmla="val 0"/>
              </a:avLst>
            </a:prstGeom>
            <a:solidFill>
              <a:srgbClr val="FFC000"/>
            </a:solidFill>
            <a:ln w="12700" algn="ctr">
              <a:noFill/>
              <a:miter lim="800000"/>
              <a:headEnd/>
              <a:tailEnd/>
            </a:ln>
            <a:effectLst>
              <a:outerShdw blurRad="50800" dist="50800" algn="tl" rotWithShape="0">
                <a:srgbClr val="4BACC6">
                  <a:alpha val="15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BACC6"/>
                </a:solidFill>
                <a:effectLst/>
                <a:uLnTx/>
                <a:uFillTx/>
                <a:latin typeface="Trebuchet MS"/>
                <a:ea typeface="ＭＳ Ｐゴシック" charset="0"/>
                <a:cs typeface="+mn-cs"/>
              </a:endParaRPr>
            </a:p>
          </p:txBody>
        </p:sp>
        <p:sp>
          <p:nvSpPr>
            <p:cNvPr id="50" name="Rectangle 31"/>
            <p:cNvSpPr>
              <a:spLocks noChangeArrowheads="1"/>
            </p:cNvSpPr>
            <p:nvPr/>
          </p:nvSpPr>
          <p:spPr bwMode="gray">
            <a:xfrm rot="5400000">
              <a:off x="4443041" y="1143725"/>
              <a:ext cx="231811" cy="6511210"/>
            </a:xfrm>
            <a:prstGeom prst="round2SameRect">
              <a:avLst>
                <a:gd name="adj1" fmla="val 33908"/>
                <a:gd name="adj2" fmla="val 0"/>
              </a:avLst>
            </a:prstGeom>
            <a:solidFill>
              <a:srgbClr val="FFC000"/>
            </a:solidFill>
            <a:ln w="19050" algn="ctr">
              <a:noFill/>
              <a:miter lim="800000"/>
              <a:headEnd/>
              <a:tailEnd/>
            </a:ln>
            <a:effectLst>
              <a:outerShdw blurRad="50800" dist="50800" algn="tl" rotWithShape="0">
                <a:srgbClr val="4BACC6">
                  <a:alpha val="15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BACC6"/>
                </a:solidFill>
                <a:effectLst/>
                <a:uLnTx/>
                <a:uFillTx/>
                <a:latin typeface="Trebuchet MS"/>
                <a:ea typeface="ＭＳ Ｐゴシック" charset="0"/>
                <a:cs typeface="+mn-cs"/>
              </a:endParaRPr>
            </a:p>
          </p:txBody>
        </p:sp>
        <p:sp>
          <p:nvSpPr>
            <p:cNvPr id="52" name="Rectangle 31"/>
            <p:cNvSpPr>
              <a:spLocks noChangeArrowheads="1"/>
            </p:cNvSpPr>
            <p:nvPr/>
          </p:nvSpPr>
          <p:spPr bwMode="gray">
            <a:xfrm rot="5400000">
              <a:off x="4620027" y="1298583"/>
              <a:ext cx="231811" cy="6912804"/>
            </a:xfrm>
            <a:prstGeom prst="round2SameRect">
              <a:avLst>
                <a:gd name="adj1" fmla="val 33908"/>
                <a:gd name="adj2" fmla="val 0"/>
              </a:avLst>
            </a:prstGeom>
            <a:solidFill>
              <a:srgbClr val="FFC000"/>
            </a:solidFill>
            <a:ln w="19050" algn="ctr">
              <a:noFill/>
              <a:miter lim="800000"/>
              <a:headEnd/>
              <a:tailEnd/>
            </a:ln>
            <a:effectLst>
              <a:outerShdw blurRad="50800" dist="50800" algn="tl" rotWithShape="0">
                <a:srgbClr val="4BACC6">
                  <a:alpha val="15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BACC6"/>
                </a:solidFill>
                <a:effectLst/>
                <a:uLnTx/>
                <a:uFillTx/>
                <a:latin typeface="Trebuchet MS"/>
                <a:ea typeface="ＭＳ Ｐゴシック" charset="0"/>
                <a:cs typeface="+mn-cs"/>
              </a:endParaRPr>
            </a:p>
          </p:txBody>
        </p:sp>
      </p:grpSp>
      <p:sp>
        <p:nvSpPr>
          <p:cNvPr id="54" name="Rounded Rectangle 53"/>
          <p:cNvSpPr/>
          <p:nvPr/>
        </p:nvSpPr>
        <p:spPr bwMode="gray">
          <a:xfrm>
            <a:off x="1951038" y="5486400"/>
            <a:ext cx="3363912" cy="914400"/>
          </a:xfrm>
          <a:prstGeom prst="roundRect">
            <a:avLst>
              <a:gd name="adj" fmla="val 11153"/>
            </a:avLst>
          </a:prstGeom>
          <a:noFill/>
          <a:ln w="15875" cap="flat" cmpd="sng" algn="ctr">
            <a:solidFill>
              <a:srgbClr val="90323B"/>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Calibri" pitchFamily="34" charset="0"/>
              <a:ea typeface="ＭＳ Ｐゴシック" charset="0"/>
              <a:cs typeface="+mn-cs"/>
            </a:endParaRPr>
          </a:p>
        </p:txBody>
      </p:sp>
      <p:sp>
        <p:nvSpPr>
          <p:cNvPr id="162856" name="Text Box 61"/>
          <p:cNvSpPr txBox="1">
            <a:spLocks noChangeArrowheads="1"/>
          </p:cNvSpPr>
          <p:nvPr/>
        </p:nvSpPr>
        <p:spPr bwMode="auto">
          <a:xfrm>
            <a:off x="1911336" y="4427539"/>
            <a:ext cx="8223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dirty="0">
                <a:ln>
                  <a:noFill/>
                </a:ln>
                <a:solidFill>
                  <a:srgbClr val="FFFFFF"/>
                </a:solidFill>
                <a:effectLst/>
                <a:uLnTx/>
                <a:uFillTx/>
                <a:latin typeface="Trebuchet MS" pitchFamily="34" charset="0"/>
                <a:ea typeface="MS PGothic" pitchFamily="34" charset="-128"/>
                <a:cs typeface="+mn-cs"/>
              </a:rPr>
              <a:t> FOLFIRI </a:t>
            </a:r>
            <a:r>
              <a:rPr kumimoji="0" lang="en-GB" altLang="en-US" sz="1400" b="1" i="0" u="none" strike="noStrike" kern="1200" cap="none" spc="0" normalizeH="0" baseline="30000" noProof="0" dirty="0">
                <a:ln>
                  <a:noFill/>
                </a:ln>
                <a:solidFill>
                  <a:srgbClr val="FFFFFF"/>
                </a:solidFill>
                <a:effectLst/>
                <a:uLnTx/>
                <a:uFillTx/>
                <a:latin typeface="Trebuchet MS" pitchFamily="34" charset="0"/>
                <a:ea typeface="MS PGothic" pitchFamily="34" charset="-128"/>
                <a:cs typeface="+mn-cs"/>
              </a:rPr>
              <a:t>8</a:t>
            </a:r>
            <a:endParaRPr kumimoji="0" lang="en-US" altLang="ko-KR" sz="1400" b="1" i="0" u="none" strike="noStrike" kern="1200" cap="none" spc="0" normalizeH="0" baseline="30000" noProof="0" dirty="0">
              <a:ln>
                <a:noFill/>
              </a:ln>
              <a:solidFill>
                <a:srgbClr val="FFFFFF"/>
              </a:solidFill>
              <a:effectLst/>
              <a:uLnTx/>
              <a:uFillTx/>
              <a:latin typeface="Trebuchet MS" pitchFamily="34" charset="0"/>
              <a:ea typeface="MS PGothic" pitchFamily="34" charset="-128"/>
              <a:cs typeface="+mn-cs"/>
            </a:endParaRPr>
          </a:p>
        </p:txBody>
      </p:sp>
      <p:sp>
        <p:nvSpPr>
          <p:cNvPr id="53" name="Rectangle 31"/>
          <p:cNvSpPr>
            <a:spLocks noChangeArrowheads="1"/>
          </p:cNvSpPr>
          <p:nvPr/>
        </p:nvSpPr>
        <p:spPr bwMode="gray">
          <a:xfrm rot="5400000">
            <a:off x="6115850" y="1424834"/>
            <a:ext cx="196852" cy="6773863"/>
          </a:xfrm>
          <a:prstGeom prst="round2SameRect">
            <a:avLst>
              <a:gd name="adj1" fmla="val 33908"/>
              <a:gd name="adj2" fmla="val 0"/>
            </a:avLst>
          </a:prstGeom>
          <a:solidFill>
            <a:srgbClr val="92D050"/>
          </a:solidFill>
          <a:ln w="12700" algn="ctr">
            <a:noFill/>
            <a:miter lim="800000"/>
            <a:headEnd/>
            <a:tailEnd/>
          </a:ln>
          <a:effectLst>
            <a:outerShdw blurRad="50800" dist="50800" algn="tl" rotWithShape="0">
              <a:srgbClr val="84CCC0">
                <a:alpha val="15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2D050"/>
              </a:solidFill>
              <a:effectLst/>
              <a:uLnTx/>
              <a:uFillTx/>
              <a:latin typeface="Calibri"/>
              <a:ea typeface="ＭＳ Ｐゴシック" charset="0"/>
              <a:cs typeface="+mn-cs"/>
            </a:endParaRPr>
          </a:p>
        </p:txBody>
      </p:sp>
      <p:sp>
        <p:nvSpPr>
          <p:cNvPr id="55" name="Text Box 61"/>
          <p:cNvSpPr txBox="1">
            <a:spLocks noChangeArrowheads="1"/>
          </p:cNvSpPr>
          <p:nvPr/>
        </p:nvSpPr>
        <p:spPr bwMode="auto">
          <a:xfrm>
            <a:off x="1968764" y="4703763"/>
            <a:ext cx="7934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dirty="0">
                <a:ln>
                  <a:noFill/>
                </a:ln>
                <a:solidFill>
                  <a:srgbClr val="FFFFFF"/>
                </a:solidFill>
                <a:effectLst/>
                <a:uLnTx/>
                <a:uFillTx/>
                <a:latin typeface="Trebuchet MS" pitchFamily="34" charset="0"/>
                <a:ea typeface="MS PGothic" pitchFamily="34" charset="-128"/>
                <a:cs typeface="+mn-cs"/>
              </a:rPr>
              <a:t>FOLFOX </a:t>
            </a:r>
            <a:r>
              <a:rPr kumimoji="0" lang="en-GB" altLang="en-US" sz="1400" b="1" i="0" u="none" strike="noStrike" kern="1200" cap="none" spc="0" normalizeH="0" baseline="30000" noProof="0" dirty="0">
                <a:ln>
                  <a:noFill/>
                </a:ln>
                <a:solidFill>
                  <a:srgbClr val="FFFFFF"/>
                </a:solidFill>
                <a:effectLst/>
                <a:uLnTx/>
                <a:uFillTx/>
                <a:latin typeface="Trebuchet MS" pitchFamily="34" charset="0"/>
                <a:ea typeface="MS PGothic" pitchFamily="34" charset="-128"/>
                <a:cs typeface="+mn-cs"/>
              </a:rPr>
              <a:t>9</a:t>
            </a:r>
            <a:endParaRPr kumimoji="0" lang="en-US" altLang="ko-KR" sz="1400" b="1" i="0" u="none" strike="noStrike" kern="1200" cap="none" spc="0" normalizeH="0" baseline="30000" noProof="0" dirty="0">
              <a:ln>
                <a:noFill/>
              </a:ln>
              <a:solidFill>
                <a:srgbClr val="FFFFFF"/>
              </a:solidFill>
              <a:effectLst/>
              <a:uLnTx/>
              <a:uFillTx/>
              <a:latin typeface="Trebuchet MS" pitchFamily="34" charset="0"/>
              <a:ea typeface="MS PGothic" pitchFamily="34" charset="-128"/>
              <a:cs typeface="+mn-cs"/>
            </a:endParaRPr>
          </a:p>
        </p:txBody>
      </p:sp>
      <p:sp>
        <p:nvSpPr>
          <p:cNvPr id="3" name="TextBox 2"/>
          <p:cNvSpPr txBox="1"/>
          <p:nvPr/>
        </p:nvSpPr>
        <p:spPr>
          <a:xfrm>
            <a:off x="9140841" y="1265968"/>
            <a:ext cx="2095445"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itchFamily="34" charset="0"/>
                <a:ea typeface="+mn-ea"/>
                <a:cs typeface="+mn-cs"/>
              </a:rPr>
              <a:t>mOS</a:t>
            </a:r>
            <a:r>
              <a:rPr kumimoji="0" lang="en-US" sz="1800" b="0" i="0" u="none" strike="noStrike" kern="1200" cap="none" spc="0" normalizeH="0" baseline="0" noProof="0" dirty="0">
                <a:ln>
                  <a:noFill/>
                </a:ln>
                <a:solidFill>
                  <a:prstClr val="white"/>
                </a:solidFill>
                <a:effectLst/>
                <a:uLnTx/>
                <a:uFillTx/>
                <a:latin typeface="Arial" pitchFamily="34" charset="0"/>
                <a:ea typeface="+mn-ea"/>
                <a:cs typeface="+mn-cs"/>
              </a:rPr>
              <a:t>    = ~10-11m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mn-cs"/>
              </a:rPr>
              <a:t>1yr OS = ~40%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mn-cs"/>
              </a:rPr>
              <a:t>2yr OS = ~15-20%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mn-cs"/>
              </a:rPr>
              <a:t>5yr OS &lt; ~2%</a:t>
            </a:r>
          </a:p>
        </p:txBody>
      </p:sp>
    </p:spTree>
    <p:extLst>
      <p:ext uri="{BB962C8B-B14F-4D97-AF65-F5344CB8AC3E}">
        <p14:creationId xmlns:p14="http://schemas.microsoft.com/office/powerpoint/2010/main" val="706306098"/>
      </p:ext>
    </p:extLst>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304925" y="968050"/>
            <a:ext cx="9162286" cy="5143403"/>
          </a:xfrm>
          <a:prstGeom prst="rect">
            <a:avLst/>
          </a:prstGeom>
        </p:spPr>
      </p:pic>
      <p:sp>
        <p:nvSpPr>
          <p:cNvPr id="6" name="Title 5">
            <a:extLst>
              <a:ext uri="{FF2B5EF4-FFF2-40B4-BE49-F238E27FC236}">
                <a16:creationId xmlns:a16="http://schemas.microsoft.com/office/drawing/2014/main" id="{97B21497-44FF-B646-93F8-E10F4DA43DDF}"/>
              </a:ext>
            </a:extLst>
          </p:cNvPr>
          <p:cNvSpPr txBox="1">
            <a:spLocks/>
          </p:cNvSpPr>
          <p:nvPr/>
        </p:nvSpPr>
        <p:spPr>
          <a:xfrm>
            <a:off x="-46647" y="0"/>
            <a:ext cx="12192000" cy="894080"/>
          </a:xfrm>
          <a:prstGeom prst="rect">
            <a:avLst/>
          </a:prstGeom>
          <a:solidFill>
            <a:srgbClr val="3777B3"/>
          </a:solidFill>
        </p:spPr>
        <p:txBody>
          <a:bodyPr vert="horz" lIns="548640" tIns="45720" rIns="91440" bIns="45720" rtlCol="0" anchor="ctr">
            <a:noAutofit/>
          </a:bodyPr>
          <a:lstStyle>
            <a:defPPr>
              <a:defRPr lang="en-US"/>
            </a:defPPr>
            <a:lvl1pPr>
              <a:lnSpc>
                <a:spcPct val="90000"/>
              </a:lnSpc>
              <a:spcBef>
                <a:spcPts val="300"/>
              </a:spcBef>
              <a:buNone/>
              <a:defRPr sz="2800" b="0">
                <a:solidFill>
                  <a:schemeClr val="bg1"/>
                </a:solidFill>
                <a:latin typeface="+mj-lt"/>
                <a:ea typeface="+mj-ea"/>
                <a:cs typeface="+mj-cs"/>
              </a:defRPr>
            </a:lvl1pPr>
          </a:lstStyle>
          <a:p>
            <a:r>
              <a:rPr lang="en-US" dirty="0"/>
              <a:t>CM 577(</a:t>
            </a:r>
            <a:r>
              <a:rPr lang="en-US" dirty="0" err="1"/>
              <a:t>Adj</a:t>
            </a:r>
            <a:r>
              <a:rPr lang="en-US" dirty="0"/>
              <a:t> </a:t>
            </a:r>
            <a:r>
              <a:rPr lang="en-US" dirty="0" err="1"/>
              <a:t>EsoSCC</a:t>
            </a:r>
            <a:r>
              <a:rPr lang="en-US" dirty="0"/>
              <a:t>/</a:t>
            </a:r>
            <a:r>
              <a:rPr lang="en-US" dirty="0" err="1"/>
              <a:t>EsoAC</a:t>
            </a:r>
            <a:r>
              <a:rPr lang="en-US" dirty="0"/>
              <a:t>/GEJAC)</a:t>
            </a:r>
          </a:p>
        </p:txBody>
      </p:sp>
      <p:sp>
        <p:nvSpPr>
          <p:cNvPr id="7" name="Rectangle 6"/>
          <p:cNvSpPr/>
          <p:nvPr/>
        </p:nvSpPr>
        <p:spPr bwMode="auto">
          <a:xfrm>
            <a:off x="1504950" y="4272622"/>
            <a:ext cx="7924800" cy="18170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Times New Roman" pitchFamily="16" charset="0"/>
              <a:cs typeface="Arial" panose="020B0604020202020204" pitchFamily="34" charset="0"/>
            </a:endParaRPr>
          </a:p>
        </p:txBody>
      </p:sp>
      <p:sp>
        <p:nvSpPr>
          <p:cNvPr id="8" name="Rectangle 7"/>
          <p:cNvSpPr/>
          <p:nvPr/>
        </p:nvSpPr>
        <p:spPr bwMode="auto">
          <a:xfrm>
            <a:off x="1504950" y="4806022"/>
            <a:ext cx="7924800" cy="18170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Times New Roman" pitchFamily="16" charset="0"/>
              <a:cs typeface="Arial" panose="020B0604020202020204" pitchFamily="34" charset="0"/>
            </a:endParaRPr>
          </a:p>
        </p:txBody>
      </p:sp>
      <p:sp>
        <p:nvSpPr>
          <p:cNvPr id="9" name="Rectangle 8"/>
          <p:cNvSpPr/>
          <p:nvPr/>
        </p:nvSpPr>
        <p:spPr bwMode="auto">
          <a:xfrm>
            <a:off x="1504950" y="5163868"/>
            <a:ext cx="7924800" cy="68448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Times New Roman" pitchFamily="16" charset="0"/>
              <a:cs typeface="Arial" panose="020B0604020202020204" pitchFamily="34" charset="0"/>
            </a:endParaRPr>
          </a:p>
        </p:txBody>
      </p:sp>
      <p:sp>
        <p:nvSpPr>
          <p:cNvPr id="10" name="Rectangle 9"/>
          <p:cNvSpPr/>
          <p:nvPr/>
        </p:nvSpPr>
        <p:spPr bwMode="auto">
          <a:xfrm>
            <a:off x="1438275" y="2347777"/>
            <a:ext cx="7924800" cy="538298"/>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Times New Roman" pitchFamily="16" charset="0"/>
              <a:cs typeface="Arial" panose="020B0604020202020204" pitchFamily="34" charset="0"/>
            </a:endParaRPr>
          </a:p>
        </p:txBody>
      </p:sp>
    </p:spTree>
    <p:extLst>
      <p:ext uri="{BB962C8B-B14F-4D97-AF65-F5344CB8AC3E}">
        <p14:creationId xmlns:p14="http://schemas.microsoft.com/office/powerpoint/2010/main" val="19693604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B21497-44FF-B646-93F8-E10F4DA43DDF}"/>
              </a:ext>
            </a:extLst>
          </p:cNvPr>
          <p:cNvSpPr txBox="1">
            <a:spLocks/>
          </p:cNvSpPr>
          <p:nvPr/>
        </p:nvSpPr>
        <p:spPr>
          <a:xfrm>
            <a:off x="-46647" y="0"/>
            <a:ext cx="12192000" cy="894080"/>
          </a:xfrm>
          <a:prstGeom prst="rect">
            <a:avLst/>
          </a:prstGeom>
          <a:solidFill>
            <a:srgbClr val="3777B3"/>
          </a:solidFill>
        </p:spPr>
        <p:txBody>
          <a:bodyPr vert="horz" lIns="548640" tIns="45720" rIns="91440" bIns="45720" rtlCol="0" anchor="ctr">
            <a:noAutofit/>
          </a:bodyPr>
          <a:lstStyle>
            <a:defPPr>
              <a:defRPr lang="en-US"/>
            </a:defPPr>
            <a:lvl1pPr>
              <a:lnSpc>
                <a:spcPct val="90000"/>
              </a:lnSpc>
              <a:spcBef>
                <a:spcPts val="300"/>
              </a:spcBef>
              <a:buNone/>
              <a:defRPr sz="2800" b="0">
                <a:solidFill>
                  <a:schemeClr val="bg1"/>
                </a:solidFill>
                <a:latin typeface="+mj-lt"/>
                <a:ea typeface="+mj-ea"/>
                <a:cs typeface="+mj-cs"/>
              </a:defRPr>
            </a:lvl1pPr>
          </a:lstStyle>
          <a:p>
            <a:r>
              <a:rPr lang="en-US" dirty="0"/>
              <a:t>CM 577(</a:t>
            </a:r>
            <a:r>
              <a:rPr lang="en-US" dirty="0" err="1"/>
              <a:t>Adj</a:t>
            </a:r>
            <a:r>
              <a:rPr lang="en-US" dirty="0"/>
              <a:t> </a:t>
            </a:r>
            <a:r>
              <a:rPr lang="en-US" dirty="0" err="1"/>
              <a:t>EsoSCC</a:t>
            </a:r>
            <a:r>
              <a:rPr lang="en-US" dirty="0"/>
              <a:t>/</a:t>
            </a:r>
            <a:r>
              <a:rPr lang="en-US" dirty="0" err="1"/>
              <a:t>EsoAC</a:t>
            </a:r>
            <a:r>
              <a:rPr lang="en-US" dirty="0"/>
              <a:t>/GEJAC)</a:t>
            </a:r>
          </a:p>
        </p:txBody>
      </p:sp>
      <p:pic>
        <p:nvPicPr>
          <p:cNvPr id="302" name="Content Placeholder 301"/>
          <p:cNvPicPr>
            <a:picLocks noGrp="1" noChangeAspect="1"/>
          </p:cNvPicPr>
          <p:nvPr>
            <p:ph idx="1"/>
          </p:nvPr>
        </p:nvPicPr>
        <p:blipFill>
          <a:blip r:embed="rId2"/>
          <a:stretch>
            <a:fillRect/>
          </a:stretch>
        </p:blipFill>
        <p:spPr>
          <a:xfrm>
            <a:off x="1114425" y="886234"/>
            <a:ext cx="9392413" cy="5225219"/>
          </a:xfrm>
          <a:prstGeom prst="rect">
            <a:avLst/>
          </a:prstGeom>
        </p:spPr>
      </p:pic>
    </p:spTree>
    <p:extLst>
      <p:ext uri="{BB962C8B-B14F-4D97-AF65-F5344CB8AC3E}">
        <p14:creationId xmlns:p14="http://schemas.microsoft.com/office/powerpoint/2010/main" val="11488700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B21497-44FF-B646-93F8-E10F4DA43DDF}"/>
              </a:ext>
            </a:extLst>
          </p:cNvPr>
          <p:cNvSpPr txBox="1">
            <a:spLocks/>
          </p:cNvSpPr>
          <p:nvPr/>
        </p:nvSpPr>
        <p:spPr>
          <a:xfrm>
            <a:off x="-46647" y="0"/>
            <a:ext cx="12192000" cy="894080"/>
          </a:xfrm>
          <a:prstGeom prst="rect">
            <a:avLst/>
          </a:prstGeom>
          <a:solidFill>
            <a:srgbClr val="3777B3"/>
          </a:solidFill>
        </p:spPr>
        <p:txBody>
          <a:bodyPr vert="horz" lIns="548640" tIns="45720" rIns="91440" bIns="45720" rtlCol="0" anchor="ctr">
            <a:noAutofit/>
          </a:bodyPr>
          <a:lstStyle>
            <a:defPPr>
              <a:defRPr lang="en-US"/>
            </a:defPPr>
            <a:lvl1pPr>
              <a:lnSpc>
                <a:spcPct val="90000"/>
              </a:lnSpc>
              <a:spcBef>
                <a:spcPts val="300"/>
              </a:spcBef>
              <a:buNone/>
              <a:defRPr sz="2800" b="0">
                <a:solidFill>
                  <a:schemeClr val="bg1"/>
                </a:solidFill>
                <a:latin typeface="+mj-lt"/>
                <a:ea typeface="+mj-ea"/>
                <a:cs typeface="+mj-cs"/>
              </a:defRPr>
            </a:lvl1pPr>
          </a:lstStyle>
          <a:p>
            <a:r>
              <a:rPr lang="en-US" dirty="0"/>
              <a:t>CM 577(</a:t>
            </a:r>
            <a:r>
              <a:rPr lang="en-US" dirty="0" err="1"/>
              <a:t>Adj</a:t>
            </a:r>
            <a:r>
              <a:rPr lang="en-US" dirty="0"/>
              <a:t> </a:t>
            </a:r>
            <a:r>
              <a:rPr lang="en-US" dirty="0" err="1"/>
              <a:t>EsoSCC</a:t>
            </a:r>
            <a:r>
              <a:rPr lang="en-US" dirty="0"/>
              <a:t>/</a:t>
            </a:r>
            <a:r>
              <a:rPr lang="en-US" dirty="0" err="1"/>
              <a:t>EsoAC</a:t>
            </a:r>
            <a:r>
              <a:rPr lang="en-US" dirty="0"/>
              <a:t>/GEJAC)</a:t>
            </a:r>
          </a:p>
        </p:txBody>
      </p:sp>
      <p:pic>
        <p:nvPicPr>
          <p:cNvPr id="5" name="Content Placeholder 4"/>
          <p:cNvPicPr>
            <a:picLocks noGrp="1" noChangeAspect="1"/>
          </p:cNvPicPr>
          <p:nvPr>
            <p:ph idx="1"/>
          </p:nvPr>
        </p:nvPicPr>
        <p:blipFill>
          <a:blip r:embed="rId2"/>
          <a:stretch>
            <a:fillRect/>
          </a:stretch>
        </p:blipFill>
        <p:spPr>
          <a:xfrm>
            <a:off x="1047750" y="963843"/>
            <a:ext cx="9810750" cy="5235038"/>
          </a:xfrm>
          <a:prstGeom prst="rect">
            <a:avLst/>
          </a:prstGeom>
        </p:spPr>
      </p:pic>
      <p:sp>
        <p:nvSpPr>
          <p:cNvPr id="7" name="Rectangle 6"/>
          <p:cNvSpPr/>
          <p:nvPr/>
        </p:nvSpPr>
        <p:spPr bwMode="auto">
          <a:xfrm>
            <a:off x="1152524" y="3962400"/>
            <a:ext cx="8686801" cy="3429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Times New Roman" pitchFamily="16" charset="0"/>
              <a:cs typeface="Arial" panose="020B0604020202020204" pitchFamily="34" charset="0"/>
            </a:endParaRPr>
          </a:p>
        </p:txBody>
      </p:sp>
      <p:sp>
        <p:nvSpPr>
          <p:cNvPr id="8" name="Rectangle 7"/>
          <p:cNvSpPr/>
          <p:nvPr/>
        </p:nvSpPr>
        <p:spPr bwMode="auto">
          <a:xfrm>
            <a:off x="1152523" y="4356013"/>
            <a:ext cx="8686801" cy="34933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Times New Roman" pitchFamily="16" charset="0"/>
              <a:cs typeface="Arial" panose="020B0604020202020204" pitchFamily="34" charset="0"/>
            </a:endParaRPr>
          </a:p>
        </p:txBody>
      </p:sp>
      <p:sp>
        <p:nvSpPr>
          <p:cNvPr id="9" name="Rectangle 8"/>
          <p:cNvSpPr/>
          <p:nvPr/>
        </p:nvSpPr>
        <p:spPr bwMode="auto">
          <a:xfrm>
            <a:off x="1152523" y="4982941"/>
            <a:ext cx="1285875" cy="538298"/>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Times New Roman" pitchFamily="16" charset="0"/>
              <a:cs typeface="Arial" panose="020B0604020202020204" pitchFamily="34" charset="0"/>
            </a:endParaRPr>
          </a:p>
        </p:txBody>
      </p:sp>
      <p:sp>
        <p:nvSpPr>
          <p:cNvPr id="10" name="TextBox 9"/>
          <p:cNvSpPr txBox="1"/>
          <p:nvPr/>
        </p:nvSpPr>
        <p:spPr>
          <a:xfrm>
            <a:off x="9996487" y="3676650"/>
            <a:ext cx="914400" cy="914400"/>
          </a:xfrm>
          <a:prstGeom prst="rect">
            <a:avLst/>
          </a:prstGeom>
          <a:noFill/>
        </p:spPr>
        <p:txBody>
          <a:bodyPr wrap="none" rtlCol="0">
            <a:noAutofit/>
          </a:bodyPr>
          <a:lstStyle/>
          <a:p>
            <a:pPr marL="176213" indent="-176213" algn="l">
              <a:lnSpc>
                <a:spcPct val="90000"/>
              </a:lnSpc>
              <a:spcBef>
                <a:spcPts val="300"/>
              </a:spcBef>
              <a:buFont typeface="Arial" panose="020B0604020202020204" pitchFamily="34" charset="0"/>
              <a:buChar char="•"/>
            </a:pPr>
            <a:r>
              <a:rPr lang="en-US" sz="1400" b="1" dirty="0"/>
              <a:t>CPS?</a:t>
            </a:r>
          </a:p>
          <a:p>
            <a:pPr marL="176213" indent="-176213" algn="l">
              <a:lnSpc>
                <a:spcPct val="90000"/>
              </a:lnSpc>
              <a:spcBef>
                <a:spcPts val="300"/>
              </a:spcBef>
              <a:buFont typeface="Arial" panose="020B0604020202020204" pitchFamily="34" charset="0"/>
              <a:buChar char="•"/>
            </a:pPr>
            <a:r>
              <a:rPr lang="en-US" sz="1400" b="1" dirty="0"/>
              <a:t>AC?</a:t>
            </a:r>
          </a:p>
          <a:p>
            <a:pPr marL="176213" indent="-176213" algn="l">
              <a:lnSpc>
                <a:spcPct val="90000"/>
              </a:lnSpc>
              <a:spcBef>
                <a:spcPts val="300"/>
              </a:spcBef>
              <a:buFont typeface="Arial" panose="020B0604020202020204" pitchFamily="34" charset="0"/>
              <a:buChar char="•"/>
            </a:pPr>
            <a:r>
              <a:rPr lang="en-US" sz="1400" b="1" dirty="0"/>
              <a:t>GEJ?</a:t>
            </a:r>
          </a:p>
          <a:p>
            <a:pPr marL="176213" indent="-176213" algn="l">
              <a:lnSpc>
                <a:spcPct val="90000"/>
              </a:lnSpc>
              <a:spcBef>
                <a:spcPts val="300"/>
              </a:spcBef>
              <a:buFont typeface="Arial" panose="020B0604020202020204" pitchFamily="34" charset="0"/>
              <a:buChar char="•"/>
            </a:pPr>
            <a:endParaRPr lang="en-US" sz="1400" b="1" dirty="0"/>
          </a:p>
          <a:p>
            <a:pPr marL="176213" indent="-176213" algn="l">
              <a:lnSpc>
                <a:spcPct val="90000"/>
              </a:lnSpc>
              <a:spcBef>
                <a:spcPts val="300"/>
              </a:spcBef>
              <a:buFont typeface="Arial" panose="020B0604020202020204" pitchFamily="34" charset="0"/>
              <a:buChar char="•"/>
            </a:pPr>
            <a:r>
              <a:rPr lang="en-US" sz="1400" b="1" dirty="0"/>
              <a:t>Longer DFS/OS f/u</a:t>
            </a:r>
          </a:p>
        </p:txBody>
      </p:sp>
    </p:spTree>
    <p:extLst>
      <p:ext uri="{BB962C8B-B14F-4D97-AF65-F5344CB8AC3E}">
        <p14:creationId xmlns:p14="http://schemas.microsoft.com/office/powerpoint/2010/main" val="331138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F8E40-0173-4E6F-ADA6-7E2EF63EEDF0}"/>
              </a:ext>
            </a:extLst>
          </p:cNvPr>
          <p:cNvSpPr>
            <a:spLocks noGrp="1"/>
          </p:cNvSpPr>
          <p:nvPr>
            <p:ph type="title"/>
          </p:nvPr>
        </p:nvSpPr>
        <p:spPr>
          <a:xfrm>
            <a:off x="378462" y="1"/>
            <a:ext cx="11435077" cy="816409"/>
          </a:xfrm>
        </p:spPr>
        <p:txBody>
          <a:bodyPr/>
          <a:lstStyle/>
          <a:p>
            <a:r>
              <a:rPr lang="en-US" dirty="0">
                <a:solidFill>
                  <a:srgbClr val="595454"/>
                </a:solidFill>
              </a:rPr>
              <a:t>Safety summary</a:t>
            </a:r>
            <a:endParaRPr lang="en-US" baseline="30000" dirty="0">
              <a:solidFill>
                <a:srgbClr val="595454"/>
              </a:solidFill>
            </a:endParaRPr>
          </a:p>
        </p:txBody>
      </p:sp>
      <p:sp>
        <p:nvSpPr>
          <p:cNvPr id="3" name="Text Placeholder 2">
            <a:extLst>
              <a:ext uri="{FF2B5EF4-FFF2-40B4-BE49-F238E27FC236}">
                <a16:creationId xmlns:a16="http://schemas.microsoft.com/office/drawing/2014/main" id="{1EF68E87-E79A-48F1-BF99-2645B705452E}"/>
              </a:ext>
            </a:extLst>
          </p:cNvPr>
          <p:cNvSpPr>
            <a:spLocks noGrp="1"/>
          </p:cNvSpPr>
          <p:nvPr>
            <p:ph type="body" sz="quarter" idx="10"/>
          </p:nvPr>
        </p:nvSpPr>
        <p:spPr/>
        <p:txBody>
          <a:bodyPr/>
          <a:lstStyle/>
          <a:p>
            <a:r>
              <a:rPr lang="en-US" dirty="0"/>
              <a:t>CheckMate 577</a:t>
            </a:r>
            <a:endParaRPr lang="en-GB" dirty="0"/>
          </a:p>
        </p:txBody>
      </p:sp>
      <p:sp>
        <p:nvSpPr>
          <p:cNvPr id="11" name="Content Placeholder 2">
            <a:extLst>
              <a:ext uri="{FF2B5EF4-FFF2-40B4-BE49-F238E27FC236}">
                <a16:creationId xmlns:a16="http://schemas.microsoft.com/office/drawing/2014/main" id="{7E32DACA-A807-48CF-A56D-2CF4C658DA88}"/>
              </a:ext>
            </a:extLst>
          </p:cNvPr>
          <p:cNvSpPr txBox="1">
            <a:spLocks/>
          </p:cNvSpPr>
          <p:nvPr/>
        </p:nvSpPr>
        <p:spPr>
          <a:xfrm>
            <a:off x="365760" y="5691044"/>
            <a:ext cx="11460480" cy="469331"/>
          </a:xfrm>
          <a:prstGeom prst="rect">
            <a:avLst/>
          </a:prstGeom>
        </p:spPr>
        <p:txBody>
          <a:bodyPr/>
          <a:lstStyle>
            <a:lvl1pPr marL="0" indent="0" algn="l" defTabSz="914400" rtl="0" eaLnBrk="1" latinLnBrk="0" hangingPunct="1">
              <a:lnSpc>
                <a:spcPct val="90000"/>
              </a:lnSpc>
              <a:spcBef>
                <a:spcPts val="600"/>
              </a:spcBef>
              <a:spcAft>
                <a:spcPts val="300"/>
              </a:spcAft>
              <a:buClr>
                <a:schemeClr val="tx2"/>
              </a:buClr>
              <a:buFont typeface="Arial" panose="020B0604020202020204" pitchFamily="34" charset="0"/>
              <a:buNone/>
              <a:defRPr sz="2000" b="1" kern="1200">
                <a:solidFill>
                  <a:schemeClr val="tx2"/>
                </a:solidFill>
                <a:latin typeface="+mn-lt"/>
                <a:ea typeface="+mn-ea"/>
                <a:cs typeface="+mn-cs"/>
              </a:defRPr>
            </a:lvl1pPr>
            <a:lvl2pPr marL="192024" indent="-192024"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800" kern="1200">
                <a:solidFill>
                  <a:schemeClr val="tx1"/>
                </a:solidFill>
                <a:latin typeface="+mn-lt"/>
                <a:ea typeface="+mn-ea"/>
                <a:cs typeface="+mn-cs"/>
              </a:defRPr>
            </a:lvl2pPr>
            <a:lvl3pPr marL="566928" indent="-256032"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886968" indent="-201168"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chemeClr val="tx1"/>
                </a:solidFill>
                <a:latin typeface="+mn-lt"/>
                <a:ea typeface="+mn-ea"/>
                <a:cs typeface="+mn-cs"/>
              </a:defRPr>
            </a:lvl4pPr>
            <a:lvl5pPr marL="1207008"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52396" indent="-152396" defTabSz="1219170">
              <a:spcBef>
                <a:spcPts val="800"/>
              </a:spcBef>
              <a:spcAft>
                <a:spcPts val="400"/>
              </a:spcAft>
              <a:buClr>
                <a:srgbClr val="595454"/>
              </a:buClr>
              <a:buFont typeface="Arial" panose="020B0604020202020204" pitchFamily="34" charset="0"/>
              <a:buChar char="•"/>
            </a:pPr>
            <a:r>
              <a:rPr lang="en-US" sz="1600" b="0" dirty="0">
                <a:solidFill>
                  <a:srgbClr val="595454"/>
                </a:solidFill>
                <a:latin typeface="Trebuchet MS" panose="020B0603020202020204"/>
              </a:rPr>
              <a:t>Nivolumab was well tolerated and the majority of TRAEs were grade 1 or 2</a:t>
            </a:r>
          </a:p>
        </p:txBody>
      </p:sp>
      <p:sp>
        <p:nvSpPr>
          <p:cNvPr id="10" name="TextBox 9">
            <a:extLst>
              <a:ext uri="{FF2B5EF4-FFF2-40B4-BE49-F238E27FC236}">
                <a16:creationId xmlns:a16="http://schemas.microsoft.com/office/drawing/2014/main" id="{DCFB38AB-5E8A-4534-B7C5-7BD1CB6A292E}"/>
              </a:ext>
            </a:extLst>
          </p:cNvPr>
          <p:cNvSpPr txBox="1"/>
          <p:nvPr>
            <p:custDataLst>
              <p:tags r:id="rId1"/>
            </p:custDataLst>
          </p:nvPr>
        </p:nvSpPr>
        <p:spPr>
          <a:xfrm>
            <a:off x="367792" y="6265640"/>
            <a:ext cx="10955981" cy="418704"/>
          </a:xfrm>
          <a:prstGeom prst="rect">
            <a:avLst/>
          </a:prstGeom>
          <a:noFill/>
        </p:spPr>
        <p:txBody>
          <a:bodyPr vert="horz" wrap="square" lIns="121920" tIns="60960" rIns="121920" bIns="60960" rtlCol="0" anchor="b" anchorCtr="0">
            <a:spAutoFit/>
          </a:bodyPr>
          <a:lstStyle/>
          <a:p>
            <a:pPr defTabSz="1219140">
              <a:lnSpc>
                <a:spcPct val="90000"/>
              </a:lnSpc>
              <a:spcBef>
                <a:spcPts val="533"/>
              </a:spcBef>
            </a:pPr>
            <a:r>
              <a:rPr lang="en-US" sz="1067" baseline="30000" dirty="0" err="1">
                <a:solidFill>
                  <a:srgbClr val="595454"/>
                </a:solidFill>
                <a:latin typeface="Trebuchet MS" panose="020B0603020202020204"/>
                <a:cs typeface="Arial" panose="020B0604020202020204" pitchFamily="34" charset="0"/>
              </a:rPr>
              <a:t>a</a:t>
            </a:r>
            <a:r>
              <a:rPr lang="en-US" sz="1067" dirty="0" err="1">
                <a:solidFill>
                  <a:srgbClr val="595454"/>
                </a:solidFill>
                <a:latin typeface="Trebuchet MS" panose="020B0603020202020204"/>
                <a:cs typeface="Arial" panose="020B0604020202020204" pitchFamily="34" charset="0"/>
              </a:rPr>
              <a:t>Patients</a:t>
            </a:r>
            <a:r>
              <a:rPr lang="en-US" sz="1067" dirty="0">
                <a:solidFill>
                  <a:srgbClr val="595454"/>
                </a:solidFill>
                <a:latin typeface="Trebuchet MS" panose="020B0603020202020204"/>
                <a:cs typeface="Arial" panose="020B0604020202020204" pitchFamily="34" charset="0"/>
              </a:rPr>
              <a:t> who received ≥1 dose of study treatment;</a:t>
            </a:r>
            <a:r>
              <a:rPr lang="en-US" sz="1067" baseline="30000" dirty="0">
                <a:solidFill>
                  <a:srgbClr val="595454"/>
                </a:solidFill>
                <a:latin typeface="Trebuchet MS" panose="020B0603020202020204"/>
                <a:cs typeface="Arial" panose="020B0604020202020204" pitchFamily="34" charset="0"/>
              </a:rPr>
              <a:t> </a:t>
            </a:r>
            <a:r>
              <a:rPr lang="en-US" sz="1067" baseline="30000" dirty="0" err="1">
                <a:solidFill>
                  <a:srgbClr val="595454"/>
                </a:solidFill>
                <a:latin typeface="Trebuchet MS" panose="020B0603020202020204"/>
                <a:cs typeface="Arial" panose="020B0604020202020204" pitchFamily="34" charset="0"/>
              </a:rPr>
              <a:t>b</a:t>
            </a:r>
            <a:r>
              <a:rPr lang="en-US" sz="1067" dirty="0" err="1">
                <a:solidFill>
                  <a:srgbClr val="595454"/>
                </a:solidFill>
                <a:latin typeface="Trebuchet MS" panose="020B0603020202020204"/>
                <a:ea typeface="Calibri" panose="020F0502020204030204" pitchFamily="34" charset="0"/>
              </a:rPr>
              <a:t>Events</a:t>
            </a:r>
            <a:r>
              <a:rPr lang="en-US" sz="1067" dirty="0">
                <a:solidFill>
                  <a:srgbClr val="595454"/>
                </a:solidFill>
                <a:latin typeface="Trebuchet MS" panose="020B0603020202020204"/>
                <a:ea typeface="Calibri" panose="020F0502020204030204" pitchFamily="34" charset="0"/>
              </a:rPr>
              <a:t> reported between first dose and 30 days after last dose of study drug</a:t>
            </a:r>
            <a:r>
              <a:rPr lang="en-US" sz="1067" dirty="0">
                <a:solidFill>
                  <a:srgbClr val="595454"/>
                </a:solidFill>
                <a:latin typeface="Trebuchet MS" panose="020B0603020202020204"/>
                <a:cs typeface="Arial" panose="020B0604020202020204" pitchFamily="34" charset="0"/>
              </a:rPr>
              <a:t>; </a:t>
            </a:r>
            <a:r>
              <a:rPr lang="en-US" sz="1067" baseline="30000" dirty="0" err="1">
                <a:solidFill>
                  <a:srgbClr val="595454"/>
                </a:solidFill>
                <a:latin typeface="Trebuchet MS" panose="020B0603020202020204"/>
                <a:cs typeface="Arial" panose="020B0604020202020204" pitchFamily="34" charset="0"/>
              </a:rPr>
              <a:t>c</a:t>
            </a:r>
            <a:r>
              <a:rPr lang="en-US" sz="1067" dirty="0" err="1">
                <a:solidFill>
                  <a:srgbClr val="595454"/>
                </a:solidFill>
                <a:latin typeface="Trebuchet MS" panose="020B0603020202020204"/>
                <a:cs typeface="Arial" panose="020B0604020202020204" pitchFamily="34" charset="0"/>
              </a:rPr>
              <a:t>Only</a:t>
            </a:r>
            <a:r>
              <a:rPr lang="en-US" sz="1067" dirty="0">
                <a:solidFill>
                  <a:srgbClr val="595454"/>
                </a:solidFill>
                <a:latin typeface="Trebuchet MS" panose="020B0603020202020204"/>
                <a:cs typeface="Arial" panose="020B0604020202020204" pitchFamily="34" charset="0"/>
              </a:rPr>
              <a:t> 1 grade 5 TRAE was recorded in either arm (cardiac arrest in the nivolumab arm that was reported as not treatment related after database lock).</a:t>
            </a:r>
          </a:p>
        </p:txBody>
      </p:sp>
      <p:graphicFrame>
        <p:nvGraphicFramePr>
          <p:cNvPr id="13" name="Table 12">
            <a:extLst>
              <a:ext uri="{FF2B5EF4-FFF2-40B4-BE49-F238E27FC236}">
                <a16:creationId xmlns:a16="http://schemas.microsoft.com/office/drawing/2014/main" id="{AD4B5CE1-5BD9-492E-8B3D-9E72DBB6EDC3}"/>
              </a:ext>
            </a:extLst>
          </p:cNvPr>
          <p:cNvGraphicFramePr>
            <a:graphicFrameLocks noGrp="1"/>
          </p:cNvGraphicFramePr>
          <p:nvPr/>
        </p:nvGraphicFramePr>
        <p:xfrm>
          <a:off x="365761" y="1166956"/>
          <a:ext cx="11436777" cy="4417051"/>
        </p:xfrm>
        <a:graphic>
          <a:graphicData uri="http://schemas.openxmlformats.org/drawingml/2006/table">
            <a:tbl>
              <a:tblPr firstRow="1"/>
              <a:tblGrid>
                <a:gridCol w="3356493">
                  <a:extLst>
                    <a:ext uri="{9D8B030D-6E8A-4147-A177-3AD203B41FA5}">
                      <a16:colId xmlns:a16="http://schemas.microsoft.com/office/drawing/2014/main" val="20000"/>
                    </a:ext>
                  </a:extLst>
                </a:gridCol>
                <a:gridCol w="2020071">
                  <a:extLst>
                    <a:ext uri="{9D8B030D-6E8A-4147-A177-3AD203B41FA5}">
                      <a16:colId xmlns:a16="http://schemas.microsoft.com/office/drawing/2014/main" val="3452519196"/>
                    </a:ext>
                  </a:extLst>
                </a:gridCol>
                <a:gridCol w="2020071">
                  <a:extLst>
                    <a:ext uri="{9D8B030D-6E8A-4147-A177-3AD203B41FA5}">
                      <a16:colId xmlns:a16="http://schemas.microsoft.com/office/drawing/2014/main" val="20002"/>
                    </a:ext>
                  </a:extLst>
                </a:gridCol>
                <a:gridCol w="2020071">
                  <a:extLst>
                    <a:ext uri="{9D8B030D-6E8A-4147-A177-3AD203B41FA5}">
                      <a16:colId xmlns:a16="http://schemas.microsoft.com/office/drawing/2014/main" val="3721446195"/>
                    </a:ext>
                  </a:extLst>
                </a:gridCol>
                <a:gridCol w="2020071">
                  <a:extLst>
                    <a:ext uri="{9D8B030D-6E8A-4147-A177-3AD203B41FA5}">
                      <a16:colId xmlns:a16="http://schemas.microsoft.com/office/drawing/2014/main" val="643736379"/>
                    </a:ext>
                  </a:extLst>
                </a:gridCol>
              </a:tblGrid>
              <a:tr h="564219">
                <a:tc rowSpan="2">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pPr fontAlgn="auto">
                        <a:lnSpc>
                          <a:spcPct val="90000"/>
                        </a:lnSpc>
                        <a:spcBef>
                          <a:spcPts val="0"/>
                        </a:spcBef>
                        <a:spcAft>
                          <a:spcPts val="200"/>
                        </a:spcAft>
                      </a:pPr>
                      <a:r>
                        <a:rPr lang="en-US" sz="1600" b="1" baseline="0" dirty="0">
                          <a:solidFill>
                            <a:schemeClr val="bg1"/>
                          </a:solidFill>
                          <a:latin typeface="+mn-lt"/>
                          <a:ea typeface="MS Mincho"/>
                          <a:cs typeface="Times New Roman"/>
                        </a:rPr>
                        <a:t>Patients, n (%)</a:t>
                      </a:r>
                    </a:p>
                  </a:txBody>
                  <a:tcPr marL="121920" marR="121920" anchor="ctr">
                    <a:lnL w="28575" cap="flat" cmpd="sng" algn="ctr">
                      <a:solidFill>
                        <a:srgbClr val="595454"/>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59545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95454"/>
                    </a:solidFill>
                  </a:tcPr>
                </a:tc>
                <a:tc gridSpan="2">
                  <a:txBody>
                    <a:bodyPr/>
                    <a:lstStyle/>
                    <a:p>
                      <a:pPr marL="0" indent="0" algn="ctr">
                        <a:lnSpc>
                          <a:spcPct val="90000"/>
                        </a:lnSpc>
                        <a:spcBef>
                          <a:spcPts val="0"/>
                        </a:spcBef>
                        <a:spcAft>
                          <a:spcPts val="200"/>
                        </a:spcAft>
                        <a:tabLst/>
                      </a:pPr>
                      <a:r>
                        <a:rPr lang="en-GB" sz="1600" b="1" dirty="0" err="1">
                          <a:solidFill>
                            <a:schemeClr val="bg1"/>
                          </a:solidFill>
                          <a:latin typeface="+mn-lt"/>
                          <a:ea typeface="MS Mincho"/>
                          <a:cs typeface="ArialMT"/>
                        </a:rPr>
                        <a:t>Nivolumab</a:t>
                      </a:r>
                      <a:r>
                        <a:rPr lang="en-GB" sz="1600" b="1" baseline="30000" dirty="0" err="1">
                          <a:solidFill>
                            <a:schemeClr val="bg1"/>
                          </a:solidFill>
                          <a:latin typeface="+mn-lt"/>
                          <a:ea typeface="MS Mincho"/>
                          <a:cs typeface="ArialMT"/>
                        </a:rPr>
                        <a:t>a</a:t>
                      </a:r>
                      <a:endParaRPr lang="en-GB" sz="1600" b="1" baseline="30000" dirty="0">
                        <a:solidFill>
                          <a:schemeClr val="bg1"/>
                        </a:solidFill>
                        <a:latin typeface="+mn-lt"/>
                        <a:ea typeface="MS Mincho"/>
                        <a:cs typeface="ArialMT"/>
                      </a:endParaRPr>
                    </a:p>
                    <a:p>
                      <a:pPr marL="0" indent="0" algn="ctr">
                        <a:lnSpc>
                          <a:spcPct val="90000"/>
                        </a:lnSpc>
                        <a:spcBef>
                          <a:spcPts val="0"/>
                        </a:spcBef>
                        <a:spcAft>
                          <a:spcPts val="200"/>
                        </a:spcAft>
                        <a:tabLst/>
                      </a:pPr>
                      <a:r>
                        <a:rPr lang="en-GB" sz="1600" b="1" dirty="0">
                          <a:solidFill>
                            <a:schemeClr val="bg1"/>
                          </a:solidFill>
                          <a:latin typeface="+mn-lt"/>
                          <a:ea typeface="MS Mincho"/>
                          <a:cs typeface="ArialMT"/>
                        </a:rPr>
                        <a:t>n = 532</a:t>
                      </a:r>
                      <a:endParaRPr lang="en-GB" sz="1600" b="1" baseline="30000" dirty="0">
                        <a:solidFill>
                          <a:schemeClr val="bg1"/>
                        </a:solidFill>
                        <a:latin typeface="+mn-lt"/>
                        <a:ea typeface="MS Mincho"/>
                        <a:cs typeface="ArialMT"/>
                      </a:endParaRPr>
                    </a:p>
                  </a:txBody>
                  <a:tcPr marL="121920" marR="12192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595454"/>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95454"/>
                    </a:solidFill>
                  </a:tcPr>
                </a:tc>
                <a:tc hMerge="1">
                  <a:txBody>
                    <a:bodyPr/>
                    <a:lstStyle/>
                    <a:p>
                      <a:pPr marL="0" indent="0" algn="ctr">
                        <a:lnSpc>
                          <a:spcPct val="90000"/>
                        </a:lnSpc>
                        <a:spcBef>
                          <a:spcPts val="0"/>
                        </a:spcBef>
                        <a:spcAft>
                          <a:spcPts val="200"/>
                        </a:spcAft>
                        <a:tabLst/>
                      </a:pPr>
                      <a:endParaRPr lang="en-GB" sz="1200" b="1" dirty="0">
                        <a:solidFill>
                          <a:schemeClr val="bg1"/>
                        </a:solidFill>
                        <a:latin typeface="+mj-lt"/>
                        <a:ea typeface="MS Mincho"/>
                        <a:cs typeface="ArialMT"/>
                      </a:endParaRPr>
                    </a:p>
                  </a:txBody>
                  <a:tcPr marT="34290" marB="3429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gridSpan="2">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pPr marL="0" indent="0" algn="ctr">
                        <a:lnSpc>
                          <a:spcPct val="90000"/>
                        </a:lnSpc>
                        <a:spcBef>
                          <a:spcPts val="0"/>
                        </a:spcBef>
                        <a:spcAft>
                          <a:spcPts val="200"/>
                        </a:spcAft>
                        <a:tabLst/>
                      </a:pPr>
                      <a:r>
                        <a:rPr lang="en-GB" sz="1600" b="1" dirty="0" err="1">
                          <a:solidFill>
                            <a:schemeClr val="bg1"/>
                          </a:solidFill>
                          <a:latin typeface="+mn-lt"/>
                          <a:ea typeface="MS Mincho"/>
                          <a:cs typeface="ArialMT"/>
                        </a:rPr>
                        <a:t>Placebo</a:t>
                      </a:r>
                      <a:r>
                        <a:rPr lang="en-GB" sz="1600" b="1" baseline="30000" dirty="0" err="1">
                          <a:solidFill>
                            <a:schemeClr val="bg1"/>
                          </a:solidFill>
                          <a:latin typeface="+mn-lt"/>
                          <a:ea typeface="MS Mincho"/>
                          <a:cs typeface="ArialMT"/>
                        </a:rPr>
                        <a:t>a</a:t>
                      </a:r>
                      <a:endParaRPr lang="en-GB" sz="1600" b="1" baseline="30000" dirty="0">
                        <a:solidFill>
                          <a:schemeClr val="bg1"/>
                        </a:solidFill>
                        <a:latin typeface="+mn-lt"/>
                        <a:ea typeface="MS Mincho"/>
                        <a:cs typeface="ArialMT"/>
                      </a:endParaRPr>
                    </a:p>
                    <a:p>
                      <a:pPr marL="0" indent="0" algn="ctr">
                        <a:lnSpc>
                          <a:spcPct val="90000"/>
                        </a:lnSpc>
                        <a:spcBef>
                          <a:spcPts val="0"/>
                        </a:spcBef>
                        <a:spcAft>
                          <a:spcPts val="200"/>
                        </a:spcAft>
                        <a:tabLst/>
                      </a:pPr>
                      <a:r>
                        <a:rPr lang="en-GB" sz="1600" b="1" dirty="0">
                          <a:solidFill>
                            <a:schemeClr val="bg1"/>
                          </a:solidFill>
                          <a:latin typeface="+mn-lt"/>
                          <a:ea typeface="MS Mincho"/>
                          <a:cs typeface="ArialMT"/>
                        </a:rPr>
                        <a:t>n = 260</a:t>
                      </a:r>
                      <a:endParaRPr lang="en-GB" sz="1600" b="1" baseline="30000" dirty="0">
                        <a:solidFill>
                          <a:schemeClr val="bg1"/>
                        </a:solidFill>
                        <a:latin typeface="+mn-lt"/>
                        <a:ea typeface="MS Mincho"/>
                        <a:cs typeface="ArialMT"/>
                      </a:endParaRPr>
                    </a:p>
                  </a:txBody>
                  <a:tcPr marL="121920" marR="121920" anchor="b">
                    <a:lnL w="12700" cap="flat" cmpd="sng" algn="ctr">
                      <a:solidFill>
                        <a:srgbClr val="FFFFFF"/>
                      </a:solidFill>
                      <a:prstDash val="solid"/>
                      <a:round/>
                      <a:headEnd type="none" w="med" len="med"/>
                      <a:tailEnd type="none" w="med" len="med"/>
                    </a:lnL>
                    <a:lnR w="28575" cap="flat" cmpd="sng" algn="ctr">
                      <a:solidFill>
                        <a:srgbClr val="595454"/>
                      </a:solidFill>
                      <a:prstDash val="solid"/>
                      <a:round/>
                      <a:headEnd type="none" w="med" len="med"/>
                      <a:tailEnd type="none" w="med" len="med"/>
                    </a:lnR>
                    <a:lnT w="28575" cap="flat" cmpd="sng" algn="ctr">
                      <a:solidFill>
                        <a:srgbClr val="595454"/>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95454"/>
                    </a:solidFill>
                  </a:tcPr>
                </a:tc>
                <a:tc hMerge="1">
                  <a:txBody>
                    <a:bodyPr/>
                    <a:lstStyle/>
                    <a:p>
                      <a:pPr marL="0" indent="0" algn="ctr">
                        <a:lnSpc>
                          <a:spcPct val="90000"/>
                        </a:lnSpc>
                        <a:spcBef>
                          <a:spcPts val="0"/>
                        </a:spcBef>
                        <a:spcAft>
                          <a:spcPts val="200"/>
                        </a:spcAft>
                        <a:tabLst/>
                      </a:pPr>
                      <a:endParaRPr lang="en-GB" sz="1200" b="1" dirty="0">
                        <a:solidFill>
                          <a:schemeClr val="bg1"/>
                        </a:solidFill>
                        <a:latin typeface="+mj-lt"/>
                        <a:ea typeface="MS Mincho"/>
                        <a:cs typeface="ArialMT"/>
                      </a:endParaRPr>
                    </a:p>
                  </a:txBody>
                  <a:tcPr marT="34290" marB="34290" anchor="b">
                    <a:lnL w="12700" cap="flat" cmpd="sng" algn="ctr">
                      <a:solidFill>
                        <a:schemeClr val="bg1"/>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extLst>
                  <a:ext uri="{0D108BD9-81ED-4DB2-BD59-A6C34878D82A}">
                    <a16:rowId xmlns:a16="http://schemas.microsoft.com/office/drawing/2014/main" val="2724138635"/>
                  </a:ext>
                </a:extLst>
              </a:tr>
              <a:tr h="507772">
                <a:tc vMerge="1">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fontAlgn="auto">
                        <a:lnSpc>
                          <a:spcPct val="90000"/>
                        </a:lnSpc>
                        <a:spcBef>
                          <a:spcPts val="0"/>
                        </a:spcBef>
                        <a:spcAft>
                          <a:spcPts val="200"/>
                        </a:spcAft>
                      </a:pPr>
                      <a:endParaRPr lang="en-US" sz="1200" b="1" dirty="0">
                        <a:solidFill>
                          <a:schemeClr val="bg1"/>
                        </a:solidFill>
                        <a:latin typeface="+mj-lt"/>
                        <a:ea typeface="MS Mincho"/>
                        <a:cs typeface="Times New Roman"/>
                      </a:endParaRPr>
                    </a:p>
                  </a:txBody>
                  <a:tcPr marT="34290" marB="34290" anchor="b">
                    <a:lnL w="28575"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marL="0" marR="0" algn="ctr">
                        <a:lnSpc>
                          <a:spcPct val="100000"/>
                        </a:lnSpc>
                        <a:spcBef>
                          <a:spcPts val="0"/>
                        </a:spcBef>
                        <a:spcAft>
                          <a:spcPts val="600"/>
                        </a:spcAft>
                      </a:pPr>
                      <a:r>
                        <a:rPr lang="en-US" sz="1600" b="1" kern="1200" noProof="0" dirty="0">
                          <a:solidFill>
                            <a:schemeClr val="bg1"/>
                          </a:solidFill>
                          <a:effectLst/>
                          <a:latin typeface="+mn-lt"/>
                          <a:ea typeface="Times New Roman" panose="02020603050405020304" pitchFamily="18" charset="0"/>
                          <a:cs typeface="Times New Roman" panose="02020603050405020304" pitchFamily="18" charset="0"/>
                        </a:rPr>
                        <a:t>Any grade</a:t>
                      </a:r>
                      <a:endParaRPr lang="en-US" sz="1600" noProof="0" dirty="0">
                        <a:solidFill>
                          <a:schemeClr val="bg1"/>
                        </a:solidFill>
                        <a:effectLst/>
                        <a:latin typeface="+mn-lt"/>
                        <a:ea typeface="Calibri" panose="020F0502020204030204" pitchFamily="34" charset="0"/>
                        <a:cs typeface="Times New Roman" panose="02020603050405020304" pitchFamily="18" charset="0"/>
                      </a:endParaRPr>
                    </a:p>
                  </a:txBody>
                  <a:tcPr marL="121920" marR="121920" marT="60960" marB="6096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95454"/>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ctr">
                        <a:lnSpc>
                          <a:spcPct val="100000"/>
                        </a:lnSpc>
                        <a:spcBef>
                          <a:spcPts val="0"/>
                        </a:spcBef>
                        <a:spcAft>
                          <a:spcPts val="600"/>
                        </a:spcAft>
                      </a:pPr>
                      <a:r>
                        <a:rPr lang="en-US" sz="1600" b="1" kern="1200" noProof="0" dirty="0">
                          <a:solidFill>
                            <a:schemeClr val="bg1"/>
                          </a:solidFill>
                          <a:effectLst/>
                          <a:latin typeface="+mn-lt"/>
                          <a:ea typeface="Times New Roman" panose="02020603050405020304" pitchFamily="18" charset="0"/>
                          <a:cs typeface="Times New Roman" panose="02020603050405020304" pitchFamily="18" charset="0"/>
                        </a:rPr>
                        <a:t>Grade 3–4</a:t>
                      </a:r>
                      <a:endParaRPr lang="en-US" sz="1600" noProof="0" dirty="0">
                        <a:solidFill>
                          <a:schemeClr val="bg1"/>
                        </a:solidFill>
                        <a:effectLst/>
                        <a:latin typeface="+mn-lt"/>
                        <a:ea typeface="Calibri" panose="020F0502020204030204" pitchFamily="34" charset="0"/>
                        <a:cs typeface="Times New Roman" panose="02020603050405020304" pitchFamily="18" charset="0"/>
                      </a:endParaRPr>
                    </a:p>
                  </a:txBody>
                  <a:tcPr marL="121920" marR="121920" marT="60960" marB="6096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95454"/>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ctr">
                        <a:lnSpc>
                          <a:spcPct val="100000"/>
                        </a:lnSpc>
                        <a:spcBef>
                          <a:spcPts val="0"/>
                        </a:spcBef>
                        <a:spcAft>
                          <a:spcPts val="600"/>
                        </a:spcAft>
                      </a:pPr>
                      <a:r>
                        <a:rPr lang="en-US" sz="1600" b="1" kern="1200" noProof="0" dirty="0">
                          <a:solidFill>
                            <a:schemeClr val="bg1"/>
                          </a:solidFill>
                          <a:effectLst/>
                          <a:latin typeface="+mn-lt"/>
                          <a:ea typeface="Times New Roman" panose="02020603050405020304" pitchFamily="18" charset="0"/>
                          <a:cs typeface="Times New Roman" panose="02020603050405020304" pitchFamily="18" charset="0"/>
                        </a:rPr>
                        <a:t>Any grade</a:t>
                      </a:r>
                      <a:endParaRPr lang="en-US" sz="1600" noProof="0" dirty="0">
                        <a:solidFill>
                          <a:schemeClr val="bg1"/>
                        </a:solidFill>
                        <a:effectLst/>
                        <a:latin typeface="+mn-lt"/>
                        <a:ea typeface="Calibri" panose="020F0502020204030204" pitchFamily="34" charset="0"/>
                        <a:cs typeface="Times New Roman" panose="02020603050405020304" pitchFamily="18" charset="0"/>
                      </a:endParaRPr>
                    </a:p>
                  </a:txBody>
                  <a:tcPr marL="121920" marR="121920" marT="60960" marB="6096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95454"/>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ctr">
                        <a:lnSpc>
                          <a:spcPct val="100000"/>
                        </a:lnSpc>
                        <a:spcBef>
                          <a:spcPts val="0"/>
                        </a:spcBef>
                        <a:spcAft>
                          <a:spcPts val="600"/>
                        </a:spcAft>
                      </a:pPr>
                      <a:r>
                        <a:rPr lang="en-US" sz="1600" b="1" kern="1200" noProof="0" dirty="0">
                          <a:solidFill>
                            <a:schemeClr val="bg1"/>
                          </a:solidFill>
                          <a:effectLst/>
                          <a:latin typeface="+mn-lt"/>
                          <a:ea typeface="Times New Roman" panose="02020603050405020304" pitchFamily="18" charset="0"/>
                          <a:cs typeface="Times New Roman" panose="02020603050405020304" pitchFamily="18" charset="0"/>
                        </a:rPr>
                        <a:t>Grade 3–4</a:t>
                      </a:r>
                      <a:endParaRPr lang="en-US" sz="1600" noProof="0" dirty="0">
                        <a:solidFill>
                          <a:schemeClr val="bg1"/>
                        </a:solidFill>
                        <a:effectLst/>
                        <a:latin typeface="+mn-lt"/>
                        <a:ea typeface="Calibri" panose="020F0502020204030204" pitchFamily="34" charset="0"/>
                        <a:cs typeface="Times New Roman" panose="02020603050405020304" pitchFamily="18" charset="0"/>
                      </a:endParaRPr>
                    </a:p>
                  </a:txBody>
                  <a:tcPr marL="121920" marR="121920" marT="60960" marB="60960" anchor="b">
                    <a:lnL w="12700" cap="flat" cmpd="sng" algn="ctr">
                      <a:solidFill>
                        <a:srgbClr val="FFFFFF"/>
                      </a:solidFill>
                      <a:prstDash val="solid"/>
                      <a:round/>
                      <a:headEnd type="none" w="med" len="med"/>
                      <a:tailEnd type="none" w="med" len="med"/>
                    </a:lnL>
                    <a:lnR w="28575" cap="flat" cmpd="sng" algn="ctr">
                      <a:solidFill>
                        <a:srgbClr val="595454"/>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95454"/>
                    </a:solidFill>
                  </a:tcPr>
                </a:tc>
                <a:extLst>
                  <a:ext uri="{0D108BD9-81ED-4DB2-BD59-A6C34878D82A}">
                    <a16:rowId xmlns:a16="http://schemas.microsoft.com/office/drawing/2014/main" val="10000"/>
                  </a:ext>
                </a:extLst>
              </a:tr>
              <a:tr h="261580">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nSpc>
                          <a:spcPct val="100000"/>
                        </a:lnSpc>
                        <a:spcBef>
                          <a:spcPts val="0"/>
                        </a:spcBef>
                        <a:spcAft>
                          <a:spcPts val="0"/>
                        </a:spcAft>
                      </a:pPr>
                      <a:r>
                        <a:rPr lang="en-US" sz="1500" b="1" kern="1200" noProof="0" dirty="0">
                          <a:solidFill>
                            <a:srgbClr val="595454"/>
                          </a:solidFill>
                          <a:effectLst/>
                          <a:latin typeface="+mn-lt"/>
                          <a:ea typeface="Calibri" panose="020F0502020204030204" pitchFamily="34" charset="0"/>
                          <a:cs typeface="Times New Roman" panose="02020603050405020304" pitchFamily="18" charset="0"/>
                        </a:rPr>
                        <a:t>Any AEs</a:t>
                      </a:r>
                      <a:r>
                        <a:rPr lang="en-US" sz="1500" b="1" kern="1200" baseline="30000" dirty="0">
                          <a:solidFill>
                            <a:srgbClr val="595454"/>
                          </a:solidFill>
                          <a:latin typeface="+mn-lt"/>
                          <a:ea typeface="MS Mincho"/>
                          <a:cs typeface="Times New Roman"/>
                        </a:rPr>
                        <a:t>b</a:t>
                      </a:r>
                      <a:endParaRPr lang="en-US" sz="1500" b="1" kern="1200" noProof="0" dirty="0">
                        <a:solidFill>
                          <a:srgbClr val="595454"/>
                        </a:solidFill>
                        <a:effectLst/>
                        <a:latin typeface="+mn-lt"/>
                        <a:ea typeface="Calibri" panose="020F0502020204030204" pitchFamily="34" charset="0"/>
                        <a:cs typeface="Times New Roman" panose="02020603050405020304" pitchFamily="18" charset="0"/>
                      </a:endParaRPr>
                    </a:p>
                  </a:txBody>
                  <a:tcPr marT="0" marB="0" anchor="ctr">
                    <a:lnL w="28575"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0"/>
                        </a:spcAft>
                      </a:pPr>
                      <a:r>
                        <a:rPr lang="en-US" sz="1500" b="0" dirty="0">
                          <a:solidFill>
                            <a:srgbClr val="595454"/>
                          </a:solidFill>
                          <a:effectLst/>
                          <a:latin typeface="+mn-lt"/>
                          <a:ea typeface="Times New Roman"/>
                          <a:cs typeface="Palatino Linotype"/>
                        </a:rPr>
                        <a:t>510 (96)</a:t>
                      </a:r>
                    </a:p>
                  </a:txBody>
                  <a:tcPr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ctr">
                        <a:spcBef>
                          <a:spcPts val="0"/>
                        </a:spcBef>
                        <a:spcAft>
                          <a:spcPts val="0"/>
                        </a:spcAft>
                      </a:pPr>
                      <a:r>
                        <a:rPr lang="en-US" sz="1500" b="0" dirty="0">
                          <a:solidFill>
                            <a:srgbClr val="595454"/>
                          </a:solidFill>
                          <a:effectLst/>
                          <a:latin typeface="+mn-lt"/>
                          <a:ea typeface="Times New Roman"/>
                          <a:cs typeface="Palatino Linotype"/>
                        </a:rPr>
                        <a:t>183 (34)</a:t>
                      </a:r>
                    </a:p>
                  </a:txBody>
                  <a:tcPr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ctr">
                        <a:spcBef>
                          <a:spcPts val="0"/>
                        </a:spcBef>
                        <a:spcAft>
                          <a:spcPts val="0"/>
                        </a:spcAft>
                      </a:pPr>
                      <a:r>
                        <a:rPr lang="en-US" sz="1500" b="0" dirty="0">
                          <a:solidFill>
                            <a:srgbClr val="595454"/>
                          </a:solidFill>
                          <a:effectLst/>
                          <a:latin typeface="+mn-lt"/>
                          <a:ea typeface="Times New Roman"/>
                          <a:cs typeface="Palatino Linotype"/>
                        </a:rPr>
                        <a:t>243 (93)</a:t>
                      </a:r>
                    </a:p>
                  </a:txBody>
                  <a:tcPr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ctr">
                        <a:spcBef>
                          <a:spcPts val="0"/>
                        </a:spcBef>
                        <a:spcAft>
                          <a:spcPts val="0"/>
                        </a:spcAft>
                      </a:pPr>
                      <a:r>
                        <a:rPr lang="en-US" sz="1500" b="0" dirty="0">
                          <a:solidFill>
                            <a:srgbClr val="595454"/>
                          </a:solidFill>
                          <a:effectLst/>
                          <a:latin typeface="+mn-lt"/>
                          <a:ea typeface="Times New Roman"/>
                          <a:cs typeface="Palatino Linotype"/>
                        </a:rPr>
                        <a:t>84 (32)</a:t>
                      </a:r>
                    </a:p>
                  </a:txBody>
                  <a:tcPr marT="0" marB="0" anchor="ctr">
                    <a:lnL w="12700" cap="flat" cmpd="sng" algn="ctr">
                      <a:solidFill>
                        <a:srgbClr val="595454"/>
                      </a:solidFill>
                      <a:prstDash val="solid"/>
                      <a:round/>
                      <a:headEnd type="none" w="med" len="med"/>
                      <a:tailEnd type="none" w="med" len="med"/>
                    </a:lnL>
                    <a:lnR w="28575" cap="flat" cmpd="sng" algn="ctr">
                      <a:solidFill>
                        <a:srgbClr val="59545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0813936"/>
                  </a:ext>
                </a:extLst>
              </a:tr>
              <a:tr h="314960">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115888" marR="0" lvl="0" indent="0" algn="l" defTabSz="914400" rtl="0" eaLnBrk="1" fontAlgn="auto" latinLnBrk="0" hangingPunct="1">
                        <a:lnSpc>
                          <a:spcPct val="100000"/>
                        </a:lnSpc>
                        <a:spcBef>
                          <a:spcPts val="0"/>
                        </a:spcBef>
                        <a:spcAft>
                          <a:spcPts val="0"/>
                        </a:spcAft>
                        <a:buClrTx/>
                        <a:buSzTx/>
                        <a:buFontTx/>
                        <a:buNone/>
                        <a:tabLst/>
                        <a:defRPr/>
                      </a:pPr>
                      <a:r>
                        <a:rPr lang="en-US" sz="1500" b="1" kern="1200" noProof="0" dirty="0">
                          <a:solidFill>
                            <a:srgbClr val="595454"/>
                          </a:solidFill>
                          <a:effectLst/>
                          <a:latin typeface="+mn-lt"/>
                          <a:ea typeface="Calibri" panose="020F0502020204030204" pitchFamily="34" charset="0"/>
                          <a:cs typeface="Times New Roman" panose="02020603050405020304" pitchFamily="18" charset="0"/>
                        </a:rPr>
                        <a:t>Serious AEs</a:t>
                      </a:r>
                    </a:p>
                  </a:txBody>
                  <a:tcPr marT="0" marB="0" anchor="ctr">
                    <a:lnL w="28575"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rgbClr val="595454"/>
                          </a:solidFill>
                          <a:latin typeface="+mn-lt"/>
                        </a:rPr>
                        <a:t>158 (30)</a:t>
                      </a:r>
                    </a:p>
                  </a:txBody>
                  <a:tcPr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rgbClr val="595454"/>
                          </a:solidFill>
                          <a:latin typeface="+mn-lt"/>
                        </a:rPr>
                        <a:t>107 (20)</a:t>
                      </a:r>
                    </a:p>
                  </a:txBody>
                  <a:tcPr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rgbClr val="595454"/>
                          </a:solidFill>
                          <a:latin typeface="+mn-lt"/>
                        </a:rPr>
                        <a:t>78 (30)</a:t>
                      </a:r>
                    </a:p>
                  </a:txBody>
                  <a:tcPr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en-US" sz="1500" dirty="0">
                          <a:solidFill>
                            <a:srgbClr val="595454"/>
                          </a:solidFill>
                          <a:latin typeface="+mn-lt"/>
                        </a:rPr>
                        <a:t>53 (20)</a:t>
                      </a:r>
                    </a:p>
                  </a:txBody>
                  <a:tcPr anchor="ctr">
                    <a:lnL w="12700" cap="flat" cmpd="sng" algn="ctr">
                      <a:solidFill>
                        <a:srgbClr val="595454"/>
                      </a:solidFill>
                      <a:prstDash val="solid"/>
                      <a:round/>
                      <a:headEnd type="none" w="med" len="med"/>
                      <a:tailEnd type="none" w="med" len="med"/>
                    </a:lnL>
                    <a:lnR w="28575"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49184036"/>
                  </a:ext>
                </a:extLst>
              </a:tr>
              <a:tr h="314960">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115888" marR="0" indent="0">
                        <a:lnSpc>
                          <a:spcPct val="100000"/>
                        </a:lnSpc>
                        <a:spcBef>
                          <a:spcPts val="0"/>
                        </a:spcBef>
                        <a:spcAft>
                          <a:spcPts val="0"/>
                        </a:spcAft>
                      </a:pPr>
                      <a:r>
                        <a:rPr lang="en-US" sz="1500" b="1" kern="1200" noProof="0" dirty="0">
                          <a:solidFill>
                            <a:srgbClr val="595454"/>
                          </a:solidFill>
                          <a:effectLst/>
                          <a:latin typeface="+mn-lt"/>
                          <a:ea typeface="Calibri" panose="020F0502020204030204" pitchFamily="34" charset="0"/>
                          <a:cs typeface="Times New Roman" panose="02020603050405020304" pitchFamily="18" charset="0"/>
                        </a:rPr>
                        <a:t>AEs leading to</a:t>
                      </a:r>
                      <a:r>
                        <a:rPr lang="en-US" sz="1500" b="1" kern="1200" baseline="0" noProof="0" dirty="0">
                          <a:solidFill>
                            <a:srgbClr val="595454"/>
                          </a:solidFill>
                          <a:effectLst/>
                          <a:latin typeface="+mn-lt"/>
                          <a:ea typeface="Calibri" panose="020F0502020204030204" pitchFamily="34" charset="0"/>
                          <a:cs typeface="Times New Roman" panose="02020603050405020304" pitchFamily="18" charset="0"/>
                        </a:rPr>
                        <a:t> </a:t>
                      </a:r>
                      <a:r>
                        <a:rPr lang="en-US" sz="1500" b="1" kern="1200" noProof="0" dirty="0">
                          <a:solidFill>
                            <a:srgbClr val="595454"/>
                          </a:solidFill>
                          <a:effectLst/>
                          <a:latin typeface="+mn-lt"/>
                          <a:ea typeface="Calibri" panose="020F0502020204030204" pitchFamily="34" charset="0"/>
                          <a:cs typeface="Times New Roman" panose="02020603050405020304" pitchFamily="18" charset="0"/>
                        </a:rPr>
                        <a:t>discontinuation</a:t>
                      </a:r>
                    </a:p>
                  </a:txBody>
                  <a:tcPr marT="0" marB="0" anchor="ctr">
                    <a:lnL w="28575"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rgbClr val="595454"/>
                          </a:solidFill>
                          <a:latin typeface="+mn-lt"/>
                        </a:rPr>
                        <a:t>68 (13)</a:t>
                      </a:r>
                    </a:p>
                  </a:txBody>
                  <a:tcPr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rgbClr val="595454"/>
                          </a:solidFill>
                          <a:latin typeface="+mn-lt"/>
                        </a:rPr>
                        <a:t>38 (7)</a:t>
                      </a:r>
                    </a:p>
                  </a:txBody>
                  <a:tcPr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rgbClr val="595454"/>
                          </a:solidFill>
                          <a:latin typeface="+mn-lt"/>
                        </a:rPr>
                        <a:t>20 (8)</a:t>
                      </a:r>
                    </a:p>
                  </a:txBody>
                  <a:tcPr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en-US" sz="1500" dirty="0">
                          <a:solidFill>
                            <a:srgbClr val="595454"/>
                          </a:solidFill>
                          <a:latin typeface="+mn-lt"/>
                        </a:rPr>
                        <a:t>16 (6)</a:t>
                      </a:r>
                    </a:p>
                  </a:txBody>
                  <a:tcPr anchor="ctr">
                    <a:lnL w="12700" cap="flat" cmpd="sng" algn="ctr">
                      <a:solidFill>
                        <a:srgbClr val="595454"/>
                      </a:solidFill>
                      <a:prstDash val="solid"/>
                      <a:round/>
                      <a:headEnd type="none" w="med" len="med"/>
                      <a:tailEnd type="none" w="med" len="med"/>
                    </a:lnL>
                    <a:lnR w="28575"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28051558"/>
                  </a:ext>
                </a:extLst>
              </a:tr>
              <a:tr h="261580">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nSpc>
                          <a:spcPct val="100000"/>
                        </a:lnSpc>
                        <a:spcBef>
                          <a:spcPts val="0"/>
                        </a:spcBef>
                        <a:spcAft>
                          <a:spcPts val="0"/>
                        </a:spcAft>
                      </a:pPr>
                      <a:r>
                        <a:rPr lang="en-US" sz="1500" b="1" kern="1200" noProof="0" dirty="0">
                          <a:solidFill>
                            <a:srgbClr val="595454"/>
                          </a:solidFill>
                          <a:effectLst/>
                          <a:latin typeface="+mn-lt"/>
                          <a:ea typeface="Calibri" panose="020F0502020204030204" pitchFamily="34" charset="0"/>
                          <a:cs typeface="Times New Roman" panose="02020603050405020304" pitchFamily="18" charset="0"/>
                        </a:rPr>
                        <a:t>Any TRAEs</a:t>
                      </a:r>
                      <a:r>
                        <a:rPr lang="en-US" sz="1500" b="1" kern="1200" baseline="30000" dirty="0" err="1">
                          <a:solidFill>
                            <a:srgbClr val="595454"/>
                          </a:solidFill>
                          <a:latin typeface="+mn-lt"/>
                          <a:ea typeface="MS Mincho"/>
                          <a:cs typeface="Times New Roman"/>
                        </a:rPr>
                        <a:t>b,c</a:t>
                      </a:r>
                      <a:endParaRPr lang="en-US" sz="1500" b="1" kern="1200" noProof="0" dirty="0">
                        <a:solidFill>
                          <a:srgbClr val="595454"/>
                        </a:solidFill>
                        <a:effectLst/>
                        <a:latin typeface="+mn-lt"/>
                        <a:ea typeface="Calibri" panose="020F0502020204030204" pitchFamily="34" charset="0"/>
                        <a:cs typeface="Times New Roman" panose="02020603050405020304" pitchFamily="18" charset="0"/>
                      </a:endParaRPr>
                    </a:p>
                  </a:txBody>
                  <a:tcPr marT="0" marB="0" anchor="ctr">
                    <a:lnL w="28575"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mn-lt"/>
                          <a:ea typeface="Times New Roman"/>
                          <a:cs typeface="Palatino Linotype"/>
                        </a:rPr>
                        <a:t>376 (71)</a:t>
                      </a:r>
                    </a:p>
                  </a:txBody>
                  <a:tcPr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mn-lt"/>
                          <a:ea typeface="Times New Roman"/>
                          <a:cs typeface="Palatino Linotype"/>
                        </a:rPr>
                        <a:t>71 (13)</a:t>
                      </a:r>
                    </a:p>
                  </a:txBody>
                  <a:tcPr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mn-lt"/>
                          <a:ea typeface="Times New Roman"/>
                          <a:cs typeface="Palatino Linotype"/>
                        </a:rPr>
                        <a:t>119 (46)</a:t>
                      </a:r>
                    </a:p>
                  </a:txBody>
                  <a:tcPr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595454"/>
                          </a:solidFill>
                          <a:effectLst/>
                          <a:uLnTx/>
                          <a:uFillTx/>
                          <a:latin typeface="+mn-lt"/>
                          <a:ea typeface="Times New Roman"/>
                          <a:cs typeface="Palatino Linotype"/>
                        </a:rPr>
                        <a:t>15 (6)</a:t>
                      </a:r>
                    </a:p>
                  </a:txBody>
                  <a:tcPr marT="0" marB="0" anchor="ctr">
                    <a:lnL w="12700" cap="flat" cmpd="sng" algn="ctr">
                      <a:solidFill>
                        <a:srgbClr val="595454"/>
                      </a:solidFill>
                      <a:prstDash val="solid"/>
                      <a:round/>
                      <a:headEnd type="none" w="med" len="med"/>
                      <a:tailEnd type="none" w="med" len="med"/>
                    </a:lnL>
                    <a:lnR w="28575"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09868732"/>
                  </a:ext>
                </a:extLst>
              </a:tr>
              <a:tr h="314960">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115888" marR="0" indent="0">
                        <a:lnSpc>
                          <a:spcPct val="100000"/>
                        </a:lnSpc>
                        <a:spcBef>
                          <a:spcPts val="0"/>
                        </a:spcBef>
                        <a:spcAft>
                          <a:spcPts val="0"/>
                        </a:spcAft>
                      </a:pPr>
                      <a:r>
                        <a:rPr lang="en-US" sz="1500" b="1" kern="1200" noProof="0" dirty="0">
                          <a:solidFill>
                            <a:srgbClr val="595454"/>
                          </a:solidFill>
                          <a:effectLst/>
                          <a:latin typeface="+mn-lt"/>
                          <a:ea typeface="Calibri" panose="020F0502020204030204" pitchFamily="34" charset="0"/>
                          <a:cs typeface="Times New Roman" panose="02020603050405020304" pitchFamily="18" charset="0"/>
                        </a:rPr>
                        <a:t>S</a:t>
                      </a:r>
                      <a:r>
                        <a:rPr lang="en-US" sz="1500" b="1" kern="1200" baseline="0" noProof="0" dirty="0">
                          <a:solidFill>
                            <a:srgbClr val="595454"/>
                          </a:solidFill>
                          <a:effectLst/>
                          <a:latin typeface="+mn-lt"/>
                          <a:ea typeface="Calibri" panose="020F0502020204030204" pitchFamily="34" charset="0"/>
                          <a:cs typeface="Times New Roman" panose="02020603050405020304" pitchFamily="18" charset="0"/>
                        </a:rPr>
                        <a:t>erious </a:t>
                      </a:r>
                      <a:r>
                        <a:rPr lang="en-US" sz="1500" b="1" kern="1200" baseline="0" noProof="0" dirty="0" err="1">
                          <a:solidFill>
                            <a:srgbClr val="595454"/>
                          </a:solidFill>
                          <a:effectLst/>
                          <a:latin typeface="+mn-lt"/>
                          <a:ea typeface="Calibri" panose="020F0502020204030204" pitchFamily="34" charset="0"/>
                          <a:cs typeface="Times New Roman" panose="02020603050405020304" pitchFamily="18" charset="0"/>
                        </a:rPr>
                        <a:t>TRAE</a:t>
                      </a:r>
                      <a:r>
                        <a:rPr lang="en-US" sz="1500" b="1" kern="1200" noProof="0" dirty="0" err="1">
                          <a:solidFill>
                            <a:srgbClr val="595454"/>
                          </a:solidFill>
                          <a:effectLst/>
                          <a:latin typeface="+mn-lt"/>
                          <a:ea typeface="Calibri" panose="020F0502020204030204" pitchFamily="34" charset="0"/>
                          <a:cs typeface="Times New Roman" panose="02020603050405020304" pitchFamily="18" charset="0"/>
                        </a:rPr>
                        <a:t>s</a:t>
                      </a:r>
                      <a:r>
                        <a:rPr lang="en-US" sz="1500" b="1" kern="1200" baseline="30000" noProof="0" dirty="0" err="1">
                          <a:solidFill>
                            <a:srgbClr val="595454"/>
                          </a:solidFill>
                          <a:effectLst/>
                          <a:latin typeface="+mn-lt"/>
                          <a:ea typeface="MS Mincho"/>
                          <a:cs typeface="Times New Roman"/>
                        </a:rPr>
                        <a:t>c</a:t>
                      </a:r>
                      <a:endParaRPr lang="en-US" sz="1500" b="1" kern="1200" noProof="0" dirty="0">
                        <a:solidFill>
                          <a:srgbClr val="595454"/>
                        </a:solidFill>
                        <a:effectLst/>
                        <a:latin typeface="+mn-lt"/>
                        <a:ea typeface="Calibri" panose="020F0502020204030204" pitchFamily="34" charset="0"/>
                        <a:cs typeface="Times New Roman" panose="02020603050405020304" pitchFamily="18" charset="0"/>
                      </a:endParaRPr>
                    </a:p>
                  </a:txBody>
                  <a:tcPr marT="0" marB="0" anchor="ctr">
                    <a:lnL w="28575"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rgbClr val="595454"/>
                          </a:solidFill>
                          <a:latin typeface="+mn-lt"/>
                        </a:rPr>
                        <a:t>40 (8)</a:t>
                      </a:r>
                    </a:p>
                  </a:txBody>
                  <a:tcPr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rgbClr val="595454"/>
                          </a:solidFill>
                          <a:latin typeface="+mn-lt"/>
                        </a:rPr>
                        <a:t>29 (5)</a:t>
                      </a:r>
                    </a:p>
                  </a:txBody>
                  <a:tcPr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en-US" sz="1500" dirty="0">
                          <a:solidFill>
                            <a:srgbClr val="595454"/>
                          </a:solidFill>
                          <a:latin typeface="+mn-lt"/>
                        </a:rPr>
                        <a:t>7 (3)</a:t>
                      </a:r>
                    </a:p>
                  </a:txBody>
                  <a:tcPr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en-US" sz="1500" dirty="0">
                          <a:solidFill>
                            <a:srgbClr val="595454"/>
                          </a:solidFill>
                          <a:latin typeface="+mn-lt"/>
                        </a:rPr>
                        <a:t>3 (1)</a:t>
                      </a:r>
                    </a:p>
                  </a:txBody>
                  <a:tcPr anchor="ctr">
                    <a:lnL w="12700" cap="flat" cmpd="sng" algn="ctr">
                      <a:solidFill>
                        <a:srgbClr val="595454"/>
                      </a:solidFill>
                      <a:prstDash val="solid"/>
                      <a:round/>
                      <a:headEnd type="none" w="med" len="med"/>
                      <a:tailEnd type="none" w="med" len="med"/>
                    </a:lnL>
                    <a:lnR w="28575"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75725379"/>
                  </a:ext>
                </a:extLst>
              </a:tr>
              <a:tr h="314960">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115888" marR="0" indent="0">
                        <a:lnSpc>
                          <a:spcPct val="100000"/>
                        </a:lnSpc>
                        <a:spcBef>
                          <a:spcPts val="0"/>
                        </a:spcBef>
                        <a:spcAft>
                          <a:spcPts val="0"/>
                        </a:spcAft>
                      </a:pPr>
                      <a:r>
                        <a:rPr lang="en-US" sz="1500" b="1" kern="1200" noProof="0" dirty="0">
                          <a:solidFill>
                            <a:srgbClr val="595454"/>
                          </a:solidFill>
                          <a:effectLst/>
                          <a:latin typeface="+mn-lt"/>
                          <a:ea typeface="Calibri" panose="020F0502020204030204" pitchFamily="34" charset="0"/>
                          <a:cs typeface="Times New Roman" panose="02020603050405020304" pitchFamily="18" charset="0"/>
                        </a:rPr>
                        <a:t>TRAEs leading to</a:t>
                      </a:r>
                      <a:r>
                        <a:rPr lang="en-US" sz="1500" b="1" kern="1200" baseline="0" noProof="0" dirty="0">
                          <a:solidFill>
                            <a:srgbClr val="595454"/>
                          </a:solidFill>
                          <a:effectLst/>
                          <a:latin typeface="+mn-lt"/>
                          <a:ea typeface="Calibri" panose="020F0502020204030204" pitchFamily="34" charset="0"/>
                          <a:cs typeface="Times New Roman" panose="02020603050405020304" pitchFamily="18" charset="0"/>
                        </a:rPr>
                        <a:t> </a:t>
                      </a:r>
                      <a:r>
                        <a:rPr lang="en-US" sz="1500" b="1" kern="1200" noProof="0" dirty="0" err="1">
                          <a:solidFill>
                            <a:srgbClr val="595454"/>
                          </a:solidFill>
                          <a:effectLst/>
                          <a:latin typeface="+mn-lt"/>
                          <a:ea typeface="Calibri" panose="020F0502020204030204" pitchFamily="34" charset="0"/>
                          <a:cs typeface="Times New Roman" panose="02020603050405020304" pitchFamily="18" charset="0"/>
                        </a:rPr>
                        <a:t>discontinuation</a:t>
                      </a:r>
                      <a:r>
                        <a:rPr lang="en-US" sz="1500" b="1" kern="1200" baseline="30000" noProof="0" dirty="0" err="1">
                          <a:solidFill>
                            <a:srgbClr val="595454"/>
                          </a:solidFill>
                          <a:effectLst/>
                          <a:latin typeface="+mn-lt"/>
                          <a:ea typeface="MS Mincho"/>
                          <a:cs typeface="Times New Roman"/>
                        </a:rPr>
                        <a:t>c</a:t>
                      </a:r>
                      <a:endParaRPr lang="en-US" sz="1500" b="1" kern="1200" noProof="0" dirty="0">
                        <a:solidFill>
                          <a:srgbClr val="595454"/>
                        </a:solidFill>
                        <a:effectLst/>
                        <a:latin typeface="+mn-lt"/>
                        <a:ea typeface="Calibri" panose="020F0502020204030204" pitchFamily="34" charset="0"/>
                        <a:cs typeface="Times New Roman" panose="02020603050405020304" pitchFamily="18" charset="0"/>
                      </a:endParaRPr>
                    </a:p>
                  </a:txBody>
                  <a:tcPr marT="0" marB="0" anchor="ctr">
                    <a:lnL w="28575"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rgbClr val="595454"/>
                          </a:solidFill>
                          <a:latin typeface="+mn-lt"/>
                        </a:rPr>
                        <a:t>48 (9)</a:t>
                      </a:r>
                    </a:p>
                  </a:txBody>
                  <a:tcPr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rgbClr val="595454"/>
                          </a:solidFill>
                          <a:latin typeface="+mn-lt"/>
                        </a:rPr>
                        <a:t>26 (5)</a:t>
                      </a:r>
                    </a:p>
                  </a:txBody>
                  <a:tcPr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en-US" sz="1500" dirty="0">
                          <a:solidFill>
                            <a:srgbClr val="595454"/>
                          </a:solidFill>
                          <a:latin typeface="+mn-lt"/>
                        </a:rPr>
                        <a:t>8 (3)</a:t>
                      </a:r>
                    </a:p>
                  </a:txBody>
                  <a:tcPr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en-US" sz="1500" dirty="0">
                          <a:solidFill>
                            <a:srgbClr val="595454"/>
                          </a:solidFill>
                          <a:latin typeface="+mn-lt"/>
                        </a:rPr>
                        <a:t>7 (3)</a:t>
                      </a:r>
                    </a:p>
                  </a:txBody>
                  <a:tcPr anchor="ctr">
                    <a:lnL w="12700" cap="flat" cmpd="sng" algn="ctr">
                      <a:solidFill>
                        <a:srgbClr val="595454"/>
                      </a:solidFill>
                      <a:prstDash val="solid"/>
                      <a:round/>
                      <a:headEnd type="none" w="med" len="med"/>
                      <a:tailEnd type="none" w="med" len="med"/>
                    </a:lnL>
                    <a:lnR w="28575"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8"/>
                  </a:ext>
                </a:extLst>
              </a:tr>
              <a:tr h="261580">
                <a:tc gridSpan="5">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nSpc>
                          <a:spcPct val="100000"/>
                        </a:lnSpc>
                        <a:spcBef>
                          <a:spcPts val="0"/>
                        </a:spcBef>
                        <a:spcAft>
                          <a:spcPts val="0"/>
                        </a:spcAft>
                      </a:pPr>
                      <a:r>
                        <a:rPr lang="en-US" sz="1500" b="1" kern="1200" noProof="0" dirty="0">
                          <a:solidFill>
                            <a:schemeClr val="tx2"/>
                          </a:solidFill>
                          <a:effectLst/>
                          <a:latin typeface="+mn-lt"/>
                          <a:ea typeface="Calibri" panose="020F0502020204030204" pitchFamily="34" charset="0"/>
                          <a:cs typeface="Times New Roman" panose="02020603050405020304" pitchFamily="18" charset="0"/>
                        </a:rPr>
                        <a:t>TRAEs in ≥10% of treated patients in either </a:t>
                      </a:r>
                      <a:r>
                        <a:rPr lang="en-US" sz="1500" b="1" kern="1200" noProof="0" dirty="0" err="1">
                          <a:solidFill>
                            <a:schemeClr val="tx2"/>
                          </a:solidFill>
                          <a:effectLst/>
                          <a:latin typeface="+mn-lt"/>
                          <a:ea typeface="Calibri" panose="020F0502020204030204" pitchFamily="34" charset="0"/>
                          <a:cs typeface="Times New Roman" panose="02020603050405020304" pitchFamily="18" charset="0"/>
                        </a:rPr>
                        <a:t>arm</a:t>
                      </a:r>
                      <a:r>
                        <a:rPr lang="en-US" sz="1500" b="1" kern="1200" baseline="30000" noProof="0" dirty="0" err="1">
                          <a:solidFill>
                            <a:schemeClr val="tx2"/>
                          </a:solidFill>
                          <a:effectLst/>
                          <a:latin typeface="+mn-lt"/>
                          <a:ea typeface="Calibri" panose="020F0502020204030204" pitchFamily="34" charset="0"/>
                          <a:cs typeface="Times New Roman" panose="02020603050405020304" pitchFamily="18" charset="0"/>
                        </a:rPr>
                        <a:t>b</a:t>
                      </a:r>
                      <a:endParaRPr lang="en-US" sz="1500" b="1" kern="1200" baseline="30000" noProof="0" dirty="0">
                        <a:solidFill>
                          <a:schemeClr val="tx2"/>
                        </a:solidFill>
                        <a:effectLst/>
                        <a:latin typeface="+mn-lt"/>
                        <a:ea typeface="Calibri" panose="020F0502020204030204" pitchFamily="34" charset="0"/>
                        <a:cs typeface="Times New Roman" panose="02020603050405020304" pitchFamily="18" charset="0"/>
                      </a:endParaRPr>
                    </a:p>
                  </a:txBody>
                  <a:tcPr marT="0" marB="0" anchor="ctr">
                    <a:lnL w="28575" cap="flat" cmpd="sng" algn="ctr">
                      <a:solidFill>
                        <a:srgbClr val="595454"/>
                      </a:solidFill>
                      <a:prstDash val="solid"/>
                      <a:round/>
                      <a:headEnd type="none" w="med" len="med"/>
                      <a:tailEnd type="none" w="med" len="med"/>
                    </a:lnL>
                    <a:lnR w="28575"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dirty="0">
                        <a:latin typeface="+mn-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500" dirty="0">
                        <a:latin typeface="+mn-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500" dirty="0">
                        <a:latin typeface="+mn-lt"/>
                      </a:endParaRPr>
                    </a:p>
                  </a:txBody>
                  <a:tcPr anchor="ct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4149092"/>
                  </a:ext>
                </a:extLst>
              </a:tr>
              <a:tr h="314960">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115888" marR="0" indent="0" algn="l" defTabSz="914400" rtl="0" eaLnBrk="1" latinLnBrk="0" hangingPunct="1">
                        <a:lnSpc>
                          <a:spcPct val="100000"/>
                        </a:lnSpc>
                        <a:spcBef>
                          <a:spcPts val="0"/>
                        </a:spcBef>
                        <a:spcAft>
                          <a:spcPts val="0"/>
                        </a:spcAft>
                      </a:pPr>
                      <a:r>
                        <a:rPr lang="en-US" sz="1500" b="1" kern="1200" noProof="0" dirty="0">
                          <a:solidFill>
                            <a:schemeClr val="tx2"/>
                          </a:solidFill>
                          <a:effectLst/>
                          <a:latin typeface="+mn-lt"/>
                          <a:ea typeface="Calibri" panose="020F0502020204030204" pitchFamily="34" charset="0"/>
                          <a:cs typeface="Times New Roman" panose="02020603050405020304" pitchFamily="18" charset="0"/>
                        </a:rPr>
                        <a:t>Fatigue</a:t>
                      </a:r>
                    </a:p>
                  </a:txBody>
                  <a:tcPr marT="0" marB="0" anchor="ctr">
                    <a:lnL w="28575"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chemeClr val="tx2"/>
                          </a:solidFill>
                          <a:latin typeface="+mn-lt"/>
                        </a:rPr>
                        <a:t>90 (17) </a:t>
                      </a:r>
                    </a:p>
                  </a:txBody>
                  <a:tcPr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chemeClr val="tx2"/>
                          </a:solidFill>
                          <a:latin typeface="+mn-lt"/>
                        </a:rPr>
                        <a:t>6 (1) </a:t>
                      </a:r>
                    </a:p>
                  </a:txBody>
                  <a:tcPr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en-US" sz="1500" dirty="0">
                          <a:solidFill>
                            <a:schemeClr val="tx2"/>
                          </a:solidFill>
                          <a:latin typeface="+mn-lt"/>
                        </a:rPr>
                        <a:t>29 (11) </a:t>
                      </a:r>
                    </a:p>
                  </a:txBody>
                  <a:tcPr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en-US" sz="1500" dirty="0">
                          <a:solidFill>
                            <a:schemeClr val="tx2"/>
                          </a:solidFill>
                          <a:latin typeface="+mn-lt"/>
                        </a:rPr>
                        <a:t>1 (&lt; 1) </a:t>
                      </a:r>
                    </a:p>
                  </a:txBody>
                  <a:tcPr anchor="ctr">
                    <a:lnL w="12700" cap="flat" cmpd="sng" algn="ctr">
                      <a:solidFill>
                        <a:srgbClr val="595454"/>
                      </a:solidFill>
                      <a:prstDash val="solid"/>
                      <a:round/>
                      <a:headEnd type="none" w="med" len="med"/>
                      <a:tailEnd type="none" w="med" len="med"/>
                    </a:lnL>
                    <a:lnR w="28575"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97381451"/>
                  </a:ext>
                </a:extLst>
              </a:tr>
              <a:tr h="314960">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115888" marR="0" indent="0" algn="l" defTabSz="914400" rtl="0" eaLnBrk="1" latinLnBrk="0" hangingPunct="1">
                        <a:lnSpc>
                          <a:spcPct val="100000"/>
                        </a:lnSpc>
                        <a:spcBef>
                          <a:spcPts val="0"/>
                        </a:spcBef>
                        <a:spcAft>
                          <a:spcPts val="0"/>
                        </a:spcAft>
                      </a:pPr>
                      <a:r>
                        <a:rPr lang="en-US" sz="1500" b="1" kern="1200" noProof="0" dirty="0">
                          <a:solidFill>
                            <a:schemeClr val="tx2"/>
                          </a:solidFill>
                          <a:effectLst/>
                          <a:latin typeface="+mn-lt"/>
                          <a:ea typeface="Calibri" panose="020F0502020204030204" pitchFamily="34" charset="0"/>
                          <a:cs typeface="Times New Roman" panose="02020603050405020304" pitchFamily="18" charset="0"/>
                        </a:rPr>
                        <a:t>Diarrhea</a:t>
                      </a:r>
                    </a:p>
                  </a:txBody>
                  <a:tcPr marT="0" marB="0" anchor="ctr">
                    <a:lnL w="28575"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u="none" strike="noStrike" kern="1200" baseline="0" dirty="0">
                          <a:solidFill>
                            <a:schemeClr val="tx2"/>
                          </a:solidFill>
                          <a:latin typeface="+mn-lt"/>
                          <a:ea typeface="+mn-ea"/>
                          <a:cs typeface="+mn-cs"/>
                        </a:rPr>
                        <a:t>88 (17) </a:t>
                      </a:r>
                      <a:endParaRPr lang="en-US" sz="1500" dirty="0">
                        <a:solidFill>
                          <a:schemeClr val="tx2"/>
                        </a:solidFill>
                        <a:latin typeface="+mn-lt"/>
                      </a:endParaRPr>
                    </a:p>
                  </a:txBody>
                  <a:tcPr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u="none" strike="noStrike" kern="1200" baseline="0" dirty="0">
                          <a:solidFill>
                            <a:schemeClr val="tx2"/>
                          </a:solidFill>
                          <a:latin typeface="+mn-lt"/>
                          <a:ea typeface="+mn-ea"/>
                          <a:cs typeface="+mn-cs"/>
                        </a:rPr>
                        <a:t>2 (&lt; 1) </a:t>
                      </a:r>
                      <a:endParaRPr lang="en-US" sz="1500" dirty="0">
                        <a:solidFill>
                          <a:schemeClr val="tx2"/>
                        </a:solidFill>
                        <a:latin typeface="+mn-lt"/>
                      </a:endParaRPr>
                    </a:p>
                  </a:txBody>
                  <a:tcPr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en-US" sz="1500" b="0" i="0" u="none" strike="noStrike" kern="1200" baseline="0" dirty="0">
                          <a:solidFill>
                            <a:schemeClr val="tx2"/>
                          </a:solidFill>
                          <a:latin typeface="+mn-lt"/>
                          <a:ea typeface="+mn-ea"/>
                          <a:cs typeface="+mn-cs"/>
                        </a:rPr>
                        <a:t>39 (15) </a:t>
                      </a:r>
                      <a:endParaRPr lang="en-US" sz="1500" dirty="0">
                        <a:solidFill>
                          <a:schemeClr val="tx2"/>
                        </a:solidFill>
                        <a:latin typeface="+mn-lt"/>
                      </a:endParaRPr>
                    </a:p>
                  </a:txBody>
                  <a:tcPr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en-US" sz="1500" b="0" i="0" u="none" strike="noStrike" kern="1200" baseline="0" dirty="0">
                          <a:solidFill>
                            <a:schemeClr val="tx2"/>
                          </a:solidFill>
                          <a:latin typeface="+mn-lt"/>
                          <a:ea typeface="+mn-ea"/>
                          <a:cs typeface="+mn-cs"/>
                        </a:rPr>
                        <a:t>2 (&lt; 1) </a:t>
                      </a:r>
                      <a:endParaRPr lang="en-US" sz="1500" dirty="0">
                        <a:solidFill>
                          <a:schemeClr val="tx2"/>
                        </a:solidFill>
                        <a:latin typeface="+mn-lt"/>
                      </a:endParaRPr>
                    </a:p>
                  </a:txBody>
                  <a:tcPr anchor="ctr">
                    <a:lnL w="12700" cap="flat" cmpd="sng" algn="ctr">
                      <a:solidFill>
                        <a:srgbClr val="595454"/>
                      </a:solidFill>
                      <a:prstDash val="solid"/>
                      <a:round/>
                      <a:headEnd type="none" w="med" len="med"/>
                      <a:tailEnd type="none" w="med" len="med"/>
                    </a:lnL>
                    <a:lnR w="28575"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71047667"/>
                  </a:ext>
                </a:extLst>
              </a:tr>
              <a:tr h="314960">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115888" marR="0" indent="0" algn="l" defTabSz="914400" rtl="0" eaLnBrk="1" latinLnBrk="0" hangingPunct="1">
                        <a:lnSpc>
                          <a:spcPct val="100000"/>
                        </a:lnSpc>
                        <a:spcBef>
                          <a:spcPts val="0"/>
                        </a:spcBef>
                        <a:spcAft>
                          <a:spcPts val="0"/>
                        </a:spcAft>
                      </a:pPr>
                      <a:r>
                        <a:rPr lang="en-US" sz="1500" b="1" kern="1200" noProof="0" dirty="0">
                          <a:solidFill>
                            <a:schemeClr val="tx2"/>
                          </a:solidFill>
                          <a:effectLst/>
                          <a:latin typeface="+mn-lt"/>
                          <a:ea typeface="Calibri" panose="020F0502020204030204" pitchFamily="34" charset="0"/>
                          <a:cs typeface="Times New Roman" panose="02020603050405020304" pitchFamily="18" charset="0"/>
                        </a:rPr>
                        <a:t>Pruritus</a:t>
                      </a:r>
                    </a:p>
                  </a:txBody>
                  <a:tcPr marT="0" marB="0" anchor="ctr">
                    <a:lnL w="28575"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chemeClr val="tx2"/>
                          </a:solidFill>
                          <a:latin typeface="+mn-lt"/>
                        </a:rPr>
                        <a:t>53 (10) </a:t>
                      </a:r>
                    </a:p>
                  </a:txBody>
                  <a:tcPr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chemeClr val="tx2"/>
                          </a:solidFill>
                          <a:latin typeface="+mn-lt"/>
                        </a:rPr>
                        <a:t>2 (&lt; 1) </a:t>
                      </a:r>
                    </a:p>
                  </a:txBody>
                  <a:tcPr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en-US" sz="1500" dirty="0">
                          <a:solidFill>
                            <a:schemeClr val="tx2"/>
                          </a:solidFill>
                          <a:latin typeface="+mn-lt"/>
                        </a:rPr>
                        <a:t>9 (3) </a:t>
                      </a:r>
                    </a:p>
                  </a:txBody>
                  <a:tcPr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en-US" sz="1500" dirty="0">
                          <a:solidFill>
                            <a:schemeClr val="tx2"/>
                          </a:solidFill>
                          <a:latin typeface="+mn-lt"/>
                        </a:rPr>
                        <a:t>0</a:t>
                      </a:r>
                    </a:p>
                  </a:txBody>
                  <a:tcPr anchor="ctr">
                    <a:lnL w="12700" cap="flat" cmpd="sng" algn="ctr">
                      <a:solidFill>
                        <a:srgbClr val="595454"/>
                      </a:solidFill>
                      <a:prstDash val="solid"/>
                      <a:round/>
                      <a:headEnd type="none" w="med" len="med"/>
                      <a:tailEnd type="none" w="med" len="med"/>
                    </a:lnL>
                    <a:lnR w="28575"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96747512"/>
                  </a:ext>
                </a:extLst>
              </a:tr>
              <a:tr h="314960">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115888" marR="0" indent="0" algn="l" defTabSz="914400" rtl="0" eaLnBrk="1" latinLnBrk="0" hangingPunct="1">
                        <a:lnSpc>
                          <a:spcPct val="100000"/>
                        </a:lnSpc>
                        <a:spcBef>
                          <a:spcPts val="0"/>
                        </a:spcBef>
                        <a:spcAft>
                          <a:spcPts val="0"/>
                        </a:spcAft>
                      </a:pPr>
                      <a:r>
                        <a:rPr lang="en-US" sz="1500" b="1" kern="1200" noProof="0" dirty="0">
                          <a:solidFill>
                            <a:schemeClr val="tx2"/>
                          </a:solidFill>
                          <a:effectLst/>
                          <a:latin typeface="+mn-lt"/>
                          <a:ea typeface="Calibri" panose="020F0502020204030204" pitchFamily="34" charset="0"/>
                          <a:cs typeface="Times New Roman" panose="02020603050405020304" pitchFamily="18" charset="0"/>
                        </a:rPr>
                        <a:t>Rash</a:t>
                      </a:r>
                    </a:p>
                  </a:txBody>
                  <a:tcPr marT="0" marB="0" anchor="ctr">
                    <a:lnL w="28575"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28575"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chemeClr val="tx2"/>
                          </a:solidFill>
                          <a:latin typeface="+mn-lt"/>
                        </a:rPr>
                        <a:t>52 (10) </a:t>
                      </a:r>
                    </a:p>
                  </a:txBody>
                  <a:tcPr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28575"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chemeClr val="tx2"/>
                          </a:solidFill>
                          <a:latin typeface="+mn-lt"/>
                        </a:rPr>
                        <a:t>4 (&lt; 1) </a:t>
                      </a:r>
                    </a:p>
                  </a:txBody>
                  <a:tcPr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28575"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en-US" sz="1500" dirty="0">
                          <a:solidFill>
                            <a:schemeClr val="tx2"/>
                          </a:solidFill>
                          <a:latin typeface="+mn-lt"/>
                        </a:rPr>
                        <a:t>10 (4)</a:t>
                      </a:r>
                    </a:p>
                  </a:txBody>
                  <a:tcPr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28575"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en-US" sz="1500" dirty="0">
                          <a:solidFill>
                            <a:schemeClr val="tx2"/>
                          </a:solidFill>
                          <a:latin typeface="+mn-lt"/>
                        </a:rPr>
                        <a:t>1 (&lt; 1) </a:t>
                      </a:r>
                    </a:p>
                  </a:txBody>
                  <a:tcPr anchor="ctr">
                    <a:lnL w="12700" cap="flat" cmpd="sng" algn="ctr">
                      <a:solidFill>
                        <a:srgbClr val="595454"/>
                      </a:solidFill>
                      <a:prstDash val="solid"/>
                      <a:round/>
                      <a:headEnd type="none" w="med" len="med"/>
                      <a:tailEnd type="none" w="med" len="med"/>
                    </a:lnL>
                    <a:lnR w="28575"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28575"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87272423"/>
                  </a:ext>
                </a:extLst>
              </a:tr>
            </a:tbl>
          </a:graphicData>
        </a:graphic>
      </p:graphicFrame>
    </p:spTree>
    <p:extLst>
      <p:ext uri="{BB962C8B-B14F-4D97-AF65-F5344CB8AC3E}">
        <p14:creationId xmlns:p14="http://schemas.microsoft.com/office/powerpoint/2010/main" val="23778296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0980B4D-C0A6-43A0-BFFC-F9979BCB4938}"/>
              </a:ext>
            </a:extLst>
          </p:cNvPr>
          <p:cNvSpPr>
            <a:spLocks noGrp="1"/>
          </p:cNvSpPr>
          <p:nvPr>
            <p:ph type="body" sz="quarter" idx="12"/>
          </p:nvPr>
        </p:nvSpPr>
        <p:spPr/>
        <p:txBody>
          <a:bodyPr/>
          <a:lstStyle/>
          <a:p>
            <a:r>
              <a:rPr lang="en-US" dirty="0"/>
              <a:t>CheckMate 577</a:t>
            </a:r>
            <a:endParaRPr lang="en-GB" dirty="0"/>
          </a:p>
          <a:p>
            <a:endParaRPr lang="en-GB" dirty="0"/>
          </a:p>
        </p:txBody>
      </p:sp>
      <p:sp>
        <p:nvSpPr>
          <p:cNvPr id="2" name="Title 1"/>
          <p:cNvSpPr>
            <a:spLocks noGrp="1"/>
          </p:cNvSpPr>
          <p:nvPr>
            <p:ph type="title"/>
          </p:nvPr>
        </p:nvSpPr>
        <p:spPr/>
        <p:txBody>
          <a:bodyPr/>
          <a:lstStyle/>
          <a:p>
            <a:r>
              <a:rPr lang="en-US" dirty="0">
                <a:solidFill>
                  <a:srgbClr val="595454"/>
                </a:solidFill>
              </a:rPr>
              <a:t>Treatment-related adverse events </a:t>
            </a:r>
            <a:r>
              <a:rPr lang="en-US" dirty="0">
                <a:solidFill>
                  <a:schemeClr val="tx1">
                    <a:lumMod val="50000"/>
                  </a:schemeClr>
                </a:solidFill>
                <a:ea typeface="Calibri" panose="020F0502020204030204" pitchFamily="34" charset="0"/>
              </a:rPr>
              <a:t>with potential immunologic etiology</a:t>
            </a:r>
            <a:endParaRPr lang="en-US" strike="sngStrike" dirty="0">
              <a:solidFill>
                <a:srgbClr val="FF0000"/>
              </a:solidFill>
            </a:endParaRPr>
          </a:p>
        </p:txBody>
      </p:sp>
      <p:sp>
        <p:nvSpPr>
          <p:cNvPr id="4" name="Content Placeholder 3">
            <a:extLst>
              <a:ext uri="{FF2B5EF4-FFF2-40B4-BE49-F238E27FC236}">
                <a16:creationId xmlns:a16="http://schemas.microsoft.com/office/drawing/2014/main" id="{F4D8C12D-EB07-42D5-9552-A0BC8E37425A}"/>
              </a:ext>
            </a:extLst>
          </p:cNvPr>
          <p:cNvSpPr>
            <a:spLocks noGrp="1"/>
          </p:cNvSpPr>
          <p:nvPr>
            <p:ph idx="1"/>
          </p:nvPr>
        </p:nvSpPr>
        <p:spPr>
          <a:xfrm>
            <a:off x="378462" y="3985785"/>
            <a:ext cx="11435077" cy="1309825"/>
          </a:xfrm>
        </p:spPr>
        <p:txBody>
          <a:bodyPr/>
          <a:lstStyle/>
          <a:p>
            <a:pPr marL="152396" indent="-152396">
              <a:buFont typeface="Arial" panose="020B0604020202020204" pitchFamily="34" charset="0"/>
              <a:buChar char="•"/>
            </a:pPr>
            <a:r>
              <a:rPr lang="en-US" sz="1600" dirty="0"/>
              <a:t>The majority of select TRAEs were grade 1 or 2</a:t>
            </a:r>
          </a:p>
          <a:p>
            <a:pPr marL="152396" indent="-152396">
              <a:buFont typeface="Arial" panose="020B0604020202020204" pitchFamily="34" charset="0"/>
              <a:buChar char="•"/>
            </a:pPr>
            <a:r>
              <a:rPr lang="en-US" sz="1600" dirty="0"/>
              <a:t>Grade 3–4 select TRAEs occurred in ≤ 1% of patients in the nivolumab arm and there were no grade 5 select TRAEs </a:t>
            </a:r>
          </a:p>
          <a:p>
            <a:pPr marL="152396" indent="-152396">
              <a:buFont typeface="Arial" panose="020B0604020202020204" pitchFamily="34" charset="0"/>
              <a:buChar char="•"/>
            </a:pPr>
            <a:r>
              <a:rPr lang="en-US" sz="1600" dirty="0"/>
              <a:t>The most common grade 3–4 select TRAEs in the nivolumab arm were pneumonitis (n = 4) and rash (n = 4) (0.8% each); </a:t>
            </a:r>
            <a:br>
              <a:rPr lang="en-US" sz="1600" dirty="0"/>
            </a:br>
            <a:r>
              <a:rPr lang="en-US" sz="1600" dirty="0"/>
              <a:t>in the placebo arm, these events occurred in 1 patient each (0.4%)</a:t>
            </a:r>
          </a:p>
        </p:txBody>
      </p:sp>
      <p:graphicFrame>
        <p:nvGraphicFramePr>
          <p:cNvPr id="9" name="Table 8">
            <a:extLst>
              <a:ext uri="{FF2B5EF4-FFF2-40B4-BE49-F238E27FC236}">
                <a16:creationId xmlns:a16="http://schemas.microsoft.com/office/drawing/2014/main" id="{68C49D9E-D4D2-4AC0-9857-F6D1A6AB9AFC}"/>
              </a:ext>
            </a:extLst>
          </p:cNvPr>
          <p:cNvGraphicFramePr>
            <a:graphicFrameLocks noGrp="1"/>
          </p:cNvGraphicFramePr>
          <p:nvPr/>
        </p:nvGraphicFramePr>
        <p:xfrm>
          <a:off x="378461" y="1173641"/>
          <a:ext cx="11448288" cy="2641471"/>
        </p:xfrm>
        <a:graphic>
          <a:graphicData uri="http://schemas.openxmlformats.org/drawingml/2006/table">
            <a:tbl>
              <a:tblPr firstRow="1">
                <a:tableStyleId>{B301B821-A1FF-4177-AEE7-76D212191A09}</a:tableStyleId>
              </a:tblPr>
              <a:tblGrid>
                <a:gridCol w="3352800">
                  <a:extLst>
                    <a:ext uri="{9D8B030D-6E8A-4147-A177-3AD203B41FA5}">
                      <a16:colId xmlns:a16="http://schemas.microsoft.com/office/drawing/2014/main" val="20000"/>
                    </a:ext>
                  </a:extLst>
                </a:gridCol>
                <a:gridCol w="2023872">
                  <a:extLst>
                    <a:ext uri="{9D8B030D-6E8A-4147-A177-3AD203B41FA5}">
                      <a16:colId xmlns:a16="http://schemas.microsoft.com/office/drawing/2014/main" val="20001"/>
                    </a:ext>
                  </a:extLst>
                </a:gridCol>
                <a:gridCol w="2023872">
                  <a:extLst>
                    <a:ext uri="{9D8B030D-6E8A-4147-A177-3AD203B41FA5}">
                      <a16:colId xmlns:a16="http://schemas.microsoft.com/office/drawing/2014/main" val="20002"/>
                    </a:ext>
                  </a:extLst>
                </a:gridCol>
                <a:gridCol w="2023872">
                  <a:extLst>
                    <a:ext uri="{9D8B030D-6E8A-4147-A177-3AD203B41FA5}">
                      <a16:colId xmlns:a16="http://schemas.microsoft.com/office/drawing/2014/main" val="3721446195"/>
                    </a:ext>
                  </a:extLst>
                </a:gridCol>
                <a:gridCol w="2023872">
                  <a:extLst>
                    <a:ext uri="{9D8B030D-6E8A-4147-A177-3AD203B41FA5}">
                      <a16:colId xmlns:a16="http://schemas.microsoft.com/office/drawing/2014/main" val="643736379"/>
                    </a:ext>
                  </a:extLst>
                </a:gridCol>
              </a:tblGrid>
              <a:tr h="564219">
                <a:tc rowSpan="2">
                  <a:txBody>
                    <a:bodyPr/>
                    <a:lstStyle/>
                    <a:p>
                      <a:pPr fontAlgn="auto">
                        <a:lnSpc>
                          <a:spcPct val="90000"/>
                        </a:lnSpc>
                        <a:spcBef>
                          <a:spcPts val="0"/>
                        </a:spcBef>
                        <a:spcAft>
                          <a:spcPts val="200"/>
                        </a:spcAft>
                      </a:pPr>
                      <a:r>
                        <a:rPr lang="en-US" sz="1600" b="1" dirty="0">
                          <a:solidFill>
                            <a:schemeClr val="bg1"/>
                          </a:solidFill>
                          <a:latin typeface="+mn-lt"/>
                          <a:ea typeface="MS Mincho"/>
                          <a:cs typeface="Times New Roman"/>
                        </a:rPr>
                        <a:t>Select </a:t>
                      </a:r>
                      <a:r>
                        <a:rPr lang="en-US" sz="1600" b="1" dirty="0" err="1">
                          <a:solidFill>
                            <a:schemeClr val="bg1"/>
                          </a:solidFill>
                          <a:latin typeface="+mn-lt"/>
                          <a:ea typeface="MS Mincho"/>
                          <a:cs typeface="Times New Roman"/>
                        </a:rPr>
                        <a:t>TRAEs,</a:t>
                      </a:r>
                      <a:r>
                        <a:rPr lang="en-US" sz="1600" b="1" baseline="30000" dirty="0" err="1">
                          <a:solidFill>
                            <a:schemeClr val="bg1"/>
                          </a:solidFill>
                          <a:latin typeface="+mn-lt"/>
                          <a:ea typeface="MS Mincho"/>
                          <a:cs typeface="Times New Roman"/>
                        </a:rPr>
                        <a:t>b,c</a:t>
                      </a:r>
                      <a:r>
                        <a:rPr lang="en-US" sz="1600" b="1" baseline="0" dirty="0">
                          <a:solidFill>
                            <a:schemeClr val="bg1"/>
                          </a:solidFill>
                          <a:latin typeface="+mn-lt"/>
                          <a:ea typeface="MS Mincho"/>
                          <a:cs typeface="Times New Roman"/>
                        </a:rPr>
                        <a:t> n (%)</a:t>
                      </a:r>
                      <a:endParaRPr lang="en-US" sz="1600" b="1" baseline="30000" dirty="0">
                        <a:solidFill>
                          <a:schemeClr val="bg1"/>
                        </a:solidFill>
                        <a:latin typeface="+mn-lt"/>
                        <a:ea typeface="MS Mincho"/>
                        <a:cs typeface="Times New Roman"/>
                      </a:endParaRPr>
                    </a:p>
                  </a:txBody>
                  <a:tcPr marL="121920" marR="121920" anchor="ctr">
                    <a:lnL w="28575"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gridSpan="2">
                  <a:txBody>
                    <a:bodyPr/>
                    <a:lstStyle/>
                    <a:p>
                      <a:pPr marL="0" indent="0" algn="ctr">
                        <a:lnSpc>
                          <a:spcPct val="90000"/>
                        </a:lnSpc>
                        <a:spcBef>
                          <a:spcPts val="0"/>
                        </a:spcBef>
                        <a:spcAft>
                          <a:spcPts val="200"/>
                        </a:spcAft>
                        <a:tabLst/>
                      </a:pPr>
                      <a:r>
                        <a:rPr lang="en-GB" sz="1600" b="1" dirty="0" err="1">
                          <a:solidFill>
                            <a:schemeClr val="bg1"/>
                          </a:solidFill>
                          <a:latin typeface="+mn-lt"/>
                          <a:ea typeface="MS Mincho"/>
                          <a:cs typeface="ArialMT"/>
                        </a:rPr>
                        <a:t>Nivolumab</a:t>
                      </a:r>
                      <a:r>
                        <a:rPr lang="en-GB" sz="1600" b="1" baseline="30000" dirty="0" err="1">
                          <a:solidFill>
                            <a:schemeClr val="bg1"/>
                          </a:solidFill>
                          <a:latin typeface="+mn-lt"/>
                          <a:ea typeface="MS Mincho"/>
                          <a:cs typeface="ArialMT"/>
                        </a:rPr>
                        <a:t>a</a:t>
                      </a:r>
                      <a:endParaRPr lang="en-GB" sz="1600" b="1" baseline="30000" dirty="0">
                        <a:solidFill>
                          <a:schemeClr val="bg1"/>
                        </a:solidFill>
                        <a:latin typeface="+mn-lt"/>
                        <a:ea typeface="MS Mincho"/>
                        <a:cs typeface="ArialMT"/>
                      </a:endParaRPr>
                    </a:p>
                    <a:p>
                      <a:pPr marL="0" indent="0" algn="ctr">
                        <a:lnSpc>
                          <a:spcPct val="90000"/>
                        </a:lnSpc>
                        <a:spcBef>
                          <a:spcPts val="0"/>
                        </a:spcBef>
                        <a:spcAft>
                          <a:spcPts val="200"/>
                        </a:spcAft>
                        <a:tabLst/>
                      </a:pPr>
                      <a:r>
                        <a:rPr lang="en-GB" sz="1600" b="1" dirty="0">
                          <a:solidFill>
                            <a:schemeClr val="bg1"/>
                          </a:solidFill>
                          <a:latin typeface="+mn-lt"/>
                          <a:ea typeface="MS Mincho"/>
                          <a:cs typeface="ArialMT"/>
                        </a:rPr>
                        <a:t>n = 532</a:t>
                      </a:r>
                      <a:endParaRPr lang="en-GB" sz="1600" b="1" baseline="30000" dirty="0">
                        <a:solidFill>
                          <a:schemeClr val="bg1"/>
                        </a:solidFill>
                        <a:latin typeface="+mn-lt"/>
                        <a:ea typeface="MS Mincho"/>
                        <a:cs typeface="ArialMT"/>
                      </a:endParaRPr>
                    </a:p>
                  </a:txBody>
                  <a:tcPr marL="121920" marR="12192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indent="0" algn="ctr">
                        <a:lnSpc>
                          <a:spcPct val="90000"/>
                        </a:lnSpc>
                        <a:spcBef>
                          <a:spcPts val="0"/>
                        </a:spcBef>
                        <a:spcAft>
                          <a:spcPts val="200"/>
                        </a:spcAft>
                        <a:tabLst/>
                      </a:pPr>
                      <a:endParaRPr lang="en-GB" sz="1200" b="1" dirty="0">
                        <a:solidFill>
                          <a:schemeClr val="bg1"/>
                        </a:solidFill>
                        <a:latin typeface="+mj-lt"/>
                        <a:ea typeface="MS Mincho"/>
                        <a:cs typeface="ArialMT"/>
                      </a:endParaRPr>
                    </a:p>
                  </a:txBody>
                  <a:tcPr marT="34290" marB="3429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gridSpan="2">
                  <a:txBody>
                    <a:bodyPr/>
                    <a:lstStyle/>
                    <a:p>
                      <a:pPr marL="0" indent="0" algn="ctr">
                        <a:lnSpc>
                          <a:spcPct val="90000"/>
                        </a:lnSpc>
                        <a:spcBef>
                          <a:spcPts val="0"/>
                        </a:spcBef>
                        <a:spcAft>
                          <a:spcPts val="200"/>
                        </a:spcAft>
                        <a:tabLst/>
                      </a:pPr>
                      <a:r>
                        <a:rPr lang="en-GB" sz="1600" b="1" dirty="0" err="1">
                          <a:solidFill>
                            <a:schemeClr val="bg1"/>
                          </a:solidFill>
                          <a:latin typeface="+mn-lt"/>
                          <a:ea typeface="MS Mincho"/>
                          <a:cs typeface="ArialMT"/>
                        </a:rPr>
                        <a:t>Placebo</a:t>
                      </a:r>
                      <a:r>
                        <a:rPr lang="en-GB" sz="1600" b="1" baseline="30000" dirty="0" err="1">
                          <a:solidFill>
                            <a:schemeClr val="bg1"/>
                          </a:solidFill>
                          <a:latin typeface="+mn-lt"/>
                          <a:ea typeface="MS Mincho"/>
                          <a:cs typeface="ArialMT"/>
                        </a:rPr>
                        <a:t>a</a:t>
                      </a:r>
                      <a:endParaRPr lang="en-GB" sz="1600" b="1" baseline="30000" dirty="0">
                        <a:solidFill>
                          <a:schemeClr val="bg1"/>
                        </a:solidFill>
                        <a:latin typeface="+mn-lt"/>
                        <a:ea typeface="MS Mincho"/>
                        <a:cs typeface="ArialMT"/>
                      </a:endParaRPr>
                    </a:p>
                    <a:p>
                      <a:pPr marL="0" marR="0" lvl="0" indent="0" algn="ctr" defTabSz="914400" rtl="0" eaLnBrk="1" fontAlgn="auto" latinLnBrk="0" hangingPunct="1">
                        <a:lnSpc>
                          <a:spcPct val="90000"/>
                        </a:lnSpc>
                        <a:spcBef>
                          <a:spcPts val="0"/>
                        </a:spcBef>
                        <a:spcAft>
                          <a:spcPts val="200"/>
                        </a:spcAft>
                        <a:buClrTx/>
                        <a:buSzTx/>
                        <a:buFontTx/>
                        <a:buNone/>
                        <a:tabLst/>
                        <a:defRPr/>
                      </a:pPr>
                      <a:r>
                        <a:rPr lang="en-GB" sz="1600" b="1" dirty="0">
                          <a:solidFill>
                            <a:schemeClr val="bg1"/>
                          </a:solidFill>
                          <a:latin typeface="+mn-lt"/>
                          <a:ea typeface="MS Mincho"/>
                          <a:cs typeface="ArialMT"/>
                        </a:rPr>
                        <a:t>n = 260</a:t>
                      </a:r>
                      <a:endParaRPr lang="en-GB" sz="1600" b="1" kern="1200" baseline="30000" dirty="0">
                        <a:solidFill>
                          <a:schemeClr val="bg1"/>
                        </a:solidFill>
                        <a:latin typeface="+mn-lt"/>
                        <a:ea typeface="MS Mincho"/>
                        <a:cs typeface="ArialMT"/>
                      </a:endParaRPr>
                    </a:p>
                  </a:txBody>
                  <a:tcPr marL="121920" marR="121920" anchor="b">
                    <a:lnL w="12700" cap="flat" cmpd="sng" algn="ctr">
                      <a:solidFill>
                        <a:schemeClr val="bg1"/>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indent="0" algn="ctr">
                        <a:lnSpc>
                          <a:spcPct val="90000"/>
                        </a:lnSpc>
                        <a:spcBef>
                          <a:spcPts val="0"/>
                        </a:spcBef>
                        <a:spcAft>
                          <a:spcPts val="200"/>
                        </a:spcAft>
                        <a:tabLst/>
                      </a:pPr>
                      <a:endParaRPr lang="en-GB" sz="1200" b="1" dirty="0">
                        <a:solidFill>
                          <a:schemeClr val="bg1"/>
                        </a:solidFill>
                        <a:latin typeface="+mj-lt"/>
                        <a:ea typeface="MS Mincho"/>
                        <a:cs typeface="ArialMT"/>
                      </a:endParaRPr>
                    </a:p>
                  </a:txBody>
                  <a:tcPr marT="34290" marB="34290" anchor="b">
                    <a:lnL w="12700" cap="flat" cmpd="sng" algn="ctr">
                      <a:solidFill>
                        <a:schemeClr val="bg1"/>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extLst>
                  <a:ext uri="{0D108BD9-81ED-4DB2-BD59-A6C34878D82A}">
                    <a16:rowId xmlns:a16="http://schemas.microsoft.com/office/drawing/2014/main" val="2724138635"/>
                  </a:ext>
                </a:extLst>
              </a:tr>
              <a:tr h="507772">
                <a:tc vMerge="1">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fontAlgn="auto">
                        <a:lnSpc>
                          <a:spcPct val="90000"/>
                        </a:lnSpc>
                        <a:spcBef>
                          <a:spcPts val="0"/>
                        </a:spcBef>
                        <a:spcAft>
                          <a:spcPts val="200"/>
                        </a:spcAft>
                      </a:pPr>
                      <a:endParaRPr lang="en-US" sz="1200" b="1" dirty="0">
                        <a:solidFill>
                          <a:schemeClr val="bg1"/>
                        </a:solidFill>
                        <a:latin typeface="+mj-lt"/>
                        <a:ea typeface="MS Mincho"/>
                        <a:cs typeface="Times New Roman"/>
                      </a:endParaRPr>
                    </a:p>
                  </a:txBody>
                  <a:tcPr marT="34290" marB="34290" anchor="b">
                    <a:lnL w="28575"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marL="0" marR="0" algn="ctr">
                        <a:lnSpc>
                          <a:spcPct val="100000"/>
                        </a:lnSpc>
                        <a:spcBef>
                          <a:spcPts val="0"/>
                        </a:spcBef>
                        <a:spcAft>
                          <a:spcPts val="0"/>
                        </a:spcAft>
                      </a:pPr>
                      <a:r>
                        <a:rPr lang="en-US" sz="1600" b="1" kern="1200" noProof="0" dirty="0">
                          <a:solidFill>
                            <a:schemeClr val="bg1"/>
                          </a:solidFill>
                          <a:effectLst/>
                          <a:latin typeface="+mn-lt"/>
                          <a:ea typeface="Times New Roman" panose="02020603050405020304" pitchFamily="18" charset="0"/>
                          <a:cs typeface="Times New Roman" panose="02020603050405020304" pitchFamily="18" charset="0"/>
                        </a:rPr>
                        <a:t>Any grade</a:t>
                      </a:r>
                      <a:endParaRPr lang="en-US" sz="1600" noProof="0" dirty="0">
                        <a:solidFill>
                          <a:schemeClr val="bg1"/>
                        </a:solidFill>
                        <a:effectLst/>
                        <a:latin typeface="+mn-lt"/>
                        <a:ea typeface="Calibri" panose="020F0502020204030204" pitchFamily="34" charset="0"/>
                        <a:cs typeface="Times New Roman" panose="02020603050405020304" pitchFamily="18" charset="0"/>
                      </a:endParaRP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marL="0" marR="0" algn="ctr">
                        <a:lnSpc>
                          <a:spcPct val="100000"/>
                        </a:lnSpc>
                        <a:spcBef>
                          <a:spcPts val="0"/>
                        </a:spcBef>
                        <a:spcAft>
                          <a:spcPts val="0"/>
                        </a:spcAft>
                      </a:pPr>
                      <a:r>
                        <a:rPr lang="en-US" sz="1600" b="1" kern="1200" noProof="0" dirty="0">
                          <a:solidFill>
                            <a:schemeClr val="bg1"/>
                          </a:solidFill>
                          <a:effectLst/>
                          <a:latin typeface="+mn-lt"/>
                          <a:ea typeface="Times New Roman" panose="02020603050405020304" pitchFamily="18" charset="0"/>
                          <a:cs typeface="Times New Roman" panose="02020603050405020304" pitchFamily="18" charset="0"/>
                        </a:rPr>
                        <a:t>Grade 3–4</a:t>
                      </a:r>
                      <a:endParaRPr lang="en-US" sz="1600" noProof="0" dirty="0">
                        <a:solidFill>
                          <a:schemeClr val="bg1"/>
                        </a:solidFill>
                        <a:effectLst/>
                        <a:latin typeface="+mn-lt"/>
                        <a:ea typeface="Calibri" panose="020F0502020204030204" pitchFamily="34" charset="0"/>
                        <a:cs typeface="Times New Roman" panose="02020603050405020304" pitchFamily="18" charset="0"/>
                      </a:endParaRP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marL="0" marR="0" algn="ctr">
                        <a:lnSpc>
                          <a:spcPct val="100000"/>
                        </a:lnSpc>
                        <a:spcBef>
                          <a:spcPts val="0"/>
                        </a:spcBef>
                        <a:spcAft>
                          <a:spcPts val="0"/>
                        </a:spcAft>
                      </a:pPr>
                      <a:r>
                        <a:rPr lang="en-US" sz="1600" b="1" kern="1200" noProof="0" dirty="0">
                          <a:solidFill>
                            <a:schemeClr val="bg1"/>
                          </a:solidFill>
                          <a:effectLst/>
                          <a:latin typeface="+mn-lt"/>
                          <a:ea typeface="Times New Roman" panose="02020603050405020304" pitchFamily="18" charset="0"/>
                          <a:cs typeface="Times New Roman" panose="02020603050405020304" pitchFamily="18" charset="0"/>
                        </a:rPr>
                        <a:t>Any grade</a:t>
                      </a:r>
                      <a:endParaRPr lang="en-US" sz="1600" noProof="0" dirty="0">
                        <a:solidFill>
                          <a:schemeClr val="bg1"/>
                        </a:solidFill>
                        <a:effectLst/>
                        <a:latin typeface="+mn-lt"/>
                        <a:ea typeface="Calibri" panose="020F0502020204030204" pitchFamily="34" charset="0"/>
                        <a:cs typeface="Times New Roman" panose="02020603050405020304" pitchFamily="18" charset="0"/>
                      </a:endParaRP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p>
                      <a:pPr marL="0" marR="0" algn="ctr">
                        <a:lnSpc>
                          <a:spcPct val="100000"/>
                        </a:lnSpc>
                        <a:spcBef>
                          <a:spcPts val="0"/>
                        </a:spcBef>
                        <a:spcAft>
                          <a:spcPts val="0"/>
                        </a:spcAft>
                      </a:pPr>
                      <a:r>
                        <a:rPr lang="en-US" sz="1600" b="1" kern="1200" noProof="0" dirty="0">
                          <a:solidFill>
                            <a:schemeClr val="bg1"/>
                          </a:solidFill>
                          <a:effectLst/>
                          <a:latin typeface="+mn-lt"/>
                          <a:ea typeface="Times New Roman" panose="02020603050405020304" pitchFamily="18" charset="0"/>
                          <a:cs typeface="Times New Roman" panose="02020603050405020304" pitchFamily="18" charset="0"/>
                        </a:rPr>
                        <a:t>Grade 3–4</a:t>
                      </a:r>
                      <a:endParaRPr lang="en-US" sz="1600" noProof="0" dirty="0">
                        <a:solidFill>
                          <a:schemeClr val="bg1"/>
                        </a:solidFill>
                        <a:effectLst/>
                        <a:latin typeface="+mn-lt"/>
                        <a:ea typeface="Calibri" panose="020F0502020204030204" pitchFamily="34" charset="0"/>
                        <a:cs typeface="Times New Roman" panose="02020603050405020304" pitchFamily="18" charset="0"/>
                      </a:endParaRPr>
                    </a:p>
                  </a:txBody>
                  <a:tcPr marL="121920" marR="121920" marT="60960" marB="60960" anchor="b">
                    <a:lnL w="12700" cap="flat" cmpd="sng" algn="ctr">
                      <a:solidFill>
                        <a:schemeClr val="bg1"/>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261580">
                <a:tc>
                  <a:txBody>
                    <a:bodyPr/>
                    <a:lstStyle/>
                    <a:p>
                      <a:pPr marL="0" marR="0">
                        <a:lnSpc>
                          <a:spcPct val="100000"/>
                        </a:lnSpc>
                        <a:spcBef>
                          <a:spcPts val="0"/>
                        </a:spcBef>
                        <a:spcAft>
                          <a:spcPts val="0"/>
                        </a:spcAft>
                      </a:pPr>
                      <a:r>
                        <a:rPr lang="en-US" sz="1600" b="1" strike="noStrike" kern="1200" baseline="0" noProof="0" dirty="0">
                          <a:solidFill>
                            <a:srgbClr val="595454"/>
                          </a:solidFill>
                          <a:effectLst/>
                          <a:latin typeface="+mn-lt"/>
                          <a:ea typeface="Calibri" panose="020F0502020204030204" pitchFamily="34" charset="0"/>
                          <a:cs typeface="Times New Roman" panose="02020603050405020304" pitchFamily="18" charset="0"/>
                        </a:rPr>
                        <a:t>Endocrine</a:t>
                      </a:r>
                    </a:p>
                  </a:txBody>
                  <a:tcPr marT="0" marB="0" anchor="ct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600" b="0" strike="noStrike" baseline="0" dirty="0">
                          <a:solidFill>
                            <a:srgbClr val="595454"/>
                          </a:solidFill>
                          <a:effectLst/>
                          <a:latin typeface="+mn-lt"/>
                          <a:ea typeface="Times New Roman"/>
                          <a:cs typeface="Palatino Linotype"/>
                        </a:rPr>
                        <a:t>93 (17)</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600" b="0" strike="noStrike" kern="1200" baseline="0" dirty="0">
                          <a:solidFill>
                            <a:srgbClr val="595454"/>
                          </a:solidFill>
                          <a:effectLst/>
                          <a:latin typeface="+mn-lt"/>
                          <a:ea typeface="Times New Roman"/>
                          <a:cs typeface="Palatino Linotype"/>
                        </a:rPr>
                        <a:t>5 (&lt; 1)</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600" b="0" strike="noStrike" kern="1200" baseline="0" dirty="0">
                          <a:solidFill>
                            <a:srgbClr val="595454"/>
                          </a:solidFill>
                          <a:effectLst/>
                          <a:latin typeface="+mn-lt"/>
                          <a:ea typeface="Times New Roman"/>
                          <a:cs typeface="Palatino Linotype"/>
                        </a:rPr>
                        <a:t>6 (2)</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pPr>
                      <a:r>
                        <a:rPr lang="en-US" sz="1600" b="0" strike="noStrike" kern="1200" baseline="0" dirty="0">
                          <a:solidFill>
                            <a:srgbClr val="595454"/>
                          </a:solidFill>
                          <a:effectLst/>
                          <a:latin typeface="+mn-lt"/>
                          <a:ea typeface="Times New Roman"/>
                          <a:cs typeface="Palatino Linotype"/>
                        </a:rPr>
                        <a:t>0</a:t>
                      </a:r>
                    </a:p>
                  </a:txBody>
                  <a:tcPr marT="0" marB="0" anchor="ct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241473420"/>
                  </a:ext>
                </a:extLst>
              </a:tr>
              <a:tr h="261580">
                <a:tc>
                  <a:txBody>
                    <a:bodyPr/>
                    <a:lstStyle/>
                    <a:p>
                      <a:pPr marL="0" marR="0">
                        <a:lnSpc>
                          <a:spcPct val="100000"/>
                        </a:lnSpc>
                        <a:spcBef>
                          <a:spcPts val="0"/>
                        </a:spcBef>
                        <a:spcAft>
                          <a:spcPts val="0"/>
                        </a:spcAft>
                      </a:pPr>
                      <a:r>
                        <a:rPr lang="en-US" sz="1600" b="1" kern="1200" noProof="0" dirty="0">
                          <a:solidFill>
                            <a:srgbClr val="595454"/>
                          </a:solidFill>
                          <a:effectLst/>
                          <a:latin typeface="+mn-lt"/>
                          <a:ea typeface="Calibri" panose="020F0502020204030204" pitchFamily="34" charset="0"/>
                          <a:cs typeface="Times New Roman" panose="02020603050405020304" pitchFamily="18" charset="0"/>
                        </a:rPr>
                        <a:t>Gastrointestinal</a:t>
                      </a:r>
                    </a:p>
                  </a:txBody>
                  <a:tcPr marT="0" marB="0" anchor="ct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mn-lt"/>
                          <a:ea typeface="Times New Roman"/>
                          <a:cs typeface="Palatino Linotype"/>
                        </a:rPr>
                        <a:t>91 (17)</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mn-lt"/>
                          <a:ea typeface="Times New Roman"/>
                          <a:cs typeface="Palatino Linotype"/>
                        </a:rPr>
                        <a:t>4 (&lt; 1)</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mn-lt"/>
                          <a:ea typeface="Times New Roman"/>
                          <a:cs typeface="Palatino Linotype"/>
                        </a:rPr>
                        <a:t>40 (15)</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mn-lt"/>
                          <a:ea typeface="Times New Roman"/>
                          <a:cs typeface="Palatino Linotype"/>
                        </a:rPr>
                        <a:t>3 (1)</a:t>
                      </a:r>
                    </a:p>
                  </a:txBody>
                  <a:tcPr marT="0" marB="0" anchor="ct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009868732"/>
                  </a:ext>
                </a:extLst>
              </a:tr>
              <a:tr h="261580">
                <a:tc>
                  <a:txBody>
                    <a:bodyPr/>
                    <a:lstStyle/>
                    <a:p>
                      <a:pPr marL="0" marR="0">
                        <a:lnSpc>
                          <a:spcPct val="100000"/>
                        </a:lnSpc>
                        <a:spcBef>
                          <a:spcPts val="0"/>
                        </a:spcBef>
                        <a:spcAft>
                          <a:spcPts val="0"/>
                        </a:spcAft>
                      </a:pPr>
                      <a:r>
                        <a:rPr lang="en-US" sz="1600" b="1" kern="1200" noProof="0" dirty="0">
                          <a:solidFill>
                            <a:srgbClr val="595454"/>
                          </a:solidFill>
                          <a:effectLst/>
                          <a:latin typeface="+mn-lt"/>
                          <a:ea typeface="Calibri" panose="020F0502020204030204" pitchFamily="34" charset="0"/>
                          <a:cs typeface="Times New Roman" panose="02020603050405020304" pitchFamily="18" charset="0"/>
                        </a:rPr>
                        <a:t>Hepatic</a:t>
                      </a:r>
                    </a:p>
                  </a:txBody>
                  <a:tcPr marT="0" marB="0" anchor="ct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mn-lt"/>
                          <a:ea typeface="Times New Roman"/>
                          <a:cs typeface="Palatino Linotype"/>
                        </a:rPr>
                        <a:t>49 (9)</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mn-lt"/>
                          <a:ea typeface="Times New Roman"/>
                          <a:cs typeface="Palatino Linotype"/>
                        </a:rPr>
                        <a:t>6 (1)</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mn-lt"/>
                          <a:ea typeface="Times New Roman"/>
                          <a:cs typeface="Palatino Linotype"/>
                        </a:rPr>
                        <a:t>18 (7)</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mn-lt"/>
                          <a:ea typeface="Times New Roman"/>
                          <a:cs typeface="Palatino Linotype"/>
                        </a:rPr>
                        <a:t>4 (2)</a:t>
                      </a:r>
                    </a:p>
                  </a:txBody>
                  <a:tcPr marT="0" marB="0" anchor="ct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1097598"/>
                  </a:ext>
                </a:extLst>
              </a:tr>
              <a:tr h="261580">
                <a:tc>
                  <a:txBody>
                    <a:bodyPr/>
                    <a:lstStyle/>
                    <a:p>
                      <a:pPr marL="0" marR="0">
                        <a:lnSpc>
                          <a:spcPct val="100000"/>
                        </a:lnSpc>
                        <a:spcBef>
                          <a:spcPts val="0"/>
                        </a:spcBef>
                        <a:spcAft>
                          <a:spcPts val="0"/>
                        </a:spcAft>
                      </a:pPr>
                      <a:r>
                        <a:rPr lang="en-US" sz="1600" b="1" kern="1200" noProof="0" dirty="0">
                          <a:solidFill>
                            <a:srgbClr val="595454"/>
                          </a:solidFill>
                          <a:effectLst/>
                          <a:latin typeface="+mn-lt"/>
                          <a:ea typeface="Calibri" panose="020F0502020204030204" pitchFamily="34" charset="0"/>
                          <a:cs typeface="Times New Roman" panose="02020603050405020304" pitchFamily="18" charset="0"/>
                        </a:rPr>
                        <a:t>Pulmonary</a:t>
                      </a:r>
                    </a:p>
                  </a:txBody>
                  <a:tcPr marT="0" marB="0" anchor="ct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mn-lt"/>
                          <a:ea typeface="Times New Roman"/>
                          <a:cs typeface="Palatino Linotype"/>
                        </a:rPr>
                        <a:t>23 (4)</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mn-lt"/>
                          <a:ea typeface="Times New Roman"/>
                          <a:cs typeface="Palatino Linotype"/>
                        </a:rPr>
                        <a:t>6 (1)</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mn-lt"/>
                          <a:ea typeface="Times New Roman"/>
                          <a:cs typeface="Palatino Linotype"/>
                        </a:rPr>
                        <a:t>4 (2)</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mn-lt"/>
                          <a:ea typeface="Times New Roman"/>
                          <a:cs typeface="Palatino Linotype"/>
                        </a:rPr>
                        <a:t>1 (&lt; 1)</a:t>
                      </a:r>
                    </a:p>
                  </a:txBody>
                  <a:tcPr marT="0" marB="0" anchor="ct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5725379"/>
                  </a:ext>
                </a:extLst>
              </a:tr>
              <a:tr h="261580">
                <a:tc>
                  <a:txBody>
                    <a:bodyPr/>
                    <a:lstStyle/>
                    <a:p>
                      <a:pPr marL="0" marR="0">
                        <a:lnSpc>
                          <a:spcPct val="100000"/>
                        </a:lnSpc>
                        <a:spcBef>
                          <a:spcPts val="0"/>
                        </a:spcBef>
                        <a:spcAft>
                          <a:spcPts val="0"/>
                        </a:spcAft>
                      </a:pPr>
                      <a:r>
                        <a:rPr lang="en-US" sz="1600" b="1" kern="1200" noProof="0" dirty="0">
                          <a:solidFill>
                            <a:srgbClr val="595454"/>
                          </a:solidFill>
                          <a:effectLst/>
                          <a:latin typeface="+mn-lt"/>
                          <a:ea typeface="Calibri" panose="020F0502020204030204" pitchFamily="34" charset="0"/>
                          <a:cs typeface="Times New Roman" panose="02020603050405020304" pitchFamily="18" charset="0"/>
                        </a:rPr>
                        <a:t>Renal</a:t>
                      </a:r>
                    </a:p>
                  </a:txBody>
                  <a:tcPr marT="0" marB="0" anchor="ct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mn-lt"/>
                          <a:ea typeface="Times New Roman"/>
                          <a:cs typeface="Palatino Linotype"/>
                        </a:rPr>
                        <a:t>7 (1)</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mn-lt"/>
                          <a:ea typeface="Times New Roman"/>
                          <a:cs typeface="Palatino Linotype"/>
                        </a:rPr>
                        <a:t>1 (&lt; 1)</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mn-lt"/>
                          <a:ea typeface="Times New Roman"/>
                          <a:cs typeface="Palatino Linotype"/>
                        </a:rPr>
                        <a:t>2 (&lt; 1)</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mn-lt"/>
                          <a:ea typeface="Times New Roman"/>
                          <a:cs typeface="Palatino Linotype"/>
                        </a:rPr>
                        <a:t>0</a:t>
                      </a:r>
                    </a:p>
                  </a:txBody>
                  <a:tcPr marT="0" marB="0" anchor="ct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149692479"/>
                  </a:ext>
                </a:extLst>
              </a:tr>
              <a:tr h="261580">
                <a:tc>
                  <a:txBody>
                    <a:bodyPr/>
                    <a:lstStyle/>
                    <a:p>
                      <a:pPr marL="0" marR="0">
                        <a:lnSpc>
                          <a:spcPct val="100000"/>
                        </a:lnSpc>
                        <a:spcBef>
                          <a:spcPts val="0"/>
                        </a:spcBef>
                        <a:spcAft>
                          <a:spcPts val="0"/>
                        </a:spcAft>
                      </a:pPr>
                      <a:r>
                        <a:rPr lang="en-US" sz="1600" b="1" kern="1200" noProof="0" dirty="0">
                          <a:solidFill>
                            <a:srgbClr val="595454"/>
                          </a:solidFill>
                          <a:effectLst/>
                          <a:latin typeface="+mn-lt"/>
                          <a:ea typeface="Calibri" panose="020F0502020204030204" pitchFamily="34" charset="0"/>
                          <a:cs typeface="Times New Roman" panose="02020603050405020304" pitchFamily="18" charset="0"/>
                        </a:rPr>
                        <a:t>Skin</a:t>
                      </a:r>
                    </a:p>
                  </a:txBody>
                  <a:tcPr marT="0" marB="0" anchor="ct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mn-lt"/>
                          <a:ea typeface="Times New Roman"/>
                          <a:cs typeface="Palatino Linotype"/>
                        </a:rPr>
                        <a:t>130 (24)</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mn-lt"/>
                          <a:ea typeface="Times New Roman"/>
                          <a:cs typeface="Palatino Linotype"/>
                        </a:rPr>
                        <a:t>7 (1)</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mn-lt"/>
                          <a:ea typeface="Times New Roman"/>
                          <a:cs typeface="Palatino Linotype"/>
                        </a:rPr>
                        <a:t>28 (11)</a:t>
                      </a:r>
                    </a:p>
                  </a:txBody>
                  <a:tcPr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mn-lt"/>
                          <a:ea typeface="Times New Roman"/>
                          <a:cs typeface="Palatino Linotype"/>
                        </a:rPr>
                        <a:t>1 (&lt; 1)</a:t>
                      </a:r>
                    </a:p>
                  </a:txBody>
                  <a:tcPr marT="0" marB="0" anchor="ct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8" name="TextBox 7">
            <a:extLst>
              <a:ext uri="{FF2B5EF4-FFF2-40B4-BE49-F238E27FC236}">
                <a16:creationId xmlns:a16="http://schemas.microsoft.com/office/drawing/2014/main" id="{F88D8CEB-6F27-4BC0-B2CF-DB0856440476}"/>
              </a:ext>
            </a:extLst>
          </p:cNvPr>
          <p:cNvSpPr txBox="1"/>
          <p:nvPr>
            <p:custDataLst>
              <p:tags r:id="rId2"/>
            </p:custDataLst>
          </p:nvPr>
        </p:nvSpPr>
        <p:spPr>
          <a:xfrm>
            <a:off x="378462" y="6233746"/>
            <a:ext cx="11242039" cy="451534"/>
          </a:xfrm>
          <a:prstGeom prst="rect">
            <a:avLst/>
          </a:prstGeom>
          <a:noFill/>
        </p:spPr>
        <p:txBody>
          <a:bodyPr vert="horz" wrap="square" lIns="121920" tIns="60960" rIns="121920" bIns="60960" rtlCol="0" anchor="b" anchorCtr="0">
            <a:spAutoFit/>
          </a:bodyPr>
          <a:lstStyle/>
          <a:p>
            <a:pPr defTabSz="1219170"/>
            <a:r>
              <a:rPr lang="en-US" sz="1067" baseline="30000" dirty="0" err="1">
                <a:solidFill>
                  <a:srgbClr val="595454"/>
                </a:solidFill>
                <a:latin typeface="Trebuchet MS" panose="020B0603020202020204"/>
                <a:ea typeface="Calibri" panose="020F0502020204030204" pitchFamily="34" charset="0"/>
              </a:rPr>
              <a:t>a</a:t>
            </a:r>
            <a:r>
              <a:rPr lang="en-US" sz="1067" dirty="0" err="1">
                <a:solidFill>
                  <a:srgbClr val="595454"/>
                </a:solidFill>
                <a:latin typeface="Trebuchet MS" panose="020B0603020202020204"/>
                <a:cs typeface="Arial" panose="020B0604020202020204" pitchFamily="34" charset="0"/>
              </a:rPr>
              <a:t>Patients</a:t>
            </a:r>
            <a:r>
              <a:rPr lang="en-US" sz="1067" dirty="0">
                <a:solidFill>
                  <a:srgbClr val="595454"/>
                </a:solidFill>
                <a:latin typeface="Trebuchet MS" panose="020B0603020202020204"/>
                <a:cs typeface="Arial" panose="020B0604020202020204" pitchFamily="34" charset="0"/>
              </a:rPr>
              <a:t> who received ≥ 1 dose of study treatment; </a:t>
            </a:r>
            <a:r>
              <a:rPr lang="en-US" sz="1067" baseline="30000" dirty="0" err="1">
                <a:solidFill>
                  <a:srgbClr val="595454"/>
                </a:solidFill>
                <a:latin typeface="Trebuchet MS" panose="020B0603020202020204"/>
              </a:rPr>
              <a:t>b</a:t>
            </a:r>
            <a:r>
              <a:rPr lang="en-US" sz="1067" dirty="0" err="1">
                <a:solidFill>
                  <a:srgbClr val="595454"/>
                </a:solidFill>
                <a:latin typeface="Trebuchet MS" panose="020B0603020202020204"/>
                <a:ea typeface="Calibri" panose="020F0502020204030204" pitchFamily="34" charset="0"/>
              </a:rPr>
              <a:t>Select</a:t>
            </a:r>
            <a:r>
              <a:rPr lang="en-US" sz="1067" dirty="0">
                <a:solidFill>
                  <a:srgbClr val="595454"/>
                </a:solidFill>
                <a:latin typeface="Trebuchet MS" panose="020B0603020202020204"/>
                <a:ea typeface="Calibri" panose="020F0502020204030204" pitchFamily="34" charset="0"/>
              </a:rPr>
              <a:t> TRAEs are those with potential immunologic etiology that require frequent monitoring/intervention; </a:t>
            </a:r>
            <a:r>
              <a:rPr lang="en-US" sz="1067" baseline="30000" dirty="0" err="1">
                <a:solidFill>
                  <a:srgbClr val="595454"/>
                </a:solidFill>
                <a:latin typeface="Trebuchet MS" panose="020B0603020202020204"/>
                <a:ea typeface="Calibri" panose="020F0502020204030204" pitchFamily="34" charset="0"/>
              </a:rPr>
              <a:t>c</a:t>
            </a:r>
            <a:r>
              <a:rPr lang="en-US" sz="1067" dirty="0" err="1">
                <a:solidFill>
                  <a:srgbClr val="595454"/>
                </a:solidFill>
                <a:latin typeface="Trebuchet MS" panose="020B0603020202020204"/>
                <a:ea typeface="Calibri" panose="020F0502020204030204" pitchFamily="34" charset="0"/>
              </a:rPr>
              <a:t>Events</a:t>
            </a:r>
            <a:r>
              <a:rPr lang="en-US" sz="1067" dirty="0">
                <a:solidFill>
                  <a:srgbClr val="595454"/>
                </a:solidFill>
                <a:latin typeface="Trebuchet MS" panose="020B0603020202020204"/>
                <a:ea typeface="Calibri" panose="020F0502020204030204" pitchFamily="34" charset="0"/>
              </a:rPr>
              <a:t> reported between first dose and 30 days after last dose of study drug.</a:t>
            </a:r>
            <a:endParaRPr lang="en-US" sz="1067" dirty="0">
              <a:solidFill>
                <a:srgbClr val="595454"/>
              </a:solidFill>
              <a:latin typeface="Trebuchet MS" panose="020B0603020202020204"/>
              <a:cs typeface="Arial" panose="020B0604020202020204" pitchFamily="34" charset="0"/>
            </a:endParaRPr>
          </a:p>
        </p:txBody>
      </p:sp>
    </p:spTree>
    <p:custDataLst>
      <p:tags r:id="rId1"/>
    </p:custDataLst>
    <p:extLst>
      <p:ext uri="{BB962C8B-B14F-4D97-AF65-F5344CB8AC3E}">
        <p14:creationId xmlns:p14="http://schemas.microsoft.com/office/powerpoint/2010/main" val="368831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824" y="46717"/>
            <a:ext cx="2275800" cy="5171932"/>
          </a:xfrm>
          <a:prstGeom prst="rect">
            <a:avLst/>
          </a:prstGeom>
        </p:spPr>
      </p:pic>
      <p:grpSp>
        <p:nvGrpSpPr>
          <p:cNvPr id="4" name="Group 3"/>
          <p:cNvGrpSpPr/>
          <p:nvPr/>
        </p:nvGrpSpPr>
        <p:grpSpPr>
          <a:xfrm>
            <a:off x="1533229" y="3738618"/>
            <a:ext cx="1305549" cy="1380594"/>
            <a:chOff x="1708903" y="1430777"/>
            <a:chExt cx="510771" cy="340514"/>
          </a:xfrm>
        </p:grpSpPr>
        <p:sp>
          <p:nvSpPr>
            <p:cNvPr id="5" name="Rounded Rectangle 4"/>
            <p:cNvSpPr/>
            <p:nvPr/>
          </p:nvSpPr>
          <p:spPr>
            <a:xfrm>
              <a:off x="1708903" y="1430777"/>
              <a:ext cx="510771" cy="340514"/>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6" name="Rounded Rectangle 4"/>
            <p:cNvSpPr txBox="1"/>
            <p:nvPr/>
          </p:nvSpPr>
          <p:spPr>
            <a:xfrm>
              <a:off x="1718876" y="1492921"/>
              <a:ext cx="490825" cy="24845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GC AC</a:t>
              </a:r>
            </a:p>
          </p:txBody>
        </p:sp>
      </p:grpSp>
      <p:grpSp>
        <p:nvGrpSpPr>
          <p:cNvPr id="7" name="Group 6"/>
          <p:cNvGrpSpPr/>
          <p:nvPr/>
        </p:nvGrpSpPr>
        <p:grpSpPr>
          <a:xfrm>
            <a:off x="1512456" y="2827966"/>
            <a:ext cx="1307799" cy="468005"/>
            <a:chOff x="1708903" y="1430777"/>
            <a:chExt cx="510771" cy="340514"/>
          </a:xfrm>
        </p:grpSpPr>
        <p:sp>
          <p:nvSpPr>
            <p:cNvPr id="8" name="Rounded Rectangle 7"/>
            <p:cNvSpPr/>
            <p:nvPr/>
          </p:nvSpPr>
          <p:spPr>
            <a:xfrm>
              <a:off x="1708903" y="1430777"/>
              <a:ext cx="510771" cy="340514"/>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9" name="Rounded Rectangle 4"/>
            <p:cNvSpPr txBox="1"/>
            <p:nvPr/>
          </p:nvSpPr>
          <p:spPr>
            <a:xfrm>
              <a:off x="1718876" y="1440750"/>
              <a:ext cx="490825" cy="3205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a:ea typeface="+mn-ea"/>
                  <a:cs typeface="+mn-cs"/>
                </a:rPr>
                <a:t>Eso</a:t>
              </a:r>
              <a:r>
                <a:rPr kumimoji="0" lang="en-US" sz="1400" b="1" i="0" u="none" strike="noStrike" kern="1200" cap="none" spc="0" normalizeH="0" baseline="0" noProof="0" dirty="0">
                  <a:ln>
                    <a:noFill/>
                  </a:ln>
                  <a:solidFill>
                    <a:srgbClr val="000000"/>
                  </a:solidFill>
                  <a:effectLst/>
                  <a:uLnTx/>
                  <a:uFillTx/>
                  <a:latin typeface="Arial"/>
                  <a:ea typeface="+mn-ea"/>
                  <a:cs typeface="+mn-cs"/>
                </a:rPr>
                <a:t> AC</a:t>
              </a:r>
            </a:p>
          </p:txBody>
        </p:sp>
      </p:grpSp>
      <p:grpSp>
        <p:nvGrpSpPr>
          <p:cNvPr id="10" name="Group 9"/>
          <p:cNvGrpSpPr/>
          <p:nvPr/>
        </p:nvGrpSpPr>
        <p:grpSpPr>
          <a:xfrm>
            <a:off x="189381" y="5106056"/>
            <a:ext cx="1305549" cy="479686"/>
            <a:chOff x="1708903" y="1430777"/>
            <a:chExt cx="510771" cy="340514"/>
          </a:xfrm>
          <a:solidFill>
            <a:srgbClr val="57A9DD"/>
          </a:solidFill>
        </p:grpSpPr>
        <p:sp>
          <p:nvSpPr>
            <p:cNvPr id="11" name="Rounded Rectangle 10"/>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2"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Previous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IO studies</a:t>
              </a:r>
            </a:p>
          </p:txBody>
        </p:sp>
      </p:grpSp>
      <p:grpSp>
        <p:nvGrpSpPr>
          <p:cNvPr id="13" name="Group 12"/>
          <p:cNvGrpSpPr/>
          <p:nvPr/>
        </p:nvGrpSpPr>
        <p:grpSpPr>
          <a:xfrm>
            <a:off x="189381" y="5599791"/>
            <a:ext cx="1305549" cy="479686"/>
            <a:chOff x="1708903" y="1430777"/>
            <a:chExt cx="510771" cy="340514"/>
          </a:xfrm>
          <a:solidFill>
            <a:schemeClr val="accent5">
              <a:lumMod val="50000"/>
            </a:schemeClr>
          </a:solidFill>
        </p:grpSpPr>
        <p:sp>
          <p:nvSpPr>
            <p:cNvPr id="14" name="Rounded Rectangle 13"/>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5"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Recent ESMO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IO studies</a:t>
              </a:r>
            </a:p>
          </p:txBody>
        </p:sp>
      </p:grpSp>
      <p:grpSp>
        <p:nvGrpSpPr>
          <p:cNvPr id="16" name="Group 15"/>
          <p:cNvGrpSpPr/>
          <p:nvPr/>
        </p:nvGrpSpPr>
        <p:grpSpPr>
          <a:xfrm>
            <a:off x="1524679" y="661412"/>
            <a:ext cx="1305549" cy="2168063"/>
            <a:chOff x="1708903" y="1430777"/>
            <a:chExt cx="510771" cy="340514"/>
          </a:xfrm>
        </p:grpSpPr>
        <p:sp>
          <p:nvSpPr>
            <p:cNvPr id="17" name="Rounded Rectangle 16"/>
            <p:cNvSpPr/>
            <p:nvPr/>
          </p:nvSpPr>
          <p:spPr>
            <a:xfrm>
              <a:off x="1708903" y="1430777"/>
              <a:ext cx="510771" cy="340514"/>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8" name="Rounded Rectangle 4"/>
            <p:cNvSpPr txBox="1"/>
            <p:nvPr/>
          </p:nvSpPr>
          <p:spPr>
            <a:xfrm>
              <a:off x="1718876" y="1440750"/>
              <a:ext cx="490825" cy="3205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a:ea typeface="+mn-ea"/>
                  <a:cs typeface="+mn-cs"/>
                </a:rPr>
                <a:t>Eso</a:t>
              </a:r>
              <a:r>
                <a:rPr kumimoji="0" lang="en-US" sz="1400" b="1" i="0" u="none" strike="noStrike" kern="1200" cap="none" spc="0" normalizeH="0" baseline="0" noProof="0" dirty="0">
                  <a:ln>
                    <a:noFill/>
                  </a:ln>
                  <a:solidFill>
                    <a:srgbClr val="000000"/>
                  </a:solidFill>
                  <a:effectLst/>
                  <a:uLnTx/>
                  <a:uFillTx/>
                  <a:latin typeface="Arial"/>
                  <a:ea typeface="+mn-ea"/>
                  <a:cs typeface="+mn-cs"/>
                </a:rPr>
                <a:t> SCC</a:t>
              </a:r>
            </a:p>
          </p:txBody>
        </p:sp>
      </p:grpSp>
      <p:grpSp>
        <p:nvGrpSpPr>
          <p:cNvPr id="19" name="Group 18"/>
          <p:cNvGrpSpPr/>
          <p:nvPr/>
        </p:nvGrpSpPr>
        <p:grpSpPr>
          <a:xfrm>
            <a:off x="0" y="3470"/>
            <a:ext cx="2935430" cy="651615"/>
            <a:chOff x="1708903" y="1430777"/>
            <a:chExt cx="510771" cy="340514"/>
          </a:xfrm>
        </p:grpSpPr>
        <p:sp>
          <p:nvSpPr>
            <p:cNvPr id="20" name="Rounded Rectangle 19"/>
            <p:cNvSpPr/>
            <p:nvPr/>
          </p:nvSpPr>
          <p:spPr>
            <a:xfrm>
              <a:off x="1708903" y="1430777"/>
              <a:ext cx="510771" cy="340514"/>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21" name="Rounded Rectangle 4"/>
            <p:cNvSpPr txBox="1"/>
            <p:nvPr/>
          </p:nvSpPr>
          <p:spPr>
            <a:xfrm>
              <a:off x="1718876" y="1440750"/>
              <a:ext cx="490825" cy="3205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Locally Advanced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GEC</a:t>
              </a:r>
            </a:p>
          </p:txBody>
        </p:sp>
      </p:grpSp>
      <p:grpSp>
        <p:nvGrpSpPr>
          <p:cNvPr id="22" name="Group 21"/>
          <p:cNvGrpSpPr/>
          <p:nvPr/>
        </p:nvGrpSpPr>
        <p:grpSpPr>
          <a:xfrm>
            <a:off x="1511462" y="3285829"/>
            <a:ext cx="1307799" cy="468005"/>
            <a:chOff x="1708903" y="1430777"/>
            <a:chExt cx="510771" cy="340514"/>
          </a:xfrm>
        </p:grpSpPr>
        <p:sp>
          <p:nvSpPr>
            <p:cNvPr id="23" name="Rounded Rectangle 22"/>
            <p:cNvSpPr/>
            <p:nvPr/>
          </p:nvSpPr>
          <p:spPr>
            <a:xfrm>
              <a:off x="1708903" y="1430777"/>
              <a:ext cx="510771" cy="340514"/>
            </a:xfrm>
            <a:prstGeom prst="roundRect">
              <a:avLst>
                <a:gd name="adj" fmla="val 10000"/>
              </a:avLst>
            </a:prstGeom>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24" name="Rounded Rectangle 4"/>
            <p:cNvSpPr txBox="1"/>
            <p:nvPr/>
          </p:nvSpPr>
          <p:spPr>
            <a:xfrm>
              <a:off x="1718876" y="1440750"/>
              <a:ext cx="490825" cy="3205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GEJ AC</a:t>
              </a:r>
            </a:p>
          </p:txBody>
        </p:sp>
      </p:grpSp>
      <p:cxnSp>
        <p:nvCxnSpPr>
          <p:cNvPr id="25" name="Straight Connector 24"/>
          <p:cNvCxnSpPr/>
          <p:nvPr/>
        </p:nvCxnSpPr>
        <p:spPr>
          <a:xfrm flipV="1">
            <a:off x="1513662" y="2781903"/>
            <a:ext cx="10252352" cy="22820"/>
          </a:xfrm>
          <a:prstGeom prst="line">
            <a:avLst/>
          </a:prstGeom>
          <a:ln>
            <a:solidFill>
              <a:srgbClr val="172B4F"/>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513662" y="632265"/>
            <a:ext cx="10252352" cy="22820"/>
          </a:xfrm>
          <a:prstGeom prst="line">
            <a:avLst/>
          </a:prstGeom>
          <a:ln>
            <a:solidFill>
              <a:srgbClr val="172B4F"/>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513662" y="3262524"/>
            <a:ext cx="10252352" cy="22820"/>
          </a:xfrm>
          <a:prstGeom prst="line">
            <a:avLst/>
          </a:prstGeom>
          <a:ln>
            <a:solidFill>
              <a:srgbClr val="172B4F"/>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513662" y="3734468"/>
            <a:ext cx="10252352" cy="22820"/>
          </a:xfrm>
          <a:prstGeom prst="line">
            <a:avLst/>
          </a:prstGeom>
          <a:ln>
            <a:solidFill>
              <a:srgbClr val="172B4F"/>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558720" y="5098486"/>
            <a:ext cx="10252352" cy="22820"/>
          </a:xfrm>
          <a:prstGeom prst="line">
            <a:avLst/>
          </a:prstGeom>
          <a:ln>
            <a:solidFill>
              <a:srgbClr val="172B4F"/>
            </a:solidFill>
            <a:prstDash val="sysDash"/>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311799" y="1483533"/>
            <a:ext cx="199320" cy="374573"/>
          </a:xfrm>
          <a:prstGeom prst="rect">
            <a:avLst/>
          </a:prstGeom>
          <a:solidFill>
            <a:schemeClr val="accent3">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Rectangle 30"/>
          <p:cNvSpPr/>
          <p:nvPr/>
        </p:nvSpPr>
        <p:spPr>
          <a:xfrm>
            <a:off x="1320708" y="2273586"/>
            <a:ext cx="199320" cy="374573"/>
          </a:xfrm>
          <a:prstGeom prst="rect">
            <a:avLst/>
          </a:prstGeom>
          <a:solidFill>
            <a:schemeClr val="accent3">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Rectangle 31"/>
          <p:cNvSpPr/>
          <p:nvPr/>
        </p:nvSpPr>
        <p:spPr>
          <a:xfrm>
            <a:off x="1320708" y="3063639"/>
            <a:ext cx="190399" cy="914957"/>
          </a:xfrm>
          <a:prstGeom prst="rect">
            <a:avLst/>
          </a:prstGeom>
          <a:solidFill>
            <a:schemeClr val="accent3">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Rectangle 32"/>
          <p:cNvSpPr/>
          <p:nvPr/>
        </p:nvSpPr>
        <p:spPr>
          <a:xfrm>
            <a:off x="1310108" y="4157038"/>
            <a:ext cx="209919" cy="560117"/>
          </a:xfrm>
          <a:prstGeom prst="rect">
            <a:avLst/>
          </a:prstGeom>
          <a:solidFill>
            <a:schemeClr val="accent3">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34" name="Straight Connector 33"/>
          <p:cNvCxnSpPr/>
          <p:nvPr/>
        </p:nvCxnSpPr>
        <p:spPr>
          <a:xfrm flipV="1">
            <a:off x="1511107" y="5583376"/>
            <a:ext cx="10252352" cy="22820"/>
          </a:xfrm>
          <a:prstGeom prst="line">
            <a:avLst/>
          </a:prstGeom>
          <a:ln>
            <a:solidFill>
              <a:srgbClr val="172B4F"/>
            </a:solidFill>
            <a:prstDash val="sysDash"/>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2935429" y="2804723"/>
            <a:ext cx="1777847" cy="2315382"/>
            <a:chOff x="1708903" y="1430777"/>
            <a:chExt cx="510771" cy="340514"/>
          </a:xfrm>
          <a:solidFill>
            <a:srgbClr val="00B050"/>
          </a:solidFill>
          <a:effectLst/>
        </p:grpSpPr>
        <p:sp>
          <p:nvSpPr>
            <p:cNvPr id="36" name="Rounded Rectangle 35"/>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37"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FLOT4</a:t>
              </a:r>
            </a:p>
          </p:txBody>
        </p:sp>
      </p:grpSp>
      <p:grpSp>
        <p:nvGrpSpPr>
          <p:cNvPr id="38" name="Group 37"/>
          <p:cNvGrpSpPr/>
          <p:nvPr/>
        </p:nvGrpSpPr>
        <p:grpSpPr>
          <a:xfrm>
            <a:off x="4726258" y="655085"/>
            <a:ext cx="1839265" cy="3102203"/>
            <a:chOff x="1708903" y="1430777"/>
            <a:chExt cx="510771" cy="340514"/>
          </a:xfrm>
          <a:solidFill>
            <a:srgbClr val="FFC000"/>
          </a:solidFill>
          <a:effectLst/>
        </p:grpSpPr>
        <p:sp>
          <p:nvSpPr>
            <p:cNvPr id="39" name="Rounded Rectangle 38"/>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40"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CROSS</a:t>
              </a:r>
            </a:p>
          </p:txBody>
        </p:sp>
      </p:grpSp>
      <p:grpSp>
        <p:nvGrpSpPr>
          <p:cNvPr id="41" name="Group 40"/>
          <p:cNvGrpSpPr/>
          <p:nvPr/>
        </p:nvGrpSpPr>
        <p:grpSpPr>
          <a:xfrm>
            <a:off x="5855798" y="5617786"/>
            <a:ext cx="736478" cy="479686"/>
            <a:chOff x="2410580" y="3361"/>
            <a:chExt cx="510771" cy="340514"/>
          </a:xfrm>
          <a:solidFill>
            <a:schemeClr val="accent5">
              <a:lumMod val="50000"/>
            </a:schemeClr>
          </a:solidFill>
        </p:grpSpPr>
        <p:sp>
          <p:nvSpPr>
            <p:cNvPr id="42" name="Rounded Rectangle 41"/>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43"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CM577</a:t>
              </a:r>
            </a:p>
          </p:txBody>
        </p:sp>
      </p:grpSp>
      <p:grpSp>
        <p:nvGrpSpPr>
          <p:cNvPr id="44" name="Group 43"/>
          <p:cNvGrpSpPr/>
          <p:nvPr/>
        </p:nvGrpSpPr>
        <p:grpSpPr>
          <a:xfrm>
            <a:off x="5855795" y="655085"/>
            <a:ext cx="710439" cy="3098749"/>
            <a:chOff x="1708903" y="1430777"/>
            <a:chExt cx="510773" cy="340514"/>
          </a:xfrm>
          <a:solidFill>
            <a:srgbClr val="92D050"/>
          </a:solidFill>
          <a:effectLst/>
        </p:grpSpPr>
        <p:sp>
          <p:nvSpPr>
            <p:cNvPr id="45" name="Rounded Rectangle 44"/>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46" name="Rounded Rectangle 4"/>
            <p:cNvSpPr txBox="1"/>
            <p:nvPr/>
          </p:nvSpPr>
          <p:spPr>
            <a:xfrm rot="16200000">
              <a:off x="1805099" y="1344690"/>
              <a:ext cx="318384" cy="510771"/>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CM-577 </a:t>
              </a:r>
              <a:r>
                <a:rPr kumimoji="0" lang="en-US" sz="1400" b="1" i="0" u="none" strike="noStrike" kern="1200" cap="none" spc="0" normalizeH="0" baseline="0" noProof="0" dirty="0" err="1">
                  <a:ln>
                    <a:noFill/>
                  </a:ln>
                  <a:solidFill>
                    <a:srgbClr val="000000"/>
                  </a:solidFill>
                  <a:effectLst/>
                  <a:uLnTx/>
                  <a:uFillTx/>
                  <a:latin typeface="Arial"/>
                  <a:ea typeface="+mn-ea"/>
                  <a:cs typeface="+mn-cs"/>
                </a:rPr>
                <a:t>ypT</a:t>
              </a:r>
              <a:r>
                <a:rPr kumimoji="0" lang="en-US" sz="1400" b="1" i="0" u="none" strike="noStrike" kern="1200" cap="none" spc="0" normalizeH="0" baseline="0" noProof="0" dirty="0">
                  <a:ln>
                    <a:noFill/>
                  </a:ln>
                  <a:solidFill>
                    <a:srgbClr val="000000"/>
                  </a:solidFill>
                  <a:effectLst/>
                  <a:uLnTx/>
                  <a:uFillTx/>
                  <a:latin typeface="Arial"/>
                  <a:ea typeface="+mn-ea"/>
                  <a:cs typeface="+mn-cs"/>
                </a:rPr>
                <a:t>+/N+ R0</a:t>
              </a:r>
            </a:p>
          </p:txBody>
        </p:sp>
      </p:grpSp>
      <p:cxnSp>
        <p:nvCxnSpPr>
          <p:cNvPr id="47" name="Straight Connector 46"/>
          <p:cNvCxnSpPr/>
          <p:nvPr/>
        </p:nvCxnSpPr>
        <p:spPr>
          <a:xfrm flipV="1">
            <a:off x="1520027" y="6071481"/>
            <a:ext cx="10252352" cy="22820"/>
          </a:xfrm>
          <a:prstGeom prst="line">
            <a:avLst/>
          </a:prstGeom>
          <a:ln>
            <a:solidFill>
              <a:srgbClr val="172B4F"/>
            </a:solidFill>
            <a:prstDash val="sysDash"/>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189381" y="6090343"/>
            <a:ext cx="1305549" cy="479686"/>
            <a:chOff x="1708903" y="1430777"/>
            <a:chExt cx="510771" cy="340514"/>
          </a:xfrm>
          <a:solidFill>
            <a:schemeClr val="accent1">
              <a:lumMod val="75000"/>
            </a:schemeClr>
          </a:solidFill>
        </p:grpSpPr>
        <p:sp>
          <p:nvSpPr>
            <p:cNvPr id="49" name="Rounded Rectangle 48"/>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50"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Ongoing Studies</a:t>
              </a:r>
            </a:p>
          </p:txBody>
        </p:sp>
      </p:grpSp>
      <p:grpSp>
        <p:nvGrpSpPr>
          <p:cNvPr id="51" name="Group 50"/>
          <p:cNvGrpSpPr/>
          <p:nvPr/>
        </p:nvGrpSpPr>
        <p:grpSpPr>
          <a:xfrm>
            <a:off x="2935431" y="6104393"/>
            <a:ext cx="919986" cy="362948"/>
            <a:chOff x="2410580" y="3361"/>
            <a:chExt cx="510771" cy="340514"/>
          </a:xfrm>
          <a:solidFill>
            <a:schemeClr val="accent1">
              <a:lumMod val="75000"/>
            </a:schemeClr>
          </a:solidFill>
        </p:grpSpPr>
        <p:sp>
          <p:nvSpPr>
            <p:cNvPr id="52" name="Rounded Rectangle 51"/>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53"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ESOPEC</a:t>
              </a:r>
            </a:p>
          </p:txBody>
        </p:sp>
      </p:grpSp>
      <p:grpSp>
        <p:nvGrpSpPr>
          <p:cNvPr id="54" name="Group 53"/>
          <p:cNvGrpSpPr/>
          <p:nvPr/>
        </p:nvGrpSpPr>
        <p:grpSpPr>
          <a:xfrm>
            <a:off x="2935429" y="6476347"/>
            <a:ext cx="919987" cy="362948"/>
            <a:chOff x="2410580" y="3361"/>
            <a:chExt cx="510771" cy="340514"/>
          </a:xfrm>
          <a:solidFill>
            <a:schemeClr val="accent1">
              <a:lumMod val="75000"/>
            </a:schemeClr>
          </a:solidFill>
        </p:grpSpPr>
        <p:sp>
          <p:nvSpPr>
            <p:cNvPr id="55" name="Rounded Rectangle 54"/>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56"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TOPGEAR</a:t>
              </a:r>
            </a:p>
          </p:txBody>
        </p:sp>
      </p:grpSp>
      <p:grpSp>
        <p:nvGrpSpPr>
          <p:cNvPr id="57" name="Group 56"/>
          <p:cNvGrpSpPr/>
          <p:nvPr/>
        </p:nvGrpSpPr>
        <p:grpSpPr>
          <a:xfrm>
            <a:off x="3871903" y="6110187"/>
            <a:ext cx="844400" cy="362948"/>
            <a:chOff x="2410580" y="3361"/>
            <a:chExt cx="510771" cy="340514"/>
          </a:xfrm>
          <a:solidFill>
            <a:schemeClr val="accent1">
              <a:lumMod val="75000"/>
            </a:schemeClr>
          </a:solidFill>
        </p:grpSpPr>
        <p:sp>
          <p:nvSpPr>
            <p:cNvPr id="58" name="Rounded Rectangle 57"/>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59"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err="1">
                  <a:ln>
                    <a:noFill/>
                  </a:ln>
                  <a:solidFill>
                    <a:srgbClr val="FFFFFF"/>
                  </a:solidFill>
                  <a:effectLst/>
                  <a:uLnTx/>
                  <a:uFillTx/>
                  <a:latin typeface="Arial"/>
                  <a:ea typeface="+mn-ea"/>
                  <a:cs typeface="+mn-cs"/>
                </a:rPr>
                <a:t>NeoAegis</a:t>
              </a:r>
              <a:endParaRPr kumimoji="0" lang="en-GB" sz="1000" b="1"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60" name="Group 59"/>
          <p:cNvGrpSpPr/>
          <p:nvPr/>
        </p:nvGrpSpPr>
        <p:grpSpPr>
          <a:xfrm>
            <a:off x="6738161" y="2778186"/>
            <a:ext cx="1852247" cy="2315382"/>
            <a:chOff x="1708903" y="1430777"/>
            <a:chExt cx="510771" cy="340514"/>
          </a:xfrm>
          <a:solidFill>
            <a:srgbClr val="00B050"/>
          </a:solidFill>
          <a:effectLst/>
        </p:grpSpPr>
        <p:sp>
          <p:nvSpPr>
            <p:cNvPr id="61" name="Rounded Rectangle 60"/>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62"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FLOT4</a:t>
              </a:r>
            </a:p>
          </p:txBody>
        </p:sp>
      </p:grpSp>
      <p:grpSp>
        <p:nvGrpSpPr>
          <p:cNvPr id="63" name="Group 62"/>
          <p:cNvGrpSpPr/>
          <p:nvPr/>
        </p:nvGrpSpPr>
        <p:grpSpPr>
          <a:xfrm>
            <a:off x="8590409" y="605728"/>
            <a:ext cx="1802904" cy="3102203"/>
            <a:chOff x="1708903" y="1430777"/>
            <a:chExt cx="510771" cy="340514"/>
          </a:xfrm>
          <a:solidFill>
            <a:srgbClr val="FFC000"/>
          </a:solidFill>
          <a:effectLst/>
        </p:grpSpPr>
        <p:sp>
          <p:nvSpPr>
            <p:cNvPr id="64" name="Rounded Rectangle 63"/>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65"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CROSS</a:t>
              </a:r>
            </a:p>
          </p:txBody>
        </p:sp>
      </p:grpSp>
      <p:grpSp>
        <p:nvGrpSpPr>
          <p:cNvPr id="66" name="Group 65"/>
          <p:cNvGrpSpPr/>
          <p:nvPr/>
        </p:nvGrpSpPr>
        <p:grpSpPr>
          <a:xfrm>
            <a:off x="3871903" y="6485241"/>
            <a:ext cx="844400" cy="362948"/>
            <a:chOff x="2410580" y="3361"/>
            <a:chExt cx="510771" cy="340514"/>
          </a:xfrm>
          <a:solidFill>
            <a:schemeClr val="accent1">
              <a:lumMod val="75000"/>
            </a:schemeClr>
          </a:solidFill>
        </p:grpSpPr>
        <p:sp>
          <p:nvSpPr>
            <p:cNvPr id="67" name="Rounded Rectangle 66"/>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68"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KN585</a:t>
              </a:r>
            </a:p>
          </p:txBody>
        </p:sp>
      </p:grpSp>
      <p:grpSp>
        <p:nvGrpSpPr>
          <p:cNvPr id="69" name="Group 68"/>
          <p:cNvGrpSpPr/>
          <p:nvPr/>
        </p:nvGrpSpPr>
        <p:grpSpPr>
          <a:xfrm>
            <a:off x="6727550" y="132546"/>
            <a:ext cx="3749677" cy="281765"/>
            <a:chOff x="2410580" y="3361"/>
            <a:chExt cx="510771" cy="340514"/>
          </a:xfrm>
          <a:solidFill>
            <a:srgbClr val="7030A0"/>
          </a:solidFill>
        </p:grpSpPr>
        <p:sp>
          <p:nvSpPr>
            <p:cNvPr id="70" name="Rounded Rectangle 69"/>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71"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HER2+</a:t>
              </a:r>
            </a:p>
          </p:txBody>
        </p:sp>
      </p:grpSp>
      <p:grpSp>
        <p:nvGrpSpPr>
          <p:cNvPr id="72" name="Group 71"/>
          <p:cNvGrpSpPr/>
          <p:nvPr/>
        </p:nvGrpSpPr>
        <p:grpSpPr>
          <a:xfrm>
            <a:off x="2953393" y="135499"/>
            <a:ext cx="3637187" cy="287224"/>
            <a:chOff x="2410580" y="3361"/>
            <a:chExt cx="510771" cy="340514"/>
          </a:xfrm>
          <a:solidFill>
            <a:srgbClr val="7030A0"/>
          </a:solidFill>
        </p:grpSpPr>
        <p:sp>
          <p:nvSpPr>
            <p:cNvPr id="73" name="Rounded Rectangle 72"/>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74"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HER2-</a:t>
              </a:r>
            </a:p>
          </p:txBody>
        </p:sp>
      </p:grpSp>
      <p:grpSp>
        <p:nvGrpSpPr>
          <p:cNvPr id="81" name="Group 80"/>
          <p:cNvGrpSpPr/>
          <p:nvPr/>
        </p:nvGrpSpPr>
        <p:grpSpPr>
          <a:xfrm rot="16200000">
            <a:off x="7287122" y="3806931"/>
            <a:ext cx="2319099" cy="279152"/>
            <a:chOff x="1708903" y="1430777"/>
            <a:chExt cx="510771" cy="340514"/>
          </a:xfrm>
          <a:solidFill>
            <a:srgbClr val="8FC75D"/>
          </a:solidFill>
          <a:effectLst/>
        </p:grpSpPr>
        <p:sp>
          <p:nvSpPr>
            <p:cNvPr id="82" name="Rounded Rectangle 81"/>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83"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PETRARCA</a:t>
              </a:r>
            </a:p>
          </p:txBody>
        </p:sp>
      </p:grpSp>
      <p:grpSp>
        <p:nvGrpSpPr>
          <p:cNvPr id="84" name="Group 83"/>
          <p:cNvGrpSpPr/>
          <p:nvPr/>
        </p:nvGrpSpPr>
        <p:grpSpPr>
          <a:xfrm rot="16200000">
            <a:off x="8596734" y="1905569"/>
            <a:ext cx="3107121" cy="507438"/>
            <a:chOff x="1708903" y="1430777"/>
            <a:chExt cx="510771" cy="340514"/>
          </a:xfrm>
          <a:solidFill>
            <a:srgbClr val="FF0000"/>
          </a:solidFill>
          <a:effectLst/>
        </p:grpSpPr>
        <p:sp>
          <p:nvSpPr>
            <p:cNvPr id="85" name="Rounded Rectangle 84"/>
            <p:cNvSpPr/>
            <p:nvPr/>
          </p:nvSpPr>
          <p:spPr>
            <a:xfrm>
              <a:off x="1708903" y="1430777"/>
              <a:ext cx="510771" cy="340514"/>
            </a:xfrm>
            <a:prstGeom prst="roundRect">
              <a:avLst>
                <a:gd name="adj" fmla="val 10000"/>
              </a:avLst>
            </a:prstGeom>
            <a:grpFill/>
          </p:spPr>
          <p:style>
            <a:lnRef idx="0">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86" name="Rounded Rectangle 4"/>
            <p:cNvSpPr txBox="1"/>
            <p:nvPr/>
          </p:nvSpPr>
          <p:spPr>
            <a:xfrm>
              <a:off x="1718876" y="1440750"/>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RTOG1010</a:t>
              </a:r>
            </a:p>
          </p:txBody>
        </p:sp>
      </p:grpSp>
      <p:grpSp>
        <p:nvGrpSpPr>
          <p:cNvPr id="87" name="Group 86"/>
          <p:cNvGrpSpPr/>
          <p:nvPr/>
        </p:nvGrpSpPr>
        <p:grpSpPr>
          <a:xfrm>
            <a:off x="4935809" y="6110187"/>
            <a:ext cx="919986" cy="362948"/>
            <a:chOff x="2410580" y="3361"/>
            <a:chExt cx="510771" cy="340514"/>
          </a:xfrm>
          <a:solidFill>
            <a:schemeClr val="accent1">
              <a:lumMod val="75000"/>
            </a:schemeClr>
          </a:solidFill>
        </p:grpSpPr>
        <p:sp>
          <p:nvSpPr>
            <p:cNvPr id="88" name="Rounded Rectangle 87"/>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89"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KN975 </a:t>
              </a:r>
              <a:r>
                <a:rPr kumimoji="0" lang="en-GB" sz="1000" b="1" i="0" u="none" strike="noStrike" kern="1200" cap="none" spc="0" normalizeH="0" baseline="0" noProof="0" dirty="0" err="1">
                  <a:ln>
                    <a:noFill/>
                  </a:ln>
                  <a:solidFill>
                    <a:srgbClr val="FFFFFF"/>
                  </a:solidFill>
                  <a:effectLst/>
                  <a:uLnTx/>
                  <a:uFillTx/>
                  <a:latin typeface="Arial"/>
                  <a:ea typeface="+mn-ea"/>
                  <a:cs typeface="+mn-cs"/>
                </a:rPr>
                <a:t>dCRT</a:t>
              </a:r>
              <a:endParaRPr kumimoji="0" lang="en-GB" sz="1000" b="1"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90" name="Group 89"/>
          <p:cNvGrpSpPr/>
          <p:nvPr/>
        </p:nvGrpSpPr>
        <p:grpSpPr>
          <a:xfrm>
            <a:off x="4935111" y="6476847"/>
            <a:ext cx="920687" cy="362948"/>
            <a:chOff x="2410580" y="3361"/>
            <a:chExt cx="510771" cy="340514"/>
          </a:xfrm>
          <a:solidFill>
            <a:schemeClr val="accent1">
              <a:lumMod val="75000"/>
            </a:schemeClr>
          </a:solidFill>
        </p:grpSpPr>
        <p:sp>
          <p:nvSpPr>
            <p:cNvPr id="91" name="Rounded Rectangle 90"/>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92"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700" b="1" i="0" u="none" strike="noStrike" kern="1200" cap="none" spc="0" normalizeH="0" baseline="0" noProof="0" dirty="0">
                  <a:ln>
                    <a:noFill/>
                  </a:ln>
                  <a:solidFill>
                    <a:srgbClr val="FFFFFF"/>
                  </a:solidFill>
                  <a:effectLst/>
                  <a:uLnTx/>
                  <a:uFillTx/>
                  <a:latin typeface="Arial"/>
                  <a:ea typeface="+mn-ea"/>
                  <a:cs typeface="+mn-cs"/>
                </a:rPr>
                <a:t>SKYSCRAPER</a:t>
              </a:r>
              <a:r>
                <a:rPr kumimoji="0" lang="en-GB" sz="900" b="1" i="0" u="none" strike="noStrike" kern="1200" cap="none" spc="0" normalizeH="0" baseline="0" noProof="0" dirty="0">
                  <a:ln>
                    <a:noFill/>
                  </a:ln>
                  <a:solidFill>
                    <a:srgbClr val="FFFFFF"/>
                  </a:solidFill>
                  <a:effectLst/>
                  <a:uLnTx/>
                  <a:uFillTx/>
                  <a:latin typeface="Arial"/>
                  <a:ea typeface="+mn-ea"/>
                  <a:cs typeface="+mn-cs"/>
                </a:rPr>
                <a:t>-07 </a:t>
              </a:r>
              <a:r>
                <a:rPr kumimoji="0" lang="en-GB" sz="900" b="1" i="0" u="none" strike="noStrike" kern="1200" cap="none" spc="0" normalizeH="0" baseline="0" noProof="0" dirty="0" err="1">
                  <a:ln>
                    <a:noFill/>
                  </a:ln>
                  <a:solidFill>
                    <a:srgbClr val="FFFFFF"/>
                  </a:solidFill>
                  <a:effectLst/>
                  <a:uLnTx/>
                  <a:uFillTx/>
                  <a:latin typeface="Arial"/>
                  <a:ea typeface="+mn-ea"/>
                  <a:cs typeface="+mn-cs"/>
                </a:rPr>
                <a:t>dCRT</a:t>
              </a:r>
              <a:endParaRPr kumimoji="0" lang="en-GB" sz="900" b="1"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93" name="Group 92"/>
          <p:cNvGrpSpPr/>
          <p:nvPr/>
        </p:nvGrpSpPr>
        <p:grpSpPr>
          <a:xfrm>
            <a:off x="6800764" y="6099557"/>
            <a:ext cx="963010" cy="362948"/>
            <a:chOff x="2410580" y="3361"/>
            <a:chExt cx="510771" cy="340514"/>
          </a:xfrm>
          <a:solidFill>
            <a:schemeClr val="accent1">
              <a:lumMod val="75000"/>
            </a:schemeClr>
          </a:solidFill>
        </p:grpSpPr>
        <p:sp>
          <p:nvSpPr>
            <p:cNvPr id="94" name="Rounded Rectangle 93"/>
            <p:cNvSpPr/>
            <p:nvPr/>
          </p:nvSpPr>
          <p:spPr>
            <a:xfrm>
              <a:off x="2410580" y="3361"/>
              <a:ext cx="510771" cy="340514"/>
            </a:xfrm>
            <a:prstGeom prst="roundRect">
              <a:avLst>
                <a:gd name="adj" fmla="val 10000"/>
              </a:avLst>
            </a:prstGeom>
            <a:grpFill/>
          </p:spPr>
          <p:style>
            <a:lnRef idx="0">
              <a:schemeClr val="dk1">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sp>
        <p:sp>
          <p:nvSpPr>
            <p:cNvPr id="95" name="Rounded Rectangle 4"/>
            <p:cNvSpPr txBox="1"/>
            <p:nvPr/>
          </p:nvSpPr>
          <p:spPr>
            <a:xfrm>
              <a:off x="2420553" y="13334"/>
              <a:ext cx="490825" cy="32056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a:ea typeface="+mn-ea"/>
                  <a:cs typeface="+mn-cs"/>
                </a:rPr>
                <a:t>INNOVATION</a:t>
              </a:r>
            </a:p>
          </p:txBody>
        </p:sp>
      </p:grpSp>
    </p:spTree>
    <p:extLst>
      <p:ext uri="{BB962C8B-B14F-4D97-AF65-F5344CB8AC3E}">
        <p14:creationId xmlns:p14="http://schemas.microsoft.com/office/powerpoint/2010/main" val="37810005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a:xfrm>
            <a:off x="635427" y="21422"/>
            <a:ext cx="10990385" cy="936104"/>
          </a:xfrm>
          <a:ln>
            <a:noFill/>
          </a:ln>
        </p:spPr>
        <p:txBody>
          <a:bodyPr>
            <a:normAutofit/>
          </a:bodyPr>
          <a:lstStyle/>
          <a:p>
            <a:pPr algn="ctr"/>
            <a:r>
              <a:rPr lang="en-US" sz="4400" dirty="0">
                <a:solidFill>
                  <a:srgbClr val="000000"/>
                </a:solidFill>
                <a:effectLst>
                  <a:outerShdw blurRad="38100" dist="38100" dir="2700000" algn="tl">
                    <a:srgbClr val="000000">
                      <a:alpha val="43137"/>
                    </a:srgbClr>
                  </a:outerShdw>
                </a:effectLst>
              </a:rPr>
              <a:t>Gastroesophageal Cancers</a:t>
            </a:r>
            <a:endParaRPr lang="en-GB" altLang="ko-KR" dirty="0">
              <a:solidFill>
                <a:srgbClr val="000000"/>
              </a:solidFill>
              <a:effectLst>
                <a:outerShdw blurRad="38100" dist="38100" dir="2700000" algn="tl">
                  <a:srgbClr val="000000">
                    <a:alpha val="43137"/>
                  </a:srgbClr>
                </a:outerShdw>
              </a:effectLst>
            </a:endParaRPr>
          </a:p>
        </p:txBody>
      </p:sp>
      <p:sp>
        <p:nvSpPr>
          <p:cNvPr id="6" name="AutoShape 4"/>
          <p:cNvSpPr>
            <a:spLocks noChangeArrowheads="1"/>
          </p:cNvSpPr>
          <p:nvPr/>
        </p:nvSpPr>
        <p:spPr bwMode="gray">
          <a:xfrm>
            <a:off x="127996" y="5029763"/>
            <a:ext cx="2978986" cy="928713"/>
          </a:xfrm>
          <a:prstGeom prst="roundRect">
            <a:avLst>
              <a:gd name="adj" fmla="val 12565"/>
            </a:avLst>
          </a:prstGeom>
          <a:gradFill>
            <a:gsLst>
              <a:gs pos="40000">
                <a:srgbClr val="F9FCFC"/>
              </a:gs>
              <a:gs pos="0">
                <a:schemeClr val="bg1"/>
              </a:gs>
              <a:gs pos="100000">
                <a:srgbClr val="EEF8F6"/>
              </a:gs>
            </a:gsLst>
            <a:lin ang="5400000" scaled="1"/>
          </a:gradFill>
          <a:ln w="15875" algn="ctr">
            <a:solidFill>
              <a:schemeClr val="accent5">
                <a:lumMod val="20000"/>
                <a:lumOff val="80000"/>
              </a:schemeClr>
            </a:solid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0" marR="0" lvl="0" indent="0" algn="ctr" defTabSz="914400" rtl="0" eaLnBrk="1" fontAlgn="auto" latinLnBrk="0" hangingPunct="1">
              <a:lnSpc>
                <a:spcPct val="90000"/>
              </a:lnSpc>
              <a:spcBef>
                <a:spcPts val="0"/>
              </a:spcBef>
              <a:spcAft>
                <a:spcPts val="600"/>
              </a:spcAft>
              <a:buClr>
                <a:srgbClr val="C0B02C"/>
              </a:buClr>
              <a:buSzTx/>
              <a:buFontTx/>
              <a:buNone/>
              <a:tabLst/>
              <a:defRPr/>
            </a:pPr>
            <a:r>
              <a:rPr kumimoji="0" lang="en-GB" b="1" i="0" u="none" strike="noStrike" kern="1200" cap="none" spc="0" normalizeH="0" baseline="0" noProof="0" dirty="0">
                <a:ln>
                  <a:noFill/>
                </a:ln>
                <a:solidFill>
                  <a:srgbClr val="000000"/>
                </a:solidFill>
                <a:effectLst/>
                <a:uLnTx/>
                <a:uFillTx/>
                <a:latin typeface="Calibri"/>
                <a:ea typeface="Arial Unicode MS" pitchFamily="34" charset="-128"/>
                <a:cs typeface="Arial Unicode MS" pitchFamily="34" charset="-128"/>
              </a:rPr>
              <a:t>HER2 1L</a:t>
            </a:r>
            <a:r>
              <a:rPr kumimoji="0" lang="en-GB" b="1" i="0" u="none" strike="noStrike" kern="1200" cap="none" spc="0" normalizeH="0" noProof="0" dirty="0">
                <a:ln>
                  <a:noFill/>
                </a:ln>
                <a:solidFill>
                  <a:srgbClr val="000000"/>
                </a:solidFill>
                <a:effectLst/>
                <a:uLnTx/>
                <a:uFillTx/>
                <a:latin typeface="Calibri"/>
                <a:ea typeface="Arial Unicode MS" pitchFamily="34" charset="-128"/>
                <a:cs typeface="Arial Unicode MS" pitchFamily="34" charset="-128"/>
              </a:rPr>
              <a:t> &amp; </a:t>
            </a:r>
            <a:r>
              <a:rPr kumimoji="0" lang="en-GB" b="1" i="0" u="none" strike="noStrike" kern="1200" cap="none" spc="0" normalizeH="0" baseline="0" noProof="0" dirty="0">
                <a:ln>
                  <a:noFill/>
                </a:ln>
                <a:solidFill>
                  <a:srgbClr val="000000"/>
                </a:solidFill>
                <a:effectLst/>
                <a:uLnTx/>
                <a:uFillTx/>
                <a:latin typeface="Calibri"/>
                <a:ea typeface="Arial Unicode MS" pitchFamily="34" charset="-128"/>
                <a:cs typeface="Arial Unicode MS" pitchFamily="34" charset="-128"/>
              </a:rPr>
              <a:t>beyond progression</a:t>
            </a:r>
          </a:p>
        </p:txBody>
      </p:sp>
      <p:sp>
        <p:nvSpPr>
          <p:cNvPr id="11" name="AutoShape 4"/>
          <p:cNvSpPr>
            <a:spLocks noChangeArrowheads="1"/>
          </p:cNvSpPr>
          <p:nvPr/>
        </p:nvSpPr>
        <p:spPr bwMode="gray">
          <a:xfrm>
            <a:off x="127996" y="1905138"/>
            <a:ext cx="2992296" cy="660126"/>
          </a:xfrm>
          <a:prstGeom prst="roundRect">
            <a:avLst>
              <a:gd name="adj" fmla="val 12565"/>
            </a:avLst>
          </a:prstGeom>
          <a:gradFill>
            <a:gsLst>
              <a:gs pos="40000">
                <a:srgbClr val="F9FCFC"/>
              </a:gs>
              <a:gs pos="0">
                <a:schemeClr val="bg1"/>
              </a:gs>
              <a:gs pos="100000">
                <a:srgbClr val="EEF8F6"/>
              </a:gs>
            </a:gsLst>
            <a:lin ang="5400000" scaled="1"/>
          </a:gradFill>
          <a:ln w="15875" algn="ctr">
            <a:solidFill>
              <a:schemeClr val="accent5">
                <a:lumMod val="20000"/>
                <a:lumOff val="80000"/>
              </a:schemeClr>
            </a:solid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0" marR="0" lvl="0" indent="0" algn="ctr" defTabSz="914400" rtl="0" eaLnBrk="1" fontAlgn="auto" latinLnBrk="0" hangingPunct="1">
              <a:lnSpc>
                <a:spcPct val="90000"/>
              </a:lnSpc>
              <a:spcBef>
                <a:spcPts val="0"/>
              </a:spcBef>
              <a:spcAft>
                <a:spcPts val="600"/>
              </a:spcAft>
              <a:buClr>
                <a:srgbClr val="C0B02C"/>
              </a:buClr>
              <a:buSzTx/>
              <a:buFontTx/>
              <a:buNone/>
              <a:tabLst/>
              <a:defRPr/>
            </a:pPr>
            <a:r>
              <a:rPr kumimoji="0" lang="en-GB" b="1" i="0" u="none" strike="noStrike" kern="1200" cap="none" spc="0" normalizeH="0" baseline="0" noProof="0" dirty="0">
                <a:ln>
                  <a:noFill/>
                </a:ln>
                <a:solidFill>
                  <a:srgbClr val="000000"/>
                </a:solidFill>
                <a:effectLst/>
                <a:uLnTx/>
                <a:uFillTx/>
                <a:latin typeface="Calibri"/>
                <a:ea typeface="Arial Unicode MS" pitchFamily="34" charset="-128"/>
                <a:cs typeface="Arial Unicode MS" pitchFamily="34" charset="-128"/>
              </a:rPr>
              <a:t>Current Standards</a:t>
            </a:r>
          </a:p>
        </p:txBody>
      </p:sp>
      <p:sp>
        <p:nvSpPr>
          <p:cNvPr id="9" name="AutoShape 4"/>
          <p:cNvSpPr>
            <a:spLocks noChangeArrowheads="1"/>
          </p:cNvSpPr>
          <p:nvPr/>
        </p:nvSpPr>
        <p:spPr bwMode="gray">
          <a:xfrm>
            <a:off x="3386992" y="1213609"/>
            <a:ext cx="8538308" cy="3823485"/>
          </a:xfrm>
          <a:prstGeom prst="roundRect">
            <a:avLst>
              <a:gd name="adj" fmla="val 12565"/>
            </a:avLst>
          </a:prstGeom>
          <a:gradFill>
            <a:gsLst>
              <a:gs pos="40000">
                <a:srgbClr val="F9FCFC"/>
              </a:gs>
              <a:gs pos="0">
                <a:schemeClr val="bg1"/>
              </a:gs>
              <a:gs pos="100000">
                <a:srgbClr val="EEF8F6"/>
              </a:gs>
            </a:gsLst>
            <a:lin ang="5400000" scaled="1"/>
          </a:gradFill>
          <a:ln w="15875" algn="ctr">
            <a:no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342900" marR="0" lvl="0" indent="-342900" defTabSz="914400" rtl="0" eaLnBrk="1" fontAlgn="auto" latinLnBrk="0" hangingPunct="1">
              <a:lnSpc>
                <a:spcPct val="90000"/>
              </a:lnSpc>
              <a:spcBef>
                <a:spcPts val="0"/>
              </a:spcBef>
              <a:spcAft>
                <a:spcPts val="600"/>
              </a:spcAft>
              <a:buClr>
                <a:srgbClr val="C0B02C"/>
              </a:buClr>
              <a:buSzTx/>
              <a:buFont typeface="Arial" panose="020B0604020202020204" pitchFamily="34" charset="0"/>
              <a:buChar char="•"/>
              <a:tabLst/>
              <a:defRPr/>
            </a:pPr>
            <a:r>
              <a:rPr kumimoji="0" lang="en-GB" i="1" u="none" strike="noStrike" kern="1200" cap="none" spc="0" normalizeH="0" baseline="0" noProof="0" dirty="0">
                <a:ln>
                  <a:noFill/>
                </a:ln>
                <a:solidFill>
                  <a:srgbClr val="5F7370">
                    <a:lumMod val="50000"/>
                  </a:srgbClr>
                </a:solidFill>
                <a:effectLst/>
                <a:uLnTx/>
                <a:uFillTx/>
                <a:latin typeface="Calibri"/>
                <a:ea typeface="Arial Unicode MS" pitchFamily="34" charset="-128"/>
                <a:cs typeface="Arial Unicode MS" pitchFamily="34" charset="-128"/>
              </a:rPr>
              <a:t>Standard PERIOPERATIVE: FLOT or CROSS</a:t>
            </a:r>
          </a:p>
          <a:p>
            <a:pPr marL="800100" lvl="1" indent="-342900">
              <a:lnSpc>
                <a:spcPct val="90000"/>
              </a:lnSpc>
              <a:spcAft>
                <a:spcPts val="600"/>
              </a:spcAft>
              <a:buClr>
                <a:srgbClr val="C0B02C"/>
              </a:buClr>
              <a:buFont typeface="Arial" panose="020B0604020202020204" pitchFamily="34" charset="0"/>
              <a:buChar char="•"/>
              <a:defRPr/>
            </a:pPr>
            <a:r>
              <a:rPr lang="en-GB" i="1" dirty="0">
                <a:solidFill>
                  <a:srgbClr val="5F7370">
                    <a:lumMod val="50000"/>
                  </a:srgbClr>
                </a:solidFill>
                <a:latin typeface="Calibri"/>
                <a:ea typeface="Arial Unicode MS" pitchFamily="34" charset="-128"/>
                <a:cs typeface="Arial Unicode MS" pitchFamily="34" charset="-128"/>
              </a:rPr>
              <a:t>Anti-HER2 Failed/Terminated, Anti-VEGF failed/pending</a:t>
            </a:r>
            <a:endParaRPr kumimoji="0" lang="en-GB" i="1" u="none" strike="noStrike" kern="1200" cap="none" spc="0" normalizeH="0" baseline="0" noProof="0" dirty="0">
              <a:ln>
                <a:noFill/>
              </a:ln>
              <a:solidFill>
                <a:srgbClr val="5F7370">
                  <a:lumMod val="50000"/>
                </a:srgbClr>
              </a:solidFill>
              <a:effectLst/>
              <a:uLnTx/>
              <a:uFillTx/>
              <a:latin typeface="Calibri"/>
              <a:ea typeface="Arial Unicode MS" pitchFamily="34" charset="-128"/>
              <a:cs typeface="Arial Unicode MS" pitchFamily="34" charset="-128"/>
            </a:endParaRPr>
          </a:p>
          <a:p>
            <a:pPr marL="342900" marR="0" lvl="0" indent="-342900" defTabSz="914400" rtl="0" eaLnBrk="1" fontAlgn="auto" latinLnBrk="0" hangingPunct="1">
              <a:lnSpc>
                <a:spcPct val="90000"/>
              </a:lnSpc>
              <a:spcBef>
                <a:spcPts val="0"/>
              </a:spcBef>
              <a:spcAft>
                <a:spcPts val="600"/>
              </a:spcAft>
              <a:buClr>
                <a:srgbClr val="C0B02C"/>
              </a:buClr>
              <a:buSzTx/>
              <a:buFont typeface="Arial" panose="020B0604020202020204" pitchFamily="34" charset="0"/>
              <a:buChar char="•"/>
              <a:tabLst/>
              <a:defRPr/>
            </a:pPr>
            <a:r>
              <a:rPr kumimoji="0" lang="en-GB" i="1" u="none" strike="noStrike" kern="1200" cap="none" spc="0" normalizeH="0" baseline="0" noProof="0" dirty="0">
                <a:ln>
                  <a:noFill/>
                </a:ln>
                <a:solidFill>
                  <a:srgbClr val="5F7370">
                    <a:lumMod val="50000"/>
                  </a:srgbClr>
                </a:solidFill>
                <a:effectLst/>
                <a:uLnTx/>
                <a:uFillTx/>
                <a:latin typeface="Calibri"/>
                <a:ea typeface="Arial Unicode MS" pitchFamily="34" charset="-128"/>
                <a:cs typeface="Arial Unicode MS" pitchFamily="34" charset="-128"/>
              </a:rPr>
              <a:t>Standard 1L:</a:t>
            </a:r>
            <a:r>
              <a:rPr kumimoji="0" lang="en-GB" i="1" u="none" strike="noStrike" kern="1200" cap="none" spc="0" normalizeH="0" noProof="0" dirty="0">
                <a:ln>
                  <a:noFill/>
                </a:ln>
                <a:solidFill>
                  <a:srgbClr val="5F7370">
                    <a:lumMod val="50000"/>
                  </a:srgbClr>
                </a:solidFill>
                <a:effectLst/>
                <a:uLnTx/>
                <a:uFillTx/>
                <a:latin typeface="Calibri"/>
                <a:ea typeface="Arial Unicode MS" pitchFamily="34" charset="-128"/>
                <a:cs typeface="Arial Unicode MS" pitchFamily="34" charset="-128"/>
              </a:rPr>
              <a:t> Chemo or Chemo +</a:t>
            </a:r>
            <a:r>
              <a:rPr kumimoji="0" lang="en-GB" i="1" u="none" strike="noStrike" kern="1200" cap="none" spc="0" normalizeH="0" noProof="0" dirty="0" err="1">
                <a:ln>
                  <a:noFill/>
                </a:ln>
                <a:solidFill>
                  <a:srgbClr val="5F7370">
                    <a:lumMod val="50000"/>
                  </a:srgbClr>
                </a:solidFill>
                <a:effectLst/>
                <a:uLnTx/>
                <a:uFillTx/>
                <a:latin typeface="Calibri"/>
                <a:ea typeface="Arial Unicode MS" pitchFamily="34" charset="-128"/>
                <a:cs typeface="Arial Unicode MS" pitchFamily="34" charset="-128"/>
              </a:rPr>
              <a:t>Trastuzumab</a:t>
            </a:r>
            <a:r>
              <a:rPr kumimoji="0" lang="en-GB" i="1" u="none" strike="noStrike" kern="1200" cap="none" spc="0" normalizeH="0" noProof="0" dirty="0">
                <a:ln>
                  <a:noFill/>
                </a:ln>
                <a:solidFill>
                  <a:srgbClr val="5F7370">
                    <a:lumMod val="50000"/>
                  </a:srgbClr>
                </a:solidFill>
                <a:effectLst/>
                <a:uLnTx/>
                <a:uFillTx/>
                <a:latin typeface="Calibri"/>
                <a:ea typeface="Arial Unicode MS" pitchFamily="34" charset="-128"/>
                <a:cs typeface="Arial Unicode MS" pitchFamily="34" charset="-128"/>
              </a:rPr>
              <a:t> </a:t>
            </a:r>
          </a:p>
          <a:p>
            <a:pPr marL="800100" lvl="1" indent="-342900">
              <a:lnSpc>
                <a:spcPct val="90000"/>
              </a:lnSpc>
              <a:spcAft>
                <a:spcPts val="600"/>
              </a:spcAft>
              <a:buClr>
                <a:srgbClr val="C0B02C"/>
              </a:buClr>
              <a:buFont typeface="Arial" panose="020B0604020202020204" pitchFamily="34" charset="0"/>
              <a:buChar char="•"/>
              <a:defRPr/>
            </a:pPr>
            <a:r>
              <a:rPr lang="en-GB" i="1" dirty="0">
                <a:solidFill>
                  <a:srgbClr val="5F7370">
                    <a:lumMod val="50000"/>
                  </a:srgbClr>
                </a:solidFill>
                <a:ea typeface="Arial Unicode MS" pitchFamily="34" charset="-128"/>
                <a:cs typeface="Arial Unicode MS" pitchFamily="34" charset="-128"/>
              </a:rPr>
              <a:t>Anti- HER2 Failed in 1L Phase III studies </a:t>
            </a:r>
          </a:p>
          <a:p>
            <a:pPr marL="342900" indent="-342900">
              <a:lnSpc>
                <a:spcPct val="90000"/>
              </a:lnSpc>
              <a:spcAft>
                <a:spcPts val="600"/>
              </a:spcAft>
              <a:buClr>
                <a:srgbClr val="C0B02C"/>
              </a:buClr>
              <a:buFont typeface="Arial" panose="020B0604020202020204" pitchFamily="34" charset="0"/>
              <a:buChar char="•"/>
              <a:defRPr/>
            </a:pPr>
            <a:r>
              <a:rPr lang="en-GB" i="1" dirty="0">
                <a:solidFill>
                  <a:srgbClr val="5F7370">
                    <a:lumMod val="50000"/>
                  </a:srgbClr>
                </a:solidFill>
                <a:ea typeface="Arial Unicode MS" pitchFamily="34" charset="-128"/>
                <a:cs typeface="Arial Unicode MS" pitchFamily="34" charset="-128"/>
              </a:rPr>
              <a:t>Standard 2L: Chemo + </a:t>
            </a:r>
            <a:r>
              <a:rPr lang="en-GB" i="1" dirty="0" err="1">
                <a:solidFill>
                  <a:srgbClr val="5F7370">
                    <a:lumMod val="50000"/>
                  </a:srgbClr>
                </a:solidFill>
                <a:ea typeface="Arial Unicode MS" pitchFamily="34" charset="-128"/>
                <a:cs typeface="Arial Unicode MS" pitchFamily="34" charset="-128"/>
              </a:rPr>
              <a:t>Ramucirumab</a:t>
            </a:r>
            <a:endParaRPr lang="en-GB" i="1" dirty="0">
              <a:solidFill>
                <a:srgbClr val="5F7370">
                  <a:lumMod val="50000"/>
                </a:srgbClr>
              </a:solidFill>
              <a:ea typeface="Arial Unicode MS" pitchFamily="34" charset="-128"/>
              <a:cs typeface="Arial Unicode MS" pitchFamily="34" charset="-128"/>
            </a:endParaRPr>
          </a:p>
          <a:p>
            <a:pPr lvl="2">
              <a:lnSpc>
                <a:spcPct val="90000"/>
              </a:lnSpc>
              <a:spcAft>
                <a:spcPts val="600"/>
              </a:spcAft>
              <a:buClr>
                <a:srgbClr val="C0B02C"/>
              </a:buClr>
              <a:defRPr/>
            </a:pPr>
            <a:r>
              <a:rPr lang="en-GB" i="1" dirty="0">
                <a:solidFill>
                  <a:srgbClr val="5F7370">
                    <a:lumMod val="50000"/>
                  </a:srgbClr>
                </a:solidFill>
                <a:ea typeface="Arial Unicode MS" pitchFamily="34" charset="-128"/>
                <a:cs typeface="Arial Unicode MS" pitchFamily="34" charset="-128"/>
              </a:rPr>
              <a:t>          : </a:t>
            </a:r>
            <a:r>
              <a:rPr lang="en-GB" i="1" dirty="0" err="1">
                <a:solidFill>
                  <a:srgbClr val="5F7370">
                    <a:lumMod val="50000"/>
                  </a:srgbClr>
                </a:solidFill>
                <a:ea typeface="Arial Unicode MS" pitchFamily="34" charset="-128"/>
                <a:cs typeface="Arial Unicode MS" pitchFamily="34" charset="-128"/>
              </a:rPr>
              <a:t>pembrolizumab</a:t>
            </a:r>
            <a:r>
              <a:rPr lang="en-GB" i="1" dirty="0">
                <a:solidFill>
                  <a:srgbClr val="5F7370">
                    <a:lumMod val="50000"/>
                  </a:srgbClr>
                </a:solidFill>
                <a:ea typeface="Arial Unicode MS" pitchFamily="34" charset="-128"/>
                <a:cs typeface="Arial Unicode MS" pitchFamily="34" charset="-128"/>
              </a:rPr>
              <a:t> MSI-H, </a:t>
            </a:r>
            <a:r>
              <a:rPr lang="en-GB" i="1" dirty="0" err="1">
                <a:solidFill>
                  <a:srgbClr val="5F7370">
                    <a:lumMod val="50000"/>
                  </a:srgbClr>
                </a:solidFill>
                <a:ea typeface="Arial Unicode MS" pitchFamily="34" charset="-128"/>
                <a:cs typeface="Arial Unicode MS" pitchFamily="34" charset="-128"/>
              </a:rPr>
              <a:t>Eso</a:t>
            </a:r>
            <a:r>
              <a:rPr lang="en-GB" i="1" dirty="0">
                <a:solidFill>
                  <a:srgbClr val="5F7370">
                    <a:lumMod val="50000"/>
                  </a:srgbClr>
                </a:solidFill>
                <a:ea typeface="Arial Unicode MS" pitchFamily="34" charset="-128"/>
                <a:cs typeface="Arial Unicode MS" pitchFamily="34" charset="-128"/>
              </a:rPr>
              <a:t> SCC CPS </a:t>
            </a:r>
            <a:r>
              <a:rPr lang="en-GB" i="1" u="sng" dirty="0">
                <a:solidFill>
                  <a:srgbClr val="5F7370">
                    <a:lumMod val="50000"/>
                  </a:srgbClr>
                </a:solidFill>
                <a:ea typeface="Arial Unicode MS" pitchFamily="34" charset="-128"/>
                <a:cs typeface="Arial Unicode MS" pitchFamily="34" charset="-128"/>
              </a:rPr>
              <a:t>&gt;</a:t>
            </a:r>
            <a:r>
              <a:rPr lang="en-GB" i="1" dirty="0">
                <a:solidFill>
                  <a:srgbClr val="5F7370">
                    <a:lumMod val="50000"/>
                  </a:srgbClr>
                </a:solidFill>
                <a:ea typeface="Arial Unicode MS" pitchFamily="34" charset="-128"/>
                <a:cs typeface="Arial Unicode MS" pitchFamily="34" charset="-128"/>
              </a:rPr>
              <a:t>10</a:t>
            </a:r>
          </a:p>
          <a:p>
            <a:pPr marL="742950" lvl="1" indent="-285750">
              <a:lnSpc>
                <a:spcPct val="90000"/>
              </a:lnSpc>
              <a:spcAft>
                <a:spcPts val="600"/>
              </a:spcAft>
              <a:buClr>
                <a:srgbClr val="C0B02C"/>
              </a:buClr>
              <a:buFont typeface="Arial" panose="020B0604020202020204" pitchFamily="34" charset="0"/>
              <a:buChar char="•"/>
              <a:defRPr/>
            </a:pPr>
            <a:r>
              <a:rPr lang="en-GB" i="1" dirty="0">
                <a:solidFill>
                  <a:srgbClr val="5F7370">
                    <a:lumMod val="50000"/>
                  </a:srgbClr>
                </a:solidFill>
                <a:ea typeface="Arial Unicode MS" pitchFamily="34" charset="-128"/>
                <a:cs typeface="Arial Unicode MS" pitchFamily="34" charset="-128"/>
              </a:rPr>
              <a:t>Anti- HER2 Failed in 2L Phase III studies </a:t>
            </a:r>
          </a:p>
          <a:p>
            <a:pPr marL="342900" lvl="2" indent="-342900">
              <a:lnSpc>
                <a:spcPct val="90000"/>
              </a:lnSpc>
              <a:spcAft>
                <a:spcPts val="600"/>
              </a:spcAft>
              <a:buClr>
                <a:srgbClr val="C0B02C"/>
              </a:buClr>
              <a:buFont typeface="Arial" panose="020B0604020202020204" pitchFamily="34" charset="0"/>
              <a:buChar char="•"/>
              <a:defRPr/>
            </a:pPr>
            <a:r>
              <a:rPr lang="en-GB" dirty="0" err="1">
                <a:solidFill>
                  <a:srgbClr val="000000"/>
                </a:solidFill>
                <a:ea typeface="Arial Unicode MS" pitchFamily="34" charset="-128"/>
                <a:cs typeface="Arial Unicode MS" pitchFamily="34" charset="-128"/>
              </a:rPr>
              <a:t>Stardard</a:t>
            </a:r>
            <a:r>
              <a:rPr lang="en-GB" dirty="0">
                <a:solidFill>
                  <a:srgbClr val="000000"/>
                </a:solidFill>
                <a:ea typeface="Arial Unicode MS" pitchFamily="34" charset="-128"/>
                <a:cs typeface="Arial Unicode MS" pitchFamily="34" charset="-128"/>
              </a:rPr>
              <a:t> 3L : Chemo (</a:t>
            </a:r>
            <a:r>
              <a:rPr lang="en-GB" dirty="0" err="1">
                <a:solidFill>
                  <a:srgbClr val="000000"/>
                </a:solidFill>
                <a:ea typeface="Arial Unicode MS" pitchFamily="34" charset="-128"/>
                <a:cs typeface="Arial Unicode MS" pitchFamily="34" charset="-128"/>
              </a:rPr>
              <a:t>taxane</a:t>
            </a:r>
            <a:r>
              <a:rPr lang="en-GB" dirty="0">
                <a:solidFill>
                  <a:srgbClr val="000000"/>
                </a:solidFill>
                <a:ea typeface="Arial Unicode MS" pitchFamily="34" charset="-128"/>
                <a:cs typeface="Arial Unicode MS" pitchFamily="34" charset="-128"/>
              </a:rPr>
              <a:t>/</a:t>
            </a:r>
            <a:r>
              <a:rPr lang="en-GB" dirty="0" err="1">
                <a:solidFill>
                  <a:srgbClr val="000000"/>
                </a:solidFill>
                <a:ea typeface="Arial Unicode MS" pitchFamily="34" charset="-128"/>
                <a:cs typeface="Arial Unicode MS" pitchFamily="34" charset="-128"/>
              </a:rPr>
              <a:t>irinotecan</a:t>
            </a:r>
            <a:r>
              <a:rPr lang="en-GB" dirty="0">
                <a:solidFill>
                  <a:srgbClr val="000000"/>
                </a:solidFill>
                <a:ea typeface="Arial Unicode MS" pitchFamily="34" charset="-128"/>
                <a:cs typeface="Arial Unicode MS" pitchFamily="34" charset="-128"/>
              </a:rPr>
              <a:t>) </a:t>
            </a:r>
          </a:p>
          <a:p>
            <a:pPr marL="0" lvl="2">
              <a:lnSpc>
                <a:spcPct val="90000"/>
              </a:lnSpc>
              <a:spcAft>
                <a:spcPts val="600"/>
              </a:spcAft>
              <a:buClr>
                <a:srgbClr val="C0B02C"/>
              </a:buClr>
              <a:defRPr/>
            </a:pPr>
            <a:r>
              <a:rPr lang="en-GB" dirty="0">
                <a:solidFill>
                  <a:srgbClr val="000000"/>
                </a:solidFill>
                <a:ea typeface="Arial Unicode MS" pitchFamily="34" charset="-128"/>
                <a:cs typeface="Arial Unicode MS" pitchFamily="34" charset="-128"/>
              </a:rPr>
              <a:t>                              Trifluridine/</a:t>
            </a:r>
            <a:r>
              <a:rPr lang="en-GB" dirty="0" err="1">
                <a:solidFill>
                  <a:srgbClr val="000000"/>
                </a:solidFill>
                <a:ea typeface="Arial Unicode MS" pitchFamily="34" charset="-128"/>
                <a:cs typeface="Arial Unicode MS" pitchFamily="34" charset="-128"/>
              </a:rPr>
              <a:t>Tipiracil</a:t>
            </a:r>
            <a:endParaRPr lang="en-GB" dirty="0">
              <a:solidFill>
                <a:srgbClr val="000000"/>
              </a:solidFill>
              <a:ea typeface="Arial Unicode MS" pitchFamily="34" charset="-128"/>
              <a:cs typeface="Arial Unicode MS" pitchFamily="34" charset="-128"/>
            </a:endParaRPr>
          </a:p>
          <a:p>
            <a:pPr marL="0" lvl="2">
              <a:lnSpc>
                <a:spcPct val="90000"/>
              </a:lnSpc>
              <a:spcAft>
                <a:spcPts val="600"/>
              </a:spcAft>
              <a:buClr>
                <a:srgbClr val="C0B02C"/>
              </a:buClr>
              <a:defRPr/>
            </a:pPr>
            <a:r>
              <a:rPr lang="en-GB" dirty="0">
                <a:solidFill>
                  <a:srgbClr val="000000"/>
                </a:solidFill>
                <a:ea typeface="Arial Unicode MS" pitchFamily="34" charset="-128"/>
                <a:cs typeface="Arial Unicode MS" pitchFamily="34" charset="-128"/>
              </a:rPr>
              <a:t>                              </a:t>
            </a:r>
            <a:r>
              <a:rPr lang="en-GB" dirty="0" err="1">
                <a:solidFill>
                  <a:srgbClr val="000000"/>
                </a:solidFill>
                <a:ea typeface="Arial Unicode MS" pitchFamily="34" charset="-128"/>
                <a:cs typeface="Arial Unicode MS" pitchFamily="34" charset="-128"/>
              </a:rPr>
              <a:t>pembrolizumab</a:t>
            </a:r>
            <a:r>
              <a:rPr lang="en-GB" dirty="0">
                <a:solidFill>
                  <a:srgbClr val="000000"/>
                </a:solidFill>
                <a:ea typeface="Arial Unicode MS" pitchFamily="34" charset="-128"/>
                <a:cs typeface="Arial Unicode MS" pitchFamily="34" charset="-128"/>
              </a:rPr>
              <a:t> </a:t>
            </a:r>
            <a:r>
              <a:rPr lang="en-GB" i="1" dirty="0">
                <a:solidFill>
                  <a:srgbClr val="5F7370">
                    <a:lumMod val="50000"/>
                  </a:srgbClr>
                </a:solidFill>
                <a:ea typeface="Arial Unicode MS" pitchFamily="34" charset="-128"/>
                <a:cs typeface="Arial Unicode MS" pitchFamily="34" charset="-128"/>
              </a:rPr>
              <a:t>CPS </a:t>
            </a:r>
            <a:r>
              <a:rPr lang="en-GB" i="1" u="sng" dirty="0">
                <a:solidFill>
                  <a:srgbClr val="5F7370">
                    <a:lumMod val="50000"/>
                  </a:srgbClr>
                </a:solidFill>
                <a:ea typeface="Arial Unicode MS" pitchFamily="34" charset="-128"/>
                <a:cs typeface="Arial Unicode MS" pitchFamily="34" charset="-128"/>
              </a:rPr>
              <a:t>&gt;</a:t>
            </a:r>
            <a:r>
              <a:rPr lang="en-GB" i="1" dirty="0">
                <a:solidFill>
                  <a:srgbClr val="5F7370">
                    <a:lumMod val="50000"/>
                  </a:srgbClr>
                </a:solidFill>
                <a:ea typeface="Arial Unicode MS" pitchFamily="34" charset="-128"/>
                <a:cs typeface="Arial Unicode MS" pitchFamily="34" charset="-128"/>
              </a:rPr>
              <a:t>10</a:t>
            </a:r>
          </a:p>
        </p:txBody>
      </p:sp>
      <p:sp>
        <p:nvSpPr>
          <p:cNvPr id="10" name="AutoShape 4"/>
          <p:cNvSpPr>
            <a:spLocks noChangeArrowheads="1"/>
          </p:cNvSpPr>
          <p:nvPr/>
        </p:nvSpPr>
        <p:spPr bwMode="gray">
          <a:xfrm>
            <a:off x="3386992" y="4996915"/>
            <a:ext cx="8538308" cy="1363094"/>
          </a:xfrm>
          <a:prstGeom prst="roundRect">
            <a:avLst>
              <a:gd name="adj" fmla="val 12565"/>
            </a:avLst>
          </a:prstGeom>
          <a:gradFill>
            <a:gsLst>
              <a:gs pos="40000">
                <a:srgbClr val="F9FCFC"/>
              </a:gs>
              <a:gs pos="0">
                <a:schemeClr val="bg1"/>
              </a:gs>
              <a:gs pos="100000">
                <a:srgbClr val="EEF8F6"/>
              </a:gs>
            </a:gsLst>
            <a:lin ang="5400000" scaled="1"/>
          </a:gradFill>
          <a:ln w="15875" algn="ctr">
            <a:no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342900" marR="0" lvl="0" indent="-342900" defTabSz="914400" rtl="0" eaLnBrk="1" fontAlgn="auto" latinLnBrk="0" hangingPunct="1">
              <a:lnSpc>
                <a:spcPct val="90000"/>
              </a:lnSpc>
              <a:spcBef>
                <a:spcPts val="0"/>
              </a:spcBef>
              <a:spcAft>
                <a:spcPts val="600"/>
              </a:spcAft>
              <a:buClr>
                <a:srgbClr val="C0B02C"/>
              </a:buClr>
              <a:buSzTx/>
              <a:buFont typeface="Arial" panose="020B0604020202020204" pitchFamily="34" charset="0"/>
              <a:buChar char="•"/>
              <a:tabLst/>
              <a:defRPr/>
            </a:pPr>
            <a:r>
              <a:rPr lang="en-GB" i="1" baseline="0" dirty="0">
                <a:solidFill>
                  <a:srgbClr val="5F7370">
                    <a:lumMod val="50000"/>
                  </a:srgbClr>
                </a:solidFill>
                <a:latin typeface="Calibri"/>
                <a:ea typeface="Arial Unicode MS" pitchFamily="34" charset="-128"/>
                <a:cs typeface="Arial Unicode MS" pitchFamily="34" charset="-128"/>
              </a:rPr>
              <a:t>Many new promising agents </a:t>
            </a:r>
          </a:p>
          <a:p>
            <a:pPr lvl="1">
              <a:lnSpc>
                <a:spcPct val="90000"/>
              </a:lnSpc>
              <a:spcAft>
                <a:spcPts val="600"/>
              </a:spcAft>
              <a:buClr>
                <a:srgbClr val="C0B02C"/>
              </a:buClr>
              <a:defRPr/>
            </a:pPr>
            <a:r>
              <a:rPr lang="en-GB" i="1" baseline="0" dirty="0">
                <a:solidFill>
                  <a:srgbClr val="5F7370">
                    <a:lumMod val="50000"/>
                  </a:srgbClr>
                </a:solidFill>
                <a:latin typeface="Calibri"/>
                <a:ea typeface="Arial Unicode MS" pitchFamily="34" charset="-128"/>
                <a:cs typeface="Arial Unicode MS" pitchFamily="34" charset="-128"/>
              </a:rPr>
              <a:t>(</a:t>
            </a:r>
            <a:r>
              <a:rPr lang="en-GB" i="1" baseline="0" dirty="0" err="1">
                <a:solidFill>
                  <a:srgbClr val="5F7370">
                    <a:lumMod val="50000"/>
                  </a:srgbClr>
                </a:solidFill>
                <a:latin typeface="Calibri"/>
                <a:ea typeface="Arial Unicode MS" pitchFamily="34" charset="-128"/>
                <a:cs typeface="Arial Unicode MS" pitchFamily="34" charset="-128"/>
              </a:rPr>
              <a:t>margetuximab</a:t>
            </a:r>
            <a:r>
              <a:rPr lang="en-GB" i="1" baseline="0" dirty="0">
                <a:solidFill>
                  <a:srgbClr val="5F7370">
                    <a:lumMod val="50000"/>
                  </a:srgbClr>
                </a:solidFill>
                <a:latin typeface="Calibri"/>
                <a:ea typeface="Arial Unicode MS" pitchFamily="34" charset="-128"/>
                <a:cs typeface="Arial Unicode MS" pitchFamily="34" charset="-128"/>
              </a:rPr>
              <a:t>, DS8201a,</a:t>
            </a:r>
            <a:r>
              <a:rPr lang="en-GB" i="1" dirty="0">
                <a:solidFill>
                  <a:srgbClr val="5F7370">
                    <a:lumMod val="50000"/>
                  </a:srgbClr>
                </a:solidFill>
                <a:latin typeface="Calibri"/>
                <a:ea typeface="Arial Unicode MS" pitchFamily="34" charset="-128"/>
                <a:cs typeface="Arial Unicode MS" pitchFamily="34" charset="-128"/>
              </a:rPr>
              <a:t> </a:t>
            </a:r>
            <a:r>
              <a:rPr lang="en-GB" i="1" dirty="0" err="1">
                <a:solidFill>
                  <a:srgbClr val="5F7370">
                    <a:lumMod val="50000"/>
                  </a:srgbClr>
                </a:solidFill>
                <a:latin typeface="Calibri"/>
                <a:ea typeface="Arial Unicode MS" pitchFamily="34" charset="-128"/>
                <a:cs typeface="Arial Unicode MS" pitchFamily="34" charset="-128"/>
              </a:rPr>
              <a:t>Tucatinib</a:t>
            </a:r>
            <a:r>
              <a:rPr lang="en-GB" i="1" dirty="0">
                <a:solidFill>
                  <a:srgbClr val="5F7370">
                    <a:lumMod val="50000"/>
                  </a:srgbClr>
                </a:solidFill>
                <a:latin typeface="Calibri"/>
                <a:ea typeface="Arial Unicode MS" pitchFamily="34" charset="-128"/>
                <a:cs typeface="Arial Unicode MS" pitchFamily="34" charset="-128"/>
              </a:rPr>
              <a:t>, ZW25 and others)</a:t>
            </a:r>
          </a:p>
          <a:p>
            <a:pPr marL="285750" indent="-285750">
              <a:lnSpc>
                <a:spcPct val="90000"/>
              </a:lnSpc>
              <a:spcAft>
                <a:spcPts val="600"/>
              </a:spcAft>
              <a:buClr>
                <a:srgbClr val="C0B02C"/>
              </a:buClr>
              <a:buFont typeface="Arial" panose="020B0604020202020204" pitchFamily="34" charset="0"/>
              <a:buChar char="•"/>
              <a:defRPr/>
            </a:pPr>
            <a:r>
              <a:rPr lang="en-GB" i="1" dirty="0">
                <a:solidFill>
                  <a:srgbClr val="5F7370">
                    <a:lumMod val="50000"/>
                  </a:srgbClr>
                </a:solidFill>
                <a:latin typeface="Calibri"/>
                <a:ea typeface="Arial Unicode MS" pitchFamily="34" charset="-128"/>
                <a:cs typeface="Arial Unicode MS" pitchFamily="34" charset="-128"/>
              </a:rPr>
              <a:t>Combination with IO?</a:t>
            </a:r>
          </a:p>
        </p:txBody>
      </p:sp>
    </p:spTree>
    <p:extLst>
      <p:ext uri="{BB962C8B-B14F-4D97-AF65-F5344CB8AC3E}">
        <p14:creationId xmlns:p14="http://schemas.microsoft.com/office/powerpoint/2010/main" val="956066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97B21497-44FF-B646-93F8-E10F4DA43DDF}"/>
              </a:ext>
            </a:extLst>
          </p:cNvPr>
          <p:cNvSpPr txBox="1">
            <a:spLocks/>
          </p:cNvSpPr>
          <p:nvPr/>
        </p:nvSpPr>
        <p:spPr>
          <a:xfrm>
            <a:off x="0" y="1"/>
            <a:ext cx="12192000" cy="894080"/>
          </a:xfrm>
          <a:prstGeom prst="rect">
            <a:avLst/>
          </a:prstGeom>
          <a:solidFill>
            <a:srgbClr val="3777B3"/>
          </a:solidFill>
        </p:spPr>
        <p:txBody>
          <a:bodyPr vert="horz" lIns="548640" tIns="45720" rIns="91440" bIns="45720" rtlCol="0" anchor="ctr">
            <a:noAutofit/>
          </a:bodyPr>
          <a:lstStyle>
            <a:defPPr>
              <a:defRPr lang="en-US"/>
            </a:defPPr>
            <a:lvl1pPr>
              <a:lnSpc>
                <a:spcPct val="90000"/>
              </a:lnSpc>
              <a:spcBef>
                <a:spcPts val="300"/>
              </a:spcBef>
              <a:buNone/>
              <a:defRPr sz="2800" b="0">
                <a:solidFill>
                  <a:schemeClr val="bg1"/>
                </a:solidFill>
                <a:latin typeface="+mj-lt"/>
                <a:ea typeface="+mj-ea"/>
                <a:cs typeface="+mj-cs"/>
              </a:defRPr>
            </a:lvl1pPr>
          </a:lstStyle>
          <a:p>
            <a:r>
              <a:rPr lang="en-US" dirty="0"/>
              <a:t>Gastroesophageal Cancer: ESMO2020 1L IO + Chemo &amp; Adjuvant IO</a:t>
            </a:r>
          </a:p>
        </p:txBody>
      </p:sp>
      <p:grpSp>
        <p:nvGrpSpPr>
          <p:cNvPr id="30" name="Group 29">
            <a:extLst>
              <a:ext uri="{FF2B5EF4-FFF2-40B4-BE49-F238E27FC236}">
                <a16:creationId xmlns:a16="http://schemas.microsoft.com/office/drawing/2014/main" id="{104F6069-9440-4CDA-8172-D0D9E39EFC8E}"/>
              </a:ext>
            </a:extLst>
          </p:cNvPr>
          <p:cNvGrpSpPr/>
          <p:nvPr/>
        </p:nvGrpSpPr>
        <p:grpSpPr>
          <a:xfrm>
            <a:off x="675011" y="1466648"/>
            <a:ext cx="6503858" cy="718457"/>
            <a:chOff x="5129316" y="1910268"/>
            <a:chExt cx="6503858" cy="718457"/>
          </a:xfrm>
        </p:grpSpPr>
        <p:grpSp>
          <p:nvGrpSpPr>
            <p:cNvPr id="31" name="Group 30">
              <a:extLst>
                <a:ext uri="{FF2B5EF4-FFF2-40B4-BE49-F238E27FC236}">
                  <a16:creationId xmlns:a16="http://schemas.microsoft.com/office/drawing/2014/main" id="{6DD2D592-C670-4404-9B44-8289C6A32097}"/>
                </a:ext>
              </a:extLst>
            </p:cNvPr>
            <p:cNvGrpSpPr/>
            <p:nvPr/>
          </p:nvGrpSpPr>
          <p:grpSpPr>
            <a:xfrm>
              <a:off x="5129316" y="1910268"/>
              <a:ext cx="832757" cy="718457"/>
              <a:chOff x="746449" y="1483567"/>
              <a:chExt cx="832757" cy="718457"/>
            </a:xfrm>
          </p:grpSpPr>
          <p:sp>
            <p:nvSpPr>
              <p:cNvPr id="33" name="Rectangle 32">
                <a:extLst>
                  <a:ext uri="{FF2B5EF4-FFF2-40B4-BE49-F238E27FC236}">
                    <a16:creationId xmlns:a16="http://schemas.microsoft.com/office/drawing/2014/main" id="{AA089027-78D6-4A50-9E76-EDE0E6124415}"/>
                  </a:ext>
                </a:extLst>
              </p:cNvPr>
              <p:cNvSpPr/>
              <p:nvPr/>
            </p:nvSpPr>
            <p:spPr>
              <a:xfrm>
                <a:off x="746449" y="1576873"/>
                <a:ext cx="632149" cy="625151"/>
              </a:xfrm>
              <a:prstGeom prst="rect">
                <a:avLst/>
              </a:prstGeom>
              <a:solidFill>
                <a:schemeClr val="tx2"/>
              </a:solidFill>
            </p:spPr>
            <p:txBody>
              <a:bodyPr wrap="square" tIns="91440" bIns="91440" rtlCol="0" anchor="ctr">
                <a:noAutofit/>
              </a:bodyPr>
              <a:lstStyle/>
              <a:p>
                <a:pPr>
                  <a:spcBef>
                    <a:spcPts val="300"/>
                  </a:spcBef>
                  <a:buSzPct val="75000"/>
                </a:pPr>
                <a:r>
                  <a:rPr lang="en-US" sz="2000" b="1" dirty="0">
                    <a:solidFill>
                      <a:schemeClr val="bg1"/>
                    </a:solidFill>
                  </a:rPr>
                  <a:t>1</a:t>
                </a:r>
              </a:p>
            </p:txBody>
          </p:sp>
          <p:sp>
            <p:nvSpPr>
              <p:cNvPr id="34" name="Arrow: Chevron 25">
                <a:extLst>
                  <a:ext uri="{FF2B5EF4-FFF2-40B4-BE49-F238E27FC236}">
                    <a16:creationId xmlns:a16="http://schemas.microsoft.com/office/drawing/2014/main" id="{E08F133F-14C5-4055-853D-B9D0A10679D7}"/>
                  </a:ext>
                </a:extLst>
              </p:cNvPr>
              <p:cNvSpPr/>
              <p:nvPr/>
            </p:nvSpPr>
            <p:spPr>
              <a:xfrm>
                <a:off x="1177989" y="1483567"/>
                <a:ext cx="401217" cy="401217"/>
              </a:xfrm>
              <a:prstGeom prst="chevron">
                <a:avLst/>
              </a:prstGeom>
              <a:solidFill>
                <a:schemeClr val="tx2">
                  <a:lumMod val="20000"/>
                  <a:lumOff val="80000"/>
                </a:schemeClr>
              </a:solidFill>
            </p:spPr>
            <p:txBody>
              <a:bodyPr wrap="square" tIns="91440" bIns="91440" rtlCol="0" anchor="ctr">
                <a:noAutofit/>
              </a:bodyPr>
              <a:lstStyle/>
              <a:p>
                <a:pPr algn="ctr">
                  <a:spcBef>
                    <a:spcPts val="300"/>
                  </a:spcBef>
                  <a:buSzPct val="75000"/>
                </a:pPr>
                <a:endParaRPr lang="en-US" sz="2000" b="1" dirty="0">
                  <a:solidFill>
                    <a:schemeClr val="bg1"/>
                  </a:solidFill>
                </a:endParaRPr>
              </a:p>
            </p:txBody>
          </p:sp>
          <p:cxnSp>
            <p:nvCxnSpPr>
              <p:cNvPr id="35" name="Straight Connector 34">
                <a:extLst>
                  <a:ext uri="{FF2B5EF4-FFF2-40B4-BE49-F238E27FC236}">
                    <a16:creationId xmlns:a16="http://schemas.microsoft.com/office/drawing/2014/main" id="{BD795156-99CE-4FFE-871E-78B1602C9AF0}"/>
                  </a:ext>
                </a:extLst>
              </p:cNvPr>
              <p:cNvCxnSpPr>
                <a:cxnSpLocks/>
              </p:cNvCxnSpPr>
              <p:nvPr/>
            </p:nvCxnSpPr>
            <p:spPr>
              <a:xfrm>
                <a:off x="1101012" y="1704003"/>
                <a:ext cx="0" cy="361561"/>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2" name="Rectangle 31">
              <a:extLst>
                <a:ext uri="{FF2B5EF4-FFF2-40B4-BE49-F238E27FC236}">
                  <a16:creationId xmlns:a16="http://schemas.microsoft.com/office/drawing/2014/main" id="{A84F589E-9532-4ABD-97F3-151BE290777C}"/>
                </a:ext>
              </a:extLst>
            </p:cNvPr>
            <p:cNvSpPr/>
            <p:nvPr/>
          </p:nvSpPr>
          <p:spPr>
            <a:xfrm>
              <a:off x="6165013" y="2003574"/>
              <a:ext cx="5468161" cy="625151"/>
            </a:xfrm>
            <a:prstGeom prst="rect">
              <a:avLst/>
            </a:prstGeom>
            <a:solidFill>
              <a:schemeClr val="tx2"/>
            </a:solidFill>
          </p:spPr>
          <p:txBody>
            <a:bodyPr wrap="square" tIns="91440" bIns="91440" rtlCol="0" anchor="ctr">
              <a:noAutofit/>
            </a:bodyPr>
            <a:lstStyle/>
            <a:p>
              <a:pPr algn="ctr">
                <a:spcBef>
                  <a:spcPts val="300"/>
                </a:spcBef>
                <a:buSzPct val="75000"/>
              </a:pPr>
              <a:r>
                <a:rPr lang="en-US" sz="2000" b="1" i="1" dirty="0">
                  <a:solidFill>
                    <a:schemeClr val="bg1"/>
                  </a:solidFill>
                </a:rPr>
                <a:t>KEYNOTE 590</a:t>
              </a:r>
            </a:p>
          </p:txBody>
        </p:sp>
      </p:grpSp>
      <p:grpSp>
        <p:nvGrpSpPr>
          <p:cNvPr id="36" name="Group 35">
            <a:extLst>
              <a:ext uri="{FF2B5EF4-FFF2-40B4-BE49-F238E27FC236}">
                <a16:creationId xmlns:a16="http://schemas.microsoft.com/office/drawing/2014/main" id="{8C33D267-7478-40A4-BC7B-2BAA220B3985}"/>
              </a:ext>
            </a:extLst>
          </p:cNvPr>
          <p:cNvGrpSpPr/>
          <p:nvPr/>
        </p:nvGrpSpPr>
        <p:grpSpPr>
          <a:xfrm>
            <a:off x="675011" y="2575056"/>
            <a:ext cx="6503858" cy="718457"/>
            <a:chOff x="5129316" y="3036825"/>
            <a:chExt cx="6503858" cy="718457"/>
          </a:xfrm>
        </p:grpSpPr>
        <p:grpSp>
          <p:nvGrpSpPr>
            <p:cNvPr id="37" name="Group 36">
              <a:extLst>
                <a:ext uri="{FF2B5EF4-FFF2-40B4-BE49-F238E27FC236}">
                  <a16:creationId xmlns:a16="http://schemas.microsoft.com/office/drawing/2014/main" id="{7804DBEE-4CD1-4B90-861D-F5031CFE9F1E}"/>
                </a:ext>
              </a:extLst>
            </p:cNvPr>
            <p:cNvGrpSpPr/>
            <p:nvPr/>
          </p:nvGrpSpPr>
          <p:grpSpPr>
            <a:xfrm>
              <a:off x="5129316" y="3036825"/>
              <a:ext cx="832757" cy="718457"/>
              <a:chOff x="746449" y="1483567"/>
              <a:chExt cx="832757" cy="718457"/>
            </a:xfrm>
          </p:grpSpPr>
          <p:sp>
            <p:nvSpPr>
              <p:cNvPr id="39" name="Rectangle 38">
                <a:extLst>
                  <a:ext uri="{FF2B5EF4-FFF2-40B4-BE49-F238E27FC236}">
                    <a16:creationId xmlns:a16="http://schemas.microsoft.com/office/drawing/2014/main" id="{9EA3878F-3A98-47DF-A59C-5DF2A9168CF1}"/>
                  </a:ext>
                </a:extLst>
              </p:cNvPr>
              <p:cNvSpPr/>
              <p:nvPr/>
            </p:nvSpPr>
            <p:spPr>
              <a:xfrm>
                <a:off x="746449" y="1576873"/>
                <a:ext cx="632149" cy="625151"/>
              </a:xfrm>
              <a:prstGeom prst="rect">
                <a:avLst/>
              </a:prstGeom>
              <a:solidFill>
                <a:schemeClr val="tx2"/>
              </a:solidFill>
            </p:spPr>
            <p:txBody>
              <a:bodyPr wrap="square" tIns="91440" bIns="91440" rtlCol="0" anchor="ctr">
                <a:noAutofit/>
              </a:bodyPr>
              <a:lstStyle/>
              <a:p>
                <a:pPr>
                  <a:spcBef>
                    <a:spcPts val="300"/>
                  </a:spcBef>
                  <a:buSzPct val="75000"/>
                </a:pPr>
                <a:r>
                  <a:rPr lang="en-US" sz="2000" b="1" dirty="0">
                    <a:solidFill>
                      <a:schemeClr val="bg1"/>
                    </a:solidFill>
                  </a:rPr>
                  <a:t>2</a:t>
                </a:r>
              </a:p>
            </p:txBody>
          </p:sp>
          <p:sp>
            <p:nvSpPr>
              <p:cNvPr id="40" name="Arrow: Chevron 30">
                <a:extLst>
                  <a:ext uri="{FF2B5EF4-FFF2-40B4-BE49-F238E27FC236}">
                    <a16:creationId xmlns:a16="http://schemas.microsoft.com/office/drawing/2014/main" id="{743C9035-E323-4D25-85FC-AE6B82CF666D}"/>
                  </a:ext>
                </a:extLst>
              </p:cNvPr>
              <p:cNvSpPr/>
              <p:nvPr/>
            </p:nvSpPr>
            <p:spPr>
              <a:xfrm>
                <a:off x="1177989" y="1483567"/>
                <a:ext cx="401217" cy="401217"/>
              </a:xfrm>
              <a:prstGeom prst="chevron">
                <a:avLst/>
              </a:prstGeom>
              <a:solidFill>
                <a:schemeClr val="tx2">
                  <a:lumMod val="20000"/>
                  <a:lumOff val="80000"/>
                </a:schemeClr>
              </a:solidFill>
            </p:spPr>
            <p:txBody>
              <a:bodyPr wrap="square" tIns="91440" bIns="91440" rtlCol="0" anchor="ctr">
                <a:noAutofit/>
              </a:bodyPr>
              <a:lstStyle/>
              <a:p>
                <a:pPr algn="ctr">
                  <a:spcBef>
                    <a:spcPts val="300"/>
                  </a:spcBef>
                  <a:buSzPct val="75000"/>
                </a:pPr>
                <a:endParaRPr lang="en-US" sz="2000" b="1" dirty="0">
                  <a:solidFill>
                    <a:schemeClr val="bg1"/>
                  </a:solidFill>
                </a:endParaRPr>
              </a:p>
            </p:txBody>
          </p:sp>
          <p:cxnSp>
            <p:nvCxnSpPr>
              <p:cNvPr id="41" name="Straight Connector 40">
                <a:extLst>
                  <a:ext uri="{FF2B5EF4-FFF2-40B4-BE49-F238E27FC236}">
                    <a16:creationId xmlns:a16="http://schemas.microsoft.com/office/drawing/2014/main" id="{C5CB1F34-DB2E-4B29-A902-3FDB5E2A4CB4}"/>
                  </a:ext>
                </a:extLst>
              </p:cNvPr>
              <p:cNvCxnSpPr>
                <a:cxnSpLocks/>
              </p:cNvCxnSpPr>
              <p:nvPr/>
            </p:nvCxnSpPr>
            <p:spPr>
              <a:xfrm>
                <a:off x="1101012" y="1704003"/>
                <a:ext cx="0" cy="361561"/>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738D91AE-1612-4BD9-B3BF-7ED00300D38E}"/>
                </a:ext>
              </a:extLst>
            </p:cNvPr>
            <p:cNvSpPr/>
            <p:nvPr/>
          </p:nvSpPr>
          <p:spPr>
            <a:xfrm>
              <a:off x="6165013" y="3130131"/>
              <a:ext cx="5468161" cy="625151"/>
            </a:xfrm>
            <a:prstGeom prst="rect">
              <a:avLst/>
            </a:prstGeom>
            <a:solidFill>
              <a:schemeClr val="tx2"/>
            </a:solidFill>
          </p:spPr>
          <p:txBody>
            <a:bodyPr wrap="square" tIns="91440" bIns="91440" rtlCol="0" anchor="ctr">
              <a:noAutofit/>
            </a:bodyPr>
            <a:lstStyle/>
            <a:p>
              <a:pPr algn="ctr">
                <a:spcBef>
                  <a:spcPts val="300"/>
                </a:spcBef>
                <a:buSzPct val="75000"/>
              </a:pPr>
              <a:r>
                <a:rPr lang="en-US" sz="2000" b="1" i="1" dirty="0">
                  <a:solidFill>
                    <a:schemeClr val="bg1"/>
                  </a:solidFill>
                </a:rPr>
                <a:t>ATTRACTION04</a:t>
              </a:r>
            </a:p>
          </p:txBody>
        </p:sp>
      </p:grpSp>
      <p:grpSp>
        <p:nvGrpSpPr>
          <p:cNvPr id="42" name="Group 41">
            <a:extLst>
              <a:ext uri="{FF2B5EF4-FFF2-40B4-BE49-F238E27FC236}">
                <a16:creationId xmlns:a16="http://schemas.microsoft.com/office/drawing/2014/main" id="{0C44DA43-31DA-42B4-985C-E995A33D079E}"/>
              </a:ext>
            </a:extLst>
          </p:cNvPr>
          <p:cNvGrpSpPr/>
          <p:nvPr/>
        </p:nvGrpSpPr>
        <p:grpSpPr>
          <a:xfrm>
            <a:off x="675011" y="3683464"/>
            <a:ext cx="6503858" cy="718457"/>
            <a:chOff x="5129316" y="4163381"/>
            <a:chExt cx="6503858" cy="718457"/>
          </a:xfrm>
        </p:grpSpPr>
        <p:grpSp>
          <p:nvGrpSpPr>
            <p:cNvPr id="43" name="Group 42">
              <a:extLst>
                <a:ext uri="{FF2B5EF4-FFF2-40B4-BE49-F238E27FC236}">
                  <a16:creationId xmlns:a16="http://schemas.microsoft.com/office/drawing/2014/main" id="{FE0BF005-6C35-4D2D-B3A6-AFD556759EFC}"/>
                </a:ext>
              </a:extLst>
            </p:cNvPr>
            <p:cNvGrpSpPr/>
            <p:nvPr/>
          </p:nvGrpSpPr>
          <p:grpSpPr>
            <a:xfrm>
              <a:off x="5129316" y="4163381"/>
              <a:ext cx="832757" cy="718457"/>
              <a:chOff x="746449" y="1483567"/>
              <a:chExt cx="832757" cy="718457"/>
            </a:xfrm>
          </p:grpSpPr>
          <p:sp>
            <p:nvSpPr>
              <p:cNvPr id="45" name="Rectangle 44">
                <a:extLst>
                  <a:ext uri="{FF2B5EF4-FFF2-40B4-BE49-F238E27FC236}">
                    <a16:creationId xmlns:a16="http://schemas.microsoft.com/office/drawing/2014/main" id="{AA59B8BE-6B84-4ECD-95EB-58AF83300E50}"/>
                  </a:ext>
                </a:extLst>
              </p:cNvPr>
              <p:cNvSpPr/>
              <p:nvPr/>
            </p:nvSpPr>
            <p:spPr>
              <a:xfrm>
                <a:off x="746449" y="1576873"/>
                <a:ext cx="632149" cy="625151"/>
              </a:xfrm>
              <a:prstGeom prst="rect">
                <a:avLst/>
              </a:prstGeom>
              <a:solidFill>
                <a:schemeClr val="tx2"/>
              </a:solidFill>
            </p:spPr>
            <p:txBody>
              <a:bodyPr wrap="square" tIns="91440" bIns="91440" rtlCol="0" anchor="ctr">
                <a:noAutofit/>
              </a:bodyPr>
              <a:lstStyle/>
              <a:p>
                <a:pPr>
                  <a:spcBef>
                    <a:spcPts val="300"/>
                  </a:spcBef>
                  <a:buSzPct val="75000"/>
                </a:pPr>
                <a:r>
                  <a:rPr lang="en-US" sz="2000" b="1" dirty="0">
                    <a:solidFill>
                      <a:schemeClr val="bg1"/>
                    </a:solidFill>
                  </a:rPr>
                  <a:t>3</a:t>
                </a:r>
              </a:p>
            </p:txBody>
          </p:sp>
          <p:sp>
            <p:nvSpPr>
              <p:cNvPr id="46" name="Arrow: Chevron 35">
                <a:extLst>
                  <a:ext uri="{FF2B5EF4-FFF2-40B4-BE49-F238E27FC236}">
                    <a16:creationId xmlns:a16="http://schemas.microsoft.com/office/drawing/2014/main" id="{79E6ADF7-B001-454C-BDE1-AF789C3EAC04}"/>
                  </a:ext>
                </a:extLst>
              </p:cNvPr>
              <p:cNvSpPr/>
              <p:nvPr/>
            </p:nvSpPr>
            <p:spPr>
              <a:xfrm>
                <a:off x="1177989" y="1483567"/>
                <a:ext cx="401217" cy="401217"/>
              </a:xfrm>
              <a:prstGeom prst="chevron">
                <a:avLst/>
              </a:prstGeom>
              <a:solidFill>
                <a:schemeClr val="tx2">
                  <a:lumMod val="20000"/>
                  <a:lumOff val="80000"/>
                </a:schemeClr>
              </a:solidFill>
            </p:spPr>
            <p:txBody>
              <a:bodyPr wrap="square" tIns="91440" bIns="91440" rtlCol="0" anchor="ctr">
                <a:noAutofit/>
              </a:bodyPr>
              <a:lstStyle/>
              <a:p>
                <a:pPr algn="ctr">
                  <a:spcBef>
                    <a:spcPts val="300"/>
                  </a:spcBef>
                  <a:buSzPct val="75000"/>
                </a:pPr>
                <a:endParaRPr lang="en-US" sz="2000" b="1" dirty="0">
                  <a:solidFill>
                    <a:schemeClr val="bg1"/>
                  </a:solidFill>
                </a:endParaRPr>
              </a:p>
            </p:txBody>
          </p:sp>
          <p:cxnSp>
            <p:nvCxnSpPr>
              <p:cNvPr id="47" name="Straight Connector 46">
                <a:extLst>
                  <a:ext uri="{FF2B5EF4-FFF2-40B4-BE49-F238E27FC236}">
                    <a16:creationId xmlns:a16="http://schemas.microsoft.com/office/drawing/2014/main" id="{ACA7491F-70E0-485D-B62F-4793C7801E93}"/>
                  </a:ext>
                </a:extLst>
              </p:cNvPr>
              <p:cNvCxnSpPr>
                <a:cxnSpLocks/>
              </p:cNvCxnSpPr>
              <p:nvPr/>
            </p:nvCxnSpPr>
            <p:spPr>
              <a:xfrm>
                <a:off x="1101012" y="1704003"/>
                <a:ext cx="0" cy="361561"/>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44" name="Rectangle 43">
              <a:extLst>
                <a:ext uri="{FF2B5EF4-FFF2-40B4-BE49-F238E27FC236}">
                  <a16:creationId xmlns:a16="http://schemas.microsoft.com/office/drawing/2014/main" id="{A7B3C1D0-0B67-4D15-93EF-40BD876607E9}"/>
                </a:ext>
              </a:extLst>
            </p:cNvPr>
            <p:cNvSpPr/>
            <p:nvPr/>
          </p:nvSpPr>
          <p:spPr>
            <a:xfrm>
              <a:off x="6165013" y="4256687"/>
              <a:ext cx="5468161" cy="625151"/>
            </a:xfrm>
            <a:prstGeom prst="rect">
              <a:avLst/>
            </a:prstGeom>
            <a:solidFill>
              <a:schemeClr val="tx2"/>
            </a:solidFill>
          </p:spPr>
          <p:txBody>
            <a:bodyPr wrap="square" tIns="91440" bIns="91440" rtlCol="0" anchor="ctr">
              <a:noAutofit/>
            </a:bodyPr>
            <a:lstStyle/>
            <a:p>
              <a:pPr algn="ctr">
                <a:spcBef>
                  <a:spcPts val="300"/>
                </a:spcBef>
                <a:buSzPct val="75000"/>
              </a:pPr>
              <a:r>
                <a:rPr lang="en-US" sz="2000" b="1" i="1" dirty="0">
                  <a:solidFill>
                    <a:schemeClr val="bg1"/>
                  </a:solidFill>
                </a:rPr>
                <a:t>CM649</a:t>
              </a:r>
            </a:p>
          </p:txBody>
        </p:sp>
      </p:grpSp>
      <p:grpSp>
        <p:nvGrpSpPr>
          <p:cNvPr id="48" name="Group 47">
            <a:extLst>
              <a:ext uri="{FF2B5EF4-FFF2-40B4-BE49-F238E27FC236}">
                <a16:creationId xmlns:a16="http://schemas.microsoft.com/office/drawing/2014/main" id="{4F6EB026-6C14-4B50-87C7-D3B996C00823}"/>
              </a:ext>
            </a:extLst>
          </p:cNvPr>
          <p:cNvGrpSpPr/>
          <p:nvPr/>
        </p:nvGrpSpPr>
        <p:grpSpPr>
          <a:xfrm>
            <a:off x="675011" y="4791872"/>
            <a:ext cx="6503858" cy="718457"/>
            <a:chOff x="5129316" y="4163381"/>
            <a:chExt cx="6503858" cy="718457"/>
          </a:xfrm>
        </p:grpSpPr>
        <p:grpSp>
          <p:nvGrpSpPr>
            <p:cNvPr id="49" name="Group 48">
              <a:extLst>
                <a:ext uri="{FF2B5EF4-FFF2-40B4-BE49-F238E27FC236}">
                  <a16:creationId xmlns:a16="http://schemas.microsoft.com/office/drawing/2014/main" id="{4A66AC52-E174-4709-ACD7-98582BF080CD}"/>
                </a:ext>
              </a:extLst>
            </p:cNvPr>
            <p:cNvGrpSpPr/>
            <p:nvPr/>
          </p:nvGrpSpPr>
          <p:grpSpPr>
            <a:xfrm>
              <a:off x="5129316" y="4163381"/>
              <a:ext cx="832757" cy="718457"/>
              <a:chOff x="746449" y="1483567"/>
              <a:chExt cx="832757" cy="718457"/>
            </a:xfrm>
          </p:grpSpPr>
          <p:sp>
            <p:nvSpPr>
              <p:cNvPr id="51" name="Rectangle 50">
                <a:extLst>
                  <a:ext uri="{FF2B5EF4-FFF2-40B4-BE49-F238E27FC236}">
                    <a16:creationId xmlns:a16="http://schemas.microsoft.com/office/drawing/2014/main" id="{96064D89-A41C-4B27-80FE-1A63421C96D3}"/>
                  </a:ext>
                </a:extLst>
              </p:cNvPr>
              <p:cNvSpPr/>
              <p:nvPr/>
            </p:nvSpPr>
            <p:spPr>
              <a:xfrm>
                <a:off x="746449" y="1576873"/>
                <a:ext cx="632149" cy="625151"/>
              </a:xfrm>
              <a:prstGeom prst="rect">
                <a:avLst/>
              </a:prstGeom>
              <a:solidFill>
                <a:schemeClr val="tx2"/>
              </a:solidFill>
            </p:spPr>
            <p:txBody>
              <a:bodyPr wrap="square" tIns="91440" bIns="91440" rtlCol="0" anchor="ctr">
                <a:noAutofit/>
              </a:bodyPr>
              <a:lstStyle/>
              <a:p>
                <a:pPr>
                  <a:spcBef>
                    <a:spcPts val="300"/>
                  </a:spcBef>
                  <a:buSzPct val="75000"/>
                </a:pPr>
                <a:r>
                  <a:rPr lang="en-US" sz="2000" b="1" dirty="0">
                    <a:solidFill>
                      <a:schemeClr val="bg1"/>
                    </a:solidFill>
                  </a:rPr>
                  <a:t>4</a:t>
                </a:r>
              </a:p>
            </p:txBody>
          </p:sp>
          <p:sp>
            <p:nvSpPr>
              <p:cNvPr id="52" name="Arrow: Chevron 47">
                <a:extLst>
                  <a:ext uri="{FF2B5EF4-FFF2-40B4-BE49-F238E27FC236}">
                    <a16:creationId xmlns:a16="http://schemas.microsoft.com/office/drawing/2014/main" id="{CCC96B44-C09C-4389-9607-359D25F9E7D7}"/>
                  </a:ext>
                </a:extLst>
              </p:cNvPr>
              <p:cNvSpPr/>
              <p:nvPr/>
            </p:nvSpPr>
            <p:spPr>
              <a:xfrm>
                <a:off x="1177989" y="1483567"/>
                <a:ext cx="401217" cy="401217"/>
              </a:xfrm>
              <a:prstGeom prst="chevron">
                <a:avLst/>
              </a:prstGeom>
              <a:solidFill>
                <a:schemeClr val="tx2">
                  <a:lumMod val="20000"/>
                  <a:lumOff val="80000"/>
                </a:schemeClr>
              </a:solidFill>
            </p:spPr>
            <p:txBody>
              <a:bodyPr wrap="square" tIns="91440" bIns="91440" rtlCol="0" anchor="ctr">
                <a:noAutofit/>
              </a:bodyPr>
              <a:lstStyle/>
              <a:p>
                <a:pPr algn="ctr">
                  <a:spcBef>
                    <a:spcPts val="300"/>
                  </a:spcBef>
                  <a:buSzPct val="75000"/>
                </a:pPr>
                <a:endParaRPr lang="en-US" sz="2000" b="1" dirty="0">
                  <a:solidFill>
                    <a:schemeClr val="bg1"/>
                  </a:solidFill>
                </a:endParaRPr>
              </a:p>
            </p:txBody>
          </p:sp>
          <p:cxnSp>
            <p:nvCxnSpPr>
              <p:cNvPr id="53" name="Straight Connector 52">
                <a:extLst>
                  <a:ext uri="{FF2B5EF4-FFF2-40B4-BE49-F238E27FC236}">
                    <a16:creationId xmlns:a16="http://schemas.microsoft.com/office/drawing/2014/main" id="{02592931-A49E-45EB-A139-2F485E660377}"/>
                  </a:ext>
                </a:extLst>
              </p:cNvPr>
              <p:cNvCxnSpPr>
                <a:cxnSpLocks/>
              </p:cNvCxnSpPr>
              <p:nvPr/>
            </p:nvCxnSpPr>
            <p:spPr>
              <a:xfrm>
                <a:off x="1101012" y="1704003"/>
                <a:ext cx="0" cy="361561"/>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0" name="Rectangle 49">
              <a:extLst>
                <a:ext uri="{FF2B5EF4-FFF2-40B4-BE49-F238E27FC236}">
                  <a16:creationId xmlns:a16="http://schemas.microsoft.com/office/drawing/2014/main" id="{E5C1E826-9751-4CA2-BB58-6ACAA66F0FDA}"/>
                </a:ext>
              </a:extLst>
            </p:cNvPr>
            <p:cNvSpPr/>
            <p:nvPr/>
          </p:nvSpPr>
          <p:spPr>
            <a:xfrm>
              <a:off x="6165013" y="4256687"/>
              <a:ext cx="5468161" cy="625151"/>
            </a:xfrm>
            <a:prstGeom prst="rect">
              <a:avLst/>
            </a:prstGeom>
            <a:solidFill>
              <a:schemeClr val="tx2"/>
            </a:solidFill>
          </p:spPr>
          <p:txBody>
            <a:bodyPr wrap="square" tIns="91440" bIns="91440" rtlCol="0" anchor="ctr">
              <a:noAutofit/>
            </a:bodyPr>
            <a:lstStyle/>
            <a:p>
              <a:pPr algn="ctr">
                <a:spcBef>
                  <a:spcPts val="300"/>
                </a:spcBef>
                <a:buSzPct val="75000"/>
              </a:pPr>
              <a:r>
                <a:rPr lang="en-US" sz="2000" b="1" i="1" dirty="0">
                  <a:solidFill>
                    <a:schemeClr val="bg1"/>
                  </a:solidFill>
                </a:rPr>
                <a:t>CM577</a:t>
              </a:r>
            </a:p>
          </p:txBody>
        </p:sp>
      </p:grpSp>
      <p:sp>
        <p:nvSpPr>
          <p:cNvPr id="2" name="TextBox 1"/>
          <p:cNvSpPr txBox="1"/>
          <p:nvPr/>
        </p:nvSpPr>
        <p:spPr>
          <a:xfrm>
            <a:off x="8760019" y="2862370"/>
            <a:ext cx="914400" cy="914400"/>
          </a:xfrm>
          <a:prstGeom prst="rect">
            <a:avLst/>
          </a:prstGeom>
          <a:noFill/>
        </p:spPr>
        <p:txBody>
          <a:bodyPr wrap="none" rtlCol="0">
            <a:noAutofit/>
          </a:bodyPr>
          <a:lstStyle/>
          <a:p>
            <a:pPr marL="176213" indent="-176213" algn="l">
              <a:lnSpc>
                <a:spcPct val="90000"/>
              </a:lnSpc>
              <a:spcBef>
                <a:spcPts val="300"/>
              </a:spcBef>
              <a:buFont typeface="Arial" panose="020B0604020202020204" pitchFamily="34" charset="0"/>
              <a:buChar char="•"/>
            </a:pPr>
            <a:r>
              <a:rPr lang="en-US" sz="2000" dirty="0"/>
              <a:t>SCC &gt; AC</a:t>
            </a:r>
          </a:p>
          <a:p>
            <a:pPr marL="176213" indent="-176213" algn="l">
              <a:lnSpc>
                <a:spcPct val="90000"/>
              </a:lnSpc>
              <a:spcBef>
                <a:spcPts val="300"/>
              </a:spcBef>
              <a:buFont typeface="Arial" panose="020B0604020202020204" pitchFamily="34" charset="0"/>
              <a:buChar char="•"/>
            </a:pPr>
            <a:r>
              <a:rPr lang="en-US" sz="2000" dirty="0"/>
              <a:t>PDL1 &gt; 10 &gt; 5 &gt; 1</a:t>
            </a:r>
          </a:p>
          <a:p>
            <a:pPr marL="176213" indent="-176213" algn="l">
              <a:lnSpc>
                <a:spcPct val="90000"/>
              </a:lnSpc>
              <a:spcBef>
                <a:spcPts val="300"/>
              </a:spcBef>
              <a:buFont typeface="Arial" panose="020B0604020202020204" pitchFamily="34" charset="0"/>
              <a:buChar char="•"/>
            </a:pPr>
            <a:r>
              <a:rPr lang="en-US" sz="2000" dirty="0"/>
              <a:t>Asian &gt; non Asian</a:t>
            </a:r>
          </a:p>
          <a:p>
            <a:pPr marL="176213" indent="-176213" algn="l">
              <a:lnSpc>
                <a:spcPct val="90000"/>
              </a:lnSpc>
              <a:spcBef>
                <a:spcPts val="300"/>
              </a:spcBef>
              <a:buFont typeface="Arial" panose="020B0604020202020204" pitchFamily="34" charset="0"/>
              <a:buChar char="•"/>
            </a:pPr>
            <a:r>
              <a:rPr lang="en-US" sz="2000" dirty="0"/>
              <a:t>Non-placebo&gt;placebo</a:t>
            </a:r>
          </a:p>
          <a:p>
            <a:pPr marL="176213" indent="-176213" algn="l">
              <a:lnSpc>
                <a:spcPct val="90000"/>
              </a:lnSpc>
              <a:spcBef>
                <a:spcPts val="300"/>
              </a:spcBef>
              <a:buFont typeface="Arial" panose="020B0604020202020204" pitchFamily="34" charset="0"/>
              <a:buChar char="•"/>
            </a:pPr>
            <a:r>
              <a:rPr lang="en-US" sz="2000" dirty="0" err="1"/>
              <a:t>Oxaliplatin</a:t>
            </a:r>
            <a:r>
              <a:rPr lang="en-US" sz="2000" dirty="0"/>
              <a:t>=Cisplatin</a:t>
            </a:r>
          </a:p>
          <a:p>
            <a:pPr marL="176213" indent="-176213" algn="l">
              <a:lnSpc>
                <a:spcPct val="90000"/>
              </a:lnSpc>
              <a:spcBef>
                <a:spcPts val="300"/>
              </a:spcBef>
              <a:buFont typeface="Arial" panose="020B0604020202020204" pitchFamily="34" charset="0"/>
              <a:buChar char="•"/>
            </a:pPr>
            <a:endParaRPr lang="en-US" sz="2000" dirty="0"/>
          </a:p>
        </p:txBody>
      </p:sp>
      <p:sp>
        <p:nvSpPr>
          <p:cNvPr id="6" name="Right Brace 5"/>
          <p:cNvSpPr/>
          <p:nvPr/>
        </p:nvSpPr>
        <p:spPr>
          <a:xfrm>
            <a:off x="7296150" y="1466648"/>
            <a:ext cx="1362075" cy="4043681"/>
          </a:xfrm>
          <a:prstGeom prst="rightBrace">
            <a:avLst/>
          </a:prstGeom>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utoShape 4"/>
          <p:cNvSpPr>
            <a:spLocks noChangeArrowheads="1"/>
          </p:cNvSpPr>
          <p:nvPr/>
        </p:nvSpPr>
        <p:spPr bwMode="gray">
          <a:xfrm>
            <a:off x="8658225" y="1119932"/>
            <a:ext cx="2992296" cy="928713"/>
          </a:xfrm>
          <a:prstGeom prst="roundRect">
            <a:avLst>
              <a:gd name="adj" fmla="val 12565"/>
            </a:avLst>
          </a:prstGeom>
          <a:gradFill>
            <a:gsLst>
              <a:gs pos="40000">
                <a:srgbClr val="F9FCFC"/>
              </a:gs>
              <a:gs pos="0">
                <a:schemeClr val="bg1"/>
              </a:gs>
              <a:gs pos="100000">
                <a:srgbClr val="EEF8F6"/>
              </a:gs>
            </a:gsLst>
            <a:lin ang="5400000" scaled="1"/>
          </a:gradFill>
          <a:ln w="15875" algn="ctr">
            <a:solidFill>
              <a:schemeClr val="accent5">
                <a:lumMod val="20000"/>
                <a:lumOff val="80000"/>
              </a:schemeClr>
            </a:solid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0" marR="0" lvl="0" indent="0" algn="ctr" defTabSz="914400" rtl="0" eaLnBrk="1" fontAlgn="auto" latinLnBrk="0" hangingPunct="1">
              <a:lnSpc>
                <a:spcPct val="90000"/>
              </a:lnSpc>
              <a:spcBef>
                <a:spcPts val="0"/>
              </a:spcBef>
              <a:spcAft>
                <a:spcPts val="600"/>
              </a:spcAft>
              <a:buClr>
                <a:srgbClr val="C0B02C"/>
              </a:buClr>
              <a:buSzTx/>
              <a:buFontTx/>
              <a:buNone/>
              <a:tabLst/>
              <a:defRPr/>
            </a:pPr>
            <a:r>
              <a:rPr kumimoji="0" lang="en-GB" b="1" i="0" u="none" strike="noStrike" kern="1200" cap="none" spc="0" normalizeH="0" baseline="0" noProof="0" dirty="0">
                <a:ln>
                  <a:noFill/>
                </a:ln>
                <a:solidFill>
                  <a:srgbClr val="000000"/>
                </a:solidFill>
                <a:effectLst/>
                <a:uLnTx/>
                <a:uFillTx/>
                <a:latin typeface="Calibri"/>
                <a:ea typeface="Arial Unicode MS" pitchFamily="34" charset="-128"/>
                <a:cs typeface="Arial Unicode MS" pitchFamily="34" charset="-128"/>
              </a:rPr>
              <a:t>First line immunotherapy</a:t>
            </a:r>
          </a:p>
        </p:txBody>
      </p:sp>
      <p:sp>
        <p:nvSpPr>
          <p:cNvPr id="54" name="AutoShape 4"/>
          <p:cNvSpPr>
            <a:spLocks noChangeArrowheads="1"/>
          </p:cNvSpPr>
          <p:nvPr/>
        </p:nvSpPr>
        <p:spPr bwMode="gray">
          <a:xfrm>
            <a:off x="8658225" y="5045972"/>
            <a:ext cx="2992296" cy="928713"/>
          </a:xfrm>
          <a:prstGeom prst="roundRect">
            <a:avLst>
              <a:gd name="adj" fmla="val 12565"/>
            </a:avLst>
          </a:prstGeom>
          <a:gradFill>
            <a:gsLst>
              <a:gs pos="40000">
                <a:srgbClr val="F9FCFC"/>
              </a:gs>
              <a:gs pos="0">
                <a:schemeClr val="bg1"/>
              </a:gs>
              <a:gs pos="100000">
                <a:srgbClr val="EEF8F6"/>
              </a:gs>
            </a:gsLst>
            <a:lin ang="5400000" scaled="1"/>
          </a:gradFill>
          <a:ln w="15875" algn="ctr">
            <a:solidFill>
              <a:schemeClr val="accent5">
                <a:lumMod val="20000"/>
                <a:lumOff val="80000"/>
              </a:schemeClr>
            </a:solidFill>
            <a:round/>
            <a:headEnd/>
            <a:tailEnd/>
          </a:ln>
          <a:effectLst>
            <a:outerShdw blurRad="63500" dist="50800" dir="2700000" algn="tl" rotWithShape="0">
              <a:schemeClr val="accent5">
                <a:lumMod val="50000"/>
                <a:alpha val="20000"/>
              </a:schemeClr>
            </a:outerShdw>
          </a:effectLst>
        </p:spPr>
        <p:txBody>
          <a:bodyPr wrap="square" lIns="288000" tIns="179953" rIns="288000" bIns="179953" anchor="ctr">
            <a:spAutoFit/>
          </a:bodyPr>
          <a:lstStyle/>
          <a:p>
            <a:pPr marL="0" marR="0" lvl="0" indent="0" algn="ctr" defTabSz="914400" rtl="0" eaLnBrk="1" fontAlgn="auto" latinLnBrk="0" hangingPunct="1">
              <a:lnSpc>
                <a:spcPct val="90000"/>
              </a:lnSpc>
              <a:spcBef>
                <a:spcPts val="0"/>
              </a:spcBef>
              <a:spcAft>
                <a:spcPts val="600"/>
              </a:spcAft>
              <a:buClr>
                <a:srgbClr val="C0B02C"/>
              </a:buClr>
              <a:buSzTx/>
              <a:buFontTx/>
              <a:buNone/>
              <a:tabLst/>
              <a:defRPr/>
            </a:pPr>
            <a:r>
              <a:rPr kumimoji="0" lang="en-GB" b="1" i="0" u="none" strike="noStrike" kern="1200" cap="none" spc="0" normalizeH="0" baseline="0" noProof="0" dirty="0">
                <a:ln>
                  <a:noFill/>
                </a:ln>
                <a:solidFill>
                  <a:srgbClr val="000000"/>
                </a:solidFill>
                <a:effectLst/>
                <a:uLnTx/>
                <a:uFillTx/>
                <a:latin typeface="Calibri"/>
                <a:ea typeface="Arial Unicode MS" pitchFamily="34" charset="-128"/>
                <a:cs typeface="Arial Unicode MS" pitchFamily="34" charset="-128"/>
              </a:rPr>
              <a:t>Perioperative immunotherapy</a:t>
            </a:r>
          </a:p>
        </p:txBody>
      </p:sp>
    </p:spTree>
    <p:extLst>
      <p:ext uri="{BB962C8B-B14F-4D97-AF65-F5344CB8AC3E}">
        <p14:creationId xmlns:p14="http://schemas.microsoft.com/office/powerpoint/2010/main" val="26117611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97B21497-44FF-B646-93F8-E10F4DA43DDF}"/>
              </a:ext>
            </a:extLst>
          </p:cNvPr>
          <p:cNvSpPr txBox="1">
            <a:spLocks/>
          </p:cNvSpPr>
          <p:nvPr/>
        </p:nvSpPr>
        <p:spPr>
          <a:xfrm>
            <a:off x="0" y="1"/>
            <a:ext cx="12192000" cy="894080"/>
          </a:xfrm>
          <a:prstGeom prst="rect">
            <a:avLst/>
          </a:prstGeom>
          <a:solidFill>
            <a:srgbClr val="3777B3"/>
          </a:solidFill>
        </p:spPr>
        <p:txBody>
          <a:bodyPr vert="horz" lIns="548640" tIns="45720" rIns="91440" bIns="45720" rtlCol="0" anchor="ctr">
            <a:noAutofit/>
          </a:bodyPr>
          <a:lstStyle>
            <a:defPPr>
              <a:defRPr lang="en-US"/>
            </a:defPPr>
            <a:lvl1pPr>
              <a:lnSpc>
                <a:spcPct val="90000"/>
              </a:lnSpc>
              <a:spcBef>
                <a:spcPts val="300"/>
              </a:spcBef>
              <a:buNone/>
              <a:defRPr sz="2800" b="0">
                <a:solidFill>
                  <a:schemeClr val="bg1"/>
                </a:solidFill>
                <a:latin typeface="+mj-lt"/>
                <a:ea typeface="+mj-ea"/>
                <a:cs typeface="+mj-cs"/>
              </a:defRPr>
            </a:lvl1pPr>
          </a:lstStyle>
          <a:p>
            <a:r>
              <a:rPr lang="en-US" dirty="0"/>
              <a:t>Gastroesophageal Cancer: ESMO2020</a:t>
            </a:r>
          </a:p>
        </p:txBody>
      </p:sp>
      <p:grpSp>
        <p:nvGrpSpPr>
          <p:cNvPr id="30" name="Group 29">
            <a:extLst>
              <a:ext uri="{FF2B5EF4-FFF2-40B4-BE49-F238E27FC236}">
                <a16:creationId xmlns:a16="http://schemas.microsoft.com/office/drawing/2014/main" id="{104F6069-9440-4CDA-8172-D0D9E39EFC8E}"/>
              </a:ext>
            </a:extLst>
          </p:cNvPr>
          <p:cNvGrpSpPr/>
          <p:nvPr/>
        </p:nvGrpSpPr>
        <p:grpSpPr>
          <a:xfrm>
            <a:off x="675011" y="1466648"/>
            <a:ext cx="6503858" cy="718457"/>
            <a:chOff x="5129316" y="1910268"/>
            <a:chExt cx="6503858" cy="718457"/>
          </a:xfrm>
        </p:grpSpPr>
        <p:grpSp>
          <p:nvGrpSpPr>
            <p:cNvPr id="31" name="Group 30">
              <a:extLst>
                <a:ext uri="{FF2B5EF4-FFF2-40B4-BE49-F238E27FC236}">
                  <a16:creationId xmlns:a16="http://schemas.microsoft.com/office/drawing/2014/main" id="{6DD2D592-C670-4404-9B44-8289C6A32097}"/>
                </a:ext>
              </a:extLst>
            </p:cNvPr>
            <p:cNvGrpSpPr/>
            <p:nvPr/>
          </p:nvGrpSpPr>
          <p:grpSpPr>
            <a:xfrm>
              <a:off x="5129316" y="1910268"/>
              <a:ext cx="832757" cy="718457"/>
              <a:chOff x="746449" y="1483567"/>
              <a:chExt cx="832757" cy="718457"/>
            </a:xfrm>
          </p:grpSpPr>
          <p:sp>
            <p:nvSpPr>
              <p:cNvPr id="33" name="Rectangle 32">
                <a:extLst>
                  <a:ext uri="{FF2B5EF4-FFF2-40B4-BE49-F238E27FC236}">
                    <a16:creationId xmlns:a16="http://schemas.microsoft.com/office/drawing/2014/main" id="{AA089027-78D6-4A50-9E76-EDE0E6124415}"/>
                  </a:ext>
                </a:extLst>
              </p:cNvPr>
              <p:cNvSpPr/>
              <p:nvPr/>
            </p:nvSpPr>
            <p:spPr>
              <a:xfrm>
                <a:off x="746449" y="1576873"/>
                <a:ext cx="632149" cy="625151"/>
              </a:xfrm>
              <a:prstGeom prst="rect">
                <a:avLst/>
              </a:prstGeom>
              <a:solidFill>
                <a:schemeClr val="tx2"/>
              </a:solidFill>
            </p:spPr>
            <p:txBody>
              <a:bodyPr wrap="square" tIns="91440" bIns="91440" rtlCol="0" anchor="ctr">
                <a:noAutofit/>
              </a:bodyPr>
              <a:lstStyle/>
              <a:p>
                <a:pPr>
                  <a:spcBef>
                    <a:spcPts val="300"/>
                  </a:spcBef>
                  <a:buSzPct val="75000"/>
                </a:pPr>
                <a:r>
                  <a:rPr lang="en-US" sz="2000" b="1" dirty="0">
                    <a:solidFill>
                      <a:schemeClr val="bg1"/>
                    </a:solidFill>
                  </a:rPr>
                  <a:t>1</a:t>
                </a:r>
              </a:p>
            </p:txBody>
          </p:sp>
          <p:sp>
            <p:nvSpPr>
              <p:cNvPr id="34" name="Arrow: Chevron 25">
                <a:extLst>
                  <a:ext uri="{FF2B5EF4-FFF2-40B4-BE49-F238E27FC236}">
                    <a16:creationId xmlns:a16="http://schemas.microsoft.com/office/drawing/2014/main" id="{E08F133F-14C5-4055-853D-B9D0A10679D7}"/>
                  </a:ext>
                </a:extLst>
              </p:cNvPr>
              <p:cNvSpPr/>
              <p:nvPr/>
            </p:nvSpPr>
            <p:spPr>
              <a:xfrm>
                <a:off x="1177989" y="1483567"/>
                <a:ext cx="401217" cy="401217"/>
              </a:xfrm>
              <a:prstGeom prst="chevron">
                <a:avLst/>
              </a:prstGeom>
              <a:solidFill>
                <a:schemeClr val="tx2">
                  <a:lumMod val="20000"/>
                  <a:lumOff val="80000"/>
                </a:schemeClr>
              </a:solidFill>
            </p:spPr>
            <p:txBody>
              <a:bodyPr wrap="square" tIns="91440" bIns="91440" rtlCol="0" anchor="ctr">
                <a:noAutofit/>
              </a:bodyPr>
              <a:lstStyle/>
              <a:p>
                <a:pPr algn="ctr">
                  <a:spcBef>
                    <a:spcPts val="300"/>
                  </a:spcBef>
                  <a:buSzPct val="75000"/>
                </a:pPr>
                <a:endParaRPr lang="en-US" sz="2000" b="1" dirty="0">
                  <a:solidFill>
                    <a:schemeClr val="bg1"/>
                  </a:solidFill>
                </a:endParaRPr>
              </a:p>
            </p:txBody>
          </p:sp>
          <p:cxnSp>
            <p:nvCxnSpPr>
              <p:cNvPr id="35" name="Straight Connector 34">
                <a:extLst>
                  <a:ext uri="{FF2B5EF4-FFF2-40B4-BE49-F238E27FC236}">
                    <a16:creationId xmlns:a16="http://schemas.microsoft.com/office/drawing/2014/main" id="{BD795156-99CE-4FFE-871E-78B1602C9AF0}"/>
                  </a:ext>
                </a:extLst>
              </p:cNvPr>
              <p:cNvCxnSpPr>
                <a:cxnSpLocks/>
              </p:cNvCxnSpPr>
              <p:nvPr/>
            </p:nvCxnSpPr>
            <p:spPr>
              <a:xfrm>
                <a:off x="1101012" y="1704003"/>
                <a:ext cx="0" cy="361561"/>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2" name="Rectangle 31">
              <a:extLst>
                <a:ext uri="{FF2B5EF4-FFF2-40B4-BE49-F238E27FC236}">
                  <a16:creationId xmlns:a16="http://schemas.microsoft.com/office/drawing/2014/main" id="{A84F589E-9532-4ABD-97F3-151BE290777C}"/>
                </a:ext>
              </a:extLst>
            </p:cNvPr>
            <p:cNvSpPr/>
            <p:nvPr/>
          </p:nvSpPr>
          <p:spPr>
            <a:xfrm>
              <a:off x="6165013" y="2003574"/>
              <a:ext cx="5468161" cy="625151"/>
            </a:xfrm>
            <a:prstGeom prst="rect">
              <a:avLst/>
            </a:prstGeom>
            <a:solidFill>
              <a:schemeClr val="tx2"/>
            </a:solidFill>
          </p:spPr>
          <p:txBody>
            <a:bodyPr wrap="square" tIns="91440" bIns="91440" rtlCol="0" anchor="ctr">
              <a:noAutofit/>
            </a:bodyPr>
            <a:lstStyle/>
            <a:p>
              <a:pPr algn="ctr">
                <a:spcBef>
                  <a:spcPts val="300"/>
                </a:spcBef>
                <a:buSzPct val="75000"/>
              </a:pPr>
              <a:r>
                <a:rPr lang="en-US" sz="2000" b="1" i="1" dirty="0">
                  <a:solidFill>
                    <a:schemeClr val="bg1"/>
                  </a:solidFill>
                </a:rPr>
                <a:t>KEYNOTE 590</a:t>
              </a:r>
            </a:p>
          </p:txBody>
        </p:sp>
      </p:grpSp>
      <p:grpSp>
        <p:nvGrpSpPr>
          <p:cNvPr id="36" name="Group 35">
            <a:extLst>
              <a:ext uri="{FF2B5EF4-FFF2-40B4-BE49-F238E27FC236}">
                <a16:creationId xmlns:a16="http://schemas.microsoft.com/office/drawing/2014/main" id="{8C33D267-7478-40A4-BC7B-2BAA220B3985}"/>
              </a:ext>
            </a:extLst>
          </p:cNvPr>
          <p:cNvGrpSpPr/>
          <p:nvPr/>
        </p:nvGrpSpPr>
        <p:grpSpPr>
          <a:xfrm>
            <a:off x="675011" y="2575056"/>
            <a:ext cx="6503858" cy="718457"/>
            <a:chOff x="5129316" y="3036825"/>
            <a:chExt cx="6503858" cy="718457"/>
          </a:xfrm>
        </p:grpSpPr>
        <p:grpSp>
          <p:nvGrpSpPr>
            <p:cNvPr id="37" name="Group 36">
              <a:extLst>
                <a:ext uri="{FF2B5EF4-FFF2-40B4-BE49-F238E27FC236}">
                  <a16:creationId xmlns:a16="http://schemas.microsoft.com/office/drawing/2014/main" id="{7804DBEE-4CD1-4B90-861D-F5031CFE9F1E}"/>
                </a:ext>
              </a:extLst>
            </p:cNvPr>
            <p:cNvGrpSpPr/>
            <p:nvPr/>
          </p:nvGrpSpPr>
          <p:grpSpPr>
            <a:xfrm>
              <a:off x="5129316" y="3036825"/>
              <a:ext cx="832757" cy="718457"/>
              <a:chOff x="746449" y="1483567"/>
              <a:chExt cx="832757" cy="718457"/>
            </a:xfrm>
          </p:grpSpPr>
          <p:sp>
            <p:nvSpPr>
              <p:cNvPr id="39" name="Rectangle 38">
                <a:extLst>
                  <a:ext uri="{FF2B5EF4-FFF2-40B4-BE49-F238E27FC236}">
                    <a16:creationId xmlns:a16="http://schemas.microsoft.com/office/drawing/2014/main" id="{9EA3878F-3A98-47DF-A59C-5DF2A9168CF1}"/>
                  </a:ext>
                </a:extLst>
              </p:cNvPr>
              <p:cNvSpPr/>
              <p:nvPr/>
            </p:nvSpPr>
            <p:spPr>
              <a:xfrm>
                <a:off x="746449" y="1576873"/>
                <a:ext cx="632149" cy="625151"/>
              </a:xfrm>
              <a:prstGeom prst="rect">
                <a:avLst/>
              </a:prstGeom>
              <a:solidFill>
                <a:schemeClr val="tx2"/>
              </a:solidFill>
            </p:spPr>
            <p:txBody>
              <a:bodyPr wrap="square" tIns="91440" bIns="91440" rtlCol="0" anchor="ctr">
                <a:noAutofit/>
              </a:bodyPr>
              <a:lstStyle/>
              <a:p>
                <a:pPr>
                  <a:spcBef>
                    <a:spcPts val="300"/>
                  </a:spcBef>
                  <a:buSzPct val="75000"/>
                </a:pPr>
                <a:r>
                  <a:rPr lang="en-US" sz="2000" b="1" dirty="0">
                    <a:solidFill>
                      <a:schemeClr val="bg1"/>
                    </a:solidFill>
                  </a:rPr>
                  <a:t>2</a:t>
                </a:r>
              </a:p>
            </p:txBody>
          </p:sp>
          <p:sp>
            <p:nvSpPr>
              <p:cNvPr id="40" name="Arrow: Chevron 30">
                <a:extLst>
                  <a:ext uri="{FF2B5EF4-FFF2-40B4-BE49-F238E27FC236}">
                    <a16:creationId xmlns:a16="http://schemas.microsoft.com/office/drawing/2014/main" id="{743C9035-E323-4D25-85FC-AE6B82CF666D}"/>
                  </a:ext>
                </a:extLst>
              </p:cNvPr>
              <p:cNvSpPr/>
              <p:nvPr/>
            </p:nvSpPr>
            <p:spPr>
              <a:xfrm>
                <a:off x="1177989" y="1483567"/>
                <a:ext cx="401217" cy="401217"/>
              </a:xfrm>
              <a:prstGeom prst="chevron">
                <a:avLst/>
              </a:prstGeom>
              <a:solidFill>
                <a:schemeClr val="tx2">
                  <a:lumMod val="20000"/>
                  <a:lumOff val="80000"/>
                </a:schemeClr>
              </a:solidFill>
            </p:spPr>
            <p:txBody>
              <a:bodyPr wrap="square" tIns="91440" bIns="91440" rtlCol="0" anchor="ctr">
                <a:noAutofit/>
              </a:bodyPr>
              <a:lstStyle/>
              <a:p>
                <a:pPr algn="ctr">
                  <a:spcBef>
                    <a:spcPts val="300"/>
                  </a:spcBef>
                  <a:buSzPct val="75000"/>
                </a:pPr>
                <a:endParaRPr lang="en-US" sz="2000" b="1" dirty="0">
                  <a:solidFill>
                    <a:schemeClr val="bg1"/>
                  </a:solidFill>
                </a:endParaRPr>
              </a:p>
            </p:txBody>
          </p:sp>
          <p:cxnSp>
            <p:nvCxnSpPr>
              <p:cNvPr id="41" name="Straight Connector 40">
                <a:extLst>
                  <a:ext uri="{FF2B5EF4-FFF2-40B4-BE49-F238E27FC236}">
                    <a16:creationId xmlns:a16="http://schemas.microsoft.com/office/drawing/2014/main" id="{C5CB1F34-DB2E-4B29-A902-3FDB5E2A4CB4}"/>
                  </a:ext>
                </a:extLst>
              </p:cNvPr>
              <p:cNvCxnSpPr>
                <a:cxnSpLocks/>
              </p:cNvCxnSpPr>
              <p:nvPr/>
            </p:nvCxnSpPr>
            <p:spPr>
              <a:xfrm>
                <a:off x="1101012" y="1704003"/>
                <a:ext cx="0" cy="361561"/>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738D91AE-1612-4BD9-B3BF-7ED00300D38E}"/>
                </a:ext>
              </a:extLst>
            </p:cNvPr>
            <p:cNvSpPr/>
            <p:nvPr/>
          </p:nvSpPr>
          <p:spPr>
            <a:xfrm>
              <a:off x="6165013" y="3130131"/>
              <a:ext cx="5468161" cy="625151"/>
            </a:xfrm>
            <a:prstGeom prst="rect">
              <a:avLst/>
            </a:prstGeom>
            <a:solidFill>
              <a:schemeClr val="tx2"/>
            </a:solidFill>
          </p:spPr>
          <p:txBody>
            <a:bodyPr wrap="square" tIns="91440" bIns="91440" rtlCol="0" anchor="ctr">
              <a:noAutofit/>
            </a:bodyPr>
            <a:lstStyle/>
            <a:p>
              <a:pPr algn="ctr">
                <a:spcBef>
                  <a:spcPts val="300"/>
                </a:spcBef>
                <a:buSzPct val="75000"/>
              </a:pPr>
              <a:r>
                <a:rPr lang="en-US" sz="2000" b="1" i="1" dirty="0">
                  <a:solidFill>
                    <a:schemeClr val="bg1"/>
                  </a:solidFill>
                </a:rPr>
                <a:t>ATTRACTION04</a:t>
              </a:r>
            </a:p>
          </p:txBody>
        </p:sp>
      </p:grpSp>
      <p:grpSp>
        <p:nvGrpSpPr>
          <p:cNvPr id="42" name="Group 41">
            <a:extLst>
              <a:ext uri="{FF2B5EF4-FFF2-40B4-BE49-F238E27FC236}">
                <a16:creationId xmlns:a16="http://schemas.microsoft.com/office/drawing/2014/main" id="{0C44DA43-31DA-42B4-985C-E995A33D079E}"/>
              </a:ext>
            </a:extLst>
          </p:cNvPr>
          <p:cNvGrpSpPr/>
          <p:nvPr/>
        </p:nvGrpSpPr>
        <p:grpSpPr>
          <a:xfrm>
            <a:off x="675011" y="3683464"/>
            <a:ext cx="6503858" cy="718457"/>
            <a:chOff x="5129316" y="4163381"/>
            <a:chExt cx="6503858" cy="718457"/>
          </a:xfrm>
        </p:grpSpPr>
        <p:grpSp>
          <p:nvGrpSpPr>
            <p:cNvPr id="43" name="Group 42">
              <a:extLst>
                <a:ext uri="{FF2B5EF4-FFF2-40B4-BE49-F238E27FC236}">
                  <a16:creationId xmlns:a16="http://schemas.microsoft.com/office/drawing/2014/main" id="{FE0BF005-6C35-4D2D-B3A6-AFD556759EFC}"/>
                </a:ext>
              </a:extLst>
            </p:cNvPr>
            <p:cNvGrpSpPr/>
            <p:nvPr/>
          </p:nvGrpSpPr>
          <p:grpSpPr>
            <a:xfrm>
              <a:off x="5129316" y="4163381"/>
              <a:ext cx="832757" cy="718457"/>
              <a:chOff x="746449" y="1483567"/>
              <a:chExt cx="832757" cy="718457"/>
            </a:xfrm>
          </p:grpSpPr>
          <p:sp>
            <p:nvSpPr>
              <p:cNvPr id="45" name="Rectangle 44">
                <a:extLst>
                  <a:ext uri="{FF2B5EF4-FFF2-40B4-BE49-F238E27FC236}">
                    <a16:creationId xmlns:a16="http://schemas.microsoft.com/office/drawing/2014/main" id="{AA59B8BE-6B84-4ECD-95EB-58AF83300E50}"/>
                  </a:ext>
                </a:extLst>
              </p:cNvPr>
              <p:cNvSpPr/>
              <p:nvPr/>
            </p:nvSpPr>
            <p:spPr>
              <a:xfrm>
                <a:off x="746449" y="1576873"/>
                <a:ext cx="632149" cy="625151"/>
              </a:xfrm>
              <a:prstGeom prst="rect">
                <a:avLst/>
              </a:prstGeom>
              <a:solidFill>
                <a:schemeClr val="tx2"/>
              </a:solidFill>
            </p:spPr>
            <p:txBody>
              <a:bodyPr wrap="square" tIns="91440" bIns="91440" rtlCol="0" anchor="ctr">
                <a:noAutofit/>
              </a:bodyPr>
              <a:lstStyle/>
              <a:p>
                <a:pPr>
                  <a:spcBef>
                    <a:spcPts val="300"/>
                  </a:spcBef>
                  <a:buSzPct val="75000"/>
                </a:pPr>
                <a:r>
                  <a:rPr lang="en-US" sz="2000" b="1" dirty="0">
                    <a:solidFill>
                      <a:schemeClr val="bg1"/>
                    </a:solidFill>
                  </a:rPr>
                  <a:t>3</a:t>
                </a:r>
              </a:p>
            </p:txBody>
          </p:sp>
          <p:sp>
            <p:nvSpPr>
              <p:cNvPr id="46" name="Arrow: Chevron 35">
                <a:extLst>
                  <a:ext uri="{FF2B5EF4-FFF2-40B4-BE49-F238E27FC236}">
                    <a16:creationId xmlns:a16="http://schemas.microsoft.com/office/drawing/2014/main" id="{79E6ADF7-B001-454C-BDE1-AF789C3EAC04}"/>
                  </a:ext>
                </a:extLst>
              </p:cNvPr>
              <p:cNvSpPr/>
              <p:nvPr/>
            </p:nvSpPr>
            <p:spPr>
              <a:xfrm>
                <a:off x="1177989" y="1483567"/>
                <a:ext cx="401217" cy="401217"/>
              </a:xfrm>
              <a:prstGeom prst="chevron">
                <a:avLst/>
              </a:prstGeom>
              <a:solidFill>
                <a:schemeClr val="tx2">
                  <a:lumMod val="20000"/>
                  <a:lumOff val="80000"/>
                </a:schemeClr>
              </a:solidFill>
            </p:spPr>
            <p:txBody>
              <a:bodyPr wrap="square" tIns="91440" bIns="91440" rtlCol="0" anchor="ctr">
                <a:noAutofit/>
              </a:bodyPr>
              <a:lstStyle/>
              <a:p>
                <a:pPr algn="ctr">
                  <a:spcBef>
                    <a:spcPts val="300"/>
                  </a:spcBef>
                  <a:buSzPct val="75000"/>
                </a:pPr>
                <a:endParaRPr lang="en-US" sz="2000" b="1" dirty="0">
                  <a:solidFill>
                    <a:schemeClr val="bg1"/>
                  </a:solidFill>
                </a:endParaRPr>
              </a:p>
            </p:txBody>
          </p:sp>
          <p:cxnSp>
            <p:nvCxnSpPr>
              <p:cNvPr id="47" name="Straight Connector 46">
                <a:extLst>
                  <a:ext uri="{FF2B5EF4-FFF2-40B4-BE49-F238E27FC236}">
                    <a16:creationId xmlns:a16="http://schemas.microsoft.com/office/drawing/2014/main" id="{ACA7491F-70E0-485D-B62F-4793C7801E93}"/>
                  </a:ext>
                </a:extLst>
              </p:cNvPr>
              <p:cNvCxnSpPr>
                <a:cxnSpLocks/>
              </p:cNvCxnSpPr>
              <p:nvPr/>
            </p:nvCxnSpPr>
            <p:spPr>
              <a:xfrm>
                <a:off x="1101012" y="1704003"/>
                <a:ext cx="0" cy="361561"/>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44" name="Rectangle 43">
              <a:extLst>
                <a:ext uri="{FF2B5EF4-FFF2-40B4-BE49-F238E27FC236}">
                  <a16:creationId xmlns:a16="http://schemas.microsoft.com/office/drawing/2014/main" id="{A7B3C1D0-0B67-4D15-93EF-40BD876607E9}"/>
                </a:ext>
              </a:extLst>
            </p:cNvPr>
            <p:cNvSpPr/>
            <p:nvPr/>
          </p:nvSpPr>
          <p:spPr>
            <a:xfrm>
              <a:off x="6165013" y="4256687"/>
              <a:ext cx="5468161" cy="625151"/>
            </a:xfrm>
            <a:prstGeom prst="rect">
              <a:avLst/>
            </a:prstGeom>
            <a:solidFill>
              <a:schemeClr val="tx2"/>
            </a:solidFill>
          </p:spPr>
          <p:txBody>
            <a:bodyPr wrap="square" tIns="91440" bIns="91440" rtlCol="0" anchor="ctr">
              <a:noAutofit/>
            </a:bodyPr>
            <a:lstStyle/>
            <a:p>
              <a:pPr algn="ctr">
                <a:spcBef>
                  <a:spcPts val="300"/>
                </a:spcBef>
                <a:buSzPct val="75000"/>
              </a:pPr>
              <a:r>
                <a:rPr lang="en-US" sz="2000" b="1" i="1" dirty="0">
                  <a:solidFill>
                    <a:schemeClr val="bg1"/>
                  </a:solidFill>
                </a:rPr>
                <a:t>CM649</a:t>
              </a:r>
            </a:p>
          </p:txBody>
        </p:sp>
      </p:grpSp>
      <p:grpSp>
        <p:nvGrpSpPr>
          <p:cNvPr id="48" name="Group 47">
            <a:extLst>
              <a:ext uri="{FF2B5EF4-FFF2-40B4-BE49-F238E27FC236}">
                <a16:creationId xmlns:a16="http://schemas.microsoft.com/office/drawing/2014/main" id="{4F6EB026-6C14-4B50-87C7-D3B996C00823}"/>
              </a:ext>
            </a:extLst>
          </p:cNvPr>
          <p:cNvGrpSpPr/>
          <p:nvPr/>
        </p:nvGrpSpPr>
        <p:grpSpPr>
          <a:xfrm>
            <a:off x="675011" y="4791872"/>
            <a:ext cx="6503858" cy="718457"/>
            <a:chOff x="5129316" y="4163381"/>
            <a:chExt cx="6503858" cy="718457"/>
          </a:xfrm>
        </p:grpSpPr>
        <p:grpSp>
          <p:nvGrpSpPr>
            <p:cNvPr id="49" name="Group 48">
              <a:extLst>
                <a:ext uri="{FF2B5EF4-FFF2-40B4-BE49-F238E27FC236}">
                  <a16:creationId xmlns:a16="http://schemas.microsoft.com/office/drawing/2014/main" id="{4A66AC52-E174-4709-ACD7-98582BF080CD}"/>
                </a:ext>
              </a:extLst>
            </p:cNvPr>
            <p:cNvGrpSpPr/>
            <p:nvPr/>
          </p:nvGrpSpPr>
          <p:grpSpPr>
            <a:xfrm>
              <a:off x="5129316" y="4163381"/>
              <a:ext cx="832757" cy="718457"/>
              <a:chOff x="746449" y="1483567"/>
              <a:chExt cx="832757" cy="718457"/>
            </a:xfrm>
          </p:grpSpPr>
          <p:sp>
            <p:nvSpPr>
              <p:cNvPr id="51" name="Rectangle 50">
                <a:extLst>
                  <a:ext uri="{FF2B5EF4-FFF2-40B4-BE49-F238E27FC236}">
                    <a16:creationId xmlns:a16="http://schemas.microsoft.com/office/drawing/2014/main" id="{96064D89-A41C-4B27-80FE-1A63421C96D3}"/>
                  </a:ext>
                </a:extLst>
              </p:cNvPr>
              <p:cNvSpPr/>
              <p:nvPr/>
            </p:nvSpPr>
            <p:spPr>
              <a:xfrm>
                <a:off x="746449" y="1576873"/>
                <a:ext cx="632149" cy="625151"/>
              </a:xfrm>
              <a:prstGeom prst="rect">
                <a:avLst/>
              </a:prstGeom>
              <a:solidFill>
                <a:schemeClr val="tx2"/>
              </a:solidFill>
            </p:spPr>
            <p:txBody>
              <a:bodyPr wrap="square" tIns="91440" bIns="91440" rtlCol="0" anchor="ctr">
                <a:noAutofit/>
              </a:bodyPr>
              <a:lstStyle/>
              <a:p>
                <a:pPr>
                  <a:spcBef>
                    <a:spcPts val="300"/>
                  </a:spcBef>
                  <a:buSzPct val="75000"/>
                </a:pPr>
                <a:r>
                  <a:rPr lang="en-US" sz="2000" b="1" dirty="0">
                    <a:solidFill>
                      <a:schemeClr val="bg1"/>
                    </a:solidFill>
                  </a:rPr>
                  <a:t>4</a:t>
                </a:r>
              </a:p>
            </p:txBody>
          </p:sp>
          <p:sp>
            <p:nvSpPr>
              <p:cNvPr id="52" name="Arrow: Chevron 47">
                <a:extLst>
                  <a:ext uri="{FF2B5EF4-FFF2-40B4-BE49-F238E27FC236}">
                    <a16:creationId xmlns:a16="http://schemas.microsoft.com/office/drawing/2014/main" id="{CCC96B44-C09C-4389-9607-359D25F9E7D7}"/>
                  </a:ext>
                </a:extLst>
              </p:cNvPr>
              <p:cNvSpPr/>
              <p:nvPr/>
            </p:nvSpPr>
            <p:spPr>
              <a:xfrm>
                <a:off x="1177989" y="1483567"/>
                <a:ext cx="401217" cy="401217"/>
              </a:xfrm>
              <a:prstGeom prst="chevron">
                <a:avLst/>
              </a:prstGeom>
              <a:solidFill>
                <a:schemeClr val="tx2">
                  <a:lumMod val="20000"/>
                  <a:lumOff val="80000"/>
                </a:schemeClr>
              </a:solidFill>
            </p:spPr>
            <p:txBody>
              <a:bodyPr wrap="square" tIns="91440" bIns="91440" rtlCol="0" anchor="ctr">
                <a:noAutofit/>
              </a:bodyPr>
              <a:lstStyle/>
              <a:p>
                <a:pPr algn="ctr">
                  <a:spcBef>
                    <a:spcPts val="300"/>
                  </a:spcBef>
                  <a:buSzPct val="75000"/>
                </a:pPr>
                <a:endParaRPr lang="en-US" sz="2000" b="1" dirty="0">
                  <a:solidFill>
                    <a:schemeClr val="bg1"/>
                  </a:solidFill>
                </a:endParaRPr>
              </a:p>
            </p:txBody>
          </p:sp>
          <p:cxnSp>
            <p:nvCxnSpPr>
              <p:cNvPr id="53" name="Straight Connector 52">
                <a:extLst>
                  <a:ext uri="{FF2B5EF4-FFF2-40B4-BE49-F238E27FC236}">
                    <a16:creationId xmlns:a16="http://schemas.microsoft.com/office/drawing/2014/main" id="{02592931-A49E-45EB-A139-2F485E660377}"/>
                  </a:ext>
                </a:extLst>
              </p:cNvPr>
              <p:cNvCxnSpPr>
                <a:cxnSpLocks/>
              </p:cNvCxnSpPr>
              <p:nvPr/>
            </p:nvCxnSpPr>
            <p:spPr>
              <a:xfrm>
                <a:off x="1101012" y="1704003"/>
                <a:ext cx="0" cy="361561"/>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0" name="Rectangle 49">
              <a:extLst>
                <a:ext uri="{FF2B5EF4-FFF2-40B4-BE49-F238E27FC236}">
                  <a16:creationId xmlns:a16="http://schemas.microsoft.com/office/drawing/2014/main" id="{E5C1E826-9751-4CA2-BB58-6ACAA66F0FDA}"/>
                </a:ext>
              </a:extLst>
            </p:cNvPr>
            <p:cNvSpPr/>
            <p:nvPr/>
          </p:nvSpPr>
          <p:spPr>
            <a:xfrm>
              <a:off x="6165013" y="4256687"/>
              <a:ext cx="5468161" cy="625151"/>
            </a:xfrm>
            <a:prstGeom prst="rect">
              <a:avLst/>
            </a:prstGeom>
            <a:solidFill>
              <a:schemeClr val="tx2"/>
            </a:solidFill>
          </p:spPr>
          <p:txBody>
            <a:bodyPr wrap="square" tIns="91440" bIns="91440" rtlCol="0" anchor="ctr">
              <a:noAutofit/>
            </a:bodyPr>
            <a:lstStyle/>
            <a:p>
              <a:pPr algn="ctr">
                <a:spcBef>
                  <a:spcPts val="300"/>
                </a:spcBef>
                <a:buSzPct val="75000"/>
              </a:pPr>
              <a:r>
                <a:rPr lang="en-US" sz="2000" b="1" i="1" dirty="0">
                  <a:solidFill>
                    <a:schemeClr val="bg1"/>
                  </a:solidFill>
                </a:rPr>
                <a:t>CM577</a:t>
              </a:r>
            </a:p>
          </p:txBody>
        </p:sp>
      </p:grpSp>
      <p:sp>
        <p:nvSpPr>
          <p:cNvPr id="2" name="TextBox 1"/>
          <p:cNvSpPr txBox="1"/>
          <p:nvPr/>
        </p:nvSpPr>
        <p:spPr>
          <a:xfrm>
            <a:off x="7724272" y="1209383"/>
            <a:ext cx="3134228" cy="1295692"/>
          </a:xfrm>
          <a:prstGeom prst="rect">
            <a:avLst/>
          </a:prstGeom>
          <a:noFill/>
          <a:ln>
            <a:solidFill>
              <a:srgbClr val="000000"/>
            </a:solidFill>
          </a:ln>
        </p:spPr>
        <p:txBody>
          <a:bodyPr wrap="none" rtlCol="0">
            <a:noAutofit/>
          </a:bodyPr>
          <a:lstStyle/>
          <a:p>
            <a:pPr marL="176213" indent="-176213" algn="l">
              <a:lnSpc>
                <a:spcPct val="90000"/>
              </a:lnSpc>
              <a:spcBef>
                <a:spcPts val="300"/>
              </a:spcBef>
              <a:buFont typeface="Arial" panose="020B0604020202020204" pitchFamily="34" charset="0"/>
              <a:buChar char="•"/>
            </a:pPr>
            <a:r>
              <a:rPr lang="en-US" sz="2000" b="1" dirty="0">
                <a:solidFill>
                  <a:srgbClr val="00B050"/>
                </a:solidFill>
              </a:rPr>
              <a:t>SCC CPS&gt; 10            </a:t>
            </a:r>
          </a:p>
          <a:p>
            <a:pPr marL="176213" indent="-176213" algn="l">
              <a:lnSpc>
                <a:spcPct val="90000"/>
              </a:lnSpc>
              <a:spcBef>
                <a:spcPts val="300"/>
              </a:spcBef>
              <a:buFont typeface="Arial" panose="020B0604020202020204" pitchFamily="34" charset="0"/>
              <a:buChar char="•"/>
            </a:pPr>
            <a:r>
              <a:rPr lang="en-US" sz="2000" b="1" dirty="0"/>
              <a:t>AC CPS&gt;10?</a:t>
            </a:r>
          </a:p>
          <a:p>
            <a:pPr marL="176213" indent="-176213" algn="l">
              <a:lnSpc>
                <a:spcPct val="90000"/>
              </a:lnSpc>
              <a:spcBef>
                <a:spcPts val="300"/>
              </a:spcBef>
              <a:buFont typeface="Arial" panose="020B0604020202020204" pitchFamily="34" charset="0"/>
              <a:buChar char="•"/>
            </a:pPr>
            <a:r>
              <a:rPr lang="en-US" sz="2000" b="1" dirty="0"/>
              <a:t>SCC?                         </a:t>
            </a:r>
          </a:p>
          <a:p>
            <a:pPr marL="176213" indent="-176213" algn="l">
              <a:lnSpc>
                <a:spcPct val="90000"/>
              </a:lnSpc>
              <a:spcBef>
                <a:spcPts val="300"/>
              </a:spcBef>
              <a:buFont typeface="Arial" panose="020B0604020202020204" pitchFamily="34" charset="0"/>
              <a:buChar char="•"/>
            </a:pPr>
            <a:r>
              <a:rPr lang="en-US" sz="2000" b="1" dirty="0"/>
              <a:t>AC?</a:t>
            </a:r>
          </a:p>
          <a:p>
            <a:pPr marL="176213" indent="-176213" algn="l">
              <a:lnSpc>
                <a:spcPct val="90000"/>
              </a:lnSpc>
              <a:spcBef>
                <a:spcPts val="300"/>
              </a:spcBef>
              <a:buFont typeface="Arial" panose="020B0604020202020204" pitchFamily="34" charset="0"/>
              <a:buChar char="•"/>
            </a:pPr>
            <a:endParaRPr lang="en-US" sz="2000" b="1" dirty="0"/>
          </a:p>
        </p:txBody>
      </p:sp>
      <p:sp>
        <p:nvSpPr>
          <p:cNvPr id="54" name="TextBox 53"/>
          <p:cNvSpPr txBox="1"/>
          <p:nvPr/>
        </p:nvSpPr>
        <p:spPr>
          <a:xfrm>
            <a:off x="7724273" y="2646165"/>
            <a:ext cx="3134227" cy="667076"/>
          </a:xfrm>
          <a:prstGeom prst="rect">
            <a:avLst/>
          </a:prstGeom>
          <a:noFill/>
          <a:ln>
            <a:solidFill>
              <a:srgbClr val="000000"/>
            </a:solidFill>
          </a:ln>
        </p:spPr>
        <p:txBody>
          <a:bodyPr wrap="none" rtlCol="0">
            <a:noAutofit/>
          </a:bodyPr>
          <a:lstStyle/>
          <a:p>
            <a:pPr marL="176213" indent="-176213" algn="l">
              <a:lnSpc>
                <a:spcPct val="90000"/>
              </a:lnSpc>
              <a:spcBef>
                <a:spcPts val="300"/>
              </a:spcBef>
              <a:buFont typeface="Arial" panose="020B0604020202020204" pitchFamily="34" charset="0"/>
              <a:buChar char="•"/>
            </a:pPr>
            <a:r>
              <a:rPr lang="en-US" sz="2000" b="1" dirty="0"/>
              <a:t>Positive PFS </a:t>
            </a:r>
          </a:p>
          <a:p>
            <a:pPr marL="176213" indent="-176213" algn="l">
              <a:lnSpc>
                <a:spcPct val="90000"/>
              </a:lnSpc>
              <a:spcBef>
                <a:spcPts val="300"/>
              </a:spcBef>
              <a:buFont typeface="Arial" panose="020B0604020202020204" pitchFamily="34" charset="0"/>
              <a:buChar char="•"/>
            </a:pPr>
            <a:r>
              <a:rPr lang="en-US" sz="2000" b="1" dirty="0"/>
              <a:t>Negative OS? </a:t>
            </a:r>
            <a:r>
              <a:rPr lang="en-US" sz="2000" b="1" dirty="0">
                <a:sym typeface="Wingdings" panose="05000000000000000000" pitchFamily="2" charset="2"/>
              </a:rPr>
              <a:t> CPS?</a:t>
            </a:r>
            <a:endParaRPr lang="en-US" sz="2000" b="1" dirty="0"/>
          </a:p>
          <a:p>
            <a:pPr marL="176213" indent="-176213" algn="l">
              <a:lnSpc>
                <a:spcPct val="90000"/>
              </a:lnSpc>
              <a:spcBef>
                <a:spcPts val="300"/>
              </a:spcBef>
              <a:buFont typeface="Arial" panose="020B0604020202020204" pitchFamily="34" charset="0"/>
              <a:buChar char="•"/>
            </a:pPr>
            <a:endParaRPr lang="en-US" sz="2000" b="1" dirty="0"/>
          </a:p>
        </p:txBody>
      </p:sp>
      <p:sp>
        <p:nvSpPr>
          <p:cNvPr id="55" name="TextBox 54"/>
          <p:cNvSpPr txBox="1"/>
          <p:nvPr/>
        </p:nvSpPr>
        <p:spPr>
          <a:xfrm>
            <a:off x="7724273" y="3623380"/>
            <a:ext cx="3134227" cy="910520"/>
          </a:xfrm>
          <a:prstGeom prst="rect">
            <a:avLst/>
          </a:prstGeom>
          <a:noFill/>
          <a:ln>
            <a:solidFill>
              <a:srgbClr val="000000"/>
            </a:solidFill>
          </a:ln>
        </p:spPr>
        <p:txBody>
          <a:bodyPr wrap="none" rtlCol="0">
            <a:noAutofit/>
          </a:bodyPr>
          <a:lstStyle/>
          <a:p>
            <a:pPr marL="176213" indent="-176213" algn="l">
              <a:lnSpc>
                <a:spcPct val="90000"/>
              </a:lnSpc>
              <a:spcBef>
                <a:spcPts val="300"/>
              </a:spcBef>
              <a:buFont typeface="Arial" panose="020B0604020202020204" pitchFamily="34" charset="0"/>
              <a:buChar char="•"/>
            </a:pPr>
            <a:r>
              <a:rPr lang="en-US" sz="2000" b="1" dirty="0">
                <a:solidFill>
                  <a:srgbClr val="00B050"/>
                </a:solidFill>
              </a:rPr>
              <a:t>CPS&gt;5</a:t>
            </a:r>
            <a:r>
              <a:rPr lang="en-US" sz="2000" b="1" dirty="0"/>
              <a:t>                        </a:t>
            </a:r>
          </a:p>
          <a:p>
            <a:pPr marL="176213" indent="-176213">
              <a:lnSpc>
                <a:spcPct val="90000"/>
              </a:lnSpc>
              <a:spcBef>
                <a:spcPts val="300"/>
              </a:spcBef>
              <a:buFont typeface="Arial" panose="020B0604020202020204" pitchFamily="34" charset="0"/>
              <a:buChar char="•"/>
            </a:pPr>
            <a:r>
              <a:rPr lang="en-US" sz="2000" b="1" dirty="0"/>
              <a:t>CPS&gt;1?</a:t>
            </a:r>
          </a:p>
          <a:p>
            <a:pPr marL="176213" indent="-176213" algn="l">
              <a:lnSpc>
                <a:spcPct val="90000"/>
              </a:lnSpc>
              <a:spcBef>
                <a:spcPts val="300"/>
              </a:spcBef>
              <a:buFont typeface="Arial" panose="020B0604020202020204" pitchFamily="34" charset="0"/>
              <a:buChar char="•"/>
            </a:pPr>
            <a:r>
              <a:rPr lang="en-US" sz="2000" b="1" dirty="0"/>
              <a:t>ALL?</a:t>
            </a:r>
          </a:p>
          <a:p>
            <a:pPr marL="176213" indent="-176213" algn="l">
              <a:lnSpc>
                <a:spcPct val="90000"/>
              </a:lnSpc>
              <a:spcBef>
                <a:spcPts val="300"/>
              </a:spcBef>
              <a:buFont typeface="Arial" panose="020B0604020202020204" pitchFamily="34" charset="0"/>
              <a:buChar char="•"/>
            </a:pPr>
            <a:endParaRPr lang="en-US" sz="2000" b="1" dirty="0"/>
          </a:p>
        </p:txBody>
      </p:sp>
      <p:sp>
        <p:nvSpPr>
          <p:cNvPr id="56" name="TextBox 55"/>
          <p:cNvSpPr txBox="1"/>
          <p:nvPr/>
        </p:nvSpPr>
        <p:spPr>
          <a:xfrm>
            <a:off x="7724272" y="4843252"/>
            <a:ext cx="3134227" cy="1005097"/>
          </a:xfrm>
          <a:prstGeom prst="rect">
            <a:avLst/>
          </a:prstGeom>
          <a:noFill/>
          <a:ln>
            <a:solidFill>
              <a:srgbClr val="000000"/>
            </a:solidFill>
          </a:ln>
        </p:spPr>
        <p:txBody>
          <a:bodyPr wrap="none" rtlCol="0">
            <a:noAutofit/>
          </a:bodyPr>
          <a:lstStyle/>
          <a:p>
            <a:pPr marL="176213" indent="-176213" algn="l">
              <a:lnSpc>
                <a:spcPct val="90000"/>
              </a:lnSpc>
              <a:spcBef>
                <a:spcPts val="300"/>
              </a:spcBef>
              <a:buFont typeface="Arial" panose="020B0604020202020204" pitchFamily="34" charset="0"/>
              <a:buChar char="•"/>
            </a:pPr>
            <a:r>
              <a:rPr lang="en-US" sz="2000" b="1" dirty="0">
                <a:solidFill>
                  <a:srgbClr val="00B050"/>
                </a:solidFill>
              </a:rPr>
              <a:t>SCC</a:t>
            </a:r>
            <a:r>
              <a:rPr lang="en-US" sz="2000" b="1" dirty="0"/>
              <a:t>                        </a:t>
            </a:r>
          </a:p>
          <a:p>
            <a:pPr marL="176213" indent="-176213">
              <a:lnSpc>
                <a:spcPct val="90000"/>
              </a:lnSpc>
              <a:spcBef>
                <a:spcPts val="300"/>
              </a:spcBef>
              <a:buFont typeface="Arial" panose="020B0604020202020204" pitchFamily="34" charset="0"/>
              <a:buChar char="•"/>
            </a:pPr>
            <a:r>
              <a:rPr lang="en-US" sz="2000" b="1" dirty="0"/>
              <a:t>AC?</a:t>
            </a:r>
          </a:p>
          <a:p>
            <a:pPr marL="176213" indent="-176213" algn="l">
              <a:lnSpc>
                <a:spcPct val="90000"/>
              </a:lnSpc>
              <a:spcBef>
                <a:spcPts val="300"/>
              </a:spcBef>
              <a:buFont typeface="Arial" panose="020B0604020202020204" pitchFamily="34" charset="0"/>
              <a:buChar char="•"/>
            </a:pPr>
            <a:r>
              <a:rPr lang="en-US" sz="2000" b="1" dirty="0"/>
              <a:t>CPS?</a:t>
            </a:r>
          </a:p>
          <a:p>
            <a:pPr marL="176213" indent="-176213" algn="l">
              <a:lnSpc>
                <a:spcPct val="90000"/>
              </a:lnSpc>
              <a:spcBef>
                <a:spcPts val="300"/>
              </a:spcBef>
              <a:buFont typeface="Arial" panose="020B0604020202020204" pitchFamily="34" charset="0"/>
              <a:buChar char="•"/>
            </a:pPr>
            <a:endParaRPr lang="en-US" sz="2000" b="1" dirty="0"/>
          </a:p>
        </p:txBody>
      </p:sp>
    </p:spTree>
    <p:extLst>
      <p:ext uri="{BB962C8B-B14F-4D97-AF65-F5344CB8AC3E}">
        <p14:creationId xmlns:p14="http://schemas.microsoft.com/office/powerpoint/2010/main" val="1668264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ex MacLean 2005 campus with cityscape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030" y="776944"/>
            <a:ext cx="10486417" cy="6081059"/>
          </a:xfrm>
          <a:prstGeom prst="rect">
            <a:avLst/>
          </a:prstGeom>
        </p:spPr>
      </p:pic>
      <p:sp>
        <p:nvSpPr>
          <p:cNvPr id="5" name="Rectangle 4"/>
          <p:cNvSpPr/>
          <p:nvPr/>
        </p:nvSpPr>
        <p:spPr>
          <a:xfrm>
            <a:off x="0" y="0"/>
            <a:ext cx="12202584" cy="914400"/>
          </a:xfrm>
          <a:prstGeom prst="rect">
            <a:avLst/>
          </a:prstGeom>
          <a:gradFill flip="none" rotWithShape="1">
            <a:gsLst>
              <a:gs pos="0">
                <a:srgbClr val="780019"/>
              </a:gs>
              <a:gs pos="100000">
                <a:srgbClr val="32000A"/>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ＭＳ Ｐゴシック" charset="-128"/>
              <a:cs typeface="ＭＳ Ｐゴシック" charset="-128"/>
            </a:endParaRPr>
          </a:p>
        </p:txBody>
      </p:sp>
      <p:sp>
        <p:nvSpPr>
          <p:cNvPr id="6" name="TextBox 9"/>
          <p:cNvSpPr txBox="1">
            <a:spLocks/>
          </p:cNvSpPr>
          <p:nvPr/>
        </p:nvSpPr>
        <p:spPr bwMode="auto">
          <a:xfrm>
            <a:off x="304800" y="44823"/>
            <a:ext cx="11887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45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Thank You</a:t>
            </a:r>
            <a:endParaRPr kumimoji="0" lang="en-US" sz="1200" b="0" i="0" u="none" strike="noStrike" kern="1200" cap="none" spc="0" normalizeH="0" baseline="0" noProof="0" dirty="0">
              <a:ln>
                <a:noFill/>
              </a:ln>
              <a:solidFill>
                <a:srgbClr val="5F737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6576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a:t>
            </a:r>
            <a:r>
              <a:rPr lang="en-US" b="1" dirty="0" err="1"/>
              <a:t>ToGA</a:t>
            </a:r>
            <a:r>
              <a:rPr lang="en-US" b="1" dirty="0"/>
              <a:t> phase III study</a:t>
            </a:r>
          </a:p>
        </p:txBody>
      </p:sp>
      <p:pic>
        <p:nvPicPr>
          <p:cNvPr id="5" name="Content Placeholder 4"/>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4835" y="2039143"/>
            <a:ext cx="5105400" cy="3648075"/>
          </a:xfrm>
          <a:prstGeom prst="rect">
            <a:avLst/>
          </a:prstGeom>
        </p:spPr>
      </p:pic>
      <p:pic>
        <p:nvPicPr>
          <p:cNvPr id="6" name="Content Placeholder 5"/>
          <p:cNvPicPr>
            <a:picLocks noGrp="1" noChangeAspect="1"/>
          </p:cNvPicPr>
          <p:nvPr>
            <p:ph sz="half" idx="2"/>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096000" y="2039143"/>
            <a:ext cx="5105400" cy="3495675"/>
          </a:xfrm>
          <a:prstGeom prst="rect">
            <a:avLst/>
          </a:prstGeom>
        </p:spPr>
      </p:pic>
      <p:sp>
        <p:nvSpPr>
          <p:cNvPr id="7" name="Text Placeholder 3"/>
          <p:cNvSpPr txBox="1">
            <a:spLocks/>
          </p:cNvSpPr>
          <p:nvPr/>
        </p:nvSpPr>
        <p:spPr bwMode="gray">
          <a:xfrm>
            <a:off x="280219" y="6356349"/>
            <a:ext cx="11410335" cy="501651"/>
          </a:xfrm>
          <a:prstGeom prst="rect">
            <a:avLst/>
          </a:prstGeom>
        </p:spPr>
        <p:txBody>
          <a:bodyPr vert="horz" lIns="0" tIns="72000" rIns="0" bIns="72000" rtlCol="0" anchor="ctr">
            <a:noAutofit/>
          </a:bodyPr>
          <a:lstStyle>
            <a:lvl1pPr marL="0" indent="-182880" algn="l" defTabSz="457200" rtl="0" eaLnBrk="0" fontAlgn="base" latinLnBrk="0" hangingPunct="0">
              <a:lnSpc>
                <a:spcPct val="100000"/>
              </a:lnSpc>
              <a:spcBef>
                <a:spcPts val="0"/>
              </a:spcBef>
              <a:spcAft>
                <a:spcPts val="600"/>
              </a:spcAft>
              <a:buClr>
                <a:schemeClr val="accent1"/>
              </a:buClr>
              <a:buFontTx/>
              <a:buNone/>
              <a:defRPr lang="en-US" sz="1100" b="1" kern="1200">
                <a:solidFill>
                  <a:schemeClr val="tx1">
                    <a:lumMod val="50000"/>
                    <a:lumOff val="50000"/>
                  </a:schemeClr>
                </a:solidFill>
                <a:latin typeface="Arial"/>
                <a:ea typeface="ＭＳ Ｐゴシック" charset="0"/>
                <a:cs typeface="Arial"/>
              </a:defRPr>
            </a:lvl1pPr>
            <a:lvl2pPr marL="625475" indent="-176213" algn="l" defTabSz="457200" rtl="0" eaLnBrk="0" fontAlgn="base" latinLnBrk="0" hangingPunct="0">
              <a:lnSpc>
                <a:spcPct val="100000"/>
              </a:lnSpc>
              <a:spcBef>
                <a:spcPts val="0"/>
              </a:spcBef>
              <a:spcAft>
                <a:spcPts val="600"/>
              </a:spcAft>
              <a:buClr>
                <a:schemeClr val="tx2"/>
              </a:buClr>
              <a:buFont typeface="Arial" pitchFamily="34" charset="0"/>
              <a:buChar char="•"/>
              <a:defRPr lang="en-US" sz="2100" kern="1200" smtClean="0">
                <a:solidFill>
                  <a:schemeClr val="tx1"/>
                </a:solidFill>
                <a:latin typeface="+mn-lt"/>
                <a:ea typeface="ＭＳ Ｐゴシック" charset="0"/>
                <a:cs typeface="+mn-cs"/>
              </a:defRPr>
            </a:lvl2pPr>
            <a:lvl3pPr marL="898525" indent="-182563" algn="l" defTabSz="457200" rtl="0" eaLnBrk="0" fontAlgn="base" latinLnBrk="0" hangingPunct="0">
              <a:lnSpc>
                <a:spcPct val="100000"/>
              </a:lnSpc>
              <a:spcBef>
                <a:spcPts val="0"/>
              </a:spcBef>
              <a:spcAft>
                <a:spcPts val="600"/>
              </a:spcAft>
              <a:buClr>
                <a:schemeClr val="tx2"/>
              </a:buClr>
              <a:buFont typeface="Arial" pitchFamily="34" charset="0"/>
              <a:buChar char="•"/>
              <a:defRPr lang="en-US" sz="1900" kern="1200" smtClean="0">
                <a:solidFill>
                  <a:schemeClr val="tx1"/>
                </a:solidFill>
                <a:latin typeface="+mn-lt"/>
                <a:ea typeface="ＭＳ Ｐゴシック" charset="0"/>
                <a:cs typeface="+mn-cs"/>
              </a:defRPr>
            </a:lvl3pPr>
            <a:lvl4pPr marL="1257300" indent="-182563" algn="l" defTabSz="457200" rtl="0" eaLnBrk="0" fontAlgn="base" latinLnBrk="0" hangingPunct="0">
              <a:lnSpc>
                <a:spcPct val="100000"/>
              </a:lnSpc>
              <a:spcBef>
                <a:spcPts val="0"/>
              </a:spcBef>
              <a:spcAft>
                <a:spcPts val="600"/>
              </a:spcAft>
              <a:buClr>
                <a:schemeClr val="tx2"/>
              </a:buClr>
              <a:buFont typeface="Arial" pitchFamily="34" charset="0"/>
              <a:buChar char="•"/>
              <a:defRPr lang="en-US" sz="1600" kern="1200" smtClean="0">
                <a:solidFill>
                  <a:schemeClr val="tx1"/>
                </a:solidFill>
                <a:latin typeface="+mn-lt"/>
                <a:ea typeface="ＭＳ Ｐゴシック" charset="0"/>
                <a:cs typeface="+mn-cs"/>
              </a:defRPr>
            </a:lvl4pPr>
            <a:lvl5pPr marL="1616075" indent="-184150" algn="l" defTabSz="457200" rtl="0" eaLnBrk="0" fontAlgn="base" latinLnBrk="0" hangingPunct="0">
              <a:lnSpc>
                <a:spcPct val="100000"/>
              </a:lnSpc>
              <a:spcBef>
                <a:spcPts val="0"/>
              </a:spcBef>
              <a:spcAft>
                <a:spcPts val="600"/>
              </a:spcAft>
              <a:buClr>
                <a:schemeClr val="tx2"/>
              </a:buClr>
              <a:buFont typeface="Arial" pitchFamily="34" charset="0"/>
              <a:buChar char="•"/>
              <a:defRPr lang="en-US" sz="1600" kern="1200" smtClean="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182880" algn="l" defTabSz="457200" rtl="0" eaLnBrk="0" fontAlgn="base" latinLnBrk="0" hangingPunct="0">
              <a:lnSpc>
                <a:spcPct val="100000"/>
              </a:lnSpc>
              <a:spcBef>
                <a:spcPts val="0"/>
              </a:spcBef>
              <a:spcAft>
                <a:spcPts val="600"/>
              </a:spcAft>
              <a:buClr>
                <a:srgbClr val="8DC73F"/>
              </a:buClr>
              <a:buSzTx/>
              <a:buFontTx/>
              <a:buNone/>
              <a:tabLst/>
              <a:defRPr/>
            </a:pPr>
            <a:r>
              <a:rPr kumimoji="0" lang="en-US" sz="1100" b="0" i="0" u="none" strike="noStrike" kern="1200" cap="none" spc="0" normalizeH="0" baseline="0" noProof="0" dirty="0">
                <a:ln>
                  <a:noFill/>
                </a:ln>
                <a:solidFill>
                  <a:srgbClr val="0C0E0E"/>
                </a:solidFill>
                <a:effectLst/>
                <a:uLnTx/>
                <a:uFillTx/>
                <a:latin typeface="Arial"/>
                <a:ea typeface="ＭＳ Ｐゴシック" charset="0"/>
                <a:cs typeface="Arial"/>
              </a:rPr>
              <a:t>Bang et al. </a:t>
            </a:r>
            <a:r>
              <a:rPr kumimoji="0" lang="en-US" sz="1100" b="0" i="0" u="none" strike="noStrike" kern="1200" cap="none" spc="0" normalizeH="0" baseline="0" noProof="0" dirty="0" err="1">
                <a:ln>
                  <a:noFill/>
                </a:ln>
                <a:solidFill>
                  <a:srgbClr val="0C0E0E"/>
                </a:solidFill>
                <a:effectLst/>
                <a:uLnTx/>
                <a:uFillTx/>
                <a:latin typeface="Arial"/>
                <a:ea typeface="ＭＳ Ｐゴシック" charset="0"/>
                <a:cs typeface="Arial"/>
              </a:rPr>
              <a:t>Trastuzumab</a:t>
            </a:r>
            <a:r>
              <a:rPr kumimoji="0" lang="en-US" sz="1100" b="0" i="0" u="none" strike="noStrike" kern="1200" cap="none" spc="0" normalizeH="0" baseline="0" noProof="0" dirty="0">
                <a:ln>
                  <a:noFill/>
                </a:ln>
                <a:solidFill>
                  <a:srgbClr val="0C0E0E"/>
                </a:solidFill>
                <a:effectLst/>
                <a:uLnTx/>
                <a:uFillTx/>
                <a:latin typeface="Arial"/>
                <a:ea typeface="ＭＳ Ｐゴシック" charset="0"/>
                <a:cs typeface="Arial"/>
              </a:rPr>
              <a:t> in combination with chemotherapy versus chemotherapy alone for treatment of HER2-positive advanced gastric or gastro-</a:t>
            </a:r>
            <a:r>
              <a:rPr kumimoji="0" lang="en-US" sz="1100" b="0" i="0" u="none" strike="noStrike" kern="1200" cap="none" spc="0" normalizeH="0" baseline="0" noProof="0" dirty="0" err="1">
                <a:ln>
                  <a:noFill/>
                </a:ln>
                <a:solidFill>
                  <a:srgbClr val="0C0E0E"/>
                </a:solidFill>
                <a:effectLst/>
                <a:uLnTx/>
                <a:uFillTx/>
                <a:latin typeface="Arial"/>
                <a:ea typeface="ＭＳ Ｐゴシック" charset="0"/>
                <a:cs typeface="Arial"/>
              </a:rPr>
              <a:t>oesophageal</a:t>
            </a:r>
            <a:r>
              <a:rPr kumimoji="0" lang="en-US" sz="1100" b="0" i="0" u="none" strike="noStrike" kern="1200" cap="none" spc="0" normalizeH="0" baseline="0" noProof="0" dirty="0">
                <a:ln>
                  <a:noFill/>
                </a:ln>
                <a:solidFill>
                  <a:srgbClr val="0C0E0E"/>
                </a:solidFill>
                <a:effectLst/>
                <a:uLnTx/>
                <a:uFillTx/>
                <a:latin typeface="Arial"/>
                <a:ea typeface="ＭＳ Ｐゴシック" charset="0"/>
                <a:cs typeface="Arial"/>
              </a:rPr>
              <a:t> junction cancer (</a:t>
            </a:r>
            <a:r>
              <a:rPr kumimoji="0" lang="en-US" sz="1100" b="0" i="0" u="none" strike="noStrike" kern="1200" cap="none" spc="0" normalizeH="0" baseline="0" noProof="0" dirty="0" err="1">
                <a:ln>
                  <a:noFill/>
                </a:ln>
                <a:solidFill>
                  <a:srgbClr val="0C0E0E"/>
                </a:solidFill>
                <a:effectLst/>
                <a:uLnTx/>
                <a:uFillTx/>
                <a:latin typeface="Arial"/>
                <a:ea typeface="ＭＳ Ｐゴシック" charset="0"/>
                <a:cs typeface="Arial"/>
              </a:rPr>
              <a:t>ToGA</a:t>
            </a:r>
            <a:r>
              <a:rPr kumimoji="0" lang="en-US" sz="1100" b="0" i="0" u="none" strike="noStrike" kern="1200" cap="none" spc="0" normalizeH="0" baseline="0" noProof="0" dirty="0">
                <a:ln>
                  <a:noFill/>
                </a:ln>
                <a:solidFill>
                  <a:srgbClr val="0C0E0E"/>
                </a:solidFill>
                <a:effectLst/>
                <a:uLnTx/>
                <a:uFillTx/>
                <a:latin typeface="Arial"/>
                <a:ea typeface="ＭＳ Ｐゴシック" charset="0"/>
                <a:cs typeface="Arial"/>
              </a:rPr>
              <a:t>): a phase 3, open-label, </a:t>
            </a:r>
            <a:r>
              <a:rPr kumimoji="0" lang="en-US" sz="1100" b="0" i="0" u="none" strike="noStrike" kern="1200" cap="none" spc="0" normalizeH="0" baseline="0" noProof="0" dirty="0" err="1">
                <a:ln>
                  <a:noFill/>
                </a:ln>
                <a:solidFill>
                  <a:srgbClr val="0C0E0E"/>
                </a:solidFill>
                <a:effectLst/>
                <a:uLnTx/>
                <a:uFillTx/>
                <a:latin typeface="Arial"/>
                <a:ea typeface="ＭＳ Ｐゴシック" charset="0"/>
                <a:cs typeface="Arial"/>
              </a:rPr>
              <a:t>randomised</a:t>
            </a:r>
            <a:r>
              <a:rPr kumimoji="0" lang="en-US" sz="1100" b="0" i="0" u="none" strike="noStrike" kern="1200" cap="none" spc="0" normalizeH="0" baseline="0" noProof="0" dirty="0">
                <a:ln>
                  <a:noFill/>
                </a:ln>
                <a:solidFill>
                  <a:srgbClr val="0C0E0E"/>
                </a:solidFill>
                <a:effectLst/>
                <a:uLnTx/>
                <a:uFillTx/>
                <a:latin typeface="Arial"/>
                <a:ea typeface="ＭＳ Ｐゴシック" charset="0"/>
                <a:cs typeface="Arial"/>
              </a:rPr>
              <a:t> controlled trial.  Lancet 2010</a:t>
            </a:r>
          </a:p>
        </p:txBody>
      </p:sp>
      <p:sp>
        <p:nvSpPr>
          <p:cNvPr id="8" name="Rectangle 7"/>
          <p:cNvSpPr/>
          <p:nvPr/>
        </p:nvSpPr>
        <p:spPr>
          <a:xfrm>
            <a:off x="3864077" y="2703870"/>
            <a:ext cx="324465" cy="4424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9168581" y="2703870"/>
            <a:ext cx="324465" cy="4424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94600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0113"/>
            <a:ext cx="10972800" cy="1143000"/>
          </a:xfrm>
        </p:spPr>
        <p:txBody>
          <a:bodyPr/>
          <a:lstStyle/>
          <a:p>
            <a:r>
              <a:rPr lang="en-US" b="1" dirty="0">
                <a:latin typeface="Calibri" panose="020F0502020204030204" pitchFamily="34" charset="0"/>
                <a:cs typeface="Calibri" panose="020F0502020204030204" pitchFamily="34" charset="0"/>
              </a:rPr>
              <a:t>Case 1</a:t>
            </a:r>
          </a:p>
        </p:txBody>
      </p:sp>
      <p:sp>
        <p:nvSpPr>
          <p:cNvPr id="3" name="Content Placeholder 2"/>
          <p:cNvSpPr>
            <a:spLocks noGrp="1"/>
          </p:cNvSpPr>
          <p:nvPr>
            <p:ph sz="half" idx="1"/>
          </p:nvPr>
        </p:nvSpPr>
        <p:spPr>
          <a:xfrm>
            <a:off x="396814" y="1323113"/>
            <a:ext cx="6076413" cy="5104847"/>
          </a:xfrm>
        </p:spPr>
        <p:txBody>
          <a:bodyPr>
            <a:normAutofit fontScale="85000" lnSpcReduction="10000"/>
          </a:bodyPr>
          <a:lstStyle/>
          <a:p>
            <a:r>
              <a:rPr lang="en-US" dirty="0">
                <a:latin typeface="Calibri" panose="020F0502020204030204" pitchFamily="34" charset="0"/>
                <a:cs typeface="Calibri" panose="020F0502020204030204" pitchFamily="34" charset="0"/>
              </a:rPr>
              <a:t>38 year M with obesity &amp; dysphagia, diagnosed with distal esophageal adenocarcinoma 1/12/18</a:t>
            </a:r>
          </a:p>
          <a:p>
            <a:r>
              <a:rPr lang="en-US" dirty="0">
                <a:latin typeface="Calibri" panose="020F0502020204030204" pitchFamily="34" charset="0"/>
                <a:cs typeface="Calibri" panose="020F0502020204030204" pitchFamily="34" charset="0"/>
              </a:rPr>
              <a:t>Neoadjuvant CROSS (carbo/paclitaxel/RT)</a:t>
            </a:r>
          </a:p>
          <a:p>
            <a:r>
              <a:rPr lang="en-US" dirty="0">
                <a:latin typeface="Calibri" panose="020F0502020204030204" pitchFamily="34" charset="0"/>
                <a:cs typeface="Calibri" panose="020F0502020204030204" pitchFamily="34" charset="0"/>
              </a:rPr>
              <a:t>Surgery ypT2N1MxR0 4/27/18</a:t>
            </a:r>
          </a:p>
          <a:p>
            <a:r>
              <a:rPr lang="en-US" dirty="0">
                <a:latin typeface="Calibri" panose="020F0502020204030204" pitchFamily="34" charset="0"/>
                <a:cs typeface="Calibri" panose="020F0502020204030204" pitchFamily="34" charset="0"/>
              </a:rPr>
              <a:t>Received adjuvant FLOT x 4 to ~8/18</a:t>
            </a:r>
          </a:p>
          <a:p>
            <a:r>
              <a:rPr lang="en-US" dirty="0">
                <a:latin typeface="Calibri" panose="020F0502020204030204" pitchFamily="34" charset="0"/>
                <a:cs typeface="Calibri" panose="020F0502020204030204" pitchFamily="34" charset="0"/>
              </a:rPr>
              <a:t>Recurred diffusely M1 LNs 11/18 (&lt;6 months)</a:t>
            </a:r>
          </a:p>
          <a:p>
            <a:r>
              <a:rPr lang="en-US" dirty="0">
                <a:latin typeface="Calibri" panose="020F0502020204030204" pitchFamily="34" charset="0"/>
                <a:cs typeface="Calibri" panose="020F0502020204030204" pitchFamily="34" charset="0"/>
              </a:rPr>
              <a:t>HER2 neg, MSS, PD-L1 CPS 5, TMB low</a:t>
            </a:r>
          </a:p>
          <a:p>
            <a:r>
              <a:rPr lang="en-US" dirty="0">
                <a:latin typeface="Calibri" panose="020F0502020204030204" pitchFamily="34" charset="0"/>
                <a:cs typeface="Calibri" panose="020F0502020204030204" pitchFamily="34" charset="0"/>
              </a:rPr>
              <a:t>Treated with FOLFIRI-Ram ‘2L’</a:t>
            </a:r>
          </a:p>
          <a:p>
            <a:pPr lvl="1"/>
            <a:r>
              <a:rPr lang="en-US" dirty="0">
                <a:latin typeface="Calibri" panose="020F0502020204030204" pitchFamily="34" charset="0"/>
                <a:cs typeface="Calibri" panose="020F0502020204030204" pitchFamily="34" charset="0"/>
              </a:rPr>
              <a:t>To 5/2020 (~1.5 years) eventual PD</a:t>
            </a:r>
          </a:p>
          <a:p>
            <a:r>
              <a:rPr lang="en-US" dirty="0">
                <a:latin typeface="Calibri" panose="020F0502020204030204" pitchFamily="34" charset="0"/>
                <a:cs typeface="Calibri" panose="020F0502020204030204" pitchFamily="34" charset="0"/>
              </a:rPr>
              <a:t>3L </a:t>
            </a:r>
            <a:r>
              <a:rPr lang="en-US" dirty="0" err="1">
                <a:latin typeface="Calibri" panose="020F0502020204030204" pitchFamily="34" charset="0"/>
                <a:cs typeface="Calibri" panose="020F0502020204030204" pitchFamily="34" charset="0"/>
              </a:rPr>
              <a:t>pembrolizumab</a:t>
            </a:r>
            <a:r>
              <a:rPr lang="en-US" dirty="0">
                <a:latin typeface="Calibri" panose="020F0502020204030204" pitchFamily="34" charset="0"/>
                <a:cs typeface="Calibri" panose="020F0502020204030204" pitchFamily="34" charset="0"/>
              </a:rPr>
              <a:t> (PD after 2 cycles)</a:t>
            </a:r>
          </a:p>
          <a:p>
            <a:r>
              <a:rPr lang="en-US" dirty="0">
                <a:latin typeface="Calibri" panose="020F0502020204030204" pitchFamily="34" charset="0"/>
                <a:cs typeface="Calibri" panose="020F0502020204030204" pitchFamily="34" charset="0"/>
              </a:rPr>
              <a:t>4L Trifluridine/</a:t>
            </a:r>
            <a:r>
              <a:rPr lang="en-US" dirty="0" err="1">
                <a:latin typeface="Calibri" panose="020F0502020204030204" pitchFamily="34" charset="0"/>
                <a:cs typeface="Calibri" panose="020F0502020204030204" pitchFamily="34" charset="0"/>
              </a:rPr>
              <a:t>Tipiracil</a:t>
            </a:r>
            <a:r>
              <a:rPr lang="en-US" dirty="0">
                <a:latin typeface="Calibri" panose="020F0502020204030204" pitchFamily="34" charset="0"/>
                <a:cs typeface="Calibri" panose="020F0502020204030204" pitchFamily="34" charset="0"/>
              </a:rPr>
              <a:t>  (PD after 2 cycles)</a:t>
            </a:r>
          </a:p>
          <a:p>
            <a:r>
              <a:rPr lang="en-US" dirty="0">
                <a:latin typeface="Calibri" panose="020F0502020204030204" pitchFamily="34" charset="0"/>
                <a:cs typeface="Calibri" panose="020F0502020204030204" pitchFamily="34" charset="0"/>
              </a:rPr>
              <a:t>Hospice</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5" name="Content Placeholder 4"/>
          <p:cNvPicPr>
            <a:picLocks noGrp="1" noChangeAspect="1"/>
          </p:cNvPicPr>
          <p:nvPr>
            <p:ph sz="half" idx="2"/>
          </p:nvPr>
        </p:nvPicPr>
        <p:blipFill>
          <a:blip r:embed="rId2"/>
          <a:stretch>
            <a:fillRect/>
          </a:stretch>
        </p:blipFill>
        <p:spPr>
          <a:xfrm>
            <a:off x="6627019" y="1322388"/>
            <a:ext cx="4525962" cy="4525962"/>
          </a:xfrm>
          <a:prstGeom prst="rect">
            <a:avLst/>
          </a:prstGeom>
        </p:spPr>
      </p:pic>
      <p:sp>
        <p:nvSpPr>
          <p:cNvPr id="6" name="Right Arrow 5"/>
          <p:cNvSpPr/>
          <p:nvPr/>
        </p:nvSpPr>
        <p:spPr>
          <a:xfrm>
            <a:off x="5441134" y="1570007"/>
            <a:ext cx="1185886" cy="2768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07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0113"/>
            <a:ext cx="10972800" cy="1143000"/>
          </a:xfrm>
        </p:spPr>
        <p:txBody>
          <a:bodyPr/>
          <a:lstStyle/>
          <a:p>
            <a:r>
              <a:rPr lang="en-US" b="1" dirty="0">
                <a:latin typeface="Calibri" panose="020F0502020204030204" pitchFamily="34" charset="0"/>
                <a:cs typeface="Calibri" panose="020F0502020204030204" pitchFamily="34" charset="0"/>
              </a:rPr>
              <a:t>Case 2</a:t>
            </a:r>
          </a:p>
        </p:txBody>
      </p:sp>
      <p:sp>
        <p:nvSpPr>
          <p:cNvPr id="3" name="Content Placeholder 2"/>
          <p:cNvSpPr>
            <a:spLocks noGrp="1"/>
          </p:cNvSpPr>
          <p:nvPr>
            <p:ph sz="half" idx="1"/>
          </p:nvPr>
        </p:nvSpPr>
        <p:spPr>
          <a:xfrm>
            <a:off x="-1" y="1323113"/>
            <a:ext cx="7405617" cy="4525963"/>
          </a:xfrm>
        </p:spPr>
        <p:txBody>
          <a:bodyPr>
            <a:normAutofit fontScale="92500" lnSpcReduction="10000"/>
          </a:bodyPr>
          <a:lstStyle/>
          <a:p>
            <a:r>
              <a:rPr lang="en-US" dirty="0">
                <a:latin typeface="Calibri" panose="020F0502020204030204" pitchFamily="34" charset="0"/>
                <a:cs typeface="Calibri" panose="020F0502020204030204" pitchFamily="34" charset="0"/>
              </a:rPr>
              <a:t>71 year M diagnosed with dysphagia and found to have distal esophageal adenocarcinoma 1/3/13</a:t>
            </a:r>
          </a:p>
          <a:p>
            <a:r>
              <a:rPr lang="en-US" dirty="0">
                <a:latin typeface="Calibri" panose="020F0502020204030204" pitchFamily="34" charset="0"/>
                <a:cs typeface="Calibri" panose="020F0502020204030204" pitchFamily="34" charset="0"/>
              </a:rPr>
              <a:t>Neoadjuvant CROSS (carbo/paclitaxel/RT)</a:t>
            </a:r>
          </a:p>
          <a:p>
            <a:r>
              <a:rPr lang="en-US" dirty="0">
                <a:latin typeface="Calibri" panose="020F0502020204030204" pitchFamily="34" charset="0"/>
                <a:cs typeface="Calibri" panose="020F0502020204030204" pitchFamily="34" charset="0"/>
              </a:rPr>
              <a:t>Surgery ypT2N0MxR0 5/10/13</a:t>
            </a:r>
          </a:p>
          <a:p>
            <a:r>
              <a:rPr lang="en-US" dirty="0">
                <a:latin typeface="Calibri" panose="020F0502020204030204" pitchFamily="34" charset="0"/>
                <a:cs typeface="Calibri" panose="020F0502020204030204" pitchFamily="34" charset="0"/>
              </a:rPr>
              <a:t>No Adjuvant therapy</a:t>
            </a:r>
          </a:p>
          <a:p>
            <a:r>
              <a:rPr lang="en-US" dirty="0">
                <a:latin typeface="Calibri" panose="020F0502020204030204" pitchFamily="34" charset="0"/>
                <a:cs typeface="Calibri" panose="020F0502020204030204" pitchFamily="34" charset="0"/>
              </a:rPr>
              <a:t>Recurred locally, M1 LNs, &amp; lung 5/15</a:t>
            </a:r>
          </a:p>
          <a:p>
            <a:r>
              <a:rPr lang="en-US" dirty="0">
                <a:latin typeface="Calibri" panose="020F0502020204030204" pitchFamily="34" charset="0"/>
                <a:cs typeface="Calibri" panose="020F0502020204030204" pitchFamily="34" charset="0"/>
              </a:rPr>
              <a:t>HER2 neg, </a:t>
            </a:r>
            <a:r>
              <a:rPr lang="en-US" b="1" dirty="0">
                <a:latin typeface="Calibri" panose="020F0502020204030204" pitchFamily="34" charset="0"/>
                <a:cs typeface="Calibri" panose="020F0502020204030204" pitchFamily="34" charset="0"/>
              </a:rPr>
              <a:t>MSI-High</a:t>
            </a: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PD-L1 CPS 65</a:t>
            </a: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TMB 58 mt/Mb</a:t>
            </a:r>
          </a:p>
          <a:p>
            <a:r>
              <a:rPr lang="en-US" dirty="0">
                <a:latin typeface="Calibri" panose="020F0502020204030204" pitchFamily="34" charset="0"/>
                <a:cs typeface="Calibri" panose="020F0502020204030204" pitchFamily="34" charset="0"/>
              </a:rPr>
              <a:t>Treated with FOLFOX x8 </a:t>
            </a:r>
            <a:r>
              <a:rPr lang="en-US" dirty="0">
                <a:latin typeface="Calibri" panose="020F0502020204030204" pitchFamily="34" charset="0"/>
                <a:cs typeface="Calibri" panose="020F0502020204030204" pitchFamily="34" charset="0"/>
                <a:sym typeface="Wingdings" panose="05000000000000000000" pitchFamily="2" charset="2"/>
              </a:rPr>
              <a:t> PD</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2L </a:t>
            </a:r>
            <a:r>
              <a:rPr lang="en-US" dirty="0" err="1">
                <a:latin typeface="Calibri" panose="020F0502020204030204" pitchFamily="34" charset="0"/>
                <a:cs typeface="Calibri" panose="020F0502020204030204" pitchFamily="34" charset="0"/>
              </a:rPr>
              <a:t>pembrolizumab</a:t>
            </a:r>
            <a:r>
              <a:rPr lang="en-US" dirty="0">
                <a:latin typeface="Calibri" panose="020F0502020204030204" pitchFamily="34" charset="0"/>
                <a:cs typeface="Calibri" panose="020F0502020204030204" pitchFamily="34" charset="0"/>
              </a:rPr>
              <a:t> x 1 year, C1D1 1/7/16 </a:t>
            </a:r>
            <a:r>
              <a:rPr lang="en-US" dirty="0">
                <a:latin typeface="Calibri" panose="020F0502020204030204" pitchFamily="34" charset="0"/>
                <a:cs typeface="Calibri" panose="020F0502020204030204" pitchFamily="34" charset="0"/>
                <a:sym typeface="Wingdings" panose="05000000000000000000" pitchFamily="2" charset="2"/>
              </a:rPr>
              <a:t> CR</a:t>
            </a:r>
          </a:p>
          <a:p>
            <a:pPr lvl="1"/>
            <a:r>
              <a:rPr lang="en-US" dirty="0">
                <a:latin typeface="Calibri" panose="020F0502020204030204" pitchFamily="34" charset="0"/>
                <a:cs typeface="Calibri" panose="020F0502020204030204" pitchFamily="34" charset="0"/>
                <a:sym typeface="Wingdings" panose="05000000000000000000" pitchFamily="2" charset="2"/>
              </a:rPr>
              <a:t>NED to present (approaching 5 years!)</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6" name="Right Arrow 5"/>
          <p:cNvSpPr/>
          <p:nvPr/>
        </p:nvSpPr>
        <p:spPr>
          <a:xfrm>
            <a:off x="5549655" y="3488385"/>
            <a:ext cx="2516983" cy="314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Content Placeholder 11"/>
          <p:cNvPicPr>
            <a:picLocks noGrp="1" noChangeAspect="1"/>
          </p:cNvPicPr>
          <p:nvPr>
            <p:ph sz="half" idx="2"/>
          </p:nvPr>
        </p:nvPicPr>
        <p:blipFill>
          <a:blip r:embed="rId2"/>
          <a:stretch>
            <a:fillRect/>
          </a:stretch>
        </p:blipFill>
        <p:spPr>
          <a:xfrm>
            <a:off x="8157535" y="180113"/>
            <a:ext cx="2672945" cy="5345890"/>
          </a:xfrm>
          <a:prstGeom prst="rect">
            <a:avLst/>
          </a:prstGeom>
        </p:spPr>
      </p:pic>
      <p:sp>
        <p:nvSpPr>
          <p:cNvPr id="13" name="TextBox 12"/>
          <p:cNvSpPr txBox="1"/>
          <p:nvPr/>
        </p:nvSpPr>
        <p:spPr>
          <a:xfrm>
            <a:off x="7538171" y="5634645"/>
            <a:ext cx="453915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PET/CT 12/17/15 Tumor recurrence at the surgical bed infiltrating the distal presumed </a:t>
            </a: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gastrojejunostomy</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site, the adjacent pancreas and encasing the celiac branch vessels.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19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0113"/>
            <a:ext cx="10972800" cy="1143000"/>
          </a:xfrm>
        </p:spPr>
        <p:txBody>
          <a:bodyPr/>
          <a:lstStyle/>
          <a:p>
            <a:r>
              <a:rPr lang="en-US" b="1" dirty="0">
                <a:latin typeface="Calibri" panose="020F0502020204030204" pitchFamily="34" charset="0"/>
                <a:cs typeface="Calibri" panose="020F0502020204030204" pitchFamily="34" charset="0"/>
              </a:rPr>
              <a:t>Case 3</a:t>
            </a:r>
          </a:p>
        </p:txBody>
      </p:sp>
      <p:sp>
        <p:nvSpPr>
          <p:cNvPr id="3" name="Content Placeholder 2"/>
          <p:cNvSpPr>
            <a:spLocks noGrp="1"/>
          </p:cNvSpPr>
          <p:nvPr>
            <p:ph sz="half" idx="1"/>
          </p:nvPr>
        </p:nvSpPr>
        <p:spPr>
          <a:xfrm>
            <a:off x="153908" y="1947802"/>
            <a:ext cx="6824051" cy="4525963"/>
          </a:xfrm>
        </p:spPr>
        <p:txBody>
          <a:bodyPr>
            <a:normAutofit/>
          </a:bodyPr>
          <a:lstStyle/>
          <a:p>
            <a:r>
              <a:rPr lang="en-US" sz="2400" dirty="0">
                <a:latin typeface="Calibri" panose="020F0502020204030204" pitchFamily="34" charset="0"/>
                <a:cs typeface="Calibri" panose="020F0502020204030204" pitchFamily="34" charset="0"/>
              </a:rPr>
              <a:t>61 year M with rheumatoid arthritis, presented with dysphagia &amp;  diagnosed GEJ/cardia adenocarcinoma 2/2016 </a:t>
            </a:r>
          </a:p>
          <a:p>
            <a:r>
              <a:rPr lang="en-US" sz="2400" b="1" dirty="0">
                <a:latin typeface="Calibri" panose="020F0502020204030204" pitchFamily="34" charset="0"/>
                <a:cs typeface="Calibri" panose="020F0502020204030204" pitchFamily="34" charset="0"/>
              </a:rPr>
              <a:t>HER2 pos</a:t>
            </a:r>
            <a:r>
              <a:rPr lang="en-US" sz="2400" dirty="0">
                <a:latin typeface="Calibri" panose="020F0502020204030204" pitchFamily="34" charset="0"/>
                <a:cs typeface="Calibri" panose="020F0502020204030204" pitchFamily="34" charset="0"/>
              </a:rPr>
              <a:t>, MSS, PD-L1 CPS 50, TMB 4 mt/Mb</a:t>
            </a:r>
          </a:p>
          <a:p>
            <a:r>
              <a:rPr lang="en-US" sz="2400" dirty="0">
                <a:latin typeface="Calibri" panose="020F0502020204030204" pitchFamily="34" charset="0"/>
                <a:cs typeface="Calibri" panose="020F0502020204030204" pitchFamily="34" charset="0"/>
              </a:rPr>
              <a:t>Treated with </a:t>
            </a:r>
            <a:r>
              <a:rPr lang="en-US" sz="2400" dirty="0" err="1">
                <a:latin typeface="Calibri" panose="020F0502020204030204" pitchFamily="34" charset="0"/>
                <a:cs typeface="Calibri" panose="020F0502020204030204" pitchFamily="34" charset="0"/>
              </a:rPr>
              <a:t>FOLFOX+trastuzumab</a:t>
            </a:r>
            <a:r>
              <a:rPr lang="en-US" sz="2400" dirty="0">
                <a:latin typeface="Calibri" panose="020F0502020204030204" pitchFamily="34" charset="0"/>
                <a:cs typeface="Calibri" panose="020F0502020204030204" pitchFamily="34" charset="0"/>
              </a:rPr>
              <a:t> x8 </a:t>
            </a:r>
            <a:r>
              <a:rPr lang="en-US" sz="2400" dirty="0">
                <a:latin typeface="Calibri" panose="020F0502020204030204" pitchFamily="34" charset="0"/>
                <a:cs typeface="Calibri" panose="020F0502020204030204" pitchFamily="34" charset="0"/>
                <a:sym typeface="Wingdings" panose="05000000000000000000" pitchFamily="2" charset="2"/>
              </a:rPr>
              <a:t> </a:t>
            </a:r>
          </a:p>
          <a:p>
            <a:pPr marL="0" indent="0">
              <a:buNone/>
            </a:pPr>
            <a:r>
              <a:rPr lang="en-US" sz="2400" dirty="0">
                <a:latin typeface="Calibri" panose="020F0502020204030204" pitchFamily="34" charset="0"/>
                <a:cs typeface="Calibri" panose="020F0502020204030204" pitchFamily="34" charset="0"/>
                <a:sym typeface="Wingdings" panose="05000000000000000000" pitchFamily="2" charset="2"/>
              </a:rPr>
              <a:t>		    -cumulative neuropathy</a:t>
            </a:r>
          </a:p>
          <a:p>
            <a:pPr marL="0" indent="0">
              <a:buNone/>
            </a:pPr>
            <a:r>
              <a:rPr lang="en-US" sz="2400" dirty="0">
                <a:latin typeface="Calibri" panose="020F0502020204030204" pitchFamily="34" charset="0"/>
                <a:cs typeface="Calibri" panose="020F0502020204030204" pitchFamily="34" charset="0"/>
                <a:sym typeface="Wingdings" panose="05000000000000000000" pitchFamily="2" charset="2"/>
              </a:rPr>
              <a:t>                           -5FU-Trastuzumab x 20 (~1 </a:t>
            </a:r>
            <a:r>
              <a:rPr lang="en-US" sz="2400" dirty="0" err="1">
                <a:latin typeface="Calibri" panose="020F0502020204030204" pitchFamily="34" charset="0"/>
                <a:cs typeface="Calibri" panose="020F0502020204030204" pitchFamily="34" charset="0"/>
                <a:sym typeface="Wingdings" panose="05000000000000000000" pitchFamily="2" charset="2"/>
              </a:rPr>
              <a:t>yr</a:t>
            </a:r>
            <a:r>
              <a:rPr lang="en-US" sz="2400" dirty="0">
                <a:latin typeface="Calibri" panose="020F0502020204030204" pitchFamily="34" charset="0"/>
                <a:cs typeface="Calibri" panose="020F0502020204030204" pitchFamily="34" charset="0"/>
                <a:sym typeface="Wingdings" panose="05000000000000000000" pitchFamily="2" charset="2"/>
              </a:rPr>
              <a:t>) </a:t>
            </a:r>
          </a:p>
          <a:p>
            <a:pPr marL="0" indent="0">
              <a:buNone/>
            </a:pPr>
            <a:r>
              <a:rPr lang="en-US" sz="2400" dirty="0">
                <a:latin typeface="Calibri" panose="020F0502020204030204" pitchFamily="34" charset="0"/>
                <a:cs typeface="Calibri" panose="020F0502020204030204" pitchFamily="34" charset="0"/>
              </a:rPr>
              <a:t>HER2 neg, MSS, PD-L1 CPS 2, TMB 3 mt/Mb</a:t>
            </a:r>
          </a:p>
          <a:p>
            <a:r>
              <a:rPr lang="en-US" sz="2400" dirty="0">
                <a:latin typeface="Calibri" panose="020F0502020204030204" pitchFamily="34" charset="0"/>
                <a:cs typeface="Calibri" panose="020F0502020204030204" pitchFamily="34" charset="0"/>
              </a:rPr>
              <a:t>2L FOLFIRI-Ram x 28 (</a:t>
            </a:r>
            <a:r>
              <a:rPr lang="en-US" sz="2400" dirty="0">
                <a:latin typeface="Calibri" panose="020F0502020204030204" pitchFamily="34" charset="0"/>
                <a:cs typeface="Calibri" panose="020F0502020204030204" pitchFamily="34" charset="0"/>
                <a:sym typeface="Wingdings" panose="05000000000000000000" pitchFamily="2" charset="2"/>
              </a:rPr>
              <a:t>Just over 2 years)</a:t>
            </a:r>
          </a:p>
          <a:p>
            <a:r>
              <a:rPr lang="en-US" sz="2400" dirty="0">
                <a:latin typeface="Calibri" panose="020F0502020204030204" pitchFamily="34" charset="0"/>
                <a:cs typeface="Calibri" panose="020F0502020204030204" pitchFamily="34" charset="0"/>
                <a:sym typeface="Wingdings" panose="05000000000000000000" pitchFamily="2" charset="2"/>
              </a:rPr>
              <a:t>3L Trifluridine/</a:t>
            </a:r>
            <a:r>
              <a:rPr lang="en-US" sz="2400">
                <a:latin typeface="Calibri" panose="020F0502020204030204" pitchFamily="34" charset="0"/>
                <a:cs typeface="Calibri" panose="020F0502020204030204" pitchFamily="34" charset="0"/>
                <a:sym typeface="Wingdings" panose="05000000000000000000" pitchFamily="2" charset="2"/>
              </a:rPr>
              <a:t>Tipiracil</a:t>
            </a:r>
            <a:r>
              <a:rPr lang="en-US" sz="2400" dirty="0">
                <a:latin typeface="Calibri" panose="020F0502020204030204" pitchFamily="34" charset="0"/>
                <a:cs typeface="Calibri" panose="020F0502020204030204" pitchFamily="34" charset="0"/>
                <a:sym typeface="Wingdings" panose="05000000000000000000" pitchFamily="2" charset="2"/>
              </a:rPr>
              <a:t> to present (almost 1 </a:t>
            </a:r>
            <a:r>
              <a:rPr lang="en-US" sz="2400" dirty="0" err="1">
                <a:latin typeface="Calibri" panose="020F0502020204030204" pitchFamily="34" charset="0"/>
                <a:cs typeface="Calibri" panose="020F0502020204030204" pitchFamily="34" charset="0"/>
                <a:sym typeface="Wingdings" panose="05000000000000000000" pitchFamily="2" charset="2"/>
              </a:rPr>
              <a:t>yr</a:t>
            </a:r>
            <a:r>
              <a:rPr lang="en-US" sz="2400" dirty="0">
                <a:latin typeface="Calibri" panose="020F0502020204030204" pitchFamily="34" charset="0"/>
                <a:cs typeface="Calibri" panose="020F0502020204030204" pitchFamily="34" charset="0"/>
                <a:sym typeface="Wingdings" panose="05000000000000000000" pitchFamily="2" charset="2"/>
              </a:rPr>
              <a:t>)</a:t>
            </a:r>
          </a:p>
          <a:p>
            <a:endParaRPr lang="en-US" sz="2400" dirty="0">
              <a:latin typeface="Calibri" panose="020F0502020204030204" pitchFamily="34" charset="0"/>
              <a:cs typeface="Calibri" panose="020F0502020204030204" pitchFamily="34" charset="0"/>
            </a:endParaRPr>
          </a:p>
        </p:txBody>
      </p:sp>
      <p:sp>
        <p:nvSpPr>
          <p:cNvPr id="6" name="Right Arrow 5"/>
          <p:cNvSpPr/>
          <p:nvPr/>
        </p:nvSpPr>
        <p:spPr>
          <a:xfrm>
            <a:off x="6264998" y="2291835"/>
            <a:ext cx="1020721" cy="4242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p:cNvPicPr>
            <a:picLocks noGrp="1" noChangeAspect="1"/>
          </p:cNvPicPr>
          <p:nvPr>
            <p:ph sz="half" idx="2"/>
          </p:nvPr>
        </p:nvPicPr>
        <p:blipFill>
          <a:blip r:embed="rId2"/>
          <a:stretch>
            <a:fillRect/>
          </a:stretch>
        </p:blipFill>
        <p:spPr>
          <a:xfrm>
            <a:off x="7393703" y="1497739"/>
            <a:ext cx="4351337" cy="4351337"/>
          </a:xfrm>
          <a:prstGeom prst="rect">
            <a:avLst/>
          </a:prstGeom>
        </p:spPr>
      </p:pic>
    </p:spTree>
    <p:extLst>
      <p:ext uri="{BB962C8B-B14F-4D97-AF65-F5344CB8AC3E}">
        <p14:creationId xmlns:p14="http://schemas.microsoft.com/office/powerpoint/2010/main" val="131888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 name="AutoShape 2"/>
          <p:cNvSpPr>
            <a:spLocks noChangeArrowheads="1"/>
          </p:cNvSpPr>
          <p:nvPr/>
        </p:nvSpPr>
        <p:spPr bwMode="gray">
          <a:xfrm>
            <a:off x="2063773" y="836713"/>
            <a:ext cx="8208963" cy="4896544"/>
          </a:xfrm>
          <a:prstGeom prst="roundRect">
            <a:avLst>
              <a:gd name="adj" fmla="val 1750"/>
            </a:avLst>
          </a:prstGeom>
          <a:solidFill>
            <a:schemeClr val="bg1"/>
          </a:solidFill>
          <a:ln w="15875" algn="ctr">
            <a:solidFill>
              <a:schemeClr val="accent5">
                <a:lumMod val="20000"/>
                <a:lumOff val="80000"/>
              </a:schemeClr>
            </a:solidFill>
            <a:round/>
            <a:headEnd/>
            <a:tailEnd/>
          </a:ln>
          <a:effectLst>
            <a:outerShdw blurRad="50800" dist="50800" dir="2700000" algn="tl" rotWithShape="0">
              <a:schemeClr val="tx1">
                <a:alpha val="15000"/>
              </a:schemeClr>
            </a:outerShdw>
          </a:effectLst>
        </p:spPr>
        <p:txBody>
          <a:bodyPr wrap="none" lIns="144000" tIns="0" rIns="144000" bIns="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GB" sz="2200" b="1" i="0" u="none" strike="noStrike" kern="1200" cap="none" spc="0" normalizeH="0" baseline="0" noProof="0">
              <a:ln>
                <a:noFill/>
              </a:ln>
              <a:solidFill>
                <a:srgbClr val="E17319">
                  <a:lumMod val="75000"/>
                </a:srgbClr>
              </a:solidFill>
              <a:effectLst/>
              <a:uLnTx/>
              <a:uFillTx/>
              <a:latin typeface="Calibri"/>
              <a:ea typeface="+mn-ea"/>
              <a:cs typeface="Arial" charset="0"/>
            </a:endParaRPr>
          </a:p>
        </p:txBody>
      </p:sp>
      <p:sp>
        <p:nvSpPr>
          <p:cNvPr id="88" name="Rectangle 87"/>
          <p:cNvSpPr/>
          <p:nvPr/>
        </p:nvSpPr>
        <p:spPr bwMode="gray">
          <a:xfrm>
            <a:off x="2078991" y="3861081"/>
            <a:ext cx="4536307" cy="64859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p:cNvSpPr>
            <a:spLocks noGrp="1"/>
          </p:cNvSpPr>
          <p:nvPr>
            <p:ph type="title" idx="4294967295"/>
          </p:nvPr>
        </p:nvSpPr>
        <p:spPr bwMode="gray">
          <a:xfrm>
            <a:off x="2061988" y="188937"/>
            <a:ext cx="7418388" cy="936625"/>
          </a:xfrm>
        </p:spPr>
        <p:txBody>
          <a:bodyPr>
            <a:normAutofit/>
          </a:bodyPr>
          <a:lstStyle/>
          <a:p>
            <a:pPr algn="ctr"/>
            <a:r>
              <a:rPr lang="en-GB" sz="2800" dirty="0" err="1">
                <a:solidFill>
                  <a:srgbClr val="000000"/>
                </a:solidFill>
              </a:rPr>
              <a:t>ToGA</a:t>
            </a:r>
            <a:r>
              <a:rPr lang="en-GB" sz="2800" dirty="0">
                <a:solidFill>
                  <a:srgbClr val="000000"/>
                </a:solidFill>
              </a:rPr>
              <a:t>: Subgroup analysis by HER2 status</a:t>
            </a:r>
            <a:br>
              <a:rPr lang="en-GB" sz="2800" dirty="0">
                <a:solidFill>
                  <a:srgbClr val="000000"/>
                </a:solidFill>
              </a:rPr>
            </a:br>
            <a:endParaRPr lang="en-GB" sz="2800" dirty="0">
              <a:solidFill>
                <a:srgbClr val="000000"/>
              </a:solidFill>
            </a:endParaRPr>
          </a:p>
        </p:txBody>
      </p:sp>
      <p:sp>
        <p:nvSpPr>
          <p:cNvPr id="87" name="Rectangle 86"/>
          <p:cNvSpPr/>
          <p:nvPr/>
        </p:nvSpPr>
        <p:spPr bwMode="gray">
          <a:xfrm>
            <a:off x="2078991" y="2183693"/>
            <a:ext cx="4536307" cy="1436056"/>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86" name="Rectangle 85"/>
          <p:cNvSpPr/>
          <p:nvPr/>
        </p:nvSpPr>
        <p:spPr bwMode="gray">
          <a:xfrm>
            <a:off x="2078991" y="1598321"/>
            <a:ext cx="4536307" cy="3524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Rectangle 2"/>
          <p:cNvSpPr/>
          <p:nvPr/>
        </p:nvSpPr>
        <p:spPr bwMode="gray">
          <a:xfrm>
            <a:off x="1710925" y="5733478"/>
            <a:ext cx="8676248" cy="30777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Calibri"/>
                <a:ea typeface="+mn-ea"/>
                <a:cs typeface="Arial" charset="0"/>
              </a:rPr>
              <a:t>Interaction of treatment effect with HER2 result in exploratory analysis,</a:t>
            </a:r>
            <a:r>
              <a:rPr kumimoji="0" lang="en-GB" sz="2000" b="1" i="1" u="none" strike="noStrike" kern="1200" cap="none" spc="0" normalizeH="0" baseline="0" noProof="0" dirty="0">
                <a:ln>
                  <a:noFill/>
                </a:ln>
                <a:solidFill>
                  <a:srgbClr val="000000"/>
                </a:solidFill>
                <a:effectLst/>
                <a:uLnTx/>
                <a:uFillTx/>
                <a:latin typeface="Calibri"/>
                <a:ea typeface="+mn-ea"/>
                <a:cs typeface="Arial" charset="0"/>
              </a:rPr>
              <a:t> p=0.0368</a:t>
            </a:r>
            <a:endParaRPr kumimoji="0" lang="en-GB" sz="2000" b="0" i="1" u="none" strike="noStrike" kern="1200" cap="none" spc="0" normalizeH="0" baseline="0" noProof="0" dirty="0">
              <a:ln>
                <a:noFill/>
              </a:ln>
              <a:solidFill>
                <a:srgbClr val="000000"/>
              </a:solidFill>
              <a:effectLst/>
              <a:uLnTx/>
              <a:uFillTx/>
              <a:latin typeface="Calibri"/>
              <a:ea typeface="+mn-ea"/>
              <a:cs typeface="Arial" charset="0"/>
            </a:endParaRPr>
          </a:p>
        </p:txBody>
      </p:sp>
      <p:graphicFrame>
        <p:nvGraphicFramePr>
          <p:cNvPr id="6" name="Group 5"/>
          <p:cNvGraphicFramePr>
            <a:graphicFrameLocks/>
          </p:cNvGraphicFramePr>
          <p:nvPr/>
        </p:nvGraphicFramePr>
        <p:xfrm>
          <a:off x="6431614" y="977485"/>
          <a:ext cx="3702501" cy="3676185"/>
        </p:xfrm>
        <a:graphic>
          <a:graphicData uri="http://schemas.openxmlformats.org/drawingml/2006/table">
            <a:tbl>
              <a:tblPr/>
              <a:tblGrid>
                <a:gridCol w="530364">
                  <a:extLst>
                    <a:ext uri="{9D8B030D-6E8A-4147-A177-3AD203B41FA5}">
                      <a16:colId xmlns:a16="http://schemas.microsoft.com/office/drawing/2014/main" val="20000"/>
                    </a:ext>
                  </a:extLst>
                </a:gridCol>
                <a:gridCol w="1369786">
                  <a:extLst>
                    <a:ext uri="{9D8B030D-6E8A-4147-A177-3AD203B41FA5}">
                      <a16:colId xmlns:a16="http://schemas.microsoft.com/office/drawing/2014/main" val="20001"/>
                    </a:ext>
                  </a:extLst>
                </a:gridCol>
                <a:gridCol w="720940">
                  <a:extLst>
                    <a:ext uri="{9D8B030D-6E8A-4147-A177-3AD203B41FA5}">
                      <a16:colId xmlns:a16="http://schemas.microsoft.com/office/drawing/2014/main" val="20002"/>
                    </a:ext>
                  </a:extLst>
                </a:gridCol>
                <a:gridCol w="1081411">
                  <a:extLst>
                    <a:ext uri="{9D8B030D-6E8A-4147-A177-3AD203B41FA5}">
                      <a16:colId xmlns:a16="http://schemas.microsoft.com/office/drawing/2014/main" val="20003"/>
                    </a:ext>
                  </a:extLst>
                </a:gridCol>
              </a:tblGrid>
              <a:tr h="624060">
                <a:tc>
                  <a:txBody>
                    <a:bodyPr/>
                    <a:lstStyle/>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900" b="1" i="0" u="none" strike="noStrike" cap="none" normalizeH="0" baseline="0" dirty="0">
                          <a:ln>
                            <a:noFill/>
                          </a:ln>
                          <a:solidFill>
                            <a:schemeClr val="bg1"/>
                          </a:solidFill>
                          <a:effectLst/>
                          <a:latin typeface="Calibri" pitchFamily="34" charset="0"/>
                        </a:rPr>
                        <a:t>N</a:t>
                      </a:r>
                    </a:p>
                  </a:txBody>
                  <a:tcPr marL="71985" marR="71985" marT="72000" marB="72000" anchor="ctr"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a:noFill/>
                    </a:lnTlToBr>
                    <a:lnBlToTr>
                      <a:noFill/>
                    </a:lnBlToTr>
                    <a:gradFill>
                      <a:gsLst>
                        <a:gs pos="0">
                          <a:schemeClr val="accent5"/>
                        </a:gs>
                        <a:gs pos="20000">
                          <a:srgbClr val="48C2BB"/>
                        </a:gs>
                        <a:gs pos="100000">
                          <a:schemeClr val="tx2"/>
                        </a:gs>
                      </a:gsLst>
                      <a:lin ang="5400000" scaled="0"/>
                    </a:gradFill>
                  </a:tcPr>
                </a:tc>
                <a:tc>
                  <a:txBody>
                    <a:bodyPr/>
                    <a:lstStyle/>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900" b="1" i="0" u="none" strike="noStrike" cap="none" normalizeH="0" baseline="0" dirty="0">
                          <a:ln>
                            <a:noFill/>
                          </a:ln>
                          <a:solidFill>
                            <a:schemeClr val="bg1"/>
                          </a:solidFill>
                          <a:effectLst/>
                          <a:latin typeface="Calibri" pitchFamily="34" charset="0"/>
                        </a:rPr>
                        <a:t>Median OS</a:t>
                      </a:r>
                      <a:br>
                        <a:rPr kumimoji="0" lang="en-US" sz="1900" b="1" i="0" u="none" strike="noStrike" cap="none" normalizeH="0" baseline="0" dirty="0">
                          <a:ln>
                            <a:noFill/>
                          </a:ln>
                          <a:solidFill>
                            <a:schemeClr val="bg1"/>
                          </a:solidFill>
                          <a:effectLst/>
                          <a:latin typeface="Calibri" pitchFamily="34" charset="0"/>
                        </a:rPr>
                      </a:br>
                      <a:r>
                        <a:rPr kumimoji="0" lang="en-US" sz="1600" b="1" i="0" u="none" strike="noStrike" cap="none" normalizeH="0" baseline="0" dirty="0">
                          <a:ln>
                            <a:noFill/>
                          </a:ln>
                          <a:solidFill>
                            <a:schemeClr val="bg1"/>
                          </a:solidFill>
                          <a:effectLst/>
                          <a:latin typeface="Calibri" pitchFamily="34" charset="0"/>
                        </a:rPr>
                        <a:t>(months)</a:t>
                      </a:r>
                      <a:endParaRPr kumimoji="0" lang="en-US" sz="1900" b="1" i="0" u="none" strike="noStrike" cap="none" normalizeH="0" baseline="0" dirty="0">
                        <a:ln>
                          <a:noFill/>
                        </a:ln>
                        <a:solidFill>
                          <a:schemeClr val="bg1"/>
                        </a:solidFill>
                        <a:effectLst/>
                        <a:latin typeface="Calibri" pitchFamily="34" charset="0"/>
                      </a:endParaRPr>
                    </a:p>
                  </a:txBody>
                  <a:tcPr marL="71985" marR="71985" marT="72000" marB="72000" anchor="ctr"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a:noFill/>
                    </a:lnTlToBr>
                    <a:lnBlToTr>
                      <a:noFill/>
                    </a:lnBlToTr>
                    <a:gradFill>
                      <a:gsLst>
                        <a:gs pos="0">
                          <a:schemeClr val="accent5"/>
                        </a:gs>
                        <a:gs pos="20000">
                          <a:srgbClr val="48C2BB"/>
                        </a:gs>
                        <a:gs pos="100000">
                          <a:schemeClr val="tx2"/>
                        </a:gs>
                      </a:gsLst>
                      <a:lin ang="5400000" scaled="0"/>
                    </a:gradFill>
                  </a:tcPr>
                </a:tc>
                <a:tc>
                  <a:txBody>
                    <a:bodyPr/>
                    <a:lstStyle/>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900" b="1" i="0" u="none" strike="noStrike" cap="none" normalizeH="0" baseline="0" dirty="0">
                          <a:ln>
                            <a:noFill/>
                          </a:ln>
                          <a:solidFill>
                            <a:schemeClr val="bg1"/>
                          </a:solidFill>
                          <a:effectLst/>
                          <a:latin typeface="Calibri" pitchFamily="34" charset="0"/>
                        </a:rPr>
                        <a:t>HR</a:t>
                      </a:r>
                    </a:p>
                  </a:txBody>
                  <a:tcPr marL="71985" marR="71985" marT="72000" marB="72000" anchor="ctr"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a:noFill/>
                    </a:lnTlToBr>
                    <a:lnBlToTr>
                      <a:noFill/>
                    </a:lnBlToTr>
                    <a:gradFill>
                      <a:gsLst>
                        <a:gs pos="0">
                          <a:schemeClr val="accent5"/>
                        </a:gs>
                        <a:gs pos="20000">
                          <a:srgbClr val="48C2BB"/>
                        </a:gs>
                        <a:gs pos="100000">
                          <a:schemeClr val="tx2"/>
                        </a:gs>
                      </a:gsLst>
                      <a:lin ang="5400000" scaled="0"/>
                    </a:gradFill>
                  </a:tcPr>
                </a:tc>
                <a:tc>
                  <a:txBody>
                    <a:bodyPr/>
                    <a:lstStyle/>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900" b="1" i="0" u="none" strike="noStrike" cap="none" normalizeH="0" baseline="0" dirty="0">
                          <a:ln>
                            <a:noFill/>
                          </a:ln>
                          <a:solidFill>
                            <a:schemeClr val="bg1"/>
                          </a:solidFill>
                          <a:effectLst/>
                          <a:latin typeface="Calibri" pitchFamily="34" charset="0"/>
                        </a:rPr>
                        <a:t>95% CI</a:t>
                      </a:r>
                    </a:p>
                  </a:txBody>
                  <a:tcPr marL="71985" marR="71985" marT="72000" marB="72000" anchor="ctr"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a:noFill/>
                    </a:lnTlToBr>
                    <a:lnBlToTr>
                      <a:noFill/>
                    </a:lnBlToTr>
                    <a:gradFill>
                      <a:gsLst>
                        <a:gs pos="0">
                          <a:schemeClr val="accent5"/>
                        </a:gs>
                        <a:gs pos="20000">
                          <a:srgbClr val="48C2BB"/>
                        </a:gs>
                        <a:gs pos="100000">
                          <a:schemeClr val="tx2"/>
                        </a:gs>
                      </a:gsLst>
                      <a:lin ang="5400000" scaled="0"/>
                    </a:gradFill>
                  </a:tcPr>
                </a:tc>
                <a:extLst>
                  <a:ext uri="{0D108BD9-81ED-4DB2-BD59-A6C34878D82A}">
                    <a16:rowId xmlns:a16="http://schemas.microsoft.com/office/drawing/2014/main" val="10000"/>
                  </a:ext>
                </a:extLst>
              </a:tr>
              <a:tr h="354717">
                <a:tc>
                  <a:txBody>
                    <a:bodyPr/>
                    <a:lstStyle/>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cap="none" normalizeH="0" baseline="0" dirty="0">
                          <a:ln>
                            <a:noFill/>
                          </a:ln>
                          <a:solidFill>
                            <a:schemeClr val="tx2"/>
                          </a:solidFill>
                          <a:effectLst/>
                          <a:latin typeface="Calibri" pitchFamily="34" charset="0"/>
                        </a:rPr>
                        <a:t>584</a:t>
                      </a:r>
                    </a:p>
                  </a:txBody>
                  <a:tcPr marL="71985" marR="71985" marT="72000" marB="72000" anchor="ctr"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cap="none" normalizeH="0" baseline="0" dirty="0">
                          <a:ln>
                            <a:noFill/>
                          </a:ln>
                          <a:solidFill>
                            <a:schemeClr val="tx1"/>
                          </a:solidFill>
                          <a:effectLst/>
                          <a:latin typeface="Calibri" pitchFamily="34" charset="0"/>
                        </a:rPr>
                        <a:t>11.1 vs. 13.8</a:t>
                      </a:r>
                    </a:p>
                  </a:txBody>
                  <a:tcPr marL="71985" marR="71985" marT="72000" marB="72000" anchor="ctr"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cap="none" normalizeH="0" baseline="0" dirty="0">
                          <a:ln>
                            <a:noFill/>
                          </a:ln>
                          <a:solidFill>
                            <a:schemeClr val="tx1"/>
                          </a:solidFill>
                          <a:effectLst/>
                          <a:latin typeface="Calibri" pitchFamily="34" charset="0"/>
                        </a:rPr>
                        <a:t>0.74</a:t>
                      </a:r>
                    </a:p>
                  </a:txBody>
                  <a:tcPr marL="71985" marR="71985" marT="72000" marB="72000" anchor="ctr"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cap="none" normalizeH="0" baseline="0" dirty="0">
                          <a:ln>
                            <a:noFill/>
                          </a:ln>
                          <a:solidFill>
                            <a:schemeClr val="tx1"/>
                          </a:solidFill>
                          <a:effectLst/>
                          <a:latin typeface="Calibri" pitchFamily="34" charset="0"/>
                        </a:rPr>
                        <a:t>0.60, 0.91</a:t>
                      </a:r>
                    </a:p>
                  </a:txBody>
                  <a:tcPr marL="71985" marR="71985" marT="72000" marB="72000" anchor="ctr"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40012">
                <a:tc>
                  <a:txBody>
                    <a:bodyPr/>
                    <a:lstStyle/>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endParaRPr kumimoji="0" lang="en-US" sz="700" b="1" i="0" u="none" strike="noStrike" cap="none" normalizeH="0" baseline="0" dirty="0">
                        <a:ln>
                          <a:noFill/>
                        </a:ln>
                        <a:solidFill>
                          <a:schemeClr val="tx2"/>
                        </a:solidFill>
                        <a:effectLst/>
                        <a:latin typeface="Calibri" pitchFamily="34" charset="0"/>
                      </a:endParaRPr>
                    </a:p>
                  </a:txBody>
                  <a:tcPr marL="71985" marR="71985" marT="72000" marB="72000" anchor="ctr"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a:noFill/>
                    </a:lnTlToBr>
                    <a:lnBlToTr>
                      <a:noFill/>
                    </a:lnBlToTr>
                    <a:solidFill>
                      <a:srgbClr val="F8FAF9"/>
                    </a:solidFill>
                  </a:tcPr>
                </a:tc>
                <a:tc>
                  <a:txBody>
                    <a:bodyPr/>
                    <a:lstStyle/>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endParaRPr kumimoji="0" lang="en-US" sz="700" b="1" i="0" u="none" strike="noStrike" kern="1200" cap="none" normalizeH="0" baseline="0" dirty="0">
                        <a:ln>
                          <a:noFill/>
                        </a:ln>
                        <a:solidFill>
                          <a:schemeClr val="tx1"/>
                        </a:solidFill>
                        <a:effectLst/>
                        <a:latin typeface="Calibri" pitchFamily="34" charset="0"/>
                        <a:ea typeface="+mn-ea"/>
                        <a:cs typeface="+mn-cs"/>
                      </a:endParaRPr>
                    </a:p>
                  </a:txBody>
                  <a:tcPr marL="71985" marR="71985" marT="72000" marB="72000" anchor="ctr"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a:noFill/>
                    </a:lnTlToBr>
                    <a:lnBlToTr>
                      <a:noFill/>
                    </a:lnBlToTr>
                    <a:solidFill>
                      <a:srgbClr val="F8FAF9"/>
                    </a:solidFill>
                  </a:tcPr>
                </a:tc>
                <a:tc>
                  <a:txBody>
                    <a:bodyPr/>
                    <a:lstStyle/>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endParaRPr kumimoji="0" lang="en-US" sz="700" b="1" i="0" u="none" strike="noStrike" kern="1200" cap="none" normalizeH="0" baseline="0" dirty="0">
                        <a:ln>
                          <a:noFill/>
                        </a:ln>
                        <a:solidFill>
                          <a:schemeClr val="tx1"/>
                        </a:solidFill>
                        <a:effectLst/>
                        <a:latin typeface="Calibri" pitchFamily="34" charset="0"/>
                        <a:ea typeface="+mn-ea"/>
                        <a:cs typeface="+mn-cs"/>
                      </a:endParaRPr>
                    </a:p>
                  </a:txBody>
                  <a:tcPr marL="71985" marR="71985" marT="72000" marB="72000" anchor="ctr"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a:noFill/>
                    </a:lnTlToBr>
                    <a:lnBlToTr>
                      <a:noFill/>
                    </a:lnBlToTr>
                    <a:solidFill>
                      <a:srgbClr val="F8FAF9"/>
                    </a:solidFill>
                  </a:tcPr>
                </a:tc>
                <a:tc>
                  <a:txBody>
                    <a:bodyPr/>
                    <a:lstStyle/>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endParaRPr kumimoji="0" lang="en-US" sz="700" b="1" i="0" u="none" strike="noStrike" cap="none" normalizeH="0" baseline="0" dirty="0">
                        <a:ln>
                          <a:noFill/>
                        </a:ln>
                        <a:solidFill>
                          <a:schemeClr val="tx1"/>
                        </a:solidFill>
                        <a:effectLst/>
                        <a:latin typeface="Calibri" pitchFamily="34" charset="0"/>
                      </a:endParaRPr>
                    </a:p>
                  </a:txBody>
                  <a:tcPr marL="71985" marR="71985" marT="72000" marB="72000" anchor="ctr"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a:noFill/>
                    </a:lnTlToBr>
                    <a:lnBlToTr>
                      <a:noFill/>
                    </a:lnBlToTr>
                    <a:solidFill>
                      <a:srgbClr val="F8FAF9"/>
                    </a:solidFill>
                  </a:tcPr>
                </a:tc>
                <a:extLst>
                  <a:ext uri="{0D108BD9-81ED-4DB2-BD59-A6C34878D82A}">
                    <a16:rowId xmlns:a16="http://schemas.microsoft.com/office/drawing/2014/main" val="10002"/>
                  </a:ext>
                </a:extLst>
              </a:tr>
              <a:tr h="1538460">
                <a:tc>
                  <a:txBody>
                    <a:bodyPr/>
                    <a:lstStyle/>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cap="none" normalizeH="0" baseline="0" dirty="0">
                          <a:ln>
                            <a:noFill/>
                          </a:ln>
                          <a:solidFill>
                            <a:schemeClr val="tx2"/>
                          </a:solidFill>
                          <a:effectLst/>
                          <a:latin typeface="Calibri" pitchFamily="34" charset="0"/>
                        </a:rPr>
                        <a:t>61</a:t>
                      </a:r>
                    </a:p>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cap="none" normalizeH="0" baseline="0" dirty="0">
                          <a:ln>
                            <a:noFill/>
                          </a:ln>
                          <a:solidFill>
                            <a:schemeClr val="tx2"/>
                          </a:solidFill>
                          <a:effectLst/>
                          <a:latin typeface="Calibri" pitchFamily="34" charset="0"/>
                        </a:rPr>
                        <a:t>70</a:t>
                      </a:r>
                    </a:p>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cap="none" normalizeH="0" baseline="0" dirty="0">
                          <a:ln>
                            <a:noFill/>
                          </a:ln>
                          <a:solidFill>
                            <a:schemeClr val="tx2"/>
                          </a:solidFill>
                          <a:effectLst/>
                          <a:latin typeface="Calibri" pitchFamily="34" charset="0"/>
                        </a:rPr>
                        <a:t>159</a:t>
                      </a:r>
                    </a:p>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cap="none" normalizeH="0" baseline="0" dirty="0">
                          <a:ln>
                            <a:noFill/>
                          </a:ln>
                          <a:solidFill>
                            <a:schemeClr val="tx2"/>
                          </a:solidFill>
                          <a:effectLst/>
                          <a:latin typeface="Calibri" pitchFamily="34" charset="0"/>
                        </a:rPr>
                        <a:t>256</a:t>
                      </a:r>
                    </a:p>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cap="none" normalizeH="0" baseline="0" dirty="0">
                          <a:ln>
                            <a:noFill/>
                          </a:ln>
                          <a:solidFill>
                            <a:schemeClr val="tx2"/>
                          </a:solidFill>
                          <a:effectLst/>
                          <a:latin typeface="Calibri" pitchFamily="34" charset="0"/>
                        </a:rPr>
                        <a:t>15</a:t>
                      </a:r>
                    </a:p>
                  </a:txBody>
                  <a:tcPr marL="71985" marR="71985" marT="72000" marB="72000" anchor="ctr"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kern="1200" cap="none" normalizeH="0" baseline="0" dirty="0">
                          <a:ln>
                            <a:noFill/>
                          </a:ln>
                          <a:solidFill>
                            <a:schemeClr val="tx1"/>
                          </a:solidFill>
                          <a:effectLst/>
                          <a:latin typeface="Calibri" pitchFamily="34" charset="0"/>
                          <a:ea typeface="+mn-ea"/>
                          <a:cs typeface="+mn-cs"/>
                        </a:rPr>
                        <a:t>7.2 vs. 10.6</a:t>
                      </a:r>
                    </a:p>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kern="1200" cap="none" normalizeH="0" baseline="0" dirty="0">
                          <a:ln>
                            <a:noFill/>
                          </a:ln>
                          <a:solidFill>
                            <a:schemeClr val="tx1"/>
                          </a:solidFill>
                          <a:effectLst/>
                          <a:latin typeface="Calibri" pitchFamily="34" charset="0"/>
                          <a:ea typeface="+mn-ea"/>
                          <a:cs typeface="+mn-cs"/>
                        </a:rPr>
                        <a:t>10.2 vs. 8.7</a:t>
                      </a:r>
                    </a:p>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kern="1200" cap="none" normalizeH="0" baseline="0" dirty="0">
                          <a:ln>
                            <a:noFill/>
                          </a:ln>
                          <a:solidFill>
                            <a:schemeClr val="tx1"/>
                          </a:solidFill>
                          <a:effectLst/>
                          <a:latin typeface="Calibri" pitchFamily="34" charset="0"/>
                          <a:ea typeface="+mn-ea"/>
                          <a:cs typeface="+mn-cs"/>
                        </a:rPr>
                        <a:t>10.8 vs. 12.3</a:t>
                      </a:r>
                    </a:p>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kern="1200" cap="none" normalizeH="0" baseline="0" dirty="0">
                          <a:ln>
                            <a:noFill/>
                          </a:ln>
                          <a:solidFill>
                            <a:schemeClr val="tx1"/>
                          </a:solidFill>
                          <a:effectLst/>
                          <a:latin typeface="Calibri" pitchFamily="34" charset="0"/>
                          <a:ea typeface="+mn-ea"/>
                          <a:cs typeface="+mn-cs"/>
                        </a:rPr>
                        <a:t>12.3 vs. 17.9</a:t>
                      </a:r>
                    </a:p>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kern="1200" cap="none" normalizeH="0" baseline="0" dirty="0">
                          <a:ln>
                            <a:noFill/>
                          </a:ln>
                          <a:solidFill>
                            <a:schemeClr val="tx1"/>
                          </a:solidFill>
                          <a:effectLst/>
                          <a:latin typeface="Calibri" pitchFamily="34" charset="0"/>
                          <a:ea typeface="+mn-ea"/>
                          <a:cs typeface="+mn-cs"/>
                        </a:rPr>
                        <a:t>17.7 vs. 17.5</a:t>
                      </a:r>
                    </a:p>
                  </a:txBody>
                  <a:tcPr marL="71985" marR="71985" marT="72000" marB="72000" anchor="ctr"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kern="1200" cap="none" normalizeH="0" baseline="0" dirty="0">
                          <a:ln>
                            <a:noFill/>
                          </a:ln>
                          <a:solidFill>
                            <a:schemeClr val="tx1"/>
                          </a:solidFill>
                          <a:effectLst/>
                          <a:latin typeface="Calibri" pitchFamily="34" charset="0"/>
                          <a:ea typeface="+mn-ea"/>
                          <a:cs typeface="+mn-cs"/>
                        </a:rPr>
                        <a:t>0.92</a:t>
                      </a:r>
                    </a:p>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kern="1200" cap="none" normalizeH="0" baseline="0" dirty="0">
                          <a:ln>
                            <a:noFill/>
                          </a:ln>
                          <a:solidFill>
                            <a:schemeClr val="tx1"/>
                          </a:solidFill>
                          <a:effectLst/>
                          <a:latin typeface="Calibri" pitchFamily="34" charset="0"/>
                          <a:ea typeface="+mn-ea"/>
                          <a:cs typeface="+mn-cs"/>
                        </a:rPr>
                        <a:t>1.24</a:t>
                      </a:r>
                    </a:p>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kern="1200" cap="none" normalizeH="0" baseline="0" dirty="0">
                          <a:ln>
                            <a:noFill/>
                          </a:ln>
                          <a:solidFill>
                            <a:schemeClr val="tx1"/>
                          </a:solidFill>
                          <a:effectLst/>
                          <a:latin typeface="Calibri" pitchFamily="34" charset="0"/>
                          <a:ea typeface="+mn-ea"/>
                          <a:cs typeface="+mn-cs"/>
                        </a:rPr>
                        <a:t>0.75</a:t>
                      </a:r>
                    </a:p>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kern="1200" cap="none" normalizeH="0" baseline="0" dirty="0">
                          <a:ln>
                            <a:noFill/>
                          </a:ln>
                          <a:solidFill>
                            <a:schemeClr val="tx1"/>
                          </a:solidFill>
                          <a:effectLst/>
                          <a:latin typeface="Calibri" pitchFamily="34" charset="0"/>
                          <a:ea typeface="+mn-ea"/>
                          <a:cs typeface="+mn-cs"/>
                        </a:rPr>
                        <a:t>0.58</a:t>
                      </a:r>
                    </a:p>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kern="1200" cap="none" normalizeH="0" baseline="0" dirty="0">
                          <a:ln>
                            <a:noFill/>
                          </a:ln>
                          <a:solidFill>
                            <a:schemeClr val="tx1"/>
                          </a:solidFill>
                          <a:effectLst/>
                          <a:latin typeface="Calibri" pitchFamily="34" charset="0"/>
                          <a:ea typeface="+mn-ea"/>
                          <a:cs typeface="+mn-cs"/>
                        </a:rPr>
                        <a:t>0.83</a:t>
                      </a:r>
                    </a:p>
                  </a:txBody>
                  <a:tcPr marL="71985" marR="71985" marT="72000" marB="72000" anchor="ctr"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cap="none" normalizeH="0" baseline="0" dirty="0">
                          <a:ln>
                            <a:noFill/>
                          </a:ln>
                          <a:solidFill>
                            <a:schemeClr val="tx1"/>
                          </a:solidFill>
                          <a:effectLst/>
                          <a:latin typeface="Calibri" pitchFamily="34" charset="0"/>
                        </a:rPr>
                        <a:t>0.48, 1.76</a:t>
                      </a:r>
                    </a:p>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cap="none" normalizeH="0" baseline="0" dirty="0">
                          <a:ln>
                            <a:noFill/>
                          </a:ln>
                          <a:solidFill>
                            <a:schemeClr val="tx1"/>
                          </a:solidFill>
                          <a:effectLst/>
                          <a:latin typeface="Calibri" pitchFamily="34" charset="0"/>
                        </a:rPr>
                        <a:t>0.70, 2.20</a:t>
                      </a:r>
                    </a:p>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cap="none" normalizeH="0" baseline="0" dirty="0">
                          <a:ln>
                            <a:noFill/>
                          </a:ln>
                          <a:solidFill>
                            <a:schemeClr val="tx1"/>
                          </a:solidFill>
                          <a:effectLst/>
                          <a:latin typeface="Calibri" pitchFamily="34" charset="0"/>
                        </a:rPr>
                        <a:t>0.51, 1.11</a:t>
                      </a:r>
                    </a:p>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cap="none" normalizeH="0" baseline="0" dirty="0">
                          <a:ln>
                            <a:noFill/>
                          </a:ln>
                          <a:solidFill>
                            <a:schemeClr val="tx1"/>
                          </a:solidFill>
                          <a:effectLst/>
                          <a:latin typeface="Calibri" pitchFamily="34" charset="0"/>
                        </a:rPr>
                        <a:t>0.41, 0.81</a:t>
                      </a:r>
                    </a:p>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cap="none" normalizeH="0" baseline="0" dirty="0">
                          <a:ln>
                            <a:noFill/>
                          </a:ln>
                          <a:solidFill>
                            <a:schemeClr val="tx1"/>
                          </a:solidFill>
                          <a:effectLst/>
                          <a:latin typeface="Calibri" pitchFamily="34" charset="0"/>
                        </a:rPr>
                        <a:t>0.20, 3.38</a:t>
                      </a:r>
                    </a:p>
                  </a:txBody>
                  <a:tcPr marL="71985" marR="71985" marT="72000" marB="72000" anchor="ctr"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72016">
                <a:tc>
                  <a:txBody>
                    <a:bodyPr/>
                    <a:lstStyle/>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endParaRPr kumimoji="0" lang="en-US" sz="900" b="1" i="0" u="none" strike="noStrike" cap="none" normalizeH="0" baseline="0" dirty="0">
                        <a:ln>
                          <a:noFill/>
                        </a:ln>
                        <a:solidFill>
                          <a:schemeClr val="tx2"/>
                        </a:solidFill>
                        <a:effectLst/>
                        <a:latin typeface="Calibri" pitchFamily="34" charset="0"/>
                      </a:endParaRPr>
                    </a:p>
                  </a:txBody>
                  <a:tcPr marL="71985" marR="71985" marT="72000" marB="72000" anchor="ctr"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a:noFill/>
                    </a:lnTlToBr>
                    <a:lnBlToTr>
                      <a:noFill/>
                    </a:lnBlToTr>
                    <a:solidFill>
                      <a:srgbClr val="F8FAF9"/>
                    </a:solidFill>
                  </a:tcPr>
                </a:tc>
                <a:tc>
                  <a:txBody>
                    <a:bodyPr/>
                    <a:lstStyle/>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endParaRPr kumimoji="0" lang="en-US" sz="900" b="1" i="0" u="none" strike="noStrike" cap="none" normalizeH="0" baseline="0" dirty="0">
                        <a:ln>
                          <a:noFill/>
                        </a:ln>
                        <a:solidFill>
                          <a:schemeClr val="tx1"/>
                        </a:solidFill>
                        <a:effectLst/>
                        <a:latin typeface="Calibri" pitchFamily="34" charset="0"/>
                      </a:endParaRPr>
                    </a:p>
                  </a:txBody>
                  <a:tcPr marL="71985" marR="71985" marT="72000" marB="72000" anchor="ctr"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a:noFill/>
                    </a:lnTlToBr>
                    <a:lnBlToTr>
                      <a:noFill/>
                    </a:lnBlToTr>
                    <a:solidFill>
                      <a:srgbClr val="F8FAF9"/>
                    </a:solidFill>
                  </a:tcPr>
                </a:tc>
                <a:tc>
                  <a:txBody>
                    <a:bodyPr/>
                    <a:lstStyle/>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endParaRPr kumimoji="0" lang="en-US" sz="900" b="1" i="0" u="none" strike="noStrike" cap="none" normalizeH="0" baseline="0" dirty="0">
                        <a:ln>
                          <a:noFill/>
                        </a:ln>
                        <a:solidFill>
                          <a:schemeClr val="tx1"/>
                        </a:solidFill>
                        <a:effectLst/>
                        <a:latin typeface="Calibri" pitchFamily="34" charset="0"/>
                      </a:endParaRPr>
                    </a:p>
                  </a:txBody>
                  <a:tcPr marL="71985" marR="71985" marT="72000" marB="72000" anchor="ctr"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a:noFill/>
                    </a:lnTlToBr>
                    <a:lnBlToTr>
                      <a:noFill/>
                    </a:lnBlToTr>
                    <a:solidFill>
                      <a:srgbClr val="F8FAF9"/>
                    </a:solidFill>
                  </a:tcPr>
                </a:tc>
                <a:tc>
                  <a:txBody>
                    <a:bodyPr/>
                    <a:lstStyle/>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endParaRPr kumimoji="0" lang="en-US" sz="900" b="1" i="0" u="none" strike="noStrike" cap="none" normalizeH="0" baseline="0" dirty="0">
                        <a:ln>
                          <a:noFill/>
                        </a:ln>
                        <a:solidFill>
                          <a:schemeClr val="tx1"/>
                        </a:solidFill>
                        <a:effectLst/>
                        <a:latin typeface="Calibri" pitchFamily="34" charset="0"/>
                      </a:endParaRPr>
                    </a:p>
                  </a:txBody>
                  <a:tcPr marL="71985" marR="71985" marT="72000" marB="72000" anchor="ctr"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a:noFill/>
                    </a:lnTlToBr>
                    <a:lnBlToTr>
                      <a:noFill/>
                    </a:lnBlToTr>
                    <a:solidFill>
                      <a:srgbClr val="F8FAF9"/>
                    </a:solidFill>
                  </a:tcPr>
                </a:tc>
                <a:extLst>
                  <a:ext uri="{0D108BD9-81ED-4DB2-BD59-A6C34878D82A}">
                    <a16:rowId xmlns:a16="http://schemas.microsoft.com/office/drawing/2014/main" val="10004"/>
                  </a:ext>
                </a:extLst>
              </a:tr>
              <a:tr h="646920">
                <a:tc>
                  <a:txBody>
                    <a:bodyPr/>
                    <a:lstStyle/>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cap="none" normalizeH="0" baseline="0" dirty="0">
                          <a:ln>
                            <a:noFill/>
                          </a:ln>
                          <a:solidFill>
                            <a:schemeClr val="tx2"/>
                          </a:solidFill>
                          <a:effectLst/>
                          <a:latin typeface="Calibri" pitchFamily="34" charset="0"/>
                        </a:rPr>
                        <a:t>131</a:t>
                      </a:r>
                    </a:p>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cap="none" normalizeH="0" baseline="0" dirty="0">
                          <a:ln>
                            <a:noFill/>
                          </a:ln>
                          <a:solidFill>
                            <a:schemeClr val="tx2"/>
                          </a:solidFill>
                          <a:effectLst/>
                          <a:latin typeface="Calibri" pitchFamily="34" charset="0"/>
                        </a:rPr>
                        <a:t>446</a:t>
                      </a:r>
                    </a:p>
                  </a:txBody>
                  <a:tcPr marL="71985" marR="71985" marT="72000" marB="72000" anchor="ctr"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cap="none" normalizeH="0" baseline="0" dirty="0">
                          <a:ln>
                            <a:noFill/>
                          </a:ln>
                          <a:solidFill>
                            <a:schemeClr val="tx1"/>
                          </a:solidFill>
                          <a:effectLst/>
                          <a:latin typeface="Calibri" pitchFamily="34" charset="0"/>
                        </a:rPr>
                        <a:t>8.7 vs. 10.0</a:t>
                      </a:r>
                    </a:p>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cap="none" normalizeH="0" baseline="0" dirty="0">
                          <a:ln>
                            <a:noFill/>
                          </a:ln>
                          <a:solidFill>
                            <a:schemeClr val="tx1"/>
                          </a:solidFill>
                          <a:effectLst/>
                          <a:latin typeface="Calibri" pitchFamily="34" charset="0"/>
                        </a:rPr>
                        <a:t>11.8 vs. 16.0</a:t>
                      </a:r>
                    </a:p>
                  </a:txBody>
                  <a:tcPr marL="71985" marR="71985" marT="72000" marB="72000" anchor="ctr"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cap="none" normalizeH="0" baseline="0" dirty="0">
                          <a:ln>
                            <a:noFill/>
                          </a:ln>
                          <a:solidFill>
                            <a:schemeClr val="tx1"/>
                          </a:solidFill>
                          <a:effectLst/>
                          <a:latin typeface="Calibri" pitchFamily="34" charset="0"/>
                        </a:rPr>
                        <a:t>1.07</a:t>
                      </a:r>
                    </a:p>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cap="none" normalizeH="0" baseline="0" dirty="0">
                          <a:ln>
                            <a:noFill/>
                          </a:ln>
                          <a:solidFill>
                            <a:schemeClr val="tx1"/>
                          </a:solidFill>
                          <a:effectLst/>
                          <a:latin typeface="Calibri" pitchFamily="34" charset="0"/>
                        </a:rPr>
                        <a:t>0.65</a:t>
                      </a:r>
                    </a:p>
                  </a:txBody>
                  <a:tcPr marL="71985" marR="71985" marT="72000" marB="72000" anchor="ctr"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cap="none" normalizeH="0" baseline="0" dirty="0">
                          <a:ln>
                            <a:noFill/>
                          </a:ln>
                          <a:solidFill>
                            <a:schemeClr val="tx1"/>
                          </a:solidFill>
                          <a:effectLst/>
                          <a:latin typeface="Calibri" pitchFamily="34" charset="0"/>
                        </a:rPr>
                        <a:t>0.70, 1.62</a:t>
                      </a:r>
                    </a:p>
                    <a:p>
                      <a:pPr marL="0" marR="0" lvl="0" indent="0" algn="ctr" defTabSz="914400" rtl="0" eaLnBrk="1" fontAlgn="base" latinLnBrk="0" hangingPunct="1">
                        <a:lnSpc>
                          <a:spcPct val="90000"/>
                        </a:lnSpc>
                        <a:spcBef>
                          <a:spcPct val="0"/>
                        </a:spcBef>
                        <a:spcAft>
                          <a:spcPct val="40000"/>
                        </a:spcAft>
                        <a:buClr>
                          <a:schemeClr val="tx2"/>
                        </a:buClr>
                        <a:buSzTx/>
                        <a:buFont typeface="Calibri" pitchFamily="34" charset="0"/>
                        <a:buNone/>
                        <a:tabLst/>
                      </a:pPr>
                      <a:r>
                        <a:rPr kumimoji="0" lang="en-US" sz="1500" b="1" i="0" u="none" strike="noStrike" cap="none" normalizeH="0" baseline="0" dirty="0">
                          <a:ln>
                            <a:noFill/>
                          </a:ln>
                          <a:solidFill>
                            <a:schemeClr val="tx1"/>
                          </a:solidFill>
                          <a:effectLst/>
                          <a:latin typeface="Calibri" pitchFamily="34" charset="0"/>
                        </a:rPr>
                        <a:t>0.51, 0.83</a:t>
                      </a:r>
                    </a:p>
                  </a:txBody>
                  <a:tcPr marL="71985" marR="71985" marT="72000" marB="72000" anchor="ctr" horzOverflow="overflow">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7" name="Rectangle 6"/>
          <p:cNvSpPr/>
          <p:nvPr/>
        </p:nvSpPr>
        <p:spPr bwMode="gray">
          <a:xfrm>
            <a:off x="2377981" y="1124777"/>
            <a:ext cx="1021177" cy="307777"/>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3BCB9"/>
                </a:solidFill>
                <a:effectLst/>
                <a:uLnTx/>
                <a:uFillTx/>
                <a:latin typeface="Calibri"/>
                <a:ea typeface="+mn-ea"/>
                <a:cs typeface="Arial" charset="0"/>
              </a:rPr>
              <a:t>Subgroup</a:t>
            </a:r>
            <a:endParaRPr kumimoji="0" lang="en-GB" sz="2000" b="0" i="0" u="none" strike="noStrike" kern="1200" cap="none" spc="0" normalizeH="0" baseline="0" noProof="0" dirty="0">
              <a:ln>
                <a:noFill/>
              </a:ln>
              <a:solidFill>
                <a:srgbClr val="23BCB9"/>
              </a:solidFill>
              <a:effectLst/>
              <a:uLnTx/>
              <a:uFillTx/>
              <a:latin typeface="Calibri"/>
              <a:ea typeface="+mn-ea"/>
              <a:cs typeface="Arial" charset="0"/>
            </a:endParaRPr>
          </a:p>
        </p:txBody>
      </p:sp>
      <p:sp>
        <p:nvSpPr>
          <p:cNvPr id="9" name="Rectangle 8"/>
          <p:cNvSpPr/>
          <p:nvPr/>
        </p:nvSpPr>
        <p:spPr bwMode="gray">
          <a:xfrm>
            <a:off x="2377962" y="1944145"/>
            <a:ext cx="1759712" cy="246221"/>
          </a:xfrm>
          <a:prstGeom prst="rect">
            <a:avLst/>
          </a:prstGeom>
        </p:spPr>
        <p:txBody>
          <a:bodyPr wrap="none" lIns="0" tIns="0" rIns="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75A832"/>
                </a:solidFill>
                <a:effectLst/>
                <a:uLnTx/>
                <a:uFillTx/>
                <a:latin typeface="Calibri"/>
                <a:ea typeface="+mn-ea"/>
                <a:cs typeface="Arial" charset="0"/>
              </a:rPr>
              <a:t>Pre-planned analysis</a:t>
            </a:r>
            <a:endParaRPr kumimoji="0" lang="en-GB" sz="1600" b="0" i="0" u="none" strike="noStrike" kern="1200" cap="none" spc="0" normalizeH="0" baseline="0" noProof="0" dirty="0">
              <a:ln>
                <a:noFill/>
              </a:ln>
              <a:solidFill>
                <a:srgbClr val="75A832"/>
              </a:solidFill>
              <a:effectLst/>
              <a:uLnTx/>
              <a:uFillTx/>
              <a:latin typeface="Calibri"/>
              <a:ea typeface="+mn-ea"/>
              <a:cs typeface="Arial" charset="0"/>
            </a:endParaRPr>
          </a:p>
        </p:txBody>
      </p:sp>
      <p:sp>
        <p:nvSpPr>
          <p:cNvPr id="15" name="Rectangle 14"/>
          <p:cNvSpPr/>
          <p:nvPr/>
        </p:nvSpPr>
        <p:spPr bwMode="gray">
          <a:xfrm>
            <a:off x="2377963" y="3617337"/>
            <a:ext cx="1703223" cy="246221"/>
          </a:xfrm>
          <a:prstGeom prst="rect">
            <a:avLst/>
          </a:prstGeom>
        </p:spPr>
        <p:txBody>
          <a:bodyPr wrap="none" lIns="0" tIns="0" rIns="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75A832"/>
                </a:solidFill>
                <a:effectLst/>
                <a:uLnTx/>
                <a:uFillTx/>
                <a:latin typeface="Calibri"/>
                <a:ea typeface="+mn-ea"/>
                <a:cs typeface="Arial" charset="0"/>
              </a:rPr>
              <a:t>Exploratory analysis</a:t>
            </a:r>
            <a:endParaRPr kumimoji="0" lang="en-GB" sz="1600" b="0" i="0" u="none" strike="noStrike" kern="1200" cap="none" spc="0" normalizeH="0" baseline="0" noProof="0" dirty="0">
              <a:ln>
                <a:noFill/>
              </a:ln>
              <a:solidFill>
                <a:srgbClr val="75A832"/>
              </a:solidFill>
              <a:effectLst/>
              <a:uLnTx/>
              <a:uFillTx/>
              <a:latin typeface="Calibri"/>
              <a:ea typeface="+mn-ea"/>
              <a:cs typeface="Arial" charset="0"/>
            </a:endParaRPr>
          </a:p>
        </p:txBody>
      </p:sp>
      <p:sp>
        <p:nvSpPr>
          <p:cNvPr id="16" name="Rectangle 15"/>
          <p:cNvSpPr/>
          <p:nvPr/>
        </p:nvSpPr>
        <p:spPr bwMode="gray">
          <a:xfrm>
            <a:off x="2377962" y="3942583"/>
            <a:ext cx="1304844" cy="215444"/>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F7370"/>
                </a:solidFill>
                <a:effectLst/>
                <a:uLnTx/>
                <a:uFillTx/>
                <a:latin typeface="Calibri"/>
                <a:ea typeface="+mn-ea"/>
                <a:cs typeface="Arial" charset="0"/>
              </a:rPr>
              <a:t>IHC 0 or 1+/FISH+</a:t>
            </a:r>
          </a:p>
        </p:txBody>
      </p:sp>
      <p:sp>
        <p:nvSpPr>
          <p:cNvPr id="18" name="Rectangle 17"/>
          <p:cNvSpPr/>
          <p:nvPr/>
        </p:nvSpPr>
        <p:spPr bwMode="gray">
          <a:xfrm>
            <a:off x="3446944" y="5201975"/>
            <a:ext cx="937308" cy="430887"/>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F7370"/>
                </a:solidFill>
                <a:effectLst/>
                <a:uLnTx/>
                <a:uFillTx/>
                <a:latin typeface="Calibri"/>
                <a:ea typeface="+mn-ea"/>
                <a:cs typeface="Arial" charset="0"/>
              </a:rPr>
              <a:t>Favours</a:t>
            </a:r>
            <a:br>
              <a:rPr kumimoji="0" lang="en-GB" sz="1400" b="1" i="0" u="none" strike="noStrike" kern="1200" cap="none" spc="0" normalizeH="0" baseline="0" noProof="0" dirty="0">
                <a:ln>
                  <a:noFill/>
                </a:ln>
                <a:solidFill>
                  <a:srgbClr val="5F7370"/>
                </a:solidFill>
                <a:effectLst/>
                <a:uLnTx/>
                <a:uFillTx/>
                <a:latin typeface="Calibri"/>
                <a:ea typeface="+mn-ea"/>
                <a:cs typeface="Arial" charset="0"/>
              </a:rPr>
            </a:br>
            <a:r>
              <a:rPr kumimoji="0" lang="en-GB" sz="1400" b="1" i="0" u="none" strike="noStrike" kern="1200" cap="none" spc="0" normalizeH="0" baseline="0" noProof="0" dirty="0">
                <a:ln>
                  <a:noFill/>
                </a:ln>
                <a:solidFill>
                  <a:srgbClr val="5F7370"/>
                </a:solidFill>
                <a:effectLst/>
                <a:uLnTx/>
                <a:uFillTx/>
                <a:latin typeface="Calibri"/>
                <a:ea typeface="+mn-ea"/>
                <a:cs typeface="Arial" charset="0"/>
              </a:rPr>
              <a:t>trastuzumab</a:t>
            </a:r>
            <a:endParaRPr kumimoji="0" lang="en-GB" sz="1400" b="0" i="0" u="none" strike="noStrike" kern="1200" cap="none" spc="0" normalizeH="0" baseline="0" noProof="0" dirty="0">
              <a:ln>
                <a:noFill/>
              </a:ln>
              <a:solidFill>
                <a:srgbClr val="5F7370"/>
              </a:solidFill>
              <a:effectLst/>
              <a:uLnTx/>
              <a:uFillTx/>
              <a:latin typeface="Calibri"/>
              <a:ea typeface="+mn-ea"/>
              <a:cs typeface="Arial" charset="0"/>
            </a:endParaRPr>
          </a:p>
        </p:txBody>
      </p:sp>
      <p:sp>
        <p:nvSpPr>
          <p:cNvPr id="19" name="Rectangle 18"/>
          <p:cNvSpPr/>
          <p:nvPr/>
        </p:nvSpPr>
        <p:spPr bwMode="gray">
          <a:xfrm>
            <a:off x="4906736" y="5201975"/>
            <a:ext cx="350224" cy="430887"/>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F7370"/>
                </a:solidFill>
                <a:effectLst/>
                <a:uLnTx/>
                <a:uFillTx/>
                <a:latin typeface="Calibri"/>
                <a:ea typeface="+mn-ea"/>
                <a:cs typeface="Arial" charset="0"/>
              </a:rPr>
              <a:t>Risk</a:t>
            </a:r>
            <a:br>
              <a:rPr kumimoji="0" lang="en-GB" sz="1400" b="1" i="0" u="none" strike="noStrike" kern="1200" cap="none" spc="0" normalizeH="0" baseline="0" noProof="0" dirty="0">
                <a:ln>
                  <a:noFill/>
                </a:ln>
                <a:solidFill>
                  <a:srgbClr val="5F7370"/>
                </a:solidFill>
                <a:effectLst/>
                <a:uLnTx/>
                <a:uFillTx/>
                <a:latin typeface="Calibri"/>
                <a:ea typeface="+mn-ea"/>
                <a:cs typeface="Arial" charset="0"/>
              </a:rPr>
            </a:br>
            <a:r>
              <a:rPr kumimoji="0" lang="en-GB" sz="1400" b="1" i="0" u="none" strike="noStrike" kern="1200" cap="none" spc="0" normalizeH="0" baseline="0" noProof="0" dirty="0">
                <a:ln>
                  <a:noFill/>
                </a:ln>
                <a:solidFill>
                  <a:srgbClr val="5F7370"/>
                </a:solidFill>
                <a:effectLst/>
                <a:uLnTx/>
                <a:uFillTx/>
                <a:latin typeface="Calibri"/>
                <a:ea typeface="+mn-ea"/>
                <a:cs typeface="Arial" charset="0"/>
              </a:rPr>
              <a:t>ratio</a:t>
            </a:r>
            <a:endParaRPr kumimoji="0" lang="en-GB" sz="1400" b="0" i="0" u="none" strike="noStrike" kern="1200" cap="none" spc="0" normalizeH="0" baseline="0" noProof="0" dirty="0">
              <a:ln>
                <a:noFill/>
              </a:ln>
              <a:solidFill>
                <a:srgbClr val="5F7370"/>
              </a:solidFill>
              <a:effectLst/>
              <a:uLnTx/>
              <a:uFillTx/>
              <a:latin typeface="Calibri"/>
              <a:ea typeface="+mn-ea"/>
              <a:cs typeface="Arial" charset="0"/>
            </a:endParaRPr>
          </a:p>
        </p:txBody>
      </p:sp>
      <p:sp>
        <p:nvSpPr>
          <p:cNvPr id="20" name="Rectangle 19"/>
          <p:cNvSpPr/>
          <p:nvPr/>
        </p:nvSpPr>
        <p:spPr bwMode="gray">
          <a:xfrm>
            <a:off x="5673107" y="5201975"/>
            <a:ext cx="1169744" cy="430887"/>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F7370"/>
                </a:solidFill>
                <a:effectLst/>
                <a:uLnTx/>
                <a:uFillTx/>
                <a:latin typeface="Calibri"/>
                <a:ea typeface="+mn-ea"/>
                <a:cs typeface="Arial" charset="0"/>
              </a:rPr>
              <a:t>Favours</a:t>
            </a:r>
            <a:br>
              <a:rPr kumimoji="0" lang="en-GB" sz="1400" b="1" i="0" u="none" strike="noStrike" kern="1200" cap="none" spc="0" normalizeH="0" baseline="0" noProof="0" dirty="0">
                <a:ln>
                  <a:noFill/>
                </a:ln>
                <a:solidFill>
                  <a:srgbClr val="5F7370"/>
                </a:solidFill>
                <a:effectLst/>
                <a:uLnTx/>
                <a:uFillTx/>
                <a:latin typeface="Calibri"/>
                <a:ea typeface="+mn-ea"/>
                <a:cs typeface="Arial" charset="0"/>
              </a:rPr>
            </a:br>
            <a:r>
              <a:rPr kumimoji="0" lang="en-GB" sz="1400" b="1" i="0" u="none" strike="noStrike" kern="1200" cap="none" spc="0" normalizeH="0" baseline="0" noProof="0" dirty="0">
                <a:ln>
                  <a:noFill/>
                </a:ln>
                <a:solidFill>
                  <a:srgbClr val="5F7370"/>
                </a:solidFill>
                <a:effectLst/>
                <a:uLnTx/>
                <a:uFillTx/>
                <a:latin typeface="Calibri"/>
                <a:ea typeface="+mn-ea"/>
                <a:cs typeface="Arial" charset="0"/>
              </a:rPr>
              <a:t>no trastuzumab</a:t>
            </a:r>
            <a:endParaRPr kumimoji="0" lang="en-GB" sz="1400" b="0" i="0" u="none" strike="noStrike" kern="1200" cap="none" spc="0" normalizeH="0" baseline="0" noProof="0" dirty="0">
              <a:ln>
                <a:noFill/>
              </a:ln>
              <a:solidFill>
                <a:srgbClr val="5F7370"/>
              </a:solidFill>
              <a:effectLst/>
              <a:uLnTx/>
              <a:uFillTx/>
              <a:latin typeface="Calibri"/>
              <a:ea typeface="+mn-ea"/>
              <a:cs typeface="Arial" charset="0"/>
            </a:endParaRPr>
          </a:p>
        </p:txBody>
      </p:sp>
      <p:cxnSp>
        <p:nvCxnSpPr>
          <p:cNvPr id="22" name="Straight Connector 21"/>
          <p:cNvCxnSpPr/>
          <p:nvPr/>
        </p:nvCxnSpPr>
        <p:spPr bwMode="gray">
          <a:xfrm>
            <a:off x="5081848" y="1352278"/>
            <a:ext cx="0" cy="3415143"/>
          </a:xfrm>
          <a:prstGeom prst="line">
            <a:avLst/>
          </a:prstGeom>
          <a:ln w="28575" cap="rnd">
            <a:solidFill>
              <a:srgbClr val="B0586B"/>
            </a:solidFill>
            <a:prstDash val="sysDot"/>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bwMode="gray">
          <a:xfrm>
            <a:off x="5036163" y="4963293"/>
            <a:ext cx="91372" cy="215444"/>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F7370"/>
                </a:solidFill>
                <a:effectLst/>
                <a:uLnTx/>
                <a:uFillTx/>
                <a:latin typeface="Calibri"/>
                <a:ea typeface="+mn-ea"/>
                <a:cs typeface="Arial" charset="0"/>
              </a:rPr>
              <a:t>1</a:t>
            </a:r>
          </a:p>
        </p:txBody>
      </p:sp>
      <p:sp>
        <p:nvSpPr>
          <p:cNvPr id="28" name="Rectangle 27"/>
          <p:cNvSpPr/>
          <p:nvPr/>
        </p:nvSpPr>
        <p:spPr bwMode="gray">
          <a:xfrm>
            <a:off x="4597287" y="4963293"/>
            <a:ext cx="227626" cy="215444"/>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F7370"/>
                </a:solidFill>
                <a:effectLst/>
                <a:uLnTx/>
                <a:uFillTx/>
                <a:latin typeface="Calibri"/>
                <a:ea typeface="+mn-ea"/>
                <a:cs typeface="Arial" charset="0"/>
              </a:rPr>
              <a:t>0.6</a:t>
            </a:r>
          </a:p>
        </p:txBody>
      </p:sp>
      <p:sp>
        <p:nvSpPr>
          <p:cNvPr id="29" name="Rectangle 28"/>
          <p:cNvSpPr/>
          <p:nvPr/>
        </p:nvSpPr>
        <p:spPr bwMode="gray">
          <a:xfrm>
            <a:off x="4309255" y="4963293"/>
            <a:ext cx="227626" cy="215444"/>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F7370"/>
                </a:solidFill>
                <a:effectLst/>
                <a:uLnTx/>
                <a:uFillTx/>
                <a:latin typeface="Calibri"/>
                <a:ea typeface="+mn-ea"/>
                <a:cs typeface="Arial" charset="0"/>
              </a:rPr>
              <a:t>0.4</a:t>
            </a:r>
          </a:p>
        </p:txBody>
      </p:sp>
      <p:sp>
        <p:nvSpPr>
          <p:cNvPr id="30" name="Rectangle 29"/>
          <p:cNvSpPr/>
          <p:nvPr/>
        </p:nvSpPr>
        <p:spPr bwMode="gray">
          <a:xfrm>
            <a:off x="3797248" y="4963293"/>
            <a:ext cx="227626" cy="215444"/>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F7370"/>
                </a:solidFill>
                <a:effectLst/>
                <a:uLnTx/>
                <a:uFillTx/>
                <a:latin typeface="Calibri"/>
                <a:ea typeface="+mn-ea"/>
                <a:cs typeface="Arial" charset="0"/>
              </a:rPr>
              <a:t>0.2</a:t>
            </a:r>
          </a:p>
        </p:txBody>
      </p:sp>
      <p:sp>
        <p:nvSpPr>
          <p:cNvPr id="31" name="Rectangle 30"/>
          <p:cNvSpPr/>
          <p:nvPr/>
        </p:nvSpPr>
        <p:spPr bwMode="gray">
          <a:xfrm>
            <a:off x="5548113" y="4963293"/>
            <a:ext cx="91372" cy="215444"/>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F7370"/>
                </a:solidFill>
                <a:effectLst/>
                <a:uLnTx/>
                <a:uFillTx/>
                <a:latin typeface="Calibri"/>
                <a:ea typeface="+mn-ea"/>
                <a:cs typeface="Arial" charset="0"/>
              </a:rPr>
              <a:t>2</a:t>
            </a:r>
          </a:p>
        </p:txBody>
      </p:sp>
      <p:sp>
        <p:nvSpPr>
          <p:cNvPr id="32" name="Rectangle 31"/>
          <p:cNvSpPr/>
          <p:nvPr/>
        </p:nvSpPr>
        <p:spPr bwMode="gray">
          <a:xfrm>
            <a:off x="5841425" y="4963293"/>
            <a:ext cx="91372" cy="215444"/>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F7370"/>
                </a:solidFill>
                <a:effectLst/>
                <a:uLnTx/>
                <a:uFillTx/>
                <a:latin typeface="Calibri"/>
                <a:ea typeface="+mn-ea"/>
                <a:cs typeface="Arial" charset="0"/>
              </a:rPr>
              <a:t>3</a:t>
            </a:r>
          </a:p>
        </p:txBody>
      </p:sp>
      <p:sp>
        <p:nvSpPr>
          <p:cNvPr id="33" name="Rectangle 32"/>
          <p:cNvSpPr/>
          <p:nvPr/>
        </p:nvSpPr>
        <p:spPr bwMode="gray">
          <a:xfrm>
            <a:off x="6049049" y="4963293"/>
            <a:ext cx="91372" cy="215444"/>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F7370"/>
                </a:solidFill>
                <a:effectLst/>
                <a:uLnTx/>
                <a:uFillTx/>
                <a:latin typeface="Calibri"/>
                <a:ea typeface="+mn-ea"/>
                <a:cs typeface="Arial" charset="0"/>
              </a:rPr>
              <a:t>4</a:t>
            </a:r>
          </a:p>
        </p:txBody>
      </p:sp>
      <p:sp>
        <p:nvSpPr>
          <p:cNvPr id="34" name="Rectangle 33"/>
          <p:cNvSpPr/>
          <p:nvPr/>
        </p:nvSpPr>
        <p:spPr bwMode="gray">
          <a:xfrm>
            <a:off x="6209416" y="4963293"/>
            <a:ext cx="91372" cy="215444"/>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F7370"/>
                </a:solidFill>
                <a:effectLst/>
                <a:uLnTx/>
                <a:uFillTx/>
                <a:latin typeface="Calibri"/>
                <a:ea typeface="+mn-ea"/>
                <a:cs typeface="Arial" charset="0"/>
              </a:rPr>
              <a:t>5</a:t>
            </a:r>
          </a:p>
        </p:txBody>
      </p:sp>
      <p:cxnSp>
        <p:nvCxnSpPr>
          <p:cNvPr id="36" name="Straight Connector 35"/>
          <p:cNvCxnSpPr/>
          <p:nvPr/>
        </p:nvCxnSpPr>
        <p:spPr bwMode="gray">
          <a:xfrm>
            <a:off x="3900374" y="4767389"/>
            <a:ext cx="2357621" cy="0"/>
          </a:xfrm>
          <a:prstGeom prst="line">
            <a:avLst/>
          </a:prstGeom>
          <a:noFill/>
          <a:ln w="38100" cap="flat" cmpd="sng" algn="ctr">
            <a:solidFill>
              <a:srgbClr val="9BAEB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p:cNvCxnSpPr/>
          <p:nvPr/>
        </p:nvCxnSpPr>
        <p:spPr bwMode="gray">
          <a:xfrm flipV="1">
            <a:off x="3911061" y="4679906"/>
            <a:ext cx="0" cy="174971"/>
          </a:xfrm>
          <a:prstGeom prst="line">
            <a:avLst/>
          </a:prstGeom>
          <a:noFill/>
          <a:ln w="19050" cap="flat" cmpd="sng" algn="ctr">
            <a:solidFill>
              <a:schemeClr val="tx1">
                <a:lumMod val="40000"/>
                <a:lumOff val="6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gray">
          <a:xfrm flipV="1">
            <a:off x="4423030" y="4679906"/>
            <a:ext cx="0" cy="174971"/>
          </a:xfrm>
          <a:prstGeom prst="line">
            <a:avLst/>
          </a:prstGeom>
          <a:noFill/>
          <a:ln w="19050" cap="flat" cmpd="sng" algn="ctr">
            <a:solidFill>
              <a:schemeClr val="tx1">
                <a:lumMod val="40000"/>
                <a:lumOff val="6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gray">
          <a:xfrm flipV="1">
            <a:off x="4715924" y="4679906"/>
            <a:ext cx="0" cy="174971"/>
          </a:xfrm>
          <a:prstGeom prst="line">
            <a:avLst/>
          </a:prstGeom>
          <a:noFill/>
          <a:ln w="19050" cap="flat" cmpd="sng" algn="ctr">
            <a:solidFill>
              <a:schemeClr val="tx1">
                <a:lumMod val="40000"/>
                <a:lumOff val="6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Connector 43"/>
          <p:cNvCxnSpPr/>
          <p:nvPr/>
        </p:nvCxnSpPr>
        <p:spPr bwMode="gray">
          <a:xfrm flipV="1">
            <a:off x="5594605" y="4679906"/>
            <a:ext cx="0" cy="174971"/>
          </a:xfrm>
          <a:prstGeom prst="line">
            <a:avLst/>
          </a:prstGeom>
          <a:noFill/>
          <a:ln w="19050" cap="flat" cmpd="sng" algn="ctr">
            <a:solidFill>
              <a:schemeClr val="tx1">
                <a:lumMod val="40000"/>
                <a:lumOff val="6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Connector 44"/>
          <p:cNvCxnSpPr/>
          <p:nvPr/>
        </p:nvCxnSpPr>
        <p:spPr bwMode="gray">
          <a:xfrm flipV="1">
            <a:off x="5889880" y="4679906"/>
            <a:ext cx="0" cy="174971"/>
          </a:xfrm>
          <a:prstGeom prst="line">
            <a:avLst/>
          </a:prstGeom>
          <a:noFill/>
          <a:ln w="19050" cap="flat" cmpd="sng" algn="ctr">
            <a:solidFill>
              <a:schemeClr val="tx1">
                <a:lumMod val="40000"/>
                <a:lumOff val="6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Connector 45"/>
          <p:cNvCxnSpPr/>
          <p:nvPr/>
        </p:nvCxnSpPr>
        <p:spPr bwMode="gray">
          <a:xfrm flipV="1">
            <a:off x="6092287" y="4679906"/>
            <a:ext cx="0" cy="174971"/>
          </a:xfrm>
          <a:prstGeom prst="line">
            <a:avLst/>
          </a:prstGeom>
          <a:noFill/>
          <a:ln w="19050" cap="flat" cmpd="sng" algn="ctr">
            <a:solidFill>
              <a:schemeClr val="tx1">
                <a:lumMod val="40000"/>
                <a:lumOff val="6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gray">
          <a:xfrm flipV="1">
            <a:off x="6257979" y="4679906"/>
            <a:ext cx="0" cy="174971"/>
          </a:xfrm>
          <a:prstGeom prst="line">
            <a:avLst/>
          </a:prstGeom>
          <a:noFill/>
          <a:ln w="19050" cap="flat" cmpd="sng" algn="ctr">
            <a:solidFill>
              <a:schemeClr val="tx1">
                <a:lumMod val="40000"/>
                <a:lumOff val="6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 name="Group 38"/>
          <p:cNvGrpSpPr/>
          <p:nvPr/>
        </p:nvGrpSpPr>
        <p:grpSpPr bwMode="gray">
          <a:xfrm>
            <a:off x="2377962" y="1651506"/>
            <a:ext cx="2639296" cy="246221"/>
            <a:chOff x="853962" y="1716217"/>
            <a:chExt cx="2639296" cy="246197"/>
          </a:xfrm>
        </p:grpSpPr>
        <p:sp>
          <p:nvSpPr>
            <p:cNvPr id="8" name="Rectangle 7"/>
            <p:cNvSpPr/>
            <p:nvPr/>
          </p:nvSpPr>
          <p:spPr bwMode="gray">
            <a:xfrm>
              <a:off x="853962" y="1716217"/>
              <a:ext cx="224420" cy="246197"/>
            </a:xfrm>
            <a:prstGeom prst="rect">
              <a:avLst/>
            </a:prstGeom>
          </p:spPr>
          <p:txBody>
            <a:bodyPr wrap="none" lIns="0" tIns="0" rIns="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75A832"/>
                  </a:solidFill>
                  <a:effectLst/>
                  <a:uLnTx/>
                  <a:uFillTx/>
                  <a:latin typeface="Calibri"/>
                  <a:ea typeface="+mn-ea"/>
                  <a:cs typeface="Arial" charset="0"/>
                </a:rPr>
                <a:t>All</a:t>
              </a:r>
              <a:endParaRPr kumimoji="0" lang="en-GB" sz="1600" b="0" i="0" u="none" strike="noStrike" kern="1200" cap="none" spc="0" normalizeH="0" baseline="0" noProof="0" dirty="0">
                <a:ln>
                  <a:noFill/>
                </a:ln>
                <a:solidFill>
                  <a:srgbClr val="75A832"/>
                </a:solidFill>
                <a:effectLst/>
                <a:uLnTx/>
                <a:uFillTx/>
                <a:latin typeface="Calibri"/>
                <a:ea typeface="+mn-ea"/>
                <a:cs typeface="Arial" charset="0"/>
              </a:endParaRPr>
            </a:p>
          </p:txBody>
        </p:sp>
        <p:grpSp>
          <p:nvGrpSpPr>
            <p:cNvPr id="5" name="Group 11271"/>
            <p:cNvGrpSpPr/>
            <p:nvPr/>
          </p:nvGrpSpPr>
          <p:grpSpPr bwMode="gray">
            <a:xfrm>
              <a:off x="3185625" y="1737868"/>
              <a:ext cx="307633" cy="202879"/>
              <a:chOff x="3040405" y="1641944"/>
              <a:chExt cx="307633" cy="202879"/>
            </a:xfrm>
          </p:grpSpPr>
          <p:cxnSp>
            <p:nvCxnSpPr>
              <p:cNvPr id="70" name="Straight Connector 69"/>
              <p:cNvCxnSpPr/>
              <p:nvPr/>
            </p:nvCxnSpPr>
            <p:spPr bwMode="gray">
              <a:xfrm>
                <a:off x="3040405" y="1743383"/>
                <a:ext cx="307633" cy="0"/>
              </a:xfrm>
              <a:prstGeom prst="line">
                <a:avLst/>
              </a:prstGeom>
              <a:noFill/>
              <a:ln w="38100" cap="rnd" cmpd="sng" algn="ctr">
                <a:solidFill>
                  <a:schemeClr val="accent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71" name="Oval 11270"/>
              <p:cNvSpPr/>
              <p:nvPr/>
            </p:nvSpPr>
            <p:spPr bwMode="gray">
              <a:xfrm>
                <a:off x="3092782" y="1641944"/>
                <a:ext cx="202879" cy="202879"/>
              </a:xfrm>
              <a:prstGeom prst="ellipse">
                <a:avLst/>
              </a:prstGeom>
              <a:solidFill>
                <a:schemeClr val="accent2"/>
              </a:solidFill>
              <a:ln w="38100" algn="ctr">
                <a:noFill/>
                <a:round/>
                <a:headEnd/>
                <a:tailEnd/>
              </a:ln>
              <a:effectLst/>
            </p:spPr>
            <p:txBody>
              <a:bodyPr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5F7370"/>
                  </a:solidFill>
                  <a:effectLst/>
                  <a:uLnTx/>
                  <a:uFillTx/>
                  <a:latin typeface="Calibri"/>
                  <a:ea typeface="+mn-ea"/>
                  <a:cs typeface="Arial" charset="0"/>
                </a:endParaRPr>
              </a:p>
            </p:txBody>
          </p:sp>
        </p:grpSp>
      </p:grpSp>
      <p:grpSp>
        <p:nvGrpSpPr>
          <p:cNvPr id="21" name="Group 20"/>
          <p:cNvGrpSpPr/>
          <p:nvPr/>
        </p:nvGrpSpPr>
        <p:grpSpPr bwMode="gray">
          <a:xfrm>
            <a:off x="2377962" y="2248233"/>
            <a:ext cx="3115546" cy="215444"/>
            <a:chOff x="853962" y="2342618"/>
            <a:chExt cx="3115546" cy="215444"/>
          </a:xfrm>
        </p:grpSpPr>
        <p:sp>
          <p:nvSpPr>
            <p:cNvPr id="10" name="Rectangle 9"/>
            <p:cNvSpPr/>
            <p:nvPr/>
          </p:nvSpPr>
          <p:spPr bwMode="gray">
            <a:xfrm>
              <a:off x="853962" y="2342618"/>
              <a:ext cx="883255" cy="215444"/>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F7370"/>
                  </a:solidFill>
                  <a:effectLst/>
                  <a:uLnTx/>
                  <a:uFillTx/>
                  <a:latin typeface="Calibri"/>
                  <a:ea typeface="+mn-ea"/>
                  <a:cs typeface="Arial" charset="0"/>
                </a:rPr>
                <a:t>IHC 0/FISH+</a:t>
              </a:r>
            </a:p>
          </p:txBody>
        </p:sp>
        <p:grpSp>
          <p:nvGrpSpPr>
            <p:cNvPr id="23" name="Group 11272"/>
            <p:cNvGrpSpPr/>
            <p:nvPr/>
          </p:nvGrpSpPr>
          <p:grpSpPr bwMode="gray">
            <a:xfrm>
              <a:off x="3014175" y="2418159"/>
              <a:ext cx="955333" cy="64362"/>
              <a:chOff x="2868955" y="2428426"/>
              <a:chExt cx="955333" cy="64362"/>
            </a:xfrm>
          </p:grpSpPr>
          <p:cxnSp>
            <p:nvCxnSpPr>
              <p:cNvPr id="48" name="Straight Connector 47"/>
              <p:cNvCxnSpPr/>
              <p:nvPr/>
            </p:nvCxnSpPr>
            <p:spPr bwMode="gray">
              <a:xfrm>
                <a:off x="2868955" y="2460607"/>
                <a:ext cx="955333" cy="0"/>
              </a:xfrm>
              <a:prstGeom prst="line">
                <a:avLst/>
              </a:prstGeom>
              <a:noFill/>
              <a:ln w="38100" cap="rnd" cmpd="sng" algn="ctr">
                <a:solidFill>
                  <a:schemeClr val="accent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5" name="Oval 74"/>
              <p:cNvSpPr/>
              <p:nvPr/>
            </p:nvSpPr>
            <p:spPr bwMode="gray">
              <a:xfrm>
                <a:off x="3314440" y="2428426"/>
                <a:ext cx="64362" cy="64362"/>
              </a:xfrm>
              <a:prstGeom prst="ellipse">
                <a:avLst/>
              </a:prstGeom>
              <a:solidFill>
                <a:schemeClr val="accent2"/>
              </a:solidFill>
              <a:ln w="38100" algn="ctr">
                <a:noFill/>
                <a:round/>
                <a:headEnd/>
                <a:tailEnd/>
              </a:ln>
              <a:effectLst/>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5F7370"/>
                  </a:solidFill>
                  <a:effectLst/>
                  <a:uLnTx/>
                  <a:uFillTx/>
                  <a:latin typeface="Calibri"/>
                  <a:ea typeface="+mn-ea"/>
                  <a:cs typeface="Arial" charset="0"/>
                </a:endParaRPr>
              </a:p>
            </p:txBody>
          </p:sp>
        </p:grpSp>
      </p:grpSp>
      <p:grpSp>
        <p:nvGrpSpPr>
          <p:cNvPr id="24" name="Group 23"/>
          <p:cNvGrpSpPr/>
          <p:nvPr/>
        </p:nvGrpSpPr>
        <p:grpSpPr bwMode="gray">
          <a:xfrm>
            <a:off x="2377988" y="2520789"/>
            <a:ext cx="3277471" cy="215444"/>
            <a:chOff x="853962" y="2608123"/>
            <a:chExt cx="3277471" cy="215444"/>
          </a:xfrm>
        </p:grpSpPr>
        <p:sp>
          <p:nvSpPr>
            <p:cNvPr id="11" name="Rectangle 10"/>
            <p:cNvSpPr/>
            <p:nvPr/>
          </p:nvSpPr>
          <p:spPr bwMode="gray">
            <a:xfrm>
              <a:off x="853962" y="2608123"/>
              <a:ext cx="973023" cy="215444"/>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F7370"/>
                  </a:solidFill>
                  <a:effectLst/>
                  <a:uLnTx/>
                  <a:uFillTx/>
                  <a:latin typeface="Calibri"/>
                  <a:ea typeface="+mn-ea"/>
                  <a:cs typeface="Arial" charset="0"/>
                </a:rPr>
                <a:t>IHC 1+/FISH+</a:t>
              </a:r>
            </a:p>
          </p:txBody>
        </p:sp>
        <p:grpSp>
          <p:nvGrpSpPr>
            <p:cNvPr id="25" name="Group 11273"/>
            <p:cNvGrpSpPr/>
            <p:nvPr/>
          </p:nvGrpSpPr>
          <p:grpSpPr bwMode="gray">
            <a:xfrm>
              <a:off x="3300913" y="2681283"/>
              <a:ext cx="830520" cy="69124"/>
              <a:chOff x="3155693" y="2659407"/>
              <a:chExt cx="830520" cy="69124"/>
            </a:xfrm>
          </p:grpSpPr>
          <p:cxnSp>
            <p:nvCxnSpPr>
              <p:cNvPr id="53" name="Straight Connector 52"/>
              <p:cNvCxnSpPr/>
              <p:nvPr/>
            </p:nvCxnSpPr>
            <p:spPr bwMode="gray">
              <a:xfrm>
                <a:off x="3155693" y="2693969"/>
                <a:ext cx="830520" cy="0"/>
              </a:xfrm>
              <a:prstGeom prst="line">
                <a:avLst/>
              </a:prstGeom>
              <a:noFill/>
              <a:ln w="38100" cap="rnd" cmpd="sng" algn="ctr">
                <a:solidFill>
                  <a:schemeClr val="accent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 name="Oval 75"/>
              <p:cNvSpPr/>
              <p:nvPr/>
            </p:nvSpPr>
            <p:spPr bwMode="gray">
              <a:xfrm>
                <a:off x="3536391" y="2659407"/>
                <a:ext cx="69124" cy="69124"/>
              </a:xfrm>
              <a:prstGeom prst="ellipse">
                <a:avLst/>
              </a:prstGeom>
              <a:solidFill>
                <a:schemeClr val="accent2"/>
              </a:solidFill>
              <a:ln w="12700" algn="ctr">
                <a:noFill/>
                <a:round/>
                <a:headEnd/>
                <a:tailEnd/>
              </a:ln>
              <a:effectLst/>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5F7370"/>
                  </a:solidFill>
                  <a:effectLst/>
                  <a:uLnTx/>
                  <a:uFillTx/>
                  <a:latin typeface="Calibri"/>
                  <a:ea typeface="+mn-ea"/>
                  <a:cs typeface="Arial" charset="0"/>
                </a:endParaRPr>
              </a:p>
            </p:txBody>
          </p:sp>
        </p:grpSp>
      </p:grpSp>
      <p:grpSp>
        <p:nvGrpSpPr>
          <p:cNvPr id="26" name="Group 22"/>
          <p:cNvGrpSpPr/>
          <p:nvPr/>
        </p:nvGrpSpPr>
        <p:grpSpPr bwMode="gray">
          <a:xfrm>
            <a:off x="2377992" y="2793313"/>
            <a:ext cx="2782171" cy="215444"/>
            <a:chOff x="853962" y="2873628"/>
            <a:chExt cx="2782171" cy="215444"/>
          </a:xfrm>
        </p:grpSpPr>
        <p:sp>
          <p:nvSpPr>
            <p:cNvPr id="12" name="Rectangle 11"/>
            <p:cNvSpPr/>
            <p:nvPr/>
          </p:nvSpPr>
          <p:spPr bwMode="gray">
            <a:xfrm>
              <a:off x="853962" y="2873628"/>
              <a:ext cx="973023" cy="215444"/>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F7370"/>
                  </a:solidFill>
                  <a:effectLst/>
                  <a:uLnTx/>
                  <a:uFillTx/>
                  <a:latin typeface="Calibri"/>
                  <a:ea typeface="+mn-ea"/>
                  <a:cs typeface="Arial" charset="0"/>
                </a:rPr>
                <a:t>IHC 2+/FISH+</a:t>
              </a:r>
            </a:p>
          </p:txBody>
        </p:sp>
        <p:grpSp>
          <p:nvGrpSpPr>
            <p:cNvPr id="35" name="Group 11274"/>
            <p:cNvGrpSpPr/>
            <p:nvPr/>
          </p:nvGrpSpPr>
          <p:grpSpPr bwMode="gray">
            <a:xfrm>
              <a:off x="3067551" y="2928187"/>
              <a:ext cx="568582" cy="106326"/>
              <a:chOff x="2922331" y="2864644"/>
              <a:chExt cx="568582" cy="106326"/>
            </a:xfrm>
          </p:grpSpPr>
          <p:cxnSp>
            <p:nvCxnSpPr>
              <p:cNvPr id="55" name="Straight Connector 54"/>
              <p:cNvCxnSpPr/>
              <p:nvPr/>
            </p:nvCxnSpPr>
            <p:spPr bwMode="gray">
              <a:xfrm>
                <a:off x="2922331" y="2917807"/>
                <a:ext cx="568582" cy="0"/>
              </a:xfrm>
              <a:prstGeom prst="line">
                <a:avLst/>
              </a:prstGeom>
              <a:noFill/>
              <a:ln w="38100" cap="rnd" cmpd="sng" algn="ctr">
                <a:solidFill>
                  <a:schemeClr val="accent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7" name="Oval 76"/>
              <p:cNvSpPr/>
              <p:nvPr/>
            </p:nvSpPr>
            <p:spPr bwMode="gray">
              <a:xfrm>
                <a:off x="3153459" y="2864644"/>
                <a:ext cx="106326" cy="106326"/>
              </a:xfrm>
              <a:prstGeom prst="ellipse">
                <a:avLst/>
              </a:prstGeom>
              <a:solidFill>
                <a:schemeClr val="accent2"/>
              </a:solidFill>
              <a:ln w="38100" algn="ctr">
                <a:noFill/>
                <a:round/>
                <a:headEnd/>
                <a:tailEnd/>
              </a:ln>
              <a:effectLst/>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5F7370"/>
                  </a:solidFill>
                  <a:effectLst/>
                  <a:uLnTx/>
                  <a:uFillTx/>
                  <a:latin typeface="Calibri"/>
                  <a:ea typeface="+mn-ea"/>
                  <a:cs typeface="Arial" charset="0"/>
                </a:endParaRPr>
              </a:p>
            </p:txBody>
          </p:sp>
        </p:grpSp>
      </p:grpSp>
      <p:grpSp>
        <p:nvGrpSpPr>
          <p:cNvPr id="37" name="Group 24"/>
          <p:cNvGrpSpPr/>
          <p:nvPr/>
        </p:nvGrpSpPr>
        <p:grpSpPr bwMode="gray">
          <a:xfrm>
            <a:off x="2377987" y="3065869"/>
            <a:ext cx="2553571" cy="215444"/>
            <a:chOff x="853962" y="3139133"/>
            <a:chExt cx="2553571" cy="215444"/>
          </a:xfrm>
        </p:grpSpPr>
        <p:sp>
          <p:nvSpPr>
            <p:cNvPr id="13" name="Rectangle 12"/>
            <p:cNvSpPr/>
            <p:nvPr/>
          </p:nvSpPr>
          <p:spPr bwMode="gray">
            <a:xfrm>
              <a:off x="853962" y="3139133"/>
              <a:ext cx="973023" cy="215444"/>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F7370"/>
                  </a:solidFill>
                  <a:effectLst/>
                  <a:uLnTx/>
                  <a:uFillTx/>
                  <a:latin typeface="Calibri"/>
                  <a:ea typeface="+mn-ea"/>
                  <a:cs typeface="Arial" charset="0"/>
                </a:rPr>
                <a:t>IHC 3+/FISH+</a:t>
              </a:r>
            </a:p>
          </p:txBody>
        </p:sp>
        <p:grpSp>
          <p:nvGrpSpPr>
            <p:cNvPr id="39" name="Group 11275"/>
            <p:cNvGrpSpPr/>
            <p:nvPr/>
          </p:nvGrpSpPr>
          <p:grpSpPr bwMode="gray">
            <a:xfrm>
              <a:off x="2905626" y="3198005"/>
              <a:ext cx="501907" cy="97700"/>
              <a:chOff x="2760406" y="3111844"/>
              <a:chExt cx="501907" cy="97700"/>
            </a:xfrm>
          </p:grpSpPr>
          <p:cxnSp>
            <p:nvCxnSpPr>
              <p:cNvPr id="58" name="Straight Connector 57"/>
              <p:cNvCxnSpPr/>
              <p:nvPr/>
            </p:nvCxnSpPr>
            <p:spPr bwMode="gray">
              <a:xfrm>
                <a:off x="2760406" y="3160694"/>
                <a:ext cx="501907" cy="0"/>
              </a:xfrm>
              <a:prstGeom prst="line">
                <a:avLst/>
              </a:prstGeom>
              <a:noFill/>
              <a:ln w="38100" cap="rnd" cmpd="sng" algn="ctr">
                <a:solidFill>
                  <a:schemeClr val="accent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9" name="Oval 78"/>
              <p:cNvSpPr/>
              <p:nvPr/>
            </p:nvSpPr>
            <p:spPr bwMode="gray">
              <a:xfrm>
                <a:off x="2962509" y="3111844"/>
                <a:ext cx="97700" cy="97700"/>
              </a:xfrm>
              <a:prstGeom prst="ellipse">
                <a:avLst/>
              </a:prstGeom>
              <a:solidFill>
                <a:schemeClr val="accent2"/>
              </a:solidFill>
              <a:ln w="38100" algn="ctr">
                <a:noFill/>
                <a:round/>
                <a:headEnd/>
                <a:tailEnd/>
              </a:ln>
              <a:effectLst/>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5F7370"/>
                  </a:solidFill>
                  <a:effectLst/>
                  <a:uLnTx/>
                  <a:uFillTx/>
                  <a:latin typeface="Calibri"/>
                  <a:ea typeface="+mn-ea"/>
                  <a:cs typeface="Arial" charset="0"/>
                </a:endParaRPr>
              </a:p>
            </p:txBody>
          </p:sp>
        </p:grpSp>
      </p:grpSp>
      <p:grpSp>
        <p:nvGrpSpPr>
          <p:cNvPr id="40" name="Group 36"/>
          <p:cNvGrpSpPr/>
          <p:nvPr/>
        </p:nvGrpSpPr>
        <p:grpSpPr bwMode="gray">
          <a:xfrm>
            <a:off x="2377968" y="3338424"/>
            <a:ext cx="3587033" cy="215444"/>
            <a:chOff x="853962" y="3404638"/>
            <a:chExt cx="3587033" cy="215444"/>
          </a:xfrm>
        </p:grpSpPr>
        <p:sp>
          <p:nvSpPr>
            <p:cNvPr id="14" name="Rectangle 13"/>
            <p:cNvSpPr/>
            <p:nvPr/>
          </p:nvSpPr>
          <p:spPr bwMode="gray">
            <a:xfrm>
              <a:off x="853962" y="3404638"/>
              <a:ext cx="937757" cy="215444"/>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F7370"/>
                  </a:solidFill>
                  <a:effectLst/>
                  <a:uLnTx/>
                  <a:uFillTx/>
                  <a:latin typeface="Calibri"/>
                  <a:ea typeface="+mn-ea"/>
                  <a:cs typeface="Arial" charset="0"/>
                </a:rPr>
                <a:t>IHC 3+/FISH-</a:t>
              </a:r>
            </a:p>
          </p:txBody>
        </p:sp>
        <p:grpSp>
          <p:nvGrpSpPr>
            <p:cNvPr id="41" name="Group 34"/>
            <p:cNvGrpSpPr/>
            <p:nvPr/>
          </p:nvGrpSpPr>
          <p:grpSpPr bwMode="gray">
            <a:xfrm>
              <a:off x="2396038" y="3489501"/>
              <a:ext cx="2044957" cy="45719"/>
              <a:chOff x="2396038" y="3478728"/>
              <a:chExt cx="2044957" cy="45719"/>
            </a:xfrm>
          </p:grpSpPr>
          <p:cxnSp>
            <p:nvCxnSpPr>
              <p:cNvPr id="61" name="Straight Connector 60"/>
              <p:cNvCxnSpPr/>
              <p:nvPr/>
            </p:nvCxnSpPr>
            <p:spPr bwMode="gray">
              <a:xfrm>
                <a:off x="2396038" y="3501587"/>
                <a:ext cx="2044957" cy="0"/>
              </a:xfrm>
              <a:prstGeom prst="line">
                <a:avLst/>
              </a:prstGeom>
              <a:noFill/>
              <a:ln w="38100" cap="rnd" cmpd="sng" algn="ctr">
                <a:solidFill>
                  <a:schemeClr val="accent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Oval 79"/>
              <p:cNvSpPr/>
              <p:nvPr/>
            </p:nvSpPr>
            <p:spPr bwMode="gray">
              <a:xfrm>
                <a:off x="3395657" y="3478728"/>
                <a:ext cx="45719" cy="45719"/>
              </a:xfrm>
              <a:prstGeom prst="ellipse">
                <a:avLst/>
              </a:prstGeom>
              <a:solidFill>
                <a:schemeClr val="accent2"/>
              </a:solidFill>
              <a:ln w="38100" algn="ctr">
                <a:noFill/>
                <a:round/>
                <a:headEnd/>
                <a:tailEnd/>
              </a:ln>
              <a:effectLst/>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grpSp>
      </p:grpSp>
      <p:grpSp>
        <p:nvGrpSpPr>
          <p:cNvPr id="49" name="Group 11276"/>
          <p:cNvGrpSpPr/>
          <p:nvPr/>
        </p:nvGrpSpPr>
        <p:grpSpPr bwMode="gray">
          <a:xfrm>
            <a:off x="4826789" y="3994311"/>
            <a:ext cx="619125" cy="111988"/>
            <a:chOff x="3157538" y="3985763"/>
            <a:chExt cx="619125" cy="111988"/>
          </a:xfrm>
        </p:grpSpPr>
        <p:cxnSp>
          <p:nvCxnSpPr>
            <p:cNvPr id="63" name="Straight Connector 62"/>
            <p:cNvCxnSpPr/>
            <p:nvPr/>
          </p:nvCxnSpPr>
          <p:spPr bwMode="gray">
            <a:xfrm>
              <a:off x="3157538" y="4041757"/>
              <a:ext cx="619125" cy="0"/>
            </a:xfrm>
            <a:prstGeom prst="line">
              <a:avLst/>
            </a:prstGeom>
            <a:noFill/>
            <a:ln w="38100" cap="rnd" cmpd="sng" algn="ctr">
              <a:solidFill>
                <a:schemeClr val="accent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Oval 80"/>
            <p:cNvSpPr/>
            <p:nvPr/>
          </p:nvSpPr>
          <p:spPr bwMode="gray">
            <a:xfrm>
              <a:off x="3411106" y="3985763"/>
              <a:ext cx="111988" cy="111988"/>
            </a:xfrm>
            <a:prstGeom prst="ellipse">
              <a:avLst/>
            </a:prstGeom>
            <a:solidFill>
              <a:schemeClr val="accent2"/>
            </a:solidFill>
            <a:ln w="38100" algn="ctr">
              <a:noFill/>
              <a:round/>
              <a:headEnd/>
              <a:tailEnd/>
            </a:ln>
            <a:effectLst/>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grpSp>
      <p:grpSp>
        <p:nvGrpSpPr>
          <p:cNvPr id="50" name="Group 39"/>
          <p:cNvGrpSpPr/>
          <p:nvPr/>
        </p:nvGrpSpPr>
        <p:grpSpPr bwMode="gray">
          <a:xfrm>
            <a:off x="2377962" y="4217788"/>
            <a:ext cx="2582146" cy="215444"/>
            <a:chOff x="853962" y="4241731"/>
            <a:chExt cx="2582146" cy="215444"/>
          </a:xfrm>
        </p:grpSpPr>
        <p:sp>
          <p:nvSpPr>
            <p:cNvPr id="17" name="Rectangle 16"/>
            <p:cNvSpPr/>
            <p:nvPr/>
          </p:nvSpPr>
          <p:spPr bwMode="gray">
            <a:xfrm>
              <a:off x="853962" y="4241731"/>
              <a:ext cx="1691169" cy="215444"/>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F7370"/>
                  </a:solidFill>
                  <a:effectLst/>
                  <a:uLnTx/>
                  <a:uFillTx/>
                  <a:latin typeface="Calibri"/>
                  <a:ea typeface="+mn-ea"/>
                  <a:cs typeface="Arial" charset="0"/>
                </a:rPr>
                <a:t>IHC 2+/FISH+ or </a:t>
              </a:r>
              <a:r>
                <a:rPr kumimoji="0" lang="en-GB" sz="1400" b="1" i="0" u="none" strike="noStrike" kern="1200" cap="none" spc="0" normalizeH="0" baseline="0" noProof="0" dirty="0" err="1">
                  <a:ln>
                    <a:noFill/>
                  </a:ln>
                  <a:solidFill>
                    <a:srgbClr val="5F7370"/>
                  </a:solidFill>
                  <a:effectLst/>
                  <a:uLnTx/>
                  <a:uFillTx/>
                  <a:latin typeface="Calibri"/>
                  <a:ea typeface="+mn-ea"/>
                  <a:cs typeface="Arial" charset="0"/>
                </a:rPr>
                <a:t>IHC</a:t>
              </a:r>
              <a:r>
                <a:rPr kumimoji="0" lang="en-GB" sz="1400" b="1" i="0" u="none" strike="noStrike" kern="1200" cap="none" spc="0" normalizeH="0" baseline="0" noProof="0" dirty="0">
                  <a:ln>
                    <a:noFill/>
                  </a:ln>
                  <a:solidFill>
                    <a:srgbClr val="5F7370"/>
                  </a:solidFill>
                  <a:effectLst/>
                  <a:uLnTx/>
                  <a:uFillTx/>
                  <a:latin typeface="Calibri"/>
                  <a:ea typeface="+mn-ea"/>
                  <a:cs typeface="Arial" charset="0"/>
                </a:rPr>
                <a:t> 3+</a:t>
              </a:r>
            </a:p>
          </p:txBody>
        </p:sp>
        <p:grpSp>
          <p:nvGrpSpPr>
            <p:cNvPr id="51" name="Group 11277"/>
            <p:cNvGrpSpPr/>
            <p:nvPr/>
          </p:nvGrpSpPr>
          <p:grpSpPr bwMode="gray">
            <a:xfrm>
              <a:off x="3059870" y="4272028"/>
              <a:ext cx="376238" cy="154850"/>
              <a:chOff x="2914650" y="4209600"/>
              <a:chExt cx="376238" cy="154850"/>
            </a:xfrm>
          </p:grpSpPr>
          <p:cxnSp>
            <p:nvCxnSpPr>
              <p:cNvPr id="67" name="Straight Connector 66"/>
              <p:cNvCxnSpPr/>
              <p:nvPr/>
            </p:nvCxnSpPr>
            <p:spPr bwMode="gray">
              <a:xfrm>
                <a:off x="2914650" y="4287025"/>
                <a:ext cx="376238" cy="0"/>
              </a:xfrm>
              <a:prstGeom prst="line">
                <a:avLst/>
              </a:prstGeom>
              <a:noFill/>
              <a:ln w="38100" cap="rnd" cmpd="sng" algn="ctr">
                <a:solidFill>
                  <a:schemeClr val="accent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 name="Oval 81"/>
              <p:cNvSpPr/>
              <p:nvPr/>
            </p:nvSpPr>
            <p:spPr bwMode="gray">
              <a:xfrm>
                <a:off x="3025344" y="4209600"/>
                <a:ext cx="154850" cy="154850"/>
              </a:xfrm>
              <a:prstGeom prst="ellipse">
                <a:avLst/>
              </a:prstGeom>
              <a:solidFill>
                <a:schemeClr val="accent2"/>
              </a:solidFill>
              <a:ln w="38100" algn="ctr">
                <a:noFill/>
                <a:round/>
                <a:headEnd/>
                <a:tailEnd/>
              </a:ln>
              <a:effectLst/>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0"/>
                  </a:solidFill>
                  <a:effectLst/>
                  <a:uLnTx/>
                  <a:uFillTx/>
                  <a:latin typeface="Calibri"/>
                  <a:ea typeface="+mn-ea"/>
                  <a:cs typeface="Arial" charset="0"/>
                </a:endParaRPr>
              </a:p>
            </p:txBody>
          </p:sp>
        </p:grpSp>
      </p:grpSp>
      <p:sp>
        <p:nvSpPr>
          <p:cNvPr id="94" name="Rounded Rectangle 93"/>
          <p:cNvSpPr/>
          <p:nvPr/>
        </p:nvSpPr>
        <p:spPr bwMode="gray">
          <a:xfrm>
            <a:off x="2207572" y="1952874"/>
            <a:ext cx="4050411" cy="1666875"/>
          </a:xfrm>
          <a:prstGeom prst="roundRect">
            <a:avLst>
              <a:gd name="adj" fmla="val 5987"/>
            </a:avLst>
          </a:prstGeom>
          <a:noFill/>
          <a:ln w="25400"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Calibri"/>
              <a:ea typeface="+mn-ea"/>
              <a:cs typeface="Arial" charset="0"/>
            </a:endParaRPr>
          </a:p>
        </p:txBody>
      </p:sp>
      <p:sp>
        <p:nvSpPr>
          <p:cNvPr id="95" name="Rounded Rectangle 94"/>
          <p:cNvSpPr/>
          <p:nvPr/>
        </p:nvSpPr>
        <p:spPr bwMode="gray">
          <a:xfrm>
            <a:off x="2207572" y="3619780"/>
            <a:ext cx="4050411" cy="885825"/>
          </a:xfrm>
          <a:prstGeom prst="roundRect">
            <a:avLst>
              <a:gd name="adj" fmla="val 11153"/>
            </a:avLst>
          </a:prstGeom>
          <a:noFill/>
          <a:ln w="25400"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Calibri"/>
              <a:ea typeface="+mn-ea"/>
              <a:cs typeface="Arial" charset="0"/>
            </a:endParaRPr>
          </a:p>
        </p:txBody>
      </p:sp>
      <p:sp>
        <p:nvSpPr>
          <p:cNvPr id="83" name="Rectangle 82"/>
          <p:cNvSpPr/>
          <p:nvPr/>
        </p:nvSpPr>
        <p:spPr bwMode="gray">
          <a:xfrm>
            <a:off x="4099561" y="1140057"/>
            <a:ext cx="2073581" cy="307777"/>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3BCB9"/>
                </a:solidFill>
                <a:effectLst/>
                <a:uLnTx/>
                <a:uFillTx/>
                <a:latin typeface="Calibri"/>
                <a:ea typeface="+mn-ea"/>
                <a:cs typeface="Arial" charset="0"/>
              </a:rPr>
              <a:t>Screened ~4000 </a:t>
            </a:r>
            <a:r>
              <a:rPr kumimoji="0" lang="en-GB" sz="2000" b="1" i="0" u="none" strike="noStrike" kern="1200" cap="none" spc="0" normalizeH="0" baseline="0" noProof="0" dirty="0" err="1">
                <a:ln>
                  <a:noFill/>
                </a:ln>
                <a:solidFill>
                  <a:srgbClr val="23BCB9"/>
                </a:solidFill>
                <a:effectLst/>
                <a:uLnTx/>
                <a:uFillTx/>
                <a:latin typeface="Calibri"/>
                <a:ea typeface="+mn-ea"/>
                <a:cs typeface="Arial" charset="0"/>
              </a:rPr>
              <a:t>pts</a:t>
            </a:r>
            <a:endParaRPr kumimoji="0" lang="en-GB" sz="2000" b="0" i="1" u="none" strike="noStrike" kern="1200" cap="none" spc="0" normalizeH="0" baseline="0" noProof="0" dirty="0">
              <a:ln>
                <a:noFill/>
              </a:ln>
              <a:solidFill>
                <a:srgbClr val="E17319"/>
              </a:solidFill>
              <a:effectLst/>
              <a:uLnTx/>
              <a:uFillTx/>
              <a:latin typeface="Calibri"/>
              <a:ea typeface="+mn-ea"/>
              <a:cs typeface="Arial" charset="0"/>
            </a:endParaRPr>
          </a:p>
        </p:txBody>
      </p:sp>
      <p:sp>
        <p:nvSpPr>
          <p:cNvPr id="85" name="Rectangle 84"/>
          <p:cNvSpPr/>
          <p:nvPr/>
        </p:nvSpPr>
        <p:spPr>
          <a:xfrm>
            <a:off x="6386564" y="4287446"/>
            <a:ext cx="3725842" cy="3146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0" name="Text Placeholder 3"/>
          <p:cNvSpPr txBox="1">
            <a:spLocks/>
          </p:cNvSpPr>
          <p:nvPr/>
        </p:nvSpPr>
        <p:spPr bwMode="gray">
          <a:xfrm>
            <a:off x="181943" y="6325163"/>
            <a:ext cx="11410335" cy="501651"/>
          </a:xfrm>
          <a:prstGeom prst="rect">
            <a:avLst/>
          </a:prstGeom>
        </p:spPr>
        <p:txBody>
          <a:bodyPr vert="horz" lIns="0" tIns="72000" rIns="0" bIns="72000" rtlCol="0" anchor="ctr">
            <a:noAutofit/>
          </a:bodyPr>
          <a:lstStyle>
            <a:lvl1pPr marL="0" indent="-182880" algn="l" defTabSz="457200" rtl="0" eaLnBrk="0" fontAlgn="base" latinLnBrk="0" hangingPunct="0">
              <a:lnSpc>
                <a:spcPct val="100000"/>
              </a:lnSpc>
              <a:spcBef>
                <a:spcPts val="0"/>
              </a:spcBef>
              <a:spcAft>
                <a:spcPts val="600"/>
              </a:spcAft>
              <a:buClr>
                <a:schemeClr val="accent1"/>
              </a:buClr>
              <a:buFontTx/>
              <a:buNone/>
              <a:defRPr lang="en-US" sz="1100" b="1" kern="1200">
                <a:solidFill>
                  <a:schemeClr val="tx1">
                    <a:lumMod val="50000"/>
                    <a:lumOff val="50000"/>
                  </a:schemeClr>
                </a:solidFill>
                <a:latin typeface="Arial"/>
                <a:ea typeface="ＭＳ Ｐゴシック" charset="0"/>
                <a:cs typeface="Arial"/>
              </a:defRPr>
            </a:lvl1pPr>
            <a:lvl2pPr marL="625475" indent="-176213" algn="l" defTabSz="457200" rtl="0" eaLnBrk="0" fontAlgn="base" latinLnBrk="0" hangingPunct="0">
              <a:lnSpc>
                <a:spcPct val="100000"/>
              </a:lnSpc>
              <a:spcBef>
                <a:spcPts val="0"/>
              </a:spcBef>
              <a:spcAft>
                <a:spcPts val="600"/>
              </a:spcAft>
              <a:buClr>
                <a:schemeClr val="tx2"/>
              </a:buClr>
              <a:buFont typeface="Arial" pitchFamily="34" charset="0"/>
              <a:buChar char="•"/>
              <a:defRPr lang="en-US" sz="2100" kern="1200" smtClean="0">
                <a:solidFill>
                  <a:schemeClr val="tx1"/>
                </a:solidFill>
                <a:latin typeface="+mn-lt"/>
                <a:ea typeface="ＭＳ Ｐゴシック" charset="0"/>
                <a:cs typeface="+mn-cs"/>
              </a:defRPr>
            </a:lvl2pPr>
            <a:lvl3pPr marL="898525" indent="-182563" algn="l" defTabSz="457200" rtl="0" eaLnBrk="0" fontAlgn="base" latinLnBrk="0" hangingPunct="0">
              <a:lnSpc>
                <a:spcPct val="100000"/>
              </a:lnSpc>
              <a:spcBef>
                <a:spcPts val="0"/>
              </a:spcBef>
              <a:spcAft>
                <a:spcPts val="600"/>
              </a:spcAft>
              <a:buClr>
                <a:schemeClr val="tx2"/>
              </a:buClr>
              <a:buFont typeface="Arial" pitchFamily="34" charset="0"/>
              <a:buChar char="•"/>
              <a:defRPr lang="en-US" sz="1900" kern="1200" smtClean="0">
                <a:solidFill>
                  <a:schemeClr val="tx1"/>
                </a:solidFill>
                <a:latin typeface="+mn-lt"/>
                <a:ea typeface="ＭＳ Ｐゴシック" charset="0"/>
                <a:cs typeface="+mn-cs"/>
              </a:defRPr>
            </a:lvl3pPr>
            <a:lvl4pPr marL="1257300" indent="-182563" algn="l" defTabSz="457200" rtl="0" eaLnBrk="0" fontAlgn="base" latinLnBrk="0" hangingPunct="0">
              <a:lnSpc>
                <a:spcPct val="100000"/>
              </a:lnSpc>
              <a:spcBef>
                <a:spcPts val="0"/>
              </a:spcBef>
              <a:spcAft>
                <a:spcPts val="600"/>
              </a:spcAft>
              <a:buClr>
                <a:schemeClr val="tx2"/>
              </a:buClr>
              <a:buFont typeface="Arial" pitchFamily="34" charset="0"/>
              <a:buChar char="•"/>
              <a:defRPr lang="en-US" sz="1600" kern="1200" smtClean="0">
                <a:solidFill>
                  <a:schemeClr val="tx1"/>
                </a:solidFill>
                <a:latin typeface="+mn-lt"/>
                <a:ea typeface="ＭＳ Ｐゴシック" charset="0"/>
                <a:cs typeface="+mn-cs"/>
              </a:defRPr>
            </a:lvl4pPr>
            <a:lvl5pPr marL="1616075" indent="-184150" algn="l" defTabSz="457200" rtl="0" eaLnBrk="0" fontAlgn="base" latinLnBrk="0" hangingPunct="0">
              <a:lnSpc>
                <a:spcPct val="100000"/>
              </a:lnSpc>
              <a:spcBef>
                <a:spcPts val="0"/>
              </a:spcBef>
              <a:spcAft>
                <a:spcPts val="600"/>
              </a:spcAft>
              <a:buClr>
                <a:schemeClr val="tx2"/>
              </a:buClr>
              <a:buFont typeface="Arial" pitchFamily="34" charset="0"/>
              <a:buChar char="•"/>
              <a:defRPr lang="en-US" sz="1600" kern="1200" smtClean="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182880" algn="l" defTabSz="457200" rtl="0" eaLnBrk="0" fontAlgn="base" latinLnBrk="0" hangingPunct="0">
              <a:lnSpc>
                <a:spcPct val="100000"/>
              </a:lnSpc>
              <a:spcBef>
                <a:spcPts val="0"/>
              </a:spcBef>
              <a:spcAft>
                <a:spcPts val="600"/>
              </a:spcAft>
              <a:buClr>
                <a:srgbClr val="8DC73F"/>
              </a:buClr>
              <a:buSzTx/>
              <a:buFontTx/>
              <a:buNone/>
              <a:tabLst/>
              <a:defRPr/>
            </a:pPr>
            <a:r>
              <a:rPr kumimoji="0" lang="en-US" sz="1100" b="0" i="0" u="none" strike="noStrike" kern="1200" cap="none" spc="0" normalizeH="0" baseline="0" noProof="0" dirty="0">
                <a:ln>
                  <a:noFill/>
                </a:ln>
                <a:solidFill>
                  <a:srgbClr val="0C0E0E"/>
                </a:solidFill>
                <a:effectLst/>
                <a:uLnTx/>
                <a:uFillTx/>
                <a:latin typeface="Arial"/>
                <a:ea typeface="ＭＳ Ｐゴシック" charset="0"/>
                <a:cs typeface="Arial"/>
              </a:rPr>
              <a:t>Bang et al. </a:t>
            </a:r>
            <a:r>
              <a:rPr kumimoji="0" lang="en-US" sz="1100" b="0" i="0" u="none" strike="noStrike" kern="1200" cap="none" spc="0" normalizeH="0" baseline="0" noProof="0" dirty="0" err="1">
                <a:ln>
                  <a:noFill/>
                </a:ln>
                <a:solidFill>
                  <a:srgbClr val="0C0E0E"/>
                </a:solidFill>
                <a:effectLst/>
                <a:uLnTx/>
                <a:uFillTx/>
                <a:latin typeface="Arial"/>
                <a:ea typeface="ＭＳ Ｐゴシック" charset="0"/>
                <a:cs typeface="Arial"/>
              </a:rPr>
              <a:t>Trastuzumab</a:t>
            </a:r>
            <a:r>
              <a:rPr kumimoji="0" lang="en-US" sz="1100" b="0" i="0" u="none" strike="noStrike" kern="1200" cap="none" spc="0" normalizeH="0" baseline="0" noProof="0" dirty="0">
                <a:ln>
                  <a:noFill/>
                </a:ln>
                <a:solidFill>
                  <a:srgbClr val="0C0E0E"/>
                </a:solidFill>
                <a:effectLst/>
                <a:uLnTx/>
                <a:uFillTx/>
                <a:latin typeface="Arial"/>
                <a:ea typeface="ＭＳ Ｐゴシック" charset="0"/>
                <a:cs typeface="Arial"/>
              </a:rPr>
              <a:t> in combination with chemotherapy versus chemotherapy alone for treatment of HER2-positive advanced gastric or gastro-</a:t>
            </a:r>
            <a:r>
              <a:rPr kumimoji="0" lang="en-US" sz="1100" b="0" i="0" u="none" strike="noStrike" kern="1200" cap="none" spc="0" normalizeH="0" baseline="0" noProof="0" dirty="0" err="1">
                <a:ln>
                  <a:noFill/>
                </a:ln>
                <a:solidFill>
                  <a:srgbClr val="0C0E0E"/>
                </a:solidFill>
                <a:effectLst/>
                <a:uLnTx/>
                <a:uFillTx/>
                <a:latin typeface="Arial"/>
                <a:ea typeface="ＭＳ Ｐゴシック" charset="0"/>
                <a:cs typeface="Arial"/>
              </a:rPr>
              <a:t>oesophageal</a:t>
            </a:r>
            <a:r>
              <a:rPr kumimoji="0" lang="en-US" sz="1100" b="0" i="0" u="none" strike="noStrike" kern="1200" cap="none" spc="0" normalizeH="0" baseline="0" noProof="0" dirty="0">
                <a:ln>
                  <a:noFill/>
                </a:ln>
                <a:solidFill>
                  <a:srgbClr val="0C0E0E"/>
                </a:solidFill>
                <a:effectLst/>
                <a:uLnTx/>
                <a:uFillTx/>
                <a:latin typeface="Arial"/>
                <a:ea typeface="ＭＳ Ｐゴシック" charset="0"/>
                <a:cs typeface="Arial"/>
              </a:rPr>
              <a:t> junction cancer (</a:t>
            </a:r>
            <a:r>
              <a:rPr kumimoji="0" lang="en-US" sz="1100" b="0" i="0" u="none" strike="noStrike" kern="1200" cap="none" spc="0" normalizeH="0" baseline="0" noProof="0" dirty="0" err="1">
                <a:ln>
                  <a:noFill/>
                </a:ln>
                <a:solidFill>
                  <a:srgbClr val="0C0E0E"/>
                </a:solidFill>
                <a:effectLst/>
                <a:uLnTx/>
                <a:uFillTx/>
                <a:latin typeface="Arial"/>
                <a:ea typeface="ＭＳ Ｐゴシック" charset="0"/>
                <a:cs typeface="Arial"/>
              </a:rPr>
              <a:t>ToGA</a:t>
            </a:r>
            <a:r>
              <a:rPr kumimoji="0" lang="en-US" sz="1100" b="0" i="0" u="none" strike="noStrike" kern="1200" cap="none" spc="0" normalizeH="0" baseline="0" noProof="0" dirty="0">
                <a:ln>
                  <a:noFill/>
                </a:ln>
                <a:solidFill>
                  <a:srgbClr val="0C0E0E"/>
                </a:solidFill>
                <a:effectLst/>
                <a:uLnTx/>
                <a:uFillTx/>
                <a:latin typeface="Arial"/>
                <a:ea typeface="ＭＳ Ｐゴシック" charset="0"/>
                <a:cs typeface="Arial"/>
              </a:rPr>
              <a:t>): a phase 3, open-label, </a:t>
            </a:r>
            <a:r>
              <a:rPr kumimoji="0" lang="en-US" sz="1100" b="0" i="0" u="none" strike="noStrike" kern="1200" cap="none" spc="0" normalizeH="0" baseline="0" noProof="0" dirty="0" err="1">
                <a:ln>
                  <a:noFill/>
                </a:ln>
                <a:solidFill>
                  <a:srgbClr val="0C0E0E"/>
                </a:solidFill>
                <a:effectLst/>
                <a:uLnTx/>
                <a:uFillTx/>
                <a:latin typeface="Arial"/>
                <a:ea typeface="ＭＳ Ｐゴシック" charset="0"/>
                <a:cs typeface="Arial"/>
              </a:rPr>
              <a:t>randomised</a:t>
            </a:r>
            <a:r>
              <a:rPr kumimoji="0" lang="en-US" sz="1100" b="0" i="0" u="none" strike="noStrike" kern="1200" cap="none" spc="0" normalizeH="0" baseline="0" noProof="0" dirty="0">
                <a:ln>
                  <a:noFill/>
                </a:ln>
                <a:solidFill>
                  <a:srgbClr val="0C0E0E"/>
                </a:solidFill>
                <a:effectLst/>
                <a:uLnTx/>
                <a:uFillTx/>
                <a:latin typeface="Arial"/>
                <a:ea typeface="ＭＳ Ｐゴシック" charset="0"/>
                <a:cs typeface="Arial"/>
              </a:rPr>
              <a:t> controlled trial.  Lancet 2010</a:t>
            </a:r>
          </a:p>
        </p:txBody>
      </p:sp>
      <p:sp>
        <p:nvSpPr>
          <p:cNvPr id="91" name="Rectangle 90"/>
          <p:cNvSpPr/>
          <p:nvPr/>
        </p:nvSpPr>
        <p:spPr>
          <a:xfrm>
            <a:off x="1949336" y="3065870"/>
            <a:ext cx="8204904" cy="3146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728630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13468"/>
        </a:solidFill>
        <a:effectLst/>
      </p:bgPr>
    </p:bg>
    <p:spTree>
      <p:nvGrpSpPr>
        <p:cNvPr id="1" name=""/>
        <p:cNvGrpSpPr/>
        <p:nvPr/>
      </p:nvGrpSpPr>
      <p:grpSpPr>
        <a:xfrm>
          <a:off x="0" y="0"/>
          <a:ext cx="0" cy="0"/>
          <a:chOff x="0" y="0"/>
          <a:chExt cx="0" cy="0"/>
        </a:xfrm>
      </p:grpSpPr>
      <p:sp>
        <p:nvSpPr>
          <p:cNvPr id="67" name="Rectangle 31"/>
          <p:cNvSpPr>
            <a:spLocks noChangeArrowheads="1"/>
          </p:cNvSpPr>
          <p:nvPr/>
        </p:nvSpPr>
        <p:spPr bwMode="gray">
          <a:xfrm rot="5400000">
            <a:off x="3689303" y="1680387"/>
            <a:ext cx="196851" cy="3913187"/>
          </a:xfrm>
          <a:prstGeom prst="round2SameRect">
            <a:avLst>
              <a:gd name="adj1" fmla="val 33908"/>
              <a:gd name="adj2" fmla="val 0"/>
            </a:avLst>
          </a:prstGeom>
          <a:solidFill>
            <a:srgbClr val="92D050"/>
          </a:solidFill>
          <a:ln w="12700" algn="ctr">
            <a:noFill/>
            <a:miter lim="800000"/>
            <a:headEnd/>
            <a:tailEnd/>
          </a:ln>
          <a:effectLst>
            <a:outerShdw blurRad="50800" dist="50800" algn="tl" rotWithShape="0">
              <a:srgbClr val="84CCC0">
                <a:alpha val="15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2D050"/>
              </a:solidFill>
              <a:effectLst/>
              <a:uLnTx/>
              <a:uFillTx/>
              <a:latin typeface="Calibri"/>
              <a:ea typeface="ＭＳ Ｐゴシック" charset="0"/>
              <a:cs typeface="+mn-cs"/>
            </a:endParaRPr>
          </a:p>
        </p:txBody>
      </p:sp>
      <p:sp>
        <p:nvSpPr>
          <p:cNvPr id="68" name="Rectangle 31"/>
          <p:cNvSpPr>
            <a:spLocks noChangeArrowheads="1"/>
          </p:cNvSpPr>
          <p:nvPr/>
        </p:nvSpPr>
        <p:spPr bwMode="gray">
          <a:xfrm rot="5400000">
            <a:off x="3588475" y="2052638"/>
            <a:ext cx="196851" cy="3721100"/>
          </a:xfrm>
          <a:prstGeom prst="round2SameRect">
            <a:avLst>
              <a:gd name="adj1" fmla="val 33908"/>
              <a:gd name="adj2" fmla="val 0"/>
            </a:avLst>
          </a:prstGeom>
          <a:solidFill>
            <a:srgbClr val="92D050"/>
          </a:solidFill>
          <a:ln w="12700" algn="ctr">
            <a:noFill/>
            <a:miter lim="800000"/>
            <a:headEnd/>
            <a:tailEnd/>
          </a:ln>
          <a:effectLst>
            <a:outerShdw blurRad="50800" dist="50800" algn="tl" rotWithShape="0">
              <a:srgbClr val="84CCC0">
                <a:alpha val="15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2D050"/>
              </a:solidFill>
              <a:effectLst/>
              <a:uLnTx/>
              <a:uFillTx/>
              <a:latin typeface="Calibri"/>
              <a:ea typeface="ＭＳ Ｐゴシック" charset="0"/>
              <a:cs typeface="+mn-cs"/>
            </a:endParaRPr>
          </a:p>
        </p:txBody>
      </p:sp>
      <p:sp>
        <p:nvSpPr>
          <p:cNvPr id="64" name="Rectangle 31"/>
          <p:cNvSpPr>
            <a:spLocks noChangeArrowheads="1"/>
          </p:cNvSpPr>
          <p:nvPr/>
        </p:nvSpPr>
        <p:spPr bwMode="gray">
          <a:xfrm rot="5400000">
            <a:off x="3462268" y="-743743"/>
            <a:ext cx="196851" cy="3421062"/>
          </a:xfrm>
          <a:prstGeom prst="round2SameRect">
            <a:avLst>
              <a:gd name="adj1" fmla="val 33908"/>
              <a:gd name="adj2" fmla="val 0"/>
            </a:avLst>
          </a:prstGeom>
          <a:solidFill>
            <a:srgbClr val="92D050"/>
          </a:solidFill>
          <a:ln w="12700" algn="ctr">
            <a:noFill/>
            <a:miter lim="800000"/>
            <a:headEnd/>
            <a:tailEnd/>
          </a:ln>
          <a:effectLst>
            <a:outerShdw blurRad="50800" dist="50800" algn="tl" rotWithShape="0">
              <a:srgbClr val="84CCC0">
                <a:alpha val="15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2D050"/>
              </a:solidFill>
              <a:effectLst/>
              <a:uLnTx/>
              <a:uFillTx/>
              <a:latin typeface="Calibri"/>
              <a:ea typeface="ＭＳ Ｐゴシック" charset="0"/>
              <a:cs typeface="+mn-cs"/>
            </a:endParaRPr>
          </a:p>
        </p:txBody>
      </p:sp>
      <p:sp>
        <p:nvSpPr>
          <p:cNvPr id="65" name="Rectangle 31"/>
          <p:cNvSpPr>
            <a:spLocks noChangeArrowheads="1"/>
          </p:cNvSpPr>
          <p:nvPr/>
        </p:nvSpPr>
        <p:spPr bwMode="gray">
          <a:xfrm rot="5400000">
            <a:off x="3462268" y="-388143"/>
            <a:ext cx="196851" cy="3421062"/>
          </a:xfrm>
          <a:prstGeom prst="round2SameRect">
            <a:avLst>
              <a:gd name="adj1" fmla="val 33908"/>
              <a:gd name="adj2" fmla="val 0"/>
            </a:avLst>
          </a:prstGeom>
          <a:solidFill>
            <a:srgbClr val="92D050"/>
          </a:solidFill>
          <a:ln w="12700" algn="ctr">
            <a:noFill/>
            <a:miter lim="800000"/>
            <a:headEnd/>
            <a:tailEnd/>
          </a:ln>
          <a:effectLst>
            <a:outerShdw blurRad="50800" dist="50800" algn="tl" rotWithShape="0">
              <a:srgbClr val="84CCC0">
                <a:alpha val="15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2D050"/>
              </a:solidFill>
              <a:effectLst/>
              <a:uLnTx/>
              <a:uFillTx/>
              <a:latin typeface="Calibri"/>
              <a:ea typeface="ＭＳ Ｐゴシック" charset="0"/>
              <a:cs typeface="+mn-cs"/>
            </a:endParaRPr>
          </a:p>
        </p:txBody>
      </p:sp>
      <p:sp>
        <p:nvSpPr>
          <p:cNvPr id="66" name="Rectangle 31"/>
          <p:cNvSpPr>
            <a:spLocks noChangeArrowheads="1"/>
          </p:cNvSpPr>
          <p:nvPr/>
        </p:nvSpPr>
        <p:spPr bwMode="gray">
          <a:xfrm rot="5400000">
            <a:off x="3509891" y="-154781"/>
            <a:ext cx="196851" cy="3554412"/>
          </a:xfrm>
          <a:prstGeom prst="round2SameRect">
            <a:avLst>
              <a:gd name="adj1" fmla="val 33908"/>
              <a:gd name="adj2" fmla="val 0"/>
            </a:avLst>
          </a:prstGeom>
          <a:solidFill>
            <a:srgbClr val="92D050"/>
          </a:solidFill>
          <a:ln w="12700" algn="ctr">
            <a:noFill/>
            <a:miter lim="800000"/>
            <a:headEnd/>
            <a:tailEnd/>
          </a:ln>
          <a:effectLst>
            <a:outerShdw blurRad="50800" dist="50800" algn="tl" rotWithShape="0">
              <a:srgbClr val="84CCC0">
                <a:alpha val="15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2D050"/>
              </a:solidFill>
              <a:effectLst/>
              <a:uLnTx/>
              <a:uFillTx/>
              <a:latin typeface="Calibri"/>
              <a:ea typeface="ＭＳ Ｐゴシック" charset="0"/>
              <a:cs typeface="+mn-cs"/>
            </a:endParaRPr>
          </a:p>
        </p:txBody>
      </p:sp>
      <p:sp>
        <p:nvSpPr>
          <p:cNvPr id="166919" name="Text Box 48"/>
          <p:cNvSpPr txBox="1">
            <a:spLocks noChangeArrowheads="1"/>
          </p:cNvSpPr>
          <p:nvPr/>
        </p:nvSpPr>
        <p:spPr bwMode="auto">
          <a:xfrm>
            <a:off x="669100" y="5440363"/>
            <a:ext cx="10195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defTabSz="762000"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defTabSz="76200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defTabSz="7620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defTabSz="7620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defTabSz="7620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defTabSz="7620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defTabSz="7620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defTabSz="7620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defTabSz="7620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7620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dirty="0" err="1">
                <a:ln>
                  <a:noFill/>
                </a:ln>
                <a:solidFill>
                  <a:srgbClr val="FFFFFF"/>
                </a:solidFill>
                <a:effectLst/>
                <a:uLnTx/>
                <a:uFillTx/>
                <a:latin typeface="Trebuchet MS" pitchFamily="34" charset="0"/>
                <a:ea typeface="MS PGothic" pitchFamily="34" charset="-128"/>
                <a:cs typeface="+mn-cs"/>
              </a:rPr>
              <a:t>mOS</a:t>
            </a:r>
            <a:r>
              <a:rPr kumimoji="0" lang="en-GB" altLang="en-US" sz="1400" b="1" i="0" u="none" strike="noStrike" kern="1200" cap="none" spc="0" normalizeH="0" baseline="0" noProof="0" dirty="0">
                <a:ln>
                  <a:noFill/>
                </a:ln>
                <a:solidFill>
                  <a:srgbClr val="FFFFFF"/>
                </a:solidFill>
                <a:effectLst/>
                <a:uLnTx/>
                <a:uFillTx/>
                <a:latin typeface="Trebuchet MS" pitchFamily="34" charset="0"/>
                <a:ea typeface="MS PGothic" pitchFamily="34" charset="-128"/>
                <a:cs typeface="+mn-cs"/>
              </a:rPr>
              <a:t> Months</a:t>
            </a:r>
          </a:p>
        </p:txBody>
      </p:sp>
      <p:sp>
        <p:nvSpPr>
          <p:cNvPr id="166920" name="Text Box 53"/>
          <p:cNvSpPr txBox="1">
            <a:spLocks noChangeArrowheads="1"/>
          </p:cNvSpPr>
          <p:nvPr/>
        </p:nvSpPr>
        <p:spPr bwMode="auto">
          <a:xfrm>
            <a:off x="1310968" y="196851"/>
            <a:ext cx="4344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BSC </a:t>
            </a:r>
            <a:r>
              <a:rPr kumimoji="0" lang="en-GB" altLang="en-US"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rPr>
              <a:t>1</a:t>
            </a:r>
            <a:endParaRPr kumimoji="0" lang="en-US" altLang="ko-KR"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endParaRPr>
          </a:p>
        </p:txBody>
      </p:sp>
      <p:cxnSp>
        <p:nvCxnSpPr>
          <p:cNvPr id="166921" name="Straight Connector 15"/>
          <p:cNvCxnSpPr>
            <a:cxnSpLocks noChangeShapeType="1"/>
          </p:cNvCxnSpPr>
          <p:nvPr/>
        </p:nvCxnSpPr>
        <p:spPr bwMode="auto">
          <a:xfrm>
            <a:off x="9190754" y="215940"/>
            <a:ext cx="0" cy="3813175"/>
          </a:xfrm>
          <a:prstGeom prst="line">
            <a:avLst/>
          </a:prstGeom>
          <a:noFill/>
          <a:ln w="19050" cap="rnd" algn="ctr">
            <a:solidFill>
              <a:srgbClr val="003366"/>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166922" name="Straight Connector 16"/>
          <p:cNvCxnSpPr>
            <a:cxnSpLocks noChangeShapeType="1"/>
          </p:cNvCxnSpPr>
          <p:nvPr/>
        </p:nvCxnSpPr>
        <p:spPr bwMode="auto">
          <a:xfrm>
            <a:off x="4247279" y="215903"/>
            <a:ext cx="4762" cy="5119684"/>
          </a:xfrm>
          <a:prstGeom prst="line">
            <a:avLst/>
          </a:prstGeom>
          <a:noFill/>
          <a:ln w="19050" cap="rnd" algn="ctr">
            <a:solidFill>
              <a:schemeClr val="bg1"/>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166923" name="Straight Connector 17"/>
          <p:cNvCxnSpPr>
            <a:cxnSpLocks noChangeShapeType="1"/>
          </p:cNvCxnSpPr>
          <p:nvPr/>
        </p:nvCxnSpPr>
        <p:spPr bwMode="auto">
          <a:xfrm>
            <a:off x="3404332" y="215940"/>
            <a:ext cx="0" cy="5119687"/>
          </a:xfrm>
          <a:prstGeom prst="line">
            <a:avLst/>
          </a:prstGeom>
          <a:noFill/>
          <a:ln w="19050" cap="rnd" algn="ctr">
            <a:solidFill>
              <a:schemeClr val="bg1"/>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166924" name="Straight Connector 18"/>
          <p:cNvCxnSpPr>
            <a:cxnSpLocks noChangeShapeType="1"/>
          </p:cNvCxnSpPr>
          <p:nvPr/>
        </p:nvCxnSpPr>
        <p:spPr bwMode="auto">
          <a:xfrm flipH="1">
            <a:off x="2636025" y="215940"/>
            <a:ext cx="11113" cy="5119687"/>
          </a:xfrm>
          <a:prstGeom prst="line">
            <a:avLst/>
          </a:prstGeom>
          <a:noFill/>
          <a:ln w="19050" cap="rnd" algn="ctr">
            <a:solidFill>
              <a:schemeClr val="bg1"/>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166925" name="Text Box 24"/>
          <p:cNvSpPr txBox="1">
            <a:spLocks noChangeArrowheads="1"/>
          </p:cNvSpPr>
          <p:nvPr/>
        </p:nvSpPr>
        <p:spPr bwMode="auto">
          <a:xfrm>
            <a:off x="4204752" y="5448300"/>
            <a:ext cx="945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6</a:t>
            </a:r>
            <a:endParaRPr kumimoji="0" lang="en-US" altLang="ko-KR"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endParaRPr>
          </a:p>
        </p:txBody>
      </p:sp>
      <p:sp>
        <p:nvSpPr>
          <p:cNvPr id="166926" name="Text Box 25"/>
          <p:cNvSpPr txBox="1">
            <a:spLocks noChangeArrowheads="1"/>
          </p:cNvSpPr>
          <p:nvPr/>
        </p:nvSpPr>
        <p:spPr bwMode="auto">
          <a:xfrm>
            <a:off x="1783815" y="5448300"/>
            <a:ext cx="945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0" i="0" u="none" strike="noStrike" kern="1200" cap="none" spc="0" normalizeH="0" baseline="0" noProof="0" dirty="0">
                <a:ln>
                  <a:noFill/>
                </a:ln>
                <a:solidFill>
                  <a:srgbClr val="FFFFFF"/>
                </a:solidFill>
                <a:effectLst/>
                <a:uLnTx/>
                <a:uFillTx/>
                <a:latin typeface="Trebuchet MS" pitchFamily="34" charset="0"/>
                <a:ea typeface="MS PGothic" pitchFamily="34" charset="-128"/>
                <a:cs typeface="+mn-cs"/>
              </a:rPr>
              <a:t>0</a:t>
            </a:r>
            <a:endParaRPr kumimoji="0" lang="en-US" altLang="ko-KR" sz="1400" b="0" i="0" u="none" strike="noStrike" kern="1200" cap="none" spc="0" normalizeH="0" baseline="0" noProof="0" dirty="0">
              <a:ln>
                <a:noFill/>
              </a:ln>
              <a:solidFill>
                <a:srgbClr val="FFFFFF"/>
              </a:solidFill>
              <a:effectLst/>
              <a:uLnTx/>
              <a:uFillTx/>
              <a:latin typeface="Trebuchet MS" pitchFamily="34" charset="0"/>
              <a:ea typeface="MS PGothic" pitchFamily="34" charset="-128"/>
              <a:cs typeface="+mn-cs"/>
            </a:endParaRPr>
          </a:p>
        </p:txBody>
      </p:sp>
      <p:sp>
        <p:nvSpPr>
          <p:cNvPr id="166927" name="Text Box 26"/>
          <p:cNvSpPr txBox="1">
            <a:spLocks noChangeArrowheads="1"/>
          </p:cNvSpPr>
          <p:nvPr/>
        </p:nvSpPr>
        <p:spPr bwMode="auto">
          <a:xfrm>
            <a:off x="2588677" y="5448300"/>
            <a:ext cx="945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2</a:t>
            </a:r>
            <a:endParaRPr kumimoji="0" lang="en-US" altLang="ko-KR"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endParaRPr>
          </a:p>
        </p:txBody>
      </p:sp>
      <p:sp>
        <p:nvSpPr>
          <p:cNvPr id="166928" name="Text Box 27"/>
          <p:cNvSpPr txBox="1">
            <a:spLocks noChangeArrowheads="1"/>
          </p:cNvSpPr>
          <p:nvPr/>
        </p:nvSpPr>
        <p:spPr bwMode="auto">
          <a:xfrm>
            <a:off x="3366552" y="5448300"/>
            <a:ext cx="945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4</a:t>
            </a:r>
            <a:endParaRPr kumimoji="0" lang="en-US" altLang="ko-KR"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endParaRPr>
          </a:p>
        </p:txBody>
      </p:sp>
      <p:sp>
        <p:nvSpPr>
          <p:cNvPr id="166929" name="Text Box 32"/>
          <p:cNvSpPr txBox="1">
            <a:spLocks noChangeArrowheads="1"/>
          </p:cNvSpPr>
          <p:nvPr/>
        </p:nvSpPr>
        <p:spPr bwMode="auto">
          <a:xfrm>
            <a:off x="6439497" y="5448300"/>
            <a:ext cx="1891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12</a:t>
            </a:r>
            <a:endParaRPr kumimoji="0" lang="en-US" altLang="ko-KR"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endParaRPr>
          </a:p>
        </p:txBody>
      </p:sp>
      <p:sp>
        <p:nvSpPr>
          <p:cNvPr id="25" name="Straight Connector 25622"/>
          <p:cNvSpPr>
            <a:spLocks noChangeShapeType="1"/>
          </p:cNvSpPr>
          <p:nvPr/>
        </p:nvSpPr>
        <p:spPr bwMode="gray">
          <a:xfrm flipV="1">
            <a:off x="1737462" y="5335587"/>
            <a:ext cx="7535863" cy="0"/>
          </a:xfrm>
          <a:prstGeom prst="line">
            <a:avLst/>
          </a:prstGeom>
          <a:noFill/>
          <a:ln w="38100" cap="rnd" algn="ctr">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BACC6"/>
              </a:solidFill>
              <a:effectLst/>
              <a:uLnTx/>
              <a:uFillTx/>
              <a:latin typeface="Trebuchet MS"/>
              <a:ea typeface="ＭＳ Ｐゴシック" charset="0"/>
              <a:cs typeface="+mn-cs"/>
            </a:endParaRPr>
          </a:p>
        </p:txBody>
      </p:sp>
      <p:cxnSp>
        <p:nvCxnSpPr>
          <p:cNvPr id="166931" name="Straight Connector 25"/>
          <p:cNvCxnSpPr>
            <a:cxnSpLocks noChangeShapeType="1"/>
          </p:cNvCxnSpPr>
          <p:nvPr/>
        </p:nvCxnSpPr>
        <p:spPr bwMode="auto">
          <a:xfrm>
            <a:off x="1826341" y="215902"/>
            <a:ext cx="0" cy="3444875"/>
          </a:xfrm>
          <a:prstGeom prst="line">
            <a:avLst/>
          </a:prstGeom>
          <a:noFill/>
          <a:ln w="19050" cap="rnd" algn="ctr">
            <a:solidFill>
              <a:schemeClr val="bg1"/>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166932" name="Text Box 24"/>
          <p:cNvSpPr txBox="1">
            <a:spLocks noChangeArrowheads="1"/>
          </p:cNvSpPr>
          <p:nvPr/>
        </p:nvSpPr>
        <p:spPr bwMode="auto">
          <a:xfrm>
            <a:off x="4991360" y="5448300"/>
            <a:ext cx="945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8</a:t>
            </a:r>
            <a:endParaRPr kumimoji="0" lang="en-US" altLang="ko-KR"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endParaRPr>
          </a:p>
        </p:txBody>
      </p:sp>
      <p:sp>
        <p:nvSpPr>
          <p:cNvPr id="166933" name="Text Box 24"/>
          <p:cNvSpPr txBox="1">
            <a:spLocks noChangeArrowheads="1"/>
          </p:cNvSpPr>
          <p:nvPr/>
        </p:nvSpPr>
        <p:spPr bwMode="auto">
          <a:xfrm>
            <a:off x="5677497" y="5448300"/>
            <a:ext cx="1891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ko-KR"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10</a:t>
            </a:r>
            <a:endParaRPr kumimoji="0" lang="en-US" altLang="ko-KR"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endParaRPr>
          </a:p>
        </p:txBody>
      </p:sp>
      <p:cxnSp>
        <p:nvCxnSpPr>
          <p:cNvPr id="166934" name="Straight Connector 28"/>
          <p:cNvCxnSpPr>
            <a:cxnSpLocks noChangeShapeType="1"/>
          </p:cNvCxnSpPr>
          <p:nvPr/>
        </p:nvCxnSpPr>
        <p:spPr bwMode="auto">
          <a:xfrm>
            <a:off x="5774454" y="215940"/>
            <a:ext cx="0" cy="5119687"/>
          </a:xfrm>
          <a:prstGeom prst="line">
            <a:avLst/>
          </a:prstGeom>
          <a:noFill/>
          <a:ln w="19050" cap="rnd" algn="ctr">
            <a:solidFill>
              <a:schemeClr val="bg1"/>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166935" name="Straight Connector 29"/>
          <p:cNvCxnSpPr>
            <a:cxnSpLocks noChangeShapeType="1"/>
          </p:cNvCxnSpPr>
          <p:nvPr/>
        </p:nvCxnSpPr>
        <p:spPr bwMode="auto">
          <a:xfrm>
            <a:off x="5048982" y="215903"/>
            <a:ext cx="36956" cy="5119684"/>
          </a:xfrm>
          <a:prstGeom prst="line">
            <a:avLst/>
          </a:prstGeom>
          <a:noFill/>
          <a:ln w="19050" cap="rnd" algn="ctr">
            <a:solidFill>
              <a:schemeClr val="bg1"/>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31" name="Rectangle 31"/>
          <p:cNvSpPr>
            <a:spLocks noChangeArrowheads="1"/>
          </p:cNvSpPr>
          <p:nvPr/>
        </p:nvSpPr>
        <p:spPr bwMode="gray">
          <a:xfrm rot="5400000">
            <a:off x="2362130" y="-350043"/>
            <a:ext cx="231775" cy="1287462"/>
          </a:xfrm>
          <a:prstGeom prst="round2SameRect">
            <a:avLst>
              <a:gd name="adj1" fmla="val 44364"/>
              <a:gd name="adj2" fmla="val 0"/>
            </a:avLst>
          </a:prstGeom>
          <a:solidFill>
            <a:schemeClr val="tx2"/>
          </a:solidFill>
          <a:ln w="28575" algn="ctr">
            <a:noFill/>
            <a:miter lim="800000"/>
            <a:headEnd/>
            <a:tailEnd/>
          </a:ln>
          <a:effectLst>
            <a:outerShdw blurRad="50800" dist="50800" algn="tl" rotWithShape="0">
              <a:srgbClr val="4BACC6">
                <a:alpha val="15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BACC6"/>
              </a:solidFill>
              <a:effectLst/>
              <a:uLnTx/>
              <a:uFillTx/>
              <a:latin typeface="Trebuchet MS"/>
              <a:ea typeface="ＭＳ Ｐゴシック" charset="0"/>
              <a:cs typeface="+mn-cs"/>
            </a:endParaRPr>
          </a:p>
        </p:txBody>
      </p:sp>
      <p:sp>
        <p:nvSpPr>
          <p:cNvPr id="166937" name="Text Box 54"/>
          <p:cNvSpPr txBox="1">
            <a:spLocks noChangeArrowheads="1"/>
          </p:cNvSpPr>
          <p:nvPr/>
        </p:nvSpPr>
        <p:spPr bwMode="auto">
          <a:xfrm>
            <a:off x="1067515" y="533400"/>
            <a:ext cx="6842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FAMTX </a:t>
            </a:r>
            <a:r>
              <a:rPr kumimoji="0" lang="en-GB" altLang="en-US"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rPr>
              <a:t>2</a:t>
            </a:r>
            <a:endParaRPr kumimoji="0" lang="en-US" altLang="ko-KR"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endParaRPr>
          </a:p>
        </p:txBody>
      </p:sp>
      <p:sp>
        <p:nvSpPr>
          <p:cNvPr id="166938" name="Text Box 55"/>
          <p:cNvSpPr txBox="1">
            <a:spLocks noChangeArrowheads="1"/>
          </p:cNvSpPr>
          <p:nvPr/>
        </p:nvSpPr>
        <p:spPr bwMode="auto">
          <a:xfrm>
            <a:off x="1420170" y="869950"/>
            <a:ext cx="3189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SP </a:t>
            </a:r>
            <a:r>
              <a:rPr kumimoji="0" lang="en-GB" altLang="en-US"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rPr>
              <a:t>3</a:t>
            </a:r>
            <a:endParaRPr kumimoji="0" lang="en-US" altLang="ko-KR"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endParaRPr>
          </a:p>
        </p:txBody>
      </p:sp>
      <p:sp>
        <p:nvSpPr>
          <p:cNvPr id="166939" name="Text Box 57"/>
          <p:cNvSpPr txBox="1">
            <a:spLocks noChangeArrowheads="1"/>
          </p:cNvSpPr>
          <p:nvPr/>
        </p:nvSpPr>
        <p:spPr bwMode="auto">
          <a:xfrm>
            <a:off x="1291663" y="3224213"/>
            <a:ext cx="4616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EOX </a:t>
            </a:r>
            <a:r>
              <a:rPr kumimoji="0" lang="en-GB" altLang="en-US"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rPr>
              <a:t>6</a:t>
            </a:r>
            <a:endParaRPr kumimoji="0" lang="en-US" altLang="ko-KR"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endParaRPr>
          </a:p>
        </p:txBody>
      </p:sp>
      <p:sp>
        <p:nvSpPr>
          <p:cNvPr id="166940" name="Text Box 61"/>
          <p:cNvSpPr txBox="1">
            <a:spLocks noChangeArrowheads="1"/>
          </p:cNvSpPr>
          <p:nvPr/>
        </p:nvSpPr>
        <p:spPr bwMode="auto">
          <a:xfrm>
            <a:off x="1421598" y="3529013"/>
            <a:ext cx="3349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XP </a:t>
            </a:r>
            <a:r>
              <a:rPr kumimoji="0" lang="en-GB" altLang="en-US"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rPr>
              <a:t>7</a:t>
            </a:r>
            <a:endParaRPr kumimoji="0" lang="en-US" altLang="ko-KR"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endParaRPr>
          </a:p>
        </p:txBody>
      </p:sp>
      <p:sp>
        <p:nvSpPr>
          <p:cNvPr id="166941" name="Text Box 53"/>
          <p:cNvSpPr txBox="1">
            <a:spLocks noChangeArrowheads="1"/>
          </p:cNvSpPr>
          <p:nvPr/>
        </p:nvSpPr>
        <p:spPr bwMode="auto">
          <a:xfrm>
            <a:off x="1432746" y="1206500"/>
            <a:ext cx="3317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FP </a:t>
            </a:r>
            <a:r>
              <a:rPr kumimoji="0" lang="en-GB" altLang="en-US"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rPr>
              <a:t>4</a:t>
            </a:r>
            <a:endParaRPr kumimoji="0" lang="en-US" altLang="ko-KR"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endParaRPr>
          </a:p>
        </p:txBody>
      </p:sp>
      <p:sp>
        <p:nvSpPr>
          <p:cNvPr id="166942" name="Text Box 54"/>
          <p:cNvSpPr txBox="1">
            <a:spLocks noChangeArrowheads="1"/>
          </p:cNvSpPr>
          <p:nvPr/>
        </p:nvSpPr>
        <p:spPr bwMode="auto">
          <a:xfrm>
            <a:off x="1482405" y="1541463"/>
            <a:ext cx="2789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IF </a:t>
            </a:r>
            <a:r>
              <a:rPr kumimoji="0" lang="en-GB" altLang="en-US"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rPr>
              <a:t>5</a:t>
            </a:r>
            <a:endParaRPr kumimoji="0" lang="en-US" altLang="ko-KR"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endParaRPr>
          </a:p>
        </p:txBody>
      </p:sp>
      <p:sp>
        <p:nvSpPr>
          <p:cNvPr id="166943" name="Text Box 55"/>
          <p:cNvSpPr txBox="1">
            <a:spLocks noChangeArrowheads="1"/>
          </p:cNvSpPr>
          <p:nvPr/>
        </p:nvSpPr>
        <p:spPr bwMode="auto">
          <a:xfrm>
            <a:off x="1291695" y="1878013"/>
            <a:ext cx="4584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EOF </a:t>
            </a:r>
            <a:r>
              <a:rPr kumimoji="0" lang="en-GB" altLang="en-US"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rPr>
              <a:t>6</a:t>
            </a:r>
            <a:endParaRPr kumimoji="0" lang="en-US" altLang="ko-KR"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endParaRPr>
          </a:p>
        </p:txBody>
      </p:sp>
      <p:sp>
        <p:nvSpPr>
          <p:cNvPr id="166944" name="Text Box 53"/>
          <p:cNvSpPr txBox="1">
            <a:spLocks noChangeArrowheads="1"/>
          </p:cNvSpPr>
          <p:nvPr/>
        </p:nvSpPr>
        <p:spPr bwMode="auto">
          <a:xfrm>
            <a:off x="1298075" y="2214563"/>
            <a:ext cx="4552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DCF </a:t>
            </a:r>
            <a:r>
              <a:rPr kumimoji="0" lang="en-GB" altLang="en-US"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rPr>
              <a:t>4</a:t>
            </a:r>
            <a:endParaRPr kumimoji="0" lang="en-US" altLang="ko-KR"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endParaRPr>
          </a:p>
        </p:txBody>
      </p:sp>
      <p:sp>
        <p:nvSpPr>
          <p:cNvPr id="166945" name="Text Box 54"/>
          <p:cNvSpPr txBox="1">
            <a:spLocks noChangeArrowheads="1"/>
          </p:cNvSpPr>
          <p:nvPr/>
        </p:nvSpPr>
        <p:spPr bwMode="auto">
          <a:xfrm>
            <a:off x="1326793" y="2551113"/>
            <a:ext cx="4424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ECF </a:t>
            </a:r>
            <a:r>
              <a:rPr kumimoji="0" lang="en-GB" altLang="en-US"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rPr>
              <a:t>6</a:t>
            </a:r>
            <a:endParaRPr kumimoji="0" lang="en-US" altLang="ko-KR"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endParaRPr>
          </a:p>
        </p:txBody>
      </p:sp>
      <p:sp>
        <p:nvSpPr>
          <p:cNvPr id="166946" name="Text Box 55"/>
          <p:cNvSpPr txBox="1">
            <a:spLocks noChangeArrowheads="1"/>
          </p:cNvSpPr>
          <p:nvPr/>
        </p:nvSpPr>
        <p:spPr bwMode="auto">
          <a:xfrm>
            <a:off x="1326743" y="2887663"/>
            <a:ext cx="4456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ECX </a:t>
            </a:r>
            <a:r>
              <a:rPr kumimoji="0" lang="en-GB" altLang="en-US"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rPr>
              <a:t>6</a:t>
            </a:r>
            <a:endParaRPr kumimoji="0" lang="en-US" altLang="ko-KR"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endParaRPr>
          </a:p>
        </p:txBody>
      </p:sp>
      <p:grpSp>
        <p:nvGrpSpPr>
          <p:cNvPr id="166947" name="Group 41"/>
          <p:cNvGrpSpPr>
            <a:grpSpLocks/>
          </p:cNvGrpSpPr>
          <p:nvPr/>
        </p:nvGrpSpPr>
        <p:grpSpPr bwMode="auto">
          <a:xfrm>
            <a:off x="1826341" y="514361"/>
            <a:ext cx="4419600" cy="2941639"/>
            <a:chOff x="1279531" y="1928794"/>
            <a:chExt cx="6858628" cy="2942102"/>
          </a:xfrm>
        </p:grpSpPr>
        <p:sp>
          <p:nvSpPr>
            <p:cNvPr id="43" name="Rectangle 31"/>
            <p:cNvSpPr>
              <a:spLocks noChangeArrowheads="1"/>
            </p:cNvSpPr>
            <p:nvPr/>
          </p:nvSpPr>
          <p:spPr bwMode="gray">
            <a:xfrm rot="5400000">
              <a:off x="2513672" y="716826"/>
              <a:ext cx="231812" cy="2655747"/>
            </a:xfrm>
            <a:prstGeom prst="round2SameRect">
              <a:avLst>
                <a:gd name="adj1" fmla="val 33908"/>
                <a:gd name="adj2" fmla="val 0"/>
              </a:avLst>
            </a:prstGeom>
            <a:solidFill>
              <a:schemeClr val="bg2">
                <a:lumMod val="60000"/>
                <a:lumOff val="40000"/>
              </a:schemeClr>
            </a:solidFill>
            <a:ln w="12700" algn="ctr">
              <a:noFill/>
              <a:miter lim="800000"/>
              <a:headEnd/>
              <a:tailEnd/>
            </a:ln>
            <a:effectLst>
              <a:outerShdw blurRad="50800" dist="50800" algn="tl" rotWithShape="0">
                <a:srgbClr val="4BACC6">
                  <a:alpha val="15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BACC6"/>
                </a:solidFill>
                <a:effectLst/>
                <a:uLnTx/>
                <a:uFillTx/>
                <a:latin typeface="Trebuchet MS"/>
                <a:ea typeface="ＭＳ Ｐゴシック" charset="0"/>
                <a:cs typeface="+mn-cs"/>
              </a:endParaRPr>
            </a:p>
          </p:txBody>
        </p:sp>
        <p:sp>
          <p:nvSpPr>
            <p:cNvPr id="47" name="Rectangle 31"/>
            <p:cNvSpPr>
              <a:spLocks noChangeArrowheads="1"/>
            </p:cNvSpPr>
            <p:nvPr/>
          </p:nvSpPr>
          <p:spPr bwMode="gray">
            <a:xfrm rot="5400000">
              <a:off x="4220145" y="355179"/>
              <a:ext cx="233399" cy="6070280"/>
            </a:xfrm>
            <a:prstGeom prst="round2SameRect">
              <a:avLst>
                <a:gd name="adj1" fmla="val 33908"/>
                <a:gd name="adj2" fmla="val 0"/>
              </a:avLst>
            </a:prstGeom>
            <a:solidFill>
              <a:srgbClr val="FFC000"/>
            </a:solidFill>
            <a:ln w="12700" algn="ctr">
              <a:noFill/>
              <a:miter lim="800000"/>
              <a:headEnd/>
              <a:tailEnd/>
            </a:ln>
            <a:effectLst>
              <a:outerShdw blurRad="50800" dist="50800" algn="tl" rotWithShape="0">
                <a:srgbClr val="4BACC6">
                  <a:alpha val="15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BACC6"/>
                </a:solidFill>
                <a:effectLst/>
                <a:uLnTx/>
                <a:uFillTx/>
                <a:latin typeface="Trebuchet MS"/>
                <a:ea typeface="ＭＳ Ｐゴシック" charset="0"/>
                <a:cs typeface="+mn-cs"/>
              </a:endParaRPr>
            </a:p>
          </p:txBody>
        </p:sp>
        <p:sp>
          <p:nvSpPr>
            <p:cNvPr id="48" name="Rectangle 31"/>
            <p:cNvSpPr>
              <a:spLocks noChangeArrowheads="1"/>
            </p:cNvSpPr>
            <p:nvPr/>
          </p:nvSpPr>
          <p:spPr bwMode="gray">
            <a:xfrm rot="5400000">
              <a:off x="4068634" y="843292"/>
              <a:ext cx="233399" cy="5767258"/>
            </a:xfrm>
            <a:prstGeom prst="round2SameRect">
              <a:avLst>
                <a:gd name="adj1" fmla="val 33908"/>
                <a:gd name="adj2" fmla="val 0"/>
              </a:avLst>
            </a:prstGeom>
            <a:solidFill>
              <a:srgbClr val="FFC000"/>
            </a:solidFill>
            <a:ln w="12700" algn="ctr">
              <a:noFill/>
              <a:miter lim="800000"/>
              <a:headEnd/>
              <a:tailEnd/>
            </a:ln>
            <a:effectLst>
              <a:outerShdw blurRad="50800" dist="50800" algn="tl" rotWithShape="0">
                <a:srgbClr val="4BACC6">
                  <a:alpha val="15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BACC6"/>
                </a:solidFill>
                <a:effectLst/>
                <a:uLnTx/>
                <a:uFillTx/>
                <a:latin typeface="Trebuchet MS"/>
                <a:ea typeface="ＭＳ Ｐゴシック" charset="0"/>
                <a:cs typeface="+mn-cs"/>
              </a:endParaRPr>
            </a:p>
          </p:txBody>
        </p:sp>
        <p:sp>
          <p:nvSpPr>
            <p:cNvPr id="49" name="Rectangle 31"/>
            <p:cNvSpPr>
              <a:spLocks noChangeArrowheads="1"/>
            </p:cNvSpPr>
            <p:nvPr/>
          </p:nvSpPr>
          <p:spPr bwMode="gray">
            <a:xfrm rot="5400000">
              <a:off x="4021388" y="1227142"/>
              <a:ext cx="231812" cy="5671179"/>
            </a:xfrm>
            <a:prstGeom prst="round2SameRect">
              <a:avLst>
                <a:gd name="adj1" fmla="val 33908"/>
                <a:gd name="adj2" fmla="val 0"/>
              </a:avLst>
            </a:prstGeom>
            <a:solidFill>
              <a:srgbClr val="FFC000"/>
            </a:solidFill>
            <a:ln w="12700" algn="ctr">
              <a:noFill/>
              <a:miter lim="800000"/>
              <a:headEnd/>
              <a:tailEnd/>
            </a:ln>
            <a:effectLst>
              <a:outerShdw blurRad="50800" dist="50800" algn="tl" rotWithShape="0">
                <a:srgbClr val="4BACC6">
                  <a:alpha val="15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BACC6"/>
                </a:solidFill>
                <a:effectLst/>
                <a:uLnTx/>
                <a:uFillTx/>
                <a:latin typeface="Trebuchet MS"/>
                <a:ea typeface="ＭＳ Ｐゴシック" charset="0"/>
                <a:cs typeface="+mn-cs"/>
              </a:endParaRPr>
            </a:p>
          </p:txBody>
        </p:sp>
        <p:sp>
          <p:nvSpPr>
            <p:cNvPr id="50" name="Rectangle 31"/>
            <p:cNvSpPr>
              <a:spLocks noChangeArrowheads="1"/>
            </p:cNvSpPr>
            <p:nvPr/>
          </p:nvSpPr>
          <p:spPr bwMode="gray">
            <a:xfrm rot="5400000">
              <a:off x="4442660" y="1142472"/>
              <a:ext cx="231812" cy="6513726"/>
            </a:xfrm>
            <a:prstGeom prst="round2SameRect">
              <a:avLst>
                <a:gd name="adj1" fmla="val 33908"/>
                <a:gd name="adj2" fmla="val 0"/>
              </a:avLst>
            </a:prstGeom>
            <a:solidFill>
              <a:srgbClr val="FFC000"/>
            </a:solidFill>
            <a:ln w="19050" algn="ctr">
              <a:noFill/>
              <a:miter lim="800000"/>
              <a:headEnd/>
              <a:tailEnd/>
            </a:ln>
            <a:effectLst>
              <a:outerShdw blurRad="50800" dist="50800" algn="tl" rotWithShape="0">
                <a:srgbClr val="4BACC6">
                  <a:alpha val="15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BACC6"/>
                </a:solidFill>
                <a:effectLst/>
                <a:uLnTx/>
                <a:uFillTx/>
                <a:latin typeface="Trebuchet MS"/>
                <a:ea typeface="ＭＳ Ｐゴシック" charset="0"/>
                <a:cs typeface="+mn-cs"/>
              </a:endParaRPr>
            </a:p>
          </p:txBody>
        </p:sp>
        <p:sp>
          <p:nvSpPr>
            <p:cNvPr id="52" name="Rectangle 31"/>
            <p:cNvSpPr>
              <a:spLocks noChangeArrowheads="1"/>
            </p:cNvSpPr>
            <p:nvPr/>
          </p:nvSpPr>
          <p:spPr bwMode="gray">
            <a:xfrm rot="5400000">
              <a:off x="4592938" y="1325677"/>
              <a:ext cx="231812" cy="6858628"/>
            </a:xfrm>
            <a:prstGeom prst="round2SameRect">
              <a:avLst>
                <a:gd name="adj1" fmla="val 33908"/>
                <a:gd name="adj2" fmla="val 0"/>
              </a:avLst>
            </a:prstGeom>
            <a:solidFill>
              <a:srgbClr val="FFC000"/>
            </a:solidFill>
            <a:ln w="19050" algn="ctr">
              <a:noFill/>
              <a:miter lim="800000"/>
              <a:headEnd/>
              <a:tailEnd/>
            </a:ln>
            <a:effectLst>
              <a:outerShdw blurRad="50800" dist="50800" algn="tl" rotWithShape="0">
                <a:srgbClr val="4BACC6">
                  <a:alpha val="15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4BACC6"/>
                </a:solidFill>
                <a:effectLst/>
                <a:uLnTx/>
                <a:uFillTx/>
                <a:latin typeface="Trebuchet MS"/>
                <a:ea typeface="ＭＳ Ｐゴシック" charset="0"/>
                <a:cs typeface="+mn-cs"/>
              </a:endParaRPr>
            </a:p>
          </p:txBody>
        </p:sp>
      </p:grpSp>
      <p:sp>
        <p:nvSpPr>
          <p:cNvPr id="166948" name="Text Box 61"/>
          <p:cNvSpPr txBox="1">
            <a:spLocks noChangeArrowheads="1"/>
          </p:cNvSpPr>
          <p:nvPr/>
        </p:nvSpPr>
        <p:spPr bwMode="auto">
          <a:xfrm>
            <a:off x="972778" y="3779839"/>
            <a:ext cx="7678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FOLFIRI </a:t>
            </a:r>
            <a:r>
              <a:rPr kumimoji="0" lang="en-GB" altLang="en-US"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rPr>
              <a:t>8</a:t>
            </a:r>
            <a:endParaRPr kumimoji="0" lang="en-US" altLang="ko-KR" sz="1400" b="1" i="0" u="none" strike="noStrike" kern="1200" cap="none" spc="0" normalizeH="0" baseline="30000" noProof="0">
              <a:ln>
                <a:noFill/>
              </a:ln>
              <a:solidFill>
                <a:srgbClr val="FFFFFF"/>
              </a:solidFill>
              <a:effectLst/>
              <a:uLnTx/>
              <a:uFillTx/>
              <a:latin typeface="Trebuchet MS" pitchFamily="34" charset="0"/>
              <a:ea typeface="MS PGothic" pitchFamily="34" charset="-128"/>
              <a:cs typeface="+mn-cs"/>
            </a:endParaRPr>
          </a:p>
        </p:txBody>
      </p:sp>
      <p:sp>
        <p:nvSpPr>
          <p:cNvPr id="166949" name="TextBox 2"/>
          <p:cNvSpPr txBox="1">
            <a:spLocks noChangeArrowheads="1"/>
          </p:cNvSpPr>
          <p:nvPr/>
        </p:nvSpPr>
        <p:spPr bwMode="auto">
          <a:xfrm>
            <a:off x="530941" y="5769142"/>
            <a:ext cx="91011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28600"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228600" algn="l" defTabSz="914400" rtl="0" eaLnBrk="1" fontAlgn="base" latinLnBrk="0" hangingPunct="1">
              <a:lnSpc>
                <a:spcPct val="100000"/>
              </a:lnSpc>
              <a:spcBef>
                <a:spcPct val="0"/>
              </a:spcBef>
              <a:spcAft>
                <a:spcPct val="0"/>
              </a:spcAft>
              <a:buClrTx/>
              <a:buSzTx/>
              <a:buFontTx/>
              <a:buAutoNum type="arabicPeriod"/>
              <a:tabLst/>
              <a:defRPr/>
            </a:pPr>
            <a:r>
              <a:rPr kumimoji="0" lang="en-GB" altLang="ja-JP" sz="1200" b="0" i="0" u="none" strike="noStrike" kern="1200" cap="none" spc="0" normalizeH="0" baseline="0" noProof="0" dirty="0">
                <a:ln>
                  <a:noFill/>
                </a:ln>
                <a:solidFill>
                  <a:srgbClr val="FFFFFF"/>
                </a:solidFill>
                <a:effectLst/>
                <a:uLnTx/>
                <a:uFillTx/>
                <a:latin typeface="Times New Roman" panose="02020603050405020304" pitchFamily="18" charset="0"/>
                <a:ea typeface="MS PGothic" pitchFamily="34" charset="-128"/>
                <a:cs typeface="Times New Roman" panose="02020603050405020304" pitchFamily="18" charset="0"/>
              </a:rPr>
              <a:t>Murad, et al. Cancer 1993  2. </a:t>
            </a:r>
            <a:r>
              <a:rPr kumimoji="0" lang="en-GB" altLang="ko-KR" sz="1200" b="0" i="0" u="none" strike="noStrike" kern="1200" cap="none" spc="0" normalizeH="0" baseline="0" noProof="0" dirty="0" err="1">
                <a:ln>
                  <a:noFill/>
                </a:ln>
                <a:solidFill>
                  <a:srgbClr val="FFFFFF"/>
                </a:solidFill>
                <a:effectLst/>
                <a:uLnTx/>
                <a:uFillTx/>
                <a:latin typeface="Times New Roman" panose="02020603050405020304" pitchFamily="18" charset="0"/>
                <a:ea typeface="MS PGothic" pitchFamily="34" charset="-128"/>
                <a:cs typeface="Times New Roman" panose="02020603050405020304" pitchFamily="18" charset="0"/>
              </a:rPr>
              <a:t>Vanhoefer</a:t>
            </a:r>
            <a:r>
              <a:rPr kumimoji="0" lang="en-GB" altLang="ko-KR" sz="1200" b="0" i="0" u="none" strike="noStrike" kern="1200" cap="none" spc="0" normalizeH="0" baseline="0" noProof="0" dirty="0">
                <a:ln>
                  <a:noFill/>
                </a:ln>
                <a:solidFill>
                  <a:srgbClr val="FFFFFF"/>
                </a:solidFill>
                <a:effectLst/>
                <a:uLnTx/>
                <a:uFillTx/>
                <a:latin typeface="Times New Roman" panose="02020603050405020304" pitchFamily="18" charset="0"/>
                <a:ea typeface="MS PGothic" pitchFamily="34" charset="-128"/>
                <a:cs typeface="Times New Roman" panose="02020603050405020304" pitchFamily="18" charset="0"/>
              </a:rPr>
              <a:t>, et al. JCO 2000 3. Ajani, et al. ASCO 2009 4. </a:t>
            </a:r>
            <a:r>
              <a:rPr kumimoji="0" lang="en-GB" altLang="ja-JP" sz="1200" b="0" i="0" u="none" strike="noStrike" kern="1200" cap="none" spc="0" normalizeH="0" baseline="0" noProof="0" dirty="0">
                <a:ln>
                  <a:noFill/>
                </a:ln>
                <a:solidFill>
                  <a:srgbClr val="FFFFFF"/>
                </a:solidFill>
                <a:effectLst/>
                <a:uLnTx/>
                <a:uFillTx/>
                <a:latin typeface="Times New Roman" panose="02020603050405020304" pitchFamily="18" charset="0"/>
                <a:ea typeface="MS PGothic" pitchFamily="34" charset="-128"/>
                <a:cs typeface="Times New Roman" panose="02020603050405020304" pitchFamily="18" charset="0"/>
              </a:rPr>
              <a:t>Van </a:t>
            </a:r>
            <a:r>
              <a:rPr kumimoji="0" lang="en-GB" altLang="ja-JP" sz="1200" b="0" i="0" u="none" strike="noStrike" kern="1200" cap="none" spc="0" normalizeH="0" baseline="0" noProof="0" dirty="0" err="1">
                <a:ln>
                  <a:noFill/>
                </a:ln>
                <a:solidFill>
                  <a:srgbClr val="FFFFFF"/>
                </a:solidFill>
                <a:effectLst/>
                <a:uLnTx/>
                <a:uFillTx/>
                <a:latin typeface="Times New Roman" panose="02020603050405020304" pitchFamily="18" charset="0"/>
                <a:ea typeface="MS PGothic" pitchFamily="34" charset="-128"/>
                <a:cs typeface="Times New Roman" panose="02020603050405020304" pitchFamily="18" charset="0"/>
              </a:rPr>
              <a:t>Cutsem</a:t>
            </a:r>
            <a:r>
              <a:rPr kumimoji="0" lang="en-GB" altLang="ja-JP" sz="1200" b="0" i="0" u="none" strike="noStrike" kern="1200" cap="none" spc="0" normalizeH="0" baseline="0" noProof="0" dirty="0">
                <a:ln>
                  <a:noFill/>
                </a:ln>
                <a:solidFill>
                  <a:srgbClr val="FFFFFF"/>
                </a:solidFill>
                <a:effectLst/>
                <a:uLnTx/>
                <a:uFillTx/>
                <a:latin typeface="Times New Roman" panose="02020603050405020304" pitchFamily="18" charset="0"/>
                <a:ea typeface="MS PGothic" pitchFamily="34" charset="-128"/>
                <a:cs typeface="Times New Roman" panose="02020603050405020304" pitchFamily="18" charset="0"/>
              </a:rPr>
              <a:t>, et al. JCO 2006</a:t>
            </a:r>
          </a:p>
          <a:p>
            <a:pPr marL="0" marR="0" lvl="0" indent="-22860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ja-JP" sz="1200" b="0" i="0" u="none" strike="noStrike" kern="1200" cap="none" spc="0" normalizeH="0" baseline="0" noProof="0" dirty="0">
                <a:ln>
                  <a:noFill/>
                </a:ln>
                <a:solidFill>
                  <a:srgbClr val="FFFFFF"/>
                </a:solidFill>
                <a:effectLst/>
                <a:uLnTx/>
                <a:uFillTx/>
                <a:latin typeface="Times New Roman" panose="02020603050405020304" pitchFamily="18" charset="0"/>
                <a:ea typeface="MS PGothic" pitchFamily="34" charset="-128"/>
                <a:cs typeface="Times New Roman" panose="02020603050405020304" pitchFamily="18" charset="0"/>
              </a:rPr>
              <a:t>5. </a:t>
            </a:r>
            <a:r>
              <a:rPr kumimoji="0" lang="en-GB" altLang="ko-KR" sz="1200" b="0" i="0" u="none" strike="noStrike" kern="1200" cap="none" spc="0" normalizeH="0" baseline="0" noProof="0" dirty="0">
                <a:ln>
                  <a:noFill/>
                </a:ln>
                <a:solidFill>
                  <a:srgbClr val="FFFFFF"/>
                </a:solidFill>
                <a:effectLst/>
                <a:uLnTx/>
                <a:uFillTx/>
                <a:latin typeface="Times New Roman" panose="02020603050405020304" pitchFamily="18" charset="0"/>
                <a:ea typeface="MS PGothic" pitchFamily="34" charset="-128"/>
                <a:cs typeface="Times New Roman" panose="02020603050405020304" pitchFamily="18" charset="0"/>
              </a:rPr>
              <a:t>Dank, et al. Ann </a:t>
            </a:r>
            <a:r>
              <a:rPr kumimoji="0" lang="en-GB" altLang="ko-KR" sz="1200" b="0" i="0" u="none" strike="noStrike" kern="1200" cap="none" spc="0" normalizeH="0" baseline="0" noProof="0" dirty="0" err="1">
                <a:ln>
                  <a:noFill/>
                </a:ln>
                <a:solidFill>
                  <a:srgbClr val="FFFFFF"/>
                </a:solidFill>
                <a:effectLst/>
                <a:uLnTx/>
                <a:uFillTx/>
                <a:latin typeface="Times New Roman" panose="02020603050405020304" pitchFamily="18" charset="0"/>
                <a:ea typeface="MS PGothic" pitchFamily="34" charset="-128"/>
                <a:cs typeface="Times New Roman" panose="02020603050405020304" pitchFamily="18" charset="0"/>
              </a:rPr>
              <a:t>Oncol</a:t>
            </a:r>
            <a:r>
              <a:rPr kumimoji="0" lang="en-GB" altLang="ko-KR" sz="1200" b="0" i="0" u="none" strike="noStrike" kern="1200" cap="none" spc="0" normalizeH="0" baseline="0" noProof="0" dirty="0">
                <a:ln>
                  <a:noFill/>
                </a:ln>
                <a:solidFill>
                  <a:srgbClr val="FFFFFF"/>
                </a:solidFill>
                <a:effectLst/>
                <a:uLnTx/>
                <a:uFillTx/>
                <a:latin typeface="Times New Roman" panose="02020603050405020304" pitchFamily="18" charset="0"/>
                <a:ea typeface="MS PGothic" pitchFamily="34" charset="-128"/>
                <a:cs typeface="Times New Roman" panose="02020603050405020304" pitchFamily="18" charset="0"/>
              </a:rPr>
              <a:t> 2008 6. Cunningham, et al. NEJM 2008 7. Kang, et al. Ann </a:t>
            </a:r>
            <a:r>
              <a:rPr kumimoji="0" lang="en-GB" altLang="ko-KR" sz="1200" b="0" i="0" u="none" strike="noStrike" kern="1200" cap="none" spc="0" normalizeH="0" baseline="0" noProof="0" dirty="0" err="1">
                <a:ln>
                  <a:noFill/>
                </a:ln>
                <a:solidFill>
                  <a:srgbClr val="FFFFFF"/>
                </a:solidFill>
                <a:effectLst/>
                <a:uLnTx/>
                <a:uFillTx/>
                <a:latin typeface="Times New Roman" panose="02020603050405020304" pitchFamily="18" charset="0"/>
                <a:ea typeface="MS PGothic" pitchFamily="34" charset="-128"/>
                <a:cs typeface="Times New Roman" panose="02020603050405020304" pitchFamily="18" charset="0"/>
              </a:rPr>
              <a:t>Oncol</a:t>
            </a:r>
            <a:r>
              <a:rPr kumimoji="0" lang="en-GB" altLang="ko-KR" sz="1200" b="0" i="0" u="none" strike="noStrike" kern="1200" cap="none" spc="0" normalizeH="0" baseline="0" noProof="0" dirty="0">
                <a:ln>
                  <a:noFill/>
                </a:ln>
                <a:solidFill>
                  <a:srgbClr val="FFFFFF"/>
                </a:solidFill>
                <a:effectLst/>
                <a:uLnTx/>
                <a:uFillTx/>
                <a:latin typeface="Times New Roman" panose="02020603050405020304" pitchFamily="18" charset="0"/>
                <a:ea typeface="MS PGothic" pitchFamily="34" charset="-128"/>
                <a:cs typeface="Times New Roman" panose="02020603050405020304" pitchFamily="18" charset="0"/>
              </a:rPr>
              <a:t> 2009 8. </a:t>
            </a:r>
            <a:r>
              <a:rPr kumimoji="0" lang="en-GB" altLang="ko-KR" sz="1200" b="0" i="0" u="none" strike="noStrike" kern="1200" cap="none" spc="0" normalizeH="0" baseline="0" noProof="0" dirty="0" err="1">
                <a:ln>
                  <a:noFill/>
                </a:ln>
                <a:solidFill>
                  <a:srgbClr val="FFFFFF"/>
                </a:solidFill>
                <a:effectLst/>
                <a:uLnTx/>
                <a:uFillTx/>
                <a:latin typeface="Times New Roman" panose="02020603050405020304" pitchFamily="18" charset="0"/>
                <a:ea typeface="MS PGothic" pitchFamily="34" charset="-128"/>
                <a:cs typeface="Times New Roman" panose="02020603050405020304" pitchFamily="18" charset="0"/>
              </a:rPr>
              <a:t>Guimbaud</a:t>
            </a:r>
            <a:r>
              <a:rPr kumimoji="0" lang="en-GB" altLang="ko-KR" sz="1200" b="0" i="0" u="none" strike="noStrike" kern="1200" cap="none" spc="0" normalizeH="0" baseline="0" noProof="0" dirty="0">
                <a:ln>
                  <a:noFill/>
                </a:ln>
                <a:solidFill>
                  <a:srgbClr val="FFFFFF"/>
                </a:solidFill>
                <a:effectLst/>
                <a:uLnTx/>
                <a:uFillTx/>
                <a:latin typeface="Times New Roman" panose="02020603050405020304" pitchFamily="18" charset="0"/>
                <a:ea typeface="MS PGothic" pitchFamily="34" charset="-128"/>
                <a:cs typeface="Times New Roman" panose="02020603050405020304" pitchFamily="18" charset="0"/>
              </a:rPr>
              <a:t>, et al. JCO 2014 </a:t>
            </a:r>
          </a:p>
          <a:p>
            <a:pPr marL="0" marR="0" lvl="0" indent="-22860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ko-KR" sz="1200" b="0" i="0" u="none" strike="noStrike" kern="1200" cap="none" spc="0" normalizeH="0" baseline="0" noProof="0" dirty="0">
                <a:ln>
                  <a:noFill/>
                </a:ln>
                <a:solidFill>
                  <a:srgbClr val="FFFFFF"/>
                </a:solidFill>
                <a:effectLst/>
                <a:uLnTx/>
                <a:uFillTx/>
                <a:latin typeface="Times New Roman" panose="02020603050405020304" pitchFamily="18" charset="0"/>
                <a:ea typeface="MS PGothic" pitchFamily="34" charset="-128"/>
                <a:cs typeface="Times New Roman" panose="02020603050405020304" pitchFamily="18" charset="0"/>
              </a:rPr>
              <a:t>9. Shah et al. JAMA </a:t>
            </a:r>
            <a:r>
              <a:rPr kumimoji="0" lang="en-GB" altLang="ko-KR" sz="1200" b="0" i="0" u="none" strike="noStrike" kern="1200" cap="none" spc="0" normalizeH="0" baseline="0" noProof="0" dirty="0" err="1">
                <a:ln>
                  <a:noFill/>
                </a:ln>
                <a:solidFill>
                  <a:srgbClr val="FFFFFF"/>
                </a:solidFill>
                <a:effectLst/>
                <a:uLnTx/>
                <a:uFillTx/>
                <a:latin typeface="Times New Roman" panose="02020603050405020304" pitchFamily="18" charset="0"/>
                <a:ea typeface="MS PGothic" pitchFamily="34" charset="-128"/>
                <a:cs typeface="Times New Roman" panose="02020603050405020304" pitchFamily="18" charset="0"/>
              </a:rPr>
              <a:t>Oncol</a:t>
            </a:r>
            <a:r>
              <a:rPr kumimoji="0" lang="en-GB" altLang="ko-KR" sz="1200" b="0" i="0" u="none" strike="noStrike" kern="1200" cap="none" spc="0" normalizeH="0" baseline="0" noProof="0" dirty="0">
                <a:ln>
                  <a:noFill/>
                </a:ln>
                <a:solidFill>
                  <a:srgbClr val="FFFFFF"/>
                </a:solidFill>
                <a:effectLst/>
                <a:uLnTx/>
                <a:uFillTx/>
                <a:latin typeface="Times New Roman" panose="02020603050405020304" pitchFamily="18" charset="0"/>
                <a:ea typeface="MS PGothic" pitchFamily="34" charset="-128"/>
                <a:cs typeface="Times New Roman" panose="02020603050405020304" pitchFamily="18" charset="0"/>
              </a:rPr>
              <a:t> 2016. </a:t>
            </a:r>
            <a:r>
              <a:rPr kumimoji="0" lang="en-GB" altLang="ko-KR" sz="1200" b="1" i="0" u="none" strike="noStrike" kern="1200" cap="none" spc="0" normalizeH="0" baseline="0" noProof="0" dirty="0">
                <a:ln>
                  <a:noFill/>
                </a:ln>
                <a:solidFill>
                  <a:srgbClr val="FFFFFF"/>
                </a:solidFill>
                <a:effectLst/>
                <a:uLnTx/>
                <a:uFillTx/>
                <a:latin typeface="Times New Roman" panose="02020603050405020304" pitchFamily="18" charset="0"/>
                <a:ea typeface="MS PGothic" pitchFamily="34" charset="-128"/>
                <a:cs typeface="Times New Roman" panose="02020603050405020304" pitchFamily="18" charset="0"/>
              </a:rPr>
              <a:t>10. Bang et al. Lancet 2010.</a:t>
            </a:r>
          </a:p>
          <a:p>
            <a:pPr marL="0" marR="0" lvl="0" indent="-22860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en-US" altLang="en-US" sz="1200" b="1" i="0" u="none" strike="noStrike" kern="1200" cap="none" spc="0" normalizeH="0" baseline="0" noProof="0" dirty="0">
              <a:ln>
                <a:noFill/>
              </a:ln>
              <a:solidFill>
                <a:srgbClr val="193209"/>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51" name="Rectangle 31"/>
          <p:cNvSpPr>
            <a:spLocks noChangeArrowheads="1"/>
          </p:cNvSpPr>
          <p:nvPr/>
        </p:nvSpPr>
        <p:spPr bwMode="gray">
          <a:xfrm rot="5400000">
            <a:off x="4386991" y="1851072"/>
            <a:ext cx="198437" cy="5272087"/>
          </a:xfrm>
          <a:prstGeom prst="round2SameRect">
            <a:avLst>
              <a:gd name="adj1" fmla="val 33908"/>
              <a:gd name="adj2" fmla="val 0"/>
            </a:avLst>
          </a:prstGeom>
          <a:solidFill>
            <a:srgbClr val="B07CE4"/>
          </a:solidFill>
          <a:ln w="19050" algn="ctr">
            <a:noFill/>
            <a:miter lim="800000"/>
            <a:headEnd/>
            <a:tailEnd/>
          </a:ln>
          <a:effectLst>
            <a:outerShdw blurRad="50800" dist="50800" algn="tl" rotWithShape="0">
              <a:schemeClr val="accent5">
                <a:alpha val="15000"/>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8AAE2"/>
              </a:solidFill>
              <a:effectLst/>
              <a:uLnTx/>
              <a:uFillTx/>
              <a:latin typeface="Arial" charset="0"/>
              <a:ea typeface="ＭＳ Ｐゴシック" charset="0"/>
              <a:cs typeface="+mn-cs"/>
            </a:endParaRPr>
          </a:p>
        </p:txBody>
      </p:sp>
      <p:sp>
        <p:nvSpPr>
          <p:cNvPr id="55" name="Rectangle 31"/>
          <p:cNvSpPr>
            <a:spLocks noChangeArrowheads="1"/>
          </p:cNvSpPr>
          <p:nvPr/>
        </p:nvSpPr>
        <p:spPr bwMode="gray">
          <a:xfrm rot="5400000">
            <a:off x="4783325" y="1740468"/>
            <a:ext cx="207507" cy="6070600"/>
          </a:xfrm>
          <a:prstGeom prst="round2SameRect">
            <a:avLst>
              <a:gd name="adj1" fmla="val 33908"/>
              <a:gd name="adj2" fmla="val 0"/>
            </a:avLst>
          </a:prstGeom>
          <a:solidFill>
            <a:srgbClr val="B07CE4"/>
          </a:solidFill>
          <a:ln w="19050" algn="ctr">
            <a:noFill/>
            <a:miter lim="800000"/>
            <a:headEnd/>
            <a:tailEnd/>
          </a:ln>
          <a:effectLst>
            <a:outerShdw blurRad="50800" dist="50800" algn="tl" rotWithShape="0">
              <a:schemeClr val="accent5">
                <a:alpha val="15000"/>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8AAE2"/>
              </a:solidFill>
              <a:effectLst/>
              <a:uLnTx/>
              <a:uFillTx/>
              <a:latin typeface="Arial" charset="0"/>
              <a:ea typeface="ＭＳ Ｐゴシック" charset="0"/>
              <a:cs typeface="+mn-cs"/>
            </a:endParaRPr>
          </a:p>
        </p:txBody>
      </p:sp>
      <p:sp>
        <p:nvSpPr>
          <p:cNvPr id="166952" name="Text Box 57"/>
          <p:cNvSpPr txBox="1">
            <a:spLocks noChangeArrowheads="1"/>
          </p:cNvSpPr>
          <p:nvPr/>
        </p:nvSpPr>
        <p:spPr bwMode="auto">
          <a:xfrm>
            <a:off x="921125" y="4664075"/>
            <a:ext cx="8560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X/FP+/-T</a:t>
            </a:r>
            <a:r>
              <a:rPr kumimoji="0" lang="en-GB" altLang="en-US" sz="1400" b="1" i="0" u="none" strike="noStrike" kern="1200" cap="none" spc="0" normalizeH="0" baseline="30000" noProof="0" dirty="0">
                <a:ln>
                  <a:noFill/>
                </a:ln>
                <a:solidFill>
                  <a:srgbClr val="FFFFFF"/>
                </a:solidFill>
                <a:effectLst/>
                <a:uLnTx/>
                <a:uFillTx/>
                <a:latin typeface="Arial" pitchFamily="34" charset="0"/>
                <a:ea typeface="MS PGothic" pitchFamily="34" charset="-128"/>
                <a:cs typeface="+mn-cs"/>
              </a:rPr>
              <a:t>10</a:t>
            </a:r>
            <a:endParaRPr kumimoji="0" lang="en-US" altLang="ko-KR" sz="1400" b="1" i="0" u="none" strike="noStrike" kern="1200" cap="none" spc="0" normalizeH="0" baseline="30000" noProof="0" dirty="0">
              <a:ln>
                <a:noFill/>
              </a:ln>
              <a:solidFill>
                <a:srgbClr val="FFFFFF"/>
              </a:solidFill>
              <a:effectLst/>
              <a:uLnTx/>
              <a:uFillTx/>
              <a:latin typeface="Arial" pitchFamily="34" charset="0"/>
              <a:ea typeface="MS PGothic" pitchFamily="34" charset="-128"/>
              <a:cs typeface="+mn-cs"/>
            </a:endParaRPr>
          </a:p>
        </p:txBody>
      </p:sp>
      <p:sp>
        <p:nvSpPr>
          <p:cNvPr id="166953" name="Text Box 55"/>
          <p:cNvSpPr txBox="1">
            <a:spLocks noChangeArrowheads="1"/>
          </p:cNvSpPr>
          <p:nvPr/>
        </p:nvSpPr>
        <p:spPr bwMode="auto">
          <a:xfrm>
            <a:off x="937000" y="4379912"/>
            <a:ext cx="8560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X/FP+/-T</a:t>
            </a:r>
            <a:r>
              <a:rPr kumimoji="0" lang="en-GB" altLang="en-US" sz="1400" b="1" i="0" u="none" strike="noStrike" kern="1200" cap="none" spc="0" normalizeH="0" baseline="30000" noProof="0" dirty="0">
                <a:ln>
                  <a:noFill/>
                </a:ln>
                <a:solidFill>
                  <a:srgbClr val="FFFFFF"/>
                </a:solidFill>
                <a:effectLst/>
                <a:uLnTx/>
                <a:uFillTx/>
                <a:latin typeface="Arial" pitchFamily="34" charset="0"/>
                <a:ea typeface="MS PGothic" pitchFamily="34" charset="-128"/>
                <a:cs typeface="+mn-cs"/>
              </a:rPr>
              <a:t>10</a:t>
            </a:r>
            <a:endParaRPr kumimoji="0" lang="en-US" altLang="ko-KR" sz="1400" b="1" i="0" u="none" strike="noStrike" kern="1200" cap="none" spc="0" normalizeH="0" baseline="30000" noProof="0" dirty="0">
              <a:ln>
                <a:noFill/>
              </a:ln>
              <a:solidFill>
                <a:srgbClr val="FFFFFF"/>
              </a:solidFill>
              <a:effectLst/>
              <a:uLnTx/>
              <a:uFillTx/>
              <a:latin typeface="Arial" pitchFamily="34" charset="0"/>
              <a:ea typeface="MS PGothic" pitchFamily="34" charset="-128"/>
              <a:cs typeface="+mn-cs"/>
            </a:endParaRPr>
          </a:p>
        </p:txBody>
      </p:sp>
      <p:grpSp>
        <p:nvGrpSpPr>
          <p:cNvPr id="166954" name="Group 87"/>
          <p:cNvGrpSpPr>
            <a:grpSpLocks/>
          </p:cNvGrpSpPr>
          <p:nvPr/>
        </p:nvGrpSpPr>
        <p:grpSpPr bwMode="auto">
          <a:xfrm>
            <a:off x="1850154" y="4672163"/>
            <a:ext cx="4589462" cy="207507"/>
            <a:chOff x="1288625" y="4789949"/>
            <a:chExt cx="2763995" cy="197751"/>
          </a:xfrm>
        </p:grpSpPr>
        <p:sp>
          <p:nvSpPr>
            <p:cNvPr id="60" name="Rectangle 31"/>
            <p:cNvSpPr>
              <a:spLocks noChangeArrowheads="1"/>
            </p:cNvSpPr>
            <p:nvPr/>
          </p:nvSpPr>
          <p:spPr bwMode="gray">
            <a:xfrm rot="5400000">
              <a:off x="2571747" y="3506827"/>
              <a:ext cx="197751" cy="2763995"/>
            </a:xfrm>
            <a:prstGeom prst="round2SameRect">
              <a:avLst>
                <a:gd name="adj1" fmla="val 33908"/>
                <a:gd name="adj2" fmla="val 0"/>
              </a:avLst>
            </a:prstGeom>
            <a:solidFill>
              <a:srgbClr val="7030A0"/>
            </a:solidFill>
            <a:ln w="38100">
              <a:noFill/>
              <a:miter lim="800000"/>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93209"/>
                </a:solidFill>
                <a:effectLst/>
                <a:uLnTx/>
                <a:uFillTx/>
                <a:latin typeface="Arial" charset="0"/>
                <a:ea typeface="ＭＳ Ｐゴシック" charset="0"/>
                <a:cs typeface="+mn-cs"/>
              </a:endParaRPr>
            </a:p>
          </p:txBody>
        </p:sp>
        <p:sp>
          <p:nvSpPr>
            <p:cNvPr id="166972" name="Text Box 57"/>
            <p:cNvSpPr txBox="1">
              <a:spLocks noChangeArrowheads="1"/>
            </p:cNvSpPr>
            <p:nvPr/>
          </p:nvSpPr>
          <p:spPr bwMode="auto">
            <a:xfrm>
              <a:off x="1335229" y="4799030"/>
              <a:ext cx="1237650" cy="17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2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HER2 IHC3+ or IHC2+/FISH+</a:t>
              </a:r>
            </a:p>
          </p:txBody>
        </p:sp>
      </p:grpSp>
      <p:grpSp>
        <p:nvGrpSpPr>
          <p:cNvPr id="62" name="Group 86"/>
          <p:cNvGrpSpPr/>
          <p:nvPr/>
        </p:nvGrpSpPr>
        <p:grpSpPr>
          <a:xfrm>
            <a:off x="1849561" y="4379318"/>
            <a:ext cx="4396380" cy="215979"/>
            <a:chOff x="1288627" y="4522952"/>
            <a:chExt cx="1345390" cy="197751"/>
          </a:xfrm>
          <a:solidFill>
            <a:srgbClr val="800000"/>
          </a:solidFill>
        </p:grpSpPr>
        <p:sp>
          <p:nvSpPr>
            <p:cNvPr id="63" name="Rectangle 31"/>
            <p:cNvSpPr>
              <a:spLocks noChangeArrowheads="1"/>
            </p:cNvSpPr>
            <p:nvPr/>
          </p:nvSpPr>
          <p:spPr bwMode="gray">
            <a:xfrm rot="5400000">
              <a:off x="1862446" y="3949133"/>
              <a:ext cx="197751" cy="1345390"/>
            </a:xfrm>
            <a:prstGeom prst="round2SameRect">
              <a:avLst>
                <a:gd name="adj1" fmla="val 33908"/>
                <a:gd name="adj2" fmla="val 0"/>
              </a:avLst>
            </a:prstGeom>
            <a:solidFill>
              <a:srgbClr val="7030A0"/>
            </a:solidFill>
            <a:ln w="38100">
              <a:noFill/>
              <a:miter lim="800000"/>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93209"/>
                </a:solidFill>
                <a:effectLst/>
                <a:uLnTx/>
                <a:uFillTx/>
                <a:latin typeface="Arial" charset="0"/>
                <a:ea typeface="ＭＳ Ｐゴシック" charset="0"/>
                <a:cs typeface="+mn-cs"/>
              </a:endParaRPr>
            </a:p>
          </p:txBody>
        </p:sp>
        <p:sp>
          <p:nvSpPr>
            <p:cNvPr id="69" name="Text Box 55"/>
            <p:cNvSpPr txBox="1">
              <a:spLocks noChangeArrowheads="1"/>
            </p:cNvSpPr>
            <p:nvPr/>
          </p:nvSpPr>
          <p:spPr bwMode="auto">
            <a:xfrm>
              <a:off x="1312255" y="4523936"/>
              <a:ext cx="615927" cy="169081"/>
            </a:xfrm>
            <a:prstGeom prst="rect">
              <a:avLst/>
            </a:prstGeom>
            <a:noFill/>
            <a:ln w="9525">
              <a:noFill/>
              <a:miter lim="800000"/>
              <a:headEnd/>
              <a:tailEnd/>
            </a:ln>
          </p:spPr>
          <p:txBody>
            <a:bodyPr lIns="0" tIns="0" rIns="0" bIns="0">
              <a:spAutoFit/>
            </a:bodyPr>
            <a:lstStyle>
              <a:defPPr>
                <a:defRPr lang="en-US"/>
              </a:defPPr>
              <a:lvl1pPr algn="r">
                <a:lnSpc>
                  <a:spcPct val="100000"/>
                </a:lnSpc>
                <a:defRPr sz="1400">
                  <a:solidFill>
                    <a:schemeClr val="accent5"/>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charset="0"/>
                  <a:ea typeface="ＭＳ Ｐゴシック" charset="0"/>
                  <a:cs typeface="+mn-cs"/>
                </a:rPr>
                <a:t>HER2 (+) (IHC0-3+/FISH+)</a:t>
              </a:r>
              <a:endParaRPr kumimoji="0" lang="en-US" altLang="ko-KR" sz="1200" b="1" i="0" u="none" strike="noStrike" kern="1200" cap="none" spc="0" normalizeH="0" baseline="30000" noProof="0" dirty="0">
                <a:ln>
                  <a:noFill/>
                </a:ln>
                <a:solidFill>
                  <a:prstClr val="white"/>
                </a:solidFill>
                <a:effectLst/>
                <a:uLnTx/>
                <a:uFillTx/>
                <a:latin typeface="Arial" charset="0"/>
                <a:ea typeface="ＭＳ Ｐゴシック" charset="0"/>
                <a:cs typeface="+mn-cs"/>
              </a:endParaRPr>
            </a:p>
          </p:txBody>
        </p:sp>
      </p:grpSp>
      <p:sp>
        <p:nvSpPr>
          <p:cNvPr id="70" name="Rectangle 31"/>
          <p:cNvSpPr>
            <a:spLocks noChangeArrowheads="1"/>
          </p:cNvSpPr>
          <p:nvPr/>
        </p:nvSpPr>
        <p:spPr bwMode="gray">
          <a:xfrm rot="5400000">
            <a:off x="5131536" y="1712951"/>
            <a:ext cx="207963" cy="6748463"/>
          </a:xfrm>
          <a:prstGeom prst="round2SameRect">
            <a:avLst>
              <a:gd name="adj1" fmla="val 33908"/>
              <a:gd name="adj2" fmla="val 0"/>
            </a:avLst>
          </a:prstGeom>
          <a:solidFill>
            <a:srgbClr val="B07CE4"/>
          </a:solidFill>
          <a:ln w="19050" algn="ctr">
            <a:noFill/>
            <a:miter lim="800000"/>
            <a:headEnd/>
            <a:tailEnd/>
          </a:ln>
          <a:effectLst>
            <a:outerShdw blurRad="50800" dist="50800" algn="tl" rotWithShape="0">
              <a:schemeClr val="accent5">
                <a:alpha val="15000"/>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8AAE2"/>
              </a:solidFill>
              <a:effectLst/>
              <a:uLnTx/>
              <a:uFillTx/>
              <a:latin typeface="Arial" charset="0"/>
              <a:ea typeface="ＭＳ Ｐゴシック" charset="0"/>
              <a:cs typeface="+mn-cs"/>
            </a:endParaRPr>
          </a:p>
        </p:txBody>
      </p:sp>
      <p:sp>
        <p:nvSpPr>
          <p:cNvPr id="166957" name="Text Box 57"/>
          <p:cNvSpPr txBox="1">
            <a:spLocks noChangeArrowheads="1"/>
          </p:cNvSpPr>
          <p:nvPr/>
        </p:nvSpPr>
        <p:spPr bwMode="auto">
          <a:xfrm>
            <a:off x="943350" y="4975225"/>
            <a:ext cx="8560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X/FP+/-T</a:t>
            </a:r>
            <a:r>
              <a:rPr kumimoji="0" lang="en-GB" altLang="en-US" sz="1400" b="1" i="0" u="none" strike="noStrike" kern="1200" cap="none" spc="0" normalizeH="0" baseline="30000" noProof="0" dirty="0">
                <a:ln>
                  <a:noFill/>
                </a:ln>
                <a:solidFill>
                  <a:srgbClr val="FFFFFF"/>
                </a:solidFill>
                <a:effectLst/>
                <a:uLnTx/>
                <a:uFillTx/>
                <a:latin typeface="Arial" pitchFamily="34" charset="0"/>
                <a:ea typeface="MS PGothic" pitchFamily="34" charset="-128"/>
                <a:cs typeface="+mn-cs"/>
              </a:rPr>
              <a:t>10</a:t>
            </a:r>
            <a:endParaRPr kumimoji="0" lang="en-US" altLang="ko-KR" sz="1400" b="1" i="0" u="none" strike="noStrike" kern="1200" cap="none" spc="0" normalizeH="0" baseline="30000" noProof="0" dirty="0">
              <a:ln>
                <a:noFill/>
              </a:ln>
              <a:solidFill>
                <a:srgbClr val="FFFFFF"/>
              </a:solidFill>
              <a:effectLst/>
              <a:uLnTx/>
              <a:uFillTx/>
              <a:latin typeface="Arial" pitchFamily="34" charset="0"/>
              <a:ea typeface="MS PGothic" pitchFamily="34" charset="-128"/>
              <a:cs typeface="+mn-cs"/>
            </a:endParaRPr>
          </a:p>
        </p:txBody>
      </p:sp>
      <p:grpSp>
        <p:nvGrpSpPr>
          <p:cNvPr id="72" name="Group 87"/>
          <p:cNvGrpSpPr>
            <a:grpSpLocks/>
          </p:cNvGrpSpPr>
          <p:nvPr/>
        </p:nvGrpSpPr>
        <p:grpSpPr bwMode="auto">
          <a:xfrm>
            <a:off x="1861274" y="4985216"/>
            <a:ext cx="4938712" cy="206375"/>
            <a:chOff x="1288623" y="4789950"/>
            <a:chExt cx="2763995" cy="202382"/>
          </a:xfrm>
        </p:grpSpPr>
        <p:sp>
          <p:nvSpPr>
            <p:cNvPr id="73" name="Rectangle 31"/>
            <p:cNvSpPr>
              <a:spLocks noChangeArrowheads="1"/>
            </p:cNvSpPr>
            <p:nvPr/>
          </p:nvSpPr>
          <p:spPr bwMode="gray">
            <a:xfrm rot="5400000">
              <a:off x="2569430" y="3509143"/>
              <a:ext cx="202382" cy="2763995"/>
            </a:xfrm>
            <a:prstGeom prst="round2SameRect">
              <a:avLst>
                <a:gd name="adj1" fmla="val 33908"/>
                <a:gd name="adj2" fmla="val 0"/>
              </a:avLst>
            </a:prstGeom>
            <a:solidFill>
              <a:srgbClr val="7030A0"/>
            </a:solidFill>
            <a:ln w="38100">
              <a:noFill/>
              <a:miter lim="800000"/>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93209"/>
                </a:solidFill>
                <a:effectLst/>
                <a:uLnTx/>
                <a:uFillTx/>
                <a:latin typeface="Arial" charset="0"/>
                <a:ea typeface="ＭＳ Ｐゴシック" charset="0"/>
                <a:cs typeface="+mn-cs"/>
              </a:endParaRPr>
            </a:p>
          </p:txBody>
        </p:sp>
        <p:sp>
          <p:nvSpPr>
            <p:cNvPr id="166970" name="Text Box 57"/>
            <p:cNvSpPr txBox="1">
              <a:spLocks noChangeArrowheads="1"/>
            </p:cNvSpPr>
            <p:nvPr/>
          </p:nvSpPr>
          <p:spPr bwMode="auto">
            <a:xfrm>
              <a:off x="1335229" y="4799030"/>
              <a:ext cx="769742" cy="18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2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HER2 IHC3+/FISH+</a:t>
              </a:r>
            </a:p>
          </p:txBody>
        </p:sp>
      </p:grpSp>
      <p:sp>
        <p:nvSpPr>
          <p:cNvPr id="166960" name="Text Box 55"/>
          <p:cNvSpPr txBox="1">
            <a:spLocks noChangeArrowheads="1"/>
          </p:cNvSpPr>
          <p:nvPr/>
        </p:nvSpPr>
        <p:spPr bwMode="auto">
          <a:xfrm>
            <a:off x="7465141" y="4635500"/>
            <a:ext cx="3698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+T</a:t>
            </a:r>
            <a:endParaRPr kumimoji="0" lang="en-US" altLang="ko-KR" sz="1400" b="1" i="0" u="none" strike="noStrike" kern="1200" cap="none" spc="0" normalizeH="0" baseline="30000" noProof="0">
              <a:ln>
                <a:noFill/>
              </a:ln>
              <a:solidFill>
                <a:srgbClr val="FFFFFF"/>
              </a:solidFill>
              <a:effectLst/>
              <a:uLnTx/>
              <a:uFillTx/>
              <a:latin typeface="Arial" pitchFamily="34" charset="0"/>
              <a:ea typeface="MS PGothic" pitchFamily="34" charset="-128"/>
              <a:cs typeface="+mn-cs"/>
            </a:endParaRPr>
          </a:p>
        </p:txBody>
      </p:sp>
      <p:sp>
        <p:nvSpPr>
          <p:cNvPr id="77" name="Text Box 55"/>
          <p:cNvSpPr txBox="1">
            <a:spLocks noChangeArrowheads="1"/>
          </p:cNvSpPr>
          <p:nvPr/>
        </p:nvSpPr>
        <p:spPr bwMode="auto">
          <a:xfrm>
            <a:off x="8166818" y="4946651"/>
            <a:ext cx="3714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+T</a:t>
            </a:r>
            <a:endParaRPr kumimoji="0" lang="en-US" altLang="ko-KR" sz="1400" b="1" i="0" u="none" strike="noStrike" kern="1200" cap="none" spc="0" normalizeH="0" baseline="30000" noProof="0">
              <a:ln>
                <a:noFill/>
              </a:ln>
              <a:solidFill>
                <a:srgbClr val="FFFFFF"/>
              </a:solidFill>
              <a:effectLst/>
              <a:uLnTx/>
              <a:uFillTx/>
              <a:latin typeface="Arial" pitchFamily="34" charset="0"/>
              <a:ea typeface="MS PGothic" pitchFamily="34" charset="-128"/>
              <a:cs typeface="+mn-cs"/>
            </a:endParaRPr>
          </a:p>
        </p:txBody>
      </p:sp>
      <p:cxnSp>
        <p:nvCxnSpPr>
          <p:cNvPr id="166962" name="Straight Connector 77"/>
          <p:cNvCxnSpPr>
            <a:cxnSpLocks noChangeShapeType="1"/>
          </p:cNvCxnSpPr>
          <p:nvPr/>
        </p:nvCxnSpPr>
        <p:spPr bwMode="auto">
          <a:xfrm>
            <a:off x="6533279" y="185739"/>
            <a:ext cx="0" cy="5149848"/>
          </a:xfrm>
          <a:prstGeom prst="line">
            <a:avLst/>
          </a:prstGeom>
          <a:noFill/>
          <a:ln w="19050" cap="rnd" algn="ctr">
            <a:solidFill>
              <a:schemeClr val="bg1"/>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166963" name="Text Box 32"/>
          <p:cNvSpPr txBox="1">
            <a:spLocks noChangeArrowheads="1"/>
          </p:cNvSpPr>
          <p:nvPr/>
        </p:nvSpPr>
        <p:spPr bwMode="auto">
          <a:xfrm>
            <a:off x="7160222" y="5454651"/>
            <a:ext cx="1891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14</a:t>
            </a:r>
            <a:endParaRPr kumimoji="0" lang="en-US" altLang="ko-KR"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endParaRPr>
          </a:p>
        </p:txBody>
      </p:sp>
      <p:cxnSp>
        <p:nvCxnSpPr>
          <p:cNvPr id="166964" name="Straight Connector 79"/>
          <p:cNvCxnSpPr>
            <a:cxnSpLocks noChangeShapeType="1"/>
          </p:cNvCxnSpPr>
          <p:nvPr/>
        </p:nvCxnSpPr>
        <p:spPr bwMode="auto">
          <a:xfrm>
            <a:off x="7254019" y="192132"/>
            <a:ext cx="795" cy="5143495"/>
          </a:xfrm>
          <a:prstGeom prst="line">
            <a:avLst/>
          </a:prstGeom>
          <a:noFill/>
          <a:ln w="19050" cap="rnd" algn="ctr">
            <a:solidFill>
              <a:schemeClr val="bg1"/>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166965" name="Text Box 32"/>
          <p:cNvSpPr txBox="1">
            <a:spLocks noChangeArrowheads="1"/>
          </p:cNvSpPr>
          <p:nvPr/>
        </p:nvSpPr>
        <p:spPr bwMode="auto">
          <a:xfrm>
            <a:off x="7911108" y="5440363"/>
            <a:ext cx="1891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16</a:t>
            </a:r>
            <a:endParaRPr kumimoji="0" lang="en-US" altLang="ko-KR"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endParaRPr>
          </a:p>
        </p:txBody>
      </p:sp>
      <p:cxnSp>
        <p:nvCxnSpPr>
          <p:cNvPr id="166966" name="Straight Connector 81"/>
          <p:cNvCxnSpPr>
            <a:cxnSpLocks noChangeShapeType="1"/>
          </p:cNvCxnSpPr>
          <p:nvPr/>
        </p:nvCxnSpPr>
        <p:spPr bwMode="auto">
          <a:xfrm>
            <a:off x="7998541" y="215903"/>
            <a:ext cx="0" cy="5119684"/>
          </a:xfrm>
          <a:prstGeom prst="line">
            <a:avLst/>
          </a:prstGeom>
          <a:noFill/>
          <a:ln w="19050" cap="rnd" algn="ctr">
            <a:solidFill>
              <a:schemeClr val="bg1"/>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166967" name="Text Box 32"/>
          <p:cNvSpPr txBox="1">
            <a:spLocks noChangeArrowheads="1"/>
          </p:cNvSpPr>
          <p:nvPr/>
        </p:nvSpPr>
        <p:spPr bwMode="auto">
          <a:xfrm>
            <a:off x="8608022" y="5454651"/>
            <a:ext cx="1891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rPr>
              <a:t>18</a:t>
            </a:r>
            <a:endParaRPr kumimoji="0" lang="en-US" altLang="ko-KR" sz="1400" b="0" i="0" u="none" strike="noStrike" kern="1200" cap="none" spc="0" normalizeH="0" baseline="0" noProof="0">
              <a:ln>
                <a:noFill/>
              </a:ln>
              <a:solidFill>
                <a:srgbClr val="FFFFFF"/>
              </a:solidFill>
              <a:effectLst/>
              <a:uLnTx/>
              <a:uFillTx/>
              <a:latin typeface="Trebuchet MS" pitchFamily="34" charset="0"/>
              <a:ea typeface="MS PGothic" pitchFamily="34" charset="-128"/>
              <a:cs typeface="+mn-cs"/>
            </a:endParaRPr>
          </a:p>
        </p:txBody>
      </p:sp>
      <p:cxnSp>
        <p:nvCxnSpPr>
          <p:cNvPr id="166968" name="Straight Connector 83"/>
          <p:cNvCxnSpPr>
            <a:cxnSpLocks noChangeShapeType="1"/>
          </p:cNvCxnSpPr>
          <p:nvPr/>
        </p:nvCxnSpPr>
        <p:spPr bwMode="auto">
          <a:xfrm>
            <a:off x="8739904" y="158788"/>
            <a:ext cx="0" cy="5176839"/>
          </a:xfrm>
          <a:prstGeom prst="line">
            <a:avLst/>
          </a:prstGeom>
          <a:noFill/>
          <a:ln w="19050" cap="rnd" algn="ctr">
            <a:solidFill>
              <a:schemeClr val="bg1"/>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75" name="Rectangle 31"/>
          <p:cNvSpPr>
            <a:spLocks noChangeArrowheads="1"/>
          </p:cNvSpPr>
          <p:nvPr/>
        </p:nvSpPr>
        <p:spPr bwMode="gray">
          <a:xfrm rot="5400000">
            <a:off x="3907790" y="1997164"/>
            <a:ext cx="180519" cy="4343393"/>
          </a:xfrm>
          <a:prstGeom prst="round2SameRect">
            <a:avLst>
              <a:gd name="adj1" fmla="val 33908"/>
              <a:gd name="adj2" fmla="val 0"/>
            </a:avLst>
          </a:prstGeom>
          <a:solidFill>
            <a:srgbClr val="92D050"/>
          </a:solidFill>
          <a:ln w="12700" algn="ctr">
            <a:noFill/>
            <a:miter lim="800000"/>
            <a:headEnd/>
            <a:tailEnd/>
          </a:ln>
          <a:effectLst>
            <a:outerShdw blurRad="50800" dist="50800" algn="tl" rotWithShape="0">
              <a:srgbClr val="84CCC0">
                <a:alpha val="15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2D050"/>
              </a:solidFill>
              <a:effectLst/>
              <a:uLnTx/>
              <a:uFillTx/>
              <a:latin typeface="Calibri"/>
              <a:ea typeface="ＭＳ Ｐゴシック" charset="0"/>
              <a:cs typeface="+mn-cs"/>
            </a:endParaRPr>
          </a:p>
        </p:txBody>
      </p:sp>
      <p:sp>
        <p:nvSpPr>
          <p:cNvPr id="76" name="Text Box 61"/>
          <p:cNvSpPr txBox="1">
            <a:spLocks noChangeArrowheads="1"/>
          </p:cNvSpPr>
          <p:nvPr/>
        </p:nvSpPr>
        <p:spPr bwMode="auto">
          <a:xfrm>
            <a:off x="947130" y="4043673"/>
            <a:ext cx="7934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dirty="0">
                <a:ln>
                  <a:noFill/>
                </a:ln>
                <a:solidFill>
                  <a:srgbClr val="FFFFFF"/>
                </a:solidFill>
                <a:effectLst/>
                <a:uLnTx/>
                <a:uFillTx/>
                <a:latin typeface="Trebuchet MS" pitchFamily="34" charset="0"/>
                <a:ea typeface="MS PGothic" pitchFamily="34" charset="-128"/>
                <a:cs typeface="+mn-cs"/>
              </a:rPr>
              <a:t>FOLFOX </a:t>
            </a:r>
            <a:r>
              <a:rPr kumimoji="0" lang="en-GB" altLang="en-US" sz="1400" b="1" i="0" u="none" strike="noStrike" kern="1200" cap="none" spc="0" normalizeH="0" baseline="30000" noProof="0" dirty="0">
                <a:ln>
                  <a:noFill/>
                </a:ln>
                <a:solidFill>
                  <a:srgbClr val="FFFFFF"/>
                </a:solidFill>
                <a:effectLst/>
                <a:uLnTx/>
                <a:uFillTx/>
                <a:latin typeface="Trebuchet MS" pitchFamily="34" charset="0"/>
                <a:ea typeface="MS PGothic" pitchFamily="34" charset="-128"/>
                <a:cs typeface="+mn-cs"/>
              </a:rPr>
              <a:t>9</a:t>
            </a:r>
            <a:endParaRPr kumimoji="0" lang="en-US" altLang="ko-KR" sz="1400" b="1" i="0" u="none" strike="noStrike" kern="1200" cap="none" spc="0" normalizeH="0" baseline="30000" noProof="0" dirty="0">
              <a:ln>
                <a:noFill/>
              </a:ln>
              <a:solidFill>
                <a:srgbClr val="FFFFFF"/>
              </a:solidFill>
              <a:effectLst/>
              <a:uLnTx/>
              <a:uFillTx/>
              <a:latin typeface="Trebuchet MS" pitchFamily="34" charset="0"/>
              <a:ea typeface="MS PGothic" pitchFamily="34" charset="-128"/>
              <a:cs typeface="+mn-cs"/>
            </a:endParaRPr>
          </a:p>
        </p:txBody>
      </p:sp>
      <p:sp>
        <p:nvSpPr>
          <p:cNvPr id="166959" name="Text Box 55"/>
          <p:cNvSpPr txBox="1">
            <a:spLocks noChangeArrowheads="1"/>
          </p:cNvSpPr>
          <p:nvPr/>
        </p:nvSpPr>
        <p:spPr bwMode="auto">
          <a:xfrm>
            <a:off x="6714257" y="4343400"/>
            <a:ext cx="3698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pitchFamily="34" charset="0"/>
              <a:buChar char="•"/>
              <a:defRPr sz="3200">
                <a:solidFill>
                  <a:schemeClr val="bg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Arial" pitchFamily="34" charset="0"/>
              <a:buNone/>
              <a:tabLst/>
              <a:defRPr/>
            </a:pPr>
            <a:r>
              <a:rPr kumimoji="0" lang="en-GB" altLang="en-US" sz="1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+T</a:t>
            </a:r>
            <a:endParaRPr kumimoji="0" lang="en-US" altLang="ko-KR" sz="1400" b="1" i="0" u="none" strike="noStrike" kern="1200" cap="none" spc="0" normalizeH="0" baseline="30000" noProof="0">
              <a:ln>
                <a:noFill/>
              </a:ln>
              <a:solidFill>
                <a:srgbClr val="FFFFFF"/>
              </a:solidFill>
              <a:effectLst/>
              <a:uLnTx/>
              <a:uFillTx/>
              <a:latin typeface="Arial" pitchFamily="34" charset="0"/>
              <a:ea typeface="MS PGothic" pitchFamily="34" charset="-128"/>
              <a:cs typeface="+mn-cs"/>
            </a:endParaRPr>
          </a:p>
        </p:txBody>
      </p:sp>
      <p:sp>
        <p:nvSpPr>
          <p:cNvPr id="71" name="Rectangle 70"/>
          <p:cNvSpPr/>
          <p:nvPr/>
        </p:nvSpPr>
        <p:spPr>
          <a:xfrm>
            <a:off x="669100" y="4644563"/>
            <a:ext cx="8070804" cy="290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TextBox 73"/>
          <p:cNvSpPr txBox="1"/>
          <p:nvPr/>
        </p:nvSpPr>
        <p:spPr>
          <a:xfrm>
            <a:off x="9641604" y="2179075"/>
            <a:ext cx="1667444" cy="116955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mn-cs"/>
              </a:rPr>
              <a:t>All-comers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Arial" pitchFamily="34" charset="0"/>
                <a:ea typeface="+mn-ea"/>
                <a:cs typeface="+mn-cs"/>
              </a:rPr>
              <a:t>mOS</a:t>
            </a:r>
            <a:r>
              <a:rPr kumimoji="0" lang="en-US" sz="1400" b="0" i="0" u="none" strike="noStrike" kern="1200" cap="none" spc="0" normalizeH="0" baseline="0" noProof="0" dirty="0">
                <a:ln>
                  <a:noFill/>
                </a:ln>
                <a:solidFill>
                  <a:prstClr val="white"/>
                </a:solidFill>
                <a:effectLst/>
                <a:uLnTx/>
                <a:uFillTx/>
                <a:latin typeface="Arial" pitchFamily="34" charset="0"/>
                <a:ea typeface="+mn-ea"/>
                <a:cs typeface="+mn-cs"/>
              </a:rPr>
              <a:t>    = ~10-11m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mn-cs"/>
              </a:rPr>
              <a:t>1yr OS = ~40%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mn-cs"/>
              </a:rPr>
              <a:t>2yr OS = ~15-20%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mn-cs"/>
              </a:rPr>
              <a:t>5yr OS &lt; ~2%</a:t>
            </a:r>
          </a:p>
        </p:txBody>
      </p:sp>
      <p:sp>
        <p:nvSpPr>
          <p:cNvPr id="78" name="TextBox 77"/>
          <p:cNvSpPr txBox="1"/>
          <p:nvPr/>
        </p:nvSpPr>
        <p:spPr>
          <a:xfrm>
            <a:off x="9657470" y="4021118"/>
            <a:ext cx="1667444" cy="116955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mn-cs"/>
              </a:rPr>
              <a:t>HER2+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Arial" pitchFamily="34" charset="0"/>
                <a:ea typeface="+mn-ea"/>
                <a:cs typeface="+mn-cs"/>
              </a:rPr>
              <a:t>mOS</a:t>
            </a:r>
            <a:r>
              <a:rPr kumimoji="0" lang="en-US" sz="1400" b="0" i="0" u="none" strike="noStrike" kern="1200" cap="none" spc="0" normalizeH="0" baseline="0" noProof="0" dirty="0">
                <a:ln>
                  <a:noFill/>
                </a:ln>
                <a:solidFill>
                  <a:prstClr val="white"/>
                </a:solidFill>
                <a:effectLst/>
                <a:uLnTx/>
                <a:uFillTx/>
                <a:latin typeface="Arial" pitchFamily="34" charset="0"/>
                <a:ea typeface="+mn-ea"/>
                <a:cs typeface="+mn-cs"/>
              </a:rPr>
              <a:t>    = ~14-16m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mn-cs"/>
              </a:rPr>
              <a:t>1yr OS = ~55-65%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mn-cs"/>
              </a:rPr>
              <a:t>2yr OS = ~25-30%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itchFamily="34" charset="0"/>
                <a:ea typeface="+mn-ea"/>
                <a:cs typeface="+mn-cs"/>
              </a:rPr>
              <a:t>5yr OS &lt; ~10-15%</a:t>
            </a:r>
          </a:p>
        </p:txBody>
      </p:sp>
    </p:spTree>
    <p:extLst>
      <p:ext uri="{BB962C8B-B14F-4D97-AF65-F5344CB8AC3E}">
        <p14:creationId xmlns:p14="http://schemas.microsoft.com/office/powerpoint/2010/main" val="2792850796"/>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p:cNvGraphicFramePr>
          <p:nvPr>
            <p:extLst>
              <p:ext uri="{D42A27DB-BD31-4B8C-83A1-F6EECF244321}">
                <p14:modId xmlns:p14="http://schemas.microsoft.com/office/powerpoint/2010/main" val="2199036942"/>
              </p:ext>
            </p:extLst>
          </p:nvPr>
        </p:nvGraphicFramePr>
        <p:xfrm>
          <a:off x="479846" y="1055847"/>
          <a:ext cx="11144867" cy="5395313"/>
        </p:xfrm>
        <a:graphic>
          <a:graphicData uri="http://schemas.openxmlformats.org/drawingml/2006/table">
            <a:tbl>
              <a:tblPr firstRow="1" bandRow="1">
                <a:tableStyleId>{5C22544A-7EE6-4342-B048-85BDC9FD1C3A}</a:tableStyleId>
              </a:tblPr>
              <a:tblGrid>
                <a:gridCol w="737307">
                  <a:extLst>
                    <a:ext uri="{9D8B030D-6E8A-4147-A177-3AD203B41FA5}">
                      <a16:colId xmlns:a16="http://schemas.microsoft.com/office/drawing/2014/main" val="20000"/>
                    </a:ext>
                  </a:extLst>
                </a:gridCol>
                <a:gridCol w="2158297">
                  <a:extLst>
                    <a:ext uri="{9D8B030D-6E8A-4147-A177-3AD203B41FA5}">
                      <a16:colId xmlns:a16="http://schemas.microsoft.com/office/drawing/2014/main" val="20001"/>
                    </a:ext>
                  </a:extLst>
                </a:gridCol>
                <a:gridCol w="599767">
                  <a:extLst>
                    <a:ext uri="{9D8B030D-6E8A-4147-A177-3AD203B41FA5}">
                      <a16:colId xmlns:a16="http://schemas.microsoft.com/office/drawing/2014/main" val="20002"/>
                    </a:ext>
                  </a:extLst>
                </a:gridCol>
                <a:gridCol w="1435510">
                  <a:extLst>
                    <a:ext uri="{9D8B030D-6E8A-4147-A177-3AD203B41FA5}">
                      <a16:colId xmlns:a16="http://schemas.microsoft.com/office/drawing/2014/main" val="20003"/>
                    </a:ext>
                  </a:extLst>
                </a:gridCol>
                <a:gridCol w="1052052">
                  <a:extLst>
                    <a:ext uri="{9D8B030D-6E8A-4147-A177-3AD203B41FA5}">
                      <a16:colId xmlns:a16="http://schemas.microsoft.com/office/drawing/2014/main" val="20004"/>
                    </a:ext>
                  </a:extLst>
                </a:gridCol>
                <a:gridCol w="865238">
                  <a:extLst>
                    <a:ext uri="{9D8B030D-6E8A-4147-A177-3AD203B41FA5}">
                      <a16:colId xmlns:a16="http://schemas.microsoft.com/office/drawing/2014/main" val="20005"/>
                    </a:ext>
                  </a:extLst>
                </a:gridCol>
                <a:gridCol w="845575">
                  <a:extLst>
                    <a:ext uri="{9D8B030D-6E8A-4147-A177-3AD203B41FA5}">
                      <a16:colId xmlns:a16="http://schemas.microsoft.com/office/drawing/2014/main" val="20006"/>
                    </a:ext>
                  </a:extLst>
                </a:gridCol>
                <a:gridCol w="560438">
                  <a:extLst>
                    <a:ext uri="{9D8B030D-6E8A-4147-A177-3AD203B41FA5}">
                      <a16:colId xmlns:a16="http://schemas.microsoft.com/office/drawing/2014/main" val="20007"/>
                    </a:ext>
                  </a:extLst>
                </a:gridCol>
                <a:gridCol w="727587">
                  <a:extLst>
                    <a:ext uri="{9D8B030D-6E8A-4147-A177-3AD203B41FA5}">
                      <a16:colId xmlns:a16="http://schemas.microsoft.com/office/drawing/2014/main" val="20008"/>
                    </a:ext>
                  </a:extLst>
                </a:gridCol>
                <a:gridCol w="540775">
                  <a:extLst>
                    <a:ext uri="{9D8B030D-6E8A-4147-A177-3AD203B41FA5}">
                      <a16:colId xmlns:a16="http://schemas.microsoft.com/office/drawing/2014/main" val="20009"/>
                    </a:ext>
                  </a:extLst>
                </a:gridCol>
                <a:gridCol w="570271">
                  <a:extLst>
                    <a:ext uri="{9D8B030D-6E8A-4147-A177-3AD203B41FA5}">
                      <a16:colId xmlns:a16="http://schemas.microsoft.com/office/drawing/2014/main" val="20010"/>
                    </a:ext>
                  </a:extLst>
                </a:gridCol>
                <a:gridCol w="580103">
                  <a:extLst>
                    <a:ext uri="{9D8B030D-6E8A-4147-A177-3AD203B41FA5}">
                      <a16:colId xmlns:a16="http://schemas.microsoft.com/office/drawing/2014/main" val="20011"/>
                    </a:ext>
                  </a:extLst>
                </a:gridCol>
                <a:gridCol w="471947">
                  <a:extLst>
                    <a:ext uri="{9D8B030D-6E8A-4147-A177-3AD203B41FA5}">
                      <a16:colId xmlns:a16="http://schemas.microsoft.com/office/drawing/2014/main" val="20012"/>
                    </a:ext>
                  </a:extLst>
                </a:gridCol>
              </a:tblGrid>
              <a:tr h="558475">
                <a:tc>
                  <a:txBody>
                    <a:bodyPr/>
                    <a:lstStyle/>
                    <a:p>
                      <a:pPr algn="ctr"/>
                      <a:r>
                        <a:rPr lang="en-US" sz="1400" dirty="0"/>
                        <a:t>Line</a:t>
                      </a:r>
                    </a:p>
                  </a:txBody>
                  <a:tcPr marT="60971" marB="60971"/>
                </a:tc>
                <a:tc>
                  <a:txBody>
                    <a:bodyPr/>
                    <a:lstStyle/>
                    <a:p>
                      <a:pPr algn="ctr"/>
                      <a:r>
                        <a:rPr lang="en-US" sz="1400" dirty="0"/>
                        <a:t>Trial</a:t>
                      </a:r>
                    </a:p>
                  </a:txBody>
                  <a:tcPr marT="60971" marB="60971"/>
                </a:tc>
                <a:tc>
                  <a:txBody>
                    <a:bodyPr/>
                    <a:lstStyle/>
                    <a:p>
                      <a:pPr algn="ctr"/>
                      <a:r>
                        <a:rPr lang="en-US" sz="1400" dirty="0"/>
                        <a:t>N</a:t>
                      </a:r>
                    </a:p>
                  </a:txBody>
                  <a:tcPr marT="60971" marB="60971"/>
                </a:tc>
                <a:tc>
                  <a:txBody>
                    <a:bodyPr/>
                    <a:lstStyle/>
                    <a:p>
                      <a:pPr algn="ctr"/>
                      <a:r>
                        <a:rPr lang="en-US" sz="1400" dirty="0"/>
                        <a:t>Treatment</a:t>
                      </a:r>
                    </a:p>
                  </a:txBody>
                  <a:tcPr marT="60971" marB="60971"/>
                </a:tc>
                <a:tc>
                  <a:txBody>
                    <a:bodyPr/>
                    <a:lstStyle/>
                    <a:p>
                      <a:pPr algn="ctr"/>
                      <a:r>
                        <a:rPr lang="en-US" sz="1400" dirty="0"/>
                        <a:t>1</a:t>
                      </a:r>
                      <a:r>
                        <a:rPr lang="en-US" sz="1400" baseline="30000" dirty="0"/>
                        <a:t>0</a:t>
                      </a:r>
                      <a:r>
                        <a:rPr lang="en-US" sz="1400" dirty="0"/>
                        <a:t> </a:t>
                      </a:r>
                      <a:r>
                        <a:rPr lang="en-US" sz="1400" dirty="0" err="1"/>
                        <a:t>Endpt</a:t>
                      </a:r>
                      <a:endParaRPr lang="en-US" sz="1400" dirty="0"/>
                    </a:p>
                  </a:txBody>
                  <a:tcPr marT="60971" marB="60971"/>
                </a:tc>
                <a:tc>
                  <a:txBody>
                    <a:bodyPr/>
                    <a:lstStyle/>
                    <a:p>
                      <a:pPr algn="ctr"/>
                      <a:r>
                        <a:rPr lang="en-US" sz="1400" dirty="0" err="1"/>
                        <a:t>mOS</a:t>
                      </a:r>
                      <a:endParaRPr lang="en-US" sz="1400" dirty="0"/>
                    </a:p>
                  </a:txBody>
                  <a:tcPr marT="60971" marB="60971"/>
                </a:tc>
                <a:tc>
                  <a:txBody>
                    <a:bodyPr/>
                    <a:lstStyle/>
                    <a:p>
                      <a:pPr algn="ctr"/>
                      <a:r>
                        <a:rPr lang="en-US" sz="1400" dirty="0"/>
                        <a:t>HR</a:t>
                      </a:r>
                    </a:p>
                  </a:txBody>
                  <a:tcPr marT="60971" marB="60971"/>
                </a:tc>
                <a:tc>
                  <a:txBody>
                    <a:bodyPr/>
                    <a:lstStyle/>
                    <a:p>
                      <a:pPr algn="ctr"/>
                      <a:r>
                        <a:rPr lang="el-GR" sz="1400" dirty="0"/>
                        <a:t>Δ</a:t>
                      </a:r>
                      <a:endParaRPr lang="en-US" sz="1400" dirty="0"/>
                    </a:p>
                  </a:txBody>
                  <a:tcPr marT="60971" marB="60971"/>
                </a:tc>
                <a:tc>
                  <a:txBody>
                    <a:bodyPr/>
                    <a:lstStyle/>
                    <a:p>
                      <a:pPr algn="ctr"/>
                      <a:r>
                        <a:rPr lang="en-US" sz="1400" dirty="0" err="1"/>
                        <a:t>mPFS</a:t>
                      </a:r>
                      <a:endParaRPr lang="en-US" sz="1400" dirty="0"/>
                    </a:p>
                  </a:txBody>
                  <a:tcPr marT="60971" marB="60971"/>
                </a:tc>
                <a:tc>
                  <a:txBody>
                    <a:bodyPr/>
                    <a:lstStyle/>
                    <a:p>
                      <a:pPr algn="ctr"/>
                      <a:r>
                        <a:rPr lang="en-US" sz="1400" dirty="0"/>
                        <a:t>HR</a:t>
                      </a:r>
                    </a:p>
                  </a:txBody>
                  <a:tcPr marT="60971" marB="6097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dirty="0"/>
                        <a:t>Δ</a:t>
                      </a:r>
                      <a:endParaRPr lang="en-US" sz="1400" dirty="0"/>
                    </a:p>
                  </a:txBody>
                  <a:tcPr marT="60971" marB="60971"/>
                </a:tc>
                <a:tc>
                  <a:txBody>
                    <a:bodyPr/>
                    <a:lstStyle/>
                    <a:p>
                      <a:pPr algn="ctr"/>
                      <a:r>
                        <a:rPr lang="en-US" sz="1400" dirty="0"/>
                        <a:t>RR</a:t>
                      </a:r>
                    </a:p>
                  </a:txBody>
                  <a:tcPr marT="60971" marB="6097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dirty="0"/>
                        <a:t>Δ</a:t>
                      </a:r>
                      <a:endParaRPr lang="en-US" sz="1400" dirty="0"/>
                    </a:p>
                  </a:txBody>
                  <a:tcPr marT="60971" marB="60971"/>
                </a:tc>
                <a:extLst>
                  <a:ext uri="{0D108BD9-81ED-4DB2-BD59-A6C34878D82A}">
                    <a16:rowId xmlns:a16="http://schemas.microsoft.com/office/drawing/2014/main" val="10000"/>
                  </a:ext>
                </a:extLst>
              </a:tr>
              <a:tr h="865637">
                <a:tc>
                  <a:txBody>
                    <a:bodyPr/>
                    <a:lstStyle/>
                    <a:p>
                      <a:pPr algn="ctr"/>
                      <a:r>
                        <a:rPr lang="en-US" sz="1400" b="1" i="0" dirty="0">
                          <a:effectLst>
                            <a:outerShdw blurRad="38100" dist="38100" dir="2700000" algn="tl">
                              <a:srgbClr val="000000">
                                <a:alpha val="43137"/>
                              </a:srgbClr>
                            </a:outerShdw>
                          </a:effectLst>
                          <a:latin typeface="+mn-lt"/>
                        </a:rPr>
                        <a:t>2L</a:t>
                      </a:r>
                    </a:p>
                  </a:txBody>
                  <a:tcPr marT="60971" marB="60971"/>
                </a:tc>
                <a:tc>
                  <a:txBody>
                    <a:bodyPr/>
                    <a:lstStyle/>
                    <a:p>
                      <a:pPr marL="0" indent="0" algn="l">
                        <a:buNone/>
                      </a:pPr>
                      <a:r>
                        <a:rPr lang="en-US" sz="1400" b="1" i="0" dirty="0">
                          <a:latin typeface="+mn-lt"/>
                        </a:rPr>
                        <a:t>Fuchs </a:t>
                      </a:r>
                      <a:r>
                        <a:rPr lang="en-US" sz="1400" b="1" i="1" dirty="0">
                          <a:latin typeface="+mn-lt"/>
                        </a:rPr>
                        <a:t>et 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193209"/>
                          </a:solidFill>
                          <a:effectLst/>
                          <a:uLnTx/>
                          <a:uFillTx/>
                          <a:latin typeface="+mn-lt"/>
                          <a:ea typeface="+mn-ea"/>
                          <a:cs typeface="+mn-cs"/>
                        </a:rPr>
                        <a:t>Lancet</a:t>
                      </a:r>
                      <a:r>
                        <a:rPr kumimoji="0" lang="en-US" sz="1400" b="0" i="0" u="none" strike="noStrike" kern="1200" cap="none" spc="0" normalizeH="0" baseline="0" noProof="0" dirty="0">
                          <a:ln>
                            <a:noFill/>
                          </a:ln>
                          <a:solidFill>
                            <a:srgbClr val="193209"/>
                          </a:solidFill>
                          <a:effectLst/>
                          <a:uLnTx/>
                          <a:uFillTx/>
                          <a:latin typeface="+mn-lt"/>
                          <a:ea typeface="+mn-ea"/>
                          <a:cs typeface="+mn-cs"/>
                        </a:rPr>
                        <a:t>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3209"/>
                          </a:solidFill>
                          <a:effectLst/>
                          <a:uLnTx/>
                          <a:uFillTx/>
                          <a:latin typeface="+mn-lt"/>
                          <a:ea typeface="+mn-ea"/>
                          <a:cs typeface="+mn-cs"/>
                        </a:rPr>
                        <a:t>REGARD</a:t>
                      </a:r>
                    </a:p>
                  </a:txBody>
                  <a:tcPr marT="60971" marB="60971"/>
                </a:tc>
                <a:tc>
                  <a:txBody>
                    <a:bodyPr/>
                    <a:lstStyle/>
                    <a:p>
                      <a:pPr algn="ctr"/>
                      <a:r>
                        <a:rPr lang="en-US" sz="1400" b="1" dirty="0">
                          <a:latin typeface="+mn-lt"/>
                        </a:rPr>
                        <a:t>335</a:t>
                      </a:r>
                    </a:p>
                  </a:txBody>
                  <a:tcPr marT="60971" marB="60971"/>
                </a:tc>
                <a:tc>
                  <a:txBody>
                    <a:bodyPr/>
                    <a:lstStyle/>
                    <a:p>
                      <a:pPr algn="l"/>
                      <a:r>
                        <a:rPr lang="en-US" sz="1400" b="0" dirty="0">
                          <a:latin typeface="+mn-lt"/>
                        </a:rPr>
                        <a:t>Placebo</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a:latin typeface="+mn-lt"/>
                        </a:rPr>
                        <a:t>Ramucirumab</a:t>
                      </a:r>
                      <a:endParaRPr lang="en-US" sz="1400" dirty="0">
                        <a:latin typeface="+mn-lt"/>
                      </a:endParaRPr>
                    </a:p>
                    <a:p>
                      <a:pPr algn="l"/>
                      <a:endParaRPr lang="en-US" sz="1400" dirty="0">
                        <a:latin typeface="+mn-lt"/>
                      </a:endParaRPr>
                    </a:p>
                  </a:txBody>
                  <a:tcPr marT="60971" marB="60971"/>
                </a:tc>
                <a:tc>
                  <a:txBody>
                    <a:bodyPr/>
                    <a:lstStyle/>
                    <a:p>
                      <a:pPr algn="ctr"/>
                      <a:r>
                        <a:rPr lang="en-US" sz="1400" b="0" dirty="0">
                          <a:latin typeface="+mn-lt"/>
                        </a:rPr>
                        <a:t>OS</a:t>
                      </a:r>
                    </a:p>
                  </a:txBody>
                  <a:tcPr marT="60971" marB="60971"/>
                </a:tc>
                <a:tc>
                  <a:txBody>
                    <a:bodyPr/>
                    <a:lstStyle/>
                    <a:p>
                      <a:pPr algn="ctr"/>
                      <a:r>
                        <a:rPr lang="en-US" sz="1400" b="0" dirty="0">
                          <a:latin typeface="+mn-lt"/>
                        </a:rPr>
                        <a:t>3.5</a:t>
                      </a:r>
                    </a:p>
                    <a:p>
                      <a:pPr algn="ctr"/>
                      <a:r>
                        <a:rPr lang="en-US" sz="1400" b="0" dirty="0">
                          <a:latin typeface="+mn-lt"/>
                        </a:rPr>
                        <a:t>5.2</a:t>
                      </a:r>
                    </a:p>
                  </a:txBody>
                  <a:tcPr marT="60971" marB="60971"/>
                </a:tc>
                <a:tc>
                  <a:txBody>
                    <a:bodyPr/>
                    <a:lstStyle/>
                    <a:p>
                      <a:pPr algn="ctr"/>
                      <a:endParaRPr lang="en-US" sz="1400" b="0" dirty="0">
                        <a:latin typeface="+mn-lt"/>
                      </a:endParaRPr>
                    </a:p>
                    <a:p>
                      <a:pPr algn="ctr"/>
                      <a:r>
                        <a:rPr lang="en-US" sz="1400" b="0" dirty="0">
                          <a:latin typeface="+mn-lt"/>
                        </a:rPr>
                        <a:t>0.78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93209"/>
                          </a:solidFill>
                          <a:effectLst/>
                          <a:uLnTx/>
                          <a:uFillTx/>
                          <a:latin typeface="+mn-lt"/>
                          <a:ea typeface="+mn-ea"/>
                          <a:cs typeface="+mn-cs"/>
                        </a:rPr>
                        <a:t>p=0.047</a:t>
                      </a:r>
                    </a:p>
                  </a:txBody>
                  <a:tcPr marT="60971" marB="60971"/>
                </a:tc>
                <a:tc>
                  <a:txBody>
                    <a:bodyPr/>
                    <a:lstStyle/>
                    <a:p>
                      <a:pPr algn="ctr"/>
                      <a:endParaRPr lang="en-US" sz="1400" b="0" dirty="0">
                        <a:latin typeface="+mn-lt"/>
                      </a:endParaRPr>
                    </a:p>
                    <a:p>
                      <a:pPr algn="ctr"/>
                      <a:r>
                        <a:rPr lang="en-US" sz="1400" b="0" dirty="0">
                          <a:latin typeface="+mn-lt"/>
                        </a:rPr>
                        <a:t>+1.7</a:t>
                      </a:r>
                    </a:p>
                  </a:txBody>
                  <a:tcPr marT="60971" marB="60971"/>
                </a:tc>
                <a:tc>
                  <a:txBody>
                    <a:bodyPr/>
                    <a:lstStyle/>
                    <a:p>
                      <a:pPr algn="ctr"/>
                      <a:r>
                        <a:rPr lang="en-US" sz="1400" b="0" dirty="0">
                          <a:latin typeface="+mn-lt"/>
                        </a:rPr>
                        <a:t>1.3</a:t>
                      </a:r>
                    </a:p>
                    <a:p>
                      <a:pPr algn="ctr"/>
                      <a:r>
                        <a:rPr lang="en-US" sz="1400" b="0" dirty="0">
                          <a:latin typeface="+mn-lt"/>
                        </a:rPr>
                        <a:t>2.1</a:t>
                      </a:r>
                    </a:p>
                  </a:txBody>
                  <a:tcPr marT="60971" marB="60971"/>
                </a:tc>
                <a:tc>
                  <a:txBody>
                    <a:bodyPr/>
                    <a:lstStyle/>
                    <a:p>
                      <a:pPr algn="ctr"/>
                      <a:endParaRPr lang="en-US" sz="1400" b="0" dirty="0">
                        <a:latin typeface="+mn-lt"/>
                      </a:endParaRPr>
                    </a:p>
                    <a:p>
                      <a:pPr algn="ctr"/>
                      <a:r>
                        <a:rPr lang="en-US" sz="1400" b="0" dirty="0">
                          <a:latin typeface="+mn-lt"/>
                        </a:rPr>
                        <a:t>0.48</a:t>
                      </a:r>
                    </a:p>
                  </a:txBody>
                  <a:tcPr marT="60971" marB="60971"/>
                </a:tc>
                <a:tc>
                  <a:txBody>
                    <a:bodyPr/>
                    <a:lstStyle/>
                    <a:p>
                      <a:pPr algn="ctr"/>
                      <a:endParaRPr lang="en-US" sz="1400" b="0" dirty="0">
                        <a:latin typeface="+mn-lt"/>
                      </a:endParaRPr>
                    </a:p>
                    <a:p>
                      <a:pPr algn="ctr"/>
                      <a:r>
                        <a:rPr lang="en-US" sz="1400" b="0" dirty="0">
                          <a:latin typeface="+mn-lt"/>
                        </a:rPr>
                        <a:t>+0.8</a:t>
                      </a:r>
                    </a:p>
                  </a:txBody>
                  <a:tcPr marT="60971" marB="60971"/>
                </a:tc>
                <a:tc>
                  <a:txBody>
                    <a:bodyPr/>
                    <a:lstStyle/>
                    <a:p>
                      <a:pPr algn="ctr"/>
                      <a:r>
                        <a:rPr lang="en-US" sz="1400" b="0" dirty="0">
                          <a:latin typeface="+mn-lt"/>
                        </a:rPr>
                        <a:t>3%</a:t>
                      </a:r>
                    </a:p>
                    <a:p>
                      <a:pPr algn="ctr"/>
                      <a:r>
                        <a:rPr lang="en-US" sz="1400" b="0" dirty="0">
                          <a:latin typeface="+mn-lt"/>
                        </a:rPr>
                        <a:t>3%</a:t>
                      </a:r>
                    </a:p>
                  </a:txBody>
                  <a:tcPr marT="60971" marB="60971"/>
                </a:tc>
                <a:tc>
                  <a:txBody>
                    <a:bodyPr/>
                    <a:lstStyle/>
                    <a:p>
                      <a:pPr algn="ctr"/>
                      <a:endParaRPr lang="en-US" sz="1400" b="0" dirty="0">
                        <a:latin typeface="+mn-lt"/>
                      </a:endParaRPr>
                    </a:p>
                    <a:p>
                      <a:pPr algn="ctr"/>
                      <a:r>
                        <a:rPr lang="en-US" sz="1400" b="0" dirty="0">
                          <a:latin typeface="+mn-lt"/>
                        </a:rPr>
                        <a:t>0</a:t>
                      </a:r>
                    </a:p>
                  </a:txBody>
                  <a:tcPr marT="60971" marB="60971"/>
                </a:tc>
                <a:extLst>
                  <a:ext uri="{0D108BD9-81ED-4DB2-BD59-A6C34878D82A}">
                    <a16:rowId xmlns:a16="http://schemas.microsoft.com/office/drawing/2014/main" val="10001"/>
                  </a:ext>
                </a:extLst>
              </a:tr>
              <a:tr h="338188">
                <a:tc>
                  <a:txBody>
                    <a:bodyPr/>
                    <a:lstStyle/>
                    <a:p>
                      <a:pPr algn="ctr"/>
                      <a:endParaRPr lang="en-US" sz="1400" dirty="0">
                        <a:latin typeface="+mn-lt"/>
                      </a:endParaRPr>
                    </a:p>
                  </a:txBody>
                  <a:tcPr marT="60971" marB="60971"/>
                </a:tc>
                <a:tc>
                  <a:txBody>
                    <a:bodyPr/>
                    <a:lstStyle/>
                    <a:p>
                      <a:pPr algn="ctr"/>
                      <a:endParaRPr lang="en-US" sz="1400" dirty="0">
                        <a:latin typeface="+mn-lt"/>
                      </a:endParaRPr>
                    </a:p>
                  </a:txBody>
                  <a:tcPr marT="60971" marB="60971"/>
                </a:tc>
                <a:tc>
                  <a:txBody>
                    <a:bodyPr/>
                    <a:lstStyle/>
                    <a:p>
                      <a:pPr algn="ctr"/>
                      <a:endParaRPr lang="en-US" sz="1400" dirty="0">
                        <a:latin typeface="+mn-lt"/>
                      </a:endParaRPr>
                    </a:p>
                  </a:txBody>
                  <a:tcPr marT="60971" marB="60971"/>
                </a:tc>
                <a:tc>
                  <a:txBody>
                    <a:bodyPr/>
                    <a:lstStyle/>
                    <a:p>
                      <a:pPr algn="l"/>
                      <a:endParaRPr lang="en-US" sz="1400" dirty="0">
                        <a:latin typeface="+mn-lt"/>
                      </a:endParaRPr>
                    </a:p>
                  </a:txBody>
                  <a:tcPr marT="60971" marB="60971"/>
                </a:tc>
                <a:tc>
                  <a:txBody>
                    <a:bodyPr/>
                    <a:lstStyle/>
                    <a:p>
                      <a:pPr algn="ctr"/>
                      <a:endParaRPr lang="en-US" sz="1400" b="0" dirty="0">
                        <a:latin typeface="+mn-lt"/>
                      </a:endParaRPr>
                    </a:p>
                  </a:txBody>
                  <a:tcPr marT="60971" marB="60971"/>
                </a:tc>
                <a:tc>
                  <a:txBody>
                    <a:bodyPr/>
                    <a:lstStyle/>
                    <a:p>
                      <a:pPr algn="ctr"/>
                      <a:endParaRPr lang="en-US" sz="1400">
                        <a:latin typeface="+mn-lt"/>
                      </a:endParaRPr>
                    </a:p>
                  </a:txBody>
                  <a:tcPr marT="60971" marB="60971"/>
                </a:tc>
                <a:tc>
                  <a:txBody>
                    <a:bodyPr/>
                    <a:lstStyle/>
                    <a:p>
                      <a:pPr algn="ctr"/>
                      <a:endParaRPr lang="en-US" sz="1400" dirty="0">
                        <a:latin typeface="+mn-lt"/>
                      </a:endParaRPr>
                    </a:p>
                  </a:txBody>
                  <a:tcPr marT="60971" marB="60971"/>
                </a:tc>
                <a:tc>
                  <a:txBody>
                    <a:bodyPr/>
                    <a:lstStyle/>
                    <a:p>
                      <a:pPr algn="ctr"/>
                      <a:endParaRPr lang="en-US" sz="1400">
                        <a:latin typeface="+mn-lt"/>
                      </a:endParaRPr>
                    </a:p>
                  </a:txBody>
                  <a:tcPr marT="60971" marB="60971"/>
                </a:tc>
                <a:tc>
                  <a:txBody>
                    <a:bodyPr/>
                    <a:lstStyle/>
                    <a:p>
                      <a:pPr algn="ctr"/>
                      <a:endParaRPr lang="en-US" sz="1400" dirty="0">
                        <a:latin typeface="+mn-lt"/>
                      </a:endParaRPr>
                    </a:p>
                  </a:txBody>
                  <a:tcPr marT="60971" marB="60971"/>
                </a:tc>
                <a:tc>
                  <a:txBody>
                    <a:bodyPr/>
                    <a:lstStyle/>
                    <a:p>
                      <a:pPr algn="ctr"/>
                      <a:endParaRPr lang="en-US" sz="1400" dirty="0">
                        <a:latin typeface="+mn-lt"/>
                      </a:endParaRPr>
                    </a:p>
                  </a:txBody>
                  <a:tcPr marT="60971" marB="60971"/>
                </a:tc>
                <a:tc>
                  <a:txBody>
                    <a:bodyPr/>
                    <a:lstStyle/>
                    <a:p>
                      <a:pPr algn="ctr"/>
                      <a:endParaRPr lang="en-US" sz="1400" dirty="0">
                        <a:latin typeface="+mn-lt"/>
                      </a:endParaRPr>
                    </a:p>
                  </a:txBody>
                  <a:tcPr marT="60971" marB="60971"/>
                </a:tc>
                <a:tc>
                  <a:txBody>
                    <a:bodyPr/>
                    <a:lstStyle/>
                    <a:p>
                      <a:pPr algn="ctr"/>
                      <a:endParaRPr lang="en-US" sz="1400" dirty="0">
                        <a:latin typeface="+mn-lt"/>
                      </a:endParaRPr>
                    </a:p>
                  </a:txBody>
                  <a:tcPr marT="60971" marB="60971"/>
                </a:tc>
                <a:tc>
                  <a:txBody>
                    <a:bodyPr/>
                    <a:lstStyle/>
                    <a:p>
                      <a:pPr algn="ctr"/>
                      <a:endParaRPr lang="en-US" sz="1400" dirty="0">
                        <a:latin typeface="+mn-lt"/>
                      </a:endParaRPr>
                    </a:p>
                  </a:txBody>
                  <a:tcPr marT="60971" marB="60971"/>
                </a:tc>
                <a:extLst>
                  <a:ext uri="{0D108BD9-81ED-4DB2-BD59-A6C34878D82A}">
                    <a16:rowId xmlns:a16="http://schemas.microsoft.com/office/drawing/2014/main" val="10002"/>
                  </a:ext>
                </a:extLst>
              </a:tr>
              <a:tr h="10052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dirty="0">
                          <a:effectLst>
                            <a:outerShdw blurRad="38100" dist="38100" dir="2700000" algn="tl">
                              <a:srgbClr val="000000">
                                <a:alpha val="43137"/>
                              </a:srgbClr>
                            </a:outerShdw>
                          </a:effectLst>
                          <a:latin typeface="+mn-lt"/>
                        </a:rPr>
                        <a:t>2L</a:t>
                      </a:r>
                    </a:p>
                    <a:p>
                      <a:pPr algn="ctr"/>
                      <a:endParaRPr lang="en-US" sz="1400" b="1" dirty="0"/>
                    </a:p>
                  </a:txBody>
                  <a:tcPr marT="60971" marB="60971"/>
                </a:tc>
                <a:tc>
                  <a:txBody>
                    <a:bodyPr/>
                    <a:lstStyle/>
                    <a:p>
                      <a:pPr algn="l"/>
                      <a:r>
                        <a:rPr lang="en-US" sz="1400" b="1" i="0" baseline="0" dirty="0"/>
                        <a:t>Wilke </a:t>
                      </a:r>
                      <a:r>
                        <a:rPr lang="en-US" sz="1400" b="1" i="1" baseline="0" dirty="0"/>
                        <a:t>et 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193209"/>
                          </a:solidFill>
                          <a:effectLst/>
                          <a:uLnTx/>
                          <a:uFillTx/>
                          <a:latin typeface="+mn-lt"/>
                          <a:ea typeface="+mn-ea"/>
                          <a:cs typeface="+mn-cs"/>
                        </a:rPr>
                        <a:t>Lancet </a:t>
                      </a:r>
                      <a:r>
                        <a:rPr kumimoji="0" lang="en-US" sz="1400" b="0" i="1" u="none" strike="noStrike" kern="1200" cap="none" spc="0" normalizeH="0" baseline="0" noProof="0" dirty="0" err="1">
                          <a:ln>
                            <a:noFill/>
                          </a:ln>
                          <a:solidFill>
                            <a:srgbClr val="193209"/>
                          </a:solidFill>
                          <a:effectLst/>
                          <a:uLnTx/>
                          <a:uFillTx/>
                          <a:latin typeface="+mn-lt"/>
                          <a:ea typeface="+mn-ea"/>
                          <a:cs typeface="+mn-cs"/>
                        </a:rPr>
                        <a:t>Oncol</a:t>
                      </a:r>
                      <a:r>
                        <a:rPr kumimoji="0" lang="en-US" sz="1400" b="0" i="1" u="none" strike="noStrike" kern="1200" cap="none" spc="0" normalizeH="0" baseline="0" noProof="0" dirty="0">
                          <a:ln>
                            <a:noFill/>
                          </a:ln>
                          <a:solidFill>
                            <a:srgbClr val="193209"/>
                          </a:solidFill>
                          <a:effectLst/>
                          <a:uLnTx/>
                          <a:uFillTx/>
                          <a:latin typeface="+mn-lt"/>
                          <a:ea typeface="+mn-ea"/>
                          <a:cs typeface="+mn-cs"/>
                        </a:rPr>
                        <a:t> </a:t>
                      </a:r>
                      <a:r>
                        <a:rPr kumimoji="0" lang="en-US" sz="1400" b="0" i="0" u="none" strike="noStrike" kern="1200" cap="none" spc="0" normalizeH="0" baseline="0" noProof="0" dirty="0">
                          <a:ln>
                            <a:noFill/>
                          </a:ln>
                          <a:solidFill>
                            <a:srgbClr val="193209"/>
                          </a:solidFill>
                          <a:effectLst/>
                          <a:uLnTx/>
                          <a:uFillTx/>
                          <a:latin typeface="+mn-lt"/>
                          <a:ea typeface="+mn-ea"/>
                          <a:cs typeface="+mn-cs"/>
                        </a:rPr>
                        <a:t>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3209"/>
                          </a:solidFill>
                          <a:effectLst/>
                          <a:uLnTx/>
                          <a:uFillTx/>
                          <a:latin typeface="+mn-lt"/>
                          <a:ea typeface="+mn-ea"/>
                          <a:cs typeface="+mn-cs"/>
                        </a:rPr>
                        <a:t>RAINBOW</a:t>
                      </a:r>
                    </a:p>
                  </a:txBody>
                  <a:tcPr marT="60971" marB="60971"/>
                </a:tc>
                <a:tc>
                  <a:txBody>
                    <a:bodyPr/>
                    <a:lstStyle/>
                    <a:p>
                      <a:pPr algn="ctr"/>
                      <a:r>
                        <a:rPr lang="en-US" sz="1400" b="1" dirty="0"/>
                        <a:t>665</a:t>
                      </a:r>
                    </a:p>
                  </a:txBody>
                  <a:tcPr marT="60971" marB="60971"/>
                </a:tc>
                <a:tc>
                  <a:txBody>
                    <a:bodyPr/>
                    <a:lstStyle/>
                    <a:p>
                      <a:pPr algn="l"/>
                      <a:r>
                        <a:rPr lang="en-US" sz="1400" dirty="0"/>
                        <a:t>Paclitaxel-</a:t>
                      </a:r>
                      <a:r>
                        <a:rPr lang="en-US" sz="1400" dirty="0" err="1"/>
                        <a:t>Plbo</a:t>
                      </a:r>
                      <a:endParaRPr lang="en-US" sz="1400" dirty="0"/>
                    </a:p>
                    <a:p>
                      <a:pPr algn="l"/>
                      <a:r>
                        <a:rPr kumimoji="0" lang="en-US" sz="1400" b="0" i="0" u="none" strike="noStrike" kern="1200" cap="none" spc="0" normalizeH="0" baseline="0" noProof="0" dirty="0">
                          <a:ln>
                            <a:noFill/>
                          </a:ln>
                          <a:solidFill>
                            <a:srgbClr val="193209"/>
                          </a:solidFill>
                          <a:effectLst/>
                          <a:uLnTx/>
                          <a:uFillTx/>
                          <a:latin typeface="+mn-lt"/>
                          <a:ea typeface="+mn-ea"/>
                          <a:cs typeface="+mn-cs"/>
                        </a:rPr>
                        <a:t>Paclitaxel-Ram</a:t>
                      </a:r>
                    </a:p>
                  </a:txBody>
                  <a:tcPr marT="60971" marB="60971"/>
                </a:tc>
                <a:tc>
                  <a:txBody>
                    <a:bodyPr/>
                    <a:lstStyle/>
                    <a:p>
                      <a:pPr algn="ctr"/>
                      <a:r>
                        <a:rPr lang="en-US" sz="1400" dirty="0"/>
                        <a:t>OS</a:t>
                      </a:r>
                    </a:p>
                  </a:txBody>
                  <a:tcPr marT="60971" marB="60971"/>
                </a:tc>
                <a:tc>
                  <a:txBody>
                    <a:bodyPr/>
                    <a:lstStyle/>
                    <a:p>
                      <a:pPr algn="ctr"/>
                      <a:r>
                        <a:rPr lang="en-US" sz="1400" dirty="0"/>
                        <a:t>7.4</a:t>
                      </a:r>
                    </a:p>
                    <a:p>
                      <a:pPr algn="ctr"/>
                      <a:r>
                        <a:rPr lang="en-US" sz="1400" dirty="0"/>
                        <a:t>9.6</a:t>
                      </a:r>
                    </a:p>
                  </a:txBody>
                  <a:tcPr marT="60971" marB="60971"/>
                </a:tc>
                <a:tc>
                  <a:txBody>
                    <a:bodyPr/>
                    <a:lstStyle/>
                    <a:p>
                      <a:pPr algn="ctr"/>
                      <a:endParaRPr lang="en-US" sz="1400" dirty="0"/>
                    </a:p>
                    <a:p>
                      <a:pPr algn="ctr"/>
                      <a:r>
                        <a:rPr lang="en-US" sz="1400" dirty="0"/>
                        <a:t>0.8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93209"/>
                          </a:solidFill>
                          <a:effectLst/>
                          <a:uLnTx/>
                          <a:uFillTx/>
                          <a:latin typeface="+mn-lt"/>
                          <a:ea typeface="+mn-ea"/>
                          <a:cs typeface="+mn-cs"/>
                        </a:rPr>
                        <a:t>p=0.017</a:t>
                      </a:r>
                      <a:endParaRPr lang="en-US" sz="1400" dirty="0"/>
                    </a:p>
                  </a:txBody>
                  <a:tcPr marT="60971" marB="60971"/>
                </a:tc>
                <a:tc>
                  <a:txBody>
                    <a:bodyPr/>
                    <a:lstStyle/>
                    <a:p>
                      <a:pPr algn="ctr"/>
                      <a:endParaRPr lang="en-US" sz="1400" dirty="0"/>
                    </a:p>
                    <a:p>
                      <a:pPr algn="ctr"/>
                      <a:r>
                        <a:rPr lang="en-US" sz="1400" dirty="0"/>
                        <a:t>+2.2</a:t>
                      </a:r>
                    </a:p>
                  </a:txBody>
                  <a:tcPr marT="60971" marB="60971"/>
                </a:tc>
                <a:tc>
                  <a:txBody>
                    <a:bodyPr/>
                    <a:lstStyle/>
                    <a:p>
                      <a:pPr algn="ctr"/>
                      <a:r>
                        <a:rPr lang="en-US" sz="1400" dirty="0"/>
                        <a:t>2.9</a:t>
                      </a:r>
                    </a:p>
                    <a:p>
                      <a:pPr algn="ctr"/>
                      <a:r>
                        <a:rPr lang="en-US" sz="1400" dirty="0"/>
                        <a:t>4.4</a:t>
                      </a:r>
                    </a:p>
                  </a:txBody>
                  <a:tcPr marT="60971" marB="60971"/>
                </a:tc>
                <a:tc>
                  <a:txBody>
                    <a:bodyPr/>
                    <a:lstStyle/>
                    <a:p>
                      <a:pPr algn="ctr"/>
                      <a:endParaRPr lang="en-US" sz="1400" dirty="0"/>
                    </a:p>
                    <a:p>
                      <a:pPr algn="ctr"/>
                      <a:r>
                        <a:rPr lang="en-US" sz="1400" dirty="0"/>
                        <a:t>0.64</a:t>
                      </a:r>
                    </a:p>
                  </a:txBody>
                  <a:tcPr marT="60971" marB="60971"/>
                </a:tc>
                <a:tc>
                  <a:txBody>
                    <a:bodyPr/>
                    <a:lstStyle/>
                    <a:p>
                      <a:pPr algn="ctr"/>
                      <a:endParaRPr lang="en-US" sz="1400" dirty="0"/>
                    </a:p>
                    <a:p>
                      <a:pPr algn="ctr"/>
                      <a:r>
                        <a:rPr lang="en-US" sz="1400" dirty="0"/>
                        <a:t>+1.5</a:t>
                      </a:r>
                    </a:p>
                  </a:txBody>
                  <a:tcPr marT="60971" marB="60971"/>
                </a:tc>
                <a:tc>
                  <a:txBody>
                    <a:bodyPr/>
                    <a:lstStyle/>
                    <a:p>
                      <a:pPr algn="ctr"/>
                      <a:r>
                        <a:rPr lang="en-US" sz="1400" dirty="0"/>
                        <a:t>16%</a:t>
                      </a:r>
                    </a:p>
                    <a:p>
                      <a:pPr algn="ctr"/>
                      <a:r>
                        <a:rPr lang="en-US" sz="1400" dirty="0"/>
                        <a:t>27%</a:t>
                      </a:r>
                    </a:p>
                  </a:txBody>
                  <a:tcPr marT="60971" marB="60971"/>
                </a:tc>
                <a:tc>
                  <a:txBody>
                    <a:bodyPr/>
                    <a:lstStyle/>
                    <a:p>
                      <a:pPr algn="ctr"/>
                      <a:endParaRPr lang="en-US" sz="1400" dirty="0"/>
                    </a:p>
                    <a:p>
                      <a:pPr algn="ctr"/>
                      <a:r>
                        <a:rPr lang="en-US" sz="1400" dirty="0"/>
                        <a:t>+11</a:t>
                      </a:r>
                    </a:p>
                  </a:txBody>
                  <a:tcPr marT="60971" marB="60971"/>
                </a:tc>
                <a:extLst>
                  <a:ext uri="{0D108BD9-81ED-4DB2-BD59-A6C34878D82A}">
                    <a16:rowId xmlns:a16="http://schemas.microsoft.com/office/drawing/2014/main" val="10003"/>
                  </a:ext>
                </a:extLst>
              </a:tr>
              <a:tr h="367664">
                <a:tc>
                  <a:txBody>
                    <a:bodyPr/>
                    <a:lstStyle/>
                    <a:p>
                      <a:pPr algn="ctr"/>
                      <a:endParaRPr lang="en-US" sz="1400" dirty="0"/>
                    </a:p>
                  </a:txBody>
                  <a:tcPr marT="60971" marB="60971"/>
                </a:tc>
                <a:tc>
                  <a:txBody>
                    <a:bodyPr/>
                    <a:lstStyle/>
                    <a:p>
                      <a:pPr algn="ctr"/>
                      <a:endParaRPr lang="en-US" sz="1400" dirty="0"/>
                    </a:p>
                  </a:txBody>
                  <a:tcPr marT="60971" marB="60971"/>
                </a:tc>
                <a:tc>
                  <a:txBody>
                    <a:bodyPr/>
                    <a:lstStyle/>
                    <a:p>
                      <a:pPr algn="ctr"/>
                      <a:endParaRPr lang="en-US" sz="1400" dirty="0"/>
                    </a:p>
                  </a:txBody>
                  <a:tcPr marT="60971" marB="60971"/>
                </a:tc>
                <a:tc>
                  <a:txBody>
                    <a:bodyPr/>
                    <a:lstStyle/>
                    <a:p>
                      <a:pPr algn="l"/>
                      <a:endParaRPr lang="en-US" sz="1400" dirty="0"/>
                    </a:p>
                  </a:txBody>
                  <a:tcPr marT="60971" marB="60971"/>
                </a:tc>
                <a:tc>
                  <a:txBody>
                    <a:bodyPr/>
                    <a:lstStyle/>
                    <a:p>
                      <a:pPr algn="ctr"/>
                      <a:endParaRPr lang="en-US" sz="1400" dirty="0"/>
                    </a:p>
                  </a:txBody>
                  <a:tcPr marT="60971" marB="60971"/>
                </a:tc>
                <a:tc>
                  <a:txBody>
                    <a:bodyPr/>
                    <a:lstStyle/>
                    <a:p>
                      <a:pPr algn="ctr"/>
                      <a:endParaRPr lang="en-US" sz="1400" dirty="0"/>
                    </a:p>
                  </a:txBody>
                  <a:tcPr marT="60971" marB="60971"/>
                </a:tc>
                <a:tc>
                  <a:txBody>
                    <a:bodyPr/>
                    <a:lstStyle/>
                    <a:p>
                      <a:pPr algn="ctr"/>
                      <a:endParaRPr lang="en-US" sz="1400" dirty="0"/>
                    </a:p>
                  </a:txBody>
                  <a:tcPr marT="60971" marB="60971"/>
                </a:tc>
                <a:tc>
                  <a:txBody>
                    <a:bodyPr/>
                    <a:lstStyle/>
                    <a:p>
                      <a:pPr algn="ctr"/>
                      <a:endParaRPr lang="en-US" sz="1400" dirty="0"/>
                    </a:p>
                  </a:txBody>
                  <a:tcPr marT="60971" marB="60971"/>
                </a:tc>
                <a:tc>
                  <a:txBody>
                    <a:bodyPr/>
                    <a:lstStyle/>
                    <a:p>
                      <a:pPr algn="ctr"/>
                      <a:endParaRPr lang="en-US" sz="1400" dirty="0"/>
                    </a:p>
                  </a:txBody>
                  <a:tcPr marT="60971" marB="60971"/>
                </a:tc>
                <a:tc>
                  <a:txBody>
                    <a:bodyPr/>
                    <a:lstStyle/>
                    <a:p>
                      <a:pPr algn="ctr"/>
                      <a:endParaRPr lang="en-US" sz="1400" dirty="0"/>
                    </a:p>
                  </a:txBody>
                  <a:tcPr marT="60971" marB="60971"/>
                </a:tc>
                <a:tc>
                  <a:txBody>
                    <a:bodyPr/>
                    <a:lstStyle/>
                    <a:p>
                      <a:pPr algn="ctr"/>
                      <a:endParaRPr lang="en-US" sz="1400" dirty="0"/>
                    </a:p>
                  </a:txBody>
                  <a:tcPr marT="60971" marB="60971"/>
                </a:tc>
                <a:tc>
                  <a:txBody>
                    <a:bodyPr/>
                    <a:lstStyle/>
                    <a:p>
                      <a:pPr algn="ctr"/>
                      <a:endParaRPr lang="en-US" sz="1400" dirty="0"/>
                    </a:p>
                  </a:txBody>
                  <a:tcPr marT="60971" marB="60971"/>
                </a:tc>
                <a:tc>
                  <a:txBody>
                    <a:bodyPr/>
                    <a:lstStyle/>
                    <a:p>
                      <a:pPr algn="ctr"/>
                      <a:endParaRPr lang="en-US" sz="1400" dirty="0"/>
                    </a:p>
                  </a:txBody>
                  <a:tcPr marT="60971" marB="60971"/>
                </a:tc>
                <a:extLst>
                  <a:ext uri="{0D108BD9-81ED-4DB2-BD59-A6C34878D82A}">
                    <a16:rowId xmlns:a16="http://schemas.microsoft.com/office/drawing/2014/main" val="10004"/>
                  </a:ext>
                </a:extLst>
              </a:tr>
              <a:tr h="949408">
                <a:tc>
                  <a:txBody>
                    <a:bodyPr/>
                    <a:lstStyle/>
                    <a:p>
                      <a:pPr algn="ctr"/>
                      <a:r>
                        <a:rPr lang="en-US" sz="1400" b="1" i="0" dirty="0">
                          <a:effectLst>
                            <a:outerShdw blurRad="38100" dist="38100" dir="2700000" algn="tl">
                              <a:srgbClr val="000000">
                                <a:alpha val="43137"/>
                              </a:srgbClr>
                            </a:outerShdw>
                          </a:effectLst>
                          <a:latin typeface="+mn-lt"/>
                        </a:rPr>
                        <a:t>3L</a:t>
                      </a:r>
                    </a:p>
                  </a:txBody>
                  <a:tcPr marT="60971" marB="60971"/>
                </a:tc>
                <a:tc>
                  <a:txBody>
                    <a:bodyPr/>
                    <a:lstStyle/>
                    <a:p>
                      <a:pPr marL="0" indent="0" algn="l">
                        <a:buNone/>
                      </a:pPr>
                      <a:r>
                        <a:rPr lang="en-US" sz="1400" b="1" i="0" baseline="0" dirty="0">
                          <a:latin typeface="+mn-lt"/>
                        </a:rPr>
                        <a:t>Li </a:t>
                      </a:r>
                      <a:r>
                        <a:rPr lang="en-US" sz="1400" b="1" i="1" baseline="0" dirty="0">
                          <a:latin typeface="+mn-lt"/>
                        </a:rPr>
                        <a:t>et 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193209"/>
                          </a:solidFill>
                          <a:effectLst/>
                          <a:uLnTx/>
                          <a:uFillTx/>
                          <a:latin typeface="+mn-lt"/>
                          <a:ea typeface="+mn-ea"/>
                          <a:cs typeface="+mn-cs"/>
                        </a:rPr>
                        <a:t>J </a:t>
                      </a:r>
                      <a:r>
                        <a:rPr kumimoji="0" lang="en-US" sz="1400" b="0" i="1" u="none" strike="noStrike" kern="1200" cap="none" spc="0" normalizeH="0" baseline="0" noProof="0" dirty="0" err="1">
                          <a:ln>
                            <a:noFill/>
                          </a:ln>
                          <a:solidFill>
                            <a:srgbClr val="193209"/>
                          </a:solidFill>
                          <a:effectLst/>
                          <a:uLnTx/>
                          <a:uFillTx/>
                          <a:latin typeface="+mn-lt"/>
                          <a:ea typeface="+mn-ea"/>
                          <a:cs typeface="+mn-cs"/>
                        </a:rPr>
                        <a:t>Clin</a:t>
                      </a:r>
                      <a:r>
                        <a:rPr kumimoji="0" lang="en-US" sz="1400" b="0" i="1" u="none" strike="noStrike" kern="1200" cap="none" spc="0" normalizeH="0" baseline="0" noProof="0" dirty="0">
                          <a:ln>
                            <a:noFill/>
                          </a:ln>
                          <a:solidFill>
                            <a:srgbClr val="193209"/>
                          </a:solidFill>
                          <a:effectLst/>
                          <a:uLnTx/>
                          <a:uFillTx/>
                          <a:latin typeface="+mn-lt"/>
                          <a:ea typeface="+mn-ea"/>
                          <a:cs typeface="+mn-cs"/>
                        </a:rPr>
                        <a:t> </a:t>
                      </a:r>
                      <a:r>
                        <a:rPr kumimoji="0" lang="en-US" sz="1400" b="0" i="1" u="none" strike="noStrike" kern="1200" cap="none" spc="0" normalizeH="0" baseline="0" noProof="0" dirty="0" err="1">
                          <a:ln>
                            <a:noFill/>
                          </a:ln>
                          <a:solidFill>
                            <a:srgbClr val="193209"/>
                          </a:solidFill>
                          <a:effectLst/>
                          <a:uLnTx/>
                          <a:uFillTx/>
                          <a:latin typeface="+mn-lt"/>
                          <a:ea typeface="+mn-ea"/>
                          <a:cs typeface="+mn-cs"/>
                        </a:rPr>
                        <a:t>Oncol</a:t>
                      </a:r>
                      <a:r>
                        <a:rPr kumimoji="0" lang="en-US" sz="1400" b="0" i="1" u="none" strike="noStrike" kern="1200" cap="none" spc="0" normalizeH="0" baseline="0" noProof="0" dirty="0">
                          <a:ln>
                            <a:noFill/>
                          </a:ln>
                          <a:solidFill>
                            <a:srgbClr val="193209"/>
                          </a:solidFill>
                          <a:effectLst/>
                          <a:uLnTx/>
                          <a:uFillTx/>
                          <a:latin typeface="+mn-lt"/>
                          <a:ea typeface="+mn-ea"/>
                          <a:cs typeface="+mn-cs"/>
                        </a:rPr>
                        <a:t> 2016</a:t>
                      </a:r>
                    </a:p>
                  </a:txBody>
                  <a:tcPr marT="60971" marB="60971"/>
                </a:tc>
                <a:tc>
                  <a:txBody>
                    <a:bodyPr/>
                    <a:lstStyle/>
                    <a:p>
                      <a:pPr algn="ctr"/>
                      <a:r>
                        <a:rPr lang="en-US" sz="1400" b="1" dirty="0">
                          <a:latin typeface="+mn-lt"/>
                        </a:rPr>
                        <a:t>267</a:t>
                      </a:r>
                    </a:p>
                  </a:txBody>
                  <a:tcPr marT="60971" marB="6097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Placebo</a:t>
                      </a:r>
                    </a:p>
                    <a:p>
                      <a:pPr algn="l"/>
                      <a:r>
                        <a:rPr lang="en-US" sz="1400" dirty="0" err="1">
                          <a:latin typeface="+mn-lt"/>
                        </a:rPr>
                        <a:t>Apatinib</a:t>
                      </a:r>
                      <a:endParaRPr lang="en-US" sz="140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mn-lt"/>
                      </a:endParaRPr>
                    </a:p>
                  </a:txBody>
                  <a:tcPr marT="60971" marB="6097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mn-lt"/>
                        </a:rPr>
                        <a:t>OS/PFS</a:t>
                      </a:r>
                    </a:p>
                  </a:txBody>
                  <a:tcPr marT="60971" marB="60971"/>
                </a:tc>
                <a:tc>
                  <a:txBody>
                    <a:bodyPr/>
                    <a:lstStyle/>
                    <a:p>
                      <a:pPr algn="ctr"/>
                      <a:r>
                        <a:rPr lang="en-US" sz="1400" dirty="0">
                          <a:latin typeface="+mn-lt"/>
                        </a:rPr>
                        <a:t>4.7</a:t>
                      </a:r>
                    </a:p>
                    <a:p>
                      <a:pPr algn="ctr"/>
                      <a:r>
                        <a:rPr lang="en-US" sz="1400" dirty="0">
                          <a:latin typeface="+mn-lt"/>
                        </a:rPr>
                        <a:t>6.5</a:t>
                      </a:r>
                    </a:p>
                  </a:txBody>
                  <a:tcPr marT="60971" marB="60971"/>
                </a:tc>
                <a:tc>
                  <a:txBody>
                    <a:bodyPr/>
                    <a:lstStyle/>
                    <a:p>
                      <a:pPr algn="ctr"/>
                      <a:endParaRPr lang="en-US" sz="1400" dirty="0">
                        <a:latin typeface="+mn-lt"/>
                      </a:endParaRPr>
                    </a:p>
                    <a:p>
                      <a:pPr algn="ctr"/>
                      <a:r>
                        <a:rPr lang="en-US" sz="1400" dirty="0">
                          <a:latin typeface="+mn-lt"/>
                        </a:rPr>
                        <a:t>0.71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93209"/>
                          </a:solidFill>
                          <a:effectLst/>
                          <a:uLnTx/>
                          <a:uFillTx/>
                          <a:latin typeface="+mn-lt"/>
                          <a:ea typeface="+mn-ea"/>
                          <a:cs typeface="+mn-cs"/>
                        </a:rPr>
                        <a:t>p=0.015</a:t>
                      </a:r>
                      <a:endParaRPr lang="en-US" sz="1400" dirty="0">
                        <a:latin typeface="+mn-lt"/>
                      </a:endParaRPr>
                    </a:p>
                  </a:txBody>
                  <a:tcPr marT="60971" marB="60971"/>
                </a:tc>
                <a:tc>
                  <a:txBody>
                    <a:bodyPr/>
                    <a:lstStyle/>
                    <a:p>
                      <a:pPr algn="ctr"/>
                      <a:endParaRPr lang="en-US" sz="1400" dirty="0">
                        <a:latin typeface="+mn-lt"/>
                      </a:endParaRPr>
                    </a:p>
                    <a:p>
                      <a:pPr algn="ctr"/>
                      <a:r>
                        <a:rPr lang="en-US" sz="1400" dirty="0">
                          <a:latin typeface="+mn-lt"/>
                        </a:rPr>
                        <a:t>+1.8</a:t>
                      </a:r>
                    </a:p>
                  </a:txBody>
                  <a:tcPr marT="60971" marB="60971"/>
                </a:tc>
                <a:tc>
                  <a:txBody>
                    <a:bodyPr/>
                    <a:lstStyle/>
                    <a:p>
                      <a:pPr algn="ctr"/>
                      <a:r>
                        <a:rPr lang="en-US" sz="1400" dirty="0">
                          <a:latin typeface="+mn-lt"/>
                        </a:rPr>
                        <a:t>1.8</a:t>
                      </a:r>
                    </a:p>
                    <a:p>
                      <a:pPr algn="ctr"/>
                      <a:r>
                        <a:rPr lang="en-US" sz="1400" dirty="0">
                          <a:latin typeface="+mn-lt"/>
                        </a:rPr>
                        <a:t>2.6</a:t>
                      </a:r>
                    </a:p>
                  </a:txBody>
                  <a:tcPr marT="60971" marB="60971"/>
                </a:tc>
                <a:tc>
                  <a:txBody>
                    <a:bodyPr/>
                    <a:lstStyle/>
                    <a:p>
                      <a:pPr algn="ctr"/>
                      <a:endParaRPr lang="en-US" sz="1400" dirty="0">
                        <a:latin typeface="+mn-lt"/>
                      </a:endParaRPr>
                    </a:p>
                    <a:p>
                      <a:pPr algn="ctr"/>
                      <a:r>
                        <a:rPr lang="en-US" sz="1400" dirty="0">
                          <a:latin typeface="+mn-lt"/>
                        </a:rPr>
                        <a:t>0.44</a:t>
                      </a:r>
                    </a:p>
                  </a:txBody>
                  <a:tcPr marT="60971" marB="60971"/>
                </a:tc>
                <a:tc>
                  <a:txBody>
                    <a:bodyPr/>
                    <a:lstStyle/>
                    <a:p>
                      <a:pPr algn="ctr"/>
                      <a:endParaRPr lang="en-US" sz="1400" dirty="0">
                        <a:latin typeface="+mn-lt"/>
                      </a:endParaRPr>
                    </a:p>
                    <a:p>
                      <a:pPr algn="ctr"/>
                      <a:r>
                        <a:rPr lang="en-US" sz="1400" dirty="0">
                          <a:latin typeface="+mn-lt"/>
                        </a:rPr>
                        <a:t>+0.8</a:t>
                      </a:r>
                    </a:p>
                  </a:txBody>
                  <a:tcPr marT="60971" marB="60971"/>
                </a:tc>
                <a:tc>
                  <a:txBody>
                    <a:bodyPr/>
                    <a:lstStyle/>
                    <a:p>
                      <a:pPr algn="ctr"/>
                      <a:r>
                        <a:rPr lang="en-US" sz="1400" dirty="0">
                          <a:latin typeface="+mn-lt"/>
                        </a:rPr>
                        <a:t>0</a:t>
                      </a:r>
                    </a:p>
                    <a:p>
                      <a:pPr algn="ctr"/>
                      <a:r>
                        <a:rPr lang="en-US" sz="1400" dirty="0">
                          <a:latin typeface="+mn-lt"/>
                        </a:rPr>
                        <a:t>3%</a:t>
                      </a:r>
                    </a:p>
                  </a:txBody>
                  <a:tcPr marT="60971" marB="60971"/>
                </a:tc>
                <a:tc>
                  <a:txBody>
                    <a:bodyPr/>
                    <a:lstStyle/>
                    <a:p>
                      <a:pPr algn="ctr"/>
                      <a:endParaRPr lang="en-US" sz="1400" dirty="0">
                        <a:latin typeface="+mn-lt"/>
                      </a:endParaRPr>
                    </a:p>
                    <a:p>
                      <a:pPr algn="ctr"/>
                      <a:r>
                        <a:rPr lang="en-US" sz="1400" dirty="0">
                          <a:latin typeface="+mn-lt"/>
                        </a:rPr>
                        <a:t>+3</a:t>
                      </a:r>
                    </a:p>
                  </a:txBody>
                  <a:tcPr marT="60971" marB="60971"/>
                </a:tc>
                <a:extLst>
                  <a:ext uri="{0D108BD9-81ED-4DB2-BD59-A6C34878D82A}">
                    <a16:rowId xmlns:a16="http://schemas.microsoft.com/office/drawing/2014/main" val="10005"/>
                  </a:ext>
                </a:extLst>
              </a:tr>
              <a:tr h="322494">
                <a:tc>
                  <a:txBody>
                    <a:bodyPr/>
                    <a:lstStyle/>
                    <a:p>
                      <a:pPr algn="ctr"/>
                      <a:endParaRPr lang="en-US" sz="1400" b="1" i="0" dirty="0">
                        <a:effectLst>
                          <a:outerShdw blurRad="38100" dist="38100" dir="2700000" algn="tl">
                            <a:srgbClr val="000000">
                              <a:alpha val="43137"/>
                            </a:srgbClr>
                          </a:outerShdw>
                        </a:effectLst>
                        <a:latin typeface="+mn-lt"/>
                      </a:endParaRPr>
                    </a:p>
                  </a:txBody>
                  <a:tcPr marT="60971" marB="6097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193209"/>
                        </a:solidFill>
                        <a:effectLst/>
                        <a:uLnTx/>
                        <a:uFillTx/>
                        <a:latin typeface="+mn-lt"/>
                        <a:ea typeface="+mn-ea"/>
                        <a:cs typeface="+mn-cs"/>
                      </a:endParaRPr>
                    </a:p>
                  </a:txBody>
                  <a:tcPr marT="60971" marB="60971"/>
                </a:tc>
                <a:tc>
                  <a:txBody>
                    <a:bodyPr/>
                    <a:lstStyle/>
                    <a:p>
                      <a:pPr algn="ctr"/>
                      <a:endParaRPr lang="en-US" sz="1400" b="1" dirty="0">
                        <a:latin typeface="+mn-lt"/>
                      </a:endParaRPr>
                    </a:p>
                  </a:txBody>
                  <a:tcPr marT="60971" marB="6097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mn-lt"/>
                      </a:endParaRPr>
                    </a:p>
                  </a:txBody>
                  <a:tcPr marT="60971" marB="6097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0" dirty="0">
                        <a:latin typeface="+mn-lt"/>
                      </a:endParaRPr>
                    </a:p>
                  </a:txBody>
                  <a:tcPr marT="60971" marB="60971"/>
                </a:tc>
                <a:tc>
                  <a:txBody>
                    <a:bodyPr/>
                    <a:lstStyle/>
                    <a:p>
                      <a:pPr algn="ctr"/>
                      <a:endParaRPr lang="en-US" sz="1400" dirty="0">
                        <a:latin typeface="+mn-lt"/>
                      </a:endParaRPr>
                    </a:p>
                  </a:txBody>
                  <a:tcPr marT="60971" marB="6097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latin typeface="+mn-lt"/>
                      </a:endParaRPr>
                    </a:p>
                  </a:txBody>
                  <a:tcPr marT="60971" marB="60971"/>
                </a:tc>
                <a:tc>
                  <a:txBody>
                    <a:bodyPr/>
                    <a:lstStyle/>
                    <a:p>
                      <a:pPr algn="ctr"/>
                      <a:endParaRPr lang="en-US" sz="1400" dirty="0">
                        <a:latin typeface="+mn-lt"/>
                      </a:endParaRPr>
                    </a:p>
                  </a:txBody>
                  <a:tcPr marT="60971" marB="60971"/>
                </a:tc>
                <a:tc>
                  <a:txBody>
                    <a:bodyPr/>
                    <a:lstStyle/>
                    <a:p>
                      <a:pPr algn="ctr"/>
                      <a:endParaRPr lang="en-US" sz="1400" dirty="0">
                        <a:latin typeface="+mn-lt"/>
                      </a:endParaRPr>
                    </a:p>
                  </a:txBody>
                  <a:tcPr marT="60971" marB="60971"/>
                </a:tc>
                <a:tc>
                  <a:txBody>
                    <a:bodyPr/>
                    <a:lstStyle/>
                    <a:p>
                      <a:pPr algn="ctr"/>
                      <a:endParaRPr lang="en-US" sz="1400" dirty="0">
                        <a:latin typeface="+mn-lt"/>
                      </a:endParaRPr>
                    </a:p>
                  </a:txBody>
                  <a:tcPr marT="60971" marB="60971"/>
                </a:tc>
                <a:tc>
                  <a:txBody>
                    <a:bodyPr/>
                    <a:lstStyle/>
                    <a:p>
                      <a:pPr algn="ctr"/>
                      <a:endParaRPr lang="en-US" sz="1400" dirty="0">
                        <a:latin typeface="+mn-lt"/>
                      </a:endParaRPr>
                    </a:p>
                  </a:txBody>
                  <a:tcPr marT="60971" marB="60971"/>
                </a:tc>
                <a:tc>
                  <a:txBody>
                    <a:bodyPr/>
                    <a:lstStyle/>
                    <a:p>
                      <a:pPr algn="ctr"/>
                      <a:endParaRPr lang="en-US" sz="1400" dirty="0">
                        <a:latin typeface="+mn-lt"/>
                      </a:endParaRPr>
                    </a:p>
                  </a:txBody>
                  <a:tcPr marT="60971" marB="60971"/>
                </a:tc>
                <a:tc>
                  <a:txBody>
                    <a:bodyPr/>
                    <a:lstStyle/>
                    <a:p>
                      <a:pPr algn="ctr"/>
                      <a:endParaRPr lang="en-US" sz="1400" dirty="0">
                        <a:latin typeface="+mn-lt"/>
                      </a:endParaRPr>
                    </a:p>
                  </a:txBody>
                  <a:tcPr marT="60971" marB="60971"/>
                </a:tc>
                <a:extLst>
                  <a:ext uri="{0D108BD9-81ED-4DB2-BD59-A6C34878D82A}">
                    <a16:rowId xmlns:a16="http://schemas.microsoft.com/office/drawing/2014/main" val="1147501964"/>
                  </a:ext>
                </a:extLst>
              </a:tr>
              <a:tr h="949408">
                <a:tc>
                  <a:txBody>
                    <a:bodyPr/>
                    <a:lstStyle/>
                    <a:p>
                      <a:pPr algn="ctr"/>
                      <a:r>
                        <a:rPr lang="en-US" sz="1400" b="1" i="0" dirty="0">
                          <a:effectLst>
                            <a:outerShdw blurRad="38100" dist="38100" dir="2700000" algn="tl">
                              <a:srgbClr val="000000">
                                <a:alpha val="43137"/>
                              </a:srgbClr>
                            </a:outerShdw>
                          </a:effectLst>
                          <a:latin typeface="+mn-lt"/>
                        </a:rPr>
                        <a:t>3L</a:t>
                      </a:r>
                    </a:p>
                  </a:txBody>
                  <a:tcPr marT="60971" marB="6097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baseline="0" dirty="0">
                          <a:latin typeface="+mn-lt"/>
                        </a:rPr>
                        <a:t>Kang </a:t>
                      </a:r>
                      <a:r>
                        <a:rPr lang="en-US" sz="1400" b="1" i="1" baseline="0" dirty="0">
                          <a:latin typeface="+mn-lt"/>
                        </a:rPr>
                        <a:t>et 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1" baseline="0" dirty="0">
                          <a:latin typeface="+mn-lt"/>
                        </a:rPr>
                        <a:t>     </a:t>
                      </a:r>
                      <a:r>
                        <a:rPr lang="en-US" sz="1400" b="0" i="1" baseline="0" dirty="0">
                          <a:latin typeface="+mn-lt"/>
                        </a:rPr>
                        <a:t>ESMO 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1" baseline="0" dirty="0">
                          <a:latin typeface="+mn-lt"/>
                        </a:rPr>
                        <a:t>     </a:t>
                      </a:r>
                      <a:r>
                        <a:rPr lang="en-US" sz="1400" b="1" i="0" baseline="0" dirty="0">
                          <a:latin typeface="+mn-lt"/>
                        </a:rPr>
                        <a:t>ANGEL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193209"/>
                        </a:solidFill>
                        <a:effectLst/>
                        <a:uLnTx/>
                        <a:uFillTx/>
                        <a:latin typeface="+mn-lt"/>
                        <a:ea typeface="+mn-ea"/>
                        <a:cs typeface="+mn-cs"/>
                      </a:endParaRPr>
                    </a:p>
                  </a:txBody>
                  <a:tcPr marT="60971" marB="60971"/>
                </a:tc>
                <a:tc>
                  <a:txBody>
                    <a:bodyPr/>
                    <a:lstStyle/>
                    <a:p>
                      <a:pPr algn="ctr"/>
                      <a:r>
                        <a:rPr lang="en-US" sz="1400" b="1" dirty="0">
                          <a:latin typeface="+mn-lt"/>
                        </a:rPr>
                        <a:t>460</a:t>
                      </a:r>
                    </a:p>
                  </a:txBody>
                  <a:tcPr marT="60971" marB="6097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Placebo</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a:latin typeface="+mn-lt"/>
                        </a:rPr>
                        <a:t>Apatinib</a:t>
                      </a:r>
                      <a:endParaRPr lang="en-US" sz="1400" dirty="0">
                        <a:latin typeface="+mn-lt"/>
                      </a:endParaRPr>
                    </a:p>
                  </a:txBody>
                  <a:tcPr marT="60971" marB="6097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mn-lt"/>
                        </a:rPr>
                        <a:t>OS</a:t>
                      </a:r>
                    </a:p>
                  </a:txBody>
                  <a:tcPr marT="60971" marB="60971"/>
                </a:tc>
                <a:tc>
                  <a:txBody>
                    <a:bodyPr/>
                    <a:lstStyle/>
                    <a:p>
                      <a:pPr algn="ctr"/>
                      <a:r>
                        <a:rPr lang="en-US" sz="1400" dirty="0">
                          <a:latin typeface="+mn-lt"/>
                        </a:rPr>
                        <a:t>5.1</a:t>
                      </a:r>
                    </a:p>
                    <a:p>
                      <a:pPr algn="ctr"/>
                      <a:r>
                        <a:rPr lang="en-US" sz="1400" dirty="0">
                          <a:latin typeface="+mn-lt"/>
                        </a:rPr>
                        <a:t>5.8</a:t>
                      </a:r>
                    </a:p>
                  </a:txBody>
                  <a:tcPr marT="60971" marB="6097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0.93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latin typeface="+mn-lt"/>
                        </a:rPr>
                        <a:t>p=N.S.</a:t>
                      </a:r>
                    </a:p>
                  </a:txBody>
                  <a:tcPr marT="60971" marB="60971"/>
                </a:tc>
                <a:tc>
                  <a:txBody>
                    <a:bodyPr/>
                    <a:lstStyle/>
                    <a:p>
                      <a:pPr algn="ctr"/>
                      <a:r>
                        <a:rPr lang="en-US" sz="1400" dirty="0">
                          <a:latin typeface="+mn-lt"/>
                        </a:rPr>
                        <a:t>+0.7</a:t>
                      </a:r>
                    </a:p>
                  </a:txBody>
                  <a:tcPr marT="60971" marB="60971"/>
                </a:tc>
                <a:tc>
                  <a:txBody>
                    <a:bodyPr/>
                    <a:lstStyle/>
                    <a:p>
                      <a:pPr algn="ctr"/>
                      <a:r>
                        <a:rPr lang="en-US" sz="1400" dirty="0">
                          <a:latin typeface="+mn-lt"/>
                        </a:rPr>
                        <a:t>1.8</a:t>
                      </a:r>
                    </a:p>
                    <a:p>
                      <a:pPr algn="ctr"/>
                      <a:r>
                        <a:rPr lang="en-US" sz="1400" dirty="0">
                          <a:latin typeface="+mn-lt"/>
                        </a:rPr>
                        <a:t>2.8</a:t>
                      </a:r>
                    </a:p>
                  </a:txBody>
                  <a:tcPr marT="60971" marB="60971"/>
                </a:tc>
                <a:tc>
                  <a:txBody>
                    <a:bodyPr/>
                    <a:lstStyle/>
                    <a:p>
                      <a:pPr algn="ctr"/>
                      <a:r>
                        <a:rPr lang="en-US" sz="1400" dirty="0">
                          <a:latin typeface="+mn-lt"/>
                        </a:rPr>
                        <a:t>0.57</a:t>
                      </a:r>
                    </a:p>
                  </a:txBody>
                  <a:tcPr marT="60971" marB="60971"/>
                </a:tc>
                <a:tc>
                  <a:txBody>
                    <a:bodyPr/>
                    <a:lstStyle/>
                    <a:p>
                      <a:pPr algn="ctr"/>
                      <a:r>
                        <a:rPr lang="en-US" sz="1400" dirty="0">
                          <a:latin typeface="+mn-lt"/>
                        </a:rPr>
                        <a:t>+1.0</a:t>
                      </a:r>
                    </a:p>
                  </a:txBody>
                  <a:tcPr marT="60971" marB="60971"/>
                </a:tc>
                <a:tc>
                  <a:txBody>
                    <a:bodyPr/>
                    <a:lstStyle/>
                    <a:p>
                      <a:pPr algn="ctr"/>
                      <a:r>
                        <a:rPr lang="en-US" sz="1400" dirty="0">
                          <a:latin typeface="+mn-lt"/>
                        </a:rPr>
                        <a:t>0</a:t>
                      </a:r>
                    </a:p>
                    <a:p>
                      <a:pPr algn="ctr"/>
                      <a:r>
                        <a:rPr lang="en-US" sz="1400" dirty="0">
                          <a:latin typeface="+mn-lt"/>
                        </a:rPr>
                        <a:t>7%</a:t>
                      </a:r>
                    </a:p>
                  </a:txBody>
                  <a:tcPr marT="60971" marB="60971"/>
                </a:tc>
                <a:tc>
                  <a:txBody>
                    <a:bodyPr/>
                    <a:lstStyle/>
                    <a:p>
                      <a:pPr algn="ctr"/>
                      <a:r>
                        <a:rPr lang="en-US" sz="1400" dirty="0">
                          <a:latin typeface="+mn-lt"/>
                        </a:rPr>
                        <a:t>+7</a:t>
                      </a:r>
                    </a:p>
                  </a:txBody>
                  <a:tcPr marT="60971" marB="60971"/>
                </a:tc>
                <a:extLst>
                  <a:ext uri="{0D108BD9-81ED-4DB2-BD59-A6C34878D82A}">
                    <a16:rowId xmlns:a16="http://schemas.microsoft.com/office/drawing/2014/main" val="755527531"/>
                  </a:ext>
                </a:extLst>
              </a:tr>
            </a:tbl>
          </a:graphicData>
        </a:graphic>
      </p:graphicFrame>
      <p:sp>
        <p:nvSpPr>
          <p:cNvPr id="169063" name="Title 1"/>
          <p:cNvSpPr>
            <a:spLocks noGrp="1"/>
          </p:cNvSpPr>
          <p:nvPr>
            <p:ph type="title"/>
          </p:nvPr>
        </p:nvSpPr>
        <p:spPr>
          <a:xfrm>
            <a:off x="1759974" y="118140"/>
            <a:ext cx="8679426" cy="937707"/>
          </a:xfrm>
        </p:spPr>
        <p:txBody>
          <a:bodyPr/>
          <a:lstStyle/>
          <a:p>
            <a:pPr algn="ctr"/>
            <a:r>
              <a:rPr lang="en-US" altLang="en-US" dirty="0" err="1">
                <a:solidFill>
                  <a:schemeClr val="tx1"/>
                </a:solidFill>
              </a:rPr>
              <a:t>Antiangiogenesis</a:t>
            </a:r>
            <a:r>
              <a:rPr lang="en-US" altLang="en-US" dirty="0">
                <a:solidFill>
                  <a:schemeClr val="tx1"/>
                </a:solidFill>
              </a:rPr>
              <a:t> for EGA: 2L</a:t>
            </a:r>
          </a:p>
        </p:txBody>
      </p:sp>
      <p:sp>
        <p:nvSpPr>
          <p:cNvPr id="10" name="Oval 9"/>
          <p:cNvSpPr/>
          <p:nvPr/>
        </p:nvSpPr>
        <p:spPr>
          <a:xfrm>
            <a:off x="683869" y="2806727"/>
            <a:ext cx="304800" cy="4064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Oval 10"/>
          <p:cNvSpPr/>
          <p:nvPr/>
        </p:nvSpPr>
        <p:spPr>
          <a:xfrm>
            <a:off x="683869" y="4154553"/>
            <a:ext cx="304800" cy="4064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Oval 11"/>
          <p:cNvSpPr/>
          <p:nvPr/>
        </p:nvSpPr>
        <p:spPr>
          <a:xfrm>
            <a:off x="683869" y="1605073"/>
            <a:ext cx="304800" cy="4064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Oval 6"/>
          <p:cNvSpPr/>
          <p:nvPr/>
        </p:nvSpPr>
        <p:spPr>
          <a:xfrm>
            <a:off x="633069" y="5433500"/>
            <a:ext cx="406400" cy="406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6036615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RNRSTYLE" val="Footnote"/>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RNRSTYLE" val="Footnote"/>
</p:tagLst>
</file>

<file path=ppt/tags/tag21.xml><?xml version="1.0" encoding="utf-8"?>
<p:tagLst xmlns:a="http://schemas.openxmlformats.org/drawingml/2006/main" xmlns:r="http://schemas.openxmlformats.org/officeDocument/2006/relationships" xmlns:p="http://schemas.openxmlformats.org/presentationml/2006/main">
  <p:tag name="RNRSTYLE" val="Footnote"/>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RNRSTYLE" val="Footnot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7_Office Theme">
  <a:themeElements>
    <a:clrScheme name="JACOB">
      <a:dk1>
        <a:srgbClr val="5F7370"/>
      </a:dk1>
      <a:lt1>
        <a:srgbClr val="FFFFFF"/>
      </a:lt1>
      <a:dk2>
        <a:srgbClr val="23BCB9"/>
      </a:dk2>
      <a:lt2>
        <a:srgbClr val="FBFAEB"/>
      </a:lt2>
      <a:accent1>
        <a:srgbClr val="8DC73F"/>
      </a:accent1>
      <a:accent2>
        <a:srgbClr val="E17319"/>
      </a:accent2>
      <a:accent3>
        <a:srgbClr val="E5A609"/>
      </a:accent3>
      <a:accent4>
        <a:srgbClr val="E2DA78"/>
      </a:accent4>
      <a:accent5>
        <a:srgbClr val="84CCC0"/>
      </a:accent5>
      <a:accent6>
        <a:srgbClr val="75A832"/>
      </a:accent6>
      <a:hlink>
        <a:srgbClr val="67618D"/>
      </a:hlink>
      <a:folHlink>
        <a:srgbClr val="9490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dirty="0" smtClean="0"/>
        </a:defPPr>
      </a:lstStyle>
    </a:txDef>
  </a:objectDefaults>
  <a:extraClrSchemeLst/>
</a:theme>
</file>

<file path=ppt/theme/theme11.xml><?xml version="1.0" encoding="utf-8"?>
<a:theme xmlns:a="http://schemas.openxmlformats.org/drawingml/2006/main" name="23_Office Theme">
  <a:themeElements>
    <a:clrScheme name="JACOB">
      <a:dk1>
        <a:srgbClr val="5F7370"/>
      </a:dk1>
      <a:lt1>
        <a:srgbClr val="FFFFFF"/>
      </a:lt1>
      <a:dk2>
        <a:srgbClr val="23BCB9"/>
      </a:dk2>
      <a:lt2>
        <a:srgbClr val="FBFAEB"/>
      </a:lt2>
      <a:accent1>
        <a:srgbClr val="8DC73F"/>
      </a:accent1>
      <a:accent2>
        <a:srgbClr val="E17319"/>
      </a:accent2>
      <a:accent3>
        <a:srgbClr val="E5A609"/>
      </a:accent3>
      <a:accent4>
        <a:srgbClr val="E2DA78"/>
      </a:accent4>
      <a:accent5>
        <a:srgbClr val="84CCC0"/>
      </a:accent5>
      <a:accent6>
        <a:srgbClr val="75A832"/>
      </a:accent6>
      <a:hlink>
        <a:srgbClr val="67618D"/>
      </a:hlink>
      <a:folHlink>
        <a:srgbClr val="9490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dirty="0" smtClean="0"/>
        </a:defPPr>
      </a:lstStyle>
    </a:txDef>
  </a:objectDefaults>
  <a:extraClrSchemeLst/>
</a:theme>
</file>

<file path=ppt/theme/theme1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Pembro 16x9 Slide Template">
  <a:themeElements>
    <a:clrScheme name="Pembro-Merck Colors">
      <a:dk1>
        <a:srgbClr val="000000"/>
      </a:dk1>
      <a:lt1>
        <a:srgbClr val="FFFFFF"/>
      </a:lt1>
      <a:dk2>
        <a:srgbClr val="37424A"/>
      </a:dk2>
      <a:lt2>
        <a:srgbClr val="BFB8AF"/>
      </a:lt2>
      <a:accent1>
        <a:srgbClr val="00877C"/>
      </a:accent1>
      <a:accent2>
        <a:srgbClr val="6ECEB2"/>
      </a:accent2>
      <a:accent3>
        <a:srgbClr val="9AC92E"/>
      </a:accent3>
      <a:accent4>
        <a:srgbClr val="E8C90F"/>
      </a:accent4>
      <a:accent5>
        <a:srgbClr val="66203A"/>
      </a:accent5>
      <a:accent6>
        <a:srgbClr val="F68D2E"/>
      </a:accent6>
      <a:hlink>
        <a:srgbClr val="6ECEB2"/>
      </a:hlink>
      <a:folHlink>
        <a:srgbClr val="00877C"/>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cap="flat" cmpd="sng" algn="ctr">
          <a:noFill/>
          <a:prstDash val="solid"/>
          <a:round/>
          <a:headEnd type="none" w="med" len="med"/>
          <a:tailEnd type="none" w="med" len="med"/>
        </a:ln>
        <a:effectLst/>
      </a:spPr>
      <a:bodyPr rtlCol="0" anchor="ctr"/>
      <a:lstStyle>
        <a:defPPr algn="ctr">
          <a:defRPr kern="600" spc="30" dirty="0" err="1" smtClean="0"/>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spAutoFit/>
      </a:bodyPr>
      <a:lstStyle>
        <a:defPPr>
          <a:defRPr kern="600" spc="30" dirty="0" err="1" smtClean="0"/>
        </a:defPPr>
      </a:lstStyle>
    </a:txDef>
  </a:objectDefaults>
  <a:extraClrSchemeLst/>
  <a:extLst>
    <a:ext uri="{05A4C25C-085E-4340-85A3-A5531E510DB2}">
      <thm15:themeFamily xmlns:thm15="http://schemas.microsoft.com/office/thememl/2012/main" name="Pembro 16x9 Slide Template_Mar 2019.potx" id="{A41A8791-DC26-43AF-9E6A-B8528E7E3127}" vid="{934EA7BF-E296-43EA-A451-45829B67DC13}"/>
    </a:ext>
  </a:extLst>
</a:theme>
</file>

<file path=ppt/theme/theme15.xml><?xml version="1.0" encoding="utf-8"?>
<a:theme xmlns:a="http://schemas.openxmlformats.org/drawingml/2006/main" name="ESMO 2017 template">
  <a:themeElements>
    <a:clrScheme name="Custom 9">
      <a:dk1>
        <a:srgbClr val="595454"/>
      </a:dk1>
      <a:lt1>
        <a:srgbClr val="FFFFFF"/>
      </a:lt1>
      <a:dk2>
        <a:srgbClr val="595454"/>
      </a:dk2>
      <a:lt2>
        <a:srgbClr val="A69F9F"/>
      </a:lt2>
      <a:accent1>
        <a:srgbClr val="BE2BBB"/>
      </a:accent1>
      <a:accent2>
        <a:srgbClr val="33D6F1"/>
      </a:accent2>
      <a:accent3>
        <a:srgbClr val="59FFB9"/>
      </a:accent3>
      <a:accent4>
        <a:srgbClr val="FDA97D"/>
      </a:accent4>
      <a:accent5>
        <a:srgbClr val="FFD186"/>
      </a:accent5>
      <a:accent6>
        <a:srgbClr val="AE7A65"/>
      </a:accent6>
      <a:hlink>
        <a:srgbClr val="BE2BBB"/>
      </a:hlink>
      <a:folHlink>
        <a:srgbClr val="A69F9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6.xml><?xml version="1.0" encoding="utf-8"?>
<a:theme xmlns:a="http://schemas.openxmlformats.org/drawingml/2006/main" name="1_ESMO 2017 template">
  <a:themeElements>
    <a:clrScheme name="Custom 4">
      <a:dk1>
        <a:srgbClr val="A69F9F"/>
      </a:dk1>
      <a:lt1>
        <a:srgbClr val="FFFFFF"/>
      </a:lt1>
      <a:dk2>
        <a:srgbClr val="595454"/>
      </a:dk2>
      <a:lt2>
        <a:srgbClr val="33D6F1"/>
      </a:lt2>
      <a:accent1>
        <a:srgbClr val="BE2BBB"/>
      </a:accent1>
      <a:accent2>
        <a:srgbClr val="33D6F1"/>
      </a:accent2>
      <a:accent3>
        <a:srgbClr val="59FFB9"/>
      </a:accent3>
      <a:accent4>
        <a:srgbClr val="FDA97D"/>
      </a:accent4>
      <a:accent5>
        <a:srgbClr val="FFD186"/>
      </a:accent5>
      <a:accent6>
        <a:srgbClr val="AE7A65"/>
      </a:accent6>
      <a:hlink>
        <a:srgbClr val="BE2BBB"/>
      </a:hlink>
      <a:folHlink>
        <a:srgbClr val="BE2BBB"/>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7.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_Medscape CME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Template_Medscape_Widescreen (16_9).pptx" id="{6336CDC7-008C-4E32-AEBE-3962CC6AD86A}" vid="{2771FE66-BC91-4660-AB7E-759EEC17C75F}"/>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Chicago_Medicine_Powerpoint_template">
  <a:themeElements>
    <a:clrScheme name="UCM_colors">
      <a:dk1>
        <a:srgbClr val="400000"/>
      </a:dk1>
      <a:lt1>
        <a:srgbClr val="D6D6D0"/>
      </a:lt1>
      <a:dk2>
        <a:srgbClr val="FFFFFF"/>
      </a:dk2>
      <a:lt2>
        <a:srgbClr val="FFFFFF"/>
      </a:lt2>
      <a:accent1>
        <a:srgbClr val="767676"/>
      </a:accent1>
      <a:accent2>
        <a:srgbClr val="F8A429"/>
      </a:accent2>
      <a:accent3>
        <a:srgbClr val="155F83"/>
      </a:accent3>
      <a:accent4>
        <a:srgbClr val="CFE6F0"/>
      </a:accent4>
      <a:accent5>
        <a:srgbClr val="BA7B76"/>
      </a:accent5>
      <a:accent6>
        <a:srgbClr val="91AB5A"/>
      </a:accent6>
      <a:hlink>
        <a:srgbClr val="5B96AD"/>
      </a:hlink>
      <a:folHlink>
        <a:srgbClr val="725663"/>
      </a:folHlink>
    </a:clrScheme>
    <a:fontScheme name="UChicago Medicine Fonts">
      <a:majorFont>
        <a:latin typeface="Arial"/>
        <a:ea typeface=""/>
        <a:cs typeface=""/>
      </a:majorFont>
      <a:minorFont>
        <a:latin typeface="Arial"/>
        <a:ea typeface=""/>
        <a:cs typeface=""/>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Custom Design">
  <a:themeElements>
    <a:clrScheme name="Custom 3">
      <a:dk1>
        <a:srgbClr val="00447C"/>
      </a:dk1>
      <a:lt1>
        <a:srgbClr val="FFFFFF"/>
      </a:lt1>
      <a:dk2>
        <a:srgbClr val="0076A9"/>
      </a:dk2>
      <a:lt2>
        <a:srgbClr val="E7E6E6"/>
      </a:lt2>
      <a:accent1>
        <a:srgbClr val="228822"/>
      </a:accent1>
      <a:accent2>
        <a:srgbClr val="228822"/>
      </a:accent2>
      <a:accent3>
        <a:srgbClr val="00457C"/>
      </a:accent3>
      <a:accent4>
        <a:srgbClr val="39B0FF"/>
      </a:accent4>
      <a:accent5>
        <a:srgbClr val="228822"/>
      </a:accent5>
      <a:accent6>
        <a:srgbClr val="228822"/>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Medscape CME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Template_Medscape_Widescreen (16_9).pptx" id="{6336CDC7-008C-4E32-AEBE-3962CC6AD86A}" vid="{2771FE66-BC91-4660-AB7E-759EEC17C75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7" ma:contentTypeDescription="Create a new document." ma:contentTypeScope="" ma:versionID="0836c851ab56100df1895fa2a218104e">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fd973d22d93f3f1ceb87c2fa5e19ecd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QID xmlns="96f1686b-f877-4eb8-89ab-3a67a5dc2612" xsi:nil="true"/>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46691FCE-355B-4F04-A812-1BFDFBAC187C}">
  <ds:schemaRefs>
    <ds:schemaRef ds:uri="http://schemas.microsoft.com/sharepoint/v3/contenttype/forms"/>
  </ds:schemaRefs>
</ds:datastoreItem>
</file>

<file path=customXml/itemProps2.xml><?xml version="1.0" encoding="utf-8"?>
<ds:datastoreItem xmlns:ds="http://schemas.openxmlformats.org/officeDocument/2006/customXml" ds:itemID="{2EB04B3B-63CB-4734-89ED-FEAB7E36581D}"/>
</file>

<file path=customXml/itemProps3.xml><?xml version="1.0" encoding="utf-8"?>
<ds:datastoreItem xmlns:ds="http://schemas.openxmlformats.org/officeDocument/2006/customXml" ds:itemID="{EC301C92-76A8-46D1-BB99-890DB364822A}">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a6c82c6e-fd2e-44ae-bc4c-925c2fb816c7"/>
    <ds:schemaRef ds:uri="http://purl.org/dc/elements/1.1/"/>
    <ds:schemaRef ds:uri="http://schemas.microsoft.com/office/2006/metadata/properties"/>
    <ds:schemaRef ds:uri="fbd56627-c5e0-462f-bfa8-7522962c2cd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13987</TotalTime>
  <Words>4343</Words>
  <Application>Microsoft Macintosh PowerPoint</Application>
  <PresentationFormat>Widescreen</PresentationFormat>
  <Paragraphs>1223</Paragraphs>
  <Slides>62</Slides>
  <Notes>11</Notes>
  <HiddenSlides>0</HiddenSlides>
  <MMClips>0</MMClips>
  <ScaleCrop>false</ScaleCrop>
  <HeadingPairs>
    <vt:vector size="6" baseType="variant">
      <vt:variant>
        <vt:lpstr>Fonts Used</vt:lpstr>
      </vt:variant>
      <vt:variant>
        <vt:i4>13</vt:i4>
      </vt:variant>
      <vt:variant>
        <vt:lpstr>Theme</vt:lpstr>
      </vt:variant>
      <vt:variant>
        <vt:i4>19</vt:i4>
      </vt:variant>
      <vt:variant>
        <vt:lpstr>Slide Titles</vt:lpstr>
      </vt:variant>
      <vt:variant>
        <vt:i4>62</vt:i4>
      </vt:variant>
    </vt:vector>
  </HeadingPairs>
  <TitlesOfParts>
    <vt:vector size="94" baseType="lpstr">
      <vt:lpstr>Arial</vt:lpstr>
      <vt:lpstr>Arial Black</vt:lpstr>
      <vt:lpstr>Arial Narrow</vt:lpstr>
      <vt:lpstr>Calibri</vt:lpstr>
      <vt:lpstr>Calibri Light</vt:lpstr>
      <vt:lpstr>Courier New</vt:lpstr>
      <vt:lpstr>Gill Sans</vt:lpstr>
      <vt:lpstr>StarSymbol</vt:lpstr>
      <vt:lpstr>Times</vt:lpstr>
      <vt:lpstr>Times New Roman</vt:lpstr>
      <vt:lpstr>Trebuchet MS</vt:lpstr>
      <vt:lpstr>Wingdings</vt:lpstr>
      <vt:lpstr>Wingdings 2</vt:lpstr>
      <vt:lpstr>Custom Design</vt:lpstr>
      <vt:lpstr>1_Default Design</vt:lpstr>
      <vt:lpstr>UChicago_Medicine_Powerpoint_template</vt:lpstr>
      <vt:lpstr>Default Design</vt:lpstr>
      <vt:lpstr>1_Custom Design</vt:lpstr>
      <vt:lpstr>2_Custom Design</vt:lpstr>
      <vt:lpstr>8_Office Theme</vt:lpstr>
      <vt:lpstr>3_Custom Design</vt:lpstr>
      <vt:lpstr>Medscape CME Template</vt:lpstr>
      <vt:lpstr>17_Office Theme</vt:lpstr>
      <vt:lpstr>23_Office Theme</vt:lpstr>
      <vt:lpstr>2_Default Design</vt:lpstr>
      <vt:lpstr>4_Custom Design</vt:lpstr>
      <vt:lpstr>Pembro 16x9 Slide Template</vt:lpstr>
      <vt:lpstr>ESMO 2017 template</vt:lpstr>
      <vt:lpstr>1_ESMO 2017 template</vt:lpstr>
      <vt:lpstr>Office Theme</vt:lpstr>
      <vt:lpstr>1_Office Theme</vt:lpstr>
      <vt:lpstr>1_Medscape CME Template</vt:lpstr>
      <vt:lpstr>Gastroesophageal Cancers —  Dr Catenacci</vt:lpstr>
      <vt:lpstr>Gastroesophageal Cancers</vt:lpstr>
      <vt:lpstr>Gastroesophageal Cancers</vt:lpstr>
      <vt:lpstr>PowerPoint Presentation</vt:lpstr>
      <vt:lpstr> First Line Management of Advanced Gastroesophageal Adenocarcinoma </vt:lpstr>
      <vt:lpstr>The ToGA phase III study</vt:lpstr>
      <vt:lpstr>ToGA: Subgroup analysis by HER2 status </vt:lpstr>
      <vt:lpstr>PowerPoint Presentation</vt:lpstr>
      <vt:lpstr>Antiangiogenesis for EGA: 2L</vt:lpstr>
      <vt:lpstr>FOLFIRI-Ram Second line </vt:lpstr>
      <vt:lpstr>FOLFIRI-Ram Second line </vt:lpstr>
      <vt:lpstr>PowerPoint Presentation</vt:lpstr>
      <vt:lpstr>PowerPoint Presentation</vt:lpstr>
      <vt:lpstr>Trifluridine/Tipiracil 3L+</vt:lpstr>
      <vt:lpstr>Anti-PD-1/L1 in 3L+</vt:lpstr>
      <vt:lpstr>PowerPoint Presentation</vt:lpstr>
      <vt:lpstr>Gastroesophageal Cancers</vt:lpstr>
      <vt:lpstr>Second Line – Margetuximab/Pembrolizumab</vt:lpstr>
      <vt:lpstr>First Line – Margetuximab/Pembrolizumab</vt:lpstr>
      <vt:lpstr>Third Line – Trastuzumab Deruxtecan: Mechanism of Action and Response</vt:lpstr>
      <vt:lpstr>Third Line – Trastuzumab Deruxtecan: Survival</vt:lpstr>
      <vt:lpstr>DESTINY-Gastric01: TRAE in ≥20% of Pts</vt:lpstr>
      <vt:lpstr>FDA Grants Breakthrough Therapy Designation for Trastuzumab Deruxtecan for HER2-Positive Gastric or GEJ Adenocarcinoma Press Release – May 11, 2020</vt:lpstr>
      <vt:lpstr>Gastroesophageal Cancers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Treatment-related adverse events</vt:lpstr>
      <vt:lpstr>Treatment-related adverse events with potential immunologic etiology </vt:lpstr>
      <vt:lpstr>PowerPoint Presentation</vt:lpstr>
      <vt:lpstr>PowerPoint Presentation</vt:lpstr>
      <vt:lpstr>PowerPoint Presentation</vt:lpstr>
      <vt:lpstr>PowerPoint Presentation</vt:lpstr>
      <vt:lpstr>PowerPoint Presentation</vt:lpstr>
      <vt:lpstr>Adverse Events (AEs) in all Treated Patients</vt:lpstr>
      <vt:lpstr>PowerPoint Presentation</vt:lpstr>
      <vt:lpstr>PowerPoint Presentation</vt:lpstr>
      <vt:lpstr>PowerPoint Presentation</vt:lpstr>
      <vt:lpstr>Gastroesophageal Cancers</vt:lpstr>
      <vt:lpstr>PowerPoint Presentation</vt:lpstr>
      <vt:lpstr>PowerPoint Presentation</vt:lpstr>
      <vt:lpstr>PowerPoint Presentation</vt:lpstr>
      <vt:lpstr>PowerPoint Presentation</vt:lpstr>
      <vt:lpstr>Safety summary</vt:lpstr>
      <vt:lpstr>Treatment-related adverse events with potential immunologic etiology</vt:lpstr>
      <vt:lpstr>PowerPoint Presentation</vt:lpstr>
      <vt:lpstr>Gastroesophageal Cancers</vt:lpstr>
      <vt:lpstr>PowerPoint Presentation</vt:lpstr>
      <vt:lpstr>PowerPoint Presentation</vt:lpstr>
      <vt:lpstr>PowerPoint Presentation</vt:lpstr>
      <vt:lpstr>Case 1</vt:lpstr>
      <vt:lpstr>Case 2</vt:lpstr>
      <vt:lpstr>Case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Moore</dc:creator>
  <cp:lastModifiedBy>Silvana Izquierdo</cp:lastModifiedBy>
  <cp:revision>198</cp:revision>
  <cp:lastPrinted>2020-11-05T17:34:53Z</cp:lastPrinted>
  <dcterms:created xsi:type="dcterms:W3CDTF">2017-08-31T13:24:19Z</dcterms:created>
  <dcterms:modified xsi:type="dcterms:W3CDTF">2020-11-05T20:35:10Z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