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8128" r:id="rId4"/>
    <p:sldMasterId id="2147488164" r:id="rId5"/>
    <p:sldMasterId id="2147488174" r:id="rId6"/>
    <p:sldMasterId id="2147488201" r:id="rId7"/>
    <p:sldMasterId id="2147488207" r:id="rId8"/>
    <p:sldMasterId id="2147488211" r:id="rId9"/>
    <p:sldMasterId id="2147488218" r:id="rId10"/>
    <p:sldMasterId id="2147488245" r:id="rId11"/>
    <p:sldMasterId id="2147488258" r:id="rId12"/>
    <p:sldMasterId id="2147488270" r:id="rId13"/>
    <p:sldMasterId id="2147488282" r:id="rId14"/>
    <p:sldMasterId id="2147488293" r:id="rId15"/>
    <p:sldMasterId id="2147488303" r:id="rId16"/>
  </p:sldMasterIdLst>
  <p:notesMasterIdLst>
    <p:notesMasterId r:id="rId83"/>
  </p:notesMasterIdLst>
  <p:handoutMasterIdLst>
    <p:handoutMasterId r:id="rId84"/>
  </p:handoutMasterIdLst>
  <p:sldIdLst>
    <p:sldId id="13289" r:id="rId17"/>
    <p:sldId id="13106" r:id="rId18"/>
    <p:sldId id="13187" r:id="rId19"/>
    <p:sldId id="13204" r:id="rId20"/>
    <p:sldId id="2135714466" r:id="rId21"/>
    <p:sldId id="2135714500" r:id="rId22"/>
    <p:sldId id="2135714490" r:id="rId23"/>
    <p:sldId id="1571" r:id="rId24"/>
    <p:sldId id="1575" r:id="rId25"/>
    <p:sldId id="1576" r:id="rId26"/>
    <p:sldId id="1579" r:id="rId27"/>
    <p:sldId id="1574" r:id="rId28"/>
    <p:sldId id="1577" r:id="rId29"/>
    <p:sldId id="1573" r:id="rId30"/>
    <p:sldId id="1584" r:id="rId31"/>
    <p:sldId id="2135714492" r:id="rId32"/>
    <p:sldId id="13286" r:id="rId33"/>
    <p:sldId id="13290" r:id="rId34"/>
    <p:sldId id="13311" r:id="rId35"/>
    <p:sldId id="13297" r:id="rId36"/>
    <p:sldId id="13296" r:id="rId37"/>
    <p:sldId id="13287" r:id="rId38"/>
    <p:sldId id="13293" r:id="rId39"/>
    <p:sldId id="2135714476" r:id="rId40"/>
    <p:sldId id="2135714477" r:id="rId41"/>
    <p:sldId id="2135714478" r:id="rId42"/>
    <p:sldId id="2135714505" r:id="rId43"/>
    <p:sldId id="13288" r:id="rId44"/>
    <p:sldId id="2135714474" r:id="rId45"/>
    <p:sldId id="2135714475" r:id="rId46"/>
    <p:sldId id="2135714508" r:id="rId47"/>
    <p:sldId id="3310" r:id="rId48"/>
    <p:sldId id="1231" r:id="rId49"/>
    <p:sldId id="1243" r:id="rId50"/>
    <p:sldId id="267" r:id="rId51"/>
    <p:sldId id="3297" r:id="rId52"/>
    <p:sldId id="266" r:id="rId53"/>
    <p:sldId id="3244" r:id="rId54"/>
    <p:sldId id="3274" r:id="rId55"/>
    <p:sldId id="788" r:id="rId56"/>
    <p:sldId id="792" r:id="rId57"/>
    <p:sldId id="3298" r:id="rId58"/>
    <p:sldId id="3299" r:id="rId59"/>
    <p:sldId id="311" r:id="rId60"/>
    <p:sldId id="421" r:id="rId61"/>
    <p:sldId id="3309" r:id="rId62"/>
    <p:sldId id="500" r:id="rId63"/>
    <p:sldId id="2135714496" r:id="rId64"/>
    <p:sldId id="2135714509" r:id="rId65"/>
    <p:sldId id="13302" r:id="rId66"/>
    <p:sldId id="13309" r:id="rId67"/>
    <p:sldId id="2135714510" r:id="rId68"/>
    <p:sldId id="13303" r:id="rId69"/>
    <p:sldId id="13304" r:id="rId70"/>
    <p:sldId id="13305" r:id="rId71"/>
    <p:sldId id="13307" r:id="rId72"/>
    <p:sldId id="2135714506" r:id="rId73"/>
    <p:sldId id="13291" r:id="rId74"/>
    <p:sldId id="258" r:id="rId75"/>
    <p:sldId id="303" r:id="rId76"/>
    <p:sldId id="305" r:id="rId77"/>
    <p:sldId id="2135714470" r:id="rId78"/>
    <p:sldId id="2135714471" r:id="rId79"/>
    <p:sldId id="260" r:id="rId80"/>
    <p:sldId id="13478" r:id="rId81"/>
    <p:sldId id="309" r:id="rId82"/>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7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1FF"/>
    <a:srgbClr val="FF00FF"/>
    <a:srgbClr val="045090"/>
    <a:srgbClr val="002B50"/>
    <a:srgbClr val="093950"/>
    <a:srgbClr val="045190"/>
    <a:srgbClr val="002060"/>
    <a:srgbClr val="DFE8E6"/>
    <a:srgbClr val="002A4E"/>
    <a:srgbClr val="C0DC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96" autoAdjust="0"/>
    <p:restoredTop sz="94527" autoAdjust="0"/>
  </p:normalViewPr>
  <p:slideViewPr>
    <p:cSldViewPr>
      <p:cViewPr varScale="1">
        <p:scale>
          <a:sx n="82" d="100"/>
          <a:sy n="82" d="100"/>
        </p:scale>
        <p:origin x="472" y="168"/>
      </p:cViewPr>
      <p:guideLst>
        <p:guide orient="horz" pos="2160"/>
        <p:guide pos="3712"/>
      </p:guideLst>
    </p:cSldViewPr>
  </p:slideViewPr>
  <p:outlineViewPr>
    <p:cViewPr>
      <p:scale>
        <a:sx n="33" d="100"/>
        <a:sy n="33" d="100"/>
      </p:scale>
      <p:origin x="0" y="-8192"/>
    </p:cViewPr>
  </p:outlineViewPr>
  <p:notesTextViewPr>
    <p:cViewPr>
      <p:scale>
        <a:sx n="100" d="100"/>
        <a:sy n="100" d="100"/>
      </p:scale>
      <p:origin x="0" y="0"/>
    </p:cViewPr>
  </p:notesTextViewPr>
  <p:sorterViewPr>
    <p:cViewPr varScale="1">
      <p:scale>
        <a:sx n="100" d="100"/>
        <a:sy n="100" d="100"/>
      </p:scale>
      <p:origin x="0" y="56960"/>
    </p:cViewPr>
  </p:sorterViewPr>
  <p:notesViewPr>
    <p:cSldViewPr snapToGrid="0" snapToObjects="1">
      <p:cViewPr varScale="1">
        <p:scale>
          <a:sx n="70" d="100"/>
          <a:sy n="70" d="100"/>
        </p:scale>
        <p:origin x="3736"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handoutMaster" Target="handoutMasters/handoutMaster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2.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theme" Target="theme/theme1.xml"/><Relationship Id="rId61" Type="http://schemas.openxmlformats.org/officeDocument/2006/relationships/slide" Target="slides/slide45.xml"/><Relationship Id="rId82"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0.01</c:v>
                </c:pt>
                <c:pt idx="1">
                  <c:v>0.04</c:v>
                </c:pt>
                <c:pt idx="2">
                  <c:v>7.0000000000000007E-2</c:v>
                </c:pt>
                <c:pt idx="3">
                  <c:v>0.17</c:v>
                </c:pt>
                <c:pt idx="4">
                  <c:v>0.2</c:v>
                </c:pt>
                <c:pt idx="5">
                  <c:v>0.21</c:v>
                </c:pt>
                <c:pt idx="6">
                  <c:v>0.28999999999999998</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0.01</c:v>
                </c:pt>
                <c:pt idx="1">
                  <c:v>0.01</c:v>
                </c:pt>
                <c:pt idx="2">
                  <c:v>0.02</c:v>
                </c:pt>
                <c:pt idx="3">
                  <c:v>0.02</c:v>
                </c:pt>
                <c:pt idx="4">
                  <c:v>0.03</c:v>
                </c:pt>
                <c:pt idx="5">
                  <c:v>0.21</c:v>
                </c:pt>
                <c:pt idx="6">
                  <c:v>0.23</c:v>
                </c:pt>
                <c:pt idx="7">
                  <c:v>0.47</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0.02</c:v>
                </c:pt>
                <c:pt idx="1">
                  <c:v>0.05</c:v>
                </c:pt>
                <c:pt idx="2">
                  <c:v>7.0000000000000007E-2</c:v>
                </c:pt>
                <c:pt idx="3">
                  <c:v>7.0000000000000007E-2</c:v>
                </c:pt>
                <c:pt idx="4">
                  <c:v>0.09</c:v>
                </c:pt>
                <c:pt idx="5">
                  <c:v>0.09</c:v>
                </c:pt>
                <c:pt idx="6">
                  <c:v>0.6</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c:v>
                </c:pt>
                <c:pt idx="1">
                  <c:v>0.02</c:v>
                </c:pt>
                <c:pt idx="2">
                  <c:v>0.03</c:v>
                </c:pt>
                <c:pt idx="3">
                  <c:v>7.0000000000000007E-2</c:v>
                </c:pt>
                <c:pt idx="4">
                  <c:v>0.08</c:v>
                </c:pt>
                <c:pt idx="5">
                  <c:v>0.18</c:v>
                </c:pt>
                <c:pt idx="6">
                  <c:v>0.61</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0.01</c:v>
                </c:pt>
                <c:pt idx="1">
                  <c:v>0.01</c:v>
                </c:pt>
                <c:pt idx="2">
                  <c:v>0.02</c:v>
                </c:pt>
                <c:pt idx="3">
                  <c:v>0.03</c:v>
                </c:pt>
                <c:pt idx="4">
                  <c:v>0.06</c:v>
                </c:pt>
                <c:pt idx="5">
                  <c:v>0.1</c:v>
                </c:pt>
                <c:pt idx="6">
                  <c:v>0.78</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0%</c:formatCode>
                <c:ptCount val="6"/>
                <c:pt idx="0">
                  <c:v>0.01</c:v>
                </c:pt>
                <c:pt idx="1">
                  <c:v>0</c:v>
                </c:pt>
                <c:pt idx="2">
                  <c:v>0.01</c:v>
                </c:pt>
                <c:pt idx="3">
                  <c:v>0.02</c:v>
                </c:pt>
                <c:pt idx="4">
                  <c:v>0.05</c:v>
                </c:pt>
                <c:pt idx="5">
                  <c:v>0.92</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a:t>Breast Cancer</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31094E-EE1B-DC4C-9055-4A48FF0273CD}" type="datetimeFigureOut">
              <a:rPr lang="en-US"/>
              <a:pPr>
                <a:defRPr/>
              </a:pPr>
              <a:t>9/23/2020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r>
              <a:rPr lang="en-US"/>
              <a:t>00A_ONS-Breast-17-NL-Intro-Slides_v34fr</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47A620-AB8F-CF46-A88D-87A30D4E58B6}" type="slidenum">
              <a:rPr lang="en-US"/>
              <a:pPr>
                <a:defRPr/>
              </a:pPr>
              <a:t>‹#›</a:t>
            </a:fld>
            <a:endParaRPr lang="en-US"/>
          </a:p>
        </p:txBody>
      </p:sp>
    </p:spTree>
    <p:extLst>
      <p:ext uri="{BB962C8B-B14F-4D97-AF65-F5344CB8AC3E}">
        <p14:creationId xmlns:p14="http://schemas.microsoft.com/office/powerpoint/2010/main" val="385897391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Breast Cancer</a:t>
            </a:r>
          </a:p>
        </p:txBody>
      </p:sp>
      <p:sp>
        <p:nvSpPr>
          <p:cNvPr id="5123"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00A_ONS-Breast-17-NL-Intro-Slides_v34fr</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1FF50E98-AC92-C54A-ACBD-9B80212ADB1C}" type="slidenum">
              <a:rPr lang="en-US"/>
              <a:pPr>
                <a:defRPr/>
              </a:pPr>
              <a:t>‹#›</a:t>
            </a:fld>
            <a:endParaRPr lang="en-US"/>
          </a:p>
        </p:txBody>
      </p:sp>
    </p:spTree>
    <p:extLst>
      <p:ext uri="{BB962C8B-B14F-4D97-AF65-F5344CB8AC3E}">
        <p14:creationId xmlns:p14="http://schemas.microsoft.com/office/powerpoint/2010/main" val="1304991766"/>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xfrm>
            <a:off x="381000" y="685800"/>
            <a:ext cx="6096000" cy="3429000"/>
          </a:xfrm>
          <a:ln/>
        </p:spPr>
      </p:sp>
      <p:sp>
        <p:nvSpPr>
          <p:cNvPr id="8194"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819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FDB787-9FB4-DC4A-80AA-DB3AF5C8F3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Gastrointestinal</a:t>
            </a:r>
          </a:p>
        </p:txBody>
      </p:sp>
    </p:spTree>
    <p:extLst>
      <p:ext uri="{BB962C8B-B14F-4D97-AF65-F5344CB8AC3E}">
        <p14:creationId xmlns:p14="http://schemas.microsoft.com/office/powerpoint/2010/main" val="3873774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normAutofit fontScale="25000" lnSpcReduction="20000"/>
          </a:bodyPr>
          <a:lstStyle/>
          <a:p>
            <a:pPr eaLnBrk="1" hangingPunct="1">
              <a:spcBef>
                <a:spcPct val="0"/>
              </a:spcBef>
            </a:pPr>
            <a:r>
              <a:rPr lang="en-US" altLang="x-none" sz="4000" dirty="0">
                <a:latin typeface="Arial" charset="0"/>
                <a:ea typeface="ＭＳ Ｐゴシック" charset="-128"/>
              </a:rPr>
              <a:t>So with all these new agents, where do we currently stand with our current treatment approach for metastatic HER2+ disease, and where may we be heading?</a:t>
            </a:r>
            <a:br>
              <a:rPr lang="en-US" altLang="x-none" sz="4000" dirty="0">
                <a:latin typeface="Arial" charset="0"/>
                <a:ea typeface="ＭＳ Ｐゴシック" charset="-128"/>
              </a:rPr>
            </a:br>
            <a:r>
              <a:rPr lang="en-US" altLang="x-none" sz="4000" dirty="0">
                <a:latin typeface="Arial" charset="0"/>
                <a:ea typeface="ＭＳ Ｐゴシック" charset="-128"/>
              </a:rPr>
              <a:t>The first line standard remains a taxane with trastuzumab and pertuzumab with use of endocrine therapy after discontinuation of taxane in hormone + disease, followed by T-DM1 in the 2</a:t>
            </a:r>
            <a:r>
              <a:rPr lang="en-US" altLang="x-none" sz="4000" baseline="30000" dirty="0">
                <a:latin typeface="Arial" charset="0"/>
                <a:ea typeface="ＭＳ Ｐゴシック" charset="-128"/>
              </a:rPr>
              <a:t>nd</a:t>
            </a:r>
            <a:r>
              <a:rPr lang="en-US" altLang="x-none" sz="4000" dirty="0">
                <a:latin typeface="Arial" charset="0"/>
                <a:ea typeface="ＭＳ Ｐゴシック" charset="-128"/>
              </a:rPr>
              <a:t> line setting, and chemotherapy with anti-HER2 therapy in the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and beyond setting.  </a:t>
            </a:r>
            <a:r>
              <a:rPr lang="en-US" altLang="x-none" sz="4000" dirty="0" err="1">
                <a:latin typeface="Arial" charset="0"/>
                <a:ea typeface="ＭＳ Ｐゴシック" charset="-128"/>
              </a:rPr>
              <a:t>Endorcine</a:t>
            </a:r>
            <a:r>
              <a:rPr lang="en-US" altLang="x-none" sz="4000" dirty="0">
                <a:latin typeface="Arial" charset="0"/>
                <a:ea typeface="ＭＳ Ｐゴシック" charset="-128"/>
              </a:rPr>
              <a:t> therapy with dual anti HER2 therapy can also be incorporating along the way for pts with hormone receptor positive disease, but should be reserved primarily for pts with limited tumor burden and pts with contraindications to chemotherapy.</a:t>
            </a:r>
          </a:p>
          <a:p>
            <a:pPr eaLnBrk="1" hangingPunct="1">
              <a:spcBef>
                <a:spcPct val="0"/>
              </a:spcBef>
            </a:pPr>
            <a:endParaRPr lang="en-US" altLang="x-none" sz="4000" dirty="0">
              <a:latin typeface="Arial" charset="0"/>
              <a:ea typeface="ＭＳ Ｐゴシック" charset="-128"/>
            </a:endParaRPr>
          </a:p>
          <a:p>
            <a:pPr eaLnBrk="1" hangingPunct="1">
              <a:spcBef>
                <a:spcPct val="0"/>
              </a:spcBef>
            </a:pPr>
            <a:r>
              <a:rPr lang="en-US" altLang="x-none" sz="4000" dirty="0">
                <a:latin typeface="Arial" charset="0"/>
                <a:ea typeface="ＭＳ Ｐゴシック" charset="-128"/>
              </a:rPr>
              <a:t>What therapies may we see in the future?</a:t>
            </a:r>
          </a:p>
          <a:p>
            <a:pPr eaLnBrk="1" hangingPunct="1">
              <a:spcBef>
                <a:spcPct val="0"/>
              </a:spcBef>
            </a:pPr>
            <a:r>
              <a:rPr lang="en-US" altLang="x-none" sz="4000" dirty="0">
                <a:latin typeface="Arial" charset="0"/>
                <a:ea typeface="ＭＳ Ｐゴシック" charset="-128"/>
              </a:rPr>
              <a:t>There is interest in exploring the use of checkpoint inhibition with first line THP.</a:t>
            </a:r>
          </a:p>
          <a:p>
            <a:pPr eaLnBrk="1" hangingPunct="1">
              <a:spcBef>
                <a:spcPct val="0"/>
              </a:spcBef>
            </a:pPr>
            <a:r>
              <a:rPr lang="en-US" altLang="x-none" sz="4000" dirty="0">
                <a:latin typeface="Arial" charset="0"/>
                <a:ea typeface="ＭＳ Ｐゴシック" charset="-128"/>
              </a:rPr>
              <a:t>There are also studies exploring use of </a:t>
            </a:r>
            <a:r>
              <a:rPr lang="en-US" altLang="x-none" sz="4000" dirty="0" err="1">
                <a:latin typeface="Arial" charset="0"/>
                <a:ea typeface="ＭＳ Ｐゴシック" charset="-128"/>
              </a:rPr>
              <a:t>cdk</a:t>
            </a:r>
            <a:r>
              <a:rPr lang="en-US" altLang="x-none" sz="4000" dirty="0">
                <a:latin typeface="Arial" charset="0"/>
                <a:ea typeface="ＭＳ Ｐゴシック" charset="-128"/>
              </a:rPr>
              <a:t> 4/6 inhibitors in the first and later line setting for patients with metastatic hormone receptor positive, HER2+ disease.</a:t>
            </a:r>
          </a:p>
          <a:p>
            <a:pPr eaLnBrk="1" hangingPunct="1">
              <a:spcBef>
                <a:spcPct val="0"/>
              </a:spcBef>
            </a:pPr>
            <a:r>
              <a:rPr lang="en-US" altLang="x-none" sz="4000" dirty="0">
                <a:latin typeface="Arial" charset="0"/>
                <a:ea typeface="ＭＳ Ｐゴシック" charset="-128"/>
              </a:rPr>
              <a:t>The new drug Ab conjugates may replace T-DM1 in the 2</a:t>
            </a:r>
            <a:r>
              <a:rPr lang="en-US" altLang="x-none" sz="4000" baseline="30000" dirty="0">
                <a:latin typeface="Arial" charset="0"/>
                <a:ea typeface="ＭＳ Ｐゴシック" charset="-128"/>
              </a:rPr>
              <a:t>nd</a:t>
            </a:r>
            <a:r>
              <a:rPr lang="en-US" altLang="x-none" sz="4000" dirty="0">
                <a:latin typeface="Arial" charset="0"/>
                <a:ea typeface="ＭＳ Ｐゴシック" charset="-128"/>
              </a:rPr>
              <a:t> line seeing, or may be utilized in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and beyond setting after progression on T-DM1.</a:t>
            </a:r>
          </a:p>
          <a:p>
            <a:pPr eaLnBrk="1" hangingPunct="1">
              <a:spcBef>
                <a:spcPct val="0"/>
              </a:spcBef>
            </a:pPr>
            <a:r>
              <a:rPr lang="en-US" altLang="x-none" sz="4000" dirty="0">
                <a:latin typeface="Arial" charset="0"/>
                <a:ea typeface="ＭＳ Ｐゴシック" charset="-128"/>
              </a:rPr>
              <a:t>The new tyrosine kinase inhibitors are being explored with capecitabine and may demonstrate activity in the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setting.  </a:t>
            </a:r>
          </a:p>
          <a:p>
            <a:pPr eaLnBrk="1" hangingPunct="1">
              <a:spcBef>
                <a:spcPct val="0"/>
              </a:spcBef>
            </a:pPr>
            <a:r>
              <a:rPr lang="en-US" altLang="x-none" sz="4000" dirty="0">
                <a:latin typeface="Arial" charset="0"/>
                <a:ea typeface="ＭＳ Ｐゴシック" charset="-128"/>
              </a:rPr>
              <a:t>And finally</a:t>
            </a:r>
          </a:p>
          <a:p>
            <a:pPr eaLnBrk="1" hangingPunct="1">
              <a:spcBef>
                <a:spcPct val="0"/>
              </a:spcBef>
            </a:pPr>
            <a:r>
              <a:rPr lang="en-US" altLang="x-none" sz="4000" dirty="0" err="1">
                <a:latin typeface="Arial" charset="0"/>
                <a:ea typeface="ＭＳ Ｐゴシック" charset="-128"/>
              </a:rPr>
              <a:t>Margetiuxmab</a:t>
            </a:r>
            <a:r>
              <a:rPr lang="en-US" altLang="x-none" sz="4000" dirty="0">
                <a:latin typeface="Arial" charset="0"/>
                <a:ea typeface="ＭＳ Ｐゴシック" charset="-128"/>
              </a:rPr>
              <a:t> is a Fc optimized monoclonal antibody that binds to the same epitope as trastuzumab but may have enhanced immune effector function and is being studies in the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registrational study with chemotherapy.</a:t>
            </a:r>
          </a:p>
          <a:p>
            <a:pPr eaLnBrk="1" hangingPunct="1">
              <a:spcBef>
                <a:spcPct val="0"/>
              </a:spcBef>
            </a:pPr>
            <a:endParaRPr lang="en-US" altLang="x-none" sz="4000" dirty="0">
              <a:latin typeface="Arial" charset="0"/>
              <a:ea typeface="ＭＳ Ｐゴシック" charset="-128"/>
            </a:endParaRPr>
          </a:p>
          <a:p>
            <a:pPr eaLnBrk="1" hangingPunct="1">
              <a:spcBef>
                <a:spcPct val="0"/>
              </a:spcBef>
            </a:pPr>
            <a:r>
              <a:rPr lang="en-US" altLang="x-none" sz="4000" dirty="0">
                <a:latin typeface="Arial" charset="0"/>
                <a:ea typeface="ＭＳ Ｐゴシック" charset="-128"/>
              </a:rPr>
              <a:t>This list demonstrates much hope for continued improvement in outcomes for our patients living with metastatic HER2+ disease.</a:t>
            </a:r>
            <a:endParaRPr lang="x-none" altLang="x-none" sz="4000" dirty="0">
              <a:latin typeface="Arial" charset="0"/>
              <a:ea typeface="ＭＳ Ｐゴシック" charset="-128"/>
            </a:endParaRPr>
          </a:p>
        </p:txBody>
      </p:sp>
    </p:spTree>
    <p:extLst>
      <p:ext uri="{BB962C8B-B14F-4D97-AF65-F5344CB8AC3E}">
        <p14:creationId xmlns:p14="http://schemas.microsoft.com/office/powerpoint/2010/main" val="1688983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5EC4D74-3CE0-A14E-94A9-E88D6AC0C89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058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5EC4D74-3CE0-A14E-94A9-E88D6AC0C89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56832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TextBox 3">
            <a:extLst>
              <a:ext uri="{FF2B5EF4-FFF2-40B4-BE49-F238E27FC236}">
                <a16:creationId xmlns:a16="http://schemas.microsoft.com/office/drawing/2014/main" id="{580D21FA-5AE2-4A5D-8134-9389E7BAC7F1}"/>
              </a:ext>
            </a:extLst>
          </p:cNvPr>
          <p:cNvSpPr txBox="1"/>
          <p:nvPr/>
        </p:nvSpPr>
        <p:spPr>
          <a:xfrm>
            <a:off x="-29185" y="4290947"/>
            <a:ext cx="1144028" cy="1446550"/>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Figure: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1/Nakada/2019/p178/Figure8/col1/para1/</a:t>
            </a:r>
            <a:b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b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all/p183/col2/para2/</a:t>
            </a:r>
            <a:b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b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L1-8;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2/Ogitani/ClinCanRes/2016/p5098/col2/para1/ln1-2/</a:t>
            </a:r>
            <a:b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b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p5100/Figure1A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3/Trail/2018/</a:t>
            </a:r>
            <a:b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b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p127/fig 1</a:t>
            </a:r>
          </a:p>
        </p:txBody>
      </p:sp>
      <p:sp>
        <p:nvSpPr>
          <p:cNvPr id="5" name="TextBox 4">
            <a:extLst>
              <a:ext uri="{FF2B5EF4-FFF2-40B4-BE49-F238E27FC236}">
                <a16:creationId xmlns:a16="http://schemas.microsoft.com/office/drawing/2014/main" id="{704F607A-F432-460E-9D12-0474A294AE65}"/>
              </a:ext>
            </a:extLst>
          </p:cNvPr>
          <p:cNvSpPr txBox="1"/>
          <p:nvPr/>
        </p:nvSpPr>
        <p:spPr>
          <a:xfrm>
            <a:off x="2564209" y="0"/>
            <a:ext cx="4288434" cy="1077218"/>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ＭＳ Ｐゴシック" charset="0"/>
                <a:cs typeface="Arial" charset="0"/>
              </a:rPr>
              <a:t>All boxes: </a:t>
            </a: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1/Nakada/2019/p178/Figure 8/ </a:t>
            </a:r>
            <a:endParaRPr kumimoji="0" lang="en-US" sz="800" b="1" i="0" u="none" strike="noStrike" kern="1200" cap="none" spc="0" normalizeH="0" baseline="0" noProof="0" dirty="0">
              <a:ln>
                <a:noFill/>
              </a:ln>
              <a:solidFill>
                <a:prstClr val="black"/>
              </a:solidFill>
              <a:effectLst/>
              <a:uLnTx/>
              <a:uFillTx/>
              <a:latin typeface="Calibri"/>
              <a:ea typeface="ＭＳ Ｐゴシック" charset="0"/>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ＭＳ Ｐゴシック" charset="0"/>
                <a:cs typeface="Arial" charset="0"/>
              </a:rPr>
              <a:t>box 1: </a:t>
            </a: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2/Ogitani/ClinCanRes/2016/p5098/col1/para2/ln4;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ＭＳ Ｐゴシック" charset="0"/>
                <a:cs typeface="Arial" charset="0"/>
              </a:rPr>
              <a:t>box 2: </a:t>
            </a: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2/Ogitani/ClinCanRes/2016/p5100/col1/para1/all; Figure 1C;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ＭＳ Ｐゴシック" charset="0"/>
                <a:cs typeface="Arial" charset="0"/>
              </a:rPr>
              <a:t>box 3: </a:t>
            </a: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2/Ogitani/ClinCanRes/2016/p5100/Figure 1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ＭＳ Ｐゴシック" charset="0"/>
                <a:cs typeface="Arial" charset="0"/>
              </a:rPr>
              <a:t>box 4: </a:t>
            </a: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1/Nakada/2019/p180/col2/para1/ln1-3; 3/Ogitani/ClinCanRes/2016/p5105/Figure 5 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ＭＳ Ｐゴシック" charset="0"/>
                <a:cs typeface="Arial" charset="0"/>
              </a:rPr>
              <a:t>box 5: </a:t>
            </a: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2/Ogitani/ClinCanRes/2016/p5100/col2/para2/ln4-8; p5101/Figure 2 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ＭＳ Ｐゴシック" charset="0"/>
                <a:cs typeface="Arial" charset="0"/>
              </a:rPr>
              <a:t>box 6: </a:t>
            </a: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2/Ogitani/ClinCanRes/2016/p5098/col1/para2/ln3-4;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ＭＳ Ｐゴシック" charset="0"/>
                <a:cs typeface="Arial" charset="0"/>
              </a:rPr>
              <a:t>box 7: </a:t>
            </a: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4/Ogitani/CaSci/2016/p1044/col1/para1/ln28-32;</a:t>
            </a:r>
          </a:p>
        </p:txBody>
      </p:sp>
      <p:sp>
        <p:nvSpPr>
          <p:cNvPr id="6" name="TextBox 5">
            <a:extLst>
              <a:ext uri="{FF2B5EF4-FFF2-40B4-BE49-F238E27FC236}">
                <a16:creationId xmlns:a16="http://schemas.microsoft.com/office/drawing/2014/main" id="{76137D86-F7B5-4826-A6FC-BBA649FB260A}"/>
              </a:ext>
            </a:extLst>
          </p:cNvPr>
          <p:cNvSpPr txBox="1"/>
          <p:nvPr/>
        </p:nvSpPr>
        <p:spPr>
          <a:xfrm>
            <a:off x="30729" y="3935"/>
            <a:ext cx="854083" cy="1077218"/>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3 components: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1/Nakada/2019/p178/Figure 8/ col1/para1/all;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ＭＳ Ｐゴシック" charset="0"/>
                <a:cs typeface="Arial" charset="0"/>
              </a:rPr>
              <a:t>2/Ogitani/ClinCanRes/2016/p5098/col1/para2/ln2-4</a:t>
            </a:r>
          </a:p>
        </p:txBody>
      </p:sp>
    </p:spTree>
    <p:extLst>
      <p:ext uri="{BB962C8B-B14F-4D97-AF65-F5344CB8AC3E}">
        <p14:creationId xmlns:p14="http://schemas.microsoft.com/office/powerpoint/2010/main" val="23115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takeaway: T-</a:t>
            </a:r>
            <a:r>
              <a:rPr lang="en-US" dirty="0" err="1"/>
              <a:t>DXd</a:t>
            </a:r>
            <a:r>
              <a:rPr lang="en-US" dirty="0"/>
              <a:t> targets HER2-expressing tumors and releases the topoisomerase I payload intracellularly leading to cell death; permeable free drug is able to act on neighboring cancer cells demonstrating a bystander effect. Additionally, T-</a:t>
            </a:r>
            <a:r>
              <a:rPr lang="en-US" dirty="0" err="1"/>
              <a:t>DXd</a:t>
            </a:r>
            <a:r>
              <a:rPr lang="en-US" dirty="0"/>
              <a:t> has antibody-dependent cellular cytotoxicity (ADCC) and AKT cell signaling inhibition similar to trastuzumab. </a:t>
            </a:r>
            <a:endParaRPr lang="en-US" i="1"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8F0477-2013-4282-8761-04EB80A1F94C}"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28072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takeaway: T-</a:t>
            </a:r>
            <a:r>
              <a:rPr lang="en-US" dirty="0" err="1"/>
              <a:t>DXd</a:t>
            </a:r>
            <a:r>
              <a:rPr lang="en-US" dirty="0"/>
              <a:t> targets HER2-expressing tumors and releases the topoisomerase I payload intracellularly leading to cell death; permeable free drug is able to act on neighboring cancer cells demonstrating a bystander effect. Additionally, T-</a:t>
            </a:r>
            <a:r>
              <a:rPr lang="en-US" dirty="0" err="1"/>
              <a:t>DXd</a:t>
            </a:r>
            <a:r>
              <a:rPr lang="en-US" dirty="0"/>
              <a:t> has antibody-dependent cellular cytotoxicity (ADCC) and AKT cell signaling inhibition similar to trastuzumab. </a:t>
            </a:r>
            <a:endParaRPr lang="en-US" i="1"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8F0477-2013-4282-8761-04EB80A1F94C}"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66112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868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600" dirty="0"/>
          </a:p>
        </p:txBody>
      </p:sp>
    </p:spTree>
    <p:extLst>
      <p:ext uri="{BB962C8B-B14F-4D97-AF65-F5344CB8AC3E}">
        <p14:creationId xmlns:p14="http://schemas.microsoft.com/office/powerpoint/2010/main" val="2653227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design of the NALA study is shown here.</a:t>
            </a:r>
          </a:p>
          <a:p>
            <a:pPr marL="171450" indent="-171450">
              <a:buFont typeface="Arial" panose="020B0604020202020204" pitchFamily="34" charset="0"/>
              <a:buChar char="•"/>
            </a:pPr>
            <a:r>
              <a:rPr lang="en-GB" dirty="0"/>
              <a:t>Patients had MBC with centrally confirmed HER2+ disease and had previously received 2 or more lines of HER2-directed therapy in the metastatic setting. Importantly, patients with asymptomatic or stable brain metastases were allowed in the trial.</a:t>
            </a:r>
          </a:p>
          <a:p>
            <a:pPr marL="171450" indent="-171450">
              <a:buFont typeface="Arial" panose="020B0604020202020204" pitchFamily="34" charset="0"/>
              <a:buChar char="•"/>
            </a:pPr>
            <a:r>
              <a:rPr lang="en-GB" dirty="0"/>
              <a:t>A total of 621 patients were randomized 1:1 to neratinib + capecitabine or lapatinib + capecitabine.</a:t>
            </a:r>
          </a:p>
          <a:p>
            <a:pPr marL="171450" indent="-171450">
              <a:buFont typeface="Arial" panose="020B0604020202020204" pitchFamily="34" charset="0"/>
              <a:buChar char="•"/>
            </a:pPr>
            <a:r>
              <a:rPr lang="en-GB" dirty="0"/>
              <a:t>Patients in the neratinib arm received neratinib 240 mg orally once daily, plus capecitabine 1500 mg/m</a:t>
            </a:r>
            <a:r>
              <a:rPr lang="en-GB" baseline="30000" dirty="0"/>
              <a:t>2</a:t>
            </a:r>
            <a:r>
              <a:rPr lang="en-GB" baseline="0" dirty="0"/>
              <a:t> on days 1–14 out of every 21 days.</a:t>
            </a:r>
          </a:p>
          <a:p>
            <a:pPr marL="628650" lvl="1" indent="-171450">
              <a:buFont typeface="Arial" panose="020B0604020202020204" pitchFamily="34" charset="0"/>
              <a:buChar char="•"/>
            </a:pPr>
            <a:r>
              <a:rPr lang="en-GB" baseline="0" dirty="0"/>
              <a:t>Diarrhea prophylaxis with loperamide was mandatory during cycle 1; beyond cycle 1, loperamide was used as needed at the investigator’s discretion.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Patients in the lapatinib arm received lapatinib 1250 mg orally once daily, plus capecitabine 2000 mg/m</a:t>
            </a:r>
            <a:r>
              <a:rPr lang="en-GB" baseline="30000" dirty="0"/>
              <a:t>2</a:t>
            </a:r>
            <a:r>
              <a:rPr lang="en-GB" baseline="0" dirty="0"/>
              <a:t> on days 1–14 out of every 21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a:t>Endocrine therapy was not permitted in patients with Hormone receptor positive disease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Patients were stratified according to number of prior HER2 therapies for MBC, disease location, HR status, and geographic location.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Two co-primary endpoints were defined: centrally confirmed PFS and 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Secondary endpoints included locally defined PFS, ORR, DoR, CBR, intervention for CNS metastases, safety, and health outcomes.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2282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GB" dirty="0"/>
              <a:t>Centrally confirmed PFS</a:t>
            </a:r>
            <a:r>
              <a:rPr lang="en-GB" baseline="0" dirty="0"/>
              <a:t> curves are shown here.  As you can see while medians are similar the curves start separating just before the 6 month time point</a:t>
            </a:r>
            <a:endParaRPr lang="en-GB" dirty="0"/>
          </a:p>
          <a:p>
            <a:pPr marL="628650" lvl="1" indent="-171450">
              <a:buFont typeface="Arial" panose="020B0604020202020204" pitchFamily="34" charset="0"/>
              <a:buChar char="•"/>
            </a:pPr>
            <a:r>
              <a:rPr lang="en-GB" dirty="0"/>
              <a:t>At 6 months, more patients were free</a:t>
            </a:r>
            <a:r>
              <a:rPr lang="en-GB" baseline="0" dirty="0"/>
              <a:t> of progression in the</a:t>
            </a:r>
            <a:r>
              <a:rPr lang="en-GB" dirty="0"/>
              <a:t> </a:t>
            </a:r>
            <a:r>
              <a:rPr lang="en-US" dirty="0"/>
              <a:t>neratinib + capecitabine arm compared to the lapatinib</a:t>
            </a:r>
            <a:r>
              <a:rPr lang="en-US" baseline="0" dirty="0"/>
              <a:t> containing arm. </a:t>
            </a:r>
            <a:endParaRPr lang="en-GB" dirty="0"/>
          </a:p>
          <a:p>
            <a:pPr marL="628650" lvl="1" indent="-171450">
              <a:buFont typeface="Arial" panose="020B0604020202020204" pitchFamily="34" charset="0"/>
              <a:buChar char="•"/>
            </a:pPr>
            <a:r>
              <a:rPr lang="en-GB" dirty="0"/>
              <a:t>The</a:t>
            </a:r>
            <a:r>
              <a:rPr lang="en-GB" baseline="0" dirty="0"/>
              <a:t> curves continued to separate and a</a:t>
            </a:r>
            <a:r>
              <a:rPr lang="en-GB" dirty="0"/>
              <a:t>t 12 months and 18 months, the neratinib containing arm had a higher</a:t>
            </a:r>
            <a:r>
              <a:rPr lang="en-GB" baseline="0" dirty="0"/>
              <a:t> percentage of patients that were progression free compared to the lapatinib arm. </a:t>
            </a:r>
          </a:p>
          <a:p>
            <a:pPr marL="628650" lvl="1" indent="-171450">
              <a:buFont typeface="Arial" panose="020B0604020202020204" pitchFamily="34" charset="0"/>
              <a:buChar char="•"/>
            </a:pPr>
            <a:endParaRPr lang="en-GB" baseline="0" dirty="0"/>
          </a:p>
          <a:p>
            <a:pPr marL="628650" lvl="1" indent="-171450">
              <a:buFont typeface="Arial" panose="020B0604020202020204" pitchFamily="34" charset="0"/>
              <a:buChar char="•"/>
            </a:pPr>
            <a:r>
              <a:rPr lang="en-GB" baseline="0" dirty="0"/>
              <a:t>The Hazard ratio was 0.76 with a p-value of 0.0059</a:t>
            </a:r>
            <a:endParaRPr lang="en-GB" dirty="0"/>
          </a:p>
          <a:p>
            <a:pPr marL="628650" lvl="1" indent="-171450">
              <a:buFont typeface="Arial" panose="020B0604020202020204" pitchFamily="34" charset="0"/>
              <a:buChar char="•"/>
            </a:pPr>
            <a:endParaRPr lang="en-GB" dirty="0"/>
          </a:p>
          <a:p>
            <a:pPr marL="0" indent="0">
              <a:buFont typeface="Arial" panose="020B0604020202020204" pitchFamily="34" charset="0"/>
              <a:buNone/>
            </a:pPr>
            <a:r>
              <a:rPr lang="en-GB" dirty="0"/>
              <a:t>As</a:t>
            </a:r>
            <a:r>
              <a:rPr lang="en-GB" baseline="0" dirty="0"/>
              <a:t> you can see from the shape of the curve, the risk of recurrence was not constant over time -  </a:t>
            </a:r>
            <a:r>
              <a:rPr lang="en-GB" dirty="0"/>
              <a:t>when tested, the proportional hazards assumption did not hold.</a:t>
            </a:r>
            <a:r>
              <a:rPr lang="en-GB" baseline="0" dirty="0"/>
              <a:t>  In this situation, the analysis plan had pre-specified that the difference between the two arms would be tested using a Restricted means analysis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42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47555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normAutofit fontScale="25000" lnSpcReduction="20000"/>
          </a:bodyPr>
          <a:lstStyle/>
          <a:p>
            <a:pPr eaLnBrk="1" hangingPunct="1">
              <a:spcBef>
                <a:spcPct val="0"/>
              </a:spcBef>
            </a:pPr>
            <a:r>
              <a:rPr lang="en-US" altLang="x-none" sz="4000" dirty="0">
                <a:latin typeface="Arial" charset="0"/>
                <a:ea typeface="ＭＳ Ｐゴシック" charset="-128"/>
              </a:rPr>
              <a:t>So with all these new agents, where do we stand with our current treatment approach for metastatic HER2+ disease, and where may we be heading?</a:t>
            </a:r>
            <a:br>
              <a:rPr lang="en-US" altLang="x-none" sz="4000" dirty="0">
                <a:latin typeface="Arial" charset="0"/>
                <a:ea typeface="ＭＳ Ｐゴシック" charset="-128"/>
              </a:rPr>
            </a:br>
            <a:r>
              <a:rPr lang="en-US" altLang="x-none" sz="4000" dirty="0">
                <a:latin typeface="Arial" charset="0"/>
                <a:ea typeface="ＭＳ Ｐゴシック" charset="-128"/>
              </a:rPr>
              <a:t>The first line standard remains a taxane with trastuzumab and pertuzumab with use of endocrine therapy after discontinuation of taxane in hormone + disease, followed by T-DM1 in the 2</a:t>
            </a:r>
            <a:r>
              <a:rPr lang="en-US" altLang="x-none" sz="4000" baseline="30000" dirty="0">
                <a:latin typeface="Arial" charset="0"/>
                <a:ea typeface="ＭＳ Ｐゴシック" charset="-128"/>
              </a:rPr>
              <a:t>nd</a:t>
            </a:r>
            <a:r>
              <a:rPr lang="en-US" altLang="x-none" sz="4000" dirty="0">
                <a:latin typeface="Arial" charset="0"/>
                <a:ea typeface="ＭＳ Ｐゴシック" charset="-128"/>
              </a:rPr>
              <a:t> line setting, and chemotherapy with anti-HER2 therapy in the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and beyond setting.  </a:t>
            </a:r>
            <a:r>
              <a:rPr lang="en-US" altLang="x-none" sz="4000" dirty="0" err="1">
                <a:latin typeface="Arial" charset="0"/>
                <a:ea typeface="ＭＳ Ｐゴシック" charset="-128"/>
              </a:rPr>
              <a:t>Endorcine</a:t>
            </a:r>
            <a:r>
              <a:rPr lang="en-US" altLang="x-none" sz="4000" dirty="0">
                <a:latin typeface="Arial" charset="0"/>
                <a:ea typeface="ＭＳ Ｐゴシック" charset="-128"/>
              </a:rPr>
              <a:t> therapy with dual anti HER2 therapy can also be incorporating along the way for pts with hormone receptor positive disease, but should be reserved primarily for pts with limited tumor burden and pts with contraindications to chemotherapy.</a:t>
            </a:r>
          </a:p>
          <a:p>
            <a:pPr eaLnBrk="1" hangingPunct="1">
              <a:spcBef>
                <a:spcPct val="0"/>
              </a:spcBef>
            </a:pPr>
            <a:endParaRPr lang="en-US" altLang="x-none" sz="4000" dirty="0">
              <a:latin typeface="Arial" charset="0"/>
              <a:ea typeface="ＭＳ Ｐゴシック" charset="-128"/>
            </a:endParaRPr>
          </a:p>
          <a:p>
            <a:pPr eaLnBrk="1" hangingPunct="1">
              <a:spcBef>
                <a:spcPct val="0"/>
              </a:spcBef>
            </a:pPr>
            <a:r>
              <a:rPr lang="en-US" altLang="x-none" sz="4000" dirty="0">
                <a:latin typeface="Arial" charset="0"/>
                <a:ea typeface="ＭＳ Ｐゴシック" charset="-128"/>
              </a:rPr>
              <a:t>What therapies may we see in the future?</a:t>
            </a:r>
          </a:p>
          <a:p>
            <a:pPr eaLnBrk="1" hangingPunct="1">
              <a:spcBef>
                <a:spcPct val="0"/>
              </a:spcBef>
            </a:pPr>
            <a:r>
              <a:rPr lang="en-US" altLang="x-none" sz="4000" dirty="0">
                <a:latin typeface="Arial" charset="0"/>
                <a:ea typeface="ＭＳ Ｐゴシック" charset="-128"/>
              </a:rPr>
              <a:t>There is interest in exploring the use of checkpoint inhibition with first line THP.</a:t>
            </a:r>
          </a:p>
          <a:p>
            <a:pPr eaLnBrk="1" hangingPunct="1">
              <a:spcBef>
                <a:spcPct val="0"/>
              </a:spcBef>
            </a:pPr>
            <a:r>
              <a:rPr lang="en-US" altLang="x-none" sz="4000" dirty="0">
                <a:latin typeface="Arial" charset="0"/>
                <a:ea typeface="ＭＳ Ｐゴシック" charset="-128"/>
              </a:rPr>
              <a:t>There are also studies exploring use of </a:t>
            </a:r>
            <a:r>
              <a:rPr lang="en-US" altLang="x-none" sz="4000" dirty="0" err="1">
                <a:latin typeface="Arial" charset="0"/>
                <a:ea typeface="ＭＳ Ｐゴシック" charset="-128"/>
              </a:rPr>
              <a:t>cdk</a:t>
            </a:r>
            <a:r>
              <a:rPr lang="en-US" altLang="x-none" sz="4000" dirty="0">
                <a:latin typeface="Arial" charset="0"/>
                <a:ea typeface="ＭＳ Ｐゴシック" charset="-128"/>
              </a:rPr>
              <a:t> 4/6 inhibitors in the first and later line setting for patients with metastatic hormone receptor positive, HER2+ disease.</a:t>
            </a:r>
          </a:p>
          <a:p>
            <a:pPr eaLnBrk="1" hangingPunct="1">
              <a:spcBef>
                <a:spcPct val="0"/>
              </a:spcBef>
            </a:pPr>
            <a:r>
              <a:rPr lang="en-US" altLang="x-none" sz="4000" dirty="0">
                <a:latin typeface="Arial" charset="0"/>
                <a:ea typeface="ＭＳ Ｐゴシック" charset="-128"/>
              </a:rPr>
              <a:t>The new drug Ab conjugates may replace T-DM1 in the 2</a:t>
            </a:r>
            <a:r>
              <a:rPr lang="en-US" altLang="x-none" sz="4000" baseline="30000" dirty="0">
                <a:latin typeface="Arial" charset="0"/>
                <a:ea typeface="ＭＳ Ｐゴシック" charset="-128"/>
              </a:rPr>
              <a:t>nd</a:t>
            </a:r>
            <a:r>
              <a:rPr lang="en-US" altLang="x-none" sz="4000" dirty="0">
                <a:latin typeface="Arial" charset="0"/>
                <a:ea typeface="ＭＳ Ｐゴシック" charset="-128"/>
              </a:rPr>
              <a:t> line seeing, or may be utilized in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and beyond setting after progression on T-DM1.</a:t>
            </a:r>
          </a:p>
          <a:p>
            <a:pPr eaLnBrk="1" hangingPunct="1">
              <a:spcBef>
                <a:spcPct val="0"/>
              </a:spcBef>
            </a:pPr>
            <a:r>
              <a:rPr lang="en-US" altLang="x-none" sz="4000" dirty="0">
                <a:latin typeface="Arial" charset="0"/>
                <a:ea typeface="ＭＳ Ｐゴシック" charset="-128"/>
              </a:rPr>
              <a:t>The new tyrosine kinase inhibitors are being explored with capecitabine and may demonstrate activity in the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setting.  </a:t>
            </a:r>
          </a:p>
          <a:p>
            <a:pPr eaLnBrk="1" hangingPunct="1">
              <a:spcBef>
                <a:spcPct val="0"/>
              </a:spcBef>
            </a:pPr>
            <a:r>
              <a:rPr lang="en-US" altLang="x-none" sz="4000" dirty="0">
                <a:latin typeface="Arial" charset="0"/>
                <a:ea typeface="ＭＳ Ｐゴシック" charset="-128"/>
              </a:rPr>
              <a:t>And finally</a:t>
            </a:r>
          </a:p>
          <a:p>
            <a:pPr eaLnBrk="1" hangingPunct="1">
              <a:spcBef>
                <a:spcPct val="0"/>
              </a:spcBef>
            </a:pPr>
            <a:r>
              <a:rPr lang="en-US" altLang="x-none" sz="4000" dirty="0" err="1">
                <a:latin typeface="Arial" charset="0"/>
                <a:ea typeface="ＭＳ Ｐゴシック" charset="-128"/>
              </a:rPr>
              <a:t>Margetiuxmab</a:t>
            </a:r>
            <a:r>
              <a:rPr lang="en-US" altLang="x-none" sz="4000" dirty="0">
                <a:latin typeface="Arial" charset="0"/>
                <a:ea typeface="ＭＳ Ｐゴシック" charset="-128"/>
              </a:rPr>
              <a:t> is a Fc optimized monoclonal antibody that binds to the same epitope as trastuzumab but may have enhanced immune effector function and is being studies in the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registrational study with chemotherapy.</a:t>
            </a:r>
          </a:p>
          <a:p>
            <a:pPr eaLnBrk="1" hangingPunct="1">
              <a:spcBef>
                <a:spcPct val="0"/>
              </a:spcBef>
            </a:pPr>
            <a:endParaRPr lang="en-US" altLang="x-none" sz="4000" dirty="0">
              <a:latin typeface="Arial" charset="0"/>
              <a:ea typeface="ＭＳ Ｐゴシック" charset="-128"/>
            </a:endParaRPr>
          </a:p>
          <a:p>
            <a:pPr eaLnBrk="1" hangingPunct="1">
              <a:spcBef>
                <a:spcPct val="0"/>
              </a:spcBef>
            </a:pPr>
            <a:r>
              <a:rPr lang="en-US" altLang="x-none" sz="4000" dirty="0">
                <a:latin typeface="Arial" charset="0"/>
                <a:ea typeface="ＭＳ Ｐゴシック" charset="-128"/>
              </a:rPr>
              <a:t>This list demonstrates much hope for continued improvement in outcomes for our patients living with metastatic HER2+ disease.</a:t>
            </a:r>
            <a:endParaRPr lang="x-none" altLang="x-none" sz="4000" dirty="0">
              <a:latin typeface="Arial" charset="0"/>
              <a:ea typeface="ＭＳ Ｐゴシック" charset="-128"/>
            </a:endParaRPr>
          </a:p>
        </p:txBody>
      </p:sp>
    </p:spTree>
    <p:extLst>
      <p:ext uri="{BB962C8B-B14F-4D97-AF65-F5344CB8AC3E}">
        <p14:creationId xmlns:p14="http://schemas.microsoft.com/office/powerpoint/2010/main" val="4021769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82995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59722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09656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77600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5496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120 mg/d x 1wk, 160mg/d x 1wk, then 240 mg/d.  Grade 3+ D = 15%, discontinuation d/t D = 3% (vs 20% with loperamide alone)</a:t>
            </a:r>
          </a:p>
        </p:txBody>
      </p:sp>
      <p:sp>
        <p:nvSpPr>
          <p:cNvPr id="4" name="Slide Number Placeholder 3"/>
          <p:cNvSpPr>
            <a:spLocks noGrp="1"/>
          </p:cNvSpPr>
          <p:nvPr>
            <p:ph type="sldNum" sz="quarter" idx="5"/>
          </p:nvPr>
        </p:nvSpPr>
        <p:spPr/>
        <p:txBody>
          <a:bodyPr/>
          <a:lstStyle/>
          <a:p>
            <a:fld id="{DECBCB8A-F449-8E49-975F-A6F176C70166}" type="slidenum">
              <a:rPr lang="en-US" smtClean="0"/>
              <a:pPr/>
              <a:t>11</a:t>
            </a:fld>
            <a:endParaRPr lang="en-US"/>
          </a:p>
        </p:txBody>
      </p:sp>
    </p:spTree>
    <p:extLst>
      <p:ext uri="{BB962C8B-B14F-4D97-AF65-F5344CB8AC3E}">
        <p14:creationId xmlns:p14="http://schemas.microsoft.com/office/powerpoint/2010/main" val="182268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1196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0612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52164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7931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72557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02778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mailto:rmurthy1@mdanderson.org" TargetMode="Externa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13.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70295425"/>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592114"/>
      </p:ext>
    </p:extLst>
  </p:cSld>
  <p:clrMapOvr>
    <a:masterClrMapping/>
  </p:clrMapOvr>
  <p:transition spd="slow"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5148D-C640-9D47-A4F2-FD7F0ED2DA26}"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19083896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45148D-C640-9D47-A4F2-FD7F0ED2DA26}" type="datetimeFigureOut">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3475026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45148D-C640-9D47-A4F2-FD7F0ED2DA26}" type="datetimeFigureOut">
              <a:rPr lang="en-US" smtClean="0"/>
              <a:t>9/23/2020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18740288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45148D-C640-9D47-A4F2-FD7F0ED2DA26}" type="datetimeFigureOut">
              <a:rPr lang="en-US" smtClean="0"/>
              <a:t>9/23/2020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41523764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45148D-C640-9D47-A4F2-FD7F0ED2DA26}" type="datetimeFigureOut">
              <a:rPr lang="en-US" smtClean="0"/>
              <a:t>9/23/2020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1274935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45148D-C640-9D47-A4F2-FD7F0ED2DA26}" type="datetimeFigureOut">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1156363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45148D-C640-9D47-A4F2-FD7F0ED2DA26}" type="datetimeFigureOut">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3129764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5148D-C640-9D47-A4F2-FD7F0ED2DA26}"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30844692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5148D-C640-9D47-A4F2-FD7F0ED2DA26}"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38940662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a:stretch>
            <a:fillRect/>
          </a:stretch>
        </p:blipFill>
        <p:spPr>
          <a:xfrm>
            <a:off x="253361" y="620168"/>
            <a:ext cx="4025900" cy="457200"/>
          </a:xfrm>
          <a:prstGeom prst="rect">
            <a:avLst/>
          </a:prstGeom>
        </p:spPr>
      </p:pic>
      <p:pic>
        <p:nvPicPr>
          <p:cNvPr id="6" name="Picture 5">
            <a:extLst>
              <a:ext uri="{FF2B5EF4-FFF2-40B4-BE49-F238E27FC236}">
                <a16:creationId xmlns:a16="http://schemas.microsoft.com/office/drawing/2014/main" id="{8D86C211-B98C-A949-9398-4C59127D1B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219855" y="551588"/>
            <a:ext cx="1703833" cy="594360"/>
          </a:xfrm>
          <a:prstGeom prst="rect">
            <a:avLst/>
          </a:prstGeom>
        </p:spPr>
      </p:pic>
      <p:pic>
        <p:nvPicPr>
          <p:cNvPr id="7" name="Picture 6">
            <a:extLst>
              <a:ext uri="{FF2B5EF4-FFF2-40B4-BE49-F238E27FC236}">
                <a16:creationId xmlns:a16="http://schemas.microsoft.com/office/drawing/2014/main" id="{631D8851-F27E-FB45-88DF-E1F5A74673C5}"/>
              </a:ext>
            </a:extLst>
          </p:cNvPr>
          <p:cNvPicPr>
            <a:picLocks noChangeAspect="1"/>
          </p:cNvPicPr>
          <p:nvPr userDrawn="1"/>
        </p:nvPicPr>
        <p:blipFill>
          <a:blip r:embed="rId4">
            <a:duotone>
              <a:prstClr val="black"/>
              <a:schemeClr val="accent5">
                <a:tint val="45000"/>
                <a:satMod val="400000"/>
              </a:schemeClr>
            </a:duotone>
            <a:alphaModFix amt="74000"/>
          </a:blip>
          <a:stretch>
            <a:fillRect/>
          </a:stretch>
        </p:blipFill>
        <p:spPr>
          <a:xfrm>
            <a:off x="0" y="5577840"/>
            <a:ext cx="12192000" cy="1143000"/>
          </a:xfrm>
          <a:prstGeom prst="rect">
            <a:avLst/>
          </a:prstGeom>
        </p:spPr>
      </p:pic>
      <p:sp>
        <p:nvSpPr>
          <p:cNvPr id="10" name="Rectangle 16">
            <a:extLst>
              <a:ext uri="{FF2B5EF4-FFF2-40B4-BE49-F238E27FC236}">
                <a16:creationId xmlns:a16="http://schemas.microsoft.com/office/drawing/2014/main" id="{3A345D57-EA19-A644-A312-2ECF1C8B5CD2}"/>
              </a:ext>
            </a:extLst>
          </p:cNvPr>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6699CC"/>
                </a:solidFill>
                <a:miter lim="800000"/>
                <a:headEnd/>
                <a:tailEnd/>
              </a14:hiddenLine>
            </a:ext>
          </a:extLst>
        </p:spPr>
        <p:txBody>
          <a:bodyPr wrap="none" anchor="ctr"/>
          <a:lstStyle/>
          <a:p>
            <a:endParaRPr lang="en-US" sz="2400"/>
          </a:p>
        </p:txBody>
      </p:sp>
    </p:spTree>
    <p:extLst>
      <p:ext uri="{BB962C8B-B14F-4D97-AF65-F5344CB8AC3E}">
        <p14:creationId xmlns:p14="http://schemas.microsoft.com/office/powerpoint/2010/main" val="278251309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916396"/>
      </p:ext>
    </p:extLst>
  </p:cSld>
  <p:clrMapOvr>
    <a:masterClrMapping/>
  </p:clrMapOvr>
  <p:transition spd="slow"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320"/>
            <a:ext cx="10515600" cy="457200"/>
          </a:xfrm>
        </p:spPr>
        <p:txBody>
          <a:bodyPr>
            <a:noAutofit/>
          </a:bodyPr>
          <a:lstStyle>
            <a:lvl1pPr marL="0" indent="0" algn="l">
              <a:tabLst>
                <a:tab pos="764381" algn="l"/>
              </a:tabLst>
              <a:defRPr sz="2800" b="1" i="0" baseline="0">
                <a:solidFill>
                  <a:srgbClr val="4B9CD3"/>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39189" y="1825625"/>
            <a:ext cx="10515600" cy="4351338"/>
          </a:xfrm>
        </p:spPr>
        <p:txBody>
          <a:bodyPr/>
          <a:lstStyle>
            <a:lvl1pPr>
              <a:defRPr b="1" i="0">
                <a:latin typeface="+mn-lt"/>
                <a:cs typeface="Arial" panose="020B0604020202020204" pitchFamily="34" charset="0"/>
              </a:defRPr>
            </a:lvl1pPr>
            <a:lvl2pPr>
              <a:defRPr b="1" i="0">
                <a:latin typeface="+mn-lt"/>
                <a:cs typeface="Arial" panose="020B0604020202020204" pitchFamily="34" charset="0"/>
              </a:defRPr>
            </a:lvl2pPr>
            <a:lvl3pPr>
              <a:defRPr b="1" i="0">
                <a:latin typeface="+mn-lt"/>
                <a:cs typeface="Arial" panose="020B0604020202020204" pitchFamily="34" charset="0"/>
              </a:defRPr>
            </a:lvl3pPr>
            <a:lvl4pPr>
              <a:defRPr b="1" i="0">
                <a:latin typeface="+mn-lt"/>
                <a:cs typeface="Arial" panose="020B0604020202020204" pitchFamily="34" charset="0"/>
              </a:defRPr>
            </a:lvl4pPr>
            <a:lvl5pPr>
              <a:defRPr b="1" i="0">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1" y="6356352"/>
            <a:ext cx="938135"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2"/>
            <a:ext cx="38100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804672"/>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125528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A73B36-F52A-4265-9D92-657414DDDECE}" type="datetime1">
              <a:rPr lang="en-US" altLang="en-US" smtClean="0"/>
              <a:t>9/23/2020</a:t>
            </a:fld>
            <a:endParaRPr lang="en-US" altLang="en-US"/>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7455215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4C45ACC-BFF7-2E4D-9696-AF49FADD1543}"/>
              </a:ext>
            </a:extLst>
          </p:cNvPr>
          <p:cNvSpPr>
            <a:spLocks noGrp="1"/>
          </p:cNvSpPr>
          <p:nvPr>
            <p:ph type="dt" sz="half" idx="10"/>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73F0EF-8F25-483C-AA5A-45B981DCF442}" type="datetime1">
              <a:rPr lang="en-US" altLang="en-US" smtClean="0"/>
              <a:t>9/23/2020</a:t>
            </a:fld>
            <a:endParaRPr lang="en-US" altLang="en-US"/>
          </a:p>
        </p:txBody>
      </p:sp>
      <p:sp>
        <p:nvSpPr>
          <p:cNvPr id="9" name="Footer Placeholder 4">
            <a:extLst>
              <a:ext uri="{FF2B5EF4-FFF2-40B4-BE49-F238E27FC236}">
                <a16:creationId xmlns:a16="http://schemas.microsoft.com/office/drawing/2014/main" id="{37CF5088-F718-6643-B690-BE3F2C98FA8B}"/>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379E373-12E2-CD4D-9BFD-330C73686E06}"/>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9902180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5C5CE8-63BC-4BA7-8FD5-67DE50CDED01}" type="datetime1">
              <a:rPr lang="en-US" altLang="en-US" smtClean="0"/>
              <a:t>9/23/2020</a:t>
            </a:fld>
            <a:endParaRPr lang="en-US" altLang="en-US"/>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0710232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9D0B5D1-1716-4E08-8D29-B3FF4833B1C9}" type="datetime1">
              <a:rPr lang="en-US" altLang="en-US" smtClean="0"/>
              <a:t>9/23/2020</a:t>
            </a:fld>
            <a:endParaRPr lang="en-US" altLang="en-US"/>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20277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3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77258D-DF5F-469B-8CF5-79BA37EAAF51}" type="datetime1">
              <a:rPr lang="en-US" altLang="en-US" smtClean="0"/>
              <a:t>9/23/2020</a:t>
            </a:fld>
            <a:endParaRPr lang="en-US" altLang="en-US"/>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1172940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3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BEF104-02DA-451D-8D5B-BCC113E9198C}" type="datetime1">
              <a:rPr lang="en-US" altLang="en-US" smtClean="0"/>
              <a:t>9/23/2020</a:t>
            </a:fld>
            <a:endParaRPr lang="en-US" altLang="en-US"/>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3970930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3"/>
            <a:ext cx="10972800" cy="4525963"/>
          </a:xfrm>
        </p:spPr>
        <p:txBody>
          <a:bodyPr/>
          <a:lstStyle/>
          <a:p>
            <a:pPr lvl="0"/>
            <a:endParaRPr lang="en-US" noProof="0"/>
          </a:p>
        </p:txBody>
      </p:sp>
    </p:spTree>
    <p:extLst>
      <p:ext uri="{BB962C8B-B14F-4D97-AF65-F5344CB8AC3E}">
        <p14:creationId xmlns:p14="http://schemas.microsoft.com/office/powerpoint/2010/main" val="41075745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380120" y="274638"/>
            <a:ext cx="10202281"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378853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35E6B1-A451-5647-9DA3-C7362276F353}"/>
              </a:ext>
            </a:extLst>
          </p:cNvPr>
          <p:cNvPicPr>
            <a:picLocks noChangeAspect="1"/>
          </p:cNvPicPr>
          <p:nvPr userDrawn="1"/>
        </p:nvPicPr>
        <p:blipFill>
          <a:blip r:embed="rId2"/>
          <a:stretch>
            <a:fillRect/>
          </a:stretch>
        </p:blipFill>
        <p:spPr>
          <a:xfrm>
            <a:off x="217767" y="548014"/>
            <a:ext cx="4025900" cy="457200"/>
          </a:xfrm>
          <a:prstGeom prst="rect">
            <a:avLst/>
          </a:prstGeom>
        </p:spPr>
      </p:pic>
      <p:sp>
        <p:nvSpPr>
          <p:cNvPr id="9" name="Rectangle 16">
            <a:extLst>
              <a:ext uri="{FF2B5EF4-FFF2-40B4-BE49-F238E27FC236}">
                <a16:creationId xmlns:a16="http://schemas.microsoft.com/office/drawing/2014/main" id="{B9505E44-FC82-024C-9A00-962ABA5F98CC}"/>
              </a:ext>
            </a:extLst>
          </p:cNvPr>
          <p:cNvSpPr>
            <a:spLocks noChangeArrowheads="1"/>
          </p:cNvSpPr>
          <p:nvPr userDrawn="1"/>
        </p:nvSpPr>
        <p:spPr bwMode="auto">
          <a:xfrm>
            <a:off x="1" y="6798469"/>
            <a:ext cx="12192000" cy="119062"/>
          </a:xfrm>
          <a:prstGeom prst="rect">
            <a:avLst/>
          </a:prstGeom>
          <a:solidFill>
            <a:srgbClr val="78AAD6"/>
          </a:solidFill>
          <a:ln>
            <a:noFill/>
          </a:ln>
        </p:spPr>
        <p:txBody>
          <a:bodyPr wrap="none" anchor="ctr"/>
          <a:lstStyle/>
          <a:p>
            <a:endParaRPr lang="en-US" sz="1800"/>
          </a:p>
        </p:txBody>
      </p:sp>
    </p:spTree>
    <p:extLst>
      <p:ext uri="{BB962C8B-B14F-4D97-AF65-F5344CB8AC3E}">
        <p14:creationId xmlns:p14="http://schemas.microsoft.com/office/powerpoint/2010/main" val="416674871"/>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97877913"/>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9189" y="548640"/>
            <a:ext cx="10515600" cy="548640"/>
          </a:xfrm>
        </p:spPr>
        <p:txBody>
          <a:bodyPr>
            <a:normAutofit/>
          </a:bodyPr>
          <a:lstStyle>
            <a:lvl1pPr marL="0" indent="0" algn="l">
              <a:tabLst>
                <a:tab pos="764381" algn="l"/>
              </a:tabLst>
              <a:defRPr sz="2700" b="1" i="0" baseline="0">
                <a:solidFill>
                  <a:srgbClr val="4B9CD3"/>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39189" y="1825625"/>
            <a:ext cx="10515600" cy="435133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7346D53-BB2D-A844-BB7F-34A5DB26A94D}"/>
              </a:ext>
            </a:extLst>
          </p:cNvPr>
          <p:cNvSpPr>
            <a:spLocks noGrp="1"/>
          </p:cNvSpPr>
          <p:nvPr>
            <p:ph type="dt" sz="half" idx="2"/>
          </p:nvPr>
        </p:nvSpPr>
        <p:spPr>
          <a:xfrm>
            <a:off x="2286001" y="6356352"/>
            <a:ext cx="93813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5DAA537-1014-44B2-9629-2EB235C5BF79}" type="datetime1">
              <a:rPr lang="en-US" altLang="en-US" smtClean="0"/>
              <a:t>9/23/2020</a:t>
            </a:fld>
            <a:endParaRPr lang="en-US" altLang="en-US"/>
          </a:p>
        </p:txBody>
      </p:sp>
      <p:sp>
        <p:nvSpPr>
          <p:cNvPr id="8" name="Footer Placeholder 4">
            <a:extLst>
              <a:ext uri="{FF2B5EF4-FFF2-40B4-BE49-F238E27FC236}">
                <a16:creationId xmlns:a16="http://schemas.microsoft.com/office/drawing/2014/main" id="{DBF3A2D6-92B5-BA45-BCE4-CE93C663EF22}"/>
              </a:ext>
            </a:extLst>
          </p:cNvPr>
          <p:cNvSpPr>
            <a:spLocks noGrp="1"/>
          </p:cNvSpPr>
          <p:nvPr>
            <p:ph type="ftr" sz="quarter" idx="3"/>
          </p:nvPr>
        </p:nvSpPr>
        <p:spPr>
          <a:xfrm>
            <a:off x="3352800" y="6356352"/>
            <a:ext cx="38100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9F2262F8-F1F9-314B-816A-C32127FF6227}"/>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cxnSp>
        <p:nvCxnSpPr>
          <p:cNvPr id="17" name="Straight Connector 16">
            <a:extLst>
              <a:ext uri="{FF2B5EF4-FFF2-40B4-BE49-F238E27FC236}">
                <a16:creationId xmlns:a16="http://schemas.microsoft.com/office/drawing/2014/main" id="{CD7C8228-38F2-D14B-A9E8-96FC9A78A7DD}"/>
              </a:ext>
            </a:extLst>
          </p:cNvPr>
          <p:cNvCxnSpPr>
            <a:cxnSpLocks/>
          </p:cNvCxnSpPr>
          <p:nvPr userDrawn="1"/>
        </p:nvCxnSpPr>
        <p:spPr bwMode="auto">
          <a:xfrm>
            <a:off x="0" y="1115568"/>
            <a:ext cx="12192000" cy="0"/>
          </a:xfrm>
          <a:prstGeom prst="line">
            <a:avLst/>
          </a:prstGeom>
          <a:solidFill>
            <a:schemeClr val="accent1"/>
          </a:solidFill>
          <a:ln w="25400" cap="flat" cmpd="sng" algn="ctr">
            <a:solidFill>
              <a:srgbClr val="6699C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9734018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C7A4AC2-E283-B943-BE14-B2307E6CAD69}"/>
              </a:ext>
            </a:extLst>
          </p:cNvPr>
          <p:cNvSpPr>
            <a:spLocks noGrp="1"/>
          </p:cNvSpPr>
          <p:nvPr>
            <p:ph type="dt" sz="half" idx="2"/>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8F01A6-9474-4A87-B2AF-186D0C0AE1EB}" type="datetime1">
              <a:rPr lang="en-US" altLang="en-US" smtClean="0"/>
              <a:t>9/23/2020</a:t>
            </a:fld>
            <a:endParaRPr lang="en-US" altLang="en-US"/>
          </a:p>
        </p:txBody>
      </p:sp>
      <p:sp>
        <p:nvSpPr>
          <p:cNvPr id="8" name="Footer Placeholder 4">
            <a:extLst>
              <a:ext uri="{FF2B5EF4-FFF2-40B4-BE49-F238E27FC236}">
                <a16:creationId xmlns:a16="http://schemas.microsoft.com/office/drawing/2014/main" id="{6207C3B6-CEC4-204B-A401-D7C70647C758}"/>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9" name="Slide Number Placeholder 5">
            <a:extLst>
              <a:ext uri="{FF2B5EF4-FFF2-40B4-BE49-F238E27FC236}">
                <a16:creationId xmlns:a16="http://schemas.microsoft.com/office/drawing/2014/main" id="{1596B22F-783B-BD4B-8B38-3D07EA435E05}"/>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650867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4C45ACC-BFF7-2E4D-9696-AF49FADD1543}"/>
              </a:ext>
            </a:extLst>
          </p:cNvPr>
          <p:cNvSpPr>
            <a:spLocks noGrp="1"/>
          </p:cNvSpPr>
          <p:nvPr>
            <p:ph type="dt" sz="half" idx="10"/>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9AEA348-76A1-44ED-A2C6-FD09016D2E08}" type="datetime1">
              <a:rPr lang="en-US" altLang="en-US" smtClean="0"/>
              <a:t>9/23/2020</a:t>
            </a:fld>
            <a:endParaRPr lang="en-US" altLang="en-US"/>
          </a:p>
        </p:txBody>
      </p:sp>
      <p:sp>
        <p:nvSpPr>
          <p:cNvPr id="9" name="Footer Placeholder 4">
            <a:extLst>
              <a:ext uri="{FF2B5EF4-FFF2-40B4-BE49-F238E27FC236}">
                <a16:creationId xmlns:a16="http://schemas.microsoft.com/office/drawing/2014/main" id="{37CF5088-F718-6643-B690-BE3F2C98FA8B}"/>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379E373-12E2-CD4D-9BFD-330C73686E06}"/>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4649715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Date Placeholder 3">
            <a:extLst>
              <a:ext uri="{FF2B5EF4-FFF2-40B4-BE49-F238E27FC236}">
                <a16:creationId xmlns:a16="http://schemas.microsoft.com/office/drawing/2014/main" id="{43FAC088-B232-AD44-BF73-18B5B7F8D75E}"/>
              </a:ext>
            </a:extLst>
          </p:cNvPr>
          <p:cNvSpPr>
            <a:spLocks noGrp="1"/>
          </p:cNvSpPr>
          <p:nvPr>
            <p:ph type="dt" sz="half" idx="2"/>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ECA61C-B4A0-4198-AA94-CFC8C86820A9}" type="datetime1">
              <a:rPr lang="en-US" altLang="en-US" smtClean="0"/>
              <a:t>9/23/2020</a:t>
            </a:fld>
            <a:endParaRPr lang="en-US" altLang="en-US"/>
          </a:p>
        </p:txBody>
      </p:sp>
      <p:sp>
        <p:nvSpPr>
          <p:cNvPr id="7" name="Footer Placeholder 4">
            <a:extLst>
              <a:ext uri="{FF2B5EF4-FFF2-40B4-BE49-F238E27FC236}">
                <a16:creationId xmlns:a16="http://schemas.microsoft.com/office/drawing/2014/main" id="{82D29CA8-7ACA-C048-B601-94DD111ADE4B}"/>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8" name="Slide Number Placeholder 5">
            <a:extLst>
              <a:ext uri="{FF2B5EF4-FFF2-40B4-BE49-F238E27FC236}">
                <a16:creationId xmlns:a16="http://schemas.microsoft.com/office/drawing/2014/main" id="{2CAD1054-ED6B-B94B-8A82-75CF3C1A4567}"/>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9131524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F5DCB86C-350A-8C44-B2EF-4C649A6BC65D}"/>
              </a:ext>
            </a:extLst>
          </p:cNvPr>
          <p:cNvSpPr>
            <a:spLocks noGrp="1"/>
          </p:cNvSpPr>
          <p:nvPr>
            <p:ph type="dt" sz="half" idx="2"/>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CA05F40-82A7-4756-A1F8-58B08C21E33E}" type="datetime1">
              <a:rPr lang="en-US" altLang="en-US" smtClean="0"/>
              <a:t>9/23/2020</a:t>
            </a:fld>
            <a:endParaRPr lang="en-US" altLang="en-US"/>
          </a:p>
        </p:txBody>
      </p:sp>
      <p:sp>
        <p:nvSpPr>
          <p:cNvPr id="9" name="Footer Placeholder 4">
            <a:extLst>
              <a:ext uri="{FF2B5EF4-FFF2-40B4-BE49-F238E27FC236}">
                <a16:creationId xmlns:a16="http://schemas.microsoft.com/office/drawing/2014/main" id="{7E93F3F2-E6B3-E84C-8BD9-247FA79B0FAF}"/>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1BB1F0C1-A70C-6E43-A972-C57EE9AF402A}"/>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18896421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493838"/>
          </a:xfrm>
        </p:spPr>
        <p:txBody>
          <a:bodyPr anchor="b">
            <a:noAutofit/>
          </a:bodyPr>
          <a:lstStyle>
            <a:lvl1pPr>
              <a:defRPr sz="3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951038"/>
            <a:ext cx="3932237" cy="391795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3">
            <a:extLst>
              <a:ext uri="{FF2B5EF4-FFF2-40B4-BE49-F238E27FC236}">
                <a16:creationId xmlns:a16="http://schemas.microsoft.com/office/drawing/2014/main" id="{88742A4D-0341-E04F-A24A-5B0167AA7E8C}"/>
              </a:ext>
            </a:extLst>
          </p:cNvPr>
          <p:cNvSpPr>
            <a:spLocks noGrp="1"/>
          </p:cNvSpPr>
          <p:nvPr>
            <p:ph type="dt" sz="half" idx="10"/>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55FC45-C37E-4C76-A369-06745B8D025C}" type="datetime1">
              <a:rPr lang="en-US" altLang="en-US" smtClean="0"/>
              <a:t>9/23/2020</a:t>
            </a:fld>
            <a:endParaRPr lang="en-US" altLang="en-US"/>
          </a:p>
        </p:txBody>
      </p:sp>
      <p:sp>
        <p:nvSpPr>
          <p:cNvPr id="9" name="Footer Placeholder 4">
            <a:extLst>
              <a:ext uri="{FF2B5EF4-FFF2-40B4-BE49-F238E27FC236}">
                <a16:creationId xmlns:a16="http://schemas.microsoft.com/office/drawing/2014/main" id="{9CA75AA4-5886-4E4B-921F-23D8F165C147}"/>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B214684B-BEE2-7A4C-B95B-9A2F4B24B925}"/>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21142680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524000"/>
          </a:xfrm>
        </p:spPr>
        <p:txBody>
          <a:bodyPr anchor="b">
            <a:normAutofit/>
          </a:bodyPr>
          <a:lstStyle>
            <a:lvl1pPr>
              <a:defRPr sz="3000" b="0" i="0">
                <a:solidFill>
                  <a:srgbClr val="003366"/>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3">
            <a:extLst>
              <a:ext uri="{FF2B5EF4-FFF2-40B4-BE49-F238E27FC236}">
                <a16:creationId xmlns:a16="http://schemas.microsoft.com/office/drawing/2014/main" id="{E5D14827-294E-604F-BB5E-3DD2F9DBE3D1}"/>
              </a:ext>
            </a:extLst>
          </p:cNvPr>
          <p:cNvSpPr>
            <a:spLocks noGrp="1"/>
          </p:cNvSpPr>
          <p:nvPr>
            <p:ph type="dt" sz="half" idx="10"/>
          </p:nvPr>
        </p:nvSpPr>
        <p:spPr>
          <a:xfrm>
            <a:off x="838200" y="6356352"/>
            <a:ext cx="1828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A334A30-3E0C-46AE-AD21-85B74FE34631}" type="datetime1">
              <a:rPr lang="en-US" altLang="en-US" smtClean="0"/>
              <a:t>9/23/2020</a:t>
            </a:fld>
            <a:endParaRPr lang="en-US" altLang="en-US"/>
          </a:p>
        </p:txBody>
      </p:sp>
      <p:sp>
        <p:nvSpPr>
          <p:cNvPr id="9" name="Footer Placeholder 4">
            <a:extLst>
              <a:ext uri="{FF2B5EF4-FFF2-40B4-BE49-F238E27FC236}">
                <a16:creationId xmlns:a16="http://schemas.microsoft.com/office/drawing/2014/main" id="{25301BE5-236D-894B-8754-461F63DE91D3}"/>
              </a:ext>
            </a:extLst>
          </p:cNvPr>
          <p:cNvSpPr>
            <a:spLocks noGrp="1"/>
          </p:cNvSpPr>
          <p:nvPr>
            <p:ph type="ftr" sz="quarter" idx="3"/>
          </p:nvPr>
        </p:nvSpPr>
        <p:spPr>
          <a:xfrm>
            <a:off x="2795666" y="6356352"/>
            <a:ext cx="43671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10" name="Slide Number Placeholder 5">
            <a:extLst>
              <a:ext uri="{FF2B5EF4-FFF2-40B4-BE49-F238E27FC236}">
                <a16:creationId xmlns:a16="http://schemas.microsoft.com/office/drawing/2014/main" id="{798CD80B-B445-8847-832F-67AC58E6BE72}"/>
              </a:ext>
            </a:extLst>
          </p:cNvPr>
          <p:cNvSpPr>
            <a:spLocks noGrp="1"/>
          </p:cNvSpPr>
          <p:nvPr>
            <p:ph type="sldNum" sz="quarter" idx="4"/>
          </p:nvPr>
        </p:nvSpPr>
        <p:spPr>
          <a:xfrm>
            <a:off x="7291466"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Tree>
    <p:extLst>
      <p:ext uri="{BB962C8B-B14F-4D97-AF65-F5344CB8AC3E}">
        <p14:creationId xmlns:p14="http://schemas.microsoft.com/office/powerpoint/2010/main" val="3185019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3"/>
            <a:ext cx="10972800" cy="4525963"/>
          </a:xfrm>
        </p:spPr>
        <p:txBody>
          <a:bodyPr/>
          <a:lstStyle/>
          <a:p>
            <a:pPr lvl="0"/>
            <a:endParaRPr lang="en-US" noProof="0"/>
          </a:p>
        </p:txBody>
      </p:sp>
    </p:spTree>
    <p:extLst>
      <p:ext uri="{BB962C8B-B14F-4D97-AF65-F5344CB8AC3E}">
        <p14:creationId xmlns:p14="http://schemas.microsoft.com/office/powerpoint/2010/main" val="6386614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3118721664"/>
      </p:ext>
    </p:extLst>
  </p:cSld>
  <p:clrMapOvr>
    <a:masterClrMapping/>
  </p:clrMapOvr>
  <p:transition spd="slow" advClick="0"/>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855175"/>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112962805"/>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3862092683"/>
      </p:ext>
    </p:extLst>
  </p:cSld>
  <p:clrMapOvr>
    <a:masterClrMapping/>
  </p:clrMapOvr>
  <p:transition spd="slow" advClick="0"/>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100508"/>
      </p:ext>
    </p:extLst>
  </p:cSld>
  <p:clrMapOvr>
    <a:masterClrMapping/>
  </p:clrMapOvr>
  <p:transition spd="slow" advClick="0"/>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846471"/>
      </p:ext>
    </p:extLst>
  </p:cSld>
  <p:clrMapOvr>
    <a:masterClrMapping/>
  </p:clrMapOvr>
  <p:transition spd="slow" advClick="0"/>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1100148670"/>
      </p:ext>
    </p:extLst>
  </p:cSld>
  <p:clrMapOvr>
    <a:masterClrMapping/>
  </p:clrMapOvr>
  <p:transition spd="slow" advClick="0"/>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40139"/>
      </p:ext>
    </p:extLst>
  </p:cSld>
  <p:clrMapOvr>
    <a:masterClrMapping/>
  </p:clrMapOvr>
  <p:transition spd="slow" advClick="0"/>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4065288294"/>
      </p:ext>
    </p:extLst>
  </p:cSld>
  <p:clrMapOvr>
    <a:masterClrMapping/>
  </p:clrMapOvr>
  <p:transition spd="slow" advClick="0"/>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4123562679"/>
      </p:ext>
    </p:extLst>
  </p:cSld>
  <p:clrMapOvr>
    <a:masterClrMapping/>
  </p:clrMapOvr>
  <p:transition spd="slow" advClick="0"/>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320627"/>
      </p:ext>
    </p:extLst>
  </p:cSld>
  <p:clrMapOvr>
    <a:masterClrMapping/>
  </p:clrMapOvr>
  <p:transition spd="slow"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904473"/>
      </p:ext>
    </p:extLst>
  </p:cSld>
  <p:clrMapOvr>
    <a:masterClrMapping/>
  </p:clrMapOvr>
  <p:transition spd="slow" advClick="0"/>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199796098"/>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42533862"/>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157991916"/>
      </p:ext>
    </p:extLst>
  </p:cSld>
  <p:clrMapOvr>
    <a:masterClrMapping/>
  </p:clrMapOvr>
  <p:transition spd="slow" advClick="0"/>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309870269"/>
      </p:ext>
    </p:extLst>
  </p:cSld>
  <p:clrMapOvr>
    <a:masterClrMapping/>
  </p:clrMapOvr>
  <p:transition spd="slow" advClick="0"/>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32463593"/>
      </p:ext>
    </p:extLst>
  </p:cSld>
  <p:clrMapOvr>
    <a:masterClrMapping/>
  </p:clrMapOvr>
  <p:transition spd="slow" advClick="0"/>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96746162"/>
      </p:ext>
    </p:extLst>
  </p:cSld>
  <p:clrMapOvr>
    <a:masterClrMapping/>
  </p:clrMapOvr>
  <p:transition spd="slow" advClick="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854534"/>
      </p:ext>
    </p:extLst>
  </p:cSld>
  <p:clrMapOvr>
    <a:masterClrMapping/>
  </p:clrMapOvr>
  <p:transition spd="slow" advClick="0"/>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679248849"/>
      </p:ext>
    </p:extLst>
  </p:cSld>
  <p:clrMapOvr>
    <a:masterClrMapping/>
  </p:clrMapOvr>
  <p:transition spd="slow" advClick="0"/>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527702239"/>
      </p:ext>
    </p:extLst>
  </p:cSld>
  <p:clrMapOvr>
    <a:masterClrMapping/>
  </p:clrMapOvr>
  <p:transition spd="slow" advClick="0"/>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9104" y="2755375"/>
            <a:ext cx="7827264" cy="420624"/>
          </a:xfrm>
          <a:prstGeom prst="rect">
            <a:avLst/>
          </a:prstGeom>
        </p:spPr>
        <p:txBody>
          <a:bodyPr lIns="91440" anchor="ctr"/>
          <a:lstStyle>
            <a:lvl1pPr marL="0" indent="0" algn="ctr">
              <a:buFontTx/>
              <a:buNone/>
              <a:defRPr sz="2133">
                <a:solidFill>
                  <a:schemeClr val="tx1"/>
                </a:solidFill>
              </a:defRPr>
            </a:lvl1pPr>
          </a:lstStyle>
          <a:p>
            <a:pPr lvl="0"/>
            <a:r>
              <a:rPr lang="en-US" dirty="0"/>
              <a:t>Answer</a:t>
            </a:r>
          </a:p>
        </p:txBody>
      </p:sp>
      <p:sp>
        <p:nvSpPr>
          <p:cNvPr id="14" name="Content Placeholder 2">
            <a:extLst>
              <a:ext uri="{FF2B5EF4-FFF2-40B4-BE49-F238E27FC236}">
                <a16:creationId xmlns:a16="http://schemas.microsoft.com/office/drawing/2014/main" id="{53519A4A-9219-1146-A62A-3E8031025C50}"/>
              </a:ext>
            </a:extLst>
          </p:cNvPr>
          <p:cNvSpPr>
            <a:spLocks noGrp="1"/>
          </p:cNvSpPr>
          <p:nvPr>
            <p:ph idx="10" hasCustomPrompt="1"/>
          </p:nvPr>
        </p:nvSpPr>
        <p:spPr>
          <a:xfrm>
            <a:off x="3499103" y="3269609"/>
            <a:ext cx="7778259" cy="420624"/>
          </a:xfrm>
          <a:prstGeom prst="rect">
            <a:avLst/>
          </a:prstGeom>
        </p:spPr>
        <p:txBody>
          <a:bodyPr lIns="91440" anchor="ctr"/>
          <a:lstStyle>
            <a:lvl1pPr marL="0" indent="0" algn="ctr">
              <a:buFontTx/>
              <a:buNone/>
              <a:defRPr sz="2133">
                <a:solidFill>
                  <a:schemeClr val="tx1"/>
                </a:solidFill>
              </a:defRPr>
            </a:lvl1pPr>
          </a:lstStyle>
          <a:p>
            <a:pPr lvl="0"/>
            <a:r>
              <a:rPr lang="en-US" dirty="0"/>
              <a:t>Answer</a:t>
            </a:r>
          </a:p>
        </p:txBody>
      </p:sp>
      <p:sp>
        <p:nvSpPr>
          <p:cNvPr id="15" name="Content Placeholder 2">
            <a:extLst>
              <a:ext uri="{FF2B5EF4-FFF2-40B4-BE49-F238E27FC236}">
                <a16:creationId xmlns:a16="http://schemas.microsoft.com/office/drawing/2014/main" id="{6B7AEE27-F70D-0E4F-909D-9E6945E10DFB}"/>
              </a:ext>
            </a:extLst>
          </p:cNvPr>
          <p:cNvSpPr>
            <a:spLocks noGrp="1"/>
          </p:cNvSpPr>
          <p:nvPr>
            <p:ph idx="11" hasCustomPrompt="1"/>
          </p:nvPr>
        </p:nvSpPr>
        <p:spPr>
          <a:xfrm>
            <a:off x="3499104" y="3792390"/>
            <a:ext cx="7827264" cy="420624"/>
          </a:xfrm>
          <a:prstGeom prst="rect">
            <a:avLst/>
          </a:prstGeom>
        </p:spPr>
        <p:txBody>
          <a:bodyPr lIns="91440" anchor="ctr"/>
          <a:lstStyle>
            <a:lvl1pPr marL="0" indent="0" algn="ctr">
              <a:buFontTx/>
              <a:buNone/>
              <a:defRPr sz="2133">
                <a:solidFill>
                  <a:schemeClr val="tx1"/>
                </a:solidFill>
              </a:defRPr>
            </a:lvl1pPr>
          </a:lstStyle>
          <a:p>
            <a:pPr lvl="0"/>
            <a:r>
              <a:rPr lang="en-US" dirty="0"/>
              <a:t>Answer</a:t>
            </a:r>
          </a:p>
        </p:txBody>
      </p:sp>
      <p:sp>
        <p:nvSpPr>
          <p:cNvPr id="16" name="Content Placeholder 2">
            <a:extLst>
              <a:ext uri="{FF2B5EF4-FFF2-40B4-BE49-F238E27FC236}">
                <a16:creationId xmlns:a16="http://schemas.microsoft.com/office/drawing/2014/main" id="{164EB7B3-A691-D94C-AFCB-A87D0DDDB328}"/>
              </a:ext>
            </a:extLst>
          </p:cNvPr>
          <p:cNvSpPr>
            <a:spLocks noGrp="1"/>
          </p:cNvSpPr>
          <p:nvPr>
            <p:ph idx="12" hasCustomPrompt="1"/>
          </p:nvPr>
        </p:nvSpPr>
        <p:spPr>
          <a:xfrm>
            <a:off x="3499104" y="4306624"/>
            <a:ext cx="7827264" cy="420624"/>
          </a:xfrm>
          <a:prstGeom prst="rect">
            <a:avLst/>
          </a:prstGeom>
        </p:spPr>
        <p:txBody>
          <a:bodyPr lIns="91440" anchor="ctr"/>
          <a:lstStyle>
            <a:lvl1pPr marL="0" indent="0" algn="ctr">
              <a:buFontTx/>
              <a:buNone/>
              <a:defRPr sz="2133">
                <a:solidFill>
                  <a:schemeClr val="tx1"/>
                </a:solidFill>
              </a:defRPr>
            </a:lvl1pPr>
          </a:lstStyle>
          <a:p>
            <a:pPr lvl="0"/>
            <a:r>
              <a:rPr lang="en-US" dirty="0"/>
              <a:t>Answer</a:t>
            </a:r>
          </a:p>
        </p:txBody>
      </p:sp>
      <p:sp>
        <p:nvSpPr>
          <p:cNvPr id="17" name="Content Placeholder 2">
            <a:extLst>
              <a:ext uri="{FF2B5EF4-FFF2-40B4-BE49-F238E27FC236}">
                <a16:creationId xmlns:a16="http://schemas.microsoft.com/office/drawing/2014/main" id="{5525B9B0-F5E5-E444-BF6C-1117FF69152E}"/>
              </a:ext>
            </a:extLst>
          </p:cNvPr>
          <p:cNvSpPr>
            <a:spLocks noGrp="1"/>
          </p:cNvSpPr>
          <p:nvPr>
            <p:ph idx="13" hasCustomPrompt="1"/>
          </p:nvPr>
        </p:nvSpPr>
        <p:spPr>
          <a:xfrm>
            <a:off x="3499104" y="4811870"/>
            <a:ext cx="7827264" cy="420624"/>
          </a:xfrm>
          <a:prstGeom prst="rect">
            <a:avLst/>
          </a:prstGeom>
        </p:spPr>
        <p:txBody>
          <a:bodyPr lIns="91440" anchor="ctr"/>
          <a:lstStyle>
            <a:lvl1pPr marL="0" indent="0" algn="ctr">
              <a:buFontTx/>
              <a:buNone/>
              <a:defRPr sz="2133">
                <a:solidFill>
                  <a:schemeClr val="tx1"/>
                </a:solidFill>
              </a:defRPr>
            </a:lvl1pPr>
          </a:lstStyle>
          <a:p>
            <a:pPr lvl="0"/>
            <a:r>
              <a:rPr lang="en-US" dirty="0"/>
              <a:t>Answer</a:t>
            </a:r>
          </a:p>
        </p:txBody>
      </p:sp>
      <p:sp>
        <p:nvSpPr>
          <p:cNvPr id="18" name="Content Placeholder 2">
            <a:extLst>
              <a:ext uri="{FF2B5EF4-FFF2-40B4-BE49-F238E27FC236}">
                <a16:creationId xmlns:a16="http://schemas.microsoft.com/office/drawing/2014/main" id="{21531B7A-D477-E249-9D1A-DA4E373A207F}"/>
              </a:ext>
            </a:extLst>
          </p:cNvPr>
          <p:cNvSpPr>
            <a:spLocks noGrp="1"/>
          </p:cNvSpPr>
          <p:nvPr>
            <p:ph idx="14" hasCustomPrompt="1"/>
          </p:nvPr>
        </p:nvSpPr>
        <p:spPr>
          <a:xfrm>
            <a:off x="3499104" y="5317116"/>
            <a:ext cx="7827264" cy="420624"/>
          </a:xfrm>
          <a:prstGeom prst="rect">
            <a:avLst/>
          </a:prstGeom>
        </p:spPr>
        <p:txBody>
          <a:bodyPr lIns="91440" anchor="ctr"/>
          <a:lstStyle>
            <a:lvl1pPr marL="0" indent="0" algn="ctr">
              <a:buFontTx/>
              <a:buNone/>
              <a:defRPr sz="2133">
                <a:solidFill>
                  <a:schemeClr val="tx1"/>
                </a:solidFill>
              </a:defRPr>
            </a:lvl1pPr>
          </a:lstStyle>
          <a:p>
            <a:pPr lvl="0"/>
            <a:r>
              <a:rPr lang="en-US" dirty="0"/>
              <a:t>Answer</a:t>
            </a:r>
          </a:p>
        </p:txBody>
      </p:sp>
      <p:sp>
        <p:nvSpPr>
          <p:cNvPr id="10" name="Title 26">
            <a:extLst>
              <a:ext uri="{FF2B5EF4-FFF2-40B4-BE49-F238E27FC236}">
                <a16:creationId xmlns:a16="http://schemas.microsoft.com/office/drawing/2014/main" id="{DA2415CA-C74D-0E46-946D-E9EA097E343B}"/>
              </a:ext>
            </a:extLst>
          </p:cNvPr>
          <p:cNvSpPr>
            <a:spLocks noGrp="1"/>
          </p:cNvSpPr>
          <p:nvPr>
            <p:ph type="title"/>
          </p:nvPr>
        </p:nvSpPr>
        <p:spPr>
          <a:xfrm>
            <a:off x="914639" y="0"/>
            <a:ext cx="10362724" cy="2551376"/>
          </a:xfrm>
        </p:spPr>
        <p:txBody>
          <a:bodyPr/>
          <a:lstStyle>
            <a:lvl1pPr>
              <a:defRPr>
                <a:solidFill>
                  <a:srgbClr val="0432FF"/>
                </a:solidFill>
              </a:defRPr>
            </a:lvl1pPr>
          </a:lstStyle>
          <a:p>
            <a:endParaRPr lang="en-US" sz="2600" dirty="0"/>
          </a:p>
        </p:txBody>
      </p:sp>
    </p:spTree>
    <p:extLst>
      <p:ext uri="{BB962C8B-B14F-4D97-AF65-F5344CB8AC3E}">
        <p14:creationId xmlns:p14="http://schemas.microsoft.com/office/powerpoint/2010/main" val="2299250707"/>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hasCustomPrompt="1"/>
          </p:nvPr>
        </p:nvSpPr>
        <p:spPr>
          <a:xfrm>
            <a:off x="3499104" y="2749679"/>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17" name="Content Placeholder 2">
            <a:extLst>
              <a:ext uri="{FF2B5EF4-FFF2-40B4-BE49-F238E27FC236}">
                <a16:creationId xmlns:a16="http://schemas.microsoft.com/office/drawing/2014/main" id="{A98E10E9-4C07-FF4D-A494-DC777B7B86F5}"/>
              </a:ext>
            </a:extLst>
          </p:cNvPr>
          <p:cNvSpPr>
            <a:spLocks noGrp="1"/>
          </p:cNvSpPr>
          <p:nvPr>
            <p:ph idx="10" hasCustomPrompt="1"/>
          </p:nvPr>
        </p:nvSpPr>
        <p:spPr>
          <a:xfrm>
            <a:off x="3499104" y="3274872"/>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18" name="Content Placeholder 2">
            <a:extLst>
              <a:ext uri="{FF2B5EF4-FFF2-40B4-BE49-F238E27FC236}">
                <a16:creationId xmlns:a16="http://schemas.microsoft.com/office/drawing/2014/main" id="{FE5393C4-689E-4F47-A5E1-B412CCE552FD}"/>
              </a:ext>
            </a:extLst>
          </p:cNvPr>
          <p:cNvSpPr>
            <a:spLocks noGrp="1"/>
          </p:cNvSpPr>
          <p:nvPr>
            <p:ph idx="11" hasCustomPrompt="1"/>
          </p:nvPr>
        </p:nvSpPr>
        <p:spPr>
          <a:xfrm>
            <a:off x="3499104" y="3800064"/>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19" name="Content Placeholder 2">
            <a:extLst>
              <a:ext uri="{FF2B5EF4-FFF2-40B4-BE49-F238E27FC236}">
                <a16:creationId xmlns:a16="http://schemas.microsoft.com/office/drawing/2014/main" id="{9124F695-2F0C-354D-8981-F986D94D3BEA}"/>
              </a:ext>
            </a:extLst>
          </p:cNvPr>
          <p:cNvSpPr>
            <a:spLocks noGrp="1"/>
          </p:cNvSpPr>
          <p:nvPr>
            <p:ph idx="12" hasCustomPrompt="1"/>
          </p:nvPr>
        </p:nvSpPr>
        <p:spPr>
          <a:xfrm>
            <a:off x="3499104" y="4303997"/>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0" name="Content Placeholder 2">
            <a:extLst>
              <a:ext uri="{FF2B5EF4-FFF2-40B4-BE49-F238E27FC236}">
                <a16:creationId xmlns:a16="http://schemas.microsoft.com/office/drawing/2014/main" id="{69489CD9-37BC-6842-8F6A-62A106074C7F}"/>
              </a:ext>
            </a:extLst>
          </p:cNvPr>
          <p:cNvSpPr>
            <a:spLocks noGrp="1"/>
          </p:cNvSpPr>
          <p:nvPr>
            <p:ph idx="13" hasCustomPrompt="1"/>
          </p:nvPr>
        </p:nvSpPr>
        <p:spPr>
          <a:xfrm>
            <a:off x="3499104" y="4823885"/>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1" name="Content Placeholder 2">
            <a:extLst>
              <a:ext uri="{FF2B5EF4-FFF2-40B4-BE49-F238E27FC236}">
                <a16:creationId xmlns:a16="http://schemas.microsoft.com/office/drawing/2014/main" id="{24E906C3-7755-9F4E-9BF5-D6605E68F9FB}"/>
              </a:ext>
            </a:extLst>
          </p:cNvPr>
          <p:cNvSpPr>
            <a:spLocks noGrp="1"/>
          </p:cNvSpPr>
          <p:nvPr>
            <p:ph idx="14" hasCustomPrompt="1"/>
          </p:nvPr>
        </p:nvSpPr>
        <p:spPr>
          <a:xfrm>
            <a:off x="3477062" y="5336378"/>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3" name="Content Placeholder 2">
            <a:extLst>
              <a:ext uri="{FF2B5EF4-FFF2-40B4-BE49-F238E27FC236}">
                <a16:creationId xmlns:a16="http://schemas.microsoft.com/office/drawing/2014/main" id="{01355584-F991-9348-AC39-8F0EA741A90B}"/>
              </a:ext>
            </a:extLst>
          </p:cNvPr>
          <p:cNvSpPr>
            <a:spLocks noGrp="1"/>
          </p:cNvSpPr>
          <p:nvPr>
            <p:ph idx="16" hasCustomPrompt="1"/>
          </p:nvPr>
        </p:nvSpPr>
        <p:spPr>
          <a:xfrm>
            <a:off x="7449781" y="2749679"/>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4" name="Content Placeholder 2">
            <a:extLst>
              <a:ext uri="{FF2B5EF4-FFF2-40B4-BE49-F238E27FC236}">
                <a16:creationId xmlns:a16="http://schemas.microsoft.com/office/drawing/2014/main" id="{98FC0CFF-53F6-A64D-9AD9-507565AFB6A0}"/>
              </a:ext>
            </a:extLst>
          </p:cNvPr>
          <p:cNvSpPr>
            <a:spLocks noGrp="1"/>
          </p:cNvSpPr>
          <p:nvPr>
            <p:ph idx="17" hasCustomPrompt="1"/>
          </p:nvPr>
        </p:nvSpPr>
        <p:spPr>
          <a:xfrm>
            <a:off x="7449781" y="3274872"/>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5" name="Content Placeholder 2">
            <a:extLst>
              <a:ext uri="{FF2B5EF4-FFF2-40B4-BE49-F238E27FC236}">
                <a16:creationId xmlns:a16="http://schemas.microsoft.com/office/drawing/2014/main" id="{B9462058-5FE8-3E49-9F18-6FE0CB749B26}"/>
              </a:ext>
            </a:extLst>
          </p:cNvPr>
          <p:cNvSpPr>
            <a:spLocks noGrp="1"/>
          </p:cNvSpPr>
          <p:nvPr>
            <p:ph idx="18" hasCustomPrompt="1"/>
          </p:nvPr>
        </p:nvSpPr>
        <p:spPr>
          <a:xfrm>
            <a:off x="7449781" y="3800064"/>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6" name="Content Placeholder 2">
            <a:extLst>
              <a:ext uri="{FF2B5EF4-FFF2-40B4-BE49-F238E27FC236}">
                <a16:creationId xmlns:a16="http://schemas.microsoft.com/office/drawing/2014/main" id="{E003B0C4-4EBF-2145-91FA-4F7A1EBBAEF4}"/>
              </a:ext>
            </a:extLst>
          </p:cNvPr>
          <p:cNvSpPr>
            <a:spLocks noGrp="1"/>
          </p:cNvSpPr>
          <p:nvPr>
            <p:ph idx="19" hasCustomPrompt="1"/>
          </p:nvPr>
        </p:nvSpPr>
        <p:spPr>
          <a:xfrm>
            <a:off x="7449781" y="4303997"/>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7" name="Content Placeholder 2">
            <a:extLst>
              <a:ext uri="{FF2B5EF4-FFF2-40B4-BE49-F238E27FC236}">
                <a16:creationId xmlns:a16="http://schemas.microsoft.com/office/drawing/2014/main" id="{E7579733-3C3D-734D-94CA-288941093A2E}"/>
              </a:ext>
            </a:extLst>
          </p:cNvPr>
          <p:cNvSpPr>
            <a:spLocks noGrp="1"/>
          </p:cNvSpPr>
          <p:nvPr>
            <p:ph idx="20" hasCustomPrompt="1"/>
          </p:nvPr>
        </p:nvSpPr>
        <p:spPr>
          <a:xfrm>
            <a:off x="7449781" y="4823885"/>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8" name="Content Placeholder 2">
            <a:extLst>
              <a:ext uri="{FF2B5EF4-FFF2-40B4-BE49-F238E27FC236}">
                <a16:creationId xmlns:a16="http://schemas.microsoft.com/office/drawing/2014/main" id="{B6A49497-429E-BF41-AB55-2A337CA40BAE}"/>
              </a:ext>
            </a:extLst>
          </p:cNvPr>
          <p:cNvSpPr>
            <a:spLocks noGrp="1"/>
          </p:cNvSpPr>
          <p:nvPr>
            <p:ph idx="21" hasCustomPrompt="1"/>
          </p:nvPr>
        </p:nvSpPr>
        <p:spPr>
          <a:xfrm>
            <a:off x="7427739" y="5336378"/>
            <a:ext cx="3849624"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0" name="Title 26">
            <a:extLst>
              <a:ext uri="{FF2B5EF4-FFF2-40B4-BE49-F238E27FC236}">
                <a16:creationId xmlns:a16="http://schemas.microsoft.com/office/drawing/2014/main" id="{6AB6CA75-6AFB-3447-9421-BA2B9FB60B5F}"/>
              </a:ext>
            </a:extLst>
          </p:cNvPr>
          <p:cNvSpPr>
            <a:spLocks noGrp="1"/>
          </p:cNvSpPr>
          <p:nvPr>
            <p:ph type="title"/>
          </p:nvPr>
        </p:nvSpPr>
        <p:spPr>
          <a:xfrm>
            <a:off x="914639" y="-1"/>
            <a:ext cx="10362724" cy="2554003"/>
          </a:xfrm>
        </p:spPr>
        <p:txBody>
          <a:bodyPr/>
          <a:lstStyle>
            <a:lvl1pPr>
              <a:defRPr>
                <a:solidFill>
                  <a:srgbClr val="0432FF"/>
                </a:solidFill>
              </a:defRPr>
            </a:lvl1pPr>
          </a:lstStyle>
          <a:p>
            <a:endParaRPr lang="en-US" sz="2600" dirty="0"/>
          </a:p>
        </p:txBody>
      </p:sp>
    </p:spTree>
    <p:extLst>
      <p:ext uri="{BB962C8B-B14F-4D97-AF65-F5344CB8AC3E}">
        <p14:creationId xmlns:p14="http://schemas.microsoft.com/office/powerpoint/2010/main" val="3377740018"/>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hasCustomPrompt="1"/>
          </p:nvPr>
        </p:nvSpPr>
        <p:spPr>
          <a:xfrm>
            <a:off x="3499104" y="2761343"/>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0" name="Content Placeholder 2">
            <a:extLst>
              <a:ext uri="{FF2B5EF4-FFF2-40B4-BE49-F238E27FC236}">
                <a16:creationId xmlns:a16="http://schemas.microsoft.com/office/drawing/2014/main" id="{0A80B11A-A65F-3A43-A8DF-2B9C551F4909}"/>
              </a:ext>
            </a:extLst>
          </p:cNvPr>
          <p:cNvSpPr>
            <a:spLocks noGrp="1"/>
          </p:cNvSpPr>
          <p:nvPr>
            <p:ph idx="16" hasCustomPrompt="1"/>
          </p:nvPr>
        </p:nvSpPr>
        <p:spPr>
          <a:xfrm>
            <a:off x="6125073" y="2761343"/>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7" name="Content Placeholder 2">
            <a:extLst>
              <a:ext uri="{FF2B5EF4-FFF2-40B4-BE49-F238E27FC236}">
                <a16:creationId xmlns:a16="http://schemas.microsoft.com/office/drawing/2014/main" id="{EE1AB8A0-FAC3-E64B-A0EF-76C93612B81F}"/>
              </a:ext>
            </a:extLst>
          </p:cNvPr>
          <p:cNvSpPr>
            <a:spLocks noGrp="1"/>
          </p:cNvSpPr>
          <p:nvPr>
            <p:ph idx="23" hasCustomPrompt="1"/>
          </p:nvPr>
        </p:nvSpPr>
        <p:spPr>
          <a:xfrm>
            <a:off x="8751041" y="2761343"/>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4" name="Title 26">
            <a:extLst>
              <a:ext uri="{FF2B5EF4-FFF2-40B4-BE49-F238E27FC236}">
                <a16:creationId xmlns:a16="http://schemas.microsoft.com/office/drawing/2014/main" id="{DDAC9A20-F102-9845-9D3B-931B0D05288A}"/>
              </a:ext>
            </a:extLst>
          </p:cNvPr>
          <p:cNvSpPr>
            <a:spLocks noGrp="1"/>
          </p:cNvSpPr>
          <p:nvPr>
            <p:ph type="title"/>
          </p:nvPr>
        </p:nvSpPr>
        <p:spPr>
          <a:xfrm>
            <a:off x="914639" y="-1"/>
            <a:ext cx="10362724" cy="2539705"/>
          </a:xfrm>
        </p:spPr>
        <p:txBody>
          <a:bodyPr/>
          <a:lstStyle>
            <a:lvl1pPr>
              <a:defRPr>
                <a:solidFill>
                  <a:srgbClr val="0432FF"/>
                </a:solidFill>
              </a:defRPr>
            </a:lvl1pPr>
          </a:lstStyle>
          <a:p>
            <a:endParaRPr lang="en-US" sz="2600" dirty="0"/>
          </a:p>
        </p:txBody>
      </p:sp>
      <p:sp>
        <p:nvSpPr>
          <p:cNvPr id="45" name="Content Placeholder 2">
            <a:extLst>
              <a:ext uri="{FF2B5EF4-FFF2-40B4-BE49-F238E27FC236}">
                <a16:creationId xmlns:a16="http://schemas.microsoft.com/office/drawing/2014/main" id="{252211BA-031F-2044-8F7B-D84D39D11400}"/>
              </a:ext>
            </a:extLst>
          </p:cNvPr>
          <p:cNvSpPr>
            <a:spLocks noGrp="1"/>
          </p:cNvSpPr>
          <p:nvPr>
            <p:ph idx="24" hasCustomPrompt="1"/>
          </p:nvPr>
        </p:nvSpPr>
        <p:spPr>
          <a:xfrm>
            <a:off x="3499104" y="3280327"/>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6" name="Content Placeholder 2">
            <a:extLst>
              <a:ext uri="{FF2B5EF4-FFF2-40B4-BE49-F238E27FC236}">
                <a16:creationId xmlns:a16="http://schemas.microsoft.com/office/drawing/2014/main" id="{8BDC44B5-CB0D-9A4E-903A-EFB51714A2EB}"/>
              </a:ext>
            </a:extLst>
          </p:cNvPr>
          <p:cNvSpPr>
            <a:spLocks noGrp="1"/>
          </p:cNvSpPr>
          <p:nvPr>
            <p:ph idx="25" hasCustomPrompt="1"/>
          </p:nvPr>
        </p:nvSpPr>
        <p:spPr>
          <a:xfrm>
            <a:off x="6125073" y="3280327"/>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7" name="Content Placeholder 2">
            <a:extLst>
              <a:ext uri="{FF2B5EF4-FFF2-40B4-BE49-F238E27FC236}">
                <a16:creationId xmlns:a16="http://schemas.microsoft.com/office/drawing/2014/main" id="{29D6273A-1BD3-8340-8A4D-4D90ECC21E82}"/>
              </a:ext>
            </a:extLst>
          </p:cNvPr>
          <p:cNvSpPr>
            <a:spLocks noGrp="1"/>
          </p:cNvSpPr>
          <p:nvPr>
            <p:ph idx="26" hasCustomPrompt="1"/>
          </p:nvPr>
        </p:nvSpPr>
        <p:spPr>
          <a:xfrm>
            <a:off x="8751041" y="3280327"/>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8" name="Content Placeholder 2">
            <a:extLst>
              <a:ext uri="{FF2B5EF4-FFF2-40B4-BE49-F238E27FC236}">
                <a16:creationId xmlns:a16="http://schemas.microsoft.com/office/drawing/2014/main" id="{95237CA8-0E04-CB4B-86DB-03E04BC81DFC}"/>
              </a:ext>
            </a:extLst>
          </p:cNvPr>
          <p:cNvSpPr>
            <a:spLocks noGrp="1"/>
          </p:cNvSpPr>
          <p:nvPr>
            <p:ph idx="27" hasCustomPrompt="1"/>
          </p:nvPr>
        </p:nvSpPr>
        <p:spPr>
          <a:xfrm>
            <a:off x="3499104" y="3791073"/>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9" name="Content Placeholder 2">
            <a:extLst>
              <a:ext uri="{FF2B5EF4-FFF2-40B4-BE49-F238E27FC236}">
                <a16:creationId xmlns:a16="http://schemas.microsoft.com/office/drawing/2014/main" id="{8A8CC397-ED71-944F-B982-113286BFF13D}"/>
              </a:ext>
            </a:extLst>
          </p:cNvPr>
          <p:cNvSpPr>
            <a:spLocks noGrp="1"/>
          </p:cNvSpPr>
          <p:nvPr>
            <p:ph idx="28" hasCustomPrompt="1"/>
          </p:nvPr>
        </p:nvSpPr>
        <p:spPr>
          <a:xfrm>
            <a:off x="6125073" y="3791073"/>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0" name="Content Placeholder 2">
            <a:extLst>
              <a:ext uri="{FF2B5EF4-FFF2-40B4-BE49-F238E27FC236}">
                <a16:creationId xmlns:a16="http://schemas.microsoft.com/office/drawing/2014/main" id="{F95EF15A-1B70-3F4C-BB13-CC5FD641BEFF}"/>
              </a:ext>
            </a:extLst>
          </p:cNvPr>
          <p:cNvSpPr>
            <a:spLocks noGrp="1"/>
          </p:cNvSpPr>
          <p:nvPr>
            <p:ph idx="29" hasCustomPrompt="1"/>
          </p:nvPr>
        </p:nvSpPr>
        <p:spPr>
          <a:xfrm>
            <a:off x="8751041" y="3791073"/>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1" name="Content Placeholder 2">
            <a:extLst>
              <a:ext uri="{FF2B5EF4-FFF2-40B4-BE49-F238E27FC236}">
                <a16:creationId xmlns:a16="http://schemas.microsoft.com/office/drawing/2014/main" id="{A0D89ACA-7B1C-9E4D-BF87-606228CE0A1C}"/>
              </a:ext>
            </a:extLst>
          </p:cNvPr>
          <p:cNvSpPr>
            <a:spLocks noGrp="1"/>
          </p:cNvSpPr>
          <p:nvPr>
            <p:ph idx="30" hasCustomPrompt="1"/>
          </p:nvPr>
        </p:nvSpPr>
        <p:spPr>
          <a:xfrm>
            <a:off x="3499104" y="4318295"/>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2" name="Content Placeholder 2">
            <a:extLst>
              <a:ext uri="{FF2B5EF4-FFF2-40B4-BE49-F238E27FC236}">
                <a16:creationId xmlns:a16="http://schemas.microsoft.com/office/drawing/2014/main" id="{E47A8638-C68A-604D-A32C-D269F18AACBA}"/>
              </a:ext>
            </a:extLst>
          </p:cNvPr>
          <p:cNvSpPr>
            <a:spLocks noGrp="1"/>
          </p:cNvSpPr>
          <p:nvPr>
            <p:ph idx="31" hasCustomPrompt="1"/>
          </p:nvPr>
        </p:nvSpPr>
        <p:spPr>
          <a:xfrm>
            <a:off x="6125073" y="4318295"/>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3" name="Content Placeholder 2">
            <a:extLst>
              <a:ext uri="{FF2B5EF4-FFF2-40B4-BE49-F238E27FC236}">
                <a16:creationId xmlns:a16="http://schemas.microsoft.com/office/drawing/2014/main" id="{27B4A293-6978-D241-A719-6516088B39EA}"/>
              </a:ext>
            </a:extLst>
          </p:cNvPr>
          <p:cNvSpPr>
            <a:spLocks noGrp="1"/>
          </p:cNvSpPr>
          <p:nvPr>
            <p:ph idx="32" hasCustomPrompt="1"/>
          </p:nvPr>
        </p:nvSpPr>
        <p:spPr>
          <a:xfrm>
            <a:off x="8751041" y="4318295"/>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4" name="Content Placeholder 2">
            <a:extLst>
              <a:ext uri="{FF2B5EF4-FFF2-40B4-BE49-F238E27FC236}">
                <a16:creationId xmlns:a16="http://schemas.microsoft.com/office/drawing/2014/main" id="{21814C7F-886D-D04E-A6E3-A15B43841055}"/>
              </a:ext>
            </a:extLst>
          </p:cNvPr>
          <p:cNvSpPr>
            <a:spLocks noGrp="1"/>
          </p:cNvSpPr>
          <p:nvPr>
            <p:ph idx="33" hasCustomPrompt="1"/>
          </p:nvPr>
        </p:nvSpPr>
        <p:spPr>
          <a:xfrm>
            <a:off x="3499104" y="4829041"/>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5" name="Content Placeholder 2">
            <a:extLst>
              <a:ext uri="{FF2B5EF4-FFF2-40B4-BE49-F238E27FC236}">
                <a16:creationId xmlns:a16="http://schemas.microsoft.com/office/drawing/2014/main" id="{BBCD040A-7F15-3D4C-B4B4-52C735F54E3E}"/>
              </a:ext>
            </a:extLst>
          </p:cNvPr>
          <p:cNvSpPr>
            <a:spLocks noGrp="1"/>
          </p:cNvSpPr>
          <p:nvPr>
            <p:ph idx="34" hasCustomPrompt="1"/>
          </p:nvPr>
        </p:nvSpPr>
        <p:spPr>
          <a:xfrm>
            <a:off x="6125073" y="4829041"/>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6" name="Content Placeholder 2">
            <a:extLst>
              <a:ext uri="{FF2B5EF4-FFF2-40B4-BE49-F238E27FC236}">
                <a16:creationId xmlns:a16="http://schemas.microsoft.com/office/drawing/2014/main" id="{399E49A6-C610-A24B-8E30-F03570ED9D6D}"/>
              </a:ext>
            </a:extLst>
          </p:cNvPr>
          <p:cNvSpPr>
            <a:spLocks noGrp="1"/>
          </p:cNvSpPr>
          <p:nvPr>
            <p:ph idx="35" hasCustomPrompt="1"/>
          </p:nvPr>
        </p:nvSpPr>
        <p:spPr>
          <a:xfrm>
            <a:off x="8751041" y="4829041"/>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7" name="Content Placeholder 2">
            <a:extLst>
              <a:ext uri="{FF2B5EF4-FFF2-40B4-BE49-F238E27FC236}">
                <a16:creationId xmlns:a16="http://schemas.microsoft.com/office/drawing/2014/main" id="{4E04DAD6-0780-2F42-B4D8-867B25D8D51D}"/>
              </a:ext>
            </a:extLst>
          </p:cNvPr>
          <p:cNvSpPr>
            <a:spLocks noGrp="1"/>
          </p:cNvSpPr>
          <p:nvPr>
            <p:ph idx="36" hasCustomPrompt="1"/>
          </p:nvPr>
        </p:nvSpPr>
        <p:spPr>
          <a:xfrm>
            <a:off x="3499104" y="5339787"/>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8" name="Content Placeholder 2">
            <a:extLst>
              <a:ext uri="{FF2B5EF4-FFF2-40B4-BE49-F238E27FC236}">
                <a16:creationId xmlns:a16="http://schemas.microsoft.com/office/drawing/2014/main" id="{38CB604E-4ABC-6645-A9AF-CEDCC3A9CE20}"/>
              </a:ext>
            </a:extLst>
          </p:cNvPr>
          <p:cNvSpPr>
            <a:spLocks noGrp="1"/>
          </p:cNvSpPr>
          <p:nvPr>
            <p:ph idx="37" hasCustomPrompt="1"/>
          </p:nvPr>
        </p:nvSpPr>
        <p:spPr>
          <a:xfrm>
            <a:off x="6125073" y="5339787"/>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9" name="Content Placeholder 2">
            <a:extLst>
              <a:ext uri="{FF2B5EF4-FFF2-40B4-BE49-F238E27FC236}">
                <a16:creationId xmlns:a16="http://schemas.microsoft.com/office/drawing/2014/main" id="{77D6F7F7-6DCB-FC49-8F03-11A5F7DDE5CD}"/>
              </a:ext>
            </a:extLst>
          </p:cNvPr>
          <p:cNvSpPr>
            <a:spLocks noGrp="1"/>
          </p:cNvSpPr>
          <p:nvPr>
            <p:ph idx="38" hasCustomPrompt="1"/>
          </p:nvPr>
        </p:nvSpPr>
        <p:spPr>
          <a:xfrm>
            <a:off x="8751041" y="5339787"/>
            <a:ext cx="25400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Tree>
    <p:extLst>
      <p:ext uri="{BB962C8B-B14F-4D97-AF65-F5344CB8AC3E}">
        <p14:creationId xmlns:p14="http://schemas.microsoft.com/office/powerpoint/2010/main" val="2668977560"/>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13846368"/>
      </p:ext>
    </p:extLst>
  </p:cSld>
  <p:clrMapOvr>
    <a:masterClrMapping/>
  </p:clrMapOvr>
  <p:transition spd="slow" advClick="0"/>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4" name="Content Placeholder 2"/>
          <p:cNvSpPr>
            <a:spLocks noGrp="1"/>
          </p:cNvSpPr>
          <p:nvPr>
            <p:ph idx="1" hasCustomPrompt="1"/>
          </p:nvPr>
        </p:nvSpPr>
        <p:spPr>
          <a:xfrm>
            <a:off x="3499104" y="276519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8" name="Content Placeholder 2"/>
          <p:cNvSpPr>
            <a:spLocks noGrp="1"/>
          </p:cNvSpPr>
          <p:nvPr>
            <p:ph idx="23" hasCustomPrompt="1"/>
          </p:nvPr>
        </p:nvSpPr>
        <p:spPr>
          <a:xfrm>
            <a:off x="3499104" y="2186076"/>
            <a:ext cx="3860800"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42" name="Content Placeholder 2">
            <a:extLst>
              <a:ext uri="{FF2B5EF4-FFF2-40B4-BE49-F238E27FC236}">
                <a16:creationId xmlns:a16="http://schemas.microsoft.com/office/drawing/2014/main" id="{55AD0286-313D-AF4F-9FC8-54D32B943E85}"/>
              </a:ext>
            </a:extLst>
          </p:cNvPr>
          <p:cNvSpPr>
            <a:spLocks noGrp="1"/>
          </p:cNvSpPr>
          <p:nvPr>
            <p:ph idx="30" hasCustomPrompt="1"/>
          </p:nvPr>
        </p:nvSpPr>
        <p:spPr>
          <a:xfrm>
            <a:off x="7438057" y="276519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3" name="Content Placeholder 2">
            <a:extLst>
              <a:ext uri="{FF2B5EF4-FFF2-40B4-BE49-F238E27FC236}">
                <a16:creationId xmlns:a16="http://schemas.microsoft.com/office/drawing/2014/main" id="{ACA4BEB2-B98D-FD4A-8D90-12C790DD8FEF}"/>
              </a:ext>
            </a:extLst>
          </p:cNvPr>
          <p:cNvSpPr>
            <a:spLocks noGrp="1"/>
          </p:cNvSpPr>
          <p:nvPr>
            <p:ph idx="31" hasCustomPrompt="1"/>
          </p:nvPr>
        </p:nvSpPr>
        <p:spPr>
          <a:xfrm>
            <a:off x="7438057" y="2186076"/>
            <a:ext cx="3860800" cy="508000"/>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25" name="Title 26">
            <a:extLst>
              <a:ext uri="{FF2B5EF4-FFF2-40B4-BE49-F238E27FC236}">
                <a16:creationId xmlns:a16="http://schemas.microsoft.com/office/drawing/2014/main" id="{D1BDEB6B-3DB5-5C47-8CDB-1E9DBE9B7107}"/>
              </a:ext>
            </a:extLst>
          </p:cNvPr>
          <p:cNvSpPr>
            <a:spLocks noGrp="1"/>
          </p:cNvSpPr>
          <p:nvPr>
            <p:ph type="title"/>
          </p:nvPr>
        </p:nvSpPr>
        <p:spPr>
          <a:xfrm>
            <a:off x="914639" y="0"/>
            <a:ext cx="10362724" cy="2114956"/>
          </a:xfrm>
        </p:spPr>
        <p:txBody>
          <a:bodyPr/>
          <a:lstStyle>
            <a:lvl1pPr>
              <a:defRPr>
                <a:solidFill>
                  <a:srgbClr val="0432FF"/>
                </a:solidFill>
              </a:defRPr>
            </a:lvl1pPr>
          </a:lstStyle>
          <a:p>
            <a:endParaRPr lang="en-US" sz="2600" dirty="0"/>
          </a:p>
        </p:txBody>
      </p:sp>
      <p:sp>
        <p:nvSpPr>
          <p:cNvPr id="23" name="Content Placeholder 2">
            <a:extLst>
              <a:ext uri="{FF2B5EF4-FFF2-40B4-BE49-F238E27FC236}">
                <a16:creationId xmlns:a16="http://schemas.microsoft.com/office/drawing/2014/main" id="{4F7B93FC-81D4-3544-8E87-E13E82A28760}"/>
              </a:ext>
            </a:extLst>
          </p:cNvPr>
          <p:cNvSpPr>
            <a:spLocks noGrp="1"/>
          </p:cNvSpPr>
          <p:nvPr>
            <p:ph idx="32" hasCustomPrompt="1"/>
          </p:nvPr>
        </p:nvSpPr>
        <p:spPr>
          <a:xfrm>
            <a:off x="3499104" y="327954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6" name="Content Placeholder 2">
            <a:extLst>
              <a:ext uri="{FF2B5EF4-FFF2-40B4-BE49-F238E27FC236}">
                <a16:creationId xmlns:a16="http://schemas.microsoft.com/office/drawing/2014/main" id="{213E5501-7620-CD47-8E32-E32DF9042400}"/>
              </a:ext>
            </a:extLst>
          </p:cNvPr>
          <p:cNvSpPr>
            <a:spLocks noGrp="1"/>
          </p:cNvSpPr>
          <p:nvPr>
            <p:ph idx="33" hasCustomPrompt="1"/>
          </p:nvPr>
        </p:nvSpPr>
        <p:spPr>
          <a:xfrm>
            <a:off x="7438057" y="327954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7" name="Content Placeholder 2">
            <a:extLst>
              <a:ext uri="{FF2B5EF4-FFF2-40B4-BE49-F238E27FC236}">
                <a16:creationId xmlns:a16="http://schemas.microsoft.com/office/drawing/2014/main" id="{4FF3684A-0E80-AF4C-976A-72183CF63E3C}"/>
              </a:ext>
            </a:extLst>
          </p:cNvPr>
          <p:cNvSpPr>
            <a:spLocks noGrp="1"/>
          </p:cNvSpPr>
          <p:nvPr>
            <p:ph idx="34" hasCustomPrompt="1"/>
          </p:nvPr>
        </p:nvSpPr>
        <p:spPr>
          <a:xfrm>
            <a:off x="3499104" y="379389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8" name="Content Placeholder 2">
            <a:extLst>
              <a:ext uri="{FF2B5EF4-FFF2-40B4-BE49-F238E27FC236}">
                <a16:creationId xmlns:a16="http://schemas.microsoft.com/office/drawing/2014/main" id="{4056794C-CBB3-7846-8785-CCDE3D95BB4C}"/>
              </a:ext>
            </a:extLst>
          </p:cNvPr>
          <p:cNvSpPr>
            <a:spLocks noGrp="1"/>
          </p:cNvSpPr>
          <p:nvPr>
            <p:ph idx="35" hasCustomPrompt="1"/>
          </p:nvPr>
        </p:nvSpPr>
        <p:spPr>
          <a:xfrm>
            <a:off x="7438057" y="379389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9" name="Content Placeholder 2">
            <a:extLst>
              <a:ext uri="{FF2B5EF4-FFF2-40B4-BE49-F238E27FC236}">
                <a16:creationId xmlns:a16="http://schemas.microsoft.com/office/drawing/2014/main" id="{B16FEC01-AD2A-904C-B28B-318E01E5BC0C}"/>
              </a:ext>
            </a:extLst>
          </p:cNvPr>
          <p:cNvSpPr>
            <a:spLocks noGrp="1"/>
          </p:cNvSpPr>
          <p:nvPr>
            <p:ph idx="36" hasCustomPrompt="1"/>
          </p:nvPr>
        </p:nvSpPr>
        <p:spPr>
          <a:xfrm>
            <a:off x="3499104" y="430824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0" name="Content Placeholder 2">
            <a:extLst>
              <a:ext uri="{FF2B5EF4-FFF2-40B4-BE49-F238E27FC236}">
                <a16:creationId xmlns:a16="http://schemas.microsoft.com/office/drawing/2014/main" id="{5584BD52-94A8-3242-9CC7-41A017628B1A}"/>
              </a:ext>
            </a:extLst>
          </p:cNvPr>
          <p:cNvSpPr>
            <a:spLocks noGrp="1"/>
          </p:cNvSpPr>
          <p:nvPr>
            <p:ph idx="37" hasCustomPrompt="1"/>
          </p:nvPr>
        </p:nvSpPr>
        <p:spPr>
          <a:xfrm>
            <a:off x="7438057" y="430824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1" name="Content Placeholder 2">
            <a:extLst>
              <a:ext uri="{FF2B5EF4-FFF2-40B4-BE49-F238E27FC236}">
                <a16:creationId xmlns:a16="http://schemas.microsoft.com/office/drawing/2014/main" id="{97603CA5-B820-AA49-83B1-E423DBF87DF3}"/>
              </a:ext>
            </a:extLst>
          </p:cNvPr>
          <p:cNvSpPr>
            <a:spLocks noGrp="1"/>
          </p:cNvSpPr>
          <p:nvPr>
            <p:ph idx="38" hasCustomPrompt="1"/>
          </p:nvPr>
        </p:nvSpPr>
        <p:spPr>
          <a:xfrm>
            <a:off x="3499104" y="482259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2" name="Content Placeholder 2">
            <a:extLst>
              <a:ext uri="{FF2B5EF4-FFF2-40B4-BE49-F238E27FC236}">
                <a16:creationId xmlns:a16="http://schemas.microsoft.com/office/drawing/2014/main" id="{8053CD44-4843-0844-AC28-EC77E61C9A68}"/>
              </a:ext>
            </a:extLst>
          </p:cNvPr>
          <p:cNvSpPr>
            <a:spLocks noGrp="1"/>
          </p:cNvSpPr>
          <p:nvPr>
            <p:ph idx="39" hasCustomPrompt="1"/>
          </p:nvPr>
        </p:nvSpPr>
        <p:spPr>
          <a:xfrm>
            <a:off x="7438057" y="482259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3" name="Content Placeholder 2">
            <a:extLst>
              <a:ext uri="{FF2B5EF4-FFF2-40B4-BE49-F238E27FC236}">
                <a16:creationId xmlns:a16="http://schemas.microsoft.com/office/drawing/2014/main" id="{C71C28A1-2D7E-AD4B-8769-D4C76F74A373}"/>
              </a:ext>
            </a:extLst>
          </p:cNvPr>
          <p:cNvSpPr>
            <a:spLocks noGrp="1"/>
          </p:cNvSpPr>
          <p:nvPr>
            <p:ph idx="40" hasCustomPrompt="1"/>
          </p:nvPr>
        </p:nvSpPr>
        <p:spPr>
          <a:xfrm>
            <a:off x="3499104" y="534329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4" name="Content Placeholder 2">
            <a:extLst>
              <a:ext uri="{FF2B5EF4-FFF2-40B4-BE49-F238E27FC236}">
                <a16:creationId xmlns:a16="http://schemas.microsoft.com/office/drawing/2014/main" id="{2129459D-5F7A-4D4B-BE19-598811D08F85}"/>
              </a:ext>
            </a:extLst>
          </p:cNvPr>
          <p:cNvSpPr>
            <a:spLocks noGrp="1"/>
          </p:cNvSpPr>
          <p:nvPr>
            <p:ph idx="41" hasCustomPrompt="1"/>
          </p:nvPr>
        </p:nvSpPr>
        <p:spPr>
          <a:xfrm>
            <a:off x="7438057" y="5343296"/>
            <a:ext cx="386080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Tree>
    <p:extLst>
      <p:ext uri="{BB962C8B-B14F-4D97-AF65-F5344CB8AC3E}">
        <p14:creationId xmlns:p14="http://schemas.microsoft.com/office/powerpoint/2010/main" val="2700615423"/>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3F1757C9-BAF2-024A-AED1-3D92BCFE670B}"/>
              </a:ext>
            </a:extLst>
          </p:cNvPr>
          <p:cNvSpPr>
            <a:spLocks noGrp="1"/>
          </p:cNvSpPr>
          <p:nvPr>
            <p:ph idx="1" hasCustomPrompt="1"/>
          </p:nvPr>
        </p:nvSpPr>
        <p:spPr>
          <a:xfrm>
            <a:off x="3499104" y="2773903"/>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28" name="Content Placeholder 2">
            <a:extLst>
              <a:ext uri="{FF2B5EF4-FFF2-40B4-BE49-F238E27FC236}">
                <a16:creationId xmlns:a16="http://schemas.microsoft.com/office/drawing/2014/main" id="{302C711F-BAFF-5341-A065-B771C214F7E5}"/>
              </a:ext>
            </a:extLst>
          </p:cNvPr>
          <p:cNvSpPr>
            <a:spLocks noGrp="1"/>
          </p:cNvSpPr>
          <p:nvPr>
            <p:ph idx="23" hasCustomPrompt="1"/>
          </p:nvPr>
        </p:nvSpPr>
        <p:spPr>
          <a:xfrm>
            <a:off x="3499104" y="2186075"/>
            <a:ext cx="256032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5" name="Content Placeholder 2">
            <a:extLst>
              <a:ext uri="{FF2B5EF4-FFF2-40B4-BE49-F238E27FC236}">
                <a16:creationId xmlns:a16="http://schemas.microsoft.com/office/drawing/2014/main" id="{AA77BDC6-8683-6448-877B-AF600D1A062B}"/>
              </a:ext>
            </a:extLst>
          </p:cNvPr>
          <p:cNvSpPr>
            <a:spLocks noGrp="1"/>
          </p:cNvSpPr>
          <p:nvPr>
            <p:ph idx="30" hasCustomPrompt="1"/>
          </p:nvPr>
        </p:nvSpPr>
        <p:spPr>
          <a:xfrm>
            <a:off x="6113349" y="2773903"/>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6" name="Content Placeholder 2">
            <a:extLst>
              <a:ext uri="{FF2B5EF4-FFF2-40B4-BE49-F238E27FC236}">
                <a16:creationId xmlns:a16="http://schemas.microsoft.com/office/drawing/2014/main" id="{8F665422-A200-154E-8154-9E75590272AC}"/>
              </a:ext>
            </a:extLst>
          </p:cNvPr>
          <p:cNvSpPr>
            <a:spLocks noGrp="1"/>
          </p:cNvSpPr>
          <p:nvPr>
            <p:ph idx="31" hasCustomPrompt="1"/>
          </p:nvPr>
        </p:nvSpPr>
        <p:spPr>
          <a:xfrm>
            <a:off x="6113349" y="2186075"/>
            <a:ext cx="256032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63" name="Content Placeholder 2">
            <a:extLst>
              <a:ext uri="{FF2B5EF4-FFF2-40B4-BE49-F238E27FC236}">
                <a16:creationId xmlns:a16="http://schemas.microsoft.com/office/drawing/2014/main" id="{6A20404D-2B3E-384B-A664-E82AA78301A3}"/>
              </a:ext>
            </a:extLst>
          </p:cNvPr>
          <p:cNvSpPr>
            <a:spLocks noGrp="1"/>
          </p:cNvSpPr>
          <p:nvPr>
            <p:ph idx="38" hasCustomPrompt="1"/>
          </p:nvPr>
        </p:nvSpPr>
        <p:spPr>
          <a:xfrm>
            <a:off x="8751041" y="2773903"/>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4" name="Content Placeholder 2">
            <a:extLst>
              <a:ext uri="{FF2B5EF4-FFF2-40B4-BE49-F238E27FC236}">
                <a16:creationId xmlns:a16="http://schemas.microsoft.com/office/drawing/2014/main" id="{3819B6DE-F331-6A4A-BD84-AB07D31BF57B}"/>
              </a:ext>
            </a:extLst>
          </p:cNvPr>
          <p:cNvSpPr>
            <a:spLocks noGrp="1"/>
          </p:cNvSpPr>
          <p:nvPr>
            <p:ph idx="39" hasCustomPrompt="1"/>
          </p:nvPr>
        </p:nvSpPr>
        <p:spPr>
          <a:xfrm>
            <a:off x="8751041" y="2186075"/>
            <a:ext cx="2560320"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8" name="Title 26">
            <a:extLst>
              <a:ext uri="{FF2B5EF4-FFF2-40B4-BE49-F238E27FC236}">
                <a16:creationId xmlns:a16="http://schemas.microsoft.com/office/drawing/2014/main" id="{1E9229BB-15A4-1B46-BDE3-9775CB6B15D9}"/>
              </a:ext>
            </a:extLst>
          </p:cNvPr>
          <p:cNvSpPr>
            <a:spLocks noGrp="1"/>
          </p:cNvSpPr>
          <p:nvPr>
            <p:ph type="title"/>
          </p:nvPr>
        </p:nvSpPr>
        <p:spPr>
          <a:xfrm>
            <a:off x="914639" y="0"/>
            <a:ext cx="10362724" cy="2097033"/>
          </a:xfrm>
        </p:spPr>
        <p:txBody>
          <a:bodyPr/>
          <a:lstStyle>
            <a:lvl1pPr>
              <a:defRPr>
                <a:solidFill>
                  <a:srgbClr val="0432FF"/>
                </a:solidFill>
              </a:defRPr>
            </a:lvl1pPr>
          </a:lstStyle>
          <a:p>
            <a:endParaRPr lang="en-US" sz="2600" dirty="0"/>
          </a:p>
        </p:txBody>
      </p:sp>
      <p:sp>
        <p:nvSpPr>
          <p:cNvPr id="40" name="Content Placeholder 2">
            <a:extLst>
              <a:ext uri="{FF2B5EF4-FFF2-40B4-BE49-F238E27FC236}">
                <a16:creationId xmlns:a16="http://schemas.microsoft.com/office/drawing/2014/main" id="{3547EB41-D56A-3540-A57F-B946EB26C085}"/>
              </a:ext>
            </a:extLst>
          </p:cNvPr>
          <p:cNvSpPr>
            <a:spLocks noGrp="1"/>
          </p:cNvSpPr>
          <p:nvPr>
            <p:ph idx="40" hasCustomPrompt="1"/>
          </p:nvPr>
        </p:nvSpPr>
        <p:spPr>
          <a:xfrm>
            <a:off x="3499104" y="3283569"/>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1" name="Content Placeholder 2">
            <a:extLst>
              <a:ext uri="{FF2B5EF4-FFF2-40B4-BE49-F238E27FC236}">
                <a16:creationId xmlns:a16="http://schemas.microsoft.com/office/drawing/2014/main" id="{A89EEBB2-191A-0F4B-BDAA-278B14AA47F2}"/>
              </a:ext>
            </a:extLst>
          </p:cNvPr>
          <p:cNvSpPr>
            <a:spLocks noGrp="1"/>
          </p:cNvSpPr>
          <p:nvPr>
            <p:ph idx="41" hasCustomPrompt="1"/>
          </p:nvPr>
        </p:nvSpPr>
        <p:spPr>
          <a:xfrm>
            <a:off x="6113349" y="3283569"/>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2" name="Content Placeholder 2">
            <a:extLst>
              <a:ext uri="{FF2B5EF4-FFF2-40B4-BE49-F238E27FC236}">
                <a16:creationId xmlns:a16="http://schemas.microsoft.com/office/drawing/2014/main" id="{68EE1970-21CE-C64D-AF8F-06AB358B9A0C}"/>
              </a:ext>
            </a:extLst>
          </p:cNvPr>
          <p:cNvSpPr>
            <a:spLocks noGrp="1"/>
          </p:cNvSpPr>
          <p:nvPr>
            <p:ph idx="42" hasCustomPrompt="1"/>
          </p:nvPr>
        </p:nvSpPr>
        <p:spPr>
          <a:xfrm>
            <a:off x="8751041" y="3283569"/>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3" name="Content Placeholder 2">
            <a:extLst>
              <a:ext uri="{FF2B5EF4-FFF2-40B4-BE49-F238E27FC236}">
                <a16:creationId xmlns:a16="http://schemas.microsoft.com/office/drawing/2014/main" id="{9E3A0BFF-0F2E-8F4C-9D2E-5E381DDBF77D}"/>
              </a:ext>
            </a:extLst>
          </p:cNvPr>
          <p:cNvSpPr>
            <a:spLocks noGrp="1"/>
          </p:cNvSpPr>
          <p:nvPr>
            <p:ph idx="43" hasCustomPrompt="1"/>
          </p:nvPr>
        </p:nvSpPr>
        <p:spPr>
          <a:xfrm>
            <a:off x="3499104" y="3800730"/>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4" name="Content Placeholder 2">
            <a:extLst>
              <a:ext uri="{FF2B5EF4-FFF2-40B4-BE49-F238E27FC236}">
                <a16:creationId xmlns:a16="http://schemas.microsoft.com/office/drawing/2014/main" id="{DB01D589-7EA6-9148-B5B1-72884AF3E0BB}"/>
              </a:ext>
            </a:extLst>
          </p:cNvPr>
          <p:cNvSpPr>
            <a:spLocks noGrp="1"/>
          </p:cNvSpPr>
          <p:nvPr>
            <p:ph idx="44" hasCustomPrompt="1"/>
          </p:nvPr>
        </p:nvSpPr>
        <p:spPr>
          <a:xfrm>
            <a:off x="6113349" y="3800730"/>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5" name="Content Placeholder 2">
            <a:extLst>
              <a:ext uri="{FF2B5EF4-FFF2-40B4-BE49-F238E27FC236}">
                <a16:creationId xmlns:a16="http://schemas.microsoft.com/office/drawing/2014/main" id="{77F8C637-9158-1A4E-9D7A-3DA3F7E32DE3}"/>
              </a:ext>
            </a:extLst>
          </p:cNvPr>
          <p:cNvSpPr>
            <a:spLocks noGrp="1"/>
          </p:cNvSpPr>
          <p:nvPr>
            <p:ph idx="45" hasCustomPrompt="1"/>
          </p:nvPr>
        </p:nvSpPr>
        <p:spPr>
          <a:xfrm>
            <a:off x="8751041" y="3800730"/>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6" name="Content Placeholder 2">
            <a:extLst>
              <a:ext uri="{FF2B5EF4-FFF2-40B4-BE49-F238E27FC236}">
                <a16:creationId xmlns:a16="http://schemas.microsoft.com/office/drawing/2014/main" id="{6F6F896A-8A95-1849-8624-CA1CFF268067}"/>
              </a:ext>
            </a:extLst>
          </p:cNvPr>
          <p:cNvSpPr>
            <a:spLocks noGrp="1"/>
          </p:cNvSpPr>
          <p:nvPr>
            <p:ph idx="46" hasCustomPrompt="1"/>
          </p:nvPr>
        </p:nvSpPr>
        <p:spPr>
          <a:xfrm>
            <a:off x="3499104" y="4310395"/>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7" name="Content Placeholder 2">
            <a:extLst>
              <a:ext uri="{FF2B5EF4-FFF2-40B4-BE49-F238E27FC236}">
                <a16:creationId xmlns:a16="http://schemas.microsoft.com/office/drawing/2014/main" id="{5B976DE9-0DD5-3C4C-B369-808BBDA1566B}"/>
              </a:ext>
            </a:extLst>
          </p:cNvPr>
          <p:cNvSpPr>
            <a:spLocks noGrp="1"/>
          </p:cNvSpPr>
          <p:nvPr>
            <p:ph idx="47" hasCustomPrompt="1"/>
          </p:nvPr>
        </p:nvSpPr>
        <p:spPr>
          <a:xfrm>
            <a:off x="6113349" y="4310395"/>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8" name="Content Placeholder 2">
            <a:extLst>
              <a:ext uri="{FF2B5EF4-FFF2-40B4-BE49-F238E27FC236}">
                <a16:creationId xmlns:a16="http://schemas.microsoft.com/office/drawing/2014/main" id="{3EB75754-B4B8-A54B-8A55-B2319F8ADDA9}"/>
              </a:ext>
            </a:extLst>
          </p:cNvPr>
          <p:cNvSpPr>
            <a:spLocks noGrp="1"/>
          </p:cNvSpPr>
          <p:nvPr>
            <p:ph idx="48" hasCustomPrompt="1"/>
          </p:nvPr>
        </p:nvSpPr>
        <p:spPr>
          <a:xfrm>
            <a:off x="8751041" y="4310395"/>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9" name="Content Placeholder 2">
            <a:extLst>
              <a:ext uri="{FF2B5EF4-FFF2-40B4-BE49-F238E27FC236}">
                <a16:creationId xmlns:a16="http://schemas.microsoft.com/office/drawing/2014/main" id="{8A93AA6C-3040-7F44-B624-1D3FBB9573F4}"/>
              </a:ext>
            </a:extLst>
          </p:cNvPr>
          <p:cNvSpPr>
            <a:spLocks noGrp="1"/>
          </p:cNvSpPr>
          <p:nvPr>
            <p:ph idx="49" hasCustomPrompt="1"/>
          </p:nvPr>
        </p:nvSpPr>
        <p:spPr>
          <a:xfrm>
            <a:off x="3499104" y="4827556"/>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0" name="Content Placeholder 2">
            <a:extLst>
              <a:ext uri="{FF2B5EF4-FFF2-40B4-BE49-F238E27FC236}">
                <a16:creationId xmlns:a16="http://schemas.microsoft.com/office/drawing/2014/main" id="{26997F3D-8649-5048-896A-BF67A9190499}"/>
              </a:ext>
            </a:extLst>
          </p:cNvPr>
          <p:cNvSpPr>
            <a:spLocks noGrp="1"/>
          </p:cNvSpPr>
          <p:nvPr>
            <p:ph idx="50" hasCustomPrompt="1"/>
          </p:nvPr>
        </p:nvSpPr>
        <p:spPr>
          <a:xfrm>
            <a:off x="6113349" y="4827556"/>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1" name="Content Placeholder 2">
            <a:extLst>
              <a:ext uri="{FF2B5EF4-FFF2-40B4-BE49-F238E27FC236}">
                <a16:creationId xmlns:a16="http://schemas.microsoft.com/office/drawing/2014/main" id="{8EEE045F-2313-EB41-A5B4-0B65A0379692}"/>
              </a:ext>
            </a:extLst>
          </p:cNvPr>
          <p:cNvSpPr>
            <a:spLocks noGrp="1"/>
          </p:cNvSpPr>
          <p:nvPr>
            <p:ph idx="51" hasCustomPrompt="1"/>
          </p:nvPr>
        </p:nvSpPr>
        <p:spPr>
          <a:xfrm>
            <a:off x="8751041" y="4827556"/>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2" name="Content Placeholder 2">
            <a:extLst>
              <a:ext uri="{FF2B5EF4-FFF2-40B4-BE49-F238E27FC236}">
                <a16:creationId xmlns:a16="http://schemas.microsoft.com/office/drawing/2014/main" id="{0664B012-97AF-944D-9AEA-6B79526A98AE}"/>
              </a:ext>
            </a:extLst>
          </p:cNvPr>
          <p:cNvSpPr>
            <a:spLocks noGrp="1"/>
          </p:cNvSpPr>
          <p:nvPr>
            <p:ph idx="52" hasCustomPrompt="1"/>
          </p:nvPr>
        </p:nvSpPr>
        <p:spPr>
          <a:xfrm>
            <a:off x="3499104" y="5344716"/>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3" name="Content Placeholder 2">
            <a:extLst>
              <a:ext uri="{FF2B5EF4-FFF2-40B4-BE49-F238E27FC236}">
                <a16:creationId xmlns:a16="http://schemas.microsoft.com/office/drawing/2014/main" id="{913D66C9-CA1E-7D44-83D6-D24853A366C1}"/>
              </a:ext>
            </a:extLst>
          </p:cNvPr>
          <p:cNvSpPr>
            <a:spLocks noGrp="1"/>
          </p:cNvSpPr>
          <p:nvPr>
            <p:ph idx="53" hasCustomPrompt="1"/>
          </p:nvPr>
        </p:nvSpPr>
        <p:spPr>
          <a:xfrm>
            <a:off x="6113349" y="5344716"/>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4" name="Content Placeholder 2">
            <a:extLst>
              <a:ext uri="{FF2B5EF4-FFF2-40B4-BE49-F238E27FC236}">
                <a16:creationId xmlns:a16="http://schemas.microsoft.com/office/drawing/2014/main" id="{A0FA9DA5-DCFA-6D4F-ABA3-29075FA717D0}"/>
              </a:ext>
            </a:extLst>
          </p:cNvPr>
          <p:cNvSpPr>
            <a:spLocks noGrp="1"/>
          </p:cNvSpPr>
          <p:nvPr>
            <p:ph idx="54" hasCustomPrompt="1"/>
          </p:nvPr>
        </p:nvSpPr>
        <p:spPr>
          <a:xfrm>
            <a:off x="8751041" y="5344716"/>
            <a:ext cx="2560320"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Tree>
    <p:extLst>
      <p:ext uri="{BB962C8B-B14F-4D97-AF65-F5344CB8AC3E}">
        <p14:creationId xmlns:p14="http://schemas.microsoft.com/office/powerpoint/2010/main" val="1210244091"/>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3" name="Content Placeholder 2">
            <a:extLst>
              <a:ext uri="{FF2B5EF4-FFF2-40B4-BE49-F238E27FC236}">
                <a16:creationId xmlns:a16="http://schemas.microsoft.com/office/drawing/2014/main" id="{B92F34C0-5A72-D947-977B-BDEDF63BFCF0}"/>
              </a:ext>
            </a:extLst>
          </p:cNvPr>
          <p:cNvSpPr>
            <a:spLocks noGrp="1"/>
          </p:cNvSpPr>
          <p:nvPr>
            <p:ph idx="1" hasCustomPrompt="1"/>
          </p:nvPr>
        </p:nvSpPr>
        <p:spPr>
          <a:xfrm>
            <a:off x="3499104" y="2770487"/>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4" name="Content Placeholder 2">
            <a:extLst>
              <a:ext uri="{FF2B5EF4-FFF2-40B4-BE49-F238E27FC236}">
                <a16:creationId xmlns:a16="http://schemas.microsoft.com/office/drawing/2014/main" id="{33A3F1C6-6FC9-3745-AE41-78A5105DC437}"/>
              </a:ext>
            </a:extLst>
          </p:cNvPr>
          <p:cNvSpPr>
            <a:spLocks noGrp="1"/>
          </p:cNvSpPr>
          <p:nvPr>
            <p:ph idx="23" hasCustomPrompt="1"/>
          </p:nvPr>
        </p:nvSpPr>
        <p:spPr>
          <a:xfrm>
            <a:off x="3499104" y="2200590"/>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2" name="Content Placeholder 2">
            <a:extLst>
              <a:ext uri="{FF2B5EF4-FFF2-40B4-BE49-F238E27FC236}">
                <a16:creationId xmlns:a16="http://schemas.microsoft.com/office/drawing/2014/main" id="{997DBD40-1553-9C48-9899-54CA47F5558E}"/>
              </a:ext>
            </a:extLst>
          </p:cNvPr>
          <p:cNvSpPr>
            <a:spLocks noGrp="1"/>
          </p:cNvSpPr>
          <p:nvPr>
            <p:ph idx="30" hasCustomPrompt="1"/>
          </p:nvPr>
        </p:nvSpPr>
        <p:spPr>
          <a:xfrm>
            <a:off x="5468580" y="2770487"/>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3" name="Content Placeholder 2">
            <a:extLst>
              <a:ext uri="{FF2B5EF4-FFF2-40B4-BE49-F238E27FC236}">
                <a16:creationId xmlns:a16="http://schemas.microsoft.com/office/drawing/2014/main" id="{FA242A5E-FBC5-154B-A9DB-730BFAA08DBF}"/>
              </a:ext>
            </a:extLst>
          </p:cNvPr>
          <p:cNvSpPr>
            <a:spLocks noGrp="1"/>
          </p:cNvSpPr>
          <p:nvPr>
            <p:ph idx="31" hasCustomPrompt="1"/>
          </p:nvPr>
        </p:nvSpPr>
        <p:spPr>
          <a:xfrm>
            <a:off x="5468580" y="2200590"/>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2" name="Content Placeholder 2">
            <a:extLst>
              <a:ext uri="{FF2B5EF4-FFF2-40B4-BE49-F238E27FC236}">
                <a16:creationId xmlns:a16="http://schemas.microsoft.com/office/drawing/2014/main" id="{412AF445-C20D-A648-8CE8-93DBDCDAFCFC}"/>
              </a:ext>
            </a:extLst>
          </p:cNvPr>
          <p:cNvSpPr>
            <a:spLocks noGrp="1"/>
          </p:cNvSpPr>
          <p:nvPr>
            <p:ph idx="38" hasCustomPrompt="1"/>
          </p:nvPr>
        </p:nvSpPr>
        <p:spPr>
          <a:xfrm>
            <a:off x="7438056" y="2770487"/>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73" name="Content Placeholder 2">
            <a:extLst>
              <a:ext uri="{FF2B5EF4-FFF2-40B4-BE49-F238E27FC236}">
                <a16:creationId xmlns:a16="http://schemas.microsoft.com/office/drawing/2014/main" id="{270E8D95-94BD-E346-B37C-42A6632CC798}"/>
              </a:ext>
            </a:extLst>
          </p:cNvPr>
          <p:cNvSpPr>
            <a:spLocks noGrp="1"/>
          </p:cNvSpPr>
          <p:nvPr>
            <p:ph idx="39" hasCustomPrompt="1"/>
          </p:nvPr>
        </p:nvSpPr>
        <p:spPr>
          <a:xfrm>
            <a:off x="7438056" y="2200590"/>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0" name="Content Placeholder 2">
            <a:extLst>
              <a:ext uri="{FF2B5EF4-FFF2-40B4-BE49-F238E27FC236}">
                <a16:creationId xmlns:a16="http://schemas.microsoft.com/office/drawing/2014/main" id="{1190F7D1-F7B7-F441-A1C8-DFF18DF3B198}"/>
              </a:ext>
            </a:extLst>
          </p:cNvPr>
          <p:cNvSpPr>
            <a:spLocks noGrp="1"/>
          </p:cNvSpPr>
          <p:nvPr>
            <p:ph idx="46" hasCustomPrompt="1"/>
          </p:nvPr>
        </p:nvSpPr>
        <p:spPr>
          <a:xfrm>
            <a:off x="9430979" y="2770487"/>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81" name="Content Placeholder 2">
            <a:extLst>
              <a:ext uri="{FF2B5EF4-FFF2-40B4-BE49-F238E27FC236}">
                <a16:creationId xmlns:a16="http://schemas.microsoft.com/office/drawing/2014/main" id="{41D35612-080A-7141-91DA-05CC04F40878}"/>
              </a:ext>
            </a:extLst>
          </p:cNvPr>
          <p:cNvSpPr>
            <a:spLocks noGrp="1"/>
          </p:cNvSpPr>
          <p:nvPr>
            <p:ph idx="47" hasCustomPrompt="1"/>
          </p:nvPr>
        </p:nvSpPr>
        <p:spPr>
          <a:xfrm>
            <a:off x="9430979" y="2200590"/>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5" name="Title 26">
            <a:extLst>
              <a:ext uri="{FF2B5EF4-FFF2-40B4-BE49-F238E27FC236}">
                <a16:creationId xmlns:a16="http://schemas.microsoft.com/office/drawing/2014/main" id="{DDB20539-41A1-F649-8078-85357CCBA7E0}"/>
              </a:ext>
            </a:extLst>
          </p:cNvPr>
          <p:cNvSpPr>
            <a:spLocks noGrp="1"/>
          </p:cNvSpPr>
          <p:nvPr>
            <p:ph type="title"/>
          </p:nvPr>
        </p:nvSpPr>
        <p:spPr>
          <a:xfrm>
            <a:off x="914639" y="1"/>
            <a:ext cx="10362724" cy="2105534"/>
          </a:xfrm>
        </p:spPr>
        <p:txBody>
          <a:bodyPr/>
          <a:lstStyle>
            <a:lvl1pPr>
              <a:defRPr>
                <a:solidFill>
                  <a:srgbClr val="0432FF"/>
                </a:solidFill>
              </a:defRPr>
            </a:lvl1pPr>
          </a:lstStyle>
          <a:p>
            <a:endParaRPr lang="en-US" sz="2600" dirty="0"/>
          </a:p>
        </p:txBody>
      </p:sp>
      <p:sp>
        <p:nvSpPr>
          <p:cNvPr id="36" name="Content Placeholder 2">
            <a:extLst>
              <a:ext uri="{FF2B5EF4-FFF2-40B4-BE49-F238E27FC236}">
                <a16:creationId xmlns:a16="http://schemas.microsoft.com/office/drawing/2014/main" id="{8DFD0852-93E3-D74F-8894-25868DAC8198}"/>
              </a:ext>
            </a:extLst>
          </p:cNvPr>
          <p:cNvSpPr>
            <a:spLocks noGrp="1"/>
          </p:cNvSpPr>
          <p:nvPr>
            <p:ph idx="48" hasCustomPrompt="1"/>
          </p:nvPr>
        </p:nvSpPr>
        <p:spPr>
          <a:xfrm>
            <a:off x="3499104" y="328616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7" name="Content Placeholder 2">
            <a:extLst>
              <a:ext uri="{FF2B5EF4-FFF2-40B4-BE49-F238E27FC236}">
                <a16:creationId xmlns:a16="http://schemas.microsoft.com/office/drawing/2014/main" id="{A859A2C2-C9BA-814C-BF35-55EB3A0ED205}"/>
              </a:ext>
            </a:extLst>
          </p:cNvPr>
          <p:cNvSpPr>
            <a:spLocks noGrp="1"/>
          </p:cNvSpPr>
          <p:nvPr>
            <p:ph idx="49" hasCustomPrompt="1"/>
          </p:nvPr>
        </p:nvSpPr>
        <p:spPr>
          <a:xfrm>
            <a:off x="5468580" y="328616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8" name="Content Placeholder 2">
            <a:extLst>
              <a:ext uri="{FF2B5EF4-FFF2-40B4-BE49-F238E27FC236}">
                <a16:creationId xmlns:a16="http://schemas.microsoft.com/office/drawing/2014/main" id="{B3555C84-D774-C14F-B90C-3D8C22D950E7}"/>
              </a:ext>
            </a:extLst>
          </p:cNvPr>
          <p:cNvSpPr>
            <a:spLocks noGrp="1"/>
          </p:cNvSpPr>
          <p:nvPr>
            <p:ph idx="50" hasCustomPrompt="1"/>
          </p:nvPr>
        </p:nvSpPr>
        <p:spPr>
          <a:xfrm>
            <a:off x="7438056" y="328616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9" name="Content Placeholder 2">
            <a:extLst>
              <a:ext uri="{FF2B5EF4-FFF2-40B4-BE49-F238E27FC236}">
                <a16:creationId xmlns:a16="http://schemas.microsoft.com/office/drawing/2014/main" id="{DB849DAE-B8B6-8547-B901-429CA165CE50}"/>
              </a:ext>
            </a:extLst>
          </p:cNvPr>
          <p:cNvSpPr>
            <a:spLocks noGrp="1"/>
          </p:cNvSpPr>
          <p:nvPr>
            <p:ph idx="51" hasCustomPrompt="1"/>
          </p:nvPr>
        </p:nvSpPr>
        <p:spPr>
          <a:xfrm>
            <a:off x="9430979" y="328616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0" name="Content Placeholder 2">
            <a:extLst>
              <a:ext uri="{FF2B5EF4-FFF2-40B4-BE49-F238E27FC236}">
                <a16:creationId xmlns:a16="http://schemas.microsoft.com/office/drawing/2014/main" id="{5274819B-5365-4442-8ECA-ED4F8C02E384}"/>
              </a:ext>
            </a:extLst>
          </p:cNvPr>
          <p:cNvSpPr>
            <a:spLocks noGrp="1"/>
          </p:cNvSpPr>
          <p:nvPr>
            <p:ph idx="52" hasCustomPrompt="1"/>
          </p:nvPr>
        </p:nvSpPr>
        <p:spPr>
          <a:xfrm>
            <a:off x="3499104" y="3796529"/>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1" name="Content Placeholder 2">
            <a:extLst>
              <a:ext uri="{FF2B5EF4-FFF2-40B4-BE49-F238E27FC236}">
                <a16:creationId xmlns:a16="http://schemas.microsoft.com/office/drawing/2014/main" id="{8A026B6C-0E98-DA44-A172-2B593BBE32F0}"/>
              </a:ext>
            </a:extLst>
          </p:cNvPr>
          <p:cNvSpPr>
            <a:spLocks noGrp="1"/>
          </p:cNvSpPr>
          <p:nvPr>
            <p:ph idx="53" hasCustomPrompt="1"/>
          </p:nvPr>
        </p:nvSpPr>
        <p:spPr>
          <a:xfrm>
            <a:off x="5468580" y="3796529"/>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2" name="Content Placeholder 2">
            <a:extLst>
              <a:ext uri="{FF2B5EF4-FFF2-40B4-BE49-F238E27FC236}">
                <a16:creationId xmlns:a16="http://schemas.microsoft.com/office/drawing/2014/main" id="{BDDD31F5-E58C-D441-B4A8-BF12456D4207}"/>
              </a:ext>
            </a:extLst>
          </p:cNvPr>
          <p:cNvSpPr>
            <a:spLocks noGrp="1"/>
          </p:cNvSpPr>
          <p:nvPr>
            <p:ph idx="54" hasCustomPrompt="1"/>
          </p:nvPr>
        </p:nvSpPr>
        <p:spPr>
          <a:xfrm>
            <a:off x="7438056" y="3796529"/>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5" name="Content Placeholder 2">
            <a:extLst>
              <a:ext uri="{FF2B5EF4-FFF2-40B4-BE49-F238E27FC236}">
                <a16:creationId xmlns:a16="http://schemas.microsoft.com/office/drawing/2014/main" id="{A6EBA788-E95E-7C44-ACA5-3A51C6BAB8D0}"/>
              </a:ext>
            </a:extLst>
          </p:cNvPr>
          <p:cNvSpPr>
            <a:spLocks noGrp="1"/>
          </p:cNvSpPr>
          <p:nvPr>
            <p:ph idx="55" hasCustomPrompt="1"/>
          </p:nvPr>
        </p:nvSpPr>
        <p:spPr>
          <a:xfrm>
            <a:off x="9430979" y="3796529"/>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9" name="Content Placeholder 2">
            <a:extLst>
              <a:ext uri="{FF2B5EF4-FFF2-40B4-BE49-F238E27FC236}">
                <a16:creationId xmlns:a16="http://schemas.microsoft.com/office/drawing/2014/main" id="{041CF533-0543-394B-9BD0-974A5181804D}"/>
              </a:ext>
            </a:extLst>
          </p:cNvPr>
          <p:cNvSpPr>
            <a:spLocks noGrp="1"/>
          </p:cNvSpPr>
          <p:nvPr>
            <p:ph idx="56" hasCustomPrompt="1"/>
          </p:nvPr>
        </p:nvSpPr>
        <p:spPr>
          <a:xfrm>
            <a:off x="3499104" y="4312208"/>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0" name="Content Placeholder 2">
            <a:extLst>
              <a:ext uri="{FF2B5EF4-FFF2-40B4-BE49-F238E27FC236}">
                <a16:creationId xmlns:a16="http://schemas.microsoft.com/office/drawing/2014/main" id="{1B3A95F3-D0D4-5642-B872-6F7ABE5CB615}"/>
              </a:ext>
            </a:extLst>
          </p:cNvPr>
          <p:cNvSpPr>
            <a:spLocks noGrp="1"/>
          </p:cNvSpPr>
          <p:nvPr>
            <p:ph idx="57" hasCustomPrompt="1"/>
          </p:nvPr>
        </p:nvSpPr>
        <p:spPr>
          <a:xfrm>
            <a:off x="5468580" y="4312208"/>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1" name="Content Placeholder 2">
            <a:extLst>
              <a:ext uri="{FF2B5EF4-FFF2-40B4-BE49-F238E27FC236}">
                <a16:creationId xmlns:a16="http://schemas.microsoft.com/office/drawing/2014/main" id="{8D468AED-DDE3-6645-9DFD-2896674A9F24}"/>
              </a:ext>
            </a:extLst>
          </p:cNvPr>
          <p:cNvSpPr>
            <a:spLocks noGrp="1"/>
          </p:cNvSpPr>
          <p:nvPr>
            <p:ph idx="58" hasCustomPrompt="1"/>
          </p:nvPr>
        </p:nvSpPr>
        <p:spPr>
          <a:xfrm>
            <a:off x="7438056" y="4312208"/>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2" name="Content Placeholder 2">
            <a:extLst>
              <a:ext uri="{FF2B5EF4-FFF2-40B4-BE49-F238E27FC236}">
                <a16:creationId xmlns:a16="http://schemas.microsoft.com/office/drawing/2014/main" id="{1F4A0BD5-4DB5-2C4F-BF06-A0552A186BEE}"/>
              </a:ext>
            </a:extLst>
          </p:cNvPr>
          <p:cNvSpPr>
            <a:spLocks noGrp="1"/>
          </p:cNvSpPr>
          <p:nvPr>
            <p:ph idx="59" hasCustomPrompt="1"/>
          </p:nvPr>
        </p:nvSpPr>
        <p:spPr>
          <a:xfrm>
            <a:off x="9430979" y="4312208"/>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3" name="Content Placeholder 2">
            <a:extLst>
              <a:ext uri="{FF2B5EF4-FFF2-40B4-BE49-F238E27FC236}">
                <a16:creationId xmlns:a16="http://schemas.microsoft.com/office/drawing/2014/main" id="{FE1DE476-F67A-A948-B14C-B0B87AC25745}"/>
              </a:ext>
            </a:extLst>
          </p:cNvPr>
          <p:cNvSpPr>
            <a:spLocks noGrp="1"/>
          </p:cNvSpPr>
          <p:nvPr>
            <p:ph idx="60" hasCustomPrompt="1"/>
          </p:nvPr>
        </p:nvSpPr>
        <p:spPr>
          <a:xfrm>
            <a:off x="3499104" y="4822571"/>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4" name="Content Placeholder 2">
            <a:extLst>
              <a:ext uri="{FF2B5EF4-FFF2-40B4-BE49-F238E27FC236}">
                <a16:creationId xmlns:a16="http://schemas.microsoft.com/office/drawing/2014/main" id="{D0CF96C2-8FFA-2747-99B3-A3D700B0404D}"/>
              </a:ext>
            </a:extLst>
          </p:cNvPr>
          <p:cNvSpPr>
            <a:spLocks noGrp="1"/>
          </p:cNvSpPr>
          <p:nvPr>
            <p:ph idx="61" hasCustomPrompt="1"/>
          </p:nvPr>
        </p:nvSpPr>
        <p:spPr>
          <a:xfrm>
            <a:off x="5468580" y="4822571"/>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5" name="Content Placeholder 2">
            <a:extLst>
              <a:ext uri="{FF2B5EF4-FFF2-40B4-BE49-F238E27FC236}">
                <a16:creationId xmlns:a16="http://schemas.microsoft.com/office/drawing/2014/main" id="{AA2A81D9-7F13-AD40-96EA-D7ED6C7E0180}"/>
              </a:ext>
            </a:extLst>
          </p:cNvPr>
          <p:cNvSpPr>
            <a:spLocks noGrp="1"/>
          </p:cNvSpPr>
          <p:nvPr>
            <p:ph idx="62" hasCustomPrompt="1"/>
          </p:nvPr>
        </p:nvSpPr>
        <p:spPr>
          <a:xfrm>
            <a:off x="7438056" y="4822571"/>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6" name="Content Placeholder 2">
            <a:extLst>
              <a:ext uri="{FF2B5EF4-FFF2-40B4-BE49-F238E27FC236}">
                <a16:creationId xmlns:a16="http://schemas.microsoft.com/office/drawing/2014/main" id="{1F232988-8069-4B47-BAF6-11FC1AD44361}"/>
              </a:ext>
            </a:extLst>
          </p:cNvPr>
          <p:cNvSpPr>
            <a:spLocks noGrp="1"/>
          </p:cNvSpPr>
          <p:nvPr>
            <p:ph idx="63" hasCustomPrompt="1"/>
          </p:nvPr>
        </p:nvSpPr>
        <p:spPr>
          <a:xfrm>
            <a:off x="9430979" y="4822571"/>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7" name="Content Placeholder 2">
            <a:extLst>
              <a:ext uri="{FF2B5EF4-FFF2-40B4-BE49-F238E27FC236}">
                <a16:creationId xmlns:a16="http://schemas.microsoft.com/office/drawing/2014/main" id="{E32E2880-9B21-7B4A-8C63-ADE9A11D6822}"/>
              </a:ext>
            </a:extLst>
          </p:cNvPr>
          <p:cNvSpPr>
            <a:spLocks noGrp="1"/>
          </p:cNvSpPr>
          <p:nvPr>
            <p:ph idx="64" hasCustomPrompt="1"/>
          </p:nvPr>
        </p:nvSpPr>
        <p:spPr>
          <a:xfrm>
            <a:off x="3499104" y="5338250"/>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8" name="Content Placeholder 2">
            <a:extLst>
              <a:ext uri="{FF2B5EF4-FFF2-40B4-BE49-F238E27FC236}">
                <a16:creationId xmlns:a16="http://schemas.microsoft.com/office/drawing/2014/main" id="{F914B507-7B27-6F4A-83A0-5812C93D697B}"/>
              </a:ext>
            </a:extLst>
          </p:cNvPr>
          <p:cNvSpPr>
            <a:spLocks noGrp="1"/>
          </p:cNvSpPr>
          <p:nvPr>
            <p:ph idx="65" hasCustomPrompt="1"/>
          </p:nvPr>
        </p:nvSpPr>
        <p:spPr>
          <a:xfrm>
            <a:off x="5468580" y="5338250"/>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9" name="Content Placeholder 2">
            <a:extLst>
              <a:ext uri="{FF2B5EF4-FFF2-40B4-BE49-F238E27FC236}">
                <a16:creationId xmlns:a16="http://schemas.microsoft.com/office/drawing/2014/main" id="{76A19886-6F0A-184A-BB6E-6751EB99D1C4}"/>
              </a:ext>
            </a:extLst>
          </p:cNvPr>
          <p:cNvSpPr>
            <a:spLocks noGrp="1"/>
          </p:cNvSpPr>
          <p:nvPr>
            <p:ph idx="66" hasCustomPrompt="1"/>
          </p:nvPr>
        </p:nvSpPr>
        <p:spPr>
          <a:xfrm>
            <a:off x="7438056" y="5338250"/>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70" name="Content Placeholder 2">
            <a:extLst>
              <a:ext uri="{FF2B5EF4-FFF2-40B4-BE49-F238E27FC236}">
                <a16:creationId xmlns:a16="http://schemas.microsoft.com/office/drawing/2014/main" id="{8D170779-6A21-B748-88C9-12E866F7A503}"/>
              </a:ext>
            </a:extLst>
          </p:cNvPr>
          <p:cNvSpPr>
            <a:spLocks noGrp="1"/>
          </p:cNvSpPr>
          <p:nvPr>
            <p:ph idx="67" hasCustomPrompt="1"/>
          </p:nvPr>
        </p:nvSpPr>
        <p:spPr>
          <a:xfrm>
            <a:off x="9430979" y="5338250"/>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Tree>
    <p:extLst>
      <p:ext uri="{BB962C8B-B14F-4D97-AF65-F5344CB8AC3E}">
        <p14:creationId xmlns:p14="http://schemas.microsoft.com/office/powerpoint/2010/main" val="2795830044"/>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3" name="Content Placeholder 2"/>
          <p:cNvSpPr>
            <a:spLocks noGrp="1"/>
          </p:cNvSpPr>
          <p:nvPr>
            <p:ph idx="48" hasCustomPrompt="1"/>
          </p:nvPr>
        </p:nvSpPr>
        <p:spPr>
          <a:xfrm>
            <a:off x="3506921" y="1898626"/>
            <a:ext cx="3847356" cy="211092"/>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44" name="Content Placeholder 2"/>
          <p:cNvSpPr>
            <a:spLocks noGrp="1"/>
          </p:cNvSpPr>
          <p:nvPr>
            <p:ph idx="49" hasCustomPrompt="1"/>
          </p:nvPr>
        </p:nvSpPr>
        <p:spPr>
          <a:xfrm>
            <a:off x="7438055" y="1898626"/>
            <a:ext cx="3953711" cy="222816"/>
          </a:xfrm>
          <a:prstGeom prst="rect">
            <a:avLst/>
          </a:prstGeom>
          <a:solidFill>
            <a:srgbClr val="AECCD8"/>
          </a:solidFill>
        </p:spPr>
        <p:txBody>
          <a:bodyPr anchor="ctr"/>
          <a:lstStyle>
            <a:lvl1pPr marL="0" indent="0" algn="ctr">
              <a:buFontTx/>
              <a:buNone/>
              <a:defRPr sz="1600" b="1">
                <a:solidFill>
                  <a:srgbClr val="002E5D"/>
                </a:solidFill>
              </a:defRPr>
            </a:lvl1pPr>
          </a:lstStyle>
          <a:p>
            <a:pPr lvl="0"/>
            <a:r>
              <a:rPr lang="en-US" dirty="0"/>
              <a:t>ANSWER</a:t>
            </a:r>
          </a:p>
        </p:txBody>
      </p:sp>
      <p:sp>
        <p:nvSpPr>
          <p:cNvPr id="45" name="Content Placeholder 2">
            <a:extLst>
              <a:ext uri="{FF2B5EF4-FFF2-40B4-BE49-F238E27FC236}">
                <a16:creationId xmlns:a16="http://schemas.microsoft.com/office/drawing/2014/main" id="{15943205-E296-FD47-AA30-87836CDCDAA7}"/>
              </a:ext>
            </a:extLst>
          </p:cNvPr>
          <p:cNvSpPr>
            <a:spLocks noGrp="1"/>
          </p:cNvSpPr>
          <p:nvPr>
            <p:ph idx="1" hasCustomPrompt="1"/>
          </p:nvPr>
        </p:nvSpPr>
        <p:spPr>
          <a:xfrm>
            <a:off x="3499104" y="2755973"/>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6" name="Content Placeholder 2">
            <a:extLst>
              <a:ext uri="{FF2B5EF4-FFF2-40B4-BE49-F238E27FC236}">
                <a16:creationId xmlns:a16="http://schemas.microsoft.com/office/drawing/2014/main" id="{CFC3D627-EF74-7049-8EE6-C18E283BB10B}"/>
              </a:ext>
            </a:extLst>
          </p:cNvPr>
          <p:cNvSpPr>
            <a:spLocks noGrp="1"/>
          </p:cNvSpPr>
          <p:nvPr>
            <p:ph idx="23" hasCustomPrompt="1"/>
          </p:nvPr>
        </p:nvSpPr>
        <p:spPr>
          <a:xfrm>
            <a:off x="3499104" y="2186076"/>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53" name="Content Placeholder 2">
            <a:extLst>
              <a:ext uri="{FF2B5EF4-FFF2-40B4-BE49-F238E27FC236}">
                <a16:creationId xmlns:a16="http://schemas.microsoft.com/office/drawing/2014/main" id="{9173613B-C430-8142-8DF5-ACE2DFF73CF7}"/>
              </a:ext>
            </a:extLst>
          </p:cNvPr>
          <p:cNvSpPr>
            <a:spLocks noGrp="1"/>
          </p:cNvSpPr>
          <p:nvPr>
            <p:ph idx="30" hasCustomPrompt="1"/>
          </p:nvPr>
        </p:nvSpPr>
        <p:spPr>
          <a:xfrm>
            <a:off x="5468580" y="2755973"/>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4" name="Content Placeholder 2">
            <a:extLst>
              <a:ext uri="{FF2B5EF4-FFF2-40B4-BE49-F238E27FC236}">
                <a16:creationId xmlns:a16="http://schemas.microsoft.com/office/drawing/2014/main" id="{C5628DD0-56E8-2D48-A997-B0A17C55E3A9}"/>
              </a:ext>
            </a:extLst>
          </p:cNvPr>
          <p:cNvSpPr>
            <a:spLocks noGrp="1"/>
          </p:cNvSpPr>
          <p:nvPr>
            <p:ph idx="31" hasCustomPrompt="1"/>
          </p:nvPr>
        </p:nvSpPr>
        <p:spPr>
          <a:xfrm>
            <a:off x="5468580" y="2186076"/>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73" name="Content Placeholder 2">
            <a:extLst>
              <a:ext uri="{FF2B5EF4-FFF2-40B4-BE49-F238E27FC236}">
                <a16:creationId xmlns:a16="http://schemas.microsoft.com/office/drawing/2014/main" id="{E5B0D545-1A1A-8D44-8447-124E4D3C4737}"/>
              </a:ext>
            </a:extLst>
          </p:cNvPr>
          <p:cNvSpPr>
            <a:spLocks noGrp="1"/>
          </p:cNvSpPr>
          <p:nvPr>
            <p:ph idx="38" hasCustomPrompt="1"/>
          </p:nvPr>
        </p:nvSpPr>
        <p:spPr>
          <a:xfrm>
            <a:off x="7438056" y="2755973"/>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74" name="Content Placeholder 2">
            <a:extLst>
              <a:ext uri="{FF2B5EF4-FFF2-40B4-BE49-F238E27FC236}">
                <a16:creationId xmlns:a16="http://schemas.microsoft.com/office/drawing/2014/main" id="{FB7CF761-528B-4D45-B6E7-071611DA789A}"/>
              </a:ext>
            </a:extLst>
          </p:cNvPr>
          <p:cNvSpPr>
            <a:spLocks noGrp="1"/>
          </p:cNvSpPr>
          <p:nvPr>
            <p:ph idx="39" hasCustomPrompt="1"/>
          </p:nvPr>
        </p:nvSpPr>
        <p:spPr>
          <a:xfrm>
            <a:off x="7438056" y="2186076"/>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81" name="Content Placeholder 2">
            <a:extLst>
              <a:ext uri="{FF2B5EF4-FFF2-40B4-BE49-F238E27FC236}">
                <a16:creationId xmlns:a16="http://schemas.microsoft.com/office/drawing/2014/main" id="{0724E1CC-2DF6-6947-BCE2-CEA7A3D2B9CA}"/>
              </a:ext>
            </a:extLst>
          </p:cNvPr>
          <p:cNvSpPr>
            <a:spLocks noGrp="1"/>
          </p:cNvSpPr>
          <p:nvPr>
            <p:ph idx="46" hasCustomPrompt="1"/>
          </p:nvPr>
        </p:nvSpPr>
        <p:spPr>
          <a:xfrm>
            <a:off x="9430979" y="2755973"/>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82" name="Content Placeholder 2">
            <a:extLst>
              <a:ext uri="{FF2B5EF4-FFF2-40B4-BE49-F238E27FC236}">
                <a16:creationId xmlns:a16="http://schemas.microsoft.com/office/drawing/2014/main" id="{BCC74456-F327-2A4C-B200-2BFB5EB68D3C}"/>
              </a:ext>
            </a:extLst>
          </p:cNvPr>
          <p:cNvSpPr>
            <a:spLocks noGrp="1"/>
          </p:cNvSpPr>
          <p:nvPr>
            <p:ph idx="47" hasCustomPrompt="1"/>
          </p:nvPr>
        </p:nvSpPr>
        <p:spPr>
          <a:xfrm>
            <a:off x="9430979" y="2186076"/>
            <a:ext cx="1885696" cy="512064"/>
          </a:xfrm>
          <a:prstGeom prst="rect">
            <a:avLst/>
          </a:prstGeom>
          <a:solidFill>
            <a:srgbClr val="AECCD8"/>
          </a:solidFill>
        </p:spPr>
        <p:txBody>
          <a:bodyPr anchor="ctr"/>
          <a:lstStyle>
            <a:lvl1pPr marL="0" indent="0" algn="ctr">
              <a:buFontTx/>
              <a:buNone/>
              <a:defRPr sz="2000" b="1">
                <a:solidFill>
                  <a:srgbClr val="002E5D"/>
                </a:solidFill>
              </a:defRPr>
            </a:lvl1pPr>
          </a:lstStyle>
          <a:p>
            <a:pPr lvl="0"/>
            <a:r>
              <a:rPr lang="en-US" dirty="0"/>
              <a:t>Answer</a:t>
            </a:r>
          </a:p>
        </p:txBody>
      </p:sp>
      <p:sp>
        <p:nvSpPr>
          <p:cNvPr id="37" name="Title 26">
            <a:extLst>
              <a:ext uri="{FF2B5EF4-FFF2-40B4-BE49-F238E27FC236}">
                <a16:creationId xmlns:a16="http://schemas.microsoft.com/office/drawing/2014/main" id="{E7172BFF-6911-7B44-8D7E-460A39B86413}"/>
              </a:ext>
            </a:extLst>
          </p:cNvPr>
          <p:cNvSpPr>
            <a:spLocks noGrp="1"/>
          </p:cNvSpPr>
          <p:nvPr>
            <p:ph type="title"/>
          </p:nvPr>
        </p:nvSpPr>
        <p:spPr>
          <a:xfrm>
            <a:off x="914639" y="0"/>
            <a:ext cx="10362724" cy="1800266"/>
          </a:xfrm>
        </p:spPr>
        <p:txBody>
          <a:bodyPr/>
          <a:lstStyle>
            <a:lvl1pPr>
              <a:defRPr>
                <a:solidFill>
                  <a:srgbClr val="0432FF"/>
                </a:solidFill>
              </a:defRPr>
            </a:lvl1pPr>
          </a:lstStyle>
          <a:p>
            <a:endParaRPr lang="en-US" sz="2600" dirty="0"/>
          </a:p>
        </p:txBody>
      </p:sp>
      <p:sp>
        <p:nvSpPr>
          <p:cNvPr id="38" name="Content Placeholder 2">
            <a:extLst>
              <a:ext uri="{FF2B5EF4-FFF2-40B4-BE49-F238E27FC236}">
                <a16:creationId xmlns:a16="http://schemas.microsoft.com/office/drawing/2014/main" id="{56A1C064-DC84-3E4A-B40F-75B2C2DA561E}"/>
              </a:ext>
            </a:extLst>
          </p:cNvPr>
          <p:cNvSpPr>
            <a:spLocks noGrp="1"/>
          </p:cNvSpPr>
          <p:nvPr>
            <p:ph idx="50" hasCustomPrompt="1"/>
          </p:nvPr>
        </p:nvSpPr>
        <p:spPr>
          <a:xfrm>
            <a:off x="3499104" y="3274957"/>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39" name="Content Placeholder 2">
            <a:extLst>
              <a:ext uri="{FF2B5EF4-FFF2-40B4-BE49-F238E27FC236}">
                <a16:creationId xmlns:a16="http://schemas.microsoft.com/office/drawing/2014/main" id="{0B7EED5E-F13D-E649-9C42-CA0C7D67739A}"/>
              </a:ext>
            </a:extLst>
          </p:cNvPr>
          <p:cNvSpPr>
            <a:spLocks noGrp="1"/>
          </p:cNvSpPr>
          <p:nvPr>
            <p:ph idx="51" hasCustomPrompt="1"/>
          </p:nvPr>
        </p:nvSpPr>
        <p:spPr>
          <a:xfrm>
            <a:off x="5468580" y="3274957"/>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0" name="Content Placeholder 2">
            <a:extLst>
              <a:ext uri="{FF2B5EF4-FFF2-40B4-BE49-F238E27FC236}">
                <a16:creationId xmlns:a16="http://schemas.microsoft.com/office/drawing/2014/main" id="{161DF14C-E5B0-DC47-B479-C0B31123F5F3}"/>
              </a:ext>
            </a:extLst>
          </p:cNvPr>
          <p:cNvSpPr>
            <a:spLocks noGrp="1"/>
          </p:cNvSpPr>
          <p:nvPr>
            <p:ph idx="52" hasCustomPrompt="1"/>
          </p:nvPr>
        </p:nvSpPr>
        <p:spPr>
          <a:xfrm>
            <a:off x="7438056" y="3274957"/>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1" name="Content Placeholder 2">
            <a:extLst>
              <a:ext uri="{FF2B5EF4-FFF2-40B4-BE49-F238E27FC236}">
                <a16:creationId xmlns:a16="http://schemas.microsoft.com/office/drawing/2014/main" id="{35754076-83A2-044D-920B-08D81F32EBD4}"/>
              </a:ext>
            </a:extLst>
          </p:cNvPr>
          <p:cNvSpPr>
            <a:spLocks noGrp="1"/>
          </p:cNvSpPr>
          <p:nvPr>
            <p:ph idx="53" hasCustomPrompt="1"/>
          </p:nvPr>
        </p:nvSpPr>
        <p:spPr>
          <a:xfrm>
            <a:off x="9430979" y="3274957"/>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42" name="Content Placeholder 2">
            <a:extLst>
              <a:ext uri="{FF2B5EF4-FFF2-40B4-BE49-F238E27FC236}">
                <a16:creationId xmlns:a16="http://schemas.microsoft.com/office/drawing/2014/main" id="{E48DFF79-D590-8A49-8924-C9306137BA8F}"/>
              </a:ext>
            </a:extLst>
          </p:cNvPr>
          <p:cNvSpPr>
            <a:spLocks noGrp="1"/>
          </p:cNvSpPr>
          <p:nvPr>
            <p:ph idx="54" hasCustomPrompt="1"/>
          </p:nvPr>
        </p:nvSpPr>
        <p:spPr>
          <a:xfrm>
            <a:off x="3499104" y="3793941"/>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59" name="Content Placeholder 2">
            <a:extLst>
              <a:ext uri="{FF2B5EF4-FFF2-40B4-BE49-F238E27FC236}">
                <a16:creationId xmlns:a16="http://schemas.microsoft.com/office/drawing/2014/main" id="{86F901BB-5DF7-8740-9046-B8908C9A3109}"/>
              </a:ext>
            </a:extLst>
          </p:cNvPr>
          <p:cNvSpPr>
            <a:spLocks noGrp="1"/>
          </p:cNvSpPr>
          <p:nvPr>
            <p:ph idx="55" hasCustomPrompt="1"/>
          </p:nvPr>
        </p:nvSpPr>
        <p:spPr>
          <a:xfrm>
            <a:off x="5468580" y="3793941"/>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0" name="Content Placeholder 2">
            <a:extLst>
              <a:ext uri="{FF2B5EF4-FFF2-40B4-BE49-F238E27FC236}">
                <a16:creationId xmlns:a16="http://schemas.microsoft.com/office/drawing/2014/main" id="{0D8BC84E-0EDE-7C45-A084-89C08A7DED50}"/>
              </a:ext>
            </a:extLst>
          </p:cNvPr>
          <p:cNvSpPr>
            <a:spLocks noGrp="1"/>
          </p:cNvSpPr>
          <p:nvPr>
            <p:ph idx="56" hasCustomPrompt="1"/>
          </p:nvPr>
        </p:nvSpPr>
        <p:spPr>
          <a:xfrm>
            <a:off x="7438056" y="3793941"/>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1" name="Content Placeholder 2">
            <a:extLst>
              <a:ext uri="{FF2B5EF4-FFF2-40B4-BE49-F238E27FC236}">
                <a16:creationId xmlns:a16="http://schemas.microsoft.com/office/drawing/2014/main" id="{1D72E0DF-8FB2-B141-9F5B-54DCDE39B0E5}"/>
              </a:ext>
            </a:extLst>
          </p:cNvPr>
          <p:cNvSpPr>
            <a:spLocks noGrp="1"/>
          </p:cNvSpPr>
          <p:nvPr>
            <p:ph idx="57" hasCustomPrompt="1"/>
          </p:nvPr>
        </p:nvSpPr>
        <p:spPr>
          <a:xfrm>
            <a:off x="9430979" y="3793941"/>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2" name="Content Placeholder 2">
            <a:extLst>
              <a:ext uri="{FF2B5EF4-FFF2-40B4-BE49-F238E27FC236}">
                <a16:creationId xmlns:a16="http://schemas.microsoft.com/office/drawing/2014/main" id="{310A01FF-1CEE-334F-8B71-AE361E594041}"/>
              </a:ext>
            </a:extLst>
          </p:cNvPr>
          <p:cNvSpPr>
            <a:spLocks noGrp="1"/>
          </p:cNvSpPr>
          <p:nvPr>
            <p:ph idx="58" hasCustomPrompt="1"/>
          </p:nvPr>
        </p:nvSpPr>
        <p:spPr>
          <a:xfrm>
            <a:off x="3499104" y="430468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3" name="Content Placeholder 2">
            <a:extLst>
              <a:ext uri="{FF2B5EF4-FFF2-40B4-BE49-F238E27FC236}">
                <a16:creationId xmlns:a16="http://schemas.microsoft.com/office/drawing/2014/main" id="{5D74BD82-7ED9-6349-80AB-D0820E5ADF0F}"/>
              </a:ext>
            </a:extLst>
          </p:cNvPr>
          <p:cNvSpPr>
            <a:spLocks noGrp="1"/>
          </p:cNvSpPr>
          <p:nvPr>
            <p:ph idx="59" hasCustomPrompt="1"/>
          </p:nvPr>
        </p:nvSpPr>
        <p:spPr>
          <a:xfrm>
            <a:off x="5468580" y="430468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4" name="Content Placeholder 2">
            <a:extLst>
              <a:ext uri="{FF2B5EF4-FFF2-40B4-BE49-F238E27FC236}">
                <a16:creationId xmlns:a16="http://schemas.microsoft.com/office/drawing/2014/main" id="{ED61EA7D-1B0D-BF44-8103-21F8EA13AED1}"/>
              </a:ext>
            </a:extLst>
          </p:cNvPr>
          <p:cNvSpPr>
            <a:spLocks noGrp="1"/>
          </p:cNvSpPr>
          <p:nvPr>
            <p:ph idx="60" hasCustomPrompt="1"/>
          </p:nvPr>
        </p:nvSpPr>
        <p:spPr>
          <a:xfrm>
            <a:off x="7438056" y="430468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5" name="Content Placeholder 2">
            <a:extLst>
              <a:ext uri="{FF2B5EF4-FFF2-40B4-BE49-F238E27FC236}">
                <a16:creationId xmlns:a16="http://schemas.microsoft.com/office/drawing/2014/main" id="{D6496349-D0D2-E84A-83BE-49A11F82CADF}"/>
              </a:ext>
            </a:extLst>
          </p:cNvPr>
          <p:cNvSpPr>
            <a:spLocks noGrp="1"/>
          </p:cNvSpPr>
          <p:nvPr>
            <p:ph idx="61" hasCustomPrompt="1"/>
          </p:nvPr>
        </p:nvSpPr>
        <p:spPr>
          <a:xfrm>
            <a:off x="9430979" y="430468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6" name="Content Placeholder 2">
            <a:extLst>
              <a:ext uri="{FF2B5EF4-FFF2-40B4-BE49-F238E27FC236}">
                <a16:creationId xmlns:a16="http://schemas.microsoft.com/office/drawing/2014/main" id="{D61E1AE6-E538-9846-A911-296FB0B98D0B}"/>
              </a:ext>
            </a:extLst>
          </p:cNvPr>
          <p:cNvSpPr>
            <a:spLocks noGrp="1"/>
          </p:cNvSpPr>
          <p:nvPr>
            <p:ph idx="62" hasCustomPrompt="1"/>
          </p:nvPr>
        </p:nvSpPr>
        <p:spPr>
          <a:xfrm>
            <a:off x="3499104" y="4823670"/>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7" name="Content Placeholder 2">
            <a:extLst>
              <a:ext uri="{FF2B5EF4-FFF2-40B4-BE49-F238E27FC236}">
                <a16:creationId xmlns:a16="http://schemas.microsoft.com/office/drawing/2014/main" id="{D05435A0-A8BD-7D40-A247-16AE7C9B93D7}"/>
              </a:ext>
            </a:extLst>
          </p:cNvPr>
          <p:cNvSpPr>
            <a:spLocks noGrp="1"/>
          </p:cNvSpPr>
          <p:nvPr>
            <p:ph idx="63" hasCustomPrompt="1"/>
          </p:nvPr>
        </p:nvSpPr>
        <p:spPr>
          <a:xfrm>
            <a:off x="5468580" y="4823670"/>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8" name="Content Placeholder 2">
            <a:extLst>
              <a:ext uri="{FF2B5EF4-FFF2-40B4-BE49-F238E27FC236}">
                <a16:creationId xmlns:a16="http://schemas.microsoft.com/office/drawing/2014/main" id="{876C4FF8-6F5D-2E4E-A9FC-B2F80E213230}"/>
              </a:ext>
            </a:extLst>
          </p:cNvPr>
          <p:cNvSpPr>
            <a:spLocks noGrp="1"/>
          </p:cNvSpPr>
          <p:nvPr>
            <p:ph idx="64" hasCustomPrompt="1"/>
          </p:nvPr>
        </p:nvSpPr>
        <p:spPr>
          <a:xfrm>
            <a:off x="7438056" y="4823670"/>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69" name="Content Placeholder 2">
            <a:extLst>
              <a:ext uri="{FF2B5EF4-FFF2-40B4-BE49-F238E27FC236}">
                <a16:creationId xmlns:a16="http://schemas.microsoft.com/office/drawing/2014/main" id="{7ACF234F-172C-BD43-BF31-6405B796E6AD}"/>
              </a:ext>
            </a:extLst>
          </p:cNvPr>
          <p:cNvSpPr>
            <a:spLocks noGrp="1"/>
          </p:cNvSpPr>
          <p:nvPr>
            <p:ph idx="65" hasCustomPrompt="1"/>
          </p:nvPr>
        </p:nvSpPr>
        <p:spPr>
          <a:xfrm>
            <a:off x="9430979" y="4823670"/>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70" name="Content Placeholder 2">
            <a:extLst>
              <a:ext uri="{FF2B5EF4-FFF2-40B4-BE49-F238E27FC236}">
                <a16:creationId xmlns:a16="http://schemas.microsoft.com/office/drawing/2014/main" id="{F4AC227F-6E42-0543-92CA-84785D977529}"/>
              </a:ext>
            </a:extLst>
          </p:cNvPr>
          <p:cNvSpPr>
            <a:spLocks noGrp="1"/>
          </p:cNvSpPr>
          <p:nvPr>
            <p:ph idx="66" hasCustomPrompt="1"/>
          </p:nvPr>
        </p:nvSpPr>
        <p:spPr>
          <a:xfrm>
            <a:off x="3499104" y="533441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89" name="Content Placeholder 2">
            <a:extLst>
              <a:ext uri="{FF2B5EF4-FFF2-40B4-BE49-F238E27FC236}">
                <a16:creationId xmlns:a16="http://schemas.microsoft.com/office/drawing/2014/main" id="{05D65BBD-8CEE-E64D-B8E5-F2B4D55A2357}"/>
              </a:ext>
            </a:extLst>
          </p:cNvPr>
          <p:cNvSpPr>
            <a:spLocks noGrp="1"/>
          </p:cNvSpPr>
          <p:nvPr>
            <p:ph idx="67" hasCustomPrompt="1"/>
          </p:nvPr>
        </p:nvSpPr>
        <p:spPr>
          <a:xfrm>
            <a:off x="5468580" y="533441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90" name="Content Placeholder 2">
            <a:extLst>
              <a:ext uri="{FF2B5EF4-FFF2-40B4-BE49-F238E27FC236}">
                <a16:creationId xmlns:a16="http://schemas.microsoft.com/office/drawing/2014/main" id="{093DB6AC-92B6-964A-ADDA-A0A54F2DA042}"/>
              </a:ext>
            </a:extLst>
          </p:cNvPr>
          <p:cNvSpPr>
            <a:spLocks noGrp="1"/>
          </p:cNvSpPr>
          <p:nvPr>
            <p:ph idx="68" hasCustomPrompt="1"/>
          </p:nvPr>
        </p:nvSpPr>
        <p:spPr>
          <a:xfrm>
            <a:off x="7438056" y="533441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
        <p:nvSpPr>
          <p:cNvPr id="91" name="Content Placeholder 2">
            <a:extLst>
              <a:ext uri="{FF2B5EF4-FFF2-40B4-BE49-F238E27FC236}">
                <a16:creationId xmlns:a16="http://schemas.microsoft.com/office/drawing/2014/main" id="{E3316A5C-160B-254B-BCFC-833161B82519}"/>
              </a:ext>
            </a:extLst>
          </p:cNvPr>
          <p:cNvSpPr>
            <a:spLocks noGrp="1"/>
          </p:cNvSpPr>
          <p:nvPr>
            <p:ph idx="69" hasCustomPrompt="1"/>
          </p:nvPr>
        </p:nvSpPr>
        <p:spPr>
          <a:xfrm>
            <a:off x="9430979" y="5334416"/>
            <a:ext cx="1885696" cy="420624"/>
          </a:xfrm>
          <a:prstGeom prst="rect">
            <a:avLst/>
          </a:prstGeom>
        </p:spPr>
        <p:txBody>
          <a:bodyPr anchor="ctr"/>
          <a:lstStyle>
            <a:lvl1pPr marL="0" indent="0" algn="ctr">
              <a:buFontTx/>
              <a:buNone/>
              <a:defRPr sz="2133">
                <a:solidFill>
                  <a:schemeClr val="tx1"/>
                </a:solidFill>
              </a:defRPr>
            </a:lvl1pPr>
          </a:lstStyle>
          <a:p>
            <a:pPr lvl="0"/>
            <a:r>
              <a:rPr lang="en-US" dirty="0"/>
              <a:t>Answer</a:t>
            </a:r>
          </a:p>
        </p:txBody>
      </p:sp>
    </p:spTree>
    <p:extLst>
      <p:ext uri="{BB962C8B-B14F-4D97-AF65-F5344CB8AC3E}">
        <p14:creationId xmlns:p14="http://schemas.microsoft.com/office/powerpoint/2010/main" val="1910330394"/>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596741"/>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370864016"/>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8949578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8" y="6357590"/>
            <a:ext cx="383488" cy="365125"/>
          </a:xfrm>
          <a:prstGeom prst="rect">
            <a:avLst/>
          </a:prstGeom>
        </p:spPr>
        <p:txBody>
          <a:bodyPr vert="horz" lIns="91440" tIns="45720" rIns="91440" bIns="45720" rtlCol="0" anchor="ctr"/>
          <a:lstStyle>
            <a:lvl1pPr algn="r">
              <a:defRPr sz="1100" b="1" i="0">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285994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838732"/>
      </p:ext>
    </p:extLst>
  </p:cSld>
  <p:clrMapOvr>
    <a:masterClrMapping/>
  </p:clrMapOvr>
  <p:transition spd="slow"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213"/>
            <a:ext cx="383488" cy="365125"/>
          </a:xfrm>
          <a:prstGeom prst="rect">
            <a:avLst/>
          </a:prstGeom>
        </p:spPr>
        <p:txBody>
          <a:bodyPr vert="horz" lIns="91440" tIns="45720" rIns="91440" bIns="45720" rtlCol="0" anchor="ctr"/>
          <a:lstStyle>
            <a:lvl1pPr algn="r">
              <a:defRPr sz="1200" b="1">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367016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2"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213"/>
            <a:ext cx="383488" cy="365125"/>
          </a:xfrm>
          <a:prstGeom prst="rect">
            <a:avLst/>
          </a:prstGeom>
        </p:spPr>
        <p:txBody>
          <a:bodyPr vert="horz" lIns="91440" tIns="45720" rIns="91440" bIns="45720" rtlCol="0" anchor="ctr"/>
          <a:lstStyle>
            <a:lvl1pPr algn="r">
              <a:defRPr sz="1200" b="1">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1505410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8" y="6279213"/>
            <a:ext cx="383488" cy="365125"/>
          </a:xfrm>
          <a:prstGeom prst="rect">
            <a:avLst/>
          </a:prstGeom>
        </p:spPr>
        <p:txBody>
          <a:bodyPr vert="horz" lIns="91440" tIns="45720" rIns="91440" bIns="45720" rtlCol="0" anchor="ctr"/>
          <a:lstStyle>
            <a:lvl1pPr algn="r">
              <a:defRPr sz="1200" b="1">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3294011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213"/>
            <a:ext cx="383488" cy="365125"/>
          </a:xfrm>
          <a:prstGeom prst="rect">
            <a:avLst/>
          </a:prstGeom>
        </p:spPr>
        <p:txBody>
          <a:bodyPr vert="horz" lIns="91440" tIns="45720" rIns="91440" bIns="45720" rtlCol="0" anchor="ctr"/>
          <a:lstStyle>
            <a:lvl1pPr algn="r">
              <a:defRPr sz="1200" b="1">
                <a:solidFill>
                  <a:schemeClr val="tx2"/>
                </a:solidFill>
              </a:defRPr>
            </a:lvl1pPr>
          </a:lstStyle>
          <a:p>
            <a:pPr fontAlgn="auto">
              <a:spcBef>
                <a:spcPts val="0"/>
              </a:spcBef>
              <a:spcAft>
                <a:spcPts val="0"/>
              </a:spcAft>
            </a:pPr>
            <a:fld id="{2FFBAD49-1F68-914B-9DFB-5D552C1A2BEB}" type="slidenum">
              <a:rPr lang="en-US" smtClean="0">
                <a:solidFill>
                  <a:srgbClr val="44546A"/>
                </a:solidFill>
                <a:latin typeface="Trebuchet MS"/>
                <a:cs typeface="+mn-cs"/>
              </a:rPr>
              <a:pPr fontAlgn="auto">
                <a:spcBef>
                  <a:spcPts val="0"/>
                </a:spcBef>
                <a:spcAft>
                  <a:spcPts val="0"/>
                </a:spcAft>
              </a:pPr>
              <a:t>‹#›</a:t>
            </a:fld>
            <a:endParaRPr lang="en-US" dirty="0">
              <a:solidFill>
                <a:srgbClr val="44546A"/>
              </a:solidFill>
              <a:latin typeface="Trebuchet MS"/>
              <a:cs typeface="+mn-cs"/>
            </a:endParaRPr>
          </a:p>
        </p:txBody>
      </p:sp>
    </p:spTree>
    <p:extLst>
      <p:ext uri="{BB962C8B-B14F-4D97-AF65-F5344CB8AC3E}">
        <p14:creationId xmlns:p14="http://schemas.microsoft.com/office/powerpoint/2010/main" val="3700294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Autofit/>
          </a:bodyPr>
          <a:lstStyle>
            <a:lvl1pPr algn="l">
              <a:defRPr sz="3600">
                <a:solidFill>
                  <a:schemeClr val="accent6"/>
                </a:solidFill>
              </a:defRPr>
            </a:lvl1pPr>
          </a:lstStyle>
          <a:p>
            <a:r>
              <a:rPr lang="en-US"/>
              <a:t>Click to edit Master title style</a:t>
            </a:r>
            <a:endParaRPr lang="en-US" dirty="0"/>
          </a:p>
        </p:txBody>
      </p:sp>
      <p:sp>
        <p:nvSpPr>
          <p:cNvPr id="6" name="Text Placeholder 2"/>
          <p:cNvSpPr>
            <a:spLocks noGrp="1"/>
          </p:cNvSpPr>
          <p:nvPr>
            <p:ph idx="1"/>
          </p:nvPr>
        </p:nvSpPr>
        <p:spPr>
          <a:xfrm>
            <a:off x="924395" y="1600206"/>
            <a:ext cx="10658004" cy="4525963"/>
          </a:xfrm>
          <a:prstGeom prst="rect">
            <a:avLst/>
          </a:prstGeom>
        </p:spPr>
        <p:txBody>
          <a:bodyPr vert="horz" lIns="91440" tIns="45720" rIns="91440" bIns="45720" rtlCol="0">
            <a:noAutofit/>
          </a:bodyPr>
          <a:lstStyle>
            <a:lvl1pPr marL="342900" indent="-342900">
              <a:buClr>
                <a:schemeClr val="accent6"/>
              </a:buClr>
              <a:buFont typeface="Wingdings" charset="2"/>
              <a:buChar char="§"/>
              <a:defRPr/>
            </a:lvl1pPr>
            <a:lvl2pPr marL="742950" indent="-285750">
              <a:buClr>
                <a:schemeClr val="accent6"/>
              </a:buClr>
              <a:buFont typeface="Arial"/>
              <a:buChar char="•"/>
              <a:defRPr>
                <a:solidFill>
                  <a:schemeClr val="accent5"/>
                </a:solidFill>
              </a:defRPr>
            </a:lvl2pPr>
            <a:lvl3pPr marL="1143000" indent="-228600">
              <a:buClr>
                <a:schemeClr val="accent6"/>
              </a:buClr>
              <a:buFont typeface="Lucida Grande"/>
              <a:buChar char="–"/>
              <a:defRPr>
                <a:solidFill>
                  <a:schemeClr val="accent5"/>
                </a:solidFill>
              </a:defRPr>
            </a:lvl3pPr>
            <a:lvl4pPr marL="1600200" indent="-228600">
              <a:buClr>
                <a:schemeClr val="accent6"/>
              </a:buClr>
              <a:buFont typeface="Wingdings" charset="2"/>
              <a:buChar char="§"/>
              <a:defRPr>
                <a:solidFill>
                  <a:schemeClr val="accent5"/>
                </a:solidFill>
              </a:defRPr>
            </a:lvl4pPr>
            <a:lvl5pPr marL="2286000" indent="-457200">
              <a:buClr>
                <a:schemeClr val="accent6"/>
              </a:buClr>
              <a:buFont typeface="Lucida Grande"/>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3"/>
          </p:nvPr>
        </p:nvSpPr>
        <p:spPr>
          <a:xfrm>
            <a:off x="624824" y="6356443"/>
            <a:ext cx="10549572" cy="365125"/>
          </a:xfrm>
          <a:prstGeom prst="rect">
            <a:avLst/>
          </a:prstGeom>
          <a:ln w="0">
            <a:noFill/>
          </a:ln>
          <a:effectLst/>
        </p:spPr>
        <p:txBody>
          <a:bodyPr vert="horz" lIns="91440" tIns="45720" rIns="91440" bIns="45720" rtlCol="0" anchor="ctr"/>
          <a:lstStyle>
            <a:lvl1pPr algn="l">
              <a:defRPr sz="1200">
                <a:solidFill>
                  <a:schemeClr val="accent5">
                    <a:lumMod val="60000"/>
                    <a:lumOff val="40000"/>
                  </a:schemeClr>
                </a:solidFill>
              </a:defRPr>
            </a:lvl1pPr>
          </a:lstStyle>
          <a:p>
            <a:pPr fontAlgn="auto">
              <a:spcBef>
                <a:spcPts val="0"/>
              </a:spcBef>
              <a:spcAft>
                <a:spcPts val="0"/>
              </a:spcAft>
            </a:pPr>
            <a:endParaRPr lang="en-US" dirty="0">
              <a:solidFill>
                <a:srgbClr val="6C6C6C">
                  <a:lumMod val="60000"/>
                  <a:lumOff val="40000"/>
                </a:srgbClr>
              </a:solidFill>
              <a:latin typeface="Trebuchet MS"/>
              <a:cs typeface="+mn-cs"/>
            </a:endParaRPr>
          </a:p>
        </p:txBody>
      </p:sp>
      <p:cxnSp>
        <p:nvCxnSpPr>
          <p:cNvPr id="9" name="Straight Connector 8"/>
          <p:cNvCxnSpPr/>
          <p:nvPr/>
        </p:nvCxnSpPr>
        <p:spPr>
          <a:xfrm flipV="1">
            <a:off x="753990" y="967620"/>
            <a:ext cx="11438011"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V="1">
            <a:off x="753990" y="967620"/>
            <a:ext cx="11438011"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2299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pPr fontAlgn="auto">
              <a:spcBef>
                <a:spcPts val="0"/>
              </a:spcBef>
              <a:spcAft>
                <a:spcPts val="0"/>
              </a:spcAft>
            </a:pPr>
            <a:fld id="{2D82201F-12EC-41F1-B111-8318CC339F3E}" type="slidenum">
              <a:rPr lang="en-GB" smtClean="0">
                <a:solidFill>
                  <a:prstClr val="black"/>
                </a:solidFill>
                <a:latin typeface="Trebuchet MS"/>
                <a:cs typeface="+mn-cs"/>
              </a:rPr>
              <a:pPr fontAlgn="auto">
                <a:spcBef>
                  <a:spcPts val="0"/>
                </a:spcBef>
                <a:spcAft>
                  <a:spcPts val="0"/>
                </a:spcAft>
              </a:pPr>
              <a:t>‹#›</a:t>
            </a:fld>
            <a:endParaRPr lang="en-GB">
              <a:solidFill>
                <a:prstClr val="black"/>
              </a:solidFill>
              <a:latin typeface="Trebuchet MS"/>
              <a:cs typeface="+mn-cs"/>
            </a:endParaRPr>
          </a:p>
        </p:txBody>
      </p:sp>
      <p:sp>
        <p:nvSpPr>
          <p:cNvPr id="6" name="Text Placeholder 7"/>
          <p:cNvSpPr>
            <a:spLocks noGrp="1"/>
          </p:cNvSpPr>
          <p:nvPr>
            <p:ph type="body" sz="quarter" idx="13"/>
          </p:nvPr>
        </p:nvSpPr>
        <p:spPr>
          <a:xfrm>
            <a:off x="623393" y="6381328"/>
            <a:ext cx="10080593" cy="360040"/>
          </a:xfrm>
        </p:spPr>
        <p:txBody>
          <a:bodyPr anchor="b">
            <a:normAutofit/>
          </a:bodyPr>
          <a:lstStyle>
            <a:lvl1pPr marL="0" indent="0">
              <a:buNone/>
              <a:defRPr sz="1000"/>
            </a:lvl1pPr>
          </a:lstStyle>
          <a:p>
            <a:pPr lvl="0"/>
            <a:endParaRPr lang="en-GB" dirty="0"/>
          </a:p>
        </p:txBody>
      </p:sp>
    </p:spTree>
    <p:extLst>
      <p:ext uri="{BB962C8B-B14F-4D97-AF65-F5344CB8AC3E}">
        <p14:creationId xmlns:p14="http://schemas.microsoft.com/office/powerpoint/2010/main" val="2319864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pPr fontAlgn="auto">
              <a:spcBef>
                <a:spcPts val="0"/>
              </a:spcBef>
              <a:spcAft>
                <a:spcPts val="0"/>
              </a:spcAft>
            </a:pPr>
            <a:endParaRPr lang="en-US">
              <a:solidFill>
                <a:prstClr val="black"/>
              </a:solidFill>
              <a:latin typeface="Trebuchet MS"/>
              <a:cs typeface="+mn-cs"/>
            </a:endParaRPr>
          </a:p>
        </p:txBody>
      </p:sp>
      <p:sp>
        <p:nvSpPr>
          <p:cNvPr id="5" name="Slide Number Placeholder 4"/>
          <p:cNvSpPr>
            <a:spLocks noGrp="1"/>
          </p:cNvSpPr>
          <p:nvPr>
            <p:ph type="sldNum" sz="quarter" idx="11"/>
          </p:nvPr>
        </p:nvSpPr>
        <p:spPr/>
        <p:txBody>
          <a:bodyPr/>
          <a:lstStyle>
            <a:lvl1pPr>
              <a:defRPr/>
            </a:lvl1pPr>
          </a:lstStyle>
          <a:p>
            <a:pPr fontAlgn="auto">
              <a:spcBef>
                <a:spcPts val="0"/>
              </a:spcBef>
              <a:spcAft>
                <a:spcPts val="0"/>
              </a:spcAft>
            </a:pPr>
            <a:fld id="{8232E04F-9A5E-46AE-B9AE-A2B1FCB37CE8}" type="slidenum">
              <a:rPr lang="en-US" smtClean="0">
                <a:solidFill>
                  <a:prstClr val="black"/>
                </a:solidFill>
                <a:latin typeface="Trebuchet MS"/>
                <a:cs typeface="+mn-cs"/>
              </a:rPr>
              <a:pPr fontAlgn="auto">
                <a:spcBef>
                  <a:spcPts val="0"/>
                </a:spcBef>
                <a:spcAft>
                  <a:spcPts val="0"/>
                </a:spcAft>
              </a:pPr>
              <a:t>‹#›</a:t>
            </a:fld>
            <a:endParaRPr lang="en-US">
              <a:solidFill>
                <a:prstClr val="black"/>
              </a:solidFill>
              <a:latin typeface="Trebuchet MS"/>
              <a:cs typeface="+mn-cs"/>
            </a:endParaRPr>
          </a:p>
        </p:txBody>
      </p:sp>
    </p:spTree>
    <p:extLst>
      <p:ext uri="{BB962C8B-B14F-4D97-AF65-F5344CB8AC3E}">
        <p14:creationId xmlns:p14="http://schemas.microsoft.com/office/powerpoint/2010/main" val="17665497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10" tIns="45706" rIns="91410" bIns="45706"/>
          <a:lstStyle/>
          <a:p>
            <a:r>
              <a:rPr lang="en-US"/>
              <a:t>Click to edit Master title style</a:t>
            </a:r>
          </a:p>
        </p:txBody>
      </p:sp>
    </p:spTree>
    <p:extLst>
      <p:ext uri="{BB962C8B-B14F-4D97-AF65-F5344CB8AC3E}">
        <p14:creationId xmlns:p14="http://schemas.microsoft.com/office/powerpoint/2010/main" val="2421969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UBLICATION TITLE: No image">
    <p:spTree>
      <p:nvGrpSpPr>
        <p:cNvPr id="1" name=""/>
        <p:cNvGrpSpPr/>
        <p:nvPr/>
      </p:nvGrpSpPr>
      <p:grpSpPr>
        <a:xfrm>
          <a:off x="0" y="0"/>
          <a:ext cx="0" cy="0"/>
          <a:chOff x="0" y="0"/>
          <a:chExt cx="0" cy="0"/>
        </a:xfrm>
      </p:grpSpPr>
      <p:sp>
        <p:nvSpPr>
          <p:cNvPr id="7" name="Rectangle 6"/>
          <p:cNvSpPr/>
          <p:nvPr userDrawn="1"/>
        </p:nvSpPr>
        <p:spPr>
          <a:xfrm>
            <a:off x="0" y="6439741"/>
            <a:ext cx="12192000" cy="417165"/>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50" cap="all" baseline="0" dirty="0"/>
              <a:t>                                                                            </a:t>
            </a:r>
          </a:p>
        </p:txBody>
      </p:sp>
      <p:sp>
        <p:nvSpPr>
          <p:cNvPr id="6" name="Title 1"/>
          <p:cNvSpPr>
            <a:spLocks noGrp="1"/>
          </p:cNvSpPr>
          <p:nvPr>
            <p:ph type="title" hasCustomPrompt="1"/>
          </p:nvPr>
        </p:nvSpPr>
        <p:spPr>
          <a:xfrm>
            <a:off x="984251" y="933074"/>
            <a:ext cx="10223500" cy="1716993"/>
          </a:xfrm>
          <a:prstGeom prst="rect">
            <a:avLst/>
          </a:prstGeom>
        </p:spPr>
        <p:txBody>
          <a:bodyPr anchor="b"/>
          <a:lstStyle>
            <a:lvl1pPr algn="ctr">
              <a:defRPr sz="2250" cap="all" baseline="0">
                <a:solidFill>
                  <a:schemeClr val="tx1"/>
                </a:solidFill>
              </a:defRPr>
            </a:lvl1pPr>
          </a:lstStyle>
          <a:p>
            <a:r>
              <a:rPr lang="en-US" dirty="0"/>
              <a:t>Click to add TITLE, ARIAL, 20PT, UPPERCASE</a:t>
            </a:r>
          </a:p>
        </p:txBody>
      </p:sp>
      <p:sp>
        <p:nvSpPr>
          <p:cNvPr id="8" name="Text Placeholder 18"/>
          <p:cNvSpPr>
            <a:spLocks noGrp="1"/>
          </p:cNvSpPr>
          <p:nvPr>
            <p:ph type="body" sz="quarter" idx="10" hasCustomPrompt="1"/>
          </p:nvPr>
        </p:nvSpPr>
        <p:spPr>
          <a:xfrm>
            <a:off x="1291170" y="2943779"/>
            <a:ext cx="9609665" cy="1001996"/>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authors</a:t>
            </a:r>
            <a:br>
              <a:rPr lang="en-US" dirty="0"/>
            </a:br>
            <a:r>
              <a:rPr lang="en-US" dirty="0"/>
              <a:t>Arial, 12pt, sentence case</a:t>
            </a:r>
          </a:p>
        </p:txBody>
      </p:sp>
      <p:sp>
        <p:nvSpPr>
          <p:cNvPr id="10" name="Text Placeholder 18"/>
          <p:cNvSpPr>
            <a:spLocks noGrp="1"/>
          </p:cNvSpPr>
          <p:nvPr>
            <p:ph type="body" sz="quarter" idx="11" hasCustomPrompt="1"/>
          </p:nvPr>
        </p:nvSpPr>
        <p:spPr>
          <a:xfrm>
            <a:off x="1291170" y="4554601"/>
            <a:ext cx="9609665" cy="1001996"/>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affiliations</a:t>
            </a:r>
            <a:br>
              <a:rPr lang="en-US" dirty="0"/>
            </a:br>
            <a:r>
              <a:rPr lang="en-US" dirty="0"/>
              <a:t>Arial, 12pt, sentence case</a:t>
            </a:r>
          </a:p>
        </p:txBody>
      </p:sp>
      <p:sp>
        <p:nvSpPr>
          <p:cNvPr id="11" name="Text Placeholder 18">
            <a:extLst>
              <a:ext uri="{FF2B5EF4-FFF2-40B4-BE49-F238E27FC236}">
                <a16:creationId xmlns:a16="http://schemas.microsoft.com/office/drawing/2014/main" id="{D240E228-66C6-44A8-B87F-94EC60913499}"/>
              </a:ext>
            </a:extLst>
          </p:cNvPr>
          <p:cNvSpPr>
            <a:spLocks noGrp="1"/>
          </p:cNvSpPr>
          <p:nvPr>
            <p:ph type="body" sz="quarter" idx="12" hasCustomPrompt="1"/>
          </p:nvPr>
        </p:nvSpPr>
        <p:spPr>
          <a:xfrm>
            <a:off x="1299636" y="5759798"/>
            <a:ext cx="9609665" cy="480137"/>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[Conference] [YYYY] [City, State] [Month D-D, YYYY] Abstract No. [XXXX]</a:t>
            </a:r>
            <a:br>
              <a:rPr lang="en-US" dirty="0"/>
            </a:br>
            <a:r>
              <a:rPr lang="en-US" dirty="0"/>
              <a:t>Arial, 12pt, sentence case</a:t>
            </a:r>
          </a:p>
        </p:txBody>
      </p:sp>
      <p:sp>
        <p:nvSpPr>
          <p:cNvPr id="9" name="Rectangle 8">
            <a:extLst>
              <a:ext uri="{FF2B5EF4-FFF2-40B4-BE49-F238E27FC236}">
                <a16:creationId xmlns:a16="http://schemas.microsoft.com/office/drawing/2014/main" id="{20563A0F-42EF-485E-8C8D-CD2E72220D01}"/>
              </a:ext>
            </a:extLst>
          </p:cNvPr>
          <p:cNvSpPr/>
          <p:nvPr userDrawn="1"/>
        </p:nvSpPr>
        <p:spPr>
          <a:xfrm>
            <a:off x="0" y="-5127"/>
            <a:ext cx="12192000" cy="417165"/>
          </a:xfrm>
          <a:prstGeom prst="rect">
            <a:avLst/>
          </a:prstGeom>
          <a:solidFill>
            <a:srgbClr val="006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50" cap="all" baseline="0" dirty="0"/>
              <a:t>                                                                            </a:t>
            </a:r>
          </a:p>
        </p:txBody>
      </p:sp>
      <p:sp>
        <p:nvSpPr>
          <p:cNvPr id="12" name="Text Placeholder 4">
            <a:extLst>
              <a:ext uri="{FF2B5EF4-FFF2-40B4-BE49-F238E27FC236}">
                <a16:creationId xmlns:a16="http://schemas.microsoft.com/office/drawing/2014/main" id="{BBB7A955-313C-4EB3-AF3E-1A8B1DEA5AD5}"/>
              </a:ext>
            </a:extLst>
          </p:cNvPr>
          <p:cNvSpPr txBox="1">
            <a:spLocks/>
          </p:cNvSpPr>
          <p:nvPr userDrawn="1"/>
        </p:nvSpPr>
        <p:spPr>
          <a:xfrm>
            <a:off x="2341835" y="2"/>
            <a:ext cx="7508331" cy="4254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38" b="1" i="0" kern="1200" dirty="0">
                <a:solidFill>
                  <a:schemeClr val="bg1"/>
                </a:solidFill>
                <a:effectLst/>
                <a:latin typeface="Arial" panose="020B0604020202020204" pitchFamily="34" charset="0"/>
                <a:ea typeface="+mn-ea"/>
                <a:cs typeface="Arial" panose="020B0604020202020204" pitchFamily="34" charset="0"/>
              </a:rPr>
              <a:t>San Antonio Breast Cancer Symposium</a:t>
            </a:r>
            <a:r>
              <a:rPr lang="en-US" sz="1238" b="1" i="0" kern="1200" baseline="26000" dirty="0">
                <a:solidFill>
                  <a:schemeClr val="bg1"/>
                </a:solidFill>
                <a:effectLst/>
                <a:latin typeface="Arial" panose="020B0604020202020204" pitchFamily="34" charset="0"/>
                <a:ea typeface="+mn-ea"/>
                <a:cs typeface="Arial" panose="020B0604020202020204" pitchFamily="34" charset="0"/>
              </a:rPr>
              <a:t>®</a:t>
            </a:r>
            <a:r>
              <a:rPr lang="en-US" sz="1238" b="1" i="0" kern="1200" dirty="0">
                <a:solidFill>
                  <a:schemeClr val="bg1"/>
                </a:solidFill>
                <a:effectLst/>
                <a:latin typeface="Arial" panose="020B0604020202020204" pitchFamily="34" charset="0"/>
                <a:ea typeface="+mn-ea"/>
                <a:cs typeface="Arial" panose="020B0604020202020204" pitchFamily="34" charset="0"/>
              </a:rPr>
              <a:t>, December 10-14, 2019</a:t>
            </a:r>
            <a:endParaRPr lang="en-US" sz="1238" b="1" baseline="0" dirty="0">
              <a:solidFill>
                <a:schemeClr val="bg1"/>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142331CE-AA4B-4D6D-A1E7-60571FA9F295}"/>
              </a:ext>
            </a:extLst>
          </p:cNvPr>
          <p:cNvSpPr txBox="1">
            <a:spLocks/>
          </p:cNvSpPr>
          <p:nvPr userDrawn="1"/>
        </p:nvSpPr>
        <p:spPr>
          <a:xfrm>
            <a:off x="601135" y="6372547"/>
            <a:ext cx="10989732" cy="486833"/>
          </a:xfrm>
          <a:prstGeom prst="rect">
            <a:avLst/>
          </a:prstGeom>
        </p:spPr>
        <p:txBody>
          <a:bodyPr vert="horz" lIns="102870" tIns="51435" rIns="102870" bIns="51435"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13" baseline="0" dirty="0">
                <a:solidFill>
                  <a:schemeClr val="bg1"/>
                </a:solidFill>
              </a:rPr>
              <a:t>This presentation is the intellectual property of the author/presenter. Contact them at </a:t>
            </a:r>
            <a:r>
              <a:rPr lang="en-US" sz="1013" baseline="0" dirty="0">
                <a:solidFill>
                  <a:schemeClr val="bg1"/>
                </a:solidFill>
                <a:hlinkClick r:id="rId2">
                  <a:extLst>
                    <a:ext uri="{A12FA001-AC4F-418D-AE19-62706E023703}">
                      <ahyp:hlinkClr xmlns:ahyp="http://schemas.microsoft.com/office/drawing/2018/hyperlinkcolor" val="tx"/>
                    </a:ext>
                  </a:extLst>
                </a:hlinkClick>
              </a:rPr>
              <a:t>rmurthy1@mdanderson.org</a:t>
            </a:r>
            <a:r>
              <a:rPr lang="en-US" sz="1013" baseline="0" dirty="0">
                <a:solidFill>
                  <a:schemeClr val="bg1"/>
                </a:solidFill>
              </a:rPr>
              <a:t> for permission to reprint and/or distribute.</a:t>
            </a:r>
          </a:p>
        </p:txBody>
      </p:sp>
    </p:spTree>
    <p:extLst>
      <p:ext uri="{BB962C8B-B14F-4D97-AF65-F5344CB8AC3E}">
        <p14:creationId xmlns:p14="http://schemas.microsoft.com/office/powerpoint/2010/main" val="2918512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column bulle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DB8867-E7C2-456A-992C-AE789B7C5D1E}"/>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4" name="Text Placeholder 3"/>
          <p:cNvSpPr>
            <a:spLocks noGrp="1"/>
          </p:cNvSpPr>
          <p:nvPr>
            <p:ph type="body" sz="quarter" idx="18" hasCustomPrompt="1"/>
          </p:nvPr>
        </p:nvSpPr>
        <p:spPr>
          <a:xfrm>
            <a:off x="923075" y="1163359"/>
            <a:ext cx="10328562" cy="5254376"/>
          </a:xfrm>
          <a:prstGeom prst="rect">
            <a:avLst/>
          </a:prstGeom>
        </p:spPr>
        <p:txBody>
          <a:bodyPr lIns="0" tIns="0" rIns="0" bIns="0"/>
          <a:lstStyle>
            <a:lvl1pPr marL="257175" marR="0" indent="-257175" algn="l" defTabSz="1028700" rtl="0" eaLnBrk="1" fontAlgn="auto" latinLnBrk="0" hangingPunct="1">
              <a:lnSpc>
                <a:spcPct val="10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10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10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5" name="Title 9"/>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1" name="Rectangle 10">
            <a:extLst>
              <a:ext uri="{FF2B5EF4-FFF2-40B4-BE49-F238E27FC236}">
                <a16:creationId xmlns:a16="http://schemas.microsoft.com/office/drawing/2014/main" id="{1C7ED0DB-10DA-44AE-BDAB-2EF037E9EF3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314489314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4141831430"/>
      </p:ext>
    </p:extLst>
  </p:cSld>
  <p:clrMapOvr>
    <a:masterClrMapping/>
  </p:clrMapOvr>
  <p:transition spd="slow"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col w/subtitle">
    <p:spTree>
      <p:nvGrpSpPr>
        <p:cNvPr id="1" name=""/>
        <p:cNvGrpSpPr/>
        <p:nvPr/>
      </p:nvGrpSpPr>
      <p:grpSpPr>
        <a:xfrm>
          <a:off x="0" y="0"/>
          <a:ext cx="0" cy="0"/>
          <a:chOff x="0" y="0"/>
          <a:chExt cx="0" cy="0"/>
        </a:xfrm>
      </p:grpSpPr>
      <p:sp>
        <p:nvSpPr>
          <p:cNvPr id="5" name="Text Placeholder 4"/>
          <p:cNvSpPr>
            <a:spLocks noGrp="1"/>
          </p:cNvSpPr>
          <p:nvPr userDrawn="1">
            <p:ph type="body" sz="quarter" idx="10" hasCustomPrompt="1"/>
          </p:nvPr>
        </p:nvSpPr>
        <p:spPr>
          <a:xfrm>
            <a:off x="923075" y="1090913"/>
            <a:ext cx="10354526" cy="317293"/>
          </a:xfrm>
          <a:prstGeom prst="rect">
            <a:avLst/>
          </a:prstGeom>
        </p:spPr>
        <p:txBody>
          <a:bodyPr>
            <a:noAutofit/>
          </a:bodyPr>
          <a:lstStyle>
            <a:lvl1pPr marL="0" indent="0">
              <a:spcBef>
                <a:spcPts val="0"/>
              </a:spcBef>
              <a:buNone/>
              <a:defRPr sz="1800" b="0">
                <a:solidFill>
                  <a:schemeClr val="tx1"/>
                </a:solidFill>
              </a:defRPr>
            </a:lvl1pPr>
          </a:lstStyle>
          <a:p>
            <a:pPr lvl="0"/>
            <a:r>
              <a:rPr lang="en-US" dirty="0"/>
              <a:t>Click to enter subtitle</a:t>
            </a:r>
          </a:p>
        </p:txBody>
      </p:sp>
      <p:sp>
        <p:nvSpPr>
          <p:cNvPr id="9" name="Text Placeholder 3">
            <a:extLst>
              <a:ext uri="{FF2B5EF4-FFF2-40B4-BE49-F238E27FC236}">
                <a16:creationId xmlns:a16="http://schemas.microsoft.com/office/drawing/2014/main" id="{FC134C1F-53DF-43C2-AF4D-EE37600EC2CB}"/>
              </a:ext>
            </a:extLst>
          </p:cNvPr>
          <p:cNvSpPr>
            <a:spLocks noGrp="1"/>
          </p:cNvSpPr>
          <p:nvPr userDrawn="1">
            <p:ph type="body" sz="quarter" idx="18" hasCustomPrompt="1"/>
          </p:nvPr>
        </p:nvSpPr>
        <p:spPr>
          <a:xfrm>
            <a:off x="923075" y="1463042"/>
            <a:ext cx="10328562" cy="494939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2C366408-147D-4DDA-8898-88679B489D62}"/>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7" name="Title 9">
            <a:extLst>
              <a:ext uri="{FF2B5EF4-FFF2-40B4-BE49-F238E27FC236}">
                <a16:creationId xmlns:a16="http://schemas.microsoft.com/office/drawing/2014/main" id="{E8F1567C-EDC1-4ADA-AF26-9402CD670DCC}"/>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8" name="Rectangle 17">
            <a:extLst>
              <a:ext uri="{FF2B5EF4-FFF2-40B4-BE49-F238E27FC236}">
                <a16:creationId xmlns:a16="http://schemas.microsoft.com/office/drawing/2014/main" id="{54E8C0AC-738E-416B-92FB-3B8A70A5FA0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844857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col, subtitle, media">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923059" y="1463041"/>
            <a:ext cx="10337607" cy="4912167"/>
          </a:xfrm>
        </p:spPr>
        <p:txBody>
          <a:bodyPr/>
          <a:lstStyle>
            <a:lvl1pPr>
              <a:buClr>
                <a:srgbClr val="1C76B2"/>
              </a:buClr>
              <a:defRPr baseline="0"/>
            </a:lvl1pPr>
          </a:lstStyle>
          <a:p>
            <a:pPr marL="257175" marR="0" lvl="0" indent="-257175" algn="l" defTabSz="1028700" rtl="0" eaLnBrk="1" fontAlgn="auto" latinLnBrk="0" hangingPunct="1">
              <a:lnSpc>
                <a:spcPct val="90000"/>
              </a:lnSpc>
              <a:spcBef>
                <a:spcPts val="1125"/>
              </a:spcBef>
              <a:spcAft>
                <a:spcPts val="0"/>
              </a:spcAft>
              <a:buClr>
                <a:srgbClr val="1C76B2"/>
              </a:buClr>
              <a:buSzPct val="140000"/>
              <a:buFont typeface="Arial"/>
              <a:buNone/>
              <a:tabLst/>
              <a:defRPr/>
            </a:pPr>
            <a:r>
              <a:rPr lang="en-US" dirty="0"/>
              <a:t>Insert Media</a:t>
            </a:r>
          </a:p>
        </p:txBody>
      </p:sp>
      <p:sp>
        <p:nvSpPr>
          <p:cNvPr id="8" name="Text Placeholder 2"/>
          <p:cNvSpPr>
            <a:spLocks noGrp="1"/>
          </p:cNvSpPr>
          <p:nvPr>
            <p:ph type="body" idx="1" hasCustomPrompt="1"/>
          </p:nvPr>
        </p:nvSpPr>
        <p:spPr>
          <a:xfrm>
            <a:off x="923076" y="1100012"/>
            <a:ext cx="10354524" cy="294535"/>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5" name="Rectangle 14">
            <a:extLst>
              <a:ext uri="{FF2B5EF4-FFF2-40B4-BE49-F238E27FC236}">
                <a16:creationId xmlns:a16="http://schemas.microsoft.com/office/drawing/2014/main" id="{CDDA681A-7D61-460C-AAE2-C72EFDDB3B22}"/>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6" name="Title 9">
            <a:extLst>
              <a:ext uri="{FF2B5EF4-FFF2-40B4-BE49-F238E27FC236}">
                <a16:creationId xmlns:a16="http://schemas.microsoft.com/office/drawing/2014/main" id="{85CC7FB8-1344-4042-9396-813265A05C00}"/>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7" name="Rectangle 16">
            <a:extLst>
              <a:ext uri="{FF2B5EF4-FFF2-40B4-BE49-F238E27FC236}">
                <a16:creationId xmlns:a16="http://schemas.microsoft.com/office/drawing/2014/main" id="{45AA160D-B5CF-4620-BFA5-ECA3B8E81E1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70161421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column bullets">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AC10F0B-0123-4229-8555-D91EFBF8221C}"/>
              </a:ext>
            </a:extLst>
          </p:cNvPr>
          <p:cNvSpPr>
            <a:spLocks noGrp="1"/>
          </p:cNvSpPr>
          <p:nvPr>
            <p:ph type="body" sz="quarter" idx="18" hasCustomPrompt="1"/>
          </p:nvPr>
        </p:nvSpPr>
        <p:spPr>
          <a:xfrm>
            <a:off x="923076" y="1128215"/>
            <a:ext cx="5059680" cy="527491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16" name="Text Placeholder 3">
            <a:extLst>
              <a:ext uri="{FF2B5EF4-FFF2-40B4-BE49-F238E27FC236}">
                <a16:creationId xmlns:a16="http://schemas.microsoft.com/office/drawing/2014/main" id="{C0598F9A-D406-4367-9FD6-44DB1EEC8496}"/>
              </a:ext>
            </a:extLst>
          </p:cNvPr>
          <p:cNvSpPr>
            <a:spLocks noGrp="1"/>
          </p:cNvSpPr>
          <p:nvPr>
            <p:ph type="body" sz="quarter" idx="19" hasCustomPrompt="1"/>
          </p:nvPr>
        </p:nvSpPr>
        <p:spPr>
          <a:xfrm>
            <a:off x="6202869" y="1128215"/>
            <a:ext cx="5059680" cy="527491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17" name="Rectangle 16">
            <a:extLst>
              <a:ext uri="{FF2B5EF4-FFF2-40B4-BE49-F238E27FC236}">
                <a16:creationId xmlns:a16="http://schemas.microsoft.com/office/drawing/2014/main" id="{9846D858-5892-4603-8B8C-7C75BF0D360D}"/>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8" name="Title 9">
            <a:extLst>
              <a:ext uri="{FF2B5EF4-FFF2-40B4-BE49-F238E27FC236}">
                <a16:creationId xmlns:a16="http://schemas.microsoft.com/office/drawing/2014/main" id="{DEFA0280-F367-44E3-B77D-CE10EE1EA1CE}"/>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9" name="Rectangle 18">
            <a:extLst>
              <a:ext uri="{FF2B5EF4-FFF2-40B4-BE49-F238E27FC236}">
                <a16:creationId xmlns:a16="http://schemas.microsoft.com/office/drawing/2014/main" id="{FBE56148-0A14-4831-B366-443993B89EC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39844405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col w/subtitles">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FC134C1F-53DF-43C2-AF4D-EE37600EC2CB}"/>
              </a:ext>
            </a:extLst>
          </p:cNvPr>
          <p:cNvSpPr>
            <a:spLocks noGrp="1"/>
          </p:cNvSpPr>
          <p:nvPr>
            <p:ph type="body" sz="quarter" idx="18" hasCustomPrompt="1"/>
          </p:nvPr>
        </p:nvSpPr>
        <p:spPr>
          <a:xfrm>
            <a:off x="923076" y="1463042"/>
            <a:ext cx="5068846" cy="492147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8" name="Text Placeholder 3">
            <a:extLst>
              <a:ext uri="{FF2B5EF4-FFF2-40B4-BE49-F238E27FC236}">
                <a16:creationId xmlns:a16="http://schemas.microsoft.com/office/drawing/2014/main" id="{050AEB3A-6876-488A-B7B4-690B2AD2D8AC}"/>
              </a:ext>
            </a:extLst>
          </p:cNvPr>
          <p:cNvSpPr>
            <a:spLocks noGrp="1"/>
          </p:cNvSpPr>
          <p:nvPr>
            <p:ph type="body" sz="quarter" idx="19" hasCustomPrompt="1"/>
          </p:nvPr>
        </p:nvSpPr>
        <p:spPr>
          <a:xfrm>
            <a:off x="6208754" y="1463042"/>
            <a:ext cx="5068846" cy="492147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10" name="Text Placeholder 2"/>
          <p:cNvSpPr>
            <a:spLocks noGrp="1"/>
          </p:cNvSpPr>
          <p:nvPr>
            <p:ph type="body" idx="1" hasCustomPrompt="1"/>
          </p:nvPr>
        </p:nvSpPr>
        <p:spPr>
          <a:xfrm>
            <a:off x="923076" y="1100012"/>
            <a:ext cx="4915680"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4" name="Text Placeholder 4"/>
          <p:cNvSpPr>
            <a:spLocks noGrp="1"/>
          </p:cNvSpPr>
          <p:nvPr>
            <p:ph type="body" sz="quarter" idx="3" hasCustomPrompt="1"/>
          </p:nvPr>
        </p:nvSpPr>
        <p:spPr>
          <a:xfrm>
            <a:off x="6208754" y="1100012"/>
            <a:ext cx="496859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7" name="Rectangle 16">
            <a:extLst>
              <a:ext uri="{FF2B5EF4-FFF2-40B4-BE49-F238E27FC236}">
                <a16:creationId xmlns:a16="http://schemas.microsoft.com/office/drawing/2014/main" id="{2FBE4C7E-37B5-471D-91F0-D7668CA57C35}"/>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9" name="Title 9">
            <a:extLst>
              <a:ext uri="{FF2B5EF4-FFF2-40B4-BE49-F238E27FC236}">
                <a16:creationId xmlns:a16="http://schemas.microsoft.com/office/drawing/2014/main" id="{F9C8F506-5794-4CD7-B548-92E0B79CD4B7}"/>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20" name="Rectangle 19">
            <a:extLst>
              <a:ext uri="{FF2B5EF4-FFF2-40B4-BE49-F238E27FC236}">
                <a16:creationId xmlns:a16="http://schemas.microsoft.com/office/drawing/2014/main" id="{E154A2BD-3E5C-429C-AA2B-D6C70D5A239B}"/>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276968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col bullets &amp; media">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6282268" y="1463041"/>
            <a:ext cx="4978400" cy="4904636"/>
          </a:xfrm>
        </p:spPr>
        <p:txBody>
          <a:bodyPr/>
          <a:lstStyle>
            <a:lvl1pPr>
              <a:buClr>
                <a:srgbClr val="1C76B2"/>
              </a:buClr>
              <a:defRPr baseline="0"/>
            </a:lvl1pPr>
          </a:lstStyle>
          <a:p>
            <a:pPr marL="257175" marR="0" lvl="0" indent="-257175" algn="l" defTabSz="1028700" rtl="0" eaLnBrk="1" fontAlgn="auto" latinLnBrk="0" hangingPunct="1">
              <a:lnSpc>
                <a:spcPct val="90000"/>
              </a:lnSpc>
              <a:spcBef>
                <a:spcPts val="1125"/>
              </a:spcBef>
              <a:spcAft>
                <a:spcPts val="0"/>
              </a:spcAft>
              <a:buClr>
                <a:srgbClr val="1C76B2"/>
              </a:buClr>
              <a:buSzPct val="140000"/>
              <a:buFont typeface="Arial"/>
              <a:buNone/>
              <a:tabLst/>
              <a:defRPr/>
            </a:pPr>
            <a:r>
              <a:rPr lang="en-US" dirty="0"/>
              <a:t>Insert Media</a:t>
            </a:r>
          </a:p>
        </p:txBody>
      </p:sp>
      <p:sp>
        <p:nvSpPr>
          <p:cNvPr id="14" name="Text Placeholder 3">
            <a:extLst>
              <a:ext uri="{FF2B5EF4-FFF2-40B4-BE49-F238E27FC236}">
                <a16:creationId xmlns:a16="http://schemas.microsoft.com/office/drawing/2014/main" id="{07F33415-A9B1-4B9D-AE7C-CCFE505F256F}"/>
              </a:ext>
            </a:extLst>
          </p:cNvPr>
          <p:cNvSpPr>
            <a:spLocks noGrp="1"/>
          </p:cNvSpPr>
          <p:nvPr>
            <p:ph type="body" sz="quarter" idx="18" hasCustomPrompt="1"/>
          </p:nvPr>
        </p:nvSpPr>
        <p:spPr>
          <a:xfrm>
            <a:off x="923075" y="1463041"/>
            <a:ext cx="5172926" cy="489355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8" name="Text Placeholder 2"/>
          <p:cNvSpPr>
            <a:spLocks noGrp="1"/>
          </p:cNvSpPr>
          <p:nvPr>
            <p:ph type="body" idx="1" hasCustomPrompt="1"/>
          </p:nvPr>
        </p:nvSpPr>
        <p:spPr>
          <a:xfrm>
            <a:off x="923075" y="1090913"/>
            <a:ext cx="517292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1" name="Text Placeholder 4"/>
          <p:cNvSpPr>
            <a:spLocks noGrp="1"/>
          </p:cNvSpPr>
          <p:nvPr>
            <p:ph type="body" sz="quarter" idx="3" hasCustomPrompt="1"/>
          </p:nvPr>
        </p:nvSpPr>
        <p:spPr>
          <a:xfrm>
            <a:off x="6282268" y="1090913"/>
            <a:ext cx="496859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8" name="Rectangle 17">
            <a:extLst>
              <a:ext uri="{FF2B5EF4-FFF2-40B4-BE49-F238E27FC236}">
                <a16:creationId xmlns:a16="http://schemas.microsoft.com/office/drawing/2014/main" id="{84F2E3C9-B6E2-4189-B53B-031C5CD0D031}"/>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9" name="Title 9">
            <a:extLst>
              <a:ext uri="{FF2B5EF4-FFF2-40B4-BE49-F238E27FC236}">
                <a16:creationId xmlns:a16="http://schemas.microsoft.com/office/drawing/2014/main" id="{E16C01BA-631E-4EBA-AF6E-A992D5403178}"/>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20" name="Rectangle 19">
            <a:extLst>
              <a:ext uri="{FF2B5EF4-FFF2-40B4-BE49-F238E27FC236}">
                <a16:creationId xmlns:a16="http://schemas.microsoft.com/office/drawing/2014/main" id="{9B4B96DA-74C6-477F-8A3C-C51E6A4E855A}"/>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79208511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A501AA-C408-4696-85CB-F0329C7C4007}"/>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4" name="Title 9">
            <a:extLst>
              <a:ext uri="{FF2B5EF4-FFF2-40B4-BE49-F238E27FC236}">
                <a16:creationId xmlns:a16="http://schemas.microsoft.com/office/drawing/2014/main" id="{1189061E-F760-490B-8489-95192AA251E1}"/>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5" name="Rectangle 14">
            <a:extLst>
              <a:ext uri="{FF2B5EF4-FFF2-40B4-BE49-F238E27FC236}">
                <a16:creationId xmlns:a16="http://schemas.microsoft.com/office/drawing/2014/main" id="{B4C05751-DBDF-4AF3-A99D-0D87F228B219}"/>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114985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D9B4C8-AE56-4E9E-82C0-A4FBC55CB4F1}"/>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3" name="Rectangle 12">
            <a:extLst>
              <a:ext uri="{FF2B5EF4-FFF2-40B4-BE49-F238E27FC236}">
                <a16:creationId xmlns:a16="http://schemas.microsoft.com/office/drawing/2014/main" id="{537320D4-6623-4FA3-BDF3-2A78F418139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461495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703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039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no chevr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A02DE3-6122-414F-8799-48E8C268A5D1}"/>
              </a:ext>
            </a:extLst>
          </p:cNvPr>
          <p:cNvSpPr/>
          <p:nvPr userDrawn="1"/>
        </p:nvSpPr>
        <p:spPr>
          <a:xfrm>
            <a:off x="-5224" y="3"/>
            <a:ext cx="12191999" cy="903569"/>
          </a:xfrm>
          <a:prstGeom prst="rect">
            <a:avLst/>
          </a:prstGeom>
          <a:solidFill>
            <a:srgbClr val="259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3" name="Title 9"/>
          <p:cNvSpPr>
            <a:spLocks noGrp="1"/>
          </p:cNvSpPr>
          <p:nvPr>
            <p:ph type="title" hasCustomPrompt="1"/>
          </p:nvPr>
        </p:nvSpPr>
        <p:spPr>
          <a:xfrm>
            <a:off x="923077" y="185508"/>
            <a:ext cx="10309727" cy="509597"/>
          </a:xfrm>
          <a:prstGeom prst="rect">
            <a:avLst/>
          </a:prstGeom>
        </p:spPr>
        <p:txBody>
          <a:bodyPr lIns="0">
            <a:noAutofit/>
          </a:bodyPr>
          <a:lstStyle>
            <a:lvl1pPr>
              <a:defRPr sz="2250" baseline="0"/>
            </a:lvl1pPr>
          </a:lstStyle>
          <a:p>
            <a:r>
              <a:rPr lang="en-US"/>
              <a:t>Click to Add Title – Use Title Case, No More than Two Lines</a:t>
            </a:r>
          </a:p>
        </p:txBody>
      </p:sp>
    </p:spTree>
    <p:extLst>
      <p:ext uri="{BB962C8B-B14F-4D97-AF65-F5344CB8AC3E}">
        <p14:creationId xmlns:p14="http://schemas.microsoft.com/office/powerpoint/2010/main" val="1763543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547233"/>
      </p:ext>
    </p:extLst>
  </p:cSld>
  <p:clrMapOvr>
    <a:masterClrMapping/>
  </p:clrMapOvr>
  <p:transition spd="slow"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1-column bulle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DB8867-E7C2-456A-992C-AE789B7C5D1E}"/>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4" name="Text Placeholder 3"/>
          <p:cNvSpPr>
            <a:spLocks noGrp="1"/>
          </p:cNvSpPr>
          <p:nvPr>
            <p:ph type="body" sz="quarter" idx="18" hasCustomPrompt="1"/>
          </p:nvPr>
        </p:nvSpPr>
        <p:spPr>
          <a:xfrm>
            <a:off x="923075" y="1163359"/>
            <a:ext cx="10328562" cy="5254376"/>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5" name="Title 9"/>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1" name="Rectangle 10">
            <a:extLst>
              <a:ext uri="{FF2B5EF4-FFF2-40B4-BE49-F238E27FC236}">
                <a16:creationId xmlns:a16="http://schemas.microsoft.com/office/drawing/2014/main" id="{1C7ED0DB-10DA-44AE-BDAB-2EF037E9EF3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972678546"/>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461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334821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252000"/>
            <a:ext cx="10515600" cy="710724"/>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139720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659063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779551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122849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C57180-7FD4-46A8-B226-2458B87B1C01}" type="datetimeFigureOut">
              <a:rPr lang="en-US" smtClean="0">
                <a:solidFill>
                  <a:prstClr val="black">
                    <a:tint val="75000"/>
                  </a:prstClr>
                </a:solidFill>
              </a:rPr>
              <a:pPr/>
              <a:t>9/23/2020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72FEDF7-B1B7-4765-88A3-DFE90B020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063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4" name="Rectangle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a:defRPr/>
            </a:pPr>
            <a:fld id="{D100FBC5-D27C-4FBF-8D5B-F2506ABDBB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003834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a:xfrm>
            <a:off x="8737600" y="6356351"/>
            <a:ext cx="2844800" cy="365125"/>
          </a:xfrm>
          <a:prstGeom prst="rect">
            <a:avLst/>
          </a:prstGeom>
        </p:spPr>
        <p:txBody>
          <a:bodyPr/>
          <a:lstStyle>
            <a:lvl1pPr>
              <a:defRPr/>
            </a:lvl1pPr>
          </a:lstStyle>
          <a:p>
            <a:fld id="{91D76608-C413-4240-9E92-3798D4E61D17}" type="slidenum">
              <a:rPr lang="en-US"/>
              <a:pPr/>
              <a:t>‹#›</a:t>
            </a:fld>
            <a:endParaRPr lang="en-US"/>
          </a:p>
        </p:txBody>
      </p:sp>
    </p:spTree>
    <p:extLst>
      <p:ext uri="{BB962C8B-B14F-4D97-AF65-F5344CB8AC3E}">
        <p14:creationId xmlns:p14="http://schemas.microsoft.com/office/powerpoint/2010/main" val="8795735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9062554"/>
      </p:ext>
    </p:extLst>
  </p:cSld>
  <p:clrMapOvr>
    <a:masterClrMapping/>
  </p:clrMapOvr>
  <p:transition spd="slow"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063"/>
            </a:lvl1pPr>
          </a:lstStyle>
          <a:p>
            <a:r>
              <a:rPr lang="en-US"/>
              <a:t>Click to edit Master title style</a:t>
            </a:r>
            <a:endParaRPr lang="en-US" dirty="0"/>
          </a:p>
        </p:txBody>
      </p:sp>
      <p:sp>
        <p:nvSpPr>
          <p:cNvPr id="3" name="Subtitle 2"/>
          <p:cNvSpPr>
            <a:spLocks noGrp="1"/>
          </p:cNvSpPr>
          <p:nvPr>
            <p:ph type="subTitle" idx="1"/>
          </p:nvPr>
        </p:nvSpPr>
        <p:spPr>
          <a:xfrm>
            <a:off x="1524000" y="3602040"/>
            <a:ext cx="9144000" cy="1655761"/>
          </a:xfrm>
        </p:spPr>
        <p:txBody>
          <a:bodyPr/>
          <a:lstStyle>
            <a:lvl1pPr marL="0" indent="0" algn="ctr">
              <a:buNone/>
              <a:defRPr sz="2025"/>
            </a:lvl1pPr>
            <a:lvl2pPr marL="385763" indent="0" algn="ctr">
              <a:buNone/>
              <a:defRPr sz="1688"/>
            </a:lvl2pPr>
            <a:lvl3pPr marL="771525" indent="0" algn="ctr">
              <a:buNone/>
              <a:defRPr sz="1519"/>
            </a:lvl3pPr>
            <a:lvl4pPr marL="1157288" indent="0" algn="ctr">
              <a:buNone/>
              <a:defRPr sz="1350"/>
            </a:lvl4pPr>
            <a:lvl5pPr marL="1543050" indent="0" algn="ctr">
              <a:buNone/>
              <a:defRPr sz="1350"/>
            </a:lvl5pPr>
            <a:lvl6pPr marL="1928813" indent="0" algn="ctr">
              <a:buNone/>
              <a:defRPr sz="1350"/>
            </a:lvl6pPr>
            <a:lvl7pPr marL="2314575" indent="0" algn="ctr">
              <a:buNone/>
              <a:defRPr sz="1350"/>
            </a:lvl7pPr>
            <a:lvl8pPr marL="2700338" indent="0" algn="ctr">
              <a:buNone/>
              <a:defRPr sz="1350"/>
            </a:lvl8pPr>
            <a:lvl9pPr marL="3086100" indent="0" algn="ctr">
              <a:buNone/>
              <a:defRPr sz="1350"/>
            </a:lvl9pPr>
          </a:lstStyle>
          <a:p>
            <a:r>
              <a:rPr lang="en-US"/>
              <a:t>Click to edit Master subtitle style</a:t>
            </a:r>
            <a:endParaRPr lang="en-US" dirty="0"/>
          </a:p>
        </p:txBody>
      </p:sp>
    </p:spTree>
    <p:extLst>
      <p:ext uri="{BB962C8B-B14F-4D97-AF65-F5344CB8AC3E}">
        <p14:creationId xmlns:p14="http://schemas.microsoft.com/office/powerpoint/2010/main" val="2938613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1" y="6356353"/>
            <a:ext cx="2743200" cy="365125"/>
          </a:xfrm>
          <a:prstGeom prst="rect">
            <a:avLst/>
          </a:prstGeom>
        </p:spPr>
        <p:txBody>
          <a:bodyPr/>
          <a:lstStyle/>
          <a:p>
            <a:fld id="{CB1884B7-B162-4449-85D4-7AEA4CE79CA4}" type="slidenum">
              <a:rPr lang="en-US" smtClean="0"/>
              <a:t>‹#›</a:t>
            </a:fld>
            <a:endParaRPr lang="en-US" dirty="0"/>
          </a:p>
        </p:txBody>
      </p:sp>
    </p:spTree>
    <p:extLst>
      <p:ext uri="{BB962C8B-B14F-4D97-AF65-F5344CB8AC3E}">
        <p14:creationId xmlns:p14="http://schemas.microsoft.com/office/powerpoint/2010/main" val="3233720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1" cy="2852737"/>
          </a:xfrm>
        </p:spPr>
        <p:txBody>
          <a:bodyPr anchor="b"/>
          <a:lstStyle>
            <a:lvl1pPr>
              <a:defRPr sz="5063"/>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1" cy="1500187"/>
          </a:xfrm>
        </p:spPr>
        <p:txBody>
          <a:bodyPr/>
          <a:lstStyle>
            <a:lvl1pPr marL="0" indent="0">
              <a:buNone/>
              <a:defRPr sz="2025">
                <a:solidFill>
                  <a:schemeClr val="tx1">
                    <a:tint val="75000"/>
                  </a:schemeClr>
                </a:solidFill>
              </a:defRPr>
            </a:lvl1pPr>
            <a:lvl2pPr marL="385763" indent="0">
              <a:buNone/>
              <a:defRPr sz="1688">
                <a:solidFill>
                  <a:schemeClr val="tx1">
                    <a:tint val="75000"/>
                  </a:schemeClr>
                </a:solidFill>
              </a:defRPr>
            </a:lvl2pPr>
            <a:lvl3pPr marL="771525" indent="0">
              <a:buNone/>
              <a:defRPr sz="1519">
                <a:solidFill>
                  <a:schemeClr val="tx1">
                    <a:tint val="75000"/>
                  </a:schemeClr>
                </a:solidFill>
              </a:defRPr>
            </a:lvl3pPr>
            <a:lvl4pPr marL="1157288" indent="0">
              <a:buNone/>
              <a:defRPr sz="1350">
                <a:solidFill>
                  <a:schemeClr val="tx1">
                    <a:tint val="75000"/>
                  </a:schemeClr>
                </a:solidFill>
              </a:defRPr>
            </a:lvl4pPr>
            <a:lvl5pPr marL="1543050" indent="0">
              <a:buNone/>
              <a:defRPr sz="1350">
                <a:solidFill>
                  <a:schemeClr val="tx1">
                    <a:tint val="75000"/>
                  </a:schemeClr>
                </a:solidFill>
              </a:defRPr>
            </a:lvl5pPr>
            <a:lvl6pPr marL="1928813" indent="0">
              <a:buNone/>
              <a:defRPr sz="1350">
                <a:solidFill>
                  <a:schemeClr val="tx1">
                    <a:tint val="75000"/>
                  </a:schemeClr>
                </a:solidFill>
              </a:defRPr>
            </a:lvl6pPr>
            <a:lvl7pPr marL="2314575" indent="0">
              <a:buNone/>
              <a:defRPr sz="1350">
                <a:solidFill>
                  <a:schemeClr val="tx1">
                    <a:tint val="75000"/>
                  </a:schemeClr>
                </a:solidFill>
              </a:defRPr>
            </a:lvl7pPr>
            <a:lvl8pPr marL="2700338" indent="0">
              <a:buNone/>
              <a:defRPr sz="1350">
                <a:solidFill>
                  <a:schemeClr val="tx1">
                    <a:tint val="75000"/>
                  </a:schemeClr>
                </a:solidFill>
              </a:defRPr>
            </a:lvl8pPr>
            <a:lvl9pPr marL="3086100" indent="0">
              <a:buNone/>
              <a:defRPr sz="13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3"/>
            <a:ext cx="2743200" cy="365125"/>
          </a:xfrm>
          <a:prstGeom prst="rect">
            <a:avLst/>
          </a:prstGeom>
        </p:spPr>
        <p:txBody>
          <a:bodyPr/>
          <a:lstStyle/>
          <a:p>
            <a:fld id="{C764DE79-268F-4C1A-8933-263129D2AF90}" type="datetimeFigureOut">
              <a:rPr lang="en-US" dirty="0"/>
              <a:t>9/23/2020</a:t>
            </a:fld>
            <a:endParaRPr lang="en-US" dirty="0"/>
          </a:p>
        </p:txBody>
      </p:sp>
      <p:sp>
        <p:nvSpPr>
          <p:cNvPr id="5" name="Footer Placeholder 4"/>
          <p:cNvSpPr>
            <a:spLocks noGrp="1"/>
          </p:cNvSpPr>
          <p:nvPr>
            <p:ph type="ftr" sz="quarter" idx="11"/>
          </p:nvPr>
        </p:nvSpPr>
        <p:spPr>
          <a:xfrm>
            <a:off x="4038601" y="6356353"/>
            <a:ext cx="411480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1" y="6356353"/>
            <a:ext cx="2743200" cy="365125"/>
          </a:xfrm>
          <a:prstGeom prst="rect">
            <a:avLst/>
          </a:prstGeom>
        </p:spPr>
        <p:txBody>
          <a:bodyPr/>
          <a:lstStyle/>
          <a:p>
            <a:fld id="{CB1884B7-B162-4449-85D4-7AEA4CE79CA4}" type="slidenum">
              <a:rPr lang="en-US" smtClean="0"/>
              <a:t>‹#›</a:t>
            </a:fld>
            <a:endParaRPr lang="en-US" dirty="0"/>
          </a:p>
        </p:txBody>
      </p:sp>
    </p:spTree>
    <p:extLst>
      <p:ext uri="{BB962C8B-B14F-4D97-AF65-F5344CB8AC3E}">
        <p14:creationId xmlns:p14="http://schemas.microsoft.com/office/powerpoint/2010/main" val="3351307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01243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C96FCB7-7D3A-2644-A4FC-5F8EBAE315D2}"/>
              </a:ext>
            </a:extLst>
          </p:cNvPr>
          <p:cNvSpPr>
            <a:spLocks noGrp="1"/>
          </p:cNvSpPr>
          <p:nvPr>
            <p:ph type="ftr" sz="quarter" idx="10"/>
          </p:nvPr>
        </p:nvSpPr>
        <p:spPr>
          <a:xfrm>
            <a:off x="501515" y="6140269"/>
            <a:ext cx="11370584" cy="363730"/>
          </a:xfrm>
        </p:spPr>
        <p:txBody>
          <a:bodyPr/>
          <a:lstStyle>
            <a:lvl1pPr>
              <a:defRPr sz="788">
                <a:solidFill>
                  <a:schemeClr val="bg1">
                    <a:lumMod val="65000"/>
                  </a:schemeClr>
                </a:solidFill>
              </a:defRPr>
            </a:lvl1pPr>
          </a:lstStyle>
          <a:p>
            <a:r>
              <a:rPr lang="en-US" dirty="0"/>
              <a:t>Footer</a:t>
            </a:r>
          </a:p>
        </p:txBody>
      </p:sp>
      <p:sp>
        <p:nvSpPr>
          <p:cNvPr id="5" name="Slide Number Placeholder 4">
            <a:extLst>
              <a:ext uri="{FF2B5EF4-FFF2-40B4-BE49-F238E27FC236}">
                <a16:creationId xmlns:a16="http://schemas.microsoft.com/office/drawing/2014/main" id="{F81E783A-EB5F-7B4E-94FF-13118FCD0DA7}"/>
              </a:ext>
            </a:extLst>
          </p:cNvPr>
          <p:cNvSpPr>
            <a:spLocks noGrp="1"/>
          </p:cNvSpPr>
          <p:nvPr>
            <p:ph type="sldNum" sz="quarter" idx="11"/>
          </p:nvPr>
        </p:nvSpPr>
        <p:spPr>
          <a:xfrm>
            <a:off x="11353799" y="6476427"/>
            <a:ext cx="518300" cy="365125"/>
          </a:xfrm>
          <a:prstGeom prst="rect">
            <a:avLst/>
          </a:prstGeom>
        </p:spPr>
        <p:txBody>
          <a:bodyPr/>
          <a:lstStyle/>
          <a:p>
            <a:fld id="{CB1884B7-B162-4449-85D4-7AEA4CE79CA4}" type="slidenum">
              <a:rPr lang="en-US" smtClean="0"/>
              <a:pPr/>
              <a:t>‹#›</a:t>
            </a:fld>
            <a:endParaRPr lang="en-US" dirty="0"/>
          </a:p>
        </p:txBody>
      </p:sp>
    </p:spTree>
    <p:extLst>
      <p:ext uri="{BB962C8B-B14F-4D97-AF65-F5344CB8AC3E}">
        <p14:creationId xmlns:p14="http://schemas.microsoft.com/office/powerpoint/2010/main" val="1911875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3323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DS AZ Cover Slide_with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150" b="1" baseline="0">
                <a:solidFill>
                  <a:schemeClr val="tx1"/>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2907753"/>
            <a:ext cx="8640000" cy="254400"/>
          </a:xfrm>
          <a:prstGeom prst="rect">
            <a:avLst/>
          </a:prstGeom>
        </p:spPr>
        <p:txBody>
          <a:bodyPr vert="horz"/>
          <a:lstStyle>
            <a:lvl1pPr marL="0" indent="0">
              <a:lnSpc>
                <a:spcPts val="1238"/>
              </a:lnSpc>
              <a:spcBef>
                <a:spcPts val="0"/>
              </a:spcBef>
              <a:buNone/>
              <a:defRPr sz="1575"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3182753"/>
            <a:ext cx="8640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9504000" y="2907753"/>
            <a:ext cx="2496000" cy="254400"/>
          </a:xfrm>
          <a:prstGeom prst="rect">
            <a:avLst/>
          </a:prstGeom>
        </p:spPr>
        <p:txBody>
          <a:bodyPr vert="horz"/>
          <a:lstStyle>
            <a:lvl1pPr marL="0" indent="0">
              <a:lnSpc>
                <a:spcPts val="1238"/>
              </a:lnSpc>
              <a:spcBef>
                <a:spcPts val="0"/>
              </a:spcBef>
              <a:buNone/>
              <a:defRPr sz="1350" baseline="0">
                <a:solidFill>
                  <a:schemeClr val="tx1"/>
                </a:solidFill>
                <a:latin typeface="Arial" pitchFamily="34" charset="0"/>
                <a:cs typeface="Arial" pitchFamily="34" charset="0"/>
              </a:defRPr>
            </a:lvl1pPr>
          </a:lstStyle>
          <a:p>
            <a:pPr lvl="0"/>
            <a:r>
              <a:rPr lang="en-GB" noProof="0" dirty="0"/>
              <a:t>00 Month Year</a:t>
            </a:r>
          </a:p>
        </p:txBody>
      </p:sp>
      <p:sp>
        <p:nvSpPr>
          <p:cNvPr id="13" name="Text Placeholder 29"/>
          <p:cNvSpPr>
            <a:spLocks noGrp="1"/>
          </p:cNvSpPr>
          <p:nvPr>
            <p:ph type="body" sz="quarter" idx="13" hasCustomPrompt="1"/>
          </p:nvPr>
        </p:nvSpPr>
        <p:spPr>
          <a:xfrm>
            <a:off x="9504000" y="3182753"/>
            <a:ext cx="2496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Confidential statement</a:t>
            </a:r>
          </a:p>
        </p:txBody>
      </p:sp>
      <p:sp>
        <p:nvSpPr>
          <p:cNvPr id="17" name="Picture Placeholder 16">
            <a:extLst>
              <a:ext uri="{FF2B5EF4-FFF2-40B4-BE49-F238E27FC236}">
                <a16:creationId xmlns:a16="http://schemas.microsoft.com/office/drawing/2014/main" id="{4C30F799-6730-4DCD-BE22-7CAD6970BA4A}"/>
              </a:ext>
            </a:extLst>
          </p:cNvPr>
          <p:cNvSpPr>
            <a:spLocks noGrp="1"/>
          </p:cNvSpPr>
          <p:nvPr>
            <p:ph type="pic" sz="quarter" idx="16"/>
          </p:nvPr>
        </p:nvSpPr>
        <p:spPr>
          <a:xfrm>
            <a:off x="0" y="3835400"/>
            <a:ext cx="12192000" cy="3022600"/>
          </a:xfrm>
          <a:prstGeom prst="rect">
            <a:avLst/>
          </a:prstGeom>
        </p:spPr>
        <p:txBody>
          <a:bodyPr/>
          <a:lstStyle>
            <a:lvl1pPr marL="0" indent="0">
              <a:buNone/>
              <a:defRPr sz="3150"/>
            </a:lvl1pPr>
          </a:lstStyle>
          <a:p>
            <a:r>
              <a:rPr lang="ja-JP" altLang="en-US"/>
              <a:t>図を追加</a:t>
            </a:r>
            <a:endParaRPr lang="en-US"/>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20" name="Rectangle 19">
            <a:extLst>
              <a:ext uri="{FF2B5EF4-FFF2-40B4-BE49-F238E27FC236}">
                <a16:creationId xmlns:a16="http://schemas.microsoft.com/office/drawing/2014/main" id="{B0ABF1D8-27C3-4FCE-AB62-F0B255246FBC}"/>
              </a:ext>
            </a:extLst>
          </p:cNvPr>
          <p:cNvSpPr/>
          <p:nvPr userDrawn="1"/>
        </p:nvSpPr>
        <p:spPr>
          <a:xfrm>
            <a:off x="8087362"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4" name="Picture 13"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870469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DS AZ Cover Slide_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98C743-1B41-4F28-913F-08C0E1FCA696}"/>
              </a:ext>
            </a:extLst>
          </p:cNvPr>
          <p:cNvSpPr/>
          <p:nvPr userDrawn="1"/>
        </p:nvSpPr>
        <p:spPr>
          <a:xfrm>
            <a:off x="0" y="3830876"/>
            <a:ext cx="12192000" cy="3069653"/>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p>
        </p:txBody>
      </p:sp>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150" b="1" baseline="0">
                <a:solidFill>
                  <a:schemeClr val="tx1"/>
                </a:solidFill>
                <a:latin typeface="Arial" pitchFamily="34" charset="0"/>
                <a:cs typeface="Arial" pitchFamily="34" charset="0"/>
              </a:defRPr>
            </a:lvl1pPr>
          </a:lstStyle>
          <a:p>
            <a:r>
              <a:rPr lang="en-GB" noProof="0" dirty="0"/>
              <a:t>Click to add presentation title</a:t>
            </a:r>
          </a:p>
        </p:txBody>
      </p:sp>
      <p:sp>
        <p:nvSpPr>
          <p:cNvPr id="10" name="Text Placeholder 29"/>
          <p:cNvSpPr>
            <a:spLocks noGrp="1"/>
          </p:cNvSpPr>
          <p:nvPr>
            <p:ph type="body" sz="quarter" idx="11" hasCustomPrompt="1"/>
          </p:nvPr>
        </p:nvSpPr>
        <p:spPr>
          <a:xfrm>
            <a:off x="287999" y="6072023"/>
            <a:ext cx="8640000" cy="254400"/>
          </a:xfrm>
          <a:prstGeom prst="rect">
            <a:avLst/>
          </a:prstGeom>
        </p:spPr>
        <p:txBody>
          <a:bodyPr vert="horz" anchor="b"/>
          <a:lstStyle>
            <a:lvl1pPr marL="0" indent="0">
              <a:lnSpc>
                <a:spcPts val="1238"/>
              </a:lnSpc>
              <a:spcBef>
                <a:spcPts val="0"/>
              </a:spcBef>
              <a:buNone/>
              <a:defRPr sz="1575"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87999" y="6347023"/>
            <a:ext cx="8640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Click to add event title</a:t>
            </a:r>
          </a:p>
        </p:txBody>
      </p:sp>
      <p:sp>
        <p:nvSpPr>
          <p:cNvPr id="2" name="Rectangle 1">
            <a:extLst>
              <a:ext uri="{FF2B5EF4-FFF2-40B4-BE49-F238E27FC236}">
                <a16:creationId xmlns:a16="http://schemas.microsoft.com/office/drawing/2014/main" id="{E5045AD9-7DBC-43CB-8C5E-506EE81A645E}"/>
              </a:ext>
            </a:extLst>
          </p:cNvPr>
          <p:cNvSpPr/>
          <p:nvPr userDrawn="1"/>
        </p:nvSpPr>
        <p:spPr>
          <a:xfrm>
            <a:off x="8087362"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15" name="Text Placeholder 29">
            <a:extLst>
              <a:ext uri="{FF2B5EF4-FFF2-40B4-BE49-F238E27FC236}">
                <a16:creationId xmlns:a16="http://schemas.microsoft.com/office/drawing/2014/main" id="{68259949-663B-4EE0-9CC3-95A7DE56956A}"/>
              </a:ext>
            </a:extLst>
          </p:cNvPr>
          <p:cNvSpPr>
            <a:spLocks noGrp="1"/>
          </p:cNvSpPr>
          <p:nvPr>
            <p:ph type="body" sz="quarter" idx="15" hasCustomPrompt="1"/>
          </p:nvPr>
        </p:nvSpPr>
        <p:spPr>
          <a:xfrm>
            <a:off x="288001" y="2907753"/>
            <a:ext cx="2496000" cy="254400"/>
          </a:xfrm>
          <a:prstGeom prst="rect">
            <a:avLst/>
          </a:prstGeom>
        </p:spPr>
        <p:txBody>
          <a:bodyPr vert="horz"/>
          <a:lstStyle>
            <a:lvl1pPr marL="0" indent="0">
              <a:lnSpc>
                <a:spcPts val="1238"/>
              </a:lnSpc>
              <a:spcBef>
                <a:spcPts val="0"/>
              </a:spcBef>
              <a:buNone/>
              <a:defRPr sz="1350" baseline="0">
                <a:solidFill>
                  <a:schemeClr val="tx1"/>
                </a:solidFill>
                <a:latin typeface="Arial" pitchFamily="34" charset="0"/>
                <a:cs typeface="Arial" pitchFamily="34" charset="0"/>
              </a:defRPr>
            </a:lvl1pPr>
          </a:lstStyle>
          <a:p>
            <a:pPr lvl="0"/>
            <a:r>
              <a:rPr lang="en-GB" noProof="0" dirty="0"/>
              <a:t>00 Month Year</a:t>
            </a:r>
          </a:p>
        </p:txBody>
      </p:sp>
      <p:sp>
        <p:nvSpPr>
          <p:cNvPr id="16" name="Text Placeholder 29">
            <a:extLst>
              <a:ext uri="{FF2B5EF4-FFF2-40B4-BE49-F238E27FC236}">
                <a16:creationId xmlns:a16="http://schemas.microsoft.com/office/drawing/2014/main" id="{BAA3AA96-C0F8-4E62-AB8A-A1C4135FA24E}"/>
              </a:ext>
            </a:extLst>
          </p:cNvPr>
          <p:cNvSpPr>
            <a:spLocks noGrp="1"/>
          </p:cNvSpPr>
          <p:nvPr>
            <p:ph type="body" sz="quarter" idx="13" hasCustomPrompt="1"/>
          </p:nvPr>
        </p:nvSpPr>
        <p:spPr>
          <a:xfrm>
            <a:off x="288001" y="3182753"/>
            <a:ext cx="2496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Confidential statement</a:t>
            </a:r>
          </a:p>
        </p:txBody>
      </p:sp>
      <p:pic>
        <p:nvPicPr>
          <p:cNvPr id="18" name="Picture 17"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2187222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S AZ Cover Slide_with Image_RIA Tez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815892"/>
            <a:ext cx="12192001" cy="3040368"/>
          </a:xfrm>
          <a:prstGeom prst="rect">
            <a:avLst/>
          </a:prstGeom>
        </p:spPr>
      </p:pic>
      <p:sp>
        <p:nvSpPr>
          <p:cNvPr id="9" name="Title 8"/>
          <p:cNvSpPr>
            <a:spLocks noGrp="1"/>
          </p:cNvSpPr>
          <p:nvPr>
            <p:ph type="title" hasCustomPrompt="1"/>
          </p:nvPr>
        </p:nvSpPr>
        <p:spPr>
          <a:xfrm>
            <a:off x="288002" y="1615115"/>
            <a:ext cx="9097012" cy="672000"/>
          </a:xfrm>
          <a:prstGeom prst="rect">
            <a:avLst/>
          </a:prstGeom>
        </p:spPr>
        <p:txBody>
          <a:bodyPr vert="horz"/>
          <a:lstStyle>
            <a:lvl1pPr algn="l">
              <a:lnSpc>
                <a:spcPct val="90000"/>
              </a:lnSpc>
              <a:defRPr sz="3150" b="1" baseline="0">
                <a:solidFill>
                  <a:schemeClr val="tx1"/>
                </a:solidFill>
                <a:latin typeface="Arial" pitchFamily="34" charset="0"/>
                <a:cs typeface="Arial" pitchFamily="34" charset="0"/>
              </a:defRPr>
            </a:lvl1pPr>
          </a:lstStyle>
          <a:p>
            <a:r>
              <a:rPr lang="en-GB" noProof="0" dirty="0"/>
              <a:t>Click to add presentation title</a:t>
            </a:r>
          </a:p>
        </p:txBody>
      </p:sp>
      <p:sp>
        <p:nvSpPr>
          <p:cNvPr id="23" name="Text Placeholder 29">
            <a:extLst>
              <a:ext uri="{FF2B5EF4-FFF2-40B4-BE49-F238E27FC236}">
                <a16:creationId xmlns:a16="http://schemas.microsoft.com/office/drawing/2014/main" id="{C46E52FB-F4BE-4304-AB0B-4EA19D8942CB}"/>
              </a:ext>
            </a:extLst>
          </p:cNvPr>
          <p:cNvSpPr>
            <a:spLocks noGrp="1"/>
          </p:cNvSpPr>
          <p:nvPr>
            <p:ph type="body" sz="quarter" idx="11" hasCustomPrompt="1"/>
          </p:nvPr>
        </p:nvSpPr>
        <p:spPr>
          <a:xfrm>
            <a:off x="287999" y="2907753"/>
            <a:ext cx="8640000" cy="254400"/>
          </a:xfrm>
          <a:prstGeom prst="rect">
            <a:avLst/>
          </a:prstGeom>
        </p:spPr>
        <p:txBody>
          <a:bodyPr vert="horz"/>
          <a:lstStyle>
            <a:lvl1pPr marL="0" indent="0">
              <a:lnSpc>
                <a:spcPts val="1238"/>
              </a:lnSpc>
              <a:spcBef>
                <a:spcPts val="0"/>
              </a:spcBef>
              <a:buNone/>
              <a:defRPr sz="1575" b="1">
                <a:solidFill>
                  <a:schemeClr val="tx1"/>
                </a:solidFill>
                <a:latin typeface="Arial" pitchFamily="34" charset="0"/>
                <a:cs typeface="Arial" pitchFamily="34" charset="0"/>
              </a:defRPr>
            </a:lvl1pPr>
          </a:lstStyle>
          <a:p>
            <a:pPr lvl="0"/>
            <a:r>
              <a:rPr lang="en-GB" noProof="0" dirty="0"/>
              <a:t>Click to add speaker title</a:t>
            </a:r>
          </a:p>
        </p:txBody>
      </p:sp>
      <p:sp>
        <p:nvSpPr>
          <p:cNvPr id="24" name="Text Placeholder 29">
            <a:extLst>
              <a:ext uri="{FF2B5EF4-FFF2-40B4-BE49-F238E27FC236}">
                <a16:creationId xmlns:a16="http://schemas.microsoft.com/office/drawing/2014/main" id="{A04291AB-A2D2-475D-81F7-586F75828522}"/>
              </a:ext>
            </a:extLst>
          </p:cNvPr>
          <p:cNvSpPr>
            <a:spLocks noGrp="1"/>
          </p:cNvSpPr>
          <p:nvPr>
            <p:ph type="body" sz="quarter" idx="12" hasCustomPrompt="1"/>
          </p:nvPr>
        </p:nvSpPr>
        <p:spPr>
          <a:xfrm>
            <a:off x="287999" y="3182753"/>
            <a:ext cx="8640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Click to add event title</a:t>
            </a:r>
          </a:p>
        </p:txBody>
      </p:sp>
      <p:sp>
        <p:nvSpPr>
          <p:cNvPr id="25" name="Text Placeholder 29">
            <a:extLst>
              <a:ext uri="{FF2B5EF4-FFF2-40B4-BE49-F238E27FC236}">
                <a16:creationId xmlns:a16="http://schemas.microsoft.com/office/drawing/2014/main" id="{BF0B68C4-008D-4D58-906B-31A6CAFA3C8D}"/>
              </a:ext>
            </a:extLst>
          </p:cNvPr>
          <p:cNvSpPr>
            <a:spLocks noGrp="1"/>
          </p:cNvSpPr>
          <p:nvPr>
            <p:ph type="body" sz="quarter" idx="15" hasCustomPrompt="1"/>
          </p:nvPr>
        </p:nvSpPr>
        <p:spPr>
          <a:xfrm>
            <a:off x="9504000" y="2907753"/>
            <a:ext cx="2496000" cy="254400"/>
          </a:xfrm>
          <a:prstGeom prst="rect">
            <a:avLst/>
          </a:prstGeom>
        </p:spPr>
        <p:txBody>
          <a:bodyPr vert="horz"/>
          <a:lstStyle>
            <a:lvl1pPr marL="0" indent="0">
              <a:lnSpc>
                <a:spcPts val="1238"/>
              </a:lnSpc>
              <a:spcBef>
                <a:spcPts val="0"/>
              </a:spcBef>
              <a:buNone/>
              <a:defRPr sz="1350" baseline="0">
                <a:solidFill>
                  <a:schemeClr val="tx1"/>
                </a:solidFill>
                <a:latin typeface="Arial" pitchFamily="34" charset="0"/>
                <a:cs typeface="Arial" pitchFamily="34" charset="0"/>
              </a:defRPr>
            </a:lvl1pPr>
          </a:lstStyle>
          <a:p>
            <a:pPr lvl="0"/>
            <a:r>
              <a:rPr lang="en-GB" noProof="0" dirty="0"/>
              <a:t>00 Month Year</a:t>
            </a:r>
          </a:p>
        </p:txBody>
      </p:sp>
      <p:sp>
        <p:nvSpPr>
          <p:cNvPr id="26" name="Text Placeholder 29">
            <a:extLst>
              <a:ext uri="{FF2B5EF4-FFF2-40B4-BE49-F238E27FC236}">
                <a16:creationId xmlns:a16="http://schemas.microsoft.com/office/drawing/2014/main" id="{F2ADC474-7F03-4AEC-84C0-20F83E60D0F3}"/>
              </a:ext>
            </a:extLst>
          </p:cNvPr>
          <p:cNvSpPr>
            <a:spLocks noGrp="1"/>
          </p:cNvSpPr>
          <p:nvPr>
            <p:ph type="body" sz="quarter" idx="13" hasCustomPrompt="1"/>
          </p:nvPr>
        </p:nvSpPr>
        <p:spPr>
          <a:xfrm>
            <a:off x="9504000" y="3182753"/>
            <a:ext cx="2496000" cy="254400"/>
          </a:xfrm>
          <a:prstGeom prst="rect">
            <a:avLst/>
          </a:prstGeom>
        </p:spPr>
        <p:txBody>
          <a:bodyPr vert="horz"/>
          <a:lstStyle>
            <a:lvl1pPr marL="0" indent="0">
              <a:lnSpc>
                <a:spcPts val="1238"/>
              </a:lnSpc>
              <a:spcBef>
                <a:spcPts val="0"/>
              </a:spcBef>
              <a:buNone/>
              <a:defRPr sz="1350">
                <a:solidFill>
                  <a:schemeClr val="tx1"/>
                </a:solidFill>
                <a:latin typeface="Arial" pitchFamily="34" charset="0"/>
                <a:cs typeface="Arial" pitchFamily="34" charset="0"/>
              </a:defRPr>
            </a:lvl1pPr>
          </a:lstStyle>
          <a:p>
            <a:pPr lvl="0"/>
            <a:r>
              <a:rPr lang="en-GB" noProof="0" dirty="0"/>
              <a:t>Confidential statement</a:t>
            </a:r>
          </a:p>
        </p:txBody>
      </p:sp>
      <p:sp>
        <p:nvSpPr>
          <p:cNvPr id="27" name="Rectangle 26">
            <a:extLst>
              <a:ext uri="{FF2B5EF4-FFF2-40B4-BE49-F238E27FC236}">
                <a16:creationId xmlns:a16="http://schemas.microsoft.com/office/drawing/2014/main" id="{8683E9E4-CEB9-49BB-85E9-5A47AC9CDC6E}"/>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32" name="Rectangle 31">
            <a:extLst>
              <a:ext uri="{FF2B5EF4-FFF2-40B4-BE49-F238E27FC236}">
                <a16:creationId xmlns:a16="http://schemas.microsoft.com/office/drawing/2014/main" id="{D3685537-4301-4F2C-8337-9D115D3DA386}"/>
              </a:ext>
            </a:extLst>
          </p:cNvPr>
          <p:cNvSpPr/>
          <p:nvPr userDrawn="1"/>
        </p:nvSpPr>
        <p:spPr>
          <a:xfrm>
            <a:off x="8087362"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5" name="Picture 14" descr="DSI-AZ-hor-COLO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1704104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6096000" cy="68580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1" y="2011680"/>
            <a:ext cx="10040480" cy="280416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150" b="1" baseline="0">
                <a:solidFill>
                  <a:schemeClr val="tx1"/>
                </a:solidFill>
                <a:latin typeface="Arial" pitchFamily="34" charset="0"/>
                <a:cs typeface="Arial" pitchFamily="34" charset="0"/>
              </a:defRPr>
            </a:lvl1pPr>
          </a:lstStyle>
          <a:p>
            <a:r>
              <a:rPr lang="en-GB" noProof="0" dirty="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277584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2871921372"/>
      </p:ext>
    </p:extLst>
  </p:cSld>
  <p:clrMapOvr>
    <a:masterClrMapping/>
  </p:clrMapOvr>
  <p:transition spd="slow"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DS AZ Divider Slide_optio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6096000" cy="685800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1" y="2011680"/>
            <a:ext cx="10040480" cy="280416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150" b="1" baseline="0">
                <a:solidFill>
                  <a:schemeClr val="tx1"/>
                </a:solidFill>
                <a:latin typeface="Arial" pitchFamily="34" charset="0"/>
                <a:cs typeface="Arial" pitchFamily="34" charset="0"/>
              </a:defRPr>
            </a:lvl1pPr>
          </a:lstStyle>
          <a:p>
            <a:r>
              <a:rPr lang="en-GB" noProof="0" dirty="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
        <p:nvSpPr>
          <p:cNvPr id="2" name="Slide Number Placeholder 1">
            <a:extLst>
              <a:ext uri="{FF2B5EF4-FFF2-40B4-BE49-F238E27FC236}">
                <a16:creationId xmlns:a16="http://schemas.microsoft.com/office/drawing/2014/main" id="{282857AD-776B-4C28-AC19-4C54AE45732E}"/>
              </a:ext>
            </a:extLst>
          </p:cNvPr>
          <p:cNvSpPr>
            <a:spLocks noGrp="1"/>
          </p:cNvSpPr>
          <p:nvPr>
            <p:ph type="sldNum" sz="quarter" idx="10"/>
          </p:nvPr>
        </p:nvSpPr>
        <p:spPr>
          <a:xfrm>
            <a:off x="11244900" y="6507481"/>
            <a:ext cx="528000" cy="201339"/>
          </a:xfrm>
          <a:prstGeom prst="rect">
            <a:avLst/>
          </a:prstGeom>
        </p:spPr>
        <p:txBody>
          <a:body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3845361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DS AZ Sub divider Slide_option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455802-C6CB-4528-A810-863C9B97482D}"/>
              </a:ext>
            </a:extLst>
          </p:cNvPr>
          <p:cNvSpPr/>
          <p:nvPr userDrawn="1"/>
        </p:nvSpPr>
        <p:spPr>
          <a:xfrm>
            <a:off x="1" y="4331276"/>
            <a:ext cx="10040480" cy="24384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150" b="1" baseline="0">
                <a:solidFill>
                  <a:schemeClr val="tx1"/>
                </a:solidFill>
                <a:latin typeface="Arial" pitchFamily="34" charset="0"/>
                <a:cs typeface="Arial" pitchFamily="34" charset="0"/>
              </a:defRPr>
            </a:lvl1pPr>
          </a:lstStyle>
          <a:p>
            <a:r>
              <a:rPr lang="en-GB" noProof="0" dirty="0"/>
              <a:t>Sub 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3149743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DS AZ Sub divider Slide_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F455802-C6CB-4528-A810-863C9B97482D}"/>
              </a:ext>
            </a:extLst>
          </p:cNvPr>
          <p:cNvSpPr/>
          <p:nvPr userDrawn="1"/>
        </p:nvSpPr>
        <p:spPr>
          <a:xfrm>
            <a:off x="1" y="4331276"/>
            <a:ext cx="10040480" cy="24384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150">
              <a:solidFill>
                <a:schemeClr val="bg1"/>
              </a:solidFill>
            </a:endParaRPr>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150" b="1" baseline="0">
                <a:solidFill>
                  <a:schemeClr val="tx1"/>
                </a:solidFill>
                <a:latin typeface="Arial" pitchFamily="34" charset="0"/>
                <a:cs typeface="Arial" pitchFamily="34" charset="0"/>
              </a:defRPr>
            </a:lvl1pPr>
          </a:lstStyle>
          <a:p>
            <a:r>
              <a:rPr lang="en-GB" noProof="0" dirty="0"/>
              <a:t>Sub 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99643" y="123660"/>
            <a:ext cx="4392359" cy="873591"/>
          </a:xfrm>
          <a:prstGeom prst="rect">
            <a:avLst/>
          </a:prstGeom>
        </p:spPr>
      </p:pic>
    </p:spTree>
    <p:extLst>
      <p:ext uri="{BB962C8B-B14F-4D97-AF65-F5344CB8AC3E}">
        <p14:creationId xmlns:p14="http://schemas.microsoft.com/office/powerpoint/2010/main" val="132654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dirty="0"/>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10" name="Content Placeholder 9">
            <a:extLst>
              <a:ext uri="{FF2B5EF4-FFF2-40B4-BE49-F238E27FC236}">
                <a16:creationId xmlns:a16="http://schemas.microsoft.com/office/drawing/2014/main" id="{B3FB1982-363B-AB4A-9EB5-44272D4947B3}"/>
              </a:ext>
            </a:extLst>
          </p:cNvPr>
          <p:cNvSpPr>
            <a:spLocks noGrp="1"/>
          </p:cNvSpPr>
          <p:nvPr>
            <p:ph sz="quarter" idx="14"/>
          </p:nvPr>
        </p:nvSpPr>
        <p:spPr>
          <a:xfrm>
            <a:off x="406400" y="1230284"/>
            <a:ext cx="11379200" cy="4577535"/>
          </a:xfrm>
          <a:prstGeom prst="rect">
            <a:avLst/>
          </a:prstGeom>
        </p:spPr>
        <p:txBody>
          <a:bodyPr lIns="0" rIns="0"/>
          <a:lstStyle>
            <a:lvl1pPr marL="385763" indent="-385763">
              <a:defRPr kumimoji="1" lang="en-US" sz="2250" kern="1200" dirty="0" smtClean="0">
                <a:solidFill>
                  <a:schemeClr val="tx2"/>
                </a:solidFill>
                <a:latin typeface="+mn-lt"/>
                <a:ea typeface="+mn-ea"/>
                <a:cs typeface="+mn-cs"/>
              </a:defRPr>
            </a:lvl1pPr>
            <a:lvl2pPr marL="771525" indent="-514350">
              <a:defRPr/>
            </a:lvl2pPr>
            <a:lvl3pPr marL="835819" indent="-321469">
              <a:defRPr kumimoji="1" lang="en-US" sz="2025" kern="1200" dirty="0" smtClean="0">
                <a:solidFill>
                  <a:schemeClr val="tx2"/>
                </a:solidFill>
                <a:latin typeface="+mn-lt"/>
                <a:ea typeface="+mn-ea"/>
                <a:cs typeface="+mn-cs"/>
              </a:defRPr>
            </a:lvl3pPr>
            <a:lvl4pPr marL="1092994" indent="-321469">
              <a:defRPr kumimoji="1" lang="en-US" sz="1575" kern="1200" dirty="0" smtClean="0">
                <a:solidFill>
                  <a:schemeClr val="tx2"/>
                </a:solidFill>
                <a:latin typeface="+mn-lt"/>
                <a:ea typeface="+mn-ea"/>
                <a:cs typeface="+mn-cs"/>
              </a:defRPr>
            </a:lvl4pPr>
            <a:lvl5pPr>
              <a:defRPr kumimoji="1" lang="en-US" sz="1575" kern="1200" dirty="0" smtClean="0">
                <a:solidFill>
                  <a:schemeClr val="tx2"/>
                </a:solidFill>
                <a:latin typeface="+mn-lt"/>
                <a:ea typeface="+mn-ea"/>
                <a:cs typeface="+mn-cs"/>
              </a:defRPr>
            </a:lvl5pPr>
          </a:lstStyle>
          <a:p>
            <a:pPr marL="385763" lvl="0" indent="-385763" algn="l" defTabSz="514350" rtl="0" eaLnBrk="1" latinLnBrk="0" hangingPunct="1">
              <a:spcBef>
                <a:spcPct val="20000"/>
              </a:spcBef>
              <a:spcAft>
                <a:spcPts val="675"/>
              </a:spcAft>
              <a:buClr>
                <a:schemeClr val="accent3"/>
              </a:buClr>
              <a:buFont typeface="Arial" panose="020B0604020202020204" pitchFamily="34" charset="0"/>
              <a:buChar char="•"/>
            </a:pPr>
            <a:r>
              <a:rPr lang="en-US" dirty="0"/>
              <a:t>Click to edit Master text styles</a:t>
            </a:r>
          </a:p>
          <a:p>
            <a:pPr marL="514350" lvl="2"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Second level</a:t>
            </a:r>
          </a:p>
          <a:p>
            <a:pPr marL="771525" lvl="3"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Third level</a:t>
            </a:r>
          </a:p>
          <a:p>
            <a:pPr marL="1028700" lvl="4"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Fourth level</a:t>
            </a:r>
          </a:p>
        </p:txBody>
      </p:sp>
      <p:sp>
        <p:nvSpPr>
          <p:cNvPr id="6" name="Text Placeholder 5">
            <a:extLst>
              <a:ext uri="{FF2B5EF4-FFF2-40B4-BE49-F238E27FC236}">
                <a16:creationId xmlns:a16="http://schemas.microsoft.com/office/drawing/2014/main" id="{3AE93CBC-F69F-0748-A4F6-0B2237F889B4}"/>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3173652780"/>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DS AZ_Title and Tex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61B27C1-87E1-3641-AE3C-3D5D4A126ADF}"/>
              </a:ext>
            </a:extLst>
          </p:cNvPr>
          <p:cNvSpPr>
            <a:spLocks noGrp="1"/>
          </p:cNvSpPr>
          <p:nvPr>
            <p:ph sz="quarter" idx="14"/>
          </p:nvPr>
        </p:nvSpPr>
        <p:spPr>
          <a:xfrm>
            <a:off x="406400" y="1927785"/>
            <a:ext cx="11379200" cy="3880033"/>
          </a:xfrm>
          <a:prstGeom prst="rect">
            <a:avLst/>
          </a:prstGeom>
        </p:spPr>
        <p:txBody>
          <a:bodyPr lIns="0" rIns="0"/>
          <a:lstStyle>
            <a:lvl1pPr marL="385763" indent="-385763">
              <a:defRPr kumimoji="1" lang="en-US" sz="1800" kern="1200" dirty="0" smtClean="0">
                <a:solidFill>
                  <a:schemeClr val="tx2"/>
                </a:solidFill>
                <a:latin typeface="+mn-lt"/>
                <a:ea typeface="+mn-ea"/>
                <a:cs typeface="+mn-cs"/>
              </a:defRPr>
            </a:lvl1pPr>
            <a:lvl2pPr marL="771525" indent="-514350">
              <a:defRPr/>
            </a:lvl2pPr>
            <a:lvl3pPr marL="835819" indent="-321469">
              <a:defRPr kumimoji="1" lang="en-US" sz="1575" kern="1200" dirty="0" smtClean="0">
                <a:solidFill>
                  <a:schemeClr val="tx2"/>
                </a:solidFill>
                <a:latin typeface="+mn-lt"/>
                <a:ea typeface="+mn-ea"/>
                <a:cs typeface="+mn-cs"/>
              </a:defRPr>
            </a:lvl3pPr>
            <a:lvl4pPr marL="1092994" indent="-321469">
              <a:defRPr kumimoji="1" lang="en-US" sz="1238" kern="1200" dirty="0" smtClean="0">
                <a:solidFill>
                  <a:schemeClr val="tx2"/>
                </a:solidFill>
                <a:latin typeface="+mn-lt"/>
                <a:ea typeface="+mn-ea"/>
                <a:cs typeface="+mn-cs"/>
              </a:defRPr>
            </a:lvl4pPr>
            <a:lvl5pPr>
              <a:defRPr kumimoji="1" lang="en-US" sz="1238" kern="1200" dirty="0" smtClean="0">
                <a:solidFill>
                  <a:schemeClr val="tx2"/>
                </a:solidFill>
                <a:latin typeface="+mn-lt"/>
                <a:ea typeface="+mn-ea"/>
                <a:cs typeface="+mn-cs"/>
              </a:defRPr>
            </a:lvl5pPr>
          </a:lstStyle>
          <a:p>
            <a:pPr marL="385763" lvl="0" indent="-385763" algn="l" defTabSz="514350" rtl="0" eaLnBrk="1" latinLnBrk="0" hangingPunct="1">
              <a:spcBef>
                <a:spcPct val="20000"/>
              </a:spcBef>
              <a:spcAft>
                <a:spcPts val="675"/>
              </a:spcAft>
              <a:buClr>
                <a:schemeClr val="accent3"/>
              </a:buClr>
              <a:buFont typeface="Arial" panose="020B0604020202020204" pitchFamily="34" charset="0"/>
              <a:buChar char="•"/>
            </a:pPr>
            <a:r>
              <a:rPr lang="en-US" dirty="0"/>
              <a:t>Click to edit Master text styles</a:t>
            </a:r>
          </a:p>
          <a:p>
            <a:pPr marL="514350" lvl="2"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Second level</a:t>
            </a:r>
          </a:p>
          <a:p>
            <a:pPr marL="771525" lvl="3"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Third level</a:t>
            </a:r>
          </a:p>
          <a:p>
            <a:pPr marL="1028700" lvl="4" indent="-257175" algn="l" defTabSz="514350" rtl="0" eaLnBrk="1" latinLnBrk="0" hangingPunct="1">
              <a:spcBef>
                <a:spcPct val="20000"/>
              </a:spcBef>
              <a:spcAft>
                <a:spcPts val="675"/>
              </a:spcAft>
              <a:buClr>
                <a:schemeClr val="accent3"/>
              </a:buClr>
              <a:buFont typeface="Arial" panose="020B0604020202020204" pitchFamily="34" charset="0"/>
              <a:buChar char="–"/>
            </a:pPr>
            <a:r>
              <a:rPr lang="en-US" dirty="0"/>
              <a:t>Fourth level</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dirty="0"/>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id="{C07DEA39-19CC-7F4C-A2DD-C08A6993CE94}"/>
              </a:ext>
            </a:extLst>
          </p:cNvPr>
          <p:cNvSpPr>
            <a:spLocks noGrp="1"/>
          </p:cNvSpPr>
          <p:nvPr>
            <p:ph type="body" sz="quarter" idx="13"/>
          </p:nvPr>
        </p:nvSpPr>
        <p:spPr>
          <a:xfrm>
            <a:off x="406402" y="1200575"/>
            <a:ext cx="11446935" cy="635000"/>
          </a:xfrm>
          <a:prstGeom prst="rect">
            <a:avLst/>
          </a:prstGeom>
          <a:noFill/>
        </p:spPr>
        <p:txBody>
          <a:bodyPr vert="horz" lIns="0" anchor="t"/>
          <a:lstStyle>
            <a:lvl1pPr marL="0" indent="0">
              <a:buNone/>
              <a:defRPr lang="en-US" sz="1800" b="0" baseline="0" dirty="0" smtClean="0">
                <a:solidFill>
                  <a:schemeClr val="tx1">
                    <a:lumMod val="50000"/>
                    <a:lumOff val="50000"/>
                  </a:schemeClr>
                </a:solidFill>
                <a:latin typeface="Arial" pitchFamily="34" charset="0"/>
                <a:ea typeface="+mj-ea"/>
                <a:cs typeface="Arial" pitchFamily="34" charset="0"/>
              </a:defRPr>
            </a:lvl1pPr>
          </a:lstStyle>
          <a:p>
            <a:pPr marL="385763" lvl="0" indent="-385763">
              <a:spcBef>
                <a:spcPct val="0"/>
              </a:spcBef>
            </a:pPr>
            <a:r>
              <a:rPr lang="en-US" dirty="0"/>
              <a:t>Click to edit Master text styles</a:t>
            </a:r>
          </a:p>
        </p:txBody>
      </p:sp>
      <p:sp>
        <p:nvSpPr>
          <p:cNvPr id="12" name="Text Placeholder 5">
            <a:extLst>
              <a:ext uri="{FF2B5EF4-FFF2-40B4-BE49-F238E27FC236}">
                <a16:creationId xmlns:a16="http://schemas.microsoft.com/office/drawing/2014/main" id="{37724930-67A2-9240-AD7F-2E23804ADCCA}"/>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2115594930"/>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dirty="0"/>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9" name="Text Placeholder 5">
            <a:extLst>
              <a:ext uri="{FF2B5EF4-FFF2-40B4-BE49-F238E27FC236}">
                <a16:creationId xmlns:a16="http://schemas.microsoft.com/office/drawing/2014/main" id="{D2939CFA-5B69-1A4E-81FF-174D69169028}"/>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3576548137"/>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5_DS AZ_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5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dirty="0"/>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id="{C07DEA39-19CC-7F4C-A2DD-C08A6993CE94}"/>
              </a:ext>
            </a:extLst>
          </p:cNvPr>
          <p:cNvSpPr>
            <a:spLocks noGrp="1"/>
          </p:cNvSpPr>
          <p:nvPr>
            <p:ph type="body" sz="quarter" idx="13"/>
          </p:nvPr>
        </p:nvSpPr>
        <p:spPr>
          <a:xfrm>
            <a:off x="406402" y="1200575"/>
            <a:ext cx="11446935" cy="635000"/>
          </a:xfrm>
          <a:prstGeom prst="rect">
            <a:avLst/>
          </a:prstGeom>
          <a:noFill/>
        </p:spPr>
        <p:txBody>
          <a:bodyPr vert="horz" lIns="0" anchor="t"/>
          <a:lstStyle>
            <a:lvl1pPr marL="0" indent="0">
              <a:buNone/>
              <a:defRPr lang="en-US" sz="1800" b="0" baseline="0" dirty="0" smtClean="0">
                <a:solidFill>
                  <a:schemeClr val="tx1">
                    <a:lumMod val="50000"/>
                    <a:lumOff val="50000"/>
                  </a:schemeClr>
                </a:solidFill>
                <a:latin typeface="Arial" pitchFamily="34" charset="0"/>
                <a:ea typeface="+mj-ea"/>
                <a:cs typeface="Arial" pitchFamily="34" charset="0"/>
              </a:defRPr>
            </a:lvl1pPr>
          </a:lstStyle>
          <a:p>
            <a:pPr marL="385763" lvl="0" indent="-385763">
              <a:spcBef>
                <a:spcPct val="0"/>
              </a:spcBef>
            </a:pPr>
            <a:r>
              <a:rPr lang="en-US" dirty="0"/>
              <a:t>Click to edit Master text styles</a:t>
            </a:r>
          </a:p>
        </p:txBody>
      </p:sp>
      <p:sp>
        <p:nvSpPr>
          <p:cNvPr id="9" name="Text Placeholder 5">
            <a:extLst>
              <a:ext uri="{FF2B5EF4-FFF2-40B4-BE49-F238E27FC236}">
                <a16:creationId xmlns:a16="http://schemas.microsoft.com/office/drawing/2014/main" id="{D310C113-4C59-E248-9691-4D9AF8F3A23B}"/>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218235663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DS AZ_Blank layout with footer">
    <p:spTree>
      <p:nvGrpSpPr>
        <p:cNvPr id="1" name=""/>
        <p:cNvGrpSpPr/>
        <p:nvPr/>
      </p:nvGrpSpPr>
      <p:grpSpPr>
        <a:xfrm>
          <a:off x="0" y="0"/>
          <a:ext cx="0" cy="0"/>
          <a:chOff x="0" y="0"/>
          <a:chExt cx="0" cy="0"/>
        </a:xfrm>
      </p:grpSpPr>
      <p:pic>
        <p:nvPicPr>
          <p:cNvPr id="7" name="Picture 6"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6" cy="684000"/>
          </a:xfrm>
          <a:prstGeom prst="rect">
            <a:avLst/>
          </a:prstGeom>
        </p:spPr>
      </p:pic>
      <p:sp>
        <p:nvSpPr>
          <p:cNvPr id="2" name="Footer Placeholder 1">
            <a:extLst>
              <a:ext uri="{FF2B5EF4-FFF2-40B4-BE49-F238E27FC236}">
                <a16:creationId xmlns:a16="http://schemas.microsoft.com/office/drawing/2014/main" id="{4F29FA36-BFBD-924F-822F-0B022777190D}"/>
              </a:ext>
            </a:extLst>
          </p:cNvPr>
          <p:cNvSpPr>
            <a:spLocks noGrp="1"/>
          </p:cNvSpPr>
          <p:nvPr>
            <p:ph type="ftr" sz="quarter" idx="10"/>
          </p:nvPr>
        </p:nvSpPr>
        <p:spPr/>
        <p:txBody>
          <a:bodyPr/>
          <a:lstStyle/>
          <a:p>
            <a:endParaRPr lang="en-GB" dirty="0"/>
          </a:p>
        </p:txBody>
      </p:sp>
      <p:sp>
        <p:nvSpPr>
          <p:cNvPr id="5" name="Text Placeholder 5">
            <a:extLst>
              <a:ext uri="{FF2B5EF4-FFF2-40B4-BE49-F238E27FC236}">
                <a16:creationId xmlns:a16="http://schemas.microsoft.com/office/drawing/2014/main" id="{2EA910B4-5CB0-8845-B919-084E7F27AF2C}"/>
              </a:ext>
            </a:extLst>
          </p:cNvPr>
          <p:cNvSpPr>
            <a:spLocks noGrp="1"/>
          </p:cNvSpPr>
          <p:nvPr>
            <p:ph type="body" sz="quarter" idx="15" hasCustomPrompt="1"/>
          </p:nvPr>
        </p:nvSpPr>
        <p:spPr>
          <a:xfrm>
            <a:off x="419100" y="5874637"/>
            <a:ext cx="11772900" cy="366184"/>
          </a:xfrm>
          <a:prstGeom prst="rect">
            <a:avLst/>
          </a:prstGeom>
        </p:spPr>
        <p:txBody>
          <a:bodyPr lIns="0" rIns="0" anchor="b"/>
          <a:lstStyle>
            <a:lvl1pPr marL="0" indent="0">
              <a:buFont typeface="Arial" panose="020B0604020202020204" pitchFamily="34" charset="0"/>
              <a:buNone/>
              <a:defRPr sz="675">
                <a:solidFill>
                  <a:schemeClr val="tx1"/>
                </a:solidFill>
              </a:defRPr>
            </a:lvl1pPr>
          </a:lstStyle>
          <a:p>
            <a:pPr lvl="0"/>
            <a:r>
              <a:rPr lang="en-US" dirty="0"/>
              <a:t>Footnotes, acronyms</a:t>
            </a:r>
          </a:p>
        </p:txBody>
      </p:sp>
    </p:spTree>
    <p:extLst>
      <p:ext uri="{BB962C8B-B14F-4D97-AF65-F5344CB8AC3E}">
        <p14:creationId xmlns:p14="http://schemas.microsoft.com/office/powerpoint/2010/main" val="33108053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EC3F9-DBF9-4863-9291-EB93F9A4B0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34734-9C44-444A-A2EA-72228328D6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E6663-7258-4578-9A2B-C470FC97E037}"/>
              </a:ext>
            </a:extLst>
          </p:cNvPr>
          <p:cNvSpPr>
            <a:spLocks noGrp="1"/>
          </p:cNvSpPr>
          <p:nvPr>
            <p:ph type="dt" sz="half" idx="10"/>
          </p:nvPr>
        </p:nvSpPr>
        <p:spPr>
          <a:xfrm>
            <a:off x="838200" y="6356352"/>
            <a:ext cx="2743200" cy="365125"/>
          </a:xfrm>
          <a:prstGeom prst="rect">
            <a:avLst/>
          </a:prstGeom>
        </p:spPr>
        <p:txBody>
          <a:bodyPr/>
          <a:lstStyle>
            <a:lvl1pPr>
              <a:defRPr>
                <a:latin typeface="Arial"/>
              </a:defRPr>
            </a:lvl1pPr>
          </a:lstStyle>
          <a:p>
            <a:endParaRPr lang="en-US" dirty="0"/>
          </a:p>
        </p:txBody>
      </p:sp>
      <p:sp>
        <p:nvSpPr>
          <p:cNvPr id="5" name="Footer Placeholder 4">
            <a:extLst>
              <a:ext uri="{FF2B5EF4-FFF2-40B4-BE49-F238E27FC236}">
                <a16:creationId xmlns:a16="http://schemas.microsoft.com/office/drawing/2014/main" id="{B216A1F2-5DCA-4EC1-AFF3-35C75C4B1B55}"/>
              </a:ext>
            </a:extLst>
          </p:cNvPr>
          <p:cNvSpPr>
            <a:spLocks noGrp="1"/>
          </p:cNvSpPr>
          <p:nvPr>
            <p:ph type="ftr" sz="quarter" idx="11"/>
          </p:nvPr>
        </p:nvSpPr>
        <p:spPr>
          <a:xfrm>
            <a:off x="4038601" y="6356352"/>
            <a:ext cx="4114801" cy="365125"/>
          </a:xfrm>
          <a:prstGeom prst="rect">
            <a:avLst/>
          </a:prstGeom>
        </p:spPr>
        <p:txBody>
          <a:bodyPr/>
          <a:lstStyle>
            <a:lvl1pPr>
              <a:defRPr>
                <a:latin typeface="Arial"/>
              </a:defRPr>
            </a:lvl1pPr>
          </a:lstStyle>
          <a:p>
            <a:endParaRPr lang="en-US" dirty="0"/>
          </a:p>
        </p:txBody>
      </p:sp>
      <p:sp>
        <p:nvSpPr>
          <p:cNvPr id="6" name="Slide Number Placeholder 5">
            <a:extLst>
              <a:ext uri="{FF2B5EF4-FFF2-40B4-BE49-F238E27FC236}">
                <a16:creationId xmlns:a16="http://schemas.microsoft.com/office/drawing/2014/main" id="{F959F64B-58B3-487B-A9E6-4358D25E6D5C}"/>
              </a:ext>
            </a:extLst>
          </p:cNvPr>
          <p:cNvSpPr>
            <a:spLocks noGrp="1"/>
          </p:cNvSpPr>
          <p:nvPr>
            <p:ph type="sldNum" sz="quarter" idx="12"/>
          </p:nvPr>
        </p:nvSpPr>
        <p:spPr>
          <a:xfrm>
            <a:off x="8610601" y="6356352"/>
            <a:ext cx="2743200" cy="365125"/>
          </a:xfrm>
          <a:prstGeom prst="rect">
            <a:avLst/>
          </a:prstGeom>
        </p:spPr>
        <p:txBody>
          <a:bodyPr/>
          <a:lstStyle>
            <a:lvl1pPr>
              <a:defRPr>
                <a:latin typeface="Arial"/>
              </a:defRPr>
            </a:lvl1pPr>
          </a:lstStyle>
          <a:p>
            <a:fld id="{C3D8D7E1-AC53-4FA5-B5A4-C12D9EFBDD77}" type="slidenum">
              <a:rPr lang="en-US" smtClean="0"/>
              <a:pPr/>
              <a:t>‹#›</a:t>
            </a:fld>
            <a:endParaRPr lang="en-US" dirty="0"/>
          </a:p>
        </p:txBody>
      </p:sp>
    </p:spTree>
    <p:extLst>
      <p:ext uri="{BB962C8B-B14F-4D97-AF65-F5344CB8AC3E}">
        <p14:creationId xmlns:p14="http://schemas.microsoft.com/office/powerpoint/2010/main" val="961647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1 - Customizab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625" y="1412776"/>
            <a:ext cx="12192000" cy="5445224"/>
          </a:xfrm>
          <a:prstGeom prst="rect">
            <a:avLst/>
          </a:prstGeom>
        </p:spPr>
      </p:pic>
      <p:sp>
        <p:nvSpPr>
          <p:cNvPr id="17" name="Subtitle 2"/>
          <p:cNvSpPr>
            <a:spLocks noGrp="1"/>
          </p:cNvSpPr>
          <p:nvPr>
            <p:ph type="subTitle" idx="1" hasCustomPrompt="1"/>
          </p:nvPr>
        </p:nvSpPr>
        <p:spPr>
          <a:xfrm>
            <a:off x="711201" y="5334000"/>
            <a:ext cx="2743200" cy="533400"/>
          </a:xfrm>
        </p:spPr>
        <p:txBody>
          <a:bodyPr lIns="0" tIns="0" rIns="0" bIns="0">
            <a:normAutofit/>
          </a:bodyPr>
          <a:lstStyle>
            <a:lvl1pPr marL="0" indent="0" algn="l">
              <a:buNone/>
              <a:defRPr sz="1575" baseline="0">
                <a:solidFill>
                  <a:schemeClr val="tx1"/>
                </a:solidFill>
                <a:latin typeface="Arial" pitchFamily="34" charset="0"/>
                <a:cs typeface="Arial" pitchFamily="34" charset="0"/>
              </a:defRPr>
            </a:lvl1pPr>
            <a:lvl2pPr marL="514325" indent="0" algn="ctr">
              <a:buNone/>
              <a:defRPr>
                <a:solidFill>
                  <a:schemeClr val="tx1">
                    <a:tint val="75000"/>
                  </a:schemeClr>
                </a:solidFill>
              </a:defRPr>
            </a:lvl2pPr>
            <a:lvl3pPr marL="1028648" indent="0" algn="ctr">
              <a:buNone/>
              <a:defRPr>
                <a:solidFill>
                  <a:schemeClr val="tx1">
                    <a:tint val="75000"/>
                  </a:schemeClr>
                </a:solidFill>
              </a:defRPr>
            </a:lvl3pPr>
            <a:lvl4pPr marL="1542974" indent="0" algn="ctr">
              <a:buNone/>
              <a:defRPr>
                <a:solidFill>
                  <a:schemeClr val="tx1">
                    <a:tint val="75000"/>
                  </a:schemeClr>
                </a:solidFill>
              </a:defRPr>
            </a:lvl4pPr>
            <a:lvl5pPr marL="2057298" indent="0" algn="ctr">
              <a:buNone/>
              <a:defRPr>
                <a:solidFill>
                  <a:schemeClr val="tx1">
                    <a:tint val="75000"/>
                  </a:schemeClr>
                </a:solidFill>
              </a:defRPr>
            </a:lvl5pPr>
            <a:lvl6pPr marL="2571622" indent="0" algn="ctr">
              <a:buNone/>
              <a:defRPr>
                <a:solidFill>
                  <a:schemeClr val="tx1">
                    <a:tint val="75000"/>
                  </a:schemeClr>
                </a:solidFill>
              </a:defRPr>
            </a:lvl6pPr>
            <a:lvl7pPr marL="3085945" indent="0" algn="ctr">
              <a:buNone/>
              <a:defRPr>
                <a:solidFill>
                  <a:schemeClr val="tx1">
                    <a:tint val="75000"/>
                  </a:schemeClr>
                </a:solidFill>
              </a:defRPr>
            </a:lvl7pPr>
            <a:lvl8pPr marL="3600270" indent="0" algn="ctr">
              <a:buNone/>
              <a:defRPr>
                <a:solidFill>
                  <a:schemeClr val="tx1">
                    <a:tint val="75000"/>
                  </a:schemeClr>
                </a:solidFill>
              </a:defRPr>
            </a:lvl8pPr>
            <a:lvl9pPr marL="4114595" indent="0" algn="ctr">
              <a:buNone/>
              <a:defRPr>
                <a:solidFill>
                  <a:schemeClr val="tx1">
                    <a:tint val="75000"/>
                  </a:schemeClr>
                </a:solidFill>
              </a:defRPr>
            </a:lvl9pPr>
          </a:lstStyle>
          <a:p>
            <a:r>
              <a:rPr lang="en-US" dirty="0"/>
              <a:t>Click to edit date</a:t>
            </a:r>
          </a:p>
        </p:txBody>
      </p:sp>
      <p:sp>
        <p:nvSpPr>
          <p:cNvPr id="18" name="Text Placeholder 27"/>
          <p:cNvSpPr>
            <a:spLocks noGrp="1"/>
          </p:cNvSpPr>
          <p:nvPr>
            <p:ph type="body" sz="quarter" idx="10" hasCustomPrompt="1"/>
          </p:nvPr>
        </p:nvSpPr>
        <p:spPr>
          <a:xfrm>
            <a:off x="711200" y="6096010"/>
            <a:ext cx="4876800" cy="139700"/>
          </a:xfrm>
        </p:spPr>
        <p:txBody>
          <a:bodyPr lIns="0" tIns="0" rIns="0" bIns="0">
            <a:noAutofit/>
          </a:bodyPr>
          <a:lstStyle>
            <a:lvl1pPr marL="0" indent="0">
              <a:lnSpc>
                <a:spcPts val="1238"/>
              </a:lnSpc>
              <a:spcBef>
                <a:spcPts val="0"/>
              </a:spcBef>
              <a:buFontTx/>
              <a:buNone/>
              <a:defRPr sz="1013" baseline="0">
                <a:latin typeface="Arial" pitchFamily="34" charset="0"/>
                <a:cs typeface="Arial" pitchFamily="34" charset="0"/>
              </a:defRPr>
            </a:lvl1pPr>
            <a:lvl2pPr>
              <a:buFontTx/>
              <a:buNone/>
              <a:defRPr sz="1013">
                <a:latin typeface="Arial" pitchFamily="34" charset="0"/>
                <a:cs typeface="Arial" pitchFamily="34" charset="0"/>
              </a:defRPr>
            </a:lvl2pPr>
            <a:lvl3pPr>
              <a:buFontTx/>
              <a:buNone/>
              <a:defRPr sz="1013">
                <a:latin typeface="Arial" pitchFamily="34" charset="0"/>
                <a:cs typeface="Arial" pitchFamily="34" charset="0"/>
              </a:defRPr>
            </a:lvl3pPr>
            <a:lvl4pPr>
              <a:buFontTx/>
              <a:buNone/>
              <a:defRPr sz="1013">
                <a:latin typeface="Arial" pitchFamily="34" charset="0"/>
                <a:cs typeface="Arial" pitchFamily="34" charset="0"/>
              </a:defRPr>
            </a:lvl4pPr>
            <a:lvl5pPr>
              <a:buFontTx/>
              <a:buNone/>
              <a:defRPr sz="1013">
                <a:latin typeface="Arial" pitchFamily="34" charset="0"/>
                <a:cs typeface="Arial" pitchFamily="34" charset="0"/>
              </a:defRPr>
            </a:lvl5pPr>
          </a:lstStyle>
          <a:p>
            <a:pPr lvl="0"/>
            <a:r>
              <a:rPr lang="en-US" dirty="0"/>
              <a:t>Click to edit  Author name</a:t>
            </a:r>
          </a:p>
        </p:txBody>
      </p:sp>
      <p:sp>
        <p:nvSpPr>
          <p:cNvPr id="19" name="Text Placeholder 27"/>
          <p:cNvSpPr>
            <a:spLocks noGrp="1"/>
          </p:cNvSpPr>
          <p:nvPr>
            <p:ph type="body" sz="quarter" idx="11" hasCustomPrompt="1"/>
          </p:nvPr>
        </p:nvSpPr>
        <p:spPr>
          <a:xfrm>
            <a:off x="711200" y="6618516"/>
            <a:ext cx="4876800" cy="152400"/>
          </a:xfrm>
        </p:spPr>
        <p:txBody>
          <a:bodyPr lIns="0" tIns="0" rIns="0" bIns="0">
            <a:noAutofit/>
          </a:bodyPr>
          <a:lstStyle>
            <a:lvl1pPr marL="0" indent="0">
              <a:lnSpc>
                <a:spcPts val="1238"/>
              </a:lnSpc>
              <a:spcBef>
                <a:spcPts val="0"/>
              </a:spcBef>
              <a:buFontTx/>
              <a:buNone/>
              <a:defRPr sz="1013" baseline="0">
                <a:latin typeface="Arial" pitchFamily="34" charset="0"/>
                <a:cs typeface="Arial" pitchFamily="34" charset="0"/>
              </a:defRPr>
            </a:lvl1pPr>
            <a:lvl2pPr>
              <a:buFontTx/>
              <a:buNone/>
              <a:defRPr sz="1013">
                <a:latin typeface="Arial" pitchFamily="34" charset="0"/>
                <a:cs typeface="Arial" pitchFamily="34" charset="0"/>
              </a:defRPr>
            </a:lvl2pPr>
            <a:lvl3pPr>
              <a:buFontTx/>
              <a:buNone/>
              <a:defRPr sz="1013">
                <a:latin typeface="Arial" pitchFamily="34" charset="0"/>
                <a:cs typeface="Arial" pitchFamily="34" charset="0"/>
              </a:defRPr>
            </a:lvl3pPr>
            <a:lvl4pPr>
              <a:buFontTx/>
              <a:buNone/>
              <a:defRPr sz="1013">
                <a:latin typeface="Arial" pitchFamily="34" charset="0"/>
                <a:cs typeface="Arial" pitchFamily="34" charset="0"/>
              </a:defRPr>
            </a:lvl4pPr>
            <a:lvl5pPr>
              <a:buFontTx/>
              <a:buNone/>
              <a:defRPr sz="1013">
                <a:latin typeface="Arial" pitchFamily="34" charset="0"/>
                <a:cs typeface="Arial" pitchFamily="34" charset="0"/>
              </a:defRPr>
            </a:lvl5pPr>
          </a:lstStyle>
          <a:p>
            <a:pPr lvl="0"/>
            <a:r>
              <a:rPr lang="en-US" dirty="0"/>
              <a:t>Confidential</a:t>
            </a:r>
          </a:p>
        </p:txBody>
      </p:sp>
      <p:sp>
        <p:nvSpPr>
          <p:cNvPr id="20" name="Title 1"/>
          <p:cNvSpPr>
            <a:spLocks noGrp="1"/>
          </p:cNvSpPr>
          <p:nvPr>
            <p:ph type="ctrTitle" hasCustomPrompt="1"/>
          </p:nvPr>
        </p:nvSpPr>
        <p:spPr>
          <a:xfrm>
            <a:off x="711200" y="4855364"/>
            <a:ext cx="7729728" cy="402463"/>
          </a:xfrm>
        </p:spPr>
        <p:txBody>
          <a:bodyPr lIns="0" tIns="0" rIns="0" bIns="0" anchor="t">
            <a:noAutofit/>
          </a:bodyPr>
          <a:lstStyle>
            <a:lvl1pPr algn="l">
              <a:defRPr sz="3038" baseline="0">
                <a:solidFill>
                  <a:schemeClr val="tx1"/>
                </a:solidFill>
                <a:latin typeface="Arial" pitchFamily="34" charset="0"/>
                <a:cs typeface="Arial" pitchFamily="34" charset="0"/>
              </a:defRPr>
            </a:lvl1pPr>
          </a:lstStyle>
          <a:p>
            <a:r>
              <a:rPr lang="en-US" dirty="0"/>
              <a:t>Click to edit title</a:t>
            </a:r>
          </a:p>
        </p:txBody>
      </p:sp>
      <p:sp>
        <p:nvSpPr>
          <p:cNvPr id="9" name="Rectangle 8">
            <a:extLst>
              <a:ext uri="{FF2B5EF4-FFF2-40B4-BE49-F238E27FC236}">
                <a16:creationId xmlns:a16="http://schemas.microsoft.com/office/drawing/2014/main" id="{4A6AF1CC-4BAA-4C8F-AFAB-55605AFD6EBC}"/>
              </a:ext>
            </a:extLst>
          </p:cNvPr>
          <p:cNvSpPr/>
          <p:nvPr userDrawn="1"/>
        </p:nvSpPr>
        <p:spPr>
          <a:xfrm>
            <a:off x="431371" y="0"/>
            <a:ext cx="4450080" cy="97536"/>
          </a:xfrm>
          <a:prstGeom prst="rect">
            <a:avLst/>
          </a:prstGeom>
          <a:solidFill>
            <a:srgbClr val="00A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sp>
        <p:nvSpPr>
          <p:cNvPr id="10" name="Rectangle 9">
            <a:extLst>
              <a:ext uri="{FF2B5EF4-FFF2-40B4-BE49-F238E27FC236}">
                <a16:creationId xmlns:a16="http://schemas.microsoft.com/office/drawing/2014/main" id="{C04E981B-0904-4FD9-9E56-B04CC6147BA9}"/>
              </a:ext>
            </a:extLst>
          </p:cNvPr>
          <p:cNvSpPr/>
          <p:nvPr userDrawn="1"/>
        </p:nvSpPr>
        <p:spPr>
          <a:xfrm>
            <a:off x="431371" y="1699283"/>
            <a:ext cx="4450080" cy="97536"/>
          </a:xfrm>
          <a:prstGeom prst="rect">
            <a:avLst/>
          </a:prstGeom>
          <a:solidFill>
            <a:srgbClr val="86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pic>
        <p:nvPicPr>
          <p:cNvPr id="6150" name="Picture 6" descr="Image result for daiichi sankyo logo">
            <a:extLst>
              <a:ext uri="{FF2B5EF4-FFF2-40B4-BE49-F238E27FC236}">
                <a16:creationId xmlns:a16="http://schemas.microsoft.com/office/drawing/2014/main" id="{A3D5B0B7-F869-4C7B-84A8-07DA6B08E069}"/>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07435" y="480344"/>
            <a:ext cx="2975051" cy="5262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89B23B-513B-4F35-9359-D5C6D67AD6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204323" y="97539"/>
            <a:ext cx="2975052" cy="1191869"/>
          </a:xfrm>
          <a:prstGeom prst="rect">
            <a:avLst/>
          </a:prstGeom>
        </p:spPr>
      </p:pic>
    </p:spTree>
    <p:extLst>
      <p:ext uri="{BB962C8B-B14F-4D97-AF65-F5344CB8AC3E}">
        <p14:creationId xmlns:p14="http://schemas.microsoft.com/office/powerpoint/2010/main" val="2753537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10157"/>
      </p:ext>
    </p:extLst>
  </p:cSld>
  <p:clrMapOvr>
    <a:masterClrMapping/>
  </p:clrMapOvr>
  <p:transition spd="slow"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3DFC18-FD8B-43BC-8BB4-A7637DDC6697}"/>
              </a:ext>
            </a:extLst>
          </p:cNvPr>
          <p:cNvGrpSpPr/>
          <p:nvPr userDrawn="1"/>
        </p:nvGrpSpPr>
        <p:grpSpPr>
          <a:xfrm>
            <a:off x="431371" y="0"/>
            <a:ext cx="10546080" cy="1024128"/>
            <a:chOff x="323528" y="867550"/>
            <a:chExt cx="7909560" cy="768096"/>
          </a:xfrm>
        </p:grpSpPr>
        <p:sp>
          <p:nvSpPr>
            <p:cNvPr id="2" name="Rectangle 1">
              <a:extLst>
                <a:ext uri="{FF2B5EF4-FFF2-40B4-BE49-F238E27FC236}">
                  <a16:creationId xmlns:a16="http://schemas.microsoft.com/office/drawing/2014/main" id="{0D4F7E1D-C259-44C6-B7D1-277C54593A16}"/>
                </a:ext>
              </a:extLst>
            </p:cNvPr>
            <p:cNvSpPr/>
            <p:nvPr userDrawn="1"/>
          </p:nvSpPr>
          <p:spPr>
            <a:xfrm>
              <a:off x="323528" y="870871"/>
              <a:ext cx="7909560" cy="76477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sp>
          <p:nvSpPr>
            <p:cNvPr id="4" name="Rectangle 3">
              <a:extLst>
                <a:ext uri="{FF2B5EF4-FFF2-40B4-BE49-F238E27FC236}">
                  <a16:creationId xmlns:a16="http://schemas.microsoft.com/office/drawing/2014/main" id="{F1012D1E-4729-4F1D-B434-93DC5B8EE672}"/>
                </a:ext>
              </a:extLst>
            </p:cNvPr>
            <p:cNvSpPr/>
            <p:nvPr userDrawn="1"/>
          </p:nvSpPr>
          <p:spPr>
            <a:xfrm>
              <a:off x="6303704" y="1553350"/>
              <a:ext cx="1929384" cy="82296"/>
            </a:xfrm>
            <a:prstGeom prst="rect">
              <a:avLst/>
            </a:prstGeom>
            <a:solidFill>
              <a:srgbClr val="00A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sp>
          <p:nvSpPr>
            <p:cNvPr id="13" name="Rectangle 12">
              <a:extLst>
                <a:ext uri="{FF2B5EF4-FFF2-40B4-BE49-F238E27FC236}">
                  <a16:creationId xmlns:a16="http://schemas.microsoft.com/office/drawing/2014/main" id="{0A8131A0-7AB2-4277-A41E-E68D1005795B}"/>
                </a:ext>
              </a:extLst>
            </p:cNvPr>
            <p:cNvSpPr/>
            <p:nvPr userDrawn="1"/>
          </p:nvSpPr>
          <p:spPr>
            <a:xfrm>
              <a:off x="323528" y="867550"/>
              <a:ext cx="5989320" cy="82296"/>
            </a:xfrm>
            <a:prstGeom prst="rect">
              <a:avLst/>
            </a:prstGeom>
            <a:solidFill>
              <a:srgbClr val="86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grpSp>
      <p:sp>
        <p:nvSpPr>
          <p:cNvPr id="9" name="Title 1"/>
          <p:cNvSpPr>
            <a:spLocks noGrp="1"/>
          </p:cNvSpPr>
          <p:nvPr>
            <p:ph type="title"/>
          </p:nvPr>
        </p:nvSpPr>
        <p:spPr>
          <a:xfrm>
            <a:off x="609600" y="152400"/>
            <a:ext cx="10566400" cy="457200"/>
          </a:xfrm>
        </p:spPr>
        <p:txBody>
          <a:bodyPr anchor="t">
            <a:noAutofit/>
          </a:bodyPr>
          <a:lstStyle>
            <a:lvl1pPr algn="l">
              <a:defRPr sz="3150">
                <a:latin typeface="Arial" pitchFamily="34" charset="0"/>
                <a:cs typeface="Arial" pitchFamily="34" charset="0"/>
              </a:defRPr>
            </a:lvl1pPr>
          </a:lstStyle>
          <a:p>
            <a:r>
              <a:rPr lang="en-US" dirty="0"/>
              <a:t>Click to edit Master title style</a:t>
            </a:r>
          </a:p>
        </p:txBody>
      </p:sp>
      <p:sp>
        <p:nvSpPr>
          <p:cNvPr id="10" name="Text Placeholder 7"/>
          <p:cNvSpPr>
            <a:spLocks noGrp="1"/>
          </p:cNvSpPr>
          <p:nvPr>
            <p:ph type="body" sz="quarter" idx="12"/>
          </p:nvPr>
        </p:nvSpPr>
        <p:spPr>
          <a:xfrm>
            <a:off x="609601" y="1524000"/>
            <a:ext cx="10871200" cy="4724400"/>
          </a:xfrm>
        </p:spPr>
        <p:txBody>
          <a:bodyPr/>
          <a:lstStyle>
            <a:lvl1pPr marL="0" indent="0">
              <a:buFontTx/>
              <a:buNone/>
              <a:defRPr sz="3150">
                <a:latin typeface="Arial" pitchFamily="34" charset="0"/>
                <a:cs typeface="Arial" pitchFamily="34" charset="0"/>
              </a:defRPr>
            </a:lvl1pPr>
            <a:lvl2pPr marL="775077" indent="-260740">
              <a:buClr>
                <a:srgbClr val="00B0F0"/>
              </a:buClr>
              <a:buFont typeface="Arial" pitchFamily="34" charset="0"/>
              <a:buChar char="•"/>
              <a:defRPr sz="2700">
                <a:latin typeface="Arial" pitchFamily="34" charset="0"/>
                <a:cs typeface="Arial" pitchFamily="34" charset="0"/>
              </a:defRPr>
            </a:lvl2pPr>
            <a:lvl3pPr marL="1155474" indent="-253598">
              <a:buClr>
                <a:srgbClr val="00B0F0"/>
              </a:buClr>
              <a:buFont typeface="Arial" pitchFamily="34" charset="0"/>
              <a:buChar char="•"/>
              <a:defRPr sz="2475">
                <a:latin typeface="Arial" pitchFamily="34" charset="0"/>
                <a:cs typeface="Arial" pitchFamily="34" charset="0"/>
              </a:defRPr>
            </a:lvl3pPr>
            <a:lvl4pPr marL="1550156" indent="-267884">
              <a:buClr>
                <a:srgbClr val="00B0F0"/>
              </a:buClr>
              <a:buFont typeface="Arial" pitchFamily="34" charset="0"/>
              <a:buChar char="•"/>
              <a:defRPr>
                <a:latin typeface="Arial" pitchFamily="34" charset="0"/>
                <a:cs typeface="Arial" pitchFamily="34" charset="0"/>
              </a:defRPr>
            </a:lvl4pPr>
            <a:lvl5pPr marL="2314518" indent="-257168">
              <a:buClr>
                <a:srgbClr val="00B0F0"/>
              </a:buCl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9"/>
          <p:cNvSpPr>
            <a:spLocks noGrp="1"/>
          </p:cNvSpPr>
          <p:nvPr>
            <p:ph type="body" sz="quarter" idx="13"/>
          </p:nvPr>
        </p:nvSpPr>
        <p:spPr>
          <a:xfrm>
            <a:off x="628360" y="561536"/>
            <a:ext cx="10547643" cy="276664"/>
          </a:xfrm>
        </p:spPr>
        <p:txBody>
          <a:bodyPr>
            <a:noAutofit/>
          </a:bodyPr>
          <a:lstStyle>
            <a:lvl1pPr marL="0" indent="0">
              <a:buFontTx/>
              <a:buNone/>
              <a:defRPr sz="2250" baseline="0">
                <a:latin typeface="Arial" pitchFamily="34" charset="0"/>
                <a:cs typeface="Arial" pitchFamily="34" charset="0"/>
              </a:defRPr>
            </a:lvl1pPr>
          </a:lstStyle>
          <a:p>
            <a:pPr lvl="0"/>
            <a:r>
              <a:rPr lang="en-US"/>
              <a:t>Click to edit Master text styles</a:t>
            </a:r>
          </a:p>
        </p:txBody>
      </p:sp>
      <p:pic>
        <p:nvPicPr>
          <p:cNvPr id="7" name="Picture 4" descr="Image result for daiichi sankyo cancer">
            <a:extLst>
              <a:ext uri="{FF2B5EF4-FFF2-40B4-BE49-F238E27FC236}">
                <a16:creationId xmlns:a16="http://schemas.microsoft.com/office/drawing/2014/main" id="{1F2FB6CC-7377-4B8A-9DF5-DC9A337E854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088555" y="9034"/>
            <a:ext cx="963051" cy="10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4949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grpSp>
        <p:nvGrpSpPr>
          <p:cNvPr id="18" name="Group 17"/>
          <p:cNvGrpSpPr/>
          <p:nvPr userDrawn="1"/>
        </p:nvGrpSpPr>
        <p:grpSpPr>
          <a:xfrm>
            <a:off x="1" y="1"/>
            <a:ext cx="11142133" cy="766893"/>
            <a:chOff x="0" y="-1"/>
            <a:chExt cx="8356600" cy="766893"/>
          </a:xfrm>
        </p:grpSpPr>
        <p:sp>
          <p:nvSpPr>
            <p:cNvPr id="14" name="Rectangle 13"/>
            <p:cNvSpPr/>
            <p:nvPr userDrawn="1"/>
          </p:nvSpPr>
          <p:spPr>
            <a:xfrm>
              <a:off x="0" y="0"/>
              <a:ext cx="8356600" cy="766617"/>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150">
                <a:solidFill>
                  <a:srgbClr val="FFFFFF"/>
                </a:solidFill>
              </a:endParaRPr>
            </a:p>
          </p:txBody>
        </p:sp>
        <p:sp>
          <p:nvSpPr>
            <p:cNvPr id="15" name="Rectangle 14"/>
            <p:cNvSpPr/>
            <p:nvPr userDrawn="1"/>
          </p:nvSpPr>
          <p:spPr>
            <a:xfrm>
              <a:off x="0" y="-1"/>
              <a:ext cx="64897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150">
                <a:solidFill>
                  <a:srgbClr val="FFFFFF"/>
                </a:solidFill>
              </a:endParaRPr>
            </a:p>
          </p:txBody>
        </p:sp>
        <p:sp>
          <p:nvSpPr>
            <p:cNvPr id="16" name="Rectangle 15"/>
            <p:cNvSpPr/>
            <p:nvPr userDrawn="1"/>
          </p:nvSpPr>
          <p:spPr>
            <a:xfrm>
              <a:off x="6491224" y="675452"/>
              <a:ext cx="186537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150">
                <a:solidFill>
                  <a:srgbClr val="FFFFFF"/>
                </a:solidFill>
              </a:endParaRPr>
            </a:p>
          </p:txBody>
        </p:sp>
      </p:grpSp>
      <p:sp>
        <p:nvSpPr>
          <p:cNvPr id="6" name="Title 1"/>
          <p:cNvSpPr>
            <a:spLocks noGrp="1"/>
          </p:cNvSpPr>
          <p:nvPr userDrawn="1">
            <p:ph type="title"/>
          </p:nvPr>
        </p:nvSpPr>
        <p:spPr>
          <a:xfrm>
            <a:off x="609604" y="152400"/>
            <a:ext cx="10483851" cy="457200"/>
          </a:xfrm>
        </p:spPr>
        <p:txBody>
          <a:bodyPr anchor="t">
            <a:noAutofit/>
          </a:bodyPr>
          <a:lstStyle>
            <a:lvl1pPr algn="l">
              <a:defRPr sz="2363">
                <a:latin typeface="Arial" pitchFamily="34" charset="0"/>
                <a:cs typeface="Arial" pitchFamily="34" charset="0"/>
              </a:defRPr>
            </a:lvl1pPr>
          </a:lstStyle>
          <a:p>
            <a:r>
              <a:rPr lang="en-US"/>
              <a:t>Click to edit Master title style</a:t>
            </a:r>
            <a:endParaRPr lang="en-US" dirty="0"/>
          </a:p>
        </p:txBody>
      </p:sp>
      <p:sp>
        <p:nvSpPr>
          <p:cNvPr id="7" name="Text Placeholder 7"/>
          <p:cNvSpPr>
            <a:spLocks noGrp="1"/>
          </p:cNvSpPr>
          <p:nvPr userDrawn="1">
            <p:ph type="body" sz="quarter" idx="12"/>
          </p:nvPr>
        </p:nvSpPr>
        <p:spPr>
          <a:xfrm>
            <a:off x="609601" y="1524000"/>
            <a:ext cx="10871200" cy="4724400"/>
          </a:xfrm>
        </p:spPr>
        <p:txBody>
          <a:bodyPr/>
          <a:lstStyle>
            <a:lvl1pPr marL="0" indent="0">
              <a:buFontTx/>
              <a:buNone/>
              <a:defRPr sz="2363">
                <a:latin typeface="Arial" pitchFamily="34" charset="0"/>
                <a:cs typeface="Arial" pitchFamily="34" charset="0"/>
              </a:defRPr>
            </a:lvl1pPr>
            <a:lvl2pPr marL="581322" indent="-195560">
              <a:buClr>
                <a:srgbClr val="00B0F0"/>
              </a:buClr>
              <a:buFont typeface="Arial" pitchFamily="34" charset="0"/>
              <a:buChar char="•"/>
              <a:defRPr sz="2025">
                <a:latin typeface="Arial" pitchFamily="34" charset="0"/>
                <a:cs typeface="Arial" pitchFamily="34" charset="0"/>
              </a:defRPr>
            </a:lvl2pPr>
            <a:lvl3pPr marL="866627" indent="-190203">
              <a:buClr>
                <a:srgbClr val="00B0F0"/>
              </a:buClr>
              <a:buFont typeface="Arial" pitchFamily="34" charset="0"/>
              <a:buChar char="•"/>
              <a:defRPr sz="1913">
                <a:latin typeface="Arial" pitchFamily="34" charset="0"/>
                <a:cs typeface="Arial" pitchFamily="34" charset="0"/>
              </a:defRPr>
            </a:lvl3pPr>
            <a:lvl4pPr marL="1162646" indent="-200918">
              <a:buClr>
                <a:srgbClr val="00B0F0"/>
              </a:buClr>
              <a:buFont typeface="Arial" pitchFamily="34" charset="0"/>
              <a:buChar char="•"/>
              <a:defRPr>
                <a:latin typeface="Arial" pitchFamily="34" charset="0"/>
                <a:cs typeface="Arial" pitchFamily="34" charset="0"/>
              </a:defRPr>
            </a:lvl4pPr>
            <a:lvl5pPr marL="1735931" indent="-192881">
              <a:buClr>
                <a:srgbClr val="00B0F0"/>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10"/>
          <p:cNvSpPr>
            <a:spLocks noGrp="1"/>
          </p:cNvSpPr>
          <p:nvPr userDrawn="1">
            <p:ph type="sldNum" sz="quarter" idx="14"/>
          </p:nvPr>
        </p:nvSpPr>
        <p:spPr>
          <a:xfrm>
            <a:off x="8737600" y="6550306"/>
            <a:ext cx="2844800" cy="171171"/>
          </a:xfrm>
          <a:prstGeom prst="rect">
            <a:avLst/>
          </a:prstGeom>
        </p:spPr>
        <p:txBody>
          <a:bodyPr/>
          <a:lstStyle/>
          <a:p>
            <a:fld id="{CFA9C6AD-F5D9-4909-94C3-E6A9EFC35C84}" type="slidenum">
              <a:rPr lang="en-US" smtClean="0">
                <a:solidFill>
                  <a:srgbClr val="000000"/>
                </a:solidFill>
              </a:rPr>
              <a:pPr/>
              <a:t>‹#›</a:t>
            </a:fld>
            <a:endParaRPr lang="en-US" dirty="0">
              <a:solidFill>
                <a:srgbClr val="000000"/>
              </a:solidFill>
            </a:endParaRPr>
          </a:p>
        </p:txBody>
      </p:sp>
      <p:sp>
        <p:nvSpPr>
          <p:cNvPr id="12" name="Footer Placeholder 11"/>
          <p:cNvSpPr>
            <a:spLocks noGrp="1"/>
          </p:cNvSpPr>
          <p:nvPr userDrawn="1">
            <p:ph type="ftr" sz="quarter" idx="15"/>
          </p:nvPr>
        </p:nvSpPr>
        <p:spPr/>
        <p:txBody>
          <a:bodyPr/>
          <a:lstStyle/>
          <a:p>
            <a:pPr>
              <a:defRPr/>
            </a:pPr>
            <a:endParaRPr lang="en-US" dirty="0">
              <a:solidFill>
                <a:srgbClr val="000000"/>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63131" y="2"/>
            <a:ext cx="786385" cy="857833"/>
          </a:xfrm>
          <a:prstGeom prst="rect">
            <a:avLst/>
          </a:prstGeom>
        </p:spPr>
      </p:pic>
    </p:spTree>
    <p:extLst>
      <p:ext uri="{BB962C8B-B14F-4D97-AF65-F5344CB8AC3E}">
        <p14:creationId xmlns:p14="http://schemas.microsoft.com/office/powerpoint/2010/main" val="164114534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604798"/>
            <a:ext cx="12192000" cy="5253203"/>
          </a:xfrm>
          <a:prstGeom prst="rect">
            <a:avLst/>
          </a:prstGeom>
        </p:spPr>
      </p:pic>
      <p:sp>
        <p:nvSpPr>
          <p:cNvPr id="10" name="Subtitle 2"/>
          <p:cNvSpPr>
            <a:spLocks noGrp="1"/>
          </p:cNvSpPr>
          <p:nvPr>
            <p:ph type="subTitle" idx="1" hasCustomPrompt="1"/>
          </p:nvPr>
        </p:nvSpPr>
        <p:spPr>
          <a:xfrm>
            <a:off x="609601" y="2667000"/>
            <a:ext cx="2743200" cy="533400"/>
          </a:xfrm>
        </p:spPr>
        <p:txBody>
          <a:bodyPr lIns="0" tIns="0" rIns="0" bIns="0">
            <a:normAutofit/>
          </a:bodyPr>
          <a:lstStyle>
            <a:lvl1pPr marL="0" indent="0" algn="l">
              <a:buNone/>
              <a:defRPr sz="1575" baseline="0">
                <a:solidFill>
                  <a:schemeClr val="tx1"/>
                </a:solidFill>
                <a:latin typeface="Arial" pitchFamily="34" charset="0"/>
                <a:cs typeface="Arial" pitchFamily="34" charset="0"/>
              </a:defRPr>
            </a:lvl1pPr>
            <a:lvl2pPr marL="514325" indent="0" algn="ctr">
              <a:buNone/>
              <a:defRPr>
                <a:solidFill>
                  <a:schemeClr val="tx1">
                    <a:tint val="75000"/>
                  </a:schemeClr>
                </a:solidFill>
              </a:defRPr>
            </a:lvl2pPr>
            <a:lvl3pPr marL="1028648" indent="0" algn="ctr">
              <a:buNone/>
              <a:defRPr>
                <a:solidFill>
                  <a:schemeClr val="tx1">
                    <a:tint val="75000"/>
                  </a:schemeClr>
                </a:solidFill>
              </a:defRPr>
            </a:lvl3pPr>
            <a:lvl4pPr marL="1542974" indent="0" algn="ctr">
              <a:buNone/>
              <a:defRPr>
                <a:solidFill>
                  <a:schemeClr val="tx1">
                    <a:tint val="75000"/>
                  </a:schemeClr>
                </a:solidFill>
              </a:defRPr>
            </a:lvl4pPr>
            <a:lvl5pPr marL="2057298" indent="0" algn="ctr">
              <a:buNone/>
              <a:defRPr>
                <a:solidFill>
                  <a:schemeClr val="tx1">
                    <a:tint val="75000"/>
                  </a:schemeClr>
                </a:solidFill>
              </a:defRPr>
            </a:lvl5pPr>
            <a:lvl6pPr marL="2571622" indent="0" algn="ctr">
              <a:buNone/>
              <a:defRPr>
                <a:solidFill>
                  <a:schemeClr val="tx1">
                    <a:tint val="75000"/>
                  </a:schemeClr>
                </a:solidFill>
              </a:defRPr>
            </a:lvl6pPr>
            <a:lvl7pPr marL="3085945" indent="0" algn="ctr">
              <a:buNone/>
              <a:defRPr>
                <a:solidFill>
                  <a:schemeClr val="tx1">
                    <a:tint val="75000"/>
                  </a:schemeClr>
                </a:solidFill>
              </a:defRPr>
            </a:lvl7pPr>
            <a:lvl8pPr marL="3600270" indent="0" algn="ctr">
              <a:buNone/>
              <a:defRPr>
                <a:solidFill>
                  <a:schemeClr val="tx1">
                    <a:tint val="75000"/>
                  </a:schemeClr>
                </a:solidFill>
              </a:defRPr>
            </a:lvl8pPr>
            <a:lvl9pPr marL="4114595" indent="0" algn="ctr">
              <a:buNone/>
              <a:defRPr>
                <a:solidFill>
                  <a:schemeClr val="tx1">
                    <a:tint val="75000"/>
                  </a:schemeClr>
                </a:solidFill>
              </a:defRPr>
            </a:lvl9pPr>
          </a:lstStyle>
          <a:p>
            <a:r>
              <a:rPr lang="en-US" dirty="0"/>
              <a:t>Click to edit date</a:t>
            </a:r>
          </a:p>
        </p:txBody>
      </p:sp>
      <p:sp>
        <p:nvSpPr>
          <p:cNvPr id="12" name="Title 1"/>
          <p:cNvSpPr>
            <a:spLocks noGrp="1"/>
          </p:cNvSpPr>
          <p:nvPr>
            <p:ph type="ctrTitle" hasCustomPrompt="1"/>
          </p:nvPr>
        </p:nvSpPr>
        <p:spPr>
          <a:xfrm>
            <a:off x="609600" y="2188366"/>
            <a:ext cx="7729728" cy="402463"/>
          </a:xfrm>
        </p:spPr>
        <p:txBody>
          <a:bodyPr lIns="0" tIns="0" rIns="0" bIns="0" anchor="t">
            <a:noAutofit/>
          </a:bodyPr>
          <a:lstStyle>
            <a:lvl1pPr algn="l">
              <a:defRPr sz="3038" baseline="0">
                <a:solidFill>
                  <a:schemeClr val="tx1"/>
                </a:solidFill>
                <a:latin typeface="Arial" pitchFamily="34" charset="0"/>
                <a:cs typeface="Arial" pitchFamily="34" charset="0"/>
              </a:defRPr>
            </a:lvl1pPr>
          </a:lstStyle>
          <a:p>
            <a:r>
              <a:rPr lang="en-US" dirty="0"/>
              <a:t>Click to edit title</a:t>
            </a:r>
          </a:p>
        </p:txBody>
      </p:sp>
      <p:sp>
        <p:nvSpPr>
          <p:cNvPr id="13" name="Text Placeholder 27"/>
          <p:cNvSpPr>
            <a:spLocks noGrp="1"/>
          </p:cNvSpPr>
          <p:nvPr>
            <p:ph type="body" sz="quarter" idx="10" hasCustomPrompt="1"/>
          </p:nvPr>
        </p:nvSpPr>
        <p:spPr>
          <a:xfrm>
            <a:off x="609600" y="4557942"/>
            <a:ext cx="4876800" cy="139700"/>
          </a:xfrm>
        </p:spPr>
        <p:txBody>
          <a:bodyPr lIns="0" tIns="0" rIns="0" bIns="0">
            <a:noAutofit/>
          </a:bodyPr>
          <a:lstStyle>
            <a:lvl1pPr marL="0" indent="0">
              <a:lnSpc>
                <a:spcPts val="1238"/>
              </a:lnSpc>
              <a:spcBef>
                <a:spcPts val="0"/>
              </a:spcBef>
              <a:buFontTx/>
              <a:buNone/>
              <a:defRPr sz="1013" baseline="0">
                <a:latin typeface="Arial" pitchFamily="34" charset="0"/>
                <a:cs typeface="Arial" pitchFamily="34" charset="0"/>
              </a:defRPr>
            </a:lvl1pPr>
            <a:lvl2pPr>
              <a:buFontTx/>
              <a:buNone/>
              <a:defRPr sz="1013">
                <a:latin typeface="Arial" pitchFamily="34" charset="0"/>
                <a:cs typeface="Arial" pitchFamily="34" charset="0"/>
              </a:defRPr>
            </a:lvl2pPr>
            <a:lvl3pPr>
              <a:buFontTx/>
              <a:buNone/>
              <a:defRPr sz="1013">
                <a:latin typeface="Arial" pitchFamily="34" charset="0"/>
                <a:cs typeface="Arial" pitchFamily="34" charset="0"/>
              </a:defRPr>
            </a:lvl3pPr>
            <a:lvl4pPr>
              <a:buFontTx/>
              <a:buNone/>
              <a:defRPr sz="1013">
                <a:latin typeface="Arial" pitchFamily="34" charset="0"/>
                <a:cs typeface="Arial" pitchFamily="34" charset="0"/>
              </a:defRPr>
            </a:lvl4pPr>
            <a:lvl5pPr>
              <a:buFontTx/>
              <a:buNone/>
              <a:defRPr sz="1013">
                <a:latin typeface="Arial" pitchFamily="34" charset="0"/>
                <a:cs typeface="Arial" pitchFamily="34" charset="0"/>
              </a:defRPr>
            </a:lvl5pPr>
          </a:lstStyle>
          <a:p>
            <a:pPr lvl="0"/>
            <a:r>
              <a:rPr lang="en-US" dirty="0"/>
              <a:t>Click to edit  Author name</a:t>
            </a:r>
          </a:p>
        </p:txBody>
      </p:sp>
      <p:sp>
        <p:nvSpPr>
          <p:cNvPr id="16" name="Foliennummernplatzhalter 1"/>
          <p:cNvSpPr>
            <a:spLocks noGrp="1"/>
          </p:cNvSpPr>
          <p:nvPr>
            <p:ph type="sldNum" sz="quarter" idx="12"/>
          </p:nvPr>
        </p:nvSpPr>
        <p:spPr>
          <a:xfrm>
            <a:off x="8737600" y="6356353"/>
            <a:ext cx="2844800" cy="365125"/>
          </a:xfrm>
        </p:spPr>
        <p:txBody>
          <a:bodyPr/>
          <a:lstStyle>
            <a:lvl1pPr>
              <a:defRPr>
                <a:latin typeface="Arial" pitchFamily="34" charset="0"/>
                <a:cs typeface="Arial" pitchFamily="34" charset="0"/>
              </a:defRPr>
            </a:lvl1pPr>
          </a:lstStyle>
          <a:p>
            <a:fld id="{1BD66EFE-95F4-49B9-8178-07608F26CFE7}" type="slidenum">
              <a:rPr lang="en-US" smtClean="0"/>
              <a:pPr/>
              <a:t>‹#›</a:t>
            </a:fld>
            <a:endParaRPr lang="en-US" dirty="0"/>
          </a:p>
        </p:txBody>
      </p:sp>
      <p:sp>
        <p:nvSpPr>
          <p:cNvPr id="11" name="Rectangle 10">
            <a:extLst>
              <a:ext uri="{FF2B5EF4-FFF2-40B4-BE49-F238E27FC236}">
                <a16:creationId xmlns:a16="http://schemas.microsoft.com/office/drawing/2014/main" id="{B6088981-E891-4C73-B9A5-B43BF676A0CC}"/>
              </a:ext>
            </a:extLst>
          </p:cNvPr>
          <p:cNvSpPr/>
          <p:nvPr userDrawn="1"/>
        </p:nvSpPr>
        <p:spPr>
          <a:xfrm>
            <a:off x="431371" y="1699283"/>
            <a:ext cx="4450080" cy="97536"/>
          </a:xfrm>
          <a:prstGeom prst="rect">
            <a:avLst/>
          </a:prstGeom>
          <a:solidFill>
            <a:srgbClr val="86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sp>
        <p:nvSpPr>
          <p:cNvPr id="17" name="Rectangle 16">
            <a:extLst>
              <a:ext uri="{FF2B5EF4-FFF2-40B4-BE49-F238E27FC236}">
                <a16:creationId xmlns:a16="http://schemas.microsoft.com/office/drawing/2014/main" id="{37B0EB96-DABC-45C4-8B72-275BEADE1363}"/>
              </a:ext>
            </a:extLst>
          </p:cNvPr>
          <p:cNvSpPr/>
          <p:nvPr userDrawn="1"/>
        </p:nvSpPr>
        <p:spPr>
          <a:xfrm>
            <a:off x="438503" y="0"/>
            <a:ext cx="4450080" cy="97536"/>
          </a:xfrm>
          <a:prstGeom prst="rect">
            <a:avLst/>
          </a:prstGeom>
          <a:solidFill>
            <a:srgbClr val="00A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latin typeface="Arial" panose="020B0604020202020204" pitchFamily="34" charset="0"/>
            </a:endParaRPr>
          </a:p>
        </p:txBody>
      </p:sp>
      <p:pic>
        <p:nvPicPr>
          <p:cNvPr id="18" name="Picture 17">
            <a:extLst>
              <a:ext uri="{FF2B5EF4-FFF2-40B4-BE49-F238E27FC236}">
                <a16:creationId xmlns:a16="http://schemas.microsoft.com/office/drawing/2014/main" id="{80CEE2DC-ED63-45BD-B045-34044FB6497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56373" y="165636"/>
            <a:ext cx="2530982" cy="1013965"/>
          </a:xfrm>
          <a:prstGeom prst="rect">
            <a:avLst/>
          </a:prstGeom>
        </p:spPr>
      </p:pic>
      <p:pic>
        <p:nvPicPr>
          <p:cNvPr id="19" name="Picture 6" descr="Image result for daiichi sankyo logo">
            <a:extLst>
              <a:ext uri="{FF2B5EF4-FFF2-40B4-BE49-F238E27FC236}">
                <a16:creationId xmlns:a16="http://schemas.microsoft.com/office/drawing/2014/main" id="{2CEA5DBC-AAFB-4A67-8A6D-9408ABFC308D}"/>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1007435" y="409516"/>
            <a:ext cx="2975051" cy="52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257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chemeClr val="tx1"/>
                </a:solidFill>
                <a:latin typeface="Arial"/>
                <a:cs typeface="Arial"/>
              </a:defRPr>
            </a:lvl1pPr>
          </a:lstStyle>
          <a:p>
            <a:pPr marL="14288">
              <a:spcBef>
                <a:spcPts val="28"/>
              </a:spcBef>
            </a:pPr>
            <a:r>
              <a:rPr lang="en-US" spc="-6"/>
              <a:t>C</a:t>
            </a:r>
            <a:r>
              <a:rPr lang="en-US" spc="6"/>
              <a:t>on</a:t>
            </a:r>
            <a:r>
              <a:rPr lang="en-US"/>
              <a:t>f</a:t>
            </a:r>
            <a:r>
              <a:rPr lang="en-US" spc="-6"/>
              <a:t>i</a:t>
            </a:r>
            <a:r>
              <a:rPr lang="en-US" spc="6"/>
              <a:t>den</a:t>
            </a:r>
            <a:r>
              <a:rPr lang="en-US"/>
              <a:t>t</a:t>
            </a:r>
            <a:r>
              <a:rPr lang="en-US" spc="-6"/>
              <a:t>i</a:t>
            </a:r>
            <a:r>
              <a:rPr lang="en-US" spc="6"/>
              <a:t>a</a:t>
            </a:r>
            <a:r>
              <a:rPr lang="en-US"/>
              <a:t>l</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9/23/2020</a:t>
            </a:fld>
            <a:endParaRPr lang="en-US"/>
          </a:p>
        </p:txBody>
      </p:sp>
      <p:sp>
        <p:nvSpPr>
          <p:cNvPr id="4" name="Holder 4"/>
          <p:cNvSpPr>
            <a:spLocks noGrp="1"/>
          </p:cNvSpPr>
          <p:nvPr>
            <p:ph type="sldNum" sz="quarter" idx="7"/>
          </p:nvPr>
        </p:nvSpPr>
        <p:spPr/>
        <p:txBody>
          <a:bodyPr lIns="0" tIns="0" rIns="0" bIns="0"/>
          <a:lstStyle>
            <a:lvl1pPr>
              <a:defRPr sz="1125" b="0" i="0">
                <a:solidFill>
                  <a:srgbClr val="003865"/>
                </a:solidFill>
                <a:latin typeface="Arial"/>
                <a:cs typeface="Arial"/>
              </a:defRPr>
            </a:lvl1pPr>
          </a:lstStyle>
          <a:p>
            <a:pPr marL="28575">
              <a:spcBef>
                <a:spcPts val="6"/>
              </a:spcBef>
            </a:pPr>
            <a:fld id="{81D60167-4931-47E6-BA6A-407CBD079E47}" type="slidenum">
              <a:rPr lang="en-US" smtClean="0"/>
              <a:pPr marL="28575">
                <a:spcBef>
                  <a:spcPts val="6"/>
                </a:spcBef>
              </a:pPr>
              <a:t>‹#›</a:t>
            </a:fld>
            <a:endParaRPr lang="en-US" dirty="0"/>
          </a:p>
        </p:txBody>
      </p:sp>
    </p:spTree>
    <p:extLst>
      <p:ext uri="{BB962C8B-B14F-4D97-AF65-F5344CB8AC3E}">
        <p14:creationId xmlns:p14="http://schemas.microsoft.com/office/powerpoint/2010/main" val="2800045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2_DS AZ_Title onl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0" y="192000"/>
            <a:ext cx="11379200" cy="672000"/>
          </a:xfrm>
          <a:prstGeom prst="rect">
            <a:avLst/>
          </a:prstGeom>
        </p:spPr>
        <p:txBody>
          <a:bodyPr vert="horz" lIns="0"/>
          <a:lstStyle>
            <a:lvl1pPr algn="l">
              <a:defRPr sz="1519" b="1" baseline="0">
                <a:solidFill>
                  <a:schemeClr val="tx2"/>
                </a:solidFill>
                <a:latin typeface="Arial" pitchFamily="34" charset="0"/>
                <a:cs typeface="Arial" pitchFamily="34" charset="0"/>
              </a:defRPr>
            </a:lvl1pPr>
          </a:lstStyle>
          <a:p>
            <a:r>
              <a:rPr lang="en-GB" noProof="0" dirty="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87"/>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87"/>
          </a:p>
        </p:txBody>
      </p:sp>
      <p:pic>
        <p:nvPicPr>
          <p:cNvPr id="13" name="Picture 12" descr="DSI-AZ-hor-COLOR.png">
            <a:extLst>
              <a:ext uri="{FF2B5EF4-FFF2-40B4-BE49-F238E27FC236}">
                <a16:creationId xmlns:a16="http://schemas.microsoft.com/office/drawing/2014/main" id="{E12F3B01-0A06-4FE6-9A92-094FF5EEDC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000"/>
            <a:ext cx="3439106" cy="684000"/>
          </a:xfrm>
          <a:prstGeom prst="rect">
            <a:avLst/>
          </a:prstGeom>
        </p:spPr>
      </p:pic>
    </p:spTree>
    <p:extLst>
      <p:ext uri="{BB962C8B-B14F-4D97-AF65-F5344CB8AC3E}">
        <p14:creationId xmlns:p14="http://schemas.microsoft.com/office/powerpoint/2010/main" val="3352510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12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BB1E220C-1FF7-47DE-889B-16EAA54634CE}"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15572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75B53DDF-E755-425C-B906-ED492F929A33}"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886137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59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9FDD0BE3-7CE8-4A74-A74B-9E8E5D2F0C10}"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9541189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4"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4"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6ED603C1-2282-4324-8537-147EF4352064}"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42156707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90"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D9EF94ED-FB01-4748-A6CA-DE21A1479F36}"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803383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276656697"/>
      </p:ext>
    </p:extLst>
  </p:cSld>
  <p:clrMapOvr>
    <a:masterClrMapping/>
  </p:clrMapOvr>
  <p:transition spd="slow"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E1542DFA-E94C-4CD3-AD26-2A388ACC3FE8}"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4213039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1B67EE38-EA7A-41F9-8546-8E72BEB25E14}"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4022203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745"/>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884" y="2737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425E9AAD-5574-4F7E-A4E4-FE698E7E7544}"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2046569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1297"/>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80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1FC2215E-A09E-4819-9965-5EB3EBE08EEF}"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31019560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22A86663-2E6D-41E5-AFD6-D01AE9C495AE}"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40216549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4" y="27533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4" y="27533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75ED2A64-247C-4D25-948E-7B6D5B349F07}"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17006508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5335"/>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 y="0"/>
            <a:ext cx="7010400" cy="476251"/>
          </a:xfrm>
          <a:prstGeom prst="rect">
            <a:avLst/>
          </a:prstGeom>
          <a:ln/>
        </p:spPr>
        <p:txBody>
          <a:bodyPr/>
          <a:lstStyle>
            <a:lvl1pPr>
              <a:defRPr/>
            </a:lvl1pPr>
          </a:lstStyle>
          <a:p>
            <a:pPr fontAlgn="auto">
              <a:spcBef>
                <a:spcPts val="0"/>
              </a:spcBef>
              <a:spcAft>
                <a:spcPts val="0"/>
              </a:spcAft>
              <a:defRPr/>
            </a:pPr>
            <a:r>
              <a:rPr lang="en-US">
                <a:solidFill>
                  <a:srgbClr val="000000"/>
                </a:solidFill>
                <a:latin typeface="Arial"/>
                <a:cs typeface="Arial"/>
              </a:rPr>
              <a:t>San Antonio Breast Cancer Symposium – December 9-13, 2014</a:t>
            </a:r>
          </a:p>
        </p:txBody>
      </p:sp>
      <p:sp>
        <p:nvSpPr>
          <p:cNvPr id="4" name="Rectangle 5"/>
          <p:cNvSpPr>
            <a:spLocks noGrp="1" noChangeArrowheads="1"/>
          </p:cNvSpPr>
          <p:nvPr>
            <p:ph type="ftr" sz="quarter" idx="11"/>
          </p:nvPr>
        </p:nvSpPr>
        <p:spPr>
          <a:xfrm>
            <a:off x="0" y="6611045"/>
            <a:ext cx="12192000" cy="476251"/>
          </a:xfrm>
          <a:prstGeom prst="rect">
            <a:avLst/>
          </a:prstGeom>
          <a:ln/>
        </p:spPr>
        <p:txBody>
          <a:bodyPr/>
          <a:lstStyle>
            <a:lvl1pPr>
              <a:defRPr/>
            </a:lvl1pPr>
          </a:lstStyle>
          <a:p>
            <a:pPr fontAlgn="auto">
              <a:spcBef>
                <a:spcPts val="0"/>
              </a:spcBef>
              <a:spcAft>
                <a:spcPts val="0"/>
              </a:spcAft>
              <a:defRPr/>
            </a:pPr>
            <a:r>
              <a:rPr lang="en-US">
                <a:solidFill>
                  <a:srgbClr val="000000"/>
                </a:solidFill>
                <a:latin typeface="Arial"/>
                <a:cs typeface="Arial"/>
              </a:rPr>
              <a:t>This presentation is the intellectual property of  Dr Ian Krop.  Contact  at ikrop@partners.org for permission to reprint and/or distribute    </a:t>
            </a:r>
          </a:p>
        </p:txBody>
      </p:sp>
      <p:sp>
        <p:nvSpPr>
          <p:cNvPr id="5"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fontAlgn="auto">
              <a:spcBef>
                <a:spcPts val="0"/>
              </a:spcBef>
              <a:spcAft>
                <a:spcPts val="0"/>
              </a:spcAft>
              <a:defRPr/>
            </a:pPr>
            <a:fld id="{70559B22-2CAE-41E2-9899-0E93F8E04B3D}" type="slidenum">
              <a:rPr lang="en-US" smtClean="0">
                <a:solidFill>
                  <a:srgbClr val="000000"/>
                </a:solidFill>
                <a:latin typeface="Arial"/>
                <a:cs typeface="Arial"/>
              </a:rPr>
              <a:pPr fontAlgn="auto">
                <a:spcBef>
                  <a:spcPts val="0"/>
                </a:spcBef>
                <a:spcAft>
                  <a:spcPts val="0"/>
                </a:spcAft>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27080068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8245D6-08CE-4E42-8E10-D2409B523F20}" type="datetimeFigureOut">
              <a:rPr lang="en-US" smtClean="0"/>
              <a:pPr/>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351002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245D6-08CE-4E42-8E10-D2409B523F20}" type="datetimeFigureOut">
              <a:rPr lang="en-US" smtClean="0"/>
              <a:pPr/>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11347136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8245D6-08CE-4E42-8E10-D2409B523F20}" type="datetimeFigureOut">
              <a:rPr lang="en-US" smtClean="0"/>
              <a:pPr/>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15376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142932249"/>
      </p:ext>
    </p:extLst>
  </p:cSld>
  <p:clrMapOvr>
    <a:masterClrMapping/>
  </p:clrMapOvr>
  <p:transition spd="slow"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8245D6-08CE-4E42-8E10-D2409B523F20}" type="datetimeFigureOut">
              <a:rPr lang="en-US" smtClean="0"/>
              <a:pPr/>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40990529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8245D6-08CE-4E42-8E10-D2409B523F20}" type="datetimeFigureOut">
              <a:rPr lang="en-US" smtClean="0"/>
              <a:pPr/>
              <a:t>9/23/2020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27390724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8245D6-08CE-4E42-8E10-D2409B523F20}" type="datetimeFigureOut">
              <a:rPr lang="en-US" smtClean="0"/>
              <a:pPr/>
              <a:t>9/23/2020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1795714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245D6-08CE-4E42-8E10-D2409B523F20}" type="datetimeFigureOut">
              <a:rPr lang="en-US" smtClean="0"/>
              <a:pPr/>
              <a:t>9/23/2020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3390413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8245D6-08CE-4E42-8E10-D2409B523F20}" type="datetimeFigureOut">
              <a:rPr lang="en-US" smtClean="0"/>
              <a:pPr/>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36299634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8245D6-08CE-4E42-8E10-D2409B523F20}" type="datetimeFigureOut">
              <a:rPr lang="en-US" smtClean="0"/>
              <a:pPr/>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30469632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245D6-08CE-4E42-8E10-D2409B523F20}" type="datetimeFigureOut">
              <a:rPr lang="en-US" smtClean="0"/>
              <a:pPr/>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3089125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245D6-08CE-4E42-8E10-D2409B523F20}" type="datetimeFigureOut">
              <a:rPr lang="en-US" smtClean="0"/>
              <a:pPr/>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1501934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45148D-C640-9D47-A4F2-FD7F0ED2DA26}"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1361039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5148D-C640-9D47-A4F2-FD7F0ED2DA26}" type="datetimeFigureOut">
              <a:rPr lang="en-US" smtClean="0"/>
              <a:t>9/23/2020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F0A7C-FE0C-B04E-808C-D7B78602AE50}" type="slidenum">
              <a:rPr lang="en-US" smtClean="0"/>
              <a:t>‹#›</a:t>
            </a:fld>
            <a:endParaRPr lang="en-US"/>
          </a:p>
        </p:txBody>
      </p:sp>
    </p:spTree>
    <p:extLst>
      <p:ext uri="{BB962C8B-B14F-4D97-AF65-F5344CB8AC3E}">
        <p14:creationId xmlns:p14="http://schemas.microsoft.com/office/powerpoint/2010/main" val="73438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21.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image" Target="../media/image20.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theme" Target="../theme/theme11.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image" Target="../media/image24.jpe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image" Target="../media/image20.png"/><Relationship Id="rId5" Type="http://schemas.openxmlformats.org/officeDocument/2006/relationships/slideLayout" Target="../slideLayouts/slideLayout123.xml"/><Relationship Id="rId10"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image" Target="../media/image1.jpg"/><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4.jpg"/><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hyperlink" Target="mailto:rmurthy1@mdanderson.org" TargetMode="External"/><Relationship Id="rId2" Type="http://schemas.openxmlformats.org/officeDocument/2006/relationships/slideLayout" Target="../slideLayouts/slideLayout29.xml"/><Relationship Id="rId16" Type="http://schemas.openxmlformats.org/officeDocument/2006/relationships/image" Target="../media/image5.jp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7.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2.xml"/><Relationship Id="rId7"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hyperlink" Target="mailto:Ian_Krop@dfci.harvard.edu" TargetMode="Externa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0"/>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8270520"/>
      </p:ext>
    </p:extLst>
  </p:cSld>
  <p:clrMap bg1="lt1" tx1="dk1" bg2="lt2" tx2="dk2" accent1="accent1" accent2="accent2" accent3="accent3" accent4="accent4" accent5="accent5" accent6="accent6" hlink="hlink" folHlink="folHlink"/>
  <p:sldLayoutIdLst>
    <p:sldLayoutId id="2147488129" r:id="rId1"/>
    <p:sldLayoutId id="2147488130" r:id="rId2"/>
    <p:sldLayoutId id="2147488131" r:id="rId3"/>
    <p:sldLayoutId id="2147488132" r:id="rId4"/>
    <p:sldLayoutId id="2147488133" r:id="rId5"/>
    <p:sldLayoutId id="2147488134" r:id="rId6"/>
    <p:sldLayoutId id="2147488135" r:id="rId7"/>
    <p:sldLayoutId id="2147488136" r:id="rId8"/>
    <p:sldLayoutId id="2147488137" r:id="rId9"/>
    <p:sldLayoutId id="2147488138" r:id="rId10"/>
    <p:sldLayoutId id="2147488139" r:id="rId11"/>
    <p:sldLayoutId id="2147488141" r:id="rId12"/>
    <p:sldLayoutId id="2147488143" r:id="rId13"/>
    <p:sldLayoutId id="2147488145" r:id="rId14"/>
    <p:sldLayoutId id="2147488146" r:id="rId15"/>
    <p:sldLayoutId id="2147488149" r:id="rId16"/>
    <p:sldLayoutId id="2147488162" r:id="rId17"/>
    <p:sldLayoutId id="2147488163" r:id="rId18"/>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5148D-C640-9D47-A4F2-FD7F0ED2DA26}" type="datetimeFigureOut">
              <a:rPr lang="en-US" smtClean="0"/>
              <a:t>9/23/2020</a:t>
            </a:fld>
            <a:endParaRPr lang="en-US"/>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F0A7C-FE0C-B04E-808C-D7B78602AE50}" type="slidenum">
              <a:rPr lang="en-US" smtClean="0"/>
              <a:t>‹#›</a:t>
            </a:fld>
            <a:endParaRPr lang="en-US"/>
          </a:p>
        </p:txBody>
      </p:sp>
    </p:spTree>
    <p:extLst>
      <p:ext uri="{BB962C8B-B14F-4D97-AF65-F5344CB8AC3E}">
        <p14:creationId xmlns:p14="http://schemas.microsoft.com/office/powerpoint/2010/main" val="1864230934"/>
      </p:ext>
    </p:extLst>
  </p:cSld>
  <p:clrMap bg1="lt1" tx1="dk1" bg2="lt2" tx2="dk2" accent1="accent1" accent2="accent2" accent3="accent3" accent4="accent4" accent5="accent5" accent6="accent6" hlink="hlink" folHlink="folHlink"/>
  <p:sldLayoutIdLst>
    <p:sldLayoutId id="2147488271" r:id="rId1"/>
    <p:sldLayoutId id="2147488272" r:id="rId2"/>
    <p:sldLayoutId id="2147488273" r:id="rId3"/>
    <p:sldLayoutId id="2147488274" r:id="rId4"/>
    <p:sldLayoutId id="2147488275" r:id="rId5"/>
    <p:sldLayoutId id="2147488276" r:id="rId6"/>
    <p:sldLayoutId id="2147488277" r:id="rId7"/>
    <p:sldLayoutId id="2147488278" r:id="rId8"/>
    <p:sldLayoutId id="2147488279" r:id="rId9"/>
    <p:sldLayoutId id="2147488280" r:id="rId10"/>
    <p:sldLayoutId id="21474882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79778" y="6340302"/>
            <a:ext cx="1242935"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263989" y="6356352"/>
            <a:ext cx="38862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7285160"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81800"/>
            <a:ext cx="12192000" cy="76200"/>
          </a:xfrm>
          <a:prstGeom prst="rect">
            <a:avLst/>
          </a:prstGeom>
          <a:solidFill>
            <a:srgbClr val="78AAD6"/>
          </a:solidFill>
          <a:ln>
            <a:noFill/>
          </a:ln>
        </p:spPr>
        <p:txBody>
          <a:bodyPr wrap="none" anchor="ctr"/>
          <a:lstStyle/>
          <a:p>
            <a:endParaRPr lang="en-US" sz="1800"/>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8382000" y="6319430"/>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551313" y="6245541"/>
            <a:ext cx="216513" cy="457200"/>
          </a:xfrm>
          <a:prstGeom prst="rect">
            <a:avLst/>
          </a:prstGeom>
        </p:spPr>
      </p:pic>
    </p:spTree>
    <p:extLst>
      <p:ext uri="{BB962C8B-B14F-4D97-AF65-F5344CB8AC3E}">
        <p14:creationId xmlns:p14="http://schemas.microsoft.com/office/powerpoint/2010/main" val="3514830722"/>
      </p:ext>
    </p:extLst>
  </p:cSld>
  <p:clrMap bg1="lt1" tx1="dk1" bg2="lt2" tx2="dk2" accent1="accent1" accent2="accent2" accent3="accent3" accent4="accent4" accent5="accent5" accent6="accent6" hlink="hlink" folHlink="folHlink"/>
  <p:sldLayoutIdLst>
    <p:sldLayoutId id="2147488283" r:id="rId1"/>
    <p:sldLayoutId id="2147488284" r:id="rId2"/>
    <p:sldLayoutId id="2147488285" r:id="rId3"/>
    <p:sldLayoutId id="2147488286" r:id="rId4"/>
    <p:sldLayoutId id="2147488287" r:id="rId5"/>
    <p:sldLayoutId id="2147488288" r:id="rId6"/>
    <p:sldLayoutId id="2147488289" r:id="rId7"/>
    <p:sldLayoutId id="2147488290" r:id="rId8"/>
    <p:sldLayoutId id="2147488291" r:id="rId9"/>
    <p:sldLayoutId id="2147488292" r:id="rId10"/>
  </p:sldLayoutIdLst>
  <p:txStyles>
    <p:titleStyle>
      <a:lvl1pPr algn="l" defTabSz="685800" rtl="0" eaLnBrk="1" latinLnBrk="0" hangingPunct="1">
        <a:lnSpc>
          <a:spcPct val="90000"/>
        </a:lnSpc>
        <a:spcBef>
          <a:spcPct val="0"/>
        </a:spcBef>
        <a:buNone/>
        <a:defRPr sz="3300" b="0" i="0" kern="1200" baseline="0">
          <a:solidFill>
            <a:srgbClr val="003366"/>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79778" y="6340302"/>
            <a:ext cx="124293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4F9E79C-5803-4A9D-BAEF-0F122ABB3CDC}" type="datetime1">
              <a:rPr lang="en-US" altLang="en-US" smtClean="0"/>
              <a:t>9/23/2020</a:t>
            </a:fld>
            <a:endParaRPr lang="en-US" altLang="en-US"/>
          </a:p>
        </p:txBody>
      </p:sp>
      <p:sp>
        <p:nvSpPr>
          <p:cNvPr id="5" name="Footer Placeholder 4"/>
          <p:cNvSpPr>
            <a:spLocks noGrp="1"/>
          </p:cNvSpPr>
          <p:nvPr>
            <p:ph type="ftr" sz="quarter" idx="3"/>
          </p:nvPr>
        </p:nvSpPr>
        <p:spPr>
          <a:xfrm>
            <a:off x="3263989" y="6356352"/>
            <a:ext cx="38862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7285160" y="6356352"/>
            <a:ext cx="48093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78D493-9D1A-5E47-80BE-EDA6678EBF5F}" type="slidenum">
              <a:rPr lang="en-US" altLang="en-US" smtClean="0"/>
              <a:pPr/>
              <a:t>‹#›</a:t>
            </a:fld>
            <a:endParaRPr lang="en-US" altLang="en-US"/>
          </a:p>
        </p:txBody>
      </p:sp>
      <p:sp>
        <p:nvSpPr>
          <p:cNvPr id="7" name="Rectangle 16">
            <a:extLst>
              <a:ext uri="{FF2B5EF4-FFF2-40B4-BE49-F238E27FC236}">
                <a16:creationId xmlns:a16="http://schemas.microsoft.com/office/drawing/2014/main" id="{8651B098-8FCE-BE42-B80A-F26ADE4399B6}"/>
              </a:ext>
            </a:extLst>
          </p:cNvPr>
          <p:cNvSpPr>
            <a:spLocks noChangeArrowheads="1"/>
          </p:cNvSpPr>
          <p:nvPr userDrawn="1"/>
        </p:nvSpPr>
        <p:spPr bwMode="auto">
          <a:xfrm>
            <a:off x="0" y="6774640"/>
            <a:ext cx="12192000" cy="91440"/>
          </a:xfrm>
          <a:prstGeom prst="rect">
            <a:avLst/>
          </a:prstGeom>
          <a:solidFill>
            <a:srgbClr val="5C9CC3"/>
          </a:solidFill>
          <a:ln>
            <a:noFill/>
          </a:ln>
        </p:spPr>
        <p:txBody>
          <a:bodyPr wrap="none" anchor="ctr"/>
          <a:lstStyle/>
          <a:p>
            <a:endParaRPr lang="en-US" sz="1800"/>
          </a:p>
        </p:txBody>
      </p:sp>
      <p:pic>
        <p:nvPicPr>
          <p:cNvPr id="11" name="Picture 10">
            <a:extLst>
              <a:ext uri="{FF2B5EF4-FFF2-40B4-BE49-F238E27FC236}">
                <a16:creationId xmlns:a16="http://schemas.microsoft.com/office/drawing/2014/main" id="{F49DC5F3-4307-E54D-B3A0-81462CEAEB8D}"/>
              </a:ext>
            </a:extLst>
          </p:cNvPr>
          <p:cNvPicPr>
            <a:picLocks noChangeAspect="1"/>
          </p:cNvPicPr>
          <p:nvPr userDrawn="1"/>
        </p:nvPicPr>
        <p:blipFill>
          <a:blip r:embed="rId11"/>
          <a:stretch>
            <a:fillRect/>
          </a:stretch>
        </p:blipFill>
        <p:spPr>
          <a:xfrm>
            <a:off x="8382000" y="6319430"/>
            <a:ext cx="3375285" cy="383313"/>
          </a:xfrm>
          <a:prstGeom prst="rect">
            <a:avLst/>
          </a:prstGeom>
        </p:spPr>
      </p:pic>
      <p:pic>
        <p:nvPicPr>
          <p:cNvPr id="10" name="Picture 9">
            <a:extLst>
              <a:ext uri="{FF2B5EF4-FFF2-40B4-BE49-F238E27FC236}">
                <a16:creationId xmlns:a16="http://schemas.microsoft.com/office/drawing/2014/main" id="{EB071A07-ACD4-D049-AFDC-EF796916B919}"/>
              </a:ext>
            </a:extLst>
          </p:cNvPr>
          <p:cNvPicPr>
            <a:picLocks noChangeAspect="1"/>
          </p:cNvPicPr>
          <p:nvPr userDrawn="1"/>
        </p:nvPicPr>
        <p:blipFill>
          <a:blip r:embed="rId12"/>
          <a:stretch>
            <a:fillRect/>
          </a:stretch>
        </p:blipFill>
        <p:spPr>
          <a:xfrm>
            <a:off x="551313" y="6245541"/>
            <a:ext cx="216513" cy="457200"/>
          </a:xfrm>
          <a:prstGeom prst="rect">
            <a:avLst/>
          </a:prstGeom>
        </p:spPr>
      </p:pic>
    </p:spTree>
    <p:extLst>
      <p:ext uri="{BB962C8B-B14F-4D97-AF65-F5344CB8AC3E}">
        <p14:creationId xmlns:p14="http://schemas.microsoft.com/office/powerpoint/2010/main" val="369097382"/>
      </p:ext>
    </p:extLst>
  </p:cSld>
  <p:clrMap bg1="lt1" tx1="dk1" bg2="lt2" tx2="dk2" accent1="accent1" accent2="accent2" accent3="accent3" accent4="accent4" accent5="accent5" accent6="accent6" hlink="hlink" folHlink="folHlink"/>
  <p:sldLayoutIdLst>
    <p:sldLayoutId id="2147488294" r:id="rId1"/>
    <p:sldLayoutId id="2147488295" r:id="rId2"/>
    <p:sldLayoutId id="2147488296" r:id="rId3"/>
    <p:sldLayoutId id="2147488297" r:id="rId4"/>
    <p:sldLayoutId id="2147488298" r:id="rId5"/>
    <p:sldLayoutId id="2147488299" r:id="rId6"/>
    <p:sldLayoutId id="2147488300" r:id="rId7"/>
    <p:sldLayoutId id="2147488301" r:id="rId8"/>
    <p:sldLayoutId id="2147488302" r:id="rId9"/>
  </p:sldLayoutIdLst>
  <p:hf hdr="0" ftr="0" dt="0"/>
  <p:txStyles>
    <p:titleStyle>
      <a:lvl1pPr algn="l" defTabSz="685800" rtl="0" eaLnBrk="1" latinLnBrk="0" hangingPunct="1">
        <a:lnSpc>
          <a:spcPct val="90000"/>
        </a:lnSpc>
        <a:spcBef>
          <a:spcPct val="0"/>
        </a:spcBef>
        <a:buNone/>
        <a:defRPr sz="3300" b="0" i="0" kern="1200" baseline="0">
          <a:solidFill>
            <a:srgbClr val="003366"/>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8"/>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635363"/>
      </p:ext>
    </p:extLst>
  </p:cSld>
  <p:clrMap bg1="lt1" tx1="dk1" bg2="lt2" tx2="dk2" accent1="accent1" accent2="accent2" accent3="accent3" accent4="accent4" accent5="accent5" accent6="accent6" hlink="hlink" folHlink="folHlink"/>
  <p:sldLayoutIdLst>
    <p:sldLayoutId id="2147488304" r:id="rId1"/>
    <p:sldLayoutId id="2147488305" r:id="rId2"/>
    <p:sldLayoutId id="2147488306" r:id="rId3"/>
    <p:sldLayoutId id="2147488307" r:id="rId4"/>
    <p:sldLayoutId id="2147488308" r:id="rId5"/>
    <p:sldLayoutId id="2147488309" r:id="rId6"/>
    <p:sldLayoutId id="2147488310" r:id="rId7"/>
    <p:sldLayoutId id="2147488311" r:id="rId8"/>
    <p:sldLayoutId id="2147488312" r:id="rId9"/>
    <p:sldLayoutId id="2147488313" r:id="rId10"/>
    <p:sldLayoutId id="2147488314" r:id="rId11"/>
    <p:sldLayoutId id="2147488315" r:id="rId12"/>
    <p:sldLayoutId id="2147488316" r:id="rId13"/>
    <p:sldLayoutId id="2147488317" r:id="rId14"/>
    <p:sldLayoutId id="2147488318" r:id="rId15"/>
    <p:sldLayoutId id="2147488319" r:id="rId16"/>
    <p:sldLayoutId id="2147488320" r:id="rId17"/>
    <p:sldLayoutId id="2147488321" r:id="rId18"/>
    <p:sldLayoutId id="2147488322" r:id="rId19"/>
    <p:sldLayoutId id="2147488323" r:id="rId20"/>
    <p:sldLayoutId id="2147488324" r:id="rId21"/>
    <p:sldLayoutId id="2147488325" r:id="rId22"/>
    <p:sldLayoutId id="2147488326" r:id="rId23"/>
    <p:sldLayoutId id="2147488327" r:id="rId24"/>
    <p:sldLayoutId id="2147488328" r:id="rId25"/>
    <p:sldLayoutId id="2147488329" r:id="rId26"/>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3" y="1825625"/>
            <a:ext cx="10515601"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pPr eaLnBrk="1" fontAlgn="auto" hangingPunct="1">
              <a:spcBef>
                <a:spcPts val="0"/>
              </a:spcBef>
              <a:spcAft>
                <a:spcPts val="0"/>
              </a:spcAft>
            </a:pPr>
            <a:endParaRPr lang="en-US" sz="1800" u="none" dirty="0">
              <a:solidFill>
                <a:prstClr val="black"/>
              </a:solidFill>
              <a:latin typeface="Trebuchet MS"/>
              <a:ea typeface="+mn-ea"/>
              <a:cs typeface="+mn-cs"/>
            </a:endParaRPr>
          </a:p>
        </p:txBody>
      </p:sp>
    </p:spTree>
    <p:extLst>
      <p:ext uri="{BB962C8B-B14F-4D97-AF65-F5344CB8AC3E}">
        <p14:creationId xmlns:p14="http://schemas.microsoft.com/office/powerpoint/2010/main" val="223604985"/>
      </p:ext>
    </p:extLst>
  </p:cSld>
  <p:clrMap bg1="lt1" tx1="dk1" bg2="lt2" tx2="dk2" accent1="accent1" accent2="accent2" accent3="accent3" accent4="accent4" accent5="accent5" accent6="accent6" hlink="hlink" folHlink="folHlink"/>
  <p:sldLayoutIdLst>
    <p:sldLayoutId id="2147488165" r:id="rId1"/>
    <p:sldLayoutId id="2147488166" r:id="rId2"/>
    <p:sldLayoutId id="2147488167" r:id="rId3"/>
    <p:sldLayoutId id="2147488168" r:id="rId4"/>
    <p:sldLayoutId id="2147488169" r:id="rId5"/>
    <p:sldLayoutId id="2147488170" r:id="rId6"/>
    <p:sldLayoutId id="2147488171" r:id="rId7"/>
    <p:sldLayoutId id="2147488172" r:id="rId8"/>
    <p:sldLayoutId id="2147488173" r:id="rId9"/>
  </p:sldLayoutIdLst>
  <p:hf hdr="0" ftr="0" dt="0"/>
  <p:txStyles>
    <p:titleStyle>
      <a:lvl1pPr algn="l" defTabSz="914400" rtl="0" eaLnBrk="1" latinLnBrk="0" hangingPunct="1">
        <a:lnSpc>
          <a:spcPct val="90000"/>
        </a:lnSpc>
        <a:spcBef>
          <a:spcPct val="0"/>
        </a:spcBef>
        <a:buNone/>
        <a:defRPr sz="38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6592" y="431860"/>
            <a:ext cx="10314432" cy="512064"/>
          </a:xfrm>
          <a:prstGeom prst="rect">
            <a:avLst/>
          </a:prstGeom>
        </p:spPr>
        <p:txBody>
          <a:bodyPr vert="horz" lIns="0" tIns="0" rIns="0" bIns="0" rtlCol="0" anchor="ctr">
            <a:noAutofit/>
          </a:bodyPr>
          <a:lstStyle/>
          <a:p>
            <a:r>
              <a:rPr lang="en-US" dirty="0"/>
              <a:t>Click to edit Master title style</a:t>
            </a:r>
          </a:p>
        </p:txBody>
      </p:sp>
      <p:sp>
        <p:nvSpPr>
          <p:cNvPr id="24" name="Text Placeholder 23"/>
          <p:cNvSpPr>
            <a:spLocks noGrp="1"/>
          </p:cNvSpPr>
          <p:nvPr>
            <p:ph type="body" idx="1"/>
          </p:nvPr>
        </p:nvSpPr>
        <p:spPr>
          <a:xfrm>
            <a:off x="914402" y="1154088"/>
            <a:ext cx="10346265" cy="50223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3" name="Rectangle 2"/>
          <p:cNvSpPr/>
          <p:nvPr userDrawn="1"/>
        </p:nvSpPr>
        <p:spPr>
          <a:xfrm>
            <a:off x="592900" y="6329820"/>
            <a:ext cx="2346542" cy="46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
        <p:nvSpPr>
          <p:cNvPr id="7" name="Text Placeholder 4">
            <a:extLst>
              <a:ext uri="{FF2B5EF4-FFF2-40B4-BE49-F238E27FC236}">
                <a16:creationId xmlns:a16="http://schemas.microsoft.com/office/drawing/2014/main" id="{5F91ABD7-F06D-4B9D-97D3-6F9A760CF602}"/>
              </a:ext>
            </a:extLst>
          </p:cNvPr>
          <p:cNvSpPr txBox="1">
            <a:spLocks/>
          </p:cNvSpPr>
          <p:nvPr userDrawn="1"/>
        </p:nvSpPr>
        <p:spPr>
          <a:xfrm>
            <a:off x="6214282" y="2"/>
            <a:ext cx="5977720" cy="4254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125" b="1" i="0" kern="1200" dirty="0">
                <a:solidFill>
                  <a:schemeClr val="tx1"/>
                </a:solidFill>
                <a:effectLst/>
                <a:latin typeface="Arial" panose="020B0604020202020204" pitchFamily="34" charset="0"/>
                <a:ea typeface="+mn-ea"/>
                <a:cs typeface="Arial" panose="020B0604020202020204" pitchFamily="34" charset="0"/>
              </a:rPr>
              <a:t>San Antonio Breast Cancer Symposium</a:t>
            </a:r>
            <a:r>
              <a:rPr lang="en-US" sz="1125" b="1" i="0" kern="1200" baseline="26000" dirty="0">
                <a:solidFill>
                  <a:schemeClr val="tx1"/>
                </a:solidFill>
                <a:effectLst/>
                <a:latin typeface="Arial" panose="020B0604020202020204" pitchFamily="34" charset="0"/>
                <a:ea typeface="+mn-ea"/>
                <a:cs typeface="Arial" panose="020B0604020202020204" pitchFamily="34" charset="0"/>
              </a:rPr>
              <a:t>®</a:t>
            </a:r>
            <a:r>
              <a:rPr lang="en-US" sz="1125" b="1" i="0" kern="1200" dirty="0">
                <a:solidFill>
                  <a:schemeClr val="tx1"/>
                </a:solidFill>
                <a:effectLst/>
                <a:latin typeface="Arial" panose="020B0604020202020204" pitchFamily="34" charset="0"/>
                <a:ea typeface="+mn-ea"/>
                <a:cs typeface="Arial" panose="020B0604020202020204" pitchFamily="34" charset="0"/>
              </a:rPr>
              <a:t>, December 10-14, 2019</a:t>
            </a:r>
            <a:endParaRPr lang="en-US" sz="1125" b="1" baseline="0" dirty="0">
              <a:solidFill>
                <a:schemeClr val="bg1"/>
              </a:solidFill>
              <a:latin typeface="Arial" panose="020B060402020202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2999342B-EFDD-4612-A6AF-DD353712A73B}"/>
              </a:ext>
            </a:extLst>
          </p:cNvPr>
          <p:cNvSpPr txBox="1">
            <a:spLocks/>
          </p:cNvSpPr>
          <p:nvPr userDrawn="1"/>
        </p:nvSpPr>
        <p:spPr>
          <a:xfrm>
            <a:off x="601135" y="6288787"/>
            <a:ext cx="10989732" cy="486833"/>
          </a:xfrm>
          <a:prstGeom prst="rect">
            <a:avLst/>
          </a:prstGeom>
        </p:spPr>
        <p:txBody>
          <a:bodyPr vert="horz" lIns="102870" tIns="51435" rIns="102870" bIns="51435"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13" baseline="0" dirty="0">
                <a:solidFill>
                  <a:schemeClr val="tx1"/>
                </a:solidFill>
              </a:rPr>
              <a:t>This presentation is the intellectual property of the author/presenter. Contact them at </a:t>
            </a:r>
            <a:r>
              <a:rPr lang="en-US" sz="1013" baseline="0" dirty="0">
                <a:solidFill>
                  <a:schemeClr val="tx1"/>
                </a:solidFill>
                <a:hlinkClick r:id="rId17"/>
              </a:rPr>
              <a:t>rmurthy1@mdanderson.org</a:t>
            </a:r>
            <a:r>
              <a:rPr lang="en-US" sz="1013" baseline="0" dirty="0">
                <a:solidFill>
                  <a:schemeClr val="tx1"/>
                </a:solidFill>
              </a:rPr>
              <a:t> for permission to reprint and/or distribute.</a:t>
            </a:r>
          </a:p>
        </p:txBody>
      </p:sp>
    </p:spTree>
    <p:extLst>
      <p:ext uri="{BB962C8B-B14F-4D97-AF65-F5344CB8AC3E}">
        <p14:creationId xmlns:p14="http://schemas.microsoft.com/office/powerpoint/2010/main" val="2743080921"/>
      </p:ext>
    </p:extLst>
  </p:cSld>
  <p:clrMap bg1="lt1" tx1="dk1" bg2="lt2" tx2="dk2" accent1="accent1" accent2="accent2" accent3="accent3" accent4="accent4" accent5="accent5" accent6="accent6" hlink="hlink" folHlink="folHlink"/>
  <p:sldLayoutIdLst>
    <p:sldLayoutId id="2147488175" r:id="rId1"/>
    <p:sldLayoutId id="2147488176" r:id="rId2"/>
    <p:sldLayoutId id="2147488177" r:id="rId3"/>
    <p:sldLayoutId id="2147488178" r:id="rId4"/>
    <p:sldLayoutId id="2147488179" r:id="rId5"/>
    <p:sldLayoutId id="2147488180" r:id="rId6"/>
    <p:sldLayoutId id="2147488181" r:id="rId7"/>
    <p:sldLayoutId id="2147488182" r:id="rId8"/>
    <p:sldLayoutId id="2147488183" r:id="rId9"/>
    <p:sldLayoutId id="2147488184" r:id="rId10"/>
    <p:sldLayoutId id="2147488185" r:id="rId11"/>
    <p:sldLayoutId id="2147488186" r:id="rId12"/>
    <p:sldLayoutId id="2147488187" r:id="rId13"/>
    <p:sldLayoutId id="2147488188" r:id="rId14"/>
  </p:sldLayoutIdLst>
  <p:hf hdr="0" ftr="0" dt="0"/>
  <p:txStyles>
    <p:titleStyle>
      <a:lvl1pPr algn="l" defTabSz="1028700" rtl="0" eaLnBrk="1" latinLnBrk="0" hangingPunct="1">
        <a:lnSpc>
          <a:spcPct val="90000"/>
        </a:lnSpc>
        <a:spcBef>
          <a:spcPct val="0"/>
        </a:spcBef>
        <a:buNone/>
        <a:defRPr sz="2250" kern="1200">
          <a:solidFill>
            <a:schemeClr val="bg1"/>
          </a:solidFill>
          <a:latin typeface="Arial" charset="0"/>
          <a:ea typeface="Arial" charset="0"/>
          <a:cs typeface="Arial" charset="0"/>
        </a:defRPr>
      </a:lvl1pPr>
    </p:titleStyle>
    <p:bodyStyle>
      <a:lvl1pPr marL="257175" indent="-257175" algn="l" defTabSz="1028700" rtl="0" eaLnBrk="1" latinLnBrk="0" hangingPunct="1">
        <a:lnSpc>
          <a:spcPct val="100000"/>
        </a:lnSpc>
        <a:spcBef>
          <a:spcPts val="1125"/>
        </a:spcBef>
        <a:buClrTx/>
        <a:buSzPct val="140000"/>
        <a:buFont typeface="Arial" panose="020B0604020202020204" pitchFamily="34" charset="0"/>
        <a:buChar char="•"/>
        <a:defRPr sz="1800" kern="1200">
          <a:solidFill>
            <a:schemeClr val="tx1"/>
          </a:solidFill>
          <a:latin typeface="Arial" charset="0"/>
          <a:ea typeface="Arial" charset="0"/>
          <a:cs typeface="Arial" charset="0"/>
        </a:defRPr>
      </a:lvl1pPr>
      <a:lvl2pPr marL="773312" indent="-264319" algn="l" defTabSz="1028700" rtl="0" eaLnBrk="1" latinLnBrk="0" hangingPunct="1">
        <a:lnSpc>
          <a:spcPct val="100000"/>
        </a:lnSpc>
        <a:spcBef>
          <a:spcPts val="563"/>
        </a:spcBef>
        <a:buClrTx/>
        <a:buFont typeface="Arial" panose="020B0604020202020204" pitchFamily="34" charset="0"/>
        <a:buChar char="•"/>
        <a:defRPr sz="1575" kern="1200">
          <a:solidFill>
            <a:schemeClr val="tx1"/>
          </a:solidFill>
          <a:latin typeface="Arial" charset="0"/>
          <a:ea typeface="Arial" charset="0"/>
          <a:cs typeface="Arial" charset="0"/>
        </a:defRPr>
      </a:lvl2pPr>
      <a:lvl3pPr marL="1284090" indent="-258962" algn="l" defTabSz="1028700" rtl="0" eaLnBrk="1" latinLnBrk="0" hangingPunct="1">
        <a:lnSpc>
          <a:spcPct val="100000"/>
        </a:lnSpc>
        <a:spcBef>
          <a:spcPts val="563"/>
        </a:spcBef>
        <a:buClrTx/>
        <a:buFont typeface="Arial" panose="020B0604020202020204" pitchFamily="34" charset="0"/>
        <a:buChar char="•"/>
        <a:defRPr sz="1350" kern="1200">
          <a:solidFill>
            <a:schemeClr val="tx1"/>
          </a:solidFill>
          <a:latin typeface="Arial" charset="0"/>
          <a:ea typeface="Arial" charset="0"/>
          <a:cs typeface="Arial" charset="0"/>
        </a:defRPr>
      </a:lvl3pPr>
      <a:lvl4pPr marL="1802012" indent="-257175" algn="l" defTabSz="1028700" rtl="0" eaLnBrk="1" latinLnBrk="0" hangingPunct="1">
        <a:lnSpc>
          <a:spcPct val="90000"/>
        </a:lnSpc>
        <a:spcBef>
          <a:spcPts val="563"/>
        </a:spcBef>
        <a:buClr>
          <a:srgbClr val="703F85"/>
        </a:buClr>
        <a:buSzPct val="60000"/>
        <a:buFont typeface="Courier New" charset="0"/>
        <a:buChar char="o"/>
        <a:defRPr sz="1238" kern="1200">
          <a:solidFill>
            <a:schemeClr val="tx1"/>
          </a:solidFill>
          <a:latin typeface="Arial" charset="0"/>
          <a:ea typeface="Arial" charset="0"/>
          <a:cs typeface="Arial" charset="0"/>
        </a:defRPr>
      </a:lvl4pPr>
      <a:lvl5pPr marL="2312790" indent="-258962" algn="l" defTabSz="1028700" rtl="0" eaLnBrk="1" latinLnBrk="0" hangingPunct="1">
        <a:lnSpc>
          <a:spcPct val="90000"/>
        </a:lnSpc>
        <a:spcBef>
          <a:spcPts val="563"/>
        </a:spcBef>
        <a:buClr>
          <a:srgbClr val="703F85"/>
        </a:buClr>
        <a:buFont typeface="Arial"/>
        <a:buChar char="•"/>
        <a:defRPr sz="1238" kern="1200">
          <a:solidFill>
            <a:schemeClr val="tx1"/>
          </a:solidFill>
          <a:latin typeface="Arial" charset="0"/>
          <a:ea typeface="Arial" charset="0"/>
          <a:cs typeface="Arial" charset="0"/>
        </a:defRPr>
      </a:lvl5pPr>
      <a:lvl6pPr marL="282892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p15:clr>
            <a:srgbClr val="F26B43"/>
          </p15:clr>
        </p15:guide>
        <p15:guide id="2" pos="5328">
          <p15:clr>
            <a:srgbClr val="F26B43"/>
          </p15:clr>
        </p15:guide>
        <p15:guide id="4" orient="horz" pos="540">
          <p15:clr>
            <a:srgbClr val="F26B43"/>
          </p15:clr>
        </p15:guide>
        <p15:guide id="5" orient="horz" pos="3156">
          <p15:clr>
            <a:srgbClr val="F26B43"/>
          </p15:clr>
        </p15:guide>
        <p15:guide id="6" pos="2880">
          <p15:clr>
            <a:srgbClr val="F26B43"/>
          </p15:clr>
        </p15:guide>
        <p15:guide id="7" orient="horz" pos="17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10089162"/>
      </p:ext>
    </p:extLst>
  </p:cSld>
  <p:clrMap bg1="lt1" tx1="dk1" bg2="lt2" tx2="dk2" accent1="accent1" accent2="accent2" accent3="accent3" accent4="accent4" accent5="accent5" accent6="accent6" hlink="hlink" folHlink="folHlink"/>
  <p:sldLayoutIdLst>
    <p:sldLayoutId id="2147488202" r:id="rId1"/>
    <p:sldLayoutId id="2147488203" r:id="rId2"/>
    <p:sldLayoutId id="2147488204" r:id="rId3"/>
    <p:sldLayoutId id="2147488205" r:id="rId4"/>
    <p:sldLayoutId id="2147488206"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57180-7FD4-46A8-B226-2458B87B1C01}" type="datetimeFigureOut">
              <a:rPr lang="en-US" smtClean="0">
                <a:solidFill>
                  <a:prstClr val="black">
                    <a:tint val="75000"/>
                  </a:prstClr>
                </a:solidFill>
              </a:rPr>
              <a:pPr/>
              <a:t>9/23/2020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Tree>
    <p:extLst>
      <p:ext uri="{BB962C8B-B14F-4D97-AF65-F5344CB8AC3E}">
        <p14:creationId xmlns:p14="http://schemas.microsoft.com/office/powerpoint/2010/main" val="305709152"/>
      </p:ext>
    </p:extLst>
  </p:cSld>
  <p:clrMap bg1="lt1" tx1="dk1" bg2="lt2" tx2="dk2" accent1="accent1" accent2="accent2" accent3="accent3" accent4="accent4" accent5="accent5" accent6="accent6" hlink="hlink" folHlink="folHlink"/>
  <p:sldLayoutIdLst>
    <p:sldLayoutId id="2147488208" r:id="rId1"/>
    <p:sldLayoutId id="2147488209" r:id="rId2"/>
    <p:sldLayoutId id="2147488210"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plate&#10;&#10;Description automatically generated">
            <a:extLst>
              <a:ext uri="{FF2B5EF4-FFF2-40B4-BE49-F238E27FC236}">
                <a16:creationId xmlns:a16="http://schemas.microsoft.com/office/drawing/2014/main" id="{4768FF7B-E74A-4D5E-BAB4-E50C879FDB8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52386" b="44228"/>
          <a:stretch/>
        </p:blipFill>
        <p:spPr>
          <a:xfrm>
            <a:off x="11172729" y="32692"/>
            <a:ext cx="856228" cy="529564"/>
          </a:xfrm>
          <a:prstGeom prst="rect">
            <a:avLst/>
          </a:prstGeom>
        </p:spPr>
      </p:pic>
      <p:sp>
        <p:nvSpPr>
          <p:cNvPr id="2" name="Title Placeholder 1"/>
          <p:cNvSpPr>
            <a:spLocks noGrp="1"/>
          </p:cNvSpPr>
          <p:nvPr>
            <p:ph type="title"/>
          </p:nvPr>
        </p:nvSpPr>
        <p:spPr>
          <a:xfrm>
            <a:off x="838200" y="365128"/>
            <a:ext cx="1051560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4"/>
            <a:ext cx="10515601"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9D0D5DD1-724A-5D46-B611-E14BB5C8D3DB}"/>
              </a:ext>
            </a:extLst>
          </p:cNvPr>
          <p:cNvSpPr txBox="1">
            <a:spLocks/>
          </p:cNvSpPr>
          <p:nvPr userDrawn="1"/>
        </p:nvSpPr>
        <p:spPr>
          <a:xfrm>
            <a:off x="2499192" y="73155"/>
            <a:ext cx="7370958" cy="3190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81" b="1" i="0" kern="1200" dirty="0">
                <a:solidFill>
                  <a:schemeClr val="tx1"/>
                </a:solidFill>
                <a:effectLst/>
                <a:latin typeface="Arial" panose="020B0604020202020204" pitchFamily="34" charset="0"/>
                <a:ea typeface="+mn-ea"/>
                <a:cs typeface="Arial" panose="020B0604020202020204" pitchFamily="34" charset="0"/>
              </a:rPr>
              <a:t>San Antonio Breast Cancer Symposium</a:t>
            </a:r>
            <a:r>
              <a:rPr lang="en-US" sz="1181" b="1" i="0" kern="1200" baseline="26000" dirty="0">
                <a:solidFill>
                  <a:schemeClr val="tx1"/>
                </a:solidFill>
                <a:effectLst/>
                <a:latin typeface="Arial" panose="020B0604020202020204" pitchFamily="34" charset="0"/>
                <a:ea typeface="+mn-ea"/>
                <a:cs typeface="Arial" panose="020B0604020202020204" pitchFamily="34" charset="0"/>
              </a:rPr>
              <a:t>®</a:t>
            </a:r>
            <a:r>
              <a:rPr lang="en-US" sz="1181" b="1" i="0" kern="1200" dirty="0">
                <a:solidFill>
                  <a:schemeClr val="tx1"/>
                </a:solidFill>
                <a:effectLst/>
                <a:latin typeface="Arial" panose="020B0604020202020204" pitchFamily="34" charset="0"/>
                <a:ea typeface="+mn-ea"/>
                <a:cs typeface="Arial" panose="020B0604020202020204" pitchFamily="34" charset="0"/>
              </a:rPr>
              <a:t>, December 10-14, 2019</a:t>
            </a:r>
            <a:endParaRPr lang="en-US" sz="1181" b="1" baseline="0" dirty="0">
              <a:solidFill>
                <a:schemeClr val="bg1"/>
              </a:solidFill>
              <a:latin typeface="Arial" panose="020B0604020202020204" pitchFamily="34" charset="0"/>
              <a:cs typeface="Arial" panose="020B0604020202020204" pitchFamily="34" charset="0"/>
            </a:endParaRPr>
          </a:p>
        </p:txBody>
      </p:sp>
      <p:sp>
        <p:nvSpPr>
          <p:cNvPr id="8" name="Footer Placeholder 4">
            <a:extLst>
              <a:ext uri="{FF2B5EF4-FFF2-40B4-BE49-F238E27FC236}">
                <a16:creationId xmlns:a16="http://schemas.microsoft.com/office/drawing/2014/main" id="{FBD5A9EB-3475-5D40-A0CE-79972987F4D4}"/>
              </a:ext>
            </a:extLst>
          </p:cNvPr>
          <p:cNvSpPr txBox="1">
            <a:spLocks/>
          </p:cNvSpPr>
          <p:nvPr userDrawn="1"/>
        </p:nvSpPr>
        <p:spPr>
          <a:xfrm>
            <a:off x="926870" y="6476427"/>
            <a:ext cx="10515601" cy="365125"/>
          </a:xfrm>
          <a:prstGeom prst="rect">
            <a:avLst/>
          </a:prstGeom>
        </p:spPr>
        <p:txBody>
          <a:bodyPr vert="horz" lIns="77153" tIns="38576" rIns="77153" bIns="38576"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28" baseline="0" dirty="0">
                <a:solidFill>
                  <a:schemeClr val="tx1"/>
                </a:solidFill>
              </a:rPr>
              <a:t>This presentation is the intellectual property of the author/presenter. Contact them at  </a:t>
            </a:r>
            <a:r>
              <a:rPr lang="en-US" sz="928" baseline="0" dirty="0">
                <a:solidFill>
                  <a:schemeClr val="tx1"/>
                </a:solidFill>
                <a:hlinkClick r:id="rId9"/>
              </a:rPr>
              <a:t>ikrop@partners.org</a:t>
            </a:r>
            <a:r>
              <a:rPr lang="en-US" sz="928" baseline="0" dirty="0">
                <a:solidFill>
                  <a:schemeClr val="tx1"/>
                </a:solidFill>
              </a:rPr>
              <a:t> for permission to reprint and/or distribute.</a:t>
            </a:r>
          </a:p>
        </p:txBody>
      </p:sp>
      <p:cxnSp>
        <p:nvCxnSpPr>
          <p:cNvPr id="10" name="Straight Connector 9">
            <a:extLst>
              <a:ext uri="{FF2B5EF4-FFF2-40B4-BE49-F238E27FC236}">
                <a16:creationId xmlns:a16="http://schemas.microsoft.com/office/drawing/2014/main" id="{02F43FDC-CAAE-1B47-A837-1349D9BA402E}"/>
              </a:ext>
            </a:extLst>
          </p:cNvPr>
          <p:cNvCxnSpPr>
            <a:cxnSpLocks/>
          </p:cNvCxnSpPr>
          <p:nvPr userDrawn="1"/>
        </p:nvCxnSpPr>
        <p:spPr>
          <a:xfrm>
            <a:off x="2" y="365125"/>
            <a:ext cx="11015871" cy="0"/>
          </a:xfrm>
          <a:prstGeom prst="line">
            <a:avLst/>
          </a:prstGeom>
          <a:ln>
            <a:solidFill>
              <a:srgbClr val="F7E31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B127C-CB43-7949-984A-05AB0446D1A3}"/>
              </a:ext>
            </a:extLst>
          </p:cNvPr>
          <p:cNvCxnSpPr>
            <a:cxnSpLocks/>
          </p:cNvCxnSpPr>
          <p:nvPr userDrawn="1"/>
        </p:nvCxnSpPr>
        <p:spPr>
          <a:xfrm flipV="1">
            <a:off x="0" y="6493053"/>
            <a:ext cx="12192000" cy="19700"/>
          </a:xfrm>
          <a:prstGeom prst="line">
            <a:avLst/>
          </a:prstGeom>
          <a:ln>
            <a:solidFill>
              <a:srgbClr val="F7E317"/>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D5576246-92D4-3246-826E-25A333BF9D1C}"/>
              </a:ext>
            </a:extLst>
          </p:cNvPr>
          <p:cNvSpPr>
            <a:spLocks noGrp="1"/>
          </p:cNvSpPr>
          <p:nvPr>
            <p:ph type="ftr" sz="quarter" idx="3"/>
          </p:nvPr>
        </p:nvSpPr>
        <p:spPr>
          <a:xfrm>
            <a:off x="501515" y="6140269"/>
            <a:ext cx="11370584" cy="363730"/>
          </a:xfrm>
          <a:prstGeom prst="rect">
            <a:avLst/>
          </a:prstGeom>
        </p:spPr>
        <p:txBody>
          <a:bodyPr vert="horz" lIns="0" tIns="45720" rIns="0" bIns="36576" rtlCol="0" anchor="b"/>
          <a:lstStyle>
            <a:lvl1pPr algn="l">
              <a:defRPr sz="900">
                <a:solidFill>
                  <a:schemeClr val="tx1">
                    <a:tint val="75000"/>
                  </a:schemeClr>
                </a:solidFill>
              </a:defRPr>
            </a:lvl1pPr>
          </a:lstStyle>
          <a:p>
            <a:r>
              <a:rPr lang="en-US" dirty="0"/>
              <a:t>Footer</a:t>
            </a:r>
          </a:p>
        </p:txBody>
      </p:sp>
    </p:spTree>
    <p:extLst>
      <p:ext uri="{BB962C8B-B14F-4D97-AF65-F5344CB8AC3E}">
        <p14:creationId xmlns:p14="http://schemas.microsoft.com/office/powerpoint/2010/main" val="3247515023"/>
      </p:ext>
    </p:extLst>
  </p:cSld>
  <p:clrMap bg1="lt1" tx1="dk1" bg2="lt2" tx2="dk2" accent1="accent1" accent2="accent2" accent3="accent3" accent4="accent4" accent5="accent5" accent6="accent6" hlink="hlink" folHlink="folHlink"/>
  <p:sldLayoutIdLst>
    <p:sldLayoutId id="2147488212" r:id="rId1"/>
    <p:sldLayoutId id="2147488213" r:id="rId2"/>
    <p:sldLayoutId id="2147488214" r:id="rId3"/>
    <p:sldLayoutId id="2147488215" r:id="rId4"/>
    <p:sldLayoutId id="2147488216" r:id="rId5"/>
    <p:sldLayoutId id="2147488217" r:id="rId6"/>
  </p:sldLayoutIdLst>
  <p:hf sldNum="0" hdr="0" dt="0"/>
  <p:txStyles>
    <p:titleStyle>
      <a:lvl1pPr algn="l" defTabSz="771525"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81" indent="-192881" algn="l" defTabSz="771525"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44" indent="-192881" algn="l" defTabSz="771525"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06" indent="-192881" algn="l" defTabSz="771525"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169"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5931"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694"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456"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219"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8981"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89">
          <p15:clr>
            <a:srgbClr val="F26B43"/>
          </p15:clr>
        </p15:guide>
        <p15:guide id="2" pos="108">
          <p15:clr>
            <a:srgbClr val="F26B43"/>
          </p15:clr>
        </p15:guide>
        <p15:guide id="3" orient="horz" pos="54">
          <p15:clr>
            <a:srgbClr val="F26B43"/>
          </p15:clr>
        </p15:guide>
        <p15:guide id="4" pos="5688">
          <p15:clr>
            <a:srgbClr val="F26B43"/>
          </p15:clr>
        </p15:guide>
        <p15:guide id="5" orient="horz" pos="90">
          <p15:clr>
            <a:srgbClr val="F26B43"/>
          </p15:clr>
        </p15:guide>
        <p15:guide id="6" orient="horz" pos="649">
          <p15:clr>
            <a:srgbClr val="F26B43"/>
          </p15:clr>
        </p15:guide>
        <p15:guide id="7" pos="5490">
          <p15:clr>
            <a:srgbClr val="F26B43"/>
          </p15:clr>
        </p15:guide>
        <p15:guide id="8" orient="horz" pos="2919">
          <p15:clr>
            <a:srgbClr val="F26B43"/>
          </p15:clr>
        </p15:guide>
        <p15:guide id="9" orient="horz" pos="8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28B2F24F-49D9-4242-890B-CCC01EBE57F0}"/>
              </a:ext>
            </a:extLst>
          </p:cNvPr>
          <p:cNvSpPr>
            <a:spLocks noGrp="1"/>
          </p:cNvSpPr>
          <p:nvPr>
            <p:ph type="title"/>
          </p:nvPr>
        </p:nvSpPr>
        <p:spPr>
          <a:xfrm>
            <a:off x="419102" y="202976"/>
            <a:ext cx="11353798" cy="905389"/>
          </a:xfrm>
          <a:prstGeom prst="rect">
            <a:avLst/>
          </a:prstGeom>
          <a:noFill/>
        </p:spPr>
        <p:txBody>
          <a:bodyPr vert="horz" lIns="0" anchor="ctr"/>
          <a:lstStyle/>
          <a:p>
            <a:pPr marL="0" lvl="0" algn="l"/>
            <a:r>
              <a:rPr lang="en-US" dirty="0"/>
              <a:t>Click to edit Master title style</a:t>
            </a:r>
          </a:p>
        </p:txBody>
      </p:sp>
      <p:sp>
        <p:nvSpPr>
          <p:cNvPr id="2" name="Footer Placeholder 1">
            <a:extLst>
              <a:ext uri="{FF2B5EF4-FFF2-40B4-BE49-F238E27FC236}">
                <a16:creationId xmlns:a16="http://schemas.microsoft.com/office/drawing/2014/main" id="{EF216E37-EBFD-4563-A434-CF6606041823}"/>
              </a:ext>
            </a:extLst>
          </p:cNvPr>
          <p:cNvSpPr>
            <a:spLocks noGrp="1"/>
          </p:cNvSpPr>
          <p:nvPr>
            <p:ph type="ftr" sz="quarter" idx="3"/>
          </p:nvPr>
        </p:nvSpPr>
        <p:spPr>
          <a:xfrm>
            <a:off x="3236757" y="6477002"/>
            <a:ext cx="8946776" cy="366183"/>
          </a:xfrm>
          <a:prstGeom prst="rect">
            <a:avLst/>
          </a:prstGeom>
        </p:spPr>
        <p:txBody>
          <a:bodyPr vert="horz" lIns="91440" tIns="45720" rIns="91440" bIns="45720" rtlCol="0" anchor="b"/>
          <a:lstStyle>
            <a:lvl1pPr algn="l">
              <a:defRPr sz="675">
                <a:solidFill>
                  <a:schemeClr val="tx2"/>
                </a:solidFill>
              </a:defRPr>
            </a:lvl1pPr>
          </a:lstStyle>
          <a:p>
            <a:endParaRPr lang="en-GB" dirty="0"/>
          </a:p>
        </p:txBody>
      </p:sp>
    </p:spTree>
    <p:extLst>
      <p:ext uri="{BB962C8B-B14F-4D97-AF65-F5344CB8AC3E}">
        <p14:creationId xmlns:p14="http://schemas.microsoft.com/office/powerpoint/2010/main" val="1764595876"/>
      </p:ext>
    </p:extLst>
  </p:cSld>
  <p:clrMap bg1="lt1" tx1="dk1" bg2="lt2" tx2="dk2" accent1="accent1" accent2="accent2" accent3="accent3" accent4="accent4" accent5="accent5" accent6="accent6" hlink="hlink" folHlink="folHlink"/>
  <p:sldLayoutIdLst>
    <p:sldLayoutId id="2147488219" r:id="rId1"/>
    <p:sldLayoutId id="2147488220" r:id="rId2"/>
    <p:sldLayoutId id="2147488221" r:id="rId3"/>
    <p:sldLayoutId id="2147488222" r:id="rId4"/>
    <p:sldLayoutId id="2147488223" r:id="rId5"/>
    <p:sldLayoutId id="2147488224" r:id="rId6"/>
    <p:sldLayoutId id="2147488225" r:id="rId7"/>
    <p:sldLayoutId id="2147488226" r:id="rId8"/>
    <p:sldLayoutId id="2147488227" r:id="rId9"/>
    <p:sldLayoutId id="2147488228" r:id="rId10"/>
    <p:sldLayoutId id="2147488229" r:id="rId11"/>
    <p:sldLayoutId id="2147488230" r:id="rId12"/>
    <p:sldLayoutId id="2147488231" r:id="rId13"/>
    <p:sldLayoutId id="2147488232" r:id="rId14"/>
    <p:sldLayoutId id="2147488233" r:id="rId15"/>
    <p:sldLayoutId id="2147488234" r:id="rId16"/>
    <p:sldLayoutId id="2147488235" r:id="rId17"/>
    <p:sldLayoutId id="2147488236" r:id="rId18"/>
    <p:sldLayoutId id="2147488237" r:id="rId19"/>
  </p:sldLayoutIdLst>
  <p:hf sldNum="0" hdr="0" dt="0"/>
  <p:txStyles>
    <p:titleStyle>
      <a:lvl1pPr algn="ctr" defTabSz="514350" rtl="0" eaLnBrk="1" latinLnBrk="0" hangingPunct="1">
        <a:spcBef>
          <a:spcPct val="0"/>
        </a:spcBef>
        <a:buNone/>
        <a:defRPr kumimoji="1" lang="en-US" sz="2250" b="1" kern="1200" baseline="0" smtClean="0">
          <a:solidFill>
            <a:schemeClr val="tx2"/>
          </a:solidFill>
          <a:latin typeface="Arial" pitchFamily="34" charset="0"/>
          <a:ea typeface="+mj-ea"/>
          <a:cs typeface="Arial" pitchFamily="34" charset="0"/>
        </a:defRPr>
      </a:lvl1pPr>
    </p:titleStyle>
    <p:bodyStyle>
      <a:lvl1pPr marL="385763" indent="-385763" algn="l" defTabSz="514350" rtl="0" eaLnBrk="1" latinLnBrk="0" hangingPunct="1">
        <a:spcBef>
          <a:spcPct val="20000"/>
        </a:spcBef>
        <a:buFont typeface="Arial"/>
        <a:buChar char="•"/>
        <a:defRPr kumimoji="1" sz="3600" kern="1200">
          <a:solidFill>
            <a:schemeClr val="tx1"/>
          </a:solidFill>
          <a:latin typeface="+mn-lt"/>
          <a:ea typeface="+mn-ea"/>
          <a:cs typeface="+mn-cs"/>
        </a:defRPr>
      </a:lvl1pPr>
      <a:lvl2pPr marL="835819" indent="-321469" algn="l" defTabSz="514350" rtl="0" eaLnBrk="1" latinLnBrk="0" hangingPunct="1">
        <a:spcBef>
          <a:spcPct val="20000"/>
        </a:spcBef>
        <a:buFont typeface="Arial"/>
        <a:buChar char="–"/>
        <a:defRPr kumimoji="1" sz="3150" kern="1200">
          <a:solidFill>
            <a:schemeClr val="tx1"/>
          </a:solidFill>
          <a:latin typeface="+mn-lt"/>
          <a:ea typeface="+mn-ea"/>
          <a:cs typeface="+mn-cs"/>
        </a:defRPr>
      </a:lvl2pPr>
      <a:lvl3pPr marL="1285875" indent="-257175" algn="l" defTabSz="514350" rtl="0" eaLnBrk="1" latinLnBrk="0" hangingPunct="1">
        <a:spcBef>
          <a:spcPct val="20000"/>
        </a:spcBef>
        <a:buFont typeface="Arial"/>
        <a:buChar char="•"/>
        <a:defRPr kumimoji="1" sz="2700" kern="1200">
          <a:solidFill>
            <a:schemeClr val="tx1"/>
          </a:solidFill>
          <a:latin typeface="+mn-lt"/>
          <a:ea typeface="+mn-ea"/>
          <a:cs typeface="+mn-cs"/>
        </a:defRPr>
      </a:lvl3pPr>
      <a:lvl4pPr marL="180022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4pPr>
      <a:lvl5pPr marL="231457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5pPr>
      <a:lvl6pPr marL="282892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6pPr>
      <a:lvl7pPr marL="334327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7pPr>
      <a:lvl8pPr marL="385762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8pPr>
      <a:lvl9pPr marL="4371975" indent="-257175" algn="l" defTabSz="514350" rtl="0" eaLnBrk="1" latinLnBrk="0" hangingPunct="1">
        <a:spcBef>
          <a:spcPct val="20000"/>
        </a:spcBef>
        <a:buFont typeface="Arial"/>
        <a:buChar char="•"/>
        <a:defRPr kumimoji="1" sz="2250" kern="1200">
          <a:solidFill>
            <a:schemeClr val="tx1"/>
          </a:solidFill>
          <a:latin typeface="+mn-lt"/>
          <a:ea typeface="+mn-ea"/>
          <a:cs typeface="+mn-cs"/>
        </a:defRPr>
      </a:lvl9pPr>
    </p:bodyStyle>
    <p:otherStyle>
      <a:defPPr>
        <a:defRPr lang="en-US"/>
      </a:defPPr>
      <a:lvl1pPr marL="0" algn="l" defTabSz="514350" rtl="0" eaLnBrk="1" latinLnBrk="0" hangingPunct="1">
        <a:defRPr kumimoji="1" sz="2025" kern="1200">
          <a:solidFill>
            <a:schemeClr val="tx1"/>
          </a:solidFill>
          <a:latin typeface="+mn-lt"/>
          <a:ea typeface="+mn-ea"/>
          <a:cs typeface="+mn-cs"/>
        </a:defRPr>
      </a:lvl1pPr>
      <a:lvl2pPr marL="514350" algn="l" defTabSz="514350" rtl="0" eaLnBrk="1" latinLnBrk="0" hangingPunct="1">
        <a:defRPr kumimoji="1" sz="2025" kern="1200">
          <a:solidFill>
            <a:schemeClr val="tx1"/>
          </a:solidFill>
          <a:latin typeface="+mn-lt"/>
          <a:ea typeface="+mn-ea"/>
          <a:cs typeface="+mn-cs"/>
        </a:defRPr>
      </a:lvl2pPr>
      <a:lvl3pPr marL="1028700" algn="l" defTabSz="514350" rtl="0" eaLnBrk="1" latinLnBrk="0" hangingPunct="1">
        <a:defRPr kumimoji="1" sz="2025" kern="1200">
          <a:solidFill>
            <a:schemeClr val="tx1"/>
          </a:solidFill>
          <a:latin typeface="+mn-lt"/>
          <a:ea typeface="+mn-ea"/>
          <a:cs typeface="+mn-cs"/>
        </a:defRPr>
      </a:lvl3pPr>
      <a:lvl4pPr marL="1543050" algn="l" defTabSz="514350" rtl="0" eaLnBrk="1" latinLnBrk="0" hangingPunct="1">
        <a:defRPr kumimoji="1" sz="2025" kern="1200">
          <a:solidFill>
            <a:schemeClr val="tx1"/>
          </a:solidFill>
          <a:latin typeface="+mn-lt"/>
          <a:ea typeface="+mn-ea"/>
          <a:cs typeface="+mn-cs"/>
        </a:defRPr>
      </a:lvl4pPr>
      <a:lvl5pPr marL="2057400" algn="l" defTabSz="514350" rtl="0" eaLnBrk="1" latinLnBrk="0" hangingPunct="1">
        <a:defRPr kumimoji="1" sz="2025" kern="1200">
          <a:solidFill>
            <a:schemeClr val="tx1"/>
          </a:solidFill>
          <a:latin typeface="+mn-lt"/>
          <a:ea typeface="+mn-ea"/>
          <a:cs typeface="+mn-cs"/>
        </a:defRPr>
      </a:lvl5pPr>
      <a:lvl6pPr marL="2571750" algn="l" defTabSz="514350" rtl="0" eaLnBrk="1" latinLnBrk="0" hangingPunct="1">
        <a:defRPr kumimoji="1" sz="2025" kern="1200">
          <a:solidFill>
            <a:schemeClr val="tx1"/>
          </a:solidFill>
          <a:latin typeface="+mn-lt"/>
          <a:ea typeface="+mn-ea"/>
          <a:cs typeface="+mn-cs"/>
        </a:defRPr>
      </a:lvl6pPr>
      <a:lvl7pPr marL="3086100" algn="l" defTabSz="514350" rtl="0" eaLnBrk="1" latinLnBrk="0" hangingPunct="1">
        <a:defRPr kumimoji="1" sz="2025" kern="1200">
          <a:solidFill>
            <a:schemeClr val="tx1"/>
          </a:solidFill>
          <a:latin typeface="+mn-lt"/>
          <a:ea typeface="+mn-ea"/>
          <a:cs typeface="+mn-cs"/>
        </a:defRPr>
      </a:lvl7pPr>
      <a:lvl8pPr marL="3600450" algn="l" defTabSz="514350" rtl="0" eaLnBrk="1" latinLnBrk="0" hangingPunct="1">
        <a:defRPr kumimoji="1" sz="2025" kern="1200">
          <a:solidFill>
            <a:schemeClr val="tx1"/>
          </a:solidFill>
          <a:latin typeface="+mn-lt"/>
          <a:ea typeface="+mn-ea"/>
          <a:cs typeface="+mn-cs"/>
        </a:defRPr>
      </a:lvl8pPr>
      <a:lvl9pPr marL="4114800" algn="l" defTabSz="514350" rtl="0" eaLnBrk="1" latinLnBrk="0" hangingPunct="1">
        <a:defRPr kumimoji="1" sz="202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192">
          <p15:clr>
            <a:srgbClr val="F26B43"/>
          </p15:clr>
        </p15:guide>
        <p15:guide id="3" pos="5568">
          <p15:clr>
            <a:srgbClr val="F26B43"/>
          </p15:clr>
        </p15:guide>
        <p15:guide id="4" orient="horz" pos="3060">
          <p15:clr>
            <a:srgbClr val="F26B43"/>
          </p15:clr>
        </p15:guide>
        <p15:guide id="5" orient="horz" pos="2916">
          <p15:clr>
            <a:srgbClr val="F26B43"/>
          </p15:clr>
        </p15:guide>
        <p15:guide id="6" orient="horz" pos="7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7"/>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776722"/>
      </p:ext>
    </p:extLst>
  </p:cSld>
  <p:clrMap bg1="lt1" tx1="dk1" bg2="lt2" tx2="dk2" accent1="accent1" accent2="accent2" accent3="accent3" accent4="accent4" accent5="accent5" accent6="accent6" hlink="hlink" folHlink="folHlink"/>
  <p:sldLayoutIdLst>
    <p:sldLayoutId id="2147488246" r:id="rId1"/>
    <p:sldLayoutId id="2147488247" r:id="rId2"/>
    <p:sldLayoutId id="2147488248" r:id="rId3"/>
    <p:sldLayoutId id="2147488249" r:id="rId4"/>
    <p:sldLayoutId id="2147488250" r:id="rId5"/>
    <p:sldLayoutId id="2147488251" r:id="rId6"/>
    <p:sldLayoutId id="2147488252" r:id="rId7"/>
    <p:sldLayoutId id="2147488253" r:id="rId8"/>
    <p:sldLayoutId id="2147488254" r:id="rId9"/>
    <p:sldLayoutId id="2147488255" r:id="rId10"/>
    <p:sldLayoutId id="2147488256" r:id="rId11"/>
    <p:sldLayoutId id="2147488257"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245D6-08CE-4E42-8E10-D2409B523F20}" type="datetimeFigureOut">
              <a:rPr lang="en-US" smtClean="0"/>
              <a:pPr/>
              <a:t>9/23/2020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360280546"/>
      </p:ext>
    </p:extLst>
  </p:cSld>
  <p:clrMap bg1="lt1" tx1="dk1" bg2="lt2" tx2="dk2" accent1="accent1" accent2="accent2" accent3="accent3" accent4="accent4" accent5="accent5" accent6="accent6" hlink="hlink" folHlink="folHlink"/>
  <p:sldLayoutIdLst>
    <p:sldLayoutId id="2147488259" r:id="rId1"/>
    <p:sldLayoutId id="2147488260" r:id="rId2"/>
    <p:sldLayoutId id="2147488261" r:id="rId3"/>
    <p:sldLayoutId id="2147488262" r:id="rId4"/>
    <p:sldLayoutId id="2147488263" r:id="rId5"/>
    <p:sldLayoutId id="2147488264" r:id="rId6"/>
    <p:sldLayoutId id="2147488265" r:id="rId7"/>
    <p:sldLayoutId id="2147488266" r:id="rId8"/>
    <p:sldLayoutId id="2147488267" r:id="rId9"/>
    <p:sldLayoutId id="2147488268" r:id="rId10"/>
    <p:sldLayoutId id="21474882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0.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clinicaltrials.gov/ct2/show/NCT02614794?term=her2climb&amp;draw=2&amp;rank=1" TargetMode="External"/><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54.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4932363" y="5703888"/>
            <a:ext cx="23272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Moderator</a:t>
            </a:r>
            <a:br>
              <a:rPr kumimoji="0" lang="en-US" altLang="x-none" sz="22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altLang="x-none" sz="2200" b="1" i="0" u="none" strike="noStrike" kern="1200" cap="none" spc="0" normalizeH="0" baseline="0" noProof="0" dirty="0">
                <a:ln>
                  <a:noFill/>
                </a:ln>
                <a:solidFill>
                  <a:srgbClr val="002B50"/>
                </a:solidFill>
                <a:effectLst/>
                <a:uLnTx/>
                <a:uFillTx/>
                <a:latin typeface="Arial" charset="0"/>
                <a:ea typeface="ＭＳ Ｐゴシック" charset="-128"/>
              </a:rPr>
              <a:t>Neil Love, MD</a:t>
            </a:r>
          </a:p>
        </p:txBody>
      </p:sp>
      <p:sp>
        <p:nvSpPr>
          <p:cNvPr id="8" name="Text Box 7"/>
          <p:cNvSpPr txBox="1">
            <a:spLocks noChangeArrowheads="1"/>
          </p:cNvSpPr>
          <p:nvPr/>
        </p:nvSpPr>
        <p:spPr bwMode="auto">
          <a:xfrm>
            <a:off x="5469066" y="4284663"/>
            <a:ext cx="12538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Faculty </a:t>
            </a:r>
          </a:p>
        </p:txBody>
      </p:sp>
      <p:sp>
        <p:nvSpPr>
          <p:cNvPr id="9" name="Rectangle 8"/>
          <p:cNvSpPr>
            <a:spLocks noChangeArrowheads="1"/>
          </p:cNvSpPr>
          <p:nvPr/>
        </p:nvSpPr>
        <p:spPr bwMode="auto">
          <a:xfrm>
            <a:off x="0" y="144463"/>
            <a:ext cx="1219200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ts val="1800"/>
              </a:spcBef>
              <a:spcAft>
                <a:spcPts val="0"/>
              </a:spcAft>
              <a:defRPr/>
            </a:pPr>
            <a:r>
              <a:rPr lang="en-US" altLang="x-none" sz="3600" b="1" dirty="0">
                <a:solidFill>
                  <a:srgbClr val="0432FF"/>
                </a:solidFill>
                <a:ea typeface="ヒラギノ角ゴ Pro W3" charset="-128"/>
              </a:rPr>
              <a:t>Key Questions and Emerging Research </a:t>
            </a:r>
            <a:br>
              <a:rPr lang="en-US" altLang="x-none" sz="3600" b="1" dirty="0">
                <a:solidFill>
                  <a:srgbClr val="0432FF"/>
                </a:solidFill>
                <a:ea typeface="ヒラギノ角ゴ Pro W3" charset="-128"/>
              </a:rPr>
            </a:br>
            <a:r>
              <a:rPr lang="en-US" altLang="x-none" sz="3600" b="1" dirty="0">
                <a:solidFill>
                  <a:srgbClr val="0432FF"/>
                </a:solidFill>
                <a:ea typeface="ヒラギノ角ゴ Pro W3" charset="-128"/>
              </a:rPr>
              <a:t>in the Management of HER2-Positive Breast Cancer</a:t>
            </a:r>
          </a:p>
          <a:p>
            <a:pPr lvl="0" algn="ctr">
              <a:spcBef>
                <a:spcPts val="1800"/>
              </a:spcBef>
              <a:spcAft>
                <a:spcPts val="0"/>
              </a:spcAft>
              <a:defRPr/>
            </a:pPr>
            <a:r>
              <a:rPr lang="en-US" altLang="x-none" sz="2600" b="1" dirty="0">
                <a:solidFill>
                  <a:srgbClr val="002B50"/>
                </a:solidFill>
                <a:ea typeface="ヒラギノ角ゴ Pro W3" charset="-128"/>
              </a:rPr>
              <a:t>Wednesday, July 8, </a:t>
            </a: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2020</a:t>
            </a:r>
            <a:br>
              <a:rPr lang="en-US" altLang="x-none" sz="2600" b="1" dirty="0">
                <a:solidFill>
                  <a:srgbClr val="002B50"/>
                </a:solidFill>
                <a:ea typeface="ヒラギノ角ゴ Pro W3" charset="-128"/>
              </a:rPr>
            </a:br>
            <a:r>
              <a:rPr lang="en-US" altLang="x-none" sz="2600" b="1" dirty="0">
                <a:solidFill>
                  <a:srgbClr val="002B50"/>
                </a:solidFill>
                <a:ea typeface="ヒラギノ角ゴ Pro W3" charset="-128"/>
              </a:rPr>
              <a:t>5:00 PM – 6:00 PM ET</a:t>
            </a:r>
            <a:endParaRPr kumimoji="0" lang="en-US" altLang="x-none" sz="2600" b="1" i="0" u="none" strike="noStrike" kern="1200" cap="none" spc="0" normalizeH="0" baseline="0" noProof="0" dirty="0">
              <a:ln>
                <a:noFill/>
              </a:ln>
              <a:solidFill>
                <a:srgbClr val="002B50"/>
              </a:solidFill>
              <a:effectLst/>
              <a:uLnTx/>
              <a:uFillTx/>
              <a:ea typeface="ヒラギノ角ゴ Pro W3" charset="-128"/>
            </a:endParaRPr>
          </a:p>
        </p:txBody>
      </p:sp>
      <p:sp>
        <p:nvSpPr>
          <p:cNvPr id="6" name="Text Box 6">
            <a:extLst>
              <a:ext uri="{FF2B5EF4-FFF2-40B4-BE49-F238E27FC236}">
                <a16:creationId xmlns:a16="http://schemas.microsoft.com/office/drawing/2014/main" id="{A1CF853B-C7D7-E346-B0DF-B9F31F41F192}"/>
              </a:ext>
            </a:extLst>
          </p:cNvPr>
          <p:cNvSpPr txBox="1">
            <a:spLocks noChangeArrowheads="1"/>
          </p:cNvSpPr>
          <p:nvPr/>
        </p:nvSpPr>
        <p:spPr bwMode="auto">
          <a:xfrm>
            <a:off x="3581400" y="4724400"/>
            <a:ext cx="50292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en-US" sz="2200" b="1" dirty="0">
                <a:solidFill>
                  <a:srgbClr val="002B50"/>
                </a:solidFill>
              </a:rPr>
              <a:t>Lisa A Carey, MD</a:t>
            </a:r>
          </a:p>
          <a:p>
            <a:pPr algn="ctr">
              <a:defRPr/>
            </a:pPr>
            <a:r>
              <a:rPr lang="en-US" sz="2200" b="1" dirty="0">
                <a:solidFill>
                  <a:srgbClr val="002B50"/>
                </a:solidFill>
              </a:rPr>
              <a:t>Ian E </a:t>
            </a:r>
            <a:r>
              <a:rPr lang="en-US" sz="2200" b="1" dirty="0" err="1">
                <a:solidFill>
                  <a:srgbClr val="002B50"/>
                </a:solidFill>
              </a:rPr>
              <a:t>Krop</a:t>
            </a:r>
            <a:r>
              <a:rPr lang="en-US" sz="2200" b="1" dirty="0">
                <a:solidFill>
                  <a:srgbClr val="002B50"/>
                </a:solidFill>
              </a:rPr>
              <a:t>, MD, PhD </a:t>
            </a:r>
          </a:p>
        </p:txBody>
      </p:sp>
    </p:spTree>
    <p:extLst>
      <p:ext uri="{BB962C8B-B14F-4D97-AF65-F5344CB8AC3E}">
        <p14:creationId xmlns:p14="http://schemas.microsoft.com/office/powerpoint/2010/main" val="41454861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4E5B5-EC1D-0E48-9A9B-5E7F1F654200}"/>
              </a:ext>
            </a:extLst>
          </p:cNvPr>
          <p:cNvSpPr>
            <a:spLocks noGrp="1"/>
          </p:cNvSpPr>
          <p:nvPr>
            <p:ph type="title"/>
          </p:nvPr>
        </p:nvSpPr>
        <p:spPr/>
        <p:txBody>
          <a:bodyPr/>
          <a:lstStyle/>
          <a:p>
            <a:r>
              <a:rPr lang="en-US" sz="3200" dirty="0"/>
              <a:t>APHINITY @ SABCS 2019</a:t>
            </a:r>
          </a:p>
        </p:txBody>
      </p:sp>
      <p:pic>
        <p:nvPicPr>
          <p:cNvPr id="4" name="Picture 3">
            <a:extLst>
              <a:ext uri="{FF2B5EF4-FFF2-40B4-BE49-F238E27FC236}">
                <a16:creationId xmlns:a16="http://schemas.microsoft.com/office/drawing/2014/main" id="{439A0E0B-A9E2-854B-BEAA-6AC4C7FB83F8}"/>
              </a:ext>
            </a:extLst>
          </p:cNvPr>
          <p:cNvPicPr>
            <a:picLocks noChangeAspect="1"/>
          </p:cNvPicPr>
          <p:nvPr/>
        </p:nvPicPr>
        <p:blipFill>
          <a:blip r:embed="rId2"/>
          <a:stretch>
            <a:fillRect/>
          </a:stretch>
        </p:blipFill>
        <p:spPr>
          <a:xfrm>
            <a:off x="0" y="1701028"/>
            <a:ext cx="8495818" cy="4132432"/>
          </a:xfrm>
          <a:prstGeom prst="rect">
            <a:avLst/>
          </a:prstGeom>
        </p:spPr>
      </p:pic>
      <p:sp>
        <p:nvSpPr>
          <p:cNvPr id="5" name="TextBox 4">
            <a:extLst>
              <a:ext uri="{FF2B5EF4-FFF2-40B4-BE49-F238E27FC236}">
                <a16:creationId xmlns:a16="http://schemas.microsoft.com/office/drawing/2014/main" id="{9D598678-9C82-D549-9A93-EF40F65ED5E9}"/>
              </a:ext>
            </a:extLst>
          </p:cNvPr>
          <p:cNvSpPr txBox="1"/>
          <p:nvPr/>
        </p:nvSpPr>
        <p:spPr>
          <a:xfrm>
            <a:off x="601884" y="1024540"/>
            <a:ext cx="4643515"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2</a:t>
            </a:r>
            <a:r>
              <a:rPr kumimoji="0" lang="en-US" sz="2400" b="1" i="0" u="none" strike="noStrike" kern="1200" cap="none" spc="0" normalizeH="0" baseline="30000" noProof="0" dirty="0">
                <a:ln>
                  <a:noFill/>
                </a:ln>
                <a:solidFill>
                  <a:prstClr val="black"/>
                </a:solidFill>
                <a:effectLst/>
                <a:uLnTx/>
                <a:uFillTx/>
                <a:latin typeface="Calibri" panose="020F0502020204030204"/>
                <a:ea typeface="ＭＳ Ｐゴシック" pitchFamily="1" charset="-128"/>
                <a:cs typeface="+mn-cs"/>
              </a:rPr>
              <a:t>nd</a:t>
            </a: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interim analysis, 74m follow-up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Time to first </a:t>
            </a:r>
            <a:r>
              <a:rPr kumimoji="0" lang="en-US" sz="2400" b="1" i="0" u="none" strike="noStrike" kern="1200" cap="none" spc="0" normalizeH="0" baseline="0" noProof="0" dirty="0" err="1">
                <a:ln>
                  <a:noFill/>
                </a:ln>
                <a:solidFill>
                  <a:prstClr val="black"/>
                </a:solidFill>
                <a:effectLst/>
                <a:uLnTx/>
                <a:uFillTx/>
                <a:latin typeface="Calibri" panose="020F0502020204030204"/>
                <a:ea typeface="ＭＳ Ｐゴシック" pitchFamily="1" charset="-128"/>
                <a:cs typeface="+mn-cs"/>
              </a:rPr>
              <a:t>iDFS</a:t>
            </a: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event:</a:t>
            </a:r>
          </a:p>
        </p:txBody>
      </p:sp>
      <p:sp>
        <p:nvSpPr>
          <p:cNvPr id="6" name="TextBox 5">
            <a:extLst>
              <a:ext uri="{FF2B5EF4-FFF2-40B4-BE49-F238E27FC236}">
                <a16:creationId xmlns:a16="http://schemas.microsoft.com/office/drawing/2014/main" id="{57014A62-264A-6B4C-8DD9-B267EA9B5955}"/>
              </a:ext>
            </a:extLst>
          </p:cNvPr>
          <p:cNvSpPr txBox="1"/>
          <p:nvPr/>
        </p:nvSpPr>
        <p:spPr>
          <a:xfrm>
            <a:off x="3459961" y="6386391"/>
            <a:ext cx="343594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Arial" charset="0"/>
                <a:ea typeface="ＭＳ Ｐゴシック" pitchFamily="1" charset="-128"/>
                <a:cs typeface="+mn-cs"/>
              </a:rPr>
              <a:t>Piccart</a:t>
            </a:r>
            <a:r>
              <a:rPr kumimoji="0" lang="en-US" sz="1600" b="0" i="1" u="none" strike="noStrike" kern="1200" cap="none" spc="0" normalizeH="0" baseline="0" noProof="0" dirty="0">
                <a:ln>
                  <a:noFill/>
                </a:ln>
                <a:solidFill>
                  <a:prstClr val="black"/>
                </a:solidFill>
                <a:effectLst/>
                <a:uLnTx/>
                <a:uFillTx/>
                <a:latin typeface="Arial" charset="0"/>
                <a:ea typeface="ＭＳ Ｐゴシック" pitchFamily="1" charset="-128"/>
                <a:cs typeface="+mn-cs"/>
              </a:rPr>
              <a:t> M et al, AACR-SABCS 2019</a:t>
            </a:r>
          </a:p>
        </p:txBody>
      </p:sp>
      <p:sp>
        <p:nvSpPr>
          <p:cNvPr id="8" name="TextBox 7">
            <a:extLst>
              <a:ext uri="{FF2B5EF4-FFF2-40B4-BE49-F238E27FC236}">
                <a16:creationId xmlns:a16="http://schemas.microsoft.com/office/drawing/2014/main" id="{0CA44AFC-426D-9043-812D-58E061BFDB00}"/>
              </a:ext>
            </a:extLst>
          </p:cNvPr>
          <p:cNvSpPr txBox="1"/>
          <p:nvPr/>
        </p:nvSpPr>
        <p:spPr>
          <a:xfrm>
            <a:off x="8626998" y="1701028"/>
            <a:ext cx="3467466" cy="304698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Little effect in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4.5% absolute △ in 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Unlike 2017 benefit seen in both ER+ and 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No new cardiac safety signals</a:t>
            </a:r>
          </a:p>
        </p:txBody>
      </p:sp>
      <p:sp>
        <p:nvSpPr>
          <p:cNvPr id="9" name="TextBox 8">
            <a:extLst>
              <a:ext uri="{FF2B5EF4-FFF2-40B4-BE49-F238E27FC236}">
                <a16:creationId xmlns:a16="http://schemas.microsoft.com/office/drawing/2014/main" id="{C5B44145-EFA2-CB43-9511-F0AFE0502A77}"/>
              </a:ext>
            </a:extLst>
          </p:cNvPr>
          <p:cNvSpPr txBox="1"/>
          <p:nvPr/>
        </p:nvSpPr>
        <p:spPr>
          <a:xfrm>
            <a:off x="9549705" y="6016823"/>
            <a:ext cx="2520818" cy="307777"/>
          </a:xfrm>
          <a:prstGeom prst="rect">
            <a:avLst/>
          </a:prstGeom>
          <a:noFill/>
        </p:spPr>
        <p:txBody>
          <a:bodyPr wrap="none" rtlCol="0">
            <a:spAutoFit/>
          </a:bodyPr>
          <a:lstStyle/>
          <a:p>
            <a:r>
              <a:rPr lang="en-US" sz="1400" dirty="0"/>
              <a:t>Courtesy of Lisa A Carey, MD</a:t>
            </a:r>
          </a:p>
        </p:txBody>
      </p:sp>
    </p:spTree>
    <p:extLst>
      <p:ext uri="{BB962C8B-B14F-4D97-AF65-F5344CB8AC3E}">
        <p14:creationId xmlns:p14="http://schemas.microsoft.com/office/powerpoint/2010/main" val="2188779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03C91-8023-2D41-B034-5F48EB8FB7BB}"/>
              </a:ext>
            </a:extLst>
          </p:cNvPr>
          <p:cNvSpPr>
            <a:spLocks noGrp="1"/>
          </p:cNvSpPr>
          <p:nvPr>
            <p:ph type="title"/>
          </p:nvPr>
        </p:nvSpPr>
        <p:spPr/>
        <p:txBody>
          <a:bodyPr/>
          <a:lstStyle/>
          <a:p>
            <a:r>
              <a:rPr lang="en-US" sz="3200" dirty="0"/>
              <a:t>Neratinib: Extended Adjuvant Anti-HER2 Therapy</a:t>
            </a:r>
          </a:p>
        </p:txBody>
      </p:sp>
      <p:pic>
        <p:nvPicPr>
          <p:cNvPr id="4" name="Picture 3">
            <a:extLst>
              <a:ext uri="{FF2B5EF4-FFF2-40B4-BE49-F238E27FC236}">
                <a16:creationId xmlns:a16="http://schemas.microsoft.com/office/drawing/2014/main" id="{22DF3147-350D-524B-88E1-48708828C232}"/>
              </a:ext>
            </a:extLst>
          </p:cNvPr>
          <p:cNvPicPr>
            <a:picLocks noChangeAspect="1"/>
          </p:cNvPicPr>
          <p:nvPr/>
        </p:nvPicPr>
        <p:blipFill rotWithShape="1">
          <a:blip r:embed="rId3"/>
          <a:srcRect b="28475"/>
          <a:stretch/>
        </p:blipFill>
        <p:spPr>
          <a:xfrm>
            <a:off x="228600" y="1365250"/>
            <a:ext cx="7387808" cy="2686050"/>
          </a:xfrm>
          <a:prstGeom prst="rect">
            <a:avLst/>
          </a:prstGeom>
        </p:spPr>
      </p:pic>
      <p:sp>
        <p:nvSpPr>
          <p:cNvPr id="5" name="TextBox 4">
            <a:extLst>
              <a:ext uri="{FF2B5EF4-FFF2-40B4-BE49-F238E27FC236}">
                <a16:creationId xmlns:a16="http://schemas.microsoft.com/office/drawing/2014/main" id="{FC1708A3-6D6F-2544-8985-249E8FABD968}"/>
              </a:ext>
            </a:extLst>
          </p:cNvPr>
          <p:cNvSpPr txBox="1"/>
          <p:nvPr/>
        </p:nvSpPr>
        <p:spPr>
          <a:xfrm>
            <a:off x="320040" y="1051560"/>
            <a:ext cx="1415772" cy="461665"/>
          </a:xfrm>
          <a:prstGeom prst="rect">
            <a:avLst/>
          </a:prstGeom>
          <a:noFill/>
        </p:spPr>
        <p:txBody>
          <a:bodyPr wrap="none" rtlCol="0">
            <a:spAutoFit/>
          </a:bodyPr>
          <a:lstStyle/>
          <a:p>
            <a:r>
              <a:rPr lang="en-US" dirty="0" err="1"/>
              <a:t>ExteNET</a:t>
            </a:r>
            <a:endParaRPr lang="en-US" dirty="0"/>
          </a:p>
        </p:txBody>
      </p:sp>
      <p:sp>
        <p:nvSpPr>
          <p:cNvPr id="6" name="TextBox 5">
            <a:extLst>
              <a:ext uri="{FF2B5EF4-FFF2-40B4-BE49-F238E27FC236}">
                <a16:creationId xmlns:a16="http://schemas.microsoft.com/office/drawing/2014/main" id="{337D9715-8EAC-614C-ABE4-2731E6777938}"/>
              </a:ext>
            </a:extLst>
          </p:cNvPr>
          <p:cNvSpPr txBox="1"/>
          <p:nvPr/>
        </p:nvSpPr>
        <p:spPr>
          <a:xfrm>
            <a:off x="1575865" y="6414403"/>
            <a:ext cx="6566606" cy="338554"/>
          </a:xfrm>
          <a:prstGeom prst="rect">
            <a:avLst/>
          </a:prstGeom>
          <a:noFill/>
        </p:spPr>
        <p:txBody>
          <a:bodyPr wrap="none" rtlCol="0">
            <a:spAutoFit/>
          </a:bodyPr>
          <a:lstStyle/>
          <a:p>
            <a:r>
              <a:rPr lang="en-US" sz="1600" i="1" dirty="0"/>
              <a:t>Martin M et al, Lancet Oncol 2017; </a:t>
            </a:r>
            <a:r>
              <a:rPr lang="en-US" sz="1600" i="1" dirty="0" err="1"/>
              <a:t>Barcenas</a:t>
            </a:r>
            <a:r>
              <a:rPr lang="en-US" sz="1600" i="1" dirty="0"/>
              <a:t> CH et al, Ann Oncol 2020</a:t>
            </a:r>
          </a:p>
        </p:txBody>
      </p:sp>
      <p:sp>
        <p:nvSpPr>
          <p:cNvPr id="7" name="TextBox 6">
            <a:extLst>
              <a:ext uri="{FF2B5EF4-FFF2-40B4-BE49-F238E27FC236}">
                <a16:creationId xmlns:a16="http://schemas.microsoft.com/office/drawing/2014/main" id="{9EC7B119-85BB-D348-8662-9BE85DCB417A}"/>
              </a:ext>
            </a:extLst>
          </p:cNvPr>
          <p:cNvSpPr txBox="1"/>
          <p:nvPr/>
        </p:nvSpPr>
        <p:spPr>
          <a:xfrm>
            <a:off x="8253918" y="1365250"/>
            <a:ext cx="3145413" cy="1015663"/>
          </a:xfrm>
          <a:prstGeom prst="rect">
            <a:avLst/>
          </a:prstGeom>
          <a:noFill/>
        </p:spPr>
        <p:txBody>
          <a:bodyPr wrap="none" rtlCol="0">
            <a:spAutoFit/>
          </a:bodyPr>
          <a:lstStyle/>
          <a:p>
            <a:pPr algn="ctr"/>
            <a:r>
              <a:rPr lang="en-US" sz="2000" b="1" dirty="0" err="1"/>
              <a:t>iDFS</a:t>
            </a:r>
            <a:r>
              <a:rPr lang="en-US" sz="2000" b="1" dirty="0"/>
              <a:t> @ 5y:</a:t>
            </a:r>
          </a:p>
          <a:p>
            <a:pPr algn="ctr"/>
            <a:r>
              <a:rPr lang="en-US" sz="2000" b="1" dirty="0"/>
              <a:t>87.7% vs 90.2% (△2.5%)</a:t>
            </a:r>
          </a:p>
          <a:p>
            <a:pPr algn="ctr"/>
            <a:r>
              <a:rPr lang="en-US" sz="2000" b="1" dirty="0" err="1"/>
              <a:t>Esp</a:t>
            </a:r>
            <a:r>
              <a:rPr lang="en-US" sz="2000" b="1" dirty="0"/>
              <a:t> in Asia, HR+, 4+ LN</a:t>
            </a:r>
          </a:p>
        </p:txBody>
      </p:sp>
      <p:sp>
        <p:nvSpPr>
          <p:cNvPr id="8" name="TextBox 7">
            <a:extLst>
              <a:ext uri="{FF2B5EF4-FFF2-40B4-BE49-F238E27FC236}">
                <a16:creationId xmlns:a16="http://schemas.microsoft.com/office/drawing/2014/main" id="{5818F2B2-94CA-2D45-AAE0-2D74A2EEB11E}"/>
              </a:ext>
            </a:extLst>
          </p:cNvPr>
          <p:cNvSpPr txBox="1"/>
          <p:nvPr/>
        </p:nvSpPr>
        <p:spPr>
          <a:xfrm>
            <a:off x="7971790" y="2926149"/>
            <a:ext cx="3991610" cy="1323439"/>
          </a:xfrm>
          <a:prstGeom prst="rect">
            <a:avLst/>
          </a:prstGeom>
          <a:solidFill>
            <a:srgbClr val="FFFF00"/>
          </a:solidFill>
        </p:spPr>
        <p:txBody>
          <a:bodyPr wrap="square" rtlCol="0">
            <a:spAutoFit/>
          </a:bodyPr>
          <a:lstStyle/>
          <a:p>
            <a:pPr algn="ctr"/>
            <a:r>
              <a:rPr lang="en-US" sz="2000" b="1" dirty="0"/>
              <a:t>Study population received </a:t>
            </a:r>
            <a:r>
              <a:rPr lang="en-US" sz="2000" b="1" dirty="0" err="1"/>
              <a:t>chemo+H</a:t>
            </a:r>
            <a:r>
              <a:rPr lang="en-US" sz="2000" b="1" dirty="0"/>
              <a:t>. </a:t>
            </a:r>
          </a:p>
          <a:p>
            <a:pPr algn="ctr"/>
            <a:endParaRPr lang="en-US" sz="2000" b="1" dirty="0"/>
          </a:p>
          <a:p>
            <a:pPr algn="ctr"/>
            <a:r>
              <a:rPr lang="en-US" sz="2000" b="1" dirty="0"/>
              <a:t>Behavior post HP or T-DM1? </a:t>
            </a:r>
          </a:p>
        </p:txBody>
      </p:sp>
      <p:sp>
        <p:nvSpPr>
          <p:cNvPr id="9" name="TextBox 8">
            <a:extLst>
              <a:ext uri="{FF2B5EF4-FFF2-40B4-BE49-F238E27FC236}">
                <a16:creationId xmlns:a16="http://schemas.microsoft.com/office/drawing/2014/main" id="{0FCB130D-CBEE-F140-8E4F-0CA1146A355D}"/>
              </a:ext>
            </a:extLst>
          </p:cNvPr>
          <p:cNvSpPr txBox="1"/>
          <p:nvPr/>
        </p:nvSpPr>
        <p:spPr>
          <a:xfrm>
            <a:off x="384457" y="4447877"/>
            <a:ext cx="11172097" cy="1323439"/>
          </a:xfrm>
          <a:prstGeom prst="rect">
            <a:avLst/>
          </a:prstGeom>
          <a:noFill/>
        </p:spPr>
        <p:txBody>
          <a:bodyPr wrap="none" rtlCol="0">
            <a:spAutoFit/>
          </a:bodyPr>
          <a:lstStyle/>
          <a:p>
            <a:r>
              <a:rPr lang="en-US" sz="2000" b="1" dirty="0"/>
              <a:t>Gr3+ Diarrhea 40%</a:t>
            </a:r>
          </a:p>
          <a:p>
            <a:r>
              <a:rPr lang="en-US" sz="2000" b="1" dirty="0"/>
              <a:t>→ structured intensive prophylaxis with loperamide x 1-2m</a:t>
            </a:r>
          </a:p>
          <a:p>
            <a:endParaRPr lang="en-US" sz="2000" b="1" dirty="0"/>
          </a:p>
          <a:p>
            <a:r>
              <a:rPr lang="en-US" sz="2000" b="1" dirty="0"/>
              <a:t>CONTROL Trial:  additional maneuvers may help (budesonide, colestipol,)</a:t>
            </a:r>
            <a:r>
              <a:rPr lang="en-US" sz="1800" b="1" u="sng" dirty="0"/>
              <a:t> dose escalation</a:t>
            </a:r>
            <a:endParaRPr lang="en-US" sz="2000" b="1" dirty="0"/>
          </a:p>
        </p:txBody>
      </p:sp>
    </p:spTree>
    <p:extLst>
      <p:ext uri="{BB962C8B-B14F-4D97-AF65-F5344CB8AC3E}">
        <p14:creationId xmlns:p14="http://schemas.microsoft.com/office/powerpoint/2010/main" val="4249041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CE26-441B-864E-8087-ED09452C36A7}"/>
              </a:ext>
            </a:extLst>
          </p:cNvPr>
          <p:cNvSpPr>
            <a:spLocks noGrp="1"/>
          </p:cNvSpPr>
          <p:nvPr>
            <p:ph type="title"/>
          </p:nvPr>
        </p:nvSpPr>
        <p:spPr/>
        <p:txBody>
          <a:bodyPr/>
          <a:lstStyle/>
          <a:p>
            <a:r>
              <a:rPr lang="en-US" sz="3200" dirty="0"/>
              <a:t>APT and ATEMPT: Optimizing Rx of Stage I HER2+ </a:t>
            </a:r>
          </a:p>
        </p:txBody>
      </p:sp>
      <p:pic>
        <p:nvPicPr>
          <p:cNvPr id="4" name="Picture 3">
            <a:extLst>
              <a:ext uri="{FF2B5EF4-FFF2-40B4-BE49-F238E27FC236}">
                <a16:creationId xmlns:a16="http://schemas.microsoft.com/office/drawing/2014/main" id="{9F8D6993-6636-4A45-AF80-A184D4914B30}"/>
              </a:ext>
            </a:extLst>
          </p:cNvPr>
          <p:cNvPicPr>
            <a:picLocks noChangeAspect="1"/>
          </p:cNvPicPr>
          <p:nvPr/>
        </p:nvPicPr>
        <p:blipFill rotWithShape="1">
          <a:blip r:embed="rId2"/>
          <a:srcRect l="5612" r="2531"/>
          <a:stretch/>
        </p:blipFill>
        <p:spPr>
          <a:xfrm>
            <a:off x="596901" y="2095018"/>
            <a:ext cx="5499100" cy="3987770"/>
          </a:xfrm>
          <a:prstGeom prst="rect">
            <a:avLst/>
          </a:prstGeom>
        </p:spPr>
      </p:pic>
      <p:sp>
        <p:nvSpPr>
          <p:cNvPr id="6" name="TextBox 5">
            <a:extLst>
              <a:ext uri="{FF2B5EF4-FFF2-40B4-BE49-F238E27FC236}">
                <a16:creationId xmlns:a16="http://schemas.microsoft.com/office/drawing/2014/main" id="{0DD85484-C01E-E743-992A-2438F4B3393D}"/>
              </a:ext>
            </a:extLst>
          </p:cNvPr>
          <p:cNvSpPr txBox="1"/>
          <p:nvPr/>
        </p:nvSpPr>
        <p:spPr>
          <a:xfrm>
            <a:off x="1132323" y="1278148"/>
            <a:ext cx="4165820"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APT:  12 weeks TH, trastuzumab to 1y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Single arm beat-the-threshold trial</a:t>
            </a:r>
          </a:p>
        </p:txBody>
      </p:sp>
      <p:sp>
        <p:nvSpPr>
          <p:cNvPr id="7" name="TextBox 6">
            <a:extLst>
              <a:ext uri="{FF2B5EF4-FFF2-40B4-BE49-F238E27FC236}">
                <a16:creationId xmlns:a16="http://schemas.microsoft.com/office/drawing/2014/main" id="{CCEABA38-AD8D-A247-A53F-01749E5B8745}"/>
              </a:ext>
            </a:extLst>
          </p:cNvPr>
          <p:cNvSpPr txBox="1"/>
          <p:nvPr/>
        </p:nvSpPr>
        <p:spPr>
          <a:xfrm>
            <a:off x="4268714" y="6245126"/>
            <a:ext cx="257192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Arial" charset="0"/>
                <a:ea typeface="ＭＳ Ｐゴシック" pitchFamily="1" charset="-128"/>
                <a:cs typeface="+mn-cs"/>
              </a:rPr>
              <a:t>Tolaney</a:t>
            </a:r>
            <a:r>
              <a:rPr kumimoji="0" lang="en-US" sz="1600" b="0" i="1" u="none" strike="noStrike" kern="1200" cap="none" spc="0" normalizeH="0" baseline="0" noProof="0" dirty="0">
                <a:ln>
                  <a:noFill/>
                </a:ln>
                <a:solidFill>
                  <a:prstClr val="black"/>
                </a:solidFill>
                <a:effectLst/>
                <a:uLnTx/>
                <a:uFillTx/>
                <a:latin typeface="Arial" charset="0"/>
                <a:ea typeface="ＭＳ Ｐゴシック" pitchFamily="1" charset="-128"/>
                <a:cs typeface="+mn-cs"/>
              </a:rPr>
              <a:t> S et al, JCO 2019</a:t>
            </a:r>
          </a:p>
        </p:txBody>
      </p:sp>
      <p:sp>
        <p:nvSpPr>
          <p:cNvPr id="9" name="TextBox 8">
            <a:extLst>
              <a:ext uri="{FF2B5EF4-FFF2-40B4-BE49-F238E27FC236}">
                <a16:creationId xmlns:a16="http://schemas.microsoft.com/office/drawing/2014/main" id="{BF014D9D-0308-4A48-AA8A-7D722FB64C33}"/>
              </a:ext>
            </a:extLst>
          </p:cNvPr>
          <p:cNvSpPr txBox="1"/>
          <p:nvPr/>
        </p:nvSpPr>
        <p:spPr>
          <a:xfrm>
            <a:off x="6840637" y="2780818"/>
            <a:ext cx="475446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Practice-changing for low anatomic risk HER2+ BC.</a:t>
            </a:r>
          </a:p>
        </p:txBody>
      </p:sp>
      <p:sp>
        <p:nvSpPr>
          <p:cNvPr id="10" name="TextBox 9">
            <a:extLst>
              <a:ext uri="{FF2B5EF4-FFF2-40B4-BE49-F238E27FC236}">
                <a16:creationId xmlns:a16="http://schemas.microsoft.com/office/drawing/2014/main" id="{5B3AE6AA-6691-6C4E-9C6F-AD3235F985F2}"/>
              </a:ext>
            </a:extLst>
          </p:cNvPr>
          <p:cNvSpPr txBox="1"/>
          <p:nvPr/>
        </p:nvSpPr>
        <p:spPr>
          <a:xfrm>
            <a:off x="9549705" y="6016823"/>
            <a:ext cx="2520818" cy="307777"/>
          </a:xfrm>
          <a:prstGeom prst="rect">
            <a:avLst/>
          </a:prstGeom>
          <a:noFill/>
        </p:spPr>
        <p:txBody>
          <a:bodyPr wrap="none" rtlCol="0">
            <a:spAutoFit/>
          </a:bodyPr>
          <a:lstStyle/>
          <a:p>
            <a:r>
              <a:rPr lang="en-US" sz="1400" dirty="0"/>
              <a:t>Courtesy of Lisa A Carey, MD</a:t>
            </a:r>
          </a:p>
        </p:txBody>
      </p:sp>
    </p:spTree>
    <p:extLst>
      <p:ext uri="{BB962C8B-B14F-4D97-AF65-F5344CB8AC3E}">
        <p14:creationId xmlns:p14="http://schemas.microsoft.com/office/powerpoint/2010/main" val="2489445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0EDE-2ECE-E245-9E17-D45CAC3E0AAD}"/>
              </a:ext>
            </a:extLst>
          </p:cNvPr>
          <p:cNvSpPr>
            <a:spLocks noGrp="1"/>
          </p:cNvSpPr>
          <p:nvPr>
            <p:ph type="title"/>
          </p:nvPr>
        </p:nvSpPr>
        <p:spPr/>
        <p:txBody>
          <a:bodyPr/>
          <a:lstStyle/>
          <a:p>
            <a:r>
              <a:rPr lang="en-US" sz="3200" dirty="0"/>
              <a:t>ATEMPT (TBCRC 033): T-DM1 in Stage I</a:t>
            </a:r>
          </a:p>
        </p:txBody>
      </p:sp>
      <p:grpSp>
        <p:nvGrpSpPr>
          <p:cNvPr id="17" name="Group 16">
            <a:extLst>
              <a:ext uri="{FF2B5EF4-FFF2-40B4-BE49-F238E27FC236}">
                <a16:creationId xmlns:a16="http://schemas.microsoft.com/office/drawing/2014/main" id="{4CF18DB5-E6F7-FB4D-BDC5-C678EAEB527B}"/>
              </a:ext>
            </a:extLst>
          </p:cNvPr>
          <p:cNvGrpSpPr/>
          <p:nvPr/>
        </p:nvGrpSpPr>
        <p:grpSpPr>
          <a:xfrm>
            <a:off x="1374494" y="872733"/>
            <a:ext cx="7494767" cy="1892694"/>
            <a:chOff x="1439546" y="2027648"/>
            <a:chExt cx="7494767" cy="1892694"/>
          </a:xfrm>
        </p:grpSpPr>
        <p:sp>
          <p:nvSpPr>
            <p:cNvPr id="4" name="Rounded Rectangle 3">
              <a:extLst>
                <a:ext uri="{FF2B5EF4-FFF2-40B4-BE49-F238E27FC236}">
                  <a16:creationId xmlns:a16="http://schemas.microsoft.com/office/drawing/2014/main" id="{95921F4A-2743-454B-AE3A-E4812B7C34CC}"/>
                </a:ext>
              </a:extLst>
            </p:cNvPr>
            <p:cNvSpPr>
              <a:spLocks noChangeAspect="1"/>
            </p:cNvSpPr>
            <p:nvPr/>
          </p:nvSpPr>
          <p:spPr>
            <a:xfrm>
              <a:off x="1439546" y="2559865"/>
              <a:ext cx="2915836" cy="1021058"/>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Stage 1 HER2+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N0 or N1mic allowed</a:t>
              </a:r>
            </a:p>
          </p:txBody>
        </p:sp>
        <p:sp>
          <p:nvSpPr>
            <p:cNvPr id="5" name="Rounded Rectangle 4">
              <a:extLst>
                <a:ext uri="{FF2B5EF4-FFF2-40B4-BE49-F238E27FC236}">
                  <a16:creationId xmlns:a16="http://schemas.microsoft.com/office/drawing/2014/main" id="{2143F50F-2FBE-0741-AA80-E1E6E32CC3A4}"/>
                </a:ext>
              </a:extLst>
            </p:cNvPr>
            <p:cNvSpPr>
              <a:spLocks/>
            </p:cNvSpPr>
            <p:nvPr/>
          </p:nvSpPr>
          <p:spPr>
            <a:xfrm>
              <a:off x="6096000" y="2336666"/>
              <a:ext cx="2667041" cy="688159"/>
            </a:xfrm>
            <a:prstGeom prst="roundRect">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T-DM1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3.6 mg/kg</a:t>
              </a:r>
              <a:r>
                <a:rPr kumimoji="0" lang="en-US" sz="1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IV q3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wks</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x 17</a:t>
              </a:r>
            </a:p>
          </p:txBody>
        </p:sp>
        <p:sp>
          <p:nvSpPr>
            <p:cNvPr id="6" name="TextBox 5">
              <a:extLst>
                <a:ext uri="{FF2B5EF4-FFF2-40B4-BE49-F238E27FC236}">
                  <a16:creationId xmlns:a16="http://schemas.microsoft.com/office/drawing/2014/main" id="{9352710F-D1FB-5146-98B9-ABF97DA9D7F7}"/>
                </a:ext>
              </a:extLst>
            </p:cNvPr>
            <p:cNvSpPr txBox="1"/>
            <p:nvPr/>
          </p:nvSpPr>
          <p:spPr>
            <a:xfrm>
              <a:off x="5267177" y="2628132"/>
              <a:ext cx="45816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3</a:t>
              </a:r>
            </a:p>
          </p:txBody>
        </p:sp>
        <p:sp>
          <p:nvSpPr>
            <p:cNvPr id="7" name="TextBox 6">
              <a:extLst>
                <a:ext uri="{FF2B5EF4-FFF2-40B4-BE49-F238E27FC236}">
                  <a16:creationId xmlns:a16="http://schemas.microsoft.com/office/drawing/2014/main" id="{65AB0C1E-572D-4A49-9A9B-BA9D0238F7B6}"/>
                </a:ext>
              </a:extLst>
            </p:cNvPr>
            <p:cNvSpPr txBox="1"/>
            <p:nvPr/>
          </p:nvSpPr>
          <p:spPr>
            <a:xfrm>
              <a:off x="5267176" y="3273146"/>
              <a:ext cx="45816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1</a:t>
              </a:r>
            </a:p>
          </p:txBody>
        </p:sp>
        <p:sp>
          <p:nvSpPr>
            <p:cNvPr id="8" name="TextBox 7">
              <a:extLst>
                <a:ext uri="{FF2B5EF4-FFF2-40B4-BE49-F238E27FC236}">
                  <a16:creationId xmlns:a16="http://schemas.microsoft.com/office/drawing/2014/main" id="{AC0A9FA2-E9DF-9C4E-A406-30B0A338236B}"/>
                </a:ext>
              </a:extLst>
            </p:cNvPr>
            <p:cNvSpPr txBox="1"/>
            <p:nvPr/>
          </p:nvSpPr>
          <p:spPr>
            <a:xfrm>
              <a:off x="5962513" y="2027648"/>
              <a:ext cx="29718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N = 383</a:t>
              </a:r>
            </a:p>
          </p:txBody>
        </p:sp>
        <p:sp>
          <p:nvSpPr>
            <p:cNvPr id="9" name="TextBox 8">
              <a:extLst>
                <a:ext uri="{FF2B5EF4-FFF2-40B4-BE49-F238E27FC236}">
                  <a16:creationId xmlns:a16="http://schemas.microsoft.com/office/drawing/2014/main" id="{1C9F318A-4B25-7B4F-B732-A387FCB6000F}"/>
                </a:ext>
              </a:extLst>
            </p:cNvPr>
            <p:cNvSpPr txBox="1"/>
            <p:nvPr/>
          </p:nvSpPr>
          <p:spPr>
            <a:xfrm>
              <a:off x="5962513" y="3162291"/>
              <a:ext cx="29718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N = 114</a:t>
              </a:r>
            </a:p>
          </p:txBody>
        </p:sp>
        <p:sp>
          <p:nvSpPr>
            <p:cNvPr id="10" name="TextBox 9">
              <a:extLst>
                <a:ext uri="{FF2B5EF4-FFF2-40B4-BE49-F238E27FC236}">
                  <a16:creationId xmlns:a16="http://schemas.microsoft.com/office/drawing/2014/main" id="{C86345E1-5FDA-7E42-AFDF-47AE798FCDEF}"/>
                </a:ext>
              </a:extLst>
            </p:cNvPr>
            <p:cNvSpPr txBox="1"/>
            <p:nvPr/>
          </p:nvSpPr>
          <p:spPr>
            <a:xfrm>
              <a:off x="4266306" y="2823486"/>
              <a:ext cx="113500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N = 497</a:t>
              </a:r>
            </a:p>
          </p:txBody>
        </p:sp>
        <p:cxnSp>
          <p:nvCxnSpPr>
            <p:cNvPr id="11" name="Straight Arrow Connector 10">
              <a:extLst>
                <a:ext uri="{FF2B5EF4-FFF2-40B4-BE49-F238E27FC236}">
                  <a16:creationId xmlns:a16="http://schemas.microsoft.com/office/drawing/2014/main" id="{4BEFA4D6-2717-764F-983A-7388D8DE5F74}"/>
                </a:ext>
              </a:extLst>
            </p:cNvPr>
            <p:cNvCxnSpPr>
              <a:cxnSpLocks/>
            </p:cNvCxnSpPr>
            <p:nvPr/>
          </p:nvCxnSpPr>
          <p:spPr>
            <a:xfrm flipV="1">
              <a:off x="5267177" y="2599723"/>
              <a:ext cx="784860" cy="506791"/>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43C8C5A-2E2A-924A-ACEB-24A15F88FC85}"/>
                </a:ext>
              </a:extLst>
            </p:cNvPr>
            <p:cNvCxnSpPr>
              <a:cxnSpLocks/>
            </p:cNvCxnSpPr>
            <p:nvPr/>
          </p:nvCxnSpPr>
          <p:spPr>
            <a:xfrm>
              <a:off x="5267177" y="3108654"/>
              <a:ext cx="802693" cy="416772"/>
            </a:xfrm>
            <a:prstGeom prst="straightConnector1">
              <a:avLst/>
            </a:prstGeom>
            <a:ln w="349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C93355-5044-A34E-99E3-C6975310809E}"/>
                </a:ext>
              </a:extLst>
            </p:cNvPr>
            <p:cNvCxnSpPr>
              <a:cxnSpLocks/>
            </p:cNvCxnSpPr>
            <p:nvPr/>
          </p:nvCxnSpPr>
          <p:spPr>
            <a:xfrm flipH="1">
              <a:off x="4390281" y="3109054"/>
              <a:ext cx="887056" cy="7429"/>
            </a:xfrm>
            <a:prstGeom prst="line">
              <a:avLst/>
            </a:prstGeom>
            <a:ln w="349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1DD34EC8-3378-7745-B44C-EE7835E2620D}"/>
                </a:ext>
              </a:extLst>
            </p:cNvPr>
            <p:cNvSpPr>
              <a:spLocks/>
            </p:cNvSpPr>
            <p:nvPr/>
          </p:nvSpPr>
          <p:spPr>
            <a:xfrm>
              <a:off x="6095999" y="3443267"/>
              <a:ext cx="2667041" cy="477075"/>
            </a:xfrm>
            <a:prstGeom prst="roundRect">
              <a:avLst/>
            </a:prstGeom>
            <a:solidFill>
              <a:srgbClr val="329A8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a:r>
            </a:p>
          </p:txBody>
        </p:sp>
      </p:grpSp>
      <p:sp>
        <p:nvSpPr>
          <p:cNvPr id="18" name="TextBox 17">
            <a:extLst>
              <a:ext uri="{FF2B5EF4-FFF2-40B4-BE49-F238E27FC236}">
                <a16:creationId xmlns:a16="http://schemas.microsoft.com/office/drawing/2014/main" id="{A6611D36-E56A-C642-8B85-8C91433256A4}"/>
              </a:ext>
            </a:extLst>
          </p:cNvPr>
          <p:cNvSpPr txBox="1"/>
          <p:nvPr/>
        </p:nvSpPr>
        <p:spPr>
          <a:xfrm>
            <a:off x="9002748" y="1077867"/>
            <a:ext cx="1890197"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1º endpoint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ＭＳ Ｐゴシック" pitchFamily="1" charset="-128"/>
                <a:cs typeface="+mn-cs"/>
              </a:rPr>
              <a:t>iDFS</a:t>
            </a:r>
            <a:r>
              <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T-DM1 arm</a:t>
            </a:r>
          </a:p>
        </p:txBody>
      </p:sp>
      <p:sp>
        <p:nvSpPr>
          <p:cNvPr id="19" name="TextBox 18">
            <a:extLst>
              <a:ext uri="{FF2B5EF4-FFF2-40B4-BE49-F238E27FC236}">
                <a16:creationId xmlns:a16="http://schemas.microsoft.com/office/drawing/2014/main" id="{9CC218A5-0CD9-3C4A-A5E9-55D88DEA3D4C}"/>
              </a:ext>
            </a:extLst>
          </p:cNvPr>
          <p:cNvSpPr txBox="1"/>
          <p:nvPr/>
        </p:nvSpPr>
        <p:spPr>
          <a:xfrm>
            <a:off x="1374494" y="2466472"/>
            <a:ext cx="2619628"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43% T1a-b, 57% T1c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75% ER+</a:t>
            </a:r>
          </a:p>
        </p:txBody>
      </p:sp>
      <p:pic>
        <p:nvPicPr>
          <p:cNvPr id="20" name="Picture 19">
            <a:extLst>
              <a:ext uri="{FF2B5EF4-FFF2-40B4-BE49-F238E27FC236}">
                <a16:creationId xmlns:a16="http://schemas.microsoft.com/office/drawing/2014/main" id="{718D6647-93CF-374B-8180-66A54E0C2A45}"/>
              </a:ext>
            </a:extLst>
          </p:cNvPr>
          <p:cNvPicPr>
            <a:picLocks noChangeAspect="1"/>
          </p:cNvPicPr>
          <p:nvPr/>
        </p:nvPicPr>
        <p:blipFill>
          <a:blip r:embed="rId2"/>
          <a:stretch>
            <a:fillRect/>
          </a:stretch>
        </p:blipFill>
        <p:spPr>
          <a:xfrm>
            <a:off x="398331" y="3278687"/>
            <a:ext cx="6543398" cy="2817822"/>
          </a:xfrm>
          <a:prstGeom prst="rect">
            <a:avLst/>
          </a:prstGeom>
        </p:spPr>
      </p:pic>
      <p:sp>
        <p:nvSpPr>
          <p:cNvPr id="21" name="TextBox 20">
            <a:extLst>
              <a:ext uri="{FF2B5EF4-FFF2-40B4-BE49-F238E27FC236}">
                <a16:creationId xmlns:a16="http://schemas.microsoft.com/office/drawing/2014/main" id="{2D9FE15B-20F9-3041-BCF5-5C43B3A86E8F}"/>
              </a:ext>
            </a:extLst>
          </p:cNvPr>
          <p:cNvSpPr txBox="1"/>
          <p:nvPr/>
        </p:nvSpPr>
        <p:spPr>
          <a:xfrm>
            <a:off x="3088364" y="6382086"/>
            <a:ext cx="348281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Arial" charset="0"/>
                <a:ea typeface="ＭＳ Ｐゴシック" pitchFamily="1" charset="-128"/>
                <a:cs typeface="+mn-cs"/>
              </a:rPr>
              <a:t>Tolaney</a:t>
            </a:r>
            <a:r>
              <a:rPr kumimoji="0" lang="en-US" sz="1600" b="0" i="1" u="none" strike="noStrike" kern="1200" cap="none" spc="0" normalizeH="0" baseline="0" noProof="0" dirty="0">
                <a:ln>
                  <a:noFill/>
                </a:ln>
                <a:solidFill>
                  <a:prstClr val="black"/>
                </a:solidFill>
                <a:effectLst/>
                <a:uLnTx/>
                <a:uFillTx/>
                <a:latin typeface="Arial" charset="0"/>
                <a:ea typeface="ＭＳ Ｐゴシック" pitchFamily="1" charset="-128"/>
                <a:cs typeface="+mn-cs"/>
              </a:rPr>
              <a:t> S et al, AACR-SABCS 2019</a:t>
            </a:r>
          </a:p>
        </p:txBody>
      </p:sp>
      <p:sp>
        <p:nvSpPr>
          <p:cNvPr id="22" name="TextBox 21">
            <a:extLst>
              <a:ext uri="{FF2B5EF4-FFF2-40B4-BE49-F238E27FC236}">
                <a16:creationId xmlns:a16="http://schemas.microsoft.com/office/drawing/2014/main" id="{F62CE196-FACB-7746-A6A6-1DE3B253A6EA}"/>
              </a:ext>
            </a:extLst>
          </p:cNvPr>
          <p:cNvSpPr txBox="1"/>
          <p:nvPr/>
        </p:nvSpPr>
        <p:spPr>
          <a:xfrm>
            <a:off x="4726675" y="5413192"/>
            <a:ext cx="219322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4 recurrences, 2 distant</a:t>
            </a:r>
          </a:p>
        </p:txBody>
      </p:sp>
      <p:graphicFrame>
        <p:nvGraphicFramePr>
          <p:cNvPr id="24" name="Table 23">
            <a:extLst>
              <a:ext uri="{FF2B5EF4-FFF2-40B4-BE49-F238E27FC236}">
                <a16:creationId xmlns:a16="http://schemas.microsoft.com/office/drawing/2014/main" id="{E4993F6C-C78F-2043-889C-8CD9F45C43D7}"/>
              </a:ext>
            </a:extLst>
          </p:cNvPr>
          <p:cNvGraphicFramePr>
            <a:graphicFrameLocks noGrp="1"/>
          </p:cNvGraphicFramePr>
          <p:nvPr/>
        </p:nvGraphicFramePr>
        <p:xfrm>
          <a:off x="7866379" y="3594142"/>
          <a:ext cx="3563621" cy="2225040"/>
        </p:xfrm>
        <a:graphic>
          <a:graphicData uri="http://schemas.openxmlformats.org/drawingml/2006/table">
            <a:tbl>
              <a:tblPr firstRow="1" bandRow="1">
                <a:tableStyleId>{5C22544A-7EE6-4342-B048-85BDC9FD1C3A}</a:tableStyleId>
              </a:tblPr>
              <a:tblGrid>
                <a:gridCol w="1712261">
                  <a:extLst>
                    <a:ext uri="{9D8B030D-6E8A-4147-A177-3AD203B41FA5}">
                      <a16:colId xmlns:a16="http://schemas.microsoft.com/office/drawing/2014/main" val="1843139579"/>
                    </a:ext>
                  </a:extLst>
                </a:gridCol>
                <a:gridCol w="882898">
                  <a:extLst>
                    <a:ext uri="{9D8B030D-6E8A-4147-A177-3AD203B41FA5}">
                      <a16:colId xmlns:a16="http://schemas.microsoft.com/office/drawing/2014/main" val="2770942006"/>
                    </a:ext>
                  </a:extLst>
                </a:gridCol>
                <a:gridCol w="968462">
                  <a:extLst>
                    <a:ext uri="{9D8B030D-6E8A-4147-A177-3AD203B41FA5}">
                      <a16:colId xmlns:a16="http://schemas.microsoft.com/office/drawing/2014/main" val="3079932326"/>
                    </a:ext>
                  </a:extLst>
                </a:gridCol>
              </a:tblGrid>
              <a:tr h="370840">
                <a:tc>
                  <a:txBody>
                    <a:bodyPr/>
                    <a:lstStyle/>
                    <a:p>
                      <a:endParaRPr lang="en-US" sz="1800" dirty="0"/>
                    </a:p>
                  </a:txBody>
                  <a:tcPr/>
                </a:tc>
                <a:tc>
                  <a:txBody>
                    <a:bodyPr/>
                    <a:lstStyle/>
                    <a:p>
                      <a:pPr algn="ctr"/>
                      <a:r>
                        <a:rPr lang="en-US" sz="1800" dirty="0"/>
                        <a:t>T-DM1</a:t>
                      </a:r>
                    </a:p>
                  </a:txBody>
                  <a:tcPr/>
                </a:tc>
                <a:tc>
                  <a:txBody>
                    <a:bodyPr/>
                    <a:lstStyle/>
                    <a:p>
                      <a:pPr algn="ctr"/>
                      <a:r>
                        <a:rPr lang="en-US" sz="1800" dirty="0"/>
                        <a:t>TH</a:t>
                      </a:r>
                    </a:p>
                  </a:txBody>
                  <a:tcPr/>
                </a:tc>
                <a:extLst>
                  <a:ext uri="{0D108BD9-81ED-4DB2-BD59-A6C34878D82A}">
                    <a16:rowId xmlns:a16="http://schemas.microsoft.com/office/drawing/2014/main" val="2043898336"/>
                  </a:ext>
                </a:extLst>
              </a:tr>
              <a:tr h="370840">
                <a:tc>
                  <a:txBody>
                    <a:bodyPr/>
                    <a:lstStyle/>
                    <a:p>
                      <a:r>
                        <a:rPr lang="en-US" sz="1800" dirty="0"/>
                        <a:t>Gr 2+ PN</a:t>
                      </a:r>
                    </a:p>
                  </a:txBody>
                  <a:tcPr/>
                </a:tc>
                <a:tc>
                  <a:txBody>
                    <a:bodyPr/>
                    <a:lstStyle/>
                    <a:p>
                      <a:pPr algn="ctr"/>
                      <a:r>
                        <a:rPr lang="en-US" sz="1800" dirty="0"/>
                        <a:t>11%</a:t>
                      </a:r>
                    </a:p>
                  </a:txBody>
                  <a:tcPr/>
                </a:tc>
                <a:tc>
                  <a:txBody>
                    <a:bodyPr/>
                    <a:lstStyle/>
                    <a:p>
                      <a:pPr algn="ctr"/>
                      <a:r>
                        <a:rPr lang="en-US" sz="1800" dirty="0"/>
                        <a:t>23%</a:t>
                      </a:r>
                    </a:p>
                  </a:txBody>
                  <a:tcPr/>
                </a:tc>
                <a:extLst>
                  <a:ext uri="{0D108BD9-81ED-4DB2-BD59-A6C34878D82A}">
                    <a16:rowId xmlns:a16="http://schemas.microsoft.com/office/drawing/2014/main" val="2513459140"/>
                  </a:ext>
                </a:extLst>
              </a:tr>
              <a:tr h="370840">
                <a:tc>
                  <a:txBody>
                    <a:bodyPr/>
                    <a:lstStyle/>
                    <a:p>
                      <a:r>
                        <a:rPr lang="en-US" sz="1800" dirty="0" err="1"/>
                        <a:t>Plt</a:t>
                      </a:r>
                      <a:r>
                        <a:rPr lang="en-US" sz="1800" dirty="0"/>
                        <a:t> ↓</a:t>
                      </a:r>
                    </a:p>
                  </a:txBody>
                  <a:tcPr/>
                </a:tc>
                <a:tc>
                  <a:txBody>
                    <a:bodyPr/>
                    <a:lstStyle/>
                    <a:p>
                      <a:pPr algn="ctr"/>
                      <a:r>
                        <a:rPr lang="en-US" sz="1800" dirty="0"/>
                        <a:t>11%</a:t>
                      </a:r>
                    </a:p>
                  </a:txBody>
                  <a:tcPr/>
                </a:tc>
                <a:tc>
                  <a:txBody>
                    <a:bodyPr/>
                    <a:lstStyle/>
                    <a:p>
                      <a:pPr algn="ctr"/>
                      <a:r>
                        <a:rPr lang="en-US" sz="1800" dirty="0"/>
                        <a:t>1%</a:t>
                      </a:r>
                    </a:p>
                  </a:txBody>
                  <a:tcPr/>
                </a:tc>
                <a:extLst>
                  <a:ext uri="{0D108BD9-81ED-4DB2-BD59-A6C34878D82A}">
                    <a16:rowId xmlns:a16="http://schemas.microsoft.com/office/drawing/2014/main" val="1553619433"/>
                  </a:ext>
                </a:extLst>
              </a:tr>
              <a:tr h="370840">
                <a:tc>
                  <a:txBody>
                    <a:bodyPr/>
                    <a:lstStyle/>
                    <a:p>
                      <a:r>
                        <a:rPr lang="en-US" sz="1800" dirty="0"/>
                        <a:t>LFT </a:t>
                      </a:r>
                      <a:r>
                        <a:rPr lang="en-US" sz="1800" dirty="0" err="1"/>
                        <a:t>abnl</a:t>
                      </a:r>
                      <a:endParaRPr lang="en-US" sz="1800" dirty="0"/>
                    </a:p>
                  </a:txBody>
                  <a:tcPr/>
                </a:tc>
                <a:tc>
                  <a:txBody>
                    <a:bodyPr/>
                    <a:lstStyle/>
                    <a:p>
                      <a:pPr algn="ctr"/>
                      <a:r>
                        <a:rPr lang="en-US" sz="1800" dirty="0"/>
                        <a:t>10%</a:t>
                      </a:r>
                    </a:p>
                  </a:txBody>
                  <a:tcPr/>
                </a:tc>
                <a:tc>
                  <a:txBody>
                    <a:bodyPr/>
                    <a:lstStyle/>
                    <a:p>
                      <a:pPr algn="ctr"/>
                      <a:r>
                        <a:rPr lang="en-US" sz="1800" dirty="0"/>
                        <a:t>5%</a:t>
                      </a:r>
                    </a:p>
                  </a:txBody>
                  <a:tcPr/>
                </a:tc>
                <a:extLst>
                  <a:ext uri="{0D108BD9-81ED-4DB2-BD59-A6C34878D82A}">
                    <a16:rowId xmlns:a16="http://schemas.microsoft.com/office/drawing/2014/main" val="3585807746"/>
                  </a:ext>
                </a:extLst>
              </a:tr>
              <a:tr h="370840">
                <a:tc>
                  <a:txBody>
                    <a:bodyPr/>
                    <a:lstStyle/>
                    <a:p>
                      <a:r>
                        <a:rPr lang="en-US" sz="1800" dirty="0" err="1"/>
                        <a:t>Asx</a:t>
                      </a:r>
                      <a:r>
                        <a:rPr lang="en-US" sz="1800" dirty="0"/>
                        <a:t> EF ↓*</a:t>
                      </a:r>
                    </a:p>
                  </a:txBody>
                  <a:tcPr/>
                </a:tc>
                <a:tc>
                  <a:txBody>
                    <a:bodyPr/>
                    <a:lstStyle/>
                    <a:p>
                      <a:pPr algn="ctr"/>
                      <a:r>
                        <a:rPr lang="en-US" sz="1800" dirty="0"/>
                        <a:t>1%</a:t>
                      </a:r>
                    </a:p>
                  </a:txBody>
                  <a:tcPr/>
                </a:tc>
                <a:tc>
                  <a:txBody>
                    <a:bodyPr/>
                    <a:lstStyle/>
                    <a:p>
                      <a:pPr algn="ctr"/>
                      <a:r>
                        <a:rPr lang="en-US" sz="1800" dirty="0"/>
                        <a:t>6%</a:t>
                      </a:r>
                    </a:p>
                  </a:txBody>
                  <a:tcPr/>
                </a:tc>
                <a:extLst>
                  <a:ext uri="{0D108BD9-81ED-4DB2-BD59-A6C34878D82A}">
                    <a16:rowId xmlns:a16="http://schemas.microsoft.com/office/drawing/2014/main" val="442464877"/>
                  </a:ext>
                </a:extLst>
              </a:tr>
              <a:tr h="370840">
                <a:tc>
                  <a:txBody>
                    <a:bodyPr/>
                    <a:lstStyle/>
                    <a:p>
                      <a:r>
                        <a:rPr lang="en-US" sz="1800" dirty="0"/>
                        <a:t>D/C from tox</a:t>
                      </a:r>
                    </a:p>
                  </a:txBody>
                  <a:tcPr/>
                </a:tc>
                <a:tc>
                  <a:txBody>
                    <a:bodyPr/>
                    <a:lstStyle/>
                    <a:p>
                      <a:pPr algn="ctr"/>
                      <a:r>
                        <a:rPr lang="en-US" sz="1800" dirty="0"/>
                        <a:t>17%</a:t>
                      </a:r>
                    </a:p>
                  </a:txBody>
                  <a:tcPr/>
                </a:tc>
                <a:tc>
                  <a:txBody>
                    <a:bodyPr/>
                    <a:lstStyle/>
                    <a:p>
                      <a:pPr algn="ctr"/>
                      <a:r>
                        <a:rPr lang="en-US" sz="1800" dirty="0"/>
                        <a:t>6%</a:t>
                      </a:r>
                    </a:p>
                  </a:txBody>
                  <a:tcPr/>
                </a:tc>
                <a:extLst>
                  <a:ext uri="{0D108BD9-81ED-4DB2-BD59-A6C34878D82A}">
                    <a16:rowId xmlns:a16="http://schemas.microsoft.com/office/drawing/2014/main" val="1886021057"/>
                  </a:ext>
                </a:extLst>
              </a:tr>
            </a:tbl>
          </a:graphicData>
        </a:graphic>
      </p:graphicFrame>
      <p:sp>
        <p:nvSpPr>
          <p:cNvPr id="25" name="TextBox 24">
            <a:extLst>
              <a:ext uri="{FF2B5EF4-FFF2-40B4-BE49-F238E27FC236}">
                <a16:creationId xmlns:a16="http://schemas.microsoft.com/office/drawing/2014/main" id="{DC911F24-7331-0E4D-9646-DE78BABCDCC5}"/>
              </a:ext>
            </a:extLst>
          </p:cNvPr>
          <p:cNvSpPr txBox="1"/>
          <p:nvPr/>
        </p:nvSpPr>
        <p:spPr>
          <a:xfrm>
            <a:off x="7728011" y="3188375"/>
            <a:ext cx="331719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Side effects T-DM1 vs TH:</a:t>
            </a:r>
          </a:p>
        </p:txBody>
      </p:sp>
      <p:sp>
        <p:nvSpPr>
          <p:cNvPr id="26" name="TextBox 25">
            <a:extLst>
              <a:ext uri="{FF2B5EF4-FFF2-40B4-BE49-F238E27FC236}">
                <a16:creationId xmlns:a16="http://schemas.microsoft.com/office/drawing/2014/main" id="{7052B38D-03A2-2145-9DA5-03640FB79A4E}"/>
              </a:ext>
            </a:extLst>
          </p:cNvPr>
          <p:cNvSpPr txBox="1"/>
          <p:nvPr/>
        </p:nvSpPr>
        <p:spPr>
          <a:xfrm>
            <a:off x="9644924" y="5783730"/>
            <a:ext cx="1603324"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 &lt; 1% CHF either arm</a:t>
            </a:r>
          </a:p>
        </p:txBody>
      </p:sp>
      <p:sp>
        <p:nvSpPr>
          <p:cNvPr id="27" name="TextBox 26">
            <a:extLst>
              <a:ext uri="{FF2B5EF4-FFF2-40B4-BE49-F238E27FC236}">
                <a16:creationId xmlns:a16="http://schemas.microsoft.com/office/drawing/2014/main" id="{CEF58D95-402B-3347-94E2-B960E62E6F80}"/>
              </a:ext>
            </a:extLst>
          </p:cNvPr>
          <p:cNvSpPr txBox="1"/>
          <p:nvPr/>
        </p:nvSpPr>
        <p:spPr>
          <a:xfrm>
            <a:off x="9549705" y="6016823"/>
            <a:ext cx="2520818" cy="307777"/>
          </a:xfrm>
          <a:prstGeom prst="rect">
            <a:avLst/>
          </a:prstGeom>
          <a:noFill/>
        </p:spPr>
        <p:txBody>
          <a:bodyPr wrap="none" rtlCol="0">
            <a:spAutoFit/>
          </a:bodyPr>
          <a:lstStyle/>
          <a:p>
            <a:r>
              <a:rPr lang="en-US" sz="1400" dirty="0"/>
              <a:t>Courtesy of Lisa A Carey, MD</a:t>
            </a:r>
          </a:p>
        </p:txBody>
      </p:sp>
    </p:spTree>
    <p:extLst>
      <p:ext uri="{BB962C8B-B14F-4D97-AF65-F5344CB8AC3E}">
        <p14:creationId xmlns:p14="http://schemas.microsoft.com/office/powerpoint/2010/main" val="3241597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17869-13C2-CF40-A600-217717663E20}"/>
              </a:ext>
            </a:extLst>
          </p:cNvPr>
          <p:cNvSpPr>
            <a:spLocks noGrp="1"/>
          </p:cNvSpPr>
          <p:nvPr>
            <p:ph type="title"/>
          </p:nvPr>
        </p:nvSpPr>
        <p:spPr/>
        <p:txBody>
          <a:bodyPr/>
          <a:lstStyle/>
          <a:p>
            <a:r>
              <a:rPr lang="en-US" sz="3200" dirty="0"/>
              <a:t>KATHERINE</a:t>
            </a:r>
          </a:p>
        </p:txBody>
      </p:sp>
      <p:sp>
        <p:nvSpPr>
          <p:cNvPr id="4" name="TextBox 5">
            <a:extLst>
              <a:ext uri="{FF2B5EF4-FFF2-40B4-BE49-F238E27FC236}">
                <a16:creationId xmlns:a16="http://schemas.microsoft.com/office/drawing/2014/main" id="{E252430B-9849-D449-88F8-A72E43E3A89D}"/>
              </a:ext>
            </a:extLst>
          </p:cNvPr>
          <p:cNvSpPr txBox="1">
            <a:spLocks noChangeArrowheads="1"/>
          </p:cNvSpPr>
          <p:nvPr/>
        </p:nvSpPr>
        <p:spPr bwMode="auto">
          <a:xfrm>
            <a:off x="2402500" y="6419578"/>
            <a:ext cx="5664200" cy="30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59" tIns="60880" rIns="121759" bIns="6088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defRPr/>
            </a:pP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mn-cs"/>
              </a:rPr>
              <a:t>Von </a:t>
            </a:r>
            <a:r>
              <a:rPr lang="en-US" altLang="en-US" sz="1200" i="1" dirty="0" err="1">
                <a:solidFill>
                  <a:srgbClr val="000000"/>
                </a:solidFill>
                <a:latin typeface="Arial" panose="020B0604020202020204" pitchFamily="34" charset="0"/>
                <a:ea typeface="ＭＳ Ｐゴシック" pitchFamily="1" charset="-128"/>
                <a:cs typeface="+mn-cs"/>
              </a:rPr>
              <a:t>Minckwitz</a:t>
            </a:r>
            <a:r>
              <a:rPr lang="en-US" altLang="en-US" sz="1200" i="1" dirty="0">
                <a:solidFill>
                  <a:srgbClr val="000000"/>
                </a:solidFill>
                <a:latin typeface="Arial" panose="020B0604020202020204" pitchFamily="34" charset="0"/>
                <a:ea typeface="ＭＳ Ｐゴシック" pitchFamily="1" charset="-128"/>
                <a:cs typeface="+mn-cs"/>
              </a:rPr>
              <a:t> </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mn-cs"/>
              </a:rPr>
              <a:t>et al, NEJM 2018 </a:t>
            </a:r>
          </a:p>
        </p:txBody>
      </p:sp>
      <p:pic>
        <p:nvPicPr>
          <p:cNvPr id="5" name="Picture 1">
            <a:extLst>
              <a:ext uri="{FF2B5EF4-FFF2-40B4-BE49-F238E27FC236}">
                <a16:creationId xmlns:a16="http://schemas.microsoft.com/office/drawing/2014/main" id="{3B002F92-511B-C04A-A480-DC0AF326A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97" y="3080552"/>
            <a:ext cx="54197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8433029-263C-6543-90E4-3641CC9E7C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98"/>
          <a:stretch/>
        </p:blipFill>
        <p:spPr bwMode="auto">
          <a:xfrm>
            <a:off x="1764159" y="1288123"/>
            <a:ext cx="4027001" cy="182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DC2CABC7-0B09-5A46-8FA3-9B99C2BAD6EC}"/>
              </a:ext>
            </a:extLst>
          </p:cNvPr>
          <p:cNvSpPr txBox="1">
            <a:spLocks noChangeArrowheads="1"/>
          </p:cNvSpPr>
          <p:nvPr/>
        </p:nvSpPr>
        <p:spPr bwMode="auto">
          <a:xfrm>
            <a:off x="151138" y="1288123"/>
            <a:ext cx="15843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a:ea typeface="ＭＳ Ｐゴシック" pitchFamily="1" charset="-128"/>
                <a:cs typeface="+mn-cs"/>
              </a:rPr>
              <a:t>KATHERINE: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a:ea typeface="ＭＳ Ｐゴシック" pitchFamily="1" charset="-128"/>
                <a:cs typeface="+mn-cs"/>
              </a:rPr>
              <a:t>HER2+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sng" strike="noStrike" kern="1200" cap="none" spc="0" normalizeH="0" baseline="0" noProof="0" dirty="0">
                <a:ln>
                  <a:noFill/>
                </a:ln>
                <a:solidFill>
                  <a:srgbClr val="000000"/>
                </a:solidFill>
                <a:effectLst/>
                <a:uLnTx/>
                <a:uFillTx/>
                <a:latin typeface="Calibri" panose="020F0502020204030204"/>
                <a:ea typeface="ＭＳ Ｐゴシック" pitchFamily="1" charset="-128"/>
                <a:cs typeface="+mn-cs"/>
              </a:rPr>
              <a:t>Residual disease </a:t>
            </a:r>
            <a:r>
              <a:rPr kumimoji="0" lang="en-US" altLang="en-US" sz="1800" b="1" i="0" u="none" strike="noStrike" kern="1200" cap="none" spc="0" normalizeH="0" baseline="0" noProof="0" dirty="0">
                <a:ln>
                  <a:noFill/>
                </a:ln>
                <a:solidFill>
                  <a:srgbClr val="000000"/>
                </a:solidFill>
                <a:effectLst/>
                <a:uLnTx/>
                <a:uFillTx/>
                <a:latin typeface="Calibri" panose="020F0502020204030204"/>
                <a:ea typeface="ＭＳ Ｐゴシック" pitchFamily="1" charset="-128"/>
                <a:cs typeface="+mn-cs"/>
              </a:rPr>
              <a:t>after chemo + H</a:t>
            </a:r>
          </a:p>
        </p:txBody>
      </p:sp>
      <p:sp>
        <p:nvSpPr>
          <p:cNvPr id="8" name="TextBox 6">
            <a:extLst>
              <a:ext uri="{FF2B5EF4-FFF2-40B4-BE49-F238E27FC236}">
                <a16:creationId xmlns:a16="http://schemas.microsoft.com/office/drawing/2014/main" id="{895DDC30-869A-6B49-8A01-F09290B42224}"/>
              </a:ext>
            </a:extLst>
          </p:cNvPr>
          <p:cNvSpPr txBox="1">
            <a:spLocks noChangeArrowheads="1"/>
          </p:cNvSpPr>
          <p:nvPr/>
        </p:nvSpPr>
        <p:spPr bwMode="auto">
          <a:xfrm>
            <a:off x="6496851" y="4885415"/>
            <a:ext cx="50585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mn-cs"/>
              </a:rPr>
              <a:t>EFS ER-, LN+ still 82-83%</a:t>
            </a:r>
          </a:p>
          <a:p>
            <a:pPr marL="342900" marR="0" lvl="0" indent="-3429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mn-cs"/>
              </a:rPr>
              <a:t>Very few received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1" charset="-128"/>
                <a:cs typeface="+mn-cs"/>
              </a:rPr>
              <a:t>pertuzumab</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mn-cs"/>
            </a:endParaRPr>
          </a:p>
        </p:txBody>
      </p:sp>
      <p:sp>
        <p:nvSpPr>
          <p:cNvPr id="9" name="Rectangle 8">
            <a:extLst>
              <a:ext uri="{FF2B5EF4-FFF2-40B4-BE49-F238E27FC236}">
                <a16:creationId xmlns:a16="http://schemas.microsoft.com/office/drawing/2014/main" id="{C2FFC2E3-A71E-1942-AB51-0F417CF4B427}"/>
              </a:ext>
            </a:extLst>
          </p:cNvPr>
          <p:cNvSpPr/>
          <p:nvPr/>
        </p:nvSpPr>
        <p:spPr>
          <a:xfrm>
            <a:off x="3367535" y="5286375"/>
            <a:ext cx="2371725" cy="3199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F22705F1-89AF-DF4D-94AD-1027F77E6EFF}"/>
              </a:ext>
            </a:extLst>
          </p:cNvPr>
          <p:cNvGrpSpPr/>
          <p:nvPr/>
        </p:nvGrpSpPr>
        <p:grpSpPr>
          <a:xfrm>
            <a:off x="6048149" y="1220007"/>
            <a:ext cx="5456281" cy="3060916"/>
            <a:chOff x="7271306" y="2162333"/>
            <a:chExt cx="3833718" cy="2209051"/>
          </a:xfrm>
        </p:grpSpPr>
        <p:pic>
          <p:nvPicPr>
            <p:cNvPr id="11" name="Picture 10">
              <a:extLst>
                <a:ext uri="{FF2B5EF4-FFF2-40B4-BE49-F238E27FC236}">
                  <a16:creationId xmlns:a16="http://schemas.microsoft.com/office/drawing/2014/main" id="{E16F1F42-14E1-8542-B5C6-0868634D606C}"/>
                </a:ext>
              </a:extLst>
            </p:cNvPr>
            <p:cNvPicPr>
              <a:picLocks noChangeAspect="1"/>
            </p:cNvPicPr>
            <p:nvPr/>
          </p:nvPicPr>
          <p:blipFill rotWithShape="1">
            <a:blip r:embed="rId4"/>
            <a:srcRect l="76543" t="35915" b="28864"/>
            <a:stretch/>
          </p:blipFill>
          <p:spPr>
            <a:xfrm>
              <a:off x="9004761" y="2443161"/>
              <a:ext cx="2100263" cy="1905556"/>
            </a:xfrm>
            <a:prstGeom prst="rect">
              <a:avLst/>
            </a:prstGeom>
          </p:spPr>
        </p:pic>
        <p:grpSp>
          <p:nvGrpSpPr>
            <p:cNvPr id="12" name="Group 11">
              <a:extLst>
                <a:ext uri="{FF2B5EF4-FFF2-40B4-BE49-F238E27FC236}">
                  <a16:creationId xmlns:a16="http://schemas.microsoft.com/office/drawing/2014/main" id="{59B94B3F-31F6-F047-AD1E-FB199A84AF4E}"/>
                </a:ext>
              </a:extLst>
            </p:cNvPr>
            <p:cNvGrpSpPr/>
            <p:nvPr/>
          </p:nvGrpSpPr>
          <p:grpSpPr>
            <a:xfrm>
              <a:off x="7271306" y="2443161"/>
              <a:ext cx="1720483" cy="1928223"/>
              <a:chOff x="7271306" y="2443161"/>
              <a:chExt cx="1720483" cy="1928223"/>
            </a:xfrm>
          </p:grpSpPr>
          <p:pic>
            <p:nvPicPr>
              <p:cNvPr id="14" name="Picture 13">
                <a:extLst>
                  <a:ext uri="{FF2B5EF4-FFF2-40B4-BE49-F238E27FC236}">
                    <a16:creationId xmlns:a16="http://schemas.microsoft.com/office/drawing/2014/main" id="{CF56AD7C-6872-9843-AFF5-27DFD3DC677F}"/>
                  </a:ext>
                </a:extLst>
              </p:cNvPr>
              <p:cNvPicPr>
                <a:picLocks noChangeAspect="1"/>
              </p:cNvPicPr>
              <p:nvPr/>
            </p:nvPicPr>
            <p:blipFill rotWithShape="1">
              <a:blip r:embed="rId4"/>
              <a:srcRect l="50000" t="35766" r="36948" b="29013"/>
              <a:stretch/>
            </p:blipFill>
            <p:spPr>
              <a:xfrm>
                <a:off x="7823200" y="2443161"/>
                <a:ext cx="1168589" cy="1905555"/>
              </a:xfrm>
              <a:prstGeom prst="rect">
                <a:avLst/>
              </a:prstGeom>
            </p:spPr>
          </p:pic>
          <p:sp>
            <p:nvSpPr>
              <p:cNvPr id="15" name="TextBox 14">
                <a:extLst>
                  <a:ext uri="{FF2B5EF4-FFF2-40B4-BE49-F238E27FC236}">
                    <a16:creationId xmlns:a16="http://schemas.microsoft.com/office/drawing/2014/main" id="{28F8A312-0316-9E42-891D-22DBB623D4EF}"/>
                  </a:ext>
                </a:extLst>
              </p:cNvPr>
              <p:cNvSpPr txBox="1"/>
              <p:nvPr/>
            </p:nvSpPr>
            <p:spPr>
              <a:xfrm>
                <a:off x="7476941" y="2469621"/>
                <a:ext cx="342624" cy="3331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ER+</a:t>
                </a:r>
              </a:p>
            </p:txBody>
          </p:sp>
          <p:sp>
            <p:nvSpPr>
              <p:cNvPr id="16" name="TextBox 15">
                <a:extLst>
                  <a:ext uri="{FF2B5EF4-FFF2-40B4-BE49-F238E27FC236}">
                    <a16:creationId xmlns:a16="http://schemas.microsoft.com/office/drawing/2014/main" id="{C3723A4F-2859-DC44-A36F-0A67B81D8B28}"/>
                  </a:ext>
                </a:extLst>
              </p:cNvPr>
              <p:cNvSpPr txBox="1"/>
              <p:nvPr/>
            </p:nvSpPr>
            <p:spPr>
              <a:xfrm>
                <a:off x="7503499" y="2881271"/>
                <a:ext cx="279551" cy="33318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HP</a:t>
                </a:r>
              </a:p>
            </p:txBody>
          </p:sp>
          <p:sp>
            <p:nvSpPr>
              <p:cNvPr id="17" name="TextBox 16">
                <a:extLst>
                  <a:ext uri="{FF2B5EF4-FFF2-40B4-BE49-F238E27FC236}">
                    <a16:creationId xmlns:a16="http://schemas.microsoft.com/office/drawing/2014/main" id="{B21980F4-E15B-794B-A73B-6CCE4CC5020C}"/>
                  </a:ext>
                </a:extLst>
              </p:cNvPr>
              <p:cNvSpPr txBox="1"/>
              <p:nvPr/>
            </p:nvSpPr>
            <p:spPr>
              <a:xfrm>
                <a:off x="7388232" y="3356159"/>
                <a:ext cx="396687" cy="33318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charset="0"/>
                    <a:ea typeface="ＭＳ Ｐゴシック" pitchFamily="1" charset="-128"/>
                    <a:cs typeface="+mn-cs"/>
                  </a:rPr>
                  <a:t>ypN</a:t>
                </a: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charset="0"/>
                    <a:ea typeface="ＭＳ Ｐゴシック" pitchFamily="1" charset="-128"/>
                    <a:cs typeface="+mn-cs"/>
                  </a:rPr>
                  <a:t>ypN</a:t>
                </a: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a:t>
                </a:r>
              </a:p>
            </p:txBody>
          </p:sp>
          <p:sp>
            <p:nvSpPr>
              <p:cNvPr id="18" name="TextBox 17">
                <a:extLst>
                  <a:ext uri="{FF2B5EF4-FFF2-40B4-BE49-F238E27FC236}">
                    <a16:creationId xmlns:a16="http://schemas.microsoft.com/office/drawing/2014/main" id="{D80701BE-081E-F847-9363-AFD373CE7F75}"/>
                  </a:ext>
                </a:extLst>
              </p:cNvPr>
              <p:cNvSpPr txBox="1"/>
              <p:nvPr/>
            </p:nvSpPr>
            <p:spPr>
              <a:xfrm>
                <a:off x="7271306" y="3771657"/>
                <a:ext cx="511570" cy="59972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charset="0"/>
                    <a:ea typeface="ＭＳ Ｐゴシック" pitchFamily="1" charset="-128"/>
                    <a:cs typeface="+mn-cs"/>
                  </a:rPr>
                  <a:t>&lt;</a:t>
                </a: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ypT1b</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charset="0"/>
                    <a:ea typeface="ＭＳ Ｐゴシック" pitchFamily="1" charset="-128"/>
                    <a:cs typeface="+mn-cs"/>
                  </a:rPr>
                  <a:t>&lt;</a:t>
                </a: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ypT1c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ypT2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pitchFamily="1" charset="-128"/>
                    <a:cs typeface="+mn-cs"/>
                  </a:rPr>
                  <a:t>ypT3</a:t>
                </a:r>
              </a:p>
            </p:txBody>
          </p:sp>
        </p:grpSp>
        <p:pic>
          <p:nvPicPr>
            <p:cNvPr id="13" name="Picture 12">
              <a:extLst>
                <a:ext uri="{FF2B5EF4-FFF2-40B4-BE49-F238E27FC236}">
                  <a16:creationId xmlns:a16="http://schemas.microsoft.com/office/drawing/2014/main" id="{981DCAA1-777E-4A4A-AC4F-AE741623E441}"/>
                </a:ext>
              </a:extLst>
            </p:cNvPr>
            <p:cNvPicPr>
              <a:picLocks noChangeAspect="1"/>
            </p:cNvPicPr>
            <p:nvPr/>
          </p:nvPicPr>
          <p:blipFill rotWithShape="1">
            <a:blip r:embed="rId4"/>
            <a:srcRect l="86091" t="6563" r="1678" b="88246"/>
            <a:stretch/>
          </p:blipFill>
          <p:spPr>
            <a:xfrm>
              <a:off x="9843453" y="2162333"/>
              <a:ext cx="1095153" cy="280828"/>
            </a:xfrm>
            <a:prstGeom prst="rect">
              <a:avLst/>
            </a:prstGeom>
          </p:spPr>
        </p:pic>
      </p:grpSp>
      <p:sp>
        <p:nvSpPr>
          <p:cNvPr id="20" name="TextBox 19">
            <a:extLst>
              <a:ext uri="{FF2B5EF4-FFF2-40B4-BE49-F238E27FC236}">
                <a16:creationId xmlns:a16="http://schemas.microsoft.com/office/drawing/2014/main" id="{469E8508-6C43-C142-AB6F-F39DB2B84D61}"/>
              </a:ext>
            </a:extLst>
          </p:cNvPr>
          <p:cNvSpPr txBox="1"/>
          <p:nvPr/>
        </p:nvSpPr>
        <p:spPr>
          <a:xfrm>
            <a:off x="9549705" y="6016823"/>
            <a:ext cx="2520818" cy="307777"/>
          </a:xfrm>
          <a:prstGeom prst="rect">
            <a:avLst/>
          </a:prstGeom>
          <a:noFill/>
        </p:spPr>
        <p:txBody>
          <a:bodyPr wrap="none" rtlCol="0">
            <a:spAutoFit/>
          </a:bodyPr>
          <a:lstStyle/>
          <a:p>
            <a:r>
              <a:rPr lang="en-US" sz="1400" dirty="0"/>
              <a:t>Courtesy of Lisa A Carey, MD</a:t>
            </a:r>
          </a:p>
        </p:txBody>
      </p:sp>
    </p:spTree>
    <p:extLst>
      <p:ext uri="{BB962C8B-B14F-4D97-AF65-F5344CB8AC3E}">
        <p14:creationId xmlns:p14="http://schemas.microsoft.com/office/powerpoint/2010/main" val="1395694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3478-F558-ED43-882D-81B85764F959}"/>
              </a:ext>
            </a:extLst>
          </p:cNvPr>
          <p:cNvSpPr>
            <a:spLocks noGrp="1"/>
          </p:cNvSpPr>
          <p:nvPr>
            <p:ph type="title"/>
          </p:nvPr>
        </p:nvSpPr>
        <p:spPr/>
        <p:txBody>
          <a:bodyPr/>
          <a:lstStyle/>
          <a:p>
            <a:r>
              <a:rPr lang="en-US" sz="3200" dirty="0"/>
              <a:t>Strategies for Treatment of Early HER2+ Breast Cancer</a:t>
            </a:r>
          </a:p>
        </p:txBody>
      </p:sp>
      <p:graphicFrame>
        <p:nvGraphicFramePr>
          <p:cNvPr id="4" name="Table 3">
            <a:extLst>
              <a:ext uri="{FF2B5EF4-FFF2-40B4-BE49-F238E27FC236}">
                <a16:creationId xmlns:a16="http://schemas.microsoft.com/office/drawing/2014/main" id="{08825309-5FBB-0044-B1DE-0C32BA152AE5}"/>
              </a:ext>
            </a:extLst>
          </p:cNvPr>
          <p:cNvGraphicFramePr>
            <a:graphicFrameLocks noGrp="1"/>
          </p:cNvGraphicFramePr>
          <p:nvPr/>
        </p:nvGraphicFramePr>
        <p:xfrm>
          <a:off x="228600" y="942106"/>
          <a:ext cx="11526982" cy="4827461"/>
        </p:xfrm>
        <a:graphic>
          <a:graphicData uri="http://schemas.openxmlformats.org/drawingml/2006/table">
            <a:tbl>
              <a:tblPr firstRow="1" bandRow="1">
                <a:tableStyleId>{5C22544A-7EE6-4342-B048-85BDC9FD1C3A}</a:tableStyleId>
              </a:tblPr>
              <a:tblGrid>
                <a:gridCol w="1971156">
                  <a:extLst>
                    <a:ext uri="{9D8B030D-6E8A-4147-A177-3AD203B41FA5}">
                      <a16:colId xmlns:a16="http://schemas.microsoft.com/office/drawing/2014/main" val="748771847"/>
                    </a:ext>
                  </a:extLst>
                </a:gridCol>
                <a:gridCol w="3110448">
                  <a:extLst>
                    <a:ext uri="{9D8B030D-6E8A-4147-A177-3AD203B41FA5}">
                      <a16:colId xmlns:a16="http://schemas.microsoft.com/office/drawing/2014/main" val="2223943069"/>
                    </a:ext>
                  </a:extLst>
                </a:gridCol>
                <a:gridCol w="1622606">
                  <a:extLst>
                    <a:ext uri="{9D8B030D-6E8A-4147-A177-3AD203B41FA5}">
                      <a16:colId xmlns:a16="http://schemas.microsoft.com/office/drawing/2014/main" val="866475051"/>
                    </a:ext>
                  </a:extLst>
                </a:gridCol>
                <a:gridCol w="4822772">
                  <a:extLst>
                    <a:ext uri="{9D8B030D-6E8A-4147-A177-3AD203B41FA5}">
                      <a16:colId xmlns:a16="http://schemas.microsoft.com/office/drawing/2014/main" val="2932723726"/>
                    </a:ext>
                  </a:extLst>
                </a:gridCol>
              </a:tblGrid>
              <a:tr h="556330">
                <a:tc>
                  <a:txBody>
                    <a:bodyPr/>
                    <a:lstStyle/>
                    <a:p>
                      <a:pPr algn="ctr"/>
                      <a:r>
                        <a:rPr lang="en-US" sz="2200" dirty="0">
                          <a:latin typeface="+mn-lt"/>
                          <a:cs typeface="Arial" panose="020B0604020202020204" pitchFamily="34" charset="0"/>
                        </a:rPr>
                        <a:t>Clinical stage</a:t>
                      </a:r>
                    </a:p>
                  </a:txBody>
                  <a:tcPr anchor="ctr"/>
                </a:tc>
                <a:tc>
                  <a:txBody>
                    <a:bodyPr/>
                    <a:lstStyle/>
                    <a:p>
                      <a:pPr algn="ctr"/>
                      <a:r>
                        <a:rPr lang="en-US" sz="2200" dirty="0">
                          <a:latin typeface="+mn-lt"/>
                          <a:cs typeface="Arial" panose="020B0604020202020204" pitchFamily="34" charset="0"/>
                        </a:rPr>
                        <a:t>Initial Rx</a:t>
                      </a:r>
                    </a:p>
                  </a:txBody>
                  <a:tcPr anchor="ctr"/>
                </a:tc>
                <a:tc>
                  <a:txBody>
                    <a:bodyPr/>
                    <a:lstStyle/>
                    <a:p>
                      <a:pPr algn="ctr"/>
                      <a:r>
                        <a:rPr lang="en-US" sz="2200" dirty="0">
                          <a:latin typeface="+mn-lt"/>
                          <a:cs typeface="Arial" panose="020B0604020202020204" pitchFamily="34" charset="0"/>
                        </a:rPr>
                        <a:t>Path stage</a:t>
                      </a:r>
                    </a:p>
                  </a:txBody>
                  <a:tcPr anchor="ctr"/>
                </a:tc>
                <a:tc>
                  <a:txBody>
                    <a:bodyPr/>
                    <a:lstStyle/>
                    <a:p>
                      <a:pPr algn="ctr"/>
                      <a:r>
                        <a:rPr lang="en-US" sz="2200" dirty="0">
                          <a:latin typeface="+mn-lt"/>
                          <a:cs typeface="Arial" panose="020B0604020202020204" pitchFamily="34" charset="0"/>
                        </a:rPr>
                        <a:t>Adjuvant phase*</a:t>
                      </a:r>
                    </a:p>
                  </a:txBody>
                  <a:tcPr anchor="ctr"/>
                </a:tc>
                <a:extLst>
                  <a:ext uri="{0D108BD9-81ED-4DB2-BD59-A6C34878D82A}">
                    <a16:rowId xmlns:a16="http://schemas.microsoft.com/office/drawing/2014/main" val="3521200369"/>
                  </a:ext>
                </a:extLst>
              </a:tr>
              <a:tr h="417248">
                <a:tc rowSpan="2">
                  <a:txBody>
                    <a:bodyPr/>
                    <a:lstStyle/>
                    <a:p>
                      <a:pPr algn="ctr"/>
                      <a:r>
                        <a:rPr lang="en-US" sz="2200" dirty="0">
                          <a:latin typeface="+mn-lt"/>
                          <a:cs typeface="Arial" panose="020B0604020202020204" pitchFamily="34" charset="0"/>
                        </a:rPr>
                        <a:t>Stage I</a:t>
                      </a:r>
                    </a:p>
                    <a:p>
                      <a:pPr algn="ctr"/>
                      <a:r>
                        <a:rPr lang="en-US" sz="2200" dirty="0">
                          <a:latin typeface="+mn-lt"/>
                          <a:cs typeface="Arial" panose="020B0604020202020204" pitchFamily="34" charset="0"/>
                        </a:rPr>
                        <a:t>cT1N0</a:t>
                      </a:r>
                    </a:p>
                  </a:txBody>
                  <a:tcPr/>
                </a:tc>
                <a:tc rowSpan="2">
                  <a:txBody>
                    <a:bodyPr/>
                    <a:lstStyle/>
                    <a:p>
                      <a:pPr algn="ctr"/>
                      <a:r>
                        <a:rPr lang="en-US" sz="2200" b="1" dirty="0">
                          <a:latin typeface="+mn-lt"/>
                          <a:cs typeface="Arial" panose="020B0604020202020204" pitchFamily="34" charset="0"/>
                        </a:rPr>
                        <a:t>Surgery</a:t>
                      </a:r>
                    </a:p>
                  </a:txBody>
                  <a:tcPr/>
                </a:tc>
                <a:tc>
                  <a:txBody>
                    <a:bodyPr/>
                    <a:lstStyle/>
                    <a:p>
                      <a:pPr algn="ctr"/>
                      <a:r>
                        <a:rPr lang="en-US" sz="2200" dirty="0">
                          <a:latin typeface="+mn-lt"/>
                          <a:cs typeface="Arial" panose="020B0604020202020204" pitchFamily="34" charset="0"/>
                        </a:rPr>
                        <a:t>pT1aN0</a:t>
                      </a:r>
                    </a:p>
                  </a:txBody>
                  <a:tcPr/>
                </a:tc>
                <a:tc>
                  <a:txBody>
                    <a:bodyPr/>
                    <a:lstStyle/>
                    <a:p>
                      <a:pPr algn="l"/>
                      <a:r>
                        <a:rPr lang="en-US" sz="2200" dirty="0">
                          <a:latin typeface="+mn-lt"/>
                          <a:cs typeface="Arial" panose="020B0604020202020204" pitchFamily="34" charset="0"/>
                        </a:rPr>
                        <a:t>No systemic therapy (ET prn)</a:t>
                      </a:r>
                    </a:p>
                  </a:txBody>
                  <a:tcPr/>
                </a:tc>
                <a:extLst>
                  <a:ext uri="{0D108BD9-81ED-4DB2-BD59-A6C34878D82A}">
                    <a16:rowId xmlns:a16="http://schemas.microsoft.com/office/drawing/2014/main" val="1458862999"/>
                  </a:ext>
                </a:extLst>
              </a:tr>
              <a:tr h="461131">
                <a:tc vMerge="1">
                  <a:txBody>
                    <a:bodyPr/>
                    <a:lstStyle/>
                    <a:p>
                      <a:endParaRPr lang="en-US"/>
                    </a:p>
                  </a:txBody>
                  <a:tcPr/>
                </a:tc>
                <a:tc vMerge="1">
                  <a:txBody>
                    <a:bodyPr/>
                    <a:lstStyle/>
                    <a:p>
                      <a:endParaRPr lang="en-US"/>
                    </a:p>
                  </a:txBody>
                  <a:tcPr/>
                </a:tc>
                <a:tc>
                  <a:txBody>
                    <a:bodyPr/>
                    <a:lstStyle/>
                    <a:p>
                      <a:pPr algn="ctr"/>
                      <a:r>
                        <a:rPr lang="en-US" sz="2200" dirty="0">
                          <a:latin typeface="+mn-lt"/>
                          <a:cs typeface="Arial" panose="020B0604020202020204" pitchFamily="34" charset="0"/>
                        </a:rPr>
                        <a:t>pT1b-c,N0</a:t>
                      </a:r>
                    </a:p>
                  </a:txBody>
                  <a:tcPr/>
                </a:tc>
                <a:tc>
                  <a:txBody>
                    <a:bodyPr/>
                    <a:lstStyle/>
                    <a:p>
                      <a:pPr marL="0" indent="0" algn="l">
                        <a:buFont typeface="Arial" panose="020B0604020202020204" pitchFamily="34" charset="0"/>
                        <a:buNone/>
                      </a:pPr>
                      <a:r>
                        <a:rPr lang="en-US" sz="2200" baseline="0" dirty="0">
                          <a:latin typeface="+mn-lt"/>
                          <a:cs typeface="Arial" panose="020B0604020202020204" pitchFamily="34" charset="0"/>
                        </a:rPr>
                        <a:t>TH x 12 </a:t>
                      </a:r>
                      <a:r>
                        <a:rPr lang="en-US" sz="2200" baseline="0" dirty="0" err="1">
                          <a:latin typeface="+mn-lt"/>
                          <a:cs typeface="Arial" panose="020B0604020202020204" pitchFamily="34" charset="0"/>
                        </a:rPr>
                        <a:t>wk</a:t>
                      </a:r>
                      <a:r>
                        <a:rPr lang="en-US" sz="2200" baseline="0" dirty="0">
                          <a:latin typeface="+mn-lt"/>
                          <a:cs typeface="Arial" panose="020B0604020202020204" pitchFamily="34" charset="0"/>
                        </a:rPr>
                        <a:t>, H to 6-12m</a:t>
                      </a:r>
                    </a:p>
                  </a:txBody>
                  <a:tcPr/>
                </a:tc>
                <a:extLst>
                  <a:ext uri="{0D108BD9-81ED-4DB2-BD59-A6C34878D82A}">
                    <a16:rowId xmlns:a16="http://schemas.microsoft.com/office/drawing/2014/main" val="1900884645"/>
                  </a:ext>
                </a:extLst>
              </a:tr>
              <a:tr h="417248">
                <a:tc rowSpan="2">
                  <a:txBody>
                    <a:bodyPr/>
                    <a:lstStyle/>
                    <a:p>
                      <a:pPr algn="ctr"/>
                      <a:r>
                        <a:rPr lang="en-US" sz="2200" dirty="0">
                          <a:latin typeface="+mn-lt"/>
                          <a:cs typeface="Arial" panose="020B0604020202020204" pitchFamily="34" charset="0"/>
                        </a:rPr>
                        <a:t>Stage II</a:t>
                      </a:r>
                    </a:p>
                    <a:p>
                      <a:pPr algn="ctr"/>
                      <a:r>
                        <a:rPr lang="en-US" sz="2200" dirty="0">
                          <a:latin typeface="+mn-lt"/>
                          <a:cs typeface="Arial" panose="020B0604020202020204" pitchFamily="34" charset="0"/>
                        </a:rPr>
                        <a:t>cT2-3N0</a:t>
                      </a:r>
                    </a:p>
                    <a:p>
                      <a:pPr algn="ctr"/>
                      <a:r>
                        <a:rPr lang="en-US" sz="2200" dirty="0">
                          <a:latin typeface="+mn-lt"/>
                          <a:cs typeface="Arial" panose="020B0604020202020204" pitchFamily="34" charset="0"/>
                        </a:rPr>
                        <a:t>cT0-2N1</a:t>
                      </a:r>
                    </a:p>
                  </a:txBody>
                  <a:tcPr/>
                </a:tc>
                <a:tc rowSpan="2">
                  <a:txBody>
                    <a:bodyPr/>
                    <a:lstStyle/>
                    <a:p>
                      <a:pPr algn="ctr"/>
                      <a:r>
                        <a:rPr lang="en-US" sz="2200" b="1" dirty="0" err="1">
                          <a:latin typeface="+mn-lt"/>
                          <a:cs typeface="Arial" panose="020B0604020202020204" pitchFamily="34" charset="0"/>
                        </a:rPr>
                        <a:t>Neoadjuvant</a:t>
                      </a:r>
                      <a:r>
                        <a:rPr lang="en-US" sz="2200" b="1" dirty="0">
                          <a:latin typeface="+mn-lt"/>
                          <a:cs typeface="Arial" panose="020B0604020202020204" pitchFamily="34" charset="0"/>
                        </a:rPr>
                        <a:t> Rx</a:t>
                      </a:r>
                    </a:p>
                    <a:p>
                      <a:pPr algn="ctr"/>
                      <a:r>
                        <a:rPr lang="en-US" sz="2200" dirty="0">
                          <a:latin typeface="+mn-lt"/>
                          <a:cs typeface="Arial" panose="020B0604020202020204" pitchFamily="34" charset="0"/>
                        </a:rPr>
                        <a:t>Chemo</a:t>
                      </a:r>
                      <a:r>
                        <a:rPr lang="en-US" sz="2200" baseline="0" dirty="0">
                          <a:latin typeface="+mn-lt"/>
                          <a:cs typeface="Arial" panose="020B0604020202020204" pitchFamily="34" charset="0"/>
                        </a:rPr>
                        <a:t> + H (HP if LN+)</a:t>
                      </a:r>
                      <a:endParaRPr lang="en-US" sz="2200" dirty="0">
                        <a:latin typeface="+mn-lt"/>
                        <a:cs typeface="Arial" panose="020B0604020202020204" pitchFamily="34" charset="0"/>
                      </a:endParaRPr>
                    </a:p>
                  </a:txBody>
                  <a:tcPr/>
                </a:tc>
                <a:tc>
                  <a:txBody>
                    <a:bodyPr/>
                    <a:lstStyle/>
                    <a:p>
                      <a:pPr algn="ctr"/>
                      <a:r>
                        <a:rPr lang="en-US" sz="2200" dirty="0" err="1">
                          <a:latin typeface="+mn-lt"/>
                          <a:cs typeface="Arial" panose="020B0604020202020204" pitchFamily="34" charset="0"/>
                        </a:rPr>
                        <a:t>pCR</a:t>
                      </a:r>
                      <a:endParaRPr lang="en-US" sz="2200" dirty="0">
                        <a:latin typeface="+mn-lt"/>
                        <a:cs typeface="Arial" panose="020B0604020202020204" pitchFamily="34" charset="0"/>
                      </a:endParaRPr>
                    </a:p>
                  </a:txBody>
                  <a:tcPr/>
                </a:tc>
                <a:tc>
                  <a:txBody>
                    <a:bodyPr/>
                    <a:lstStyle/>
                    <a:p>
                      <a:pPr algn="l"/>
                      <a:r>
                        <a:rPr lang="en-US" sz="2200" baseline="0" dirty="0">
                          <a:latin typeface="+mn-lt"/>
                          <a:cs typeface="Arial" panose="020B0604020202020204" pitchFamily="34" charset="0"/>
                        </a:rPr>
                        <a:t>H or HP to 1y</a:t>
                      </a:r>
                      <a:endParaRPr lang="en-US" sz="2200" dirty="0">
                        <a:latin typeface="+mn-lt"/>
                        <a:cs typeface="Arial" panose="020B0604020202020204" pitchFamily="34" charset="0"/>
                      </a:endParaRPr>
                    </a:p>
                  </a:txBody>
                  <a:tcPr/>
                </a:tc>
                <a:extLst>
                  <a:ext uri="{0D108BD9-81ED-4DB2-BD59-A6C34878D82A}">
                    <a16:rowId xmlns:a16="http://schemas.microsoft.com/office/drawing/2014/main" val="2228333488"/>
                  </a:ext>
                </a:extLst>
              </a:tr>
              <a:tr h="556330">
                <a:tc vMerge="1">
                  <a:txBody>
                    <a:bodyPr/>
                    <a:lstStyle/>
                    <a:p>
                      <a:endParaRPr lang="en-US"/>
                    </a:p>
                  </a:txBody>
                  <a:tcPr/>
                </a:tc>
                <a:tc vMerge="1">
                  <a:txBody>
                    <a:bodyPr/>
                    <a:lstStyle/>
                    <a:p>
                      <a:endParaRPr lang="en-US"/>
                    </a:p>
                  </a:txBody>
                  <a:tcPr/>
                </a:tc>
                <a:tc>
                  <a:txBody>
                    <a:bodyPr/>
                    <a:lstStyle/>
                    <a:p>
                      <a:pPr algn="ctr"/>
                      <a:r>
                        <a:rPr lang="en-US" sz="2200" dirty="0">
                          <a:latin typeface="+mn-lt"/>
                          <a:cs typeface="Arial" panose="020B0604020202020204" pitchFamily="34" charset="0"/>
                        </a:rPr>
                        <a:t>Residual</a:t>
                      </a:r>
                      <a:r>
                        <a:rPr lang="en-US" sz="2200" baseline="0" dirty="0">
                          <a:latin typeface="+mn-lt"/>
                          <a:cs typeface="Arial" panose="020B0604020202020204" pitchFamily="34" charset="0"/>
                        </a:rPr>
                        <a:t> disease</a:t>
                      </a:r>
                      <a:endParaRPr lang="en-US" sz="2200" dirty="0">
                        <a:latin typeface="+mn-lt"/>
                        <a:cs typeface="Arial" panose="020B0604020202020204" pitchFamily="34" charset="0"/>
                      </a:endParaRPr>
                    </a:p>
                  </a:txBody>
                  <a:tcPr/>
                </a:tc>
                <a:tc>
                  <a:txBody>
                    <a:bodyPr/>
                    <a:lstStyle/>
                    <a:p>
                      <a:pPr algn="l"/>
                      <a:r>
                        <a:rPr lang="en-US" sz="2200" dirty="0">
                          <a:latin typeface="+mn-lt"/>
                          <a:cs typeface="Arial" panose="020B0604020202020204" pitchFamily="34" charset="0"/>
                        </a:rPr>
                        <a:t>T-DM1 x 14 cycles</a:t>
                      </a:r>
                    </a:p>
                  </a:txBody>
                  <a:tcPr/>
                </a:tc>
                <a:extLst>
                  <a:ext uri="{0D108BD9-81ED-4DB2-BD59-A6C34878D82A}">
                    <a16:rowId xmlns:a16="http://schemas.microsoft.com/office/drawing/2014/main" val="3716357504"/>
                  </a:ext>
                </a:extLst>
              </a:tr>
              <a:tr h="536461">
                <a:tc rowSpan="2">
                  <a:txBody>
                    <a:bodyPr/>
                    <a:lstStyle/>
                    <a:p>
                      <a:pPr algn="ctr"/>
                      <a:r>
                        <a:rPr lang="en-US" sz="2200" dirty="0">
                          <a:latin typeface="+mn-lt"/>
                          <a:cs typeface="Arial" panose="020B0604020202020204" pitchFamily="34" charset="0"/>
                        </a:rPr>
                        <a:t>Stage III</a:t>
                      </a:r>
                    </a:p>
                    <a:p>
                      <a:pPr algn="ctr"/>
                      <a:r>
                        <a:rPr lang="en-US" sz="2200" dirty="0">
                          <a:latin typeface="+mn-lt"/>
                          <a:cs typeface="Arial" panose="020B0604020202020204" pitchFamily="34" charset="0"/>
                        </a:rPr>
                        <a:t>cT3N1</a:t>
                      </a:r>
                    </a:p>
                    <a:p>
                      <a:pPr algn="ctr"/>
                      <a:r>
                        <a:rPr lang="en-US" sz="2200" dirty="0">
                          <a:latin typeface="+mn-lt"/>
                          <a:cs typeface="Arial" panose="020B0604020202020204" pitchFamily="34" charset="0"/>
                        </a:rPr>
                        <a:t>cT4N(any)</a:t>
                      </a:r>
                    </a:p>
                    <a:p>
                      <a:pPr algn="ctr"/>
                      <a:r>
                        <a:rPr lang="en-US" sz="2200" dirty="0" err="1">
                          <a:latin typeface="+mn-lt"/>
                          <a:cs typeface="Arial" panose="020B0604020202020204" pitchFamily="34" charset="0"/>
                        </a:rPr>
                        <a:t>cT</a:t>
                      </a:r>
                      <a:r>
                        <a:rPr lang="en-US" sz="2200" dirty="0">
                          <a:latin typeface="+mn-lt"/>
                          <a:cs typeface="Arial" panose="020B0604020202020204" pitchFamily="34" charset="0"/>
                        </a:rPr>
                        <a:t>(any)N2-3</a:t>
                      </a:r>
                    </a:p>
                  </a:txBody>
                  <a:tcPr/>
                </a:tc>
                <a:tc rowSpan="2">
                  <a:txBody>
                    <a:bodyPr/>
                    <a:lstStyle/>
                    <a:p>
                      <a:pPr algn="ctr"/>
                      <a:r>
                        <a:rPr lang="en-US" sz="2200" b="1" dirty="0" err="1">
                          <a:latin typeface="+mn-lt"/>
                          <a:cs typeface="Arial" panose="020B0604020202020204" pitchFamily="34" charset="0"/>
                        </a:rPr>
                        <a:t>Neoadjuvant</a:t>
                      </a:r>
                      <a:r>
                        <a:rPr lang="en-US" sz="2200" b="1" dirty="0">
                          <a:latin typeface="+mn-lt"/>
                          <a:cs typeface="Arial" panose="020B0604020202020204" pitchFamily="34" charset="0"/>
                        </a:rPr>
                        <a:t> Rx</a:t>
                      </a:r>
                    </a:p>
                    <a:p>
                      <a:pPr algn="ctr"/>
                      <a:r>
                        <a:rPr lang="en-US" sz="2200" dirty="0">
                          <a:latin typeface="+mn-lt"/>
                          <a:cs typeface="Arial" panose="020B0604020202020204" pitchFamily="34" charset="0"/>
                        </a:rPr>
                        <a:t>Chemo + HP</a:t>
                      </a:r>
                    </a:p>
                  </a:txBody>
                  <a:tcPr/>
                </a:tc>
                <a:tc>
                  <a:txBody>
                    <a:bodyPr/>
                    <a:lstStyle/>
                    <a:p>
                      <a:pPr algn="ctr"/>
                      <a:r>
                        <a:rPr lang="en-US" sz="2200" dirty="0" err="1">
                          <a:latin typeface="+mn-lt"/>
                          <a:cs typeface="Arial" panose="020B0604020202020204" pitchFamily="34" charset="0"/>
                        </a:rPr>
                        <a:t>pCR</a:t>
                      </a:r>
                      <a:endParaRPr lang="en-US" sz="2200" dirty="0">
                        <a:latin typeface="+mn-lt"/>
                        <a:cs typeface="Arial" panose="020B0604020202020204" pitchFamily="34" charset="0"/>
                      </a:endParaRPr>
                    </a:p>
                  </a:txBody>
                  <a:tcPr/>
                </a:tc>
                <a:tc>
                  <a:txBody>
                    <a:bodyPr/>
                    <a:lstStyle/>
                    <a:p>
                      <a:pPr algn="l"/>
                      <a:r>
                        <a:rPr lang="en-US" sz="2200" baseline="0" dirty="0">
                          <a:latin typeface="+mn-lt"/>
                          <a:cs typeface="Arial" panose="020B0604020202020204" pitchFamily="34" charset="0"/>
                        </a:rPr>
                        <a:t>H or HP to 1y</a:t>
                      </a:r>
                      <a:endParaRPr lang="en-US" sz="2200" dirty="0">
                        <a:latin typeface="+mn-lt"/>
                        <a:cs typeface="Arial" panose="020B0604020202020204" pitchFamily="34" charset="0"/>
                      </a:endParaRPr>
                    </a:p>
                  </a:txBody>
                  <a:tcPr/>
                </a:tc>
                <a:extLst>
                  <a:ext uri="{0D108BD9-81ED-4DB2-BD59-A6C34878D82A}">
                    <a16:rowId xmlns:a16="http://schemas.microsoft.com/office/drawing/2014/main" val="1526719715"/>
                  </a:ext>
                </a:extLst>
              </a:tr>
              <a:tr h="556330">
                <a:tc vMerge="1">
                  <a:txBody>
                    <a:bodyPr/>
                    <a:lstStyle/>
                    <a:p>
                      <a:endParaRPr lang="en-US"/>
                    </a:p>
                  </a:txBody>
                  <a:tcPr/>
                </a:tc>
                <a:tc vMerge="1">
                  <a:txBody>
                    <a:bodyPr/>
                    <a:lstStyle/>
                    <a:p>
                      <a:endParaRPr lang="en-US"/>
                    </a:p>
                  </a:txBody>
                  <a:tcPr/>
                </a:tc>
                <a:tc>
                  <a:txBody>
                    <a:bodyPr/>
                    <a:lstStyle/>
                    <a:p>
                      <a:pPr algn="ctr"/>
                      <a:r>
                        <a:rPr lang="en-US" sz="2200" dirty="0">
                          <a:latin typeface="+mn-lt"/>
                          <a:cs typeface="Arial" panose="020B0604020202020204" pitchFamily="34" charset="0"/>
                        </a:rPr>
                        <a:t>Residual disease</a:t>
                      </a:r>
                    </a:p>
                  </a:txBody>
                  <a:tcPr/>
                </a:tc>
                <a:tc>
                  <a:txBody>
                    <a:bodyPr/>
                    <a:lstStyle/>
                    <a:p>
                      <a:pPr algn="l"/>
                      <a:r>
                        <a:rPr lang="en-US" sz="2200" dirty="0">
                          <a:latin typeface="+mn-lt"/>
                          <a:cs typeface="Arial" panose="020B0604020202020204" pitchFamily="34" charset="0"/>
                        </a:rPr>
                        <a:t>T-DM1 x 14 cycles</a:t>
                      </a:r>
                    </a:p>
                    <a:p>
                      <a:pPr algn="l"/>
                      <a:r>
                        <a:rPr lang="en-US" sz="2200" dirty="0">
                          <a:latin typeface="+mn-lt"/>
                          <a:cs typeface="Arial" panose="020B0604020202020204" pitchFamily="34" charset="0"/>
                        </a:rPr>
                        <a:t>Consider neratinib x 1y if ER+</a:t>
                      </a:r>
                    </a:p>
                  </a:txBody>
                  <a:tcPr/>
                </a:tc>
                <a:extLst>
                  <a:ext uri="{0D108BD9-81ED-4DB2-BD59-A6C34878D82A}">
                    <a16:rowId xmlns:a16="http://schemas.microsoft.com/office/drawing/2014/main" val="1575184034"/>
                  </a:ext>
                </a:extLst>
              </a:tr>
              <a:tr h="417248">
                <a:tc>
                  <a:txBody>
                    <a:bodyPr/>
                    <a:lstStyle/>
                    <a:p>
                      <a:pPr algn="ctr"/>
                      <a:r>
                        <a:rPr lang="en-US" sz="2200" dirty="0">
                          <a:latin typeface="+mn-lt"/>
                          <a:cs typeface="Arial" panose="020B0604020202020204" pitchFamily="34" charset="0"/>
                        </a:rPr>
                        <a:t>Surgery first</a:t>
                      </a:r>
                    </a:p>
                    <a:p>
                      <a:pPr algn="ctr"/>
                      <a:r>
                        <a:rPr lang="en-US" sz="2200" dirty="0">
                          <a:latin typeface="+mn-lt"/>
                          <a:cs typeface="Arial" panose="020B0604020202020204" pitchFamily="34" charset="0"/>
                        </a:rPr>
                        <a:t>Stage II-III</a:t>
                      </a:r>
                    </a:p>
                  </a:txBody>
                  <a:tcPr/>
                </a:tc>
                <a:tc>
                  <a:txBody>
                    <a:bodyPr/>
                    <a:lstStyle/>
                    <a:p>
                      <a:pPr algn="ctr"/>
                      <a:r>
                        <a:rPr lang="en-US" sz="2200" i="1" baseline="0" dirty="0">
                          <a:latin typeface="+mn-lt"/>
                          <a:cs typeface="Arial" panose="020B0604020202020204" pitchFamily="34" charset="0"/>
                        </a:rPr>
                        <a:t>Neoadjuvant recommended!</a:t>
                      </a:r>
                    </a:p>
                  </a:txBody>
                  <a:tcPr/>
                </a:tc>
                <a:tc>
                  <a:txBody>
                    <a:bodyPr/>
                    <a:lstStyle/>
                    <a:p>
                      <a:pPr algn="ctr"/>
                      <a:r>
                        <a:rPr lang="en-US" sz="2200" baseline="0" dirty="0">
                          <a:latin typeface="+mn-lt"/>
                          <a:cs typeface="Arial" panose="020B0604020202020204" pitchFamily="34" charset="0"/>
                        </a:rPr>
                        <a:t>Stage II-III</a:t>
                      </a:r>
                      <a:endParaRPr lang="en-US" sz="2200" dirty="0">
                        <a:latin typeface="+mn-lt"/>
                        <a:cs typeface="Arial" panose="020B0604020202020204" pitchFamily="34" charset="0"/>
                      </a:endParaRPr>
                    </a:p>
                  </a:txBody>
                  <a:tcPr/>
                </a:tc>
                <a:tc>
                  <a:txBody>
                    <a:bodyPr/>
                    <a:lstStyle/>
                    <a:p>
                      <a:pPr algn="l"/>
                      <a:r>
                        <a:rPr lang="en-US" sz="2200" dirty="0">
                          <a:latin typeface="+mn-lt"/>
                          <a:cs typeface="Arial" panose="020B0604020202020204" pitchFamily="34" charset="0"/>
                        </a:rPr>
                        <a:t>Chemo + H (HP if LN+)</a:t>
                      </a:r>
                    </a:p>
                    <a:p>
                      <a:pPr algn="l"/>
                      <a:r>
                        <a:rPr lang="en-US" sz="2200" dirty="0">
                          <a:latin typeface="+mn-lt"/>
                          <a:cs typeface="Arial" panose="020B0604020202020204" pitchFamily="34" charset="0"/>
                        </a:rPr>
                        <a:t>Consider neratinib x 1y if ER+ and 4+ LN</a:t>
                      </a:r>
                    </a:p>
                  </a:txBody>
                  <a:tcPr/>
                </a:tc>
                <a:extLst>
                  <a:ext uri="{0D108BD9-81ED-4DB2-BD59-A6C34878D82A}">
                    <a16:rowId xmlns:a16="http://schemas.microsoft.com/office/drawing/2014/main" val="1870973879"/>
                  </a:ext>
                </a:extLst>
              </a:tr>
            </a:tbl>
          </a:graphicData>
        </a:graphic>
      </p:graphicFrame>
      <p:sp>
        <p:nvSpPr>
          <p:cNvPr id="5" name="TextBox 4">
            <a:extLst>
              <a:ext uri="{FF2B5EF4-FFF2-40B4-BE49-F238E27FC236}">
                <a16:creationId xmlns:a16="http://schemas.microsoft.com/office/drawing/2014/main" id="{513F22E1-15CF-0B42-A5B8-AEDA6B35D13A}"/>
              </a:ext>
            </a:extLst>
          </p:cNvPr>
          <p:cNvSpPr txBox="1"/>
          <p:nvPr/>
        </p:nvSpPr>
        <p:spPr>
          <a:xfrm>
            <a:off x="9302336" y="5795487"/>
            <a:ext cx="261950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*ET recommended if HR+</a:t>
            </a:r>
          </a:p>
        </p:txBody>
      </p:sp>
      <p:sp>
        <p:nvSpPr>
          <p:cNvPr id="7" name="TextBox 6">
            <a:extLst>
              <a:ext uri="{FF2B5EF4-FFF2-40B4-BE49-F238E27FC236}">
                <a16:creationId xmlns:a16="http://schemas.microsoft.com/office/drawing/2014/main" id="{345329ED-9165-2845-B032-C897ACB7AD25}"/>
              </a:ext>
            </a:extLst>
          </p:cNvPr>
          <p:cNvSpPr txBox="1"/>
          <p:nvPr/>
        </p:nvSpPr>
        <p:spPr>
          <a:xfrm>
            <a:off x="5791200" y="6429791"/>
            <a:ext cx="2520818" cy="307777"/>
          </a:xfrm>
          <a:prstGeom prst="rect">
            <a:avLst/>
          </a:prstGeom>
          <a:noFill/>
        </p:spPr>
        <p:txBody>
          <a:bodyPr wrap="none" rtlCol="0">
            <a:spAutoFit/>
          </a:bodyPr>
          <a:lstStyle/>
          <a:p>
            <a:r>
              <a:rPr lang="en-US" sz="1400" dirty="0"/>
              <a:t>Courtesy of Lisa A Carey, MD</a:t>
            </a:r>
          </a:p>
        </p:txBody>
      </p:sp>
    </p:spTree>
    <p:extLst>
      <p:ext uri="{BB962C8B-B14F-4D97-AF65-F5344CB8AC3E}">
        <p14:creationId xmlns:p14="http://schemas.microsoft.com/office/powerpoint/2010/main" val="2127659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61D68B-9248-3043-B56D-AFAB8DAAA44B}"/>
              </a:ext>
            </a:extLst>
          </p:cNvPr>
          <p:cNvSpPr/>
          <p:nvPr/>
        </p:nvSpPr>
        <p:spPr bwMode="auto">
          <a:xfrm>
            <a:off x="990600" y="3348796"/>
            <a:ext cx="7848600" cy="365760"/>
          </a:xfrm>
          <a:prstGeom prst="rect">
            <a:avLst/>
          </a:prstGeom>
          <a:solidFill>
            <a:srgbClr val="0331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990600" y="1703725"/>
            <a:ext cx="10363200" cy="3262432"/>
          </a:xfrm>
          <a:prstGeom prst="rect">
            <a:avLst/>
          </a:prstGeom>
          <a:noFill/>
        </p:spPr>
        <p:txBody>
          <a:bodyPr wrap="square" rtlCol="0">
            <a:spAutoFit/>
          </a:bodyPr>
          <a:lstStyle/>
          <a:p>
            <a:pPr lvl="0">
              <a:spcAft>
                <a:spcPts val="0"/>
              </a:spcAft>
              <a:defRPr/>
            </a:pPr>
            <a:r>
              <a:rPr lang="en-US" sz="2200" b="1" dirty="0">
                <a:solidFill>
                  <a:srgbClr val="0432FF"/>
                </a:solidFill>
                <a:latin typeface="Arial"/>
                <a:ea typeface="ＭＳ Ｐゴシック"/>
              </a:rPr>
              <a:t>Module 1: </a:t>
            </a:r>
            <a:r>
              <a:rPr lang="en-US" sz="2200" b="1" dirty="0">
                <a:solidFill>
                  <a:srgbClr val="0432FF"/>
                </a:solidFill>
              </a:rPr>
              <a:t>Localized HER2-Positive Breast Cancer — Dr Carey</a:t>
            </a:r>
            <a:endParaRPr lang="en-US" sz="2200" dirty="0">
              <a:solidFill>
                <a:srgbClr val="0432FF"/>
              </a:solidFill>
            </a:endParaRPr>
          </a:p>
          <a:p>
            <a:pPr marL="285750" indent="-285750">
              <a:spcBef>
                <a:spcPts val="1200"/>
              </a:spcBef>
              <a:spcAft>
                <a:spcPts val="0"/>
              </a:spcAft>
              <a:buFont typeface="Arial" panose="020B0604020202020204" pitchFamily="34" charset="0"/>
              <a:buChar char="•"/>
              <a:defRPr/>
            </a:pPr>
            <a:r>
              <a:rPr lang="en-US" sz="2200" b="1" dirty="0">
                <a:solidFill>
                  <a:srgbClr val="000000"/>
                </a:solidFill>
              </a:rPr>
              <a:t>Key Recent Data Sets</a:t>
            </a:r>
          </a:p>
          <a:p>
            <a:pPr marL="742950" lvl="1" indent="-285750">
              <a:spcAft>
                <a:spcPts val="0"/>
              </a:spcAft>
              <a:buFont typeface="Arial" panose="020B0604020202020204" pitchFamily="34" charset="0"/>
              <a:buChar char="•"/>
            </a:pPr>
            <a:r>
              <a:rPr lang="en-US" sz="2200" dirty="0">
                <a:solidFill>
                  <a:srgbClr val="000000"/>
                </a:solidFill>
              </a:rPr>
              <a:t>Adjuvant: APHINITY update (</a:t>
            </a:r>
            <a:r>
              <a:rPr lang="en-US" sz="2200" dirty="0" err="1">
                <a:solidFill>
                  <a:srgbClr val="000000"/>
                </a:solidFill>
              </a:rPr>
              <a:t>pertuzumab</a:t>
            </a:r>
            <a:r>
              <a:rPr lang="en-US" sz="2200" dirty="0">
                <a:solidFill>
                  <a:srgbClr val="000000"/>
                </a:solidFill>
              </a:rPr>
              <a:t>); ATEMPT — T-DM1 vs HP</a:t>
            </a:r>
          </a:p>
          <a:p>
            <a:pPr marL="742950" lvl="1" indent="-285750">
              <a:spcAft>
                <a:spcPts val="0"/>
              </a:spcAft>
              <a:buFont typeface="Arial" panose="020B0604020202020204" pitchFamily="34" charset="0"/>
              <a:buChar char="•"/>
            </a:pPr>
            <a:r>
              <a:rPr lang="en-US" sz="2200" dirty="0" err="1">
                <a:solidFill>
                  <a:srgbClr val="000000"/>
                </a:solidFill>
              </a:rPr>
              <a:t>Postneoadjuvant</a:t>
            </a:r>
            <a:r>
              <a:rPr lang="en-US" sz="2200" dirty="0">
                <a:solidFill>
                  <a:srgbClr val="000000"/>
                </a:solidFill>
              </a:rPr>
              <a:t>: KATHERINE — T-DM1 for residual disease </a:t>
            </a:r>
          </a:p>
          <a:p>
            <a:pPr marL="285750" indent="-285750">
              <a:spcBef>
                <a:spcPts val="1200"/>
              </a:spcBef>
              <a:spcAft>
                <a:spcPts val="0"/>
              </a:spcAft>
              <a:buFont typeface="Arial" panose="020B0604020202020204" pitchFamily="34" charset="0"/>
              <a:buChar char="•"/>
            </a:pPr>
            <a:r>
              <a:rPr lang="en-US" sz="2200" b="1" dirty="0">
                <a:solidFill>
                  <a:schemeClr val="bg1"/>
                </a:solidFill>
              </a:rPr>
              <a:t>Cases/Questions from General Medical Oncologists</a:t>
            </a:r>
            <a:endParaRPr lang="en-US" sz="2200" dirty="0">
              <a:solidFill>
                <a:srgbClr val="000000"/>
              </a:solidFill>
            </a:endParaRPr>
          </a:p>
          <a:p>
            <a:pPr marL="742950" lvl="1" indent="-285750">
              <a:spcAft>
                <a:spcPts val="0"/>
              </a:spcAft>
              <a:buFont typeface="Arial" panose="020B0604020202020204" pitchFamily="34" charset="0"/>
              <a:buChar char="•"/>
            </a:pPr>
            <a:r>
              <a:rPr lang="en-US" sz="2200" dirty="0">
                <a:solidFill>
                  <a:srgbClr val="000000"/>
                </a:solidFill>
              </a:rPr>
              <a:t>35-year-old woman with locally recurrent ER/PR+, HER2+ IDC</a:t>
            </a:r>
          </a:p>
          <a:p>
            <a:pPr marL="742950" lvl="1" indent="-285750">
              <a:spcAft>
                <a:spcPts val="0"/>
              </a:spcAft>
              <a:buFont typeface="Arial" panose="020B0604020202020204" pitchFamily="34" charset="0"/>
              <a:buChar char="•"/>
            </a:pPr>
            <a:r>
              <a:rPr lang="en-US" sz="2200" dirty="0">
                <a:solidFill>
                  <a:srgbClr val="000000"/>
                </a:solidFill>
              </a:rPr>
              <a:t>38-year-old woman with 3-cm, node-positive ER/PR+, HER2+ IDC</a:t>
            </a:r>
          </a:p>
          <a:p>
            <a:pPr marL="285750" indent="-285750">
              <a:spcBef>
                <a:spcPts val="1200"/>
              </a:spcBef>
              <a:spcAft>
                <a:spcPts val="0"/>
              </a:spcAft>
              <a:buFont typeface="Arial" panose="020B0604020202020204" pitchFamily="34" charset="0"/>
              <a:buChar char="•"/>
            </a:pPr>
            <a:r>
              <a:rPr lang="en-US" sz="2200" b="1" dirty="0">
                <a:solidFill>
                  <a:srgbClr val="000000"/>
                </a:solidFill>
              </a:rPr>
              <a:t>Faculty Cases</a:t>
            </a:r>
          </a:p>
        </p:txBody>
      </p:sp>
    </p:spTree>
    <p:extLst>
      <p:ext uri="{BB962C8B-B14F-4D97-AF65-F5344CB8AC3E}">
        <p14:creationId xmlns:p14="http://schemas.microsoft.com/office/powerpoint/2010/main" val="2270463599"/>
      </p:ext>
    </p:extLst>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1900" dirty="0"/>
              <a:t>A 35-year-old woman with ER-positive, HER2-positive BC receives neoadjuvant TCHP, adjuvant trastuzumab and adjuvant AI. Four years later she has a 5-cm in-breast recurrence and receives neoadjuvant TCHP with a pathologic complete response. What adjuvant therapy would you recommend? </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538014"/>
          <a:ext cx="6781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182889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a:t>
            </a: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pertuzumab</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 </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neratinib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609600" y="2523500"/>
            <a:ext cx="3914775" cy="7512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a:t>
            </a: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pertuzumab</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09604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 </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 </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neratinib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2" name="Text Box 4">
            <a:extLst>
              <a:ext uri="{FF2B5EF4-FFF2-40B4-BE49-F238E27FC236}">
                <a16:creationId xmlns:a16="http://schemas.microsoft.com/office/drawing/2014/main" id="{9468D591-A010-EC42-9E82-B53F1BC6AFFD}"/>
              </a:ext>
            </a:extLst>
          </p:cNvPr>
          <p:cNvSpPr txBox="1">
            <a:spLocks noChangeArrowheads="1"/>
          </p:cNvSpPr>
          <p:nvPr/>
        </p:nvSpPr>
        <p:spPr bwMode="auto">
          <a:xfrm>
            <a:off x="609600" y="3661462"/>
            <a:ext cx="3914775" cy="18524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T-DM1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EDF8C6A6-EE1D-8E4D-B4FE-03BA8601FB57}"/>
              </a:ext>
            </a:extLst>
          </p:cNvPr>
          <p:cNvSpPr txBox="1">
            <a:spLocks noChangeArrowheads="1"/>
          </p:cNvSpPr>
          <p:nvPr/>
        </p:nvSpPr>
        <p:spPr bwMode="auto">
          <a:xfrm>
            <a:off x="149204" y="4203896"/>
            <a:ext cx="4375171" cy="25859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T-DM1 </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sym typeface="Wingdings" pitchFamily="2" charset="2"/>
              </a:rPr>
              <a:t> </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neratinib </a:t>
            </a:r>
          </a:p>
        </p:txBody>
      </p:sp>
      <p:sp>
        <p:nvSpPr>
          <p:cNvPr id="11" name="Text Box 4">
            <a:extLst>
              <a:ext uri="{FF2B5EF4-FFF2-40B4-BE49-F238E27FC236}">
                <a16:creationId xmlns:a16="http://schemas.microsoft.com/office/drawing/2014/main" id="{86E0096A-B804-DB42-BE80-CDF47C4A477B}"/>
              </a:ext>
            </a:extLst>
          </p:cNvPr>
          <p:cNvSpPr txBox="1">
            <a:spLocks noChangeArrowheads="1"/>
          </p:cNvSpPr>
          <p:nvPr/>
        </p:nvSpPr>
        <p:spPr bwMode="auto">
          <a:xfrm>
            <a:off x="149204" y="4864145"/>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Text Box 4">
            <a:extLst>
              <a:ext uri="{FF2B5EF4-FFF2-40B4-BE49-F238E27FC236}">
                <a16:creationId xmlns:a16="http://schemas.microsoft.com/office/drawing/2014/main" id="{0DA5DD52-FA0E-C149-BDED-6E8A82F02F77}"/>
              </a:ext>
            </a:extLst>
          </p:cNvPr>
          <p:cNvSpPr txBox="1">
            <a:spLocks noChangeArrowheads="1"/>
          </p:cNvSpPr>
          <p:nvPr/>
        </p:nvSpPr>
        <p:spPr bwMode="auto">
          <a:xfrm>
            <a:off x="377588" y="6208076"/>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N = 163</a:t>
            </a:r>
          </a:p>
        </p:txBody>
      </p:sp>
      <p:sp>
        <p:nvSpPr>
          <p:cNvPr id="15" name="Text Box 4">
            <a:extLst>
              <a:ext uri="{FF2B5EF4-FFF2-40B4-BE49-F238E27FC236}">
                <a16:creationId xmlns:a16="http://schemas.microsoft.com/office/drawing/2014/main" id="{78C02C70-1761-3946-8BA3-1B6B8C1336E4}"/>
              </a:ext>
            </a:extLst>
          </p:cNvPr>
          <p:cNvSpPr txBox="1">
            <a:spLocks noChangeArrowheads="1"/>
          </p:cNvSpPr>
          <p:nvPr/>
        </p:nvSpPr>
        <p:spPr bwMode="auto">
          <a:xfrm>
            <a:off x="149204" y="5472673"/>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Other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006022143"/>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3AE43A-5844-1A4E-923A-D60A1E088467}"/>
              </a:ext>
            </a:extLst>
          </p:cNvPr>
          <p:cNvSpPr>
            <a:spLocks noGrp="1"/>
          </p:cNvSpPr>
          <p:nvPr>
            <p:ph idx="1"/>
          </p:nvPr>
        </p:nvSpPr>
        <p:spPr/>
        <p:txBody>
          <a:bodyPr/>
          <a:lstStyle/>
          <a:p>
            <a:r>
              <a:rPr lang="en-US" dirty="0"/>
              <a:t>2 cm</a:t>
            </a:r>
          </a:p>
        </p:txBody>
      </p:sp>
      <p:sp>
        <p:nvSpPr>
          <p:cNvPr id="3" name="Content Placeholder 2">
            <a:extLst>
              <a:ext uri="{FF2B5EF4-FFF2-40B4-BE49-F238E27FC236}">
                <a16:creationId xmlns:a16="http://schemas.microsoft.com/office/drawing/2014/main" id="{37037E4B-58F3-2D44-9E00-A4964DE54D52}"/>
              </a:ext>
            </a:extLst>
          </p:cNvPr>
          <p:cNvSpPr>
            <a:spLocks noGrp="1"/>
          </p:cNvSpPr>
          <p:nvPr>
            <p:ph idx="23"/>
          </p:nvPr>
        </p:nvSpPr>
        <p:spPr/>
        <p:txBody>
          <a:bodyPr/>
          <a:lstStyle/>
          <a:p>
            <a:r>
              <a:rPr lang="en-US" dirty="0"/>
              <a:t>Smallest tumor size</a:t>
            </a:r>
          </a:p>
        </p:txBody>
      </p:sp>
      <p:sp>
        <p:nvSpPr>
          <p:cNvPr id="4" name="Content Placeholder 3">
            <a:extLst>
              <a:ext uri="{FF2B5EF4-FFF2-40B4-BE49-F238E27FC236}">
                <a16:creationId xmlns:a16="http://schemas.microsoft.com/office/drawing/2014/main" id="{0BCE0A2B-8229-8A42-91B2-CA6D7526006A}"/>
              </a:ext>
            </a:extLst>
          </p:cNvPr>
          <p:cNvSpPr>
            <a:spLocks noGrp="1"/>
          </p:cNvSpPr>
          <p:nvPr>
            <p:ph idx="30"/>
          </p:nvPr>
        </p:nvSpPr>
        <p:spPr/>
        <p:txBody>
          <a:bodyPr/>
          <a:lstStyle/>
          <a:p>
            <a:r>
              <a:rPr lang="en-US" dirty="0"/>
              <a:t>None</a:t>
            </a:r>
          </a:p>
        </p:txBody>
      </p:sp>
      <p:sp>
        <p:nvSpPr>
          <p:cNvPr id="5" name="Content Placeholder 4">
            <a:extLst>
              <a:ext uri="{FF2B5EF4-FFF2-40B4-BE49-F238E27FC236}">
                <a16:creationId xmlns:a16="http://schemas.microsoft.com/office/drawing/2014/main" id="{59DCFD7D-9608-1A43-BB0F-2910FD98F24A}"/>
              </a:ext>
            </a:extLst>
          </p:cNvPr>
          <p:cNvSpPr>
            <a:spLocks noGrp="1"/>
          </p:cNvSpPr>
          <p:nvPr>
            <p:ph idx="31"/>
          </p:nvPr>
        </p:nvSpPr>
        <p:spPr/>
        <p:txBody>
          <a:bodyPr/>
          <a:lstStyle/>
          <a:p>
            <a:r>
              <a:rPr lang="en-US" dirty="0"/>
              <a:t>Neoadjuvant systemic therapy</a:t>
            </a:r>
          </a:p>
        </p:txBody>
      </p:sp>
      <p:sp>
        <p:nvSpPr>
          <p:cNvPr id="50" name="Title 49">
            <a:extLst>
              <a:ext uri="{FF2B5EF4-FFF2-40B4-BE49-F238E27FC236}">
                <a16:creationId xmlns:a16="http://schemas.microsoft.com/office/drawing/2014/main" id="{DD45D217-38D5-0844-811B-7CD672A2BFC3}"/>
              </a:ext>
            </a:extLst>
          </p:cNvPr>
          <p:cNvSpPr>
            <a:spLocks noGrp="1"/>
          </p:cNvSpPr>
          <p:nvPr>
            <p:ph type="title"/>
          </p:nvPr>
        </p:nvSpPr>
        <p:spPr/>
        <p:txBody>
          <a:bodyPr/>
          <a:lstStyle/>
          <a:p>
            <a:r>
              <a:rPr lang="en-US" sz="2000" dirty="0"/>
              <a:t>What is the size of the smallest tumor for which you would recommend neoadjuvant systemic therapy for a patient with ER-negative, HER2-positive, node-negative infiltrating ductal carcinoma (IDC)? </a:t>
            </a:r>
            <a:br>
              <a:rPr lang="en-US" sz="2000" dirty="0"/>
            </a:br>
            <a:r>
              <a:rPr lang="en-US" sz="1000" dirty="0"/>
              <a:t> </a:t>
            </a:r>
            <a:br>
              <a:rPr lang="en-US" sz="2000" dirty="0"/>
            </a:br>
            <a:r>
              <a:rPr lang="en-US" sz="2000" dirty="0"/>
              <a:t>Which neoadjuvant systemic therapy, if any, would you generally recommend for a </a:t>
            </a:r>
            <a:r>
              <a:rPr lang="en-US" sz="2000" u="sng" dirty="0"/>
              <a:t>77-year-old</a:t>
            </a:r>
            <a:r>
              <a:rPr lang="en-US" sz="2000" dirty="0"/>
              <a:t> woman with a </a:t>
            </a:r>
            <a:r>
              <a:rPr lang="en-US" sz="2000" u="sng" dirty="0"/>
              <a:t>2-cm</a:t>
            </a:r>
            <a:r>
              <a:rPr lang="en-US" sz="2000" dirty="0"/>
              <a:t>, ER-positive, HER2-positive, </a:t>
            </a:r>
            <a:r>
              <a:rPr lang="en-US" sz="2000" u="sng" dirty="0"/>
              <a:t>node-negative</a:t>
            </a:r>
            <a:r>
              <a:rPr lang="en-US" sz="2000" dirty="0"/>
              <a:t> IDC?   (Dr </a:t>
            </a:r>
            <a:r>
              <a:rPr lang="en-US" sz="2000" dirty="0" err="1"/>
              <a:t>Favaro</a:t>
            </a:r>
            <a:r>
              <a:rPr lang="en-US" sz="2000" dirty="0"/>
              <a:t>)</a:t>
            </a:r>
          </a:p>
        </p:txBody>
      </p:sp>
      <p:sp>
        <p:nvSpPr>
          <p:cNvPr id="6" name="Content Placeholder 5">
            <a:extLst>
              <a:ext uri="{FF2B5EF4-FFF2-40B4-BE49-F238E27FC236}">
                <a16:creationId xmlns:a16="http://schemas.microsoft.com/office/drawing/2014/main" id="{184FA756-952E-3F46-ACCB-FA6483DE6457}"/>
              </a:ext>
            </a:extLst>
          </p:cNvPr>
          <p:cNvSpPr>
            <a:spLocks noGrp="1"/>
          </p:cNvSpPr>
          <p:nvPr>
            <p:ph idx="32"/>
          </p:nvPr>
        </p:nvSpPr>
        <p:spPr/>
        <p:txBody>
          <a:bodyPr/>
          <a:lstStyle/>
          <a:p>
            <a:r>
              <a:rPr lang="en-US" dirty="0"/>
              <a:t>2 cm</a:t>
            </a:r>
          </a:p>
        </p:txBody>
      </p:sp>
      <p:sp>
        <p:nvSpPr>
          <p:cNvPr id="7" name="Content Placeholder 6">
            <a:extLst>
              <a:ext uri="{FF2B5EF4-FFF2-40B4-BE49-F238E27FC236}">
                <a16:creationId xmlns:a16="http://schemas.microsoft.com/office/drawing/2014/main" id="{6ACBF551-A568-FB45-B7F7-83D570E1F029}"/>
              </a:ext>
            </a:extLst>
          </p:cNvPr>
          <p:cNvSpPr>
            <a:spLocks noGrp="1"/>
          </p:cNvSpPr>
          <p:nvPr>
            <p:ph idx="33"/>
          </p:nvPr>
        </p:nvSpPr>
        <p:spPr/>
        <p:txBody>
          <a:bodyPr/>
          <a:lstStyle/>
          <a:p>
            <a:r>
              <a:rPr lang="en-US" dirty="0"/>
              <a:t>None</a:t>
            </a:r>
          </a:p>
        </p:txBody>
      </p:sp>
      <p:sp>
        <p:nvSpPr>
          <p:cNvPr id="8" name="Content Placeholder 7">
            <a:extLst>
              <a:ext uri="{FF2B5EF4-FFF2-40B4-BE49-F238E27FC236}">
                <a16:creationId xmlns:a16="http://schemas.microsoft.com/office/drawing/2014/main" id="{6455E45C-0344-164D-B921-7D09C565A6EB}"/>
              </a:ext>
            </a:extLst>
          </p:cNvPr>
          <p:cNvSpPr>
            <a:spLocks noGrp="1"/>
          </p:cNvSpPr>
          <p:nvPr>
            <p:ph idx="34"/>
          </p:nvPr>
        </p:nvSpPr>
        <p:spPr/>
        <p:txBody>
          <a:bodyPr/>
          <a:lstStyle/>
          <a:p>
            <a:r>
              <a:rPr lang="en-US" dirty="0"/>
              <a:t>2 cm</a:t>
            </a:r>
          </a:p>
        </p:txBody>
      </p:sp>
      <p:sp>
        <p:nvSpPr>
          <p:cNvPr id="9" name="Content Placeholder 8">
            <a:extLst>
              <a:ext uri="{FF2B5EF4-FFF2-40B4-BE49-F238E27FC236}">
                <a16:creationId xmlns:a16="http://schemas.microsoft.com/office/drawing/2014/main" id="{1375352E-F12E-8446-950A-DD9069234AEE}"/>
              </a:ext>
            </a:extLst>
          </p:cNvPr>
          <p:cNvSpPr>
            <a:spLocks noGrp="1"/>
          </p:cNvSpPr>
          <p:nvPr>
            <p:ph idx="35"/>
          </p:nvPr>
        </p:nvSpPr>
        <p:spPr/>
        <p:txBody>
          <a:bodyPr/>
          <a:lstStyle/>
          <a:p>
            <a:r>
              <a:rPr lang="en-US" dirty="0"/>
              <a:t>None</a:t>
            </a:r>
          </a:p>
        </p:txBody>
      </p:sp>
      <p:sp>
        <p:nvSpPr>
          <p:cNvPr id="10" name="Content Placeholder 9">
            <a:extLst>
              <a:ext uri="{FF2B5EF4-FFF2-40B4-BE49-F238E27FC236}">
                <a16:creationId xmlns:a16="http://schemas.microsoft.com/office/drawing/2014/main" id="{DEE923F8-4F7E-0A4C-98DF-22F90EC6717D}"/>
              </a:ext>
            </a:extLst>
          </p:cNvPr>
          <p:cNvSpPr>
            <a:spLocks noGrp="1"/>
          </p:cNvSpPr>
          <p:nvPr>
            <p:ph idx="36"/>
          </p:nvPr>
        </p:nvSpPr>
        <p:spPr/>
        <p:txBody>
          <a:bodyPr/>
          <a:lstStyle/>
          <a:p>
            <a:r>
              <a:rPr lang="en-US" dirty="0"/>
              <a:t>1 cm</a:t>
            </a:r>
          </a:p>
        </p:txBody>
      </p:sp>
      <p:sp>
        <p:nvSpPr>
          <p:cNvPr id="11" name="Content Placeholder 10">
            <a:extLst>
              <a:ext uri="{FF2B5EF4-FFF2-40B4-BE49-F238E27FC236}">
                <a16:creationId xmlns:a16="http://schemas.microsoft.com/office/drawing/2014/main" id="{969D1FDA-C8E0-3F49-9401-6EC8B650F651}"/>
              </a:ext>
            </a:extLst>
          </p:cNvPr>
          <p:cNvSpPr>
            <a:spLocks noGrp="1"/>
          </p:cNvSpPr>
          <p:nvPr>
            <p:ph idx="37"/>
          </p:nvPr>
        </p:nvSpPr>
        <p:spPr/>
        <p:txBody>
          <a:bodyPr/>
          <a:lstStyle/>
          <a:p>
            <a:r>
              <a:rPr lang="en-US" dirty="0"/>
              <a:t>TCH</a:t>
            </a:r>
          </a:p>
        </p:txBody>
      </p:sp>
      <p:sp>
        <p:nvSpPr>
          <p:cNvPr id="12" name="Content Placeholder 11">
            <a:extLst>
              <a:ext uri="{FF2B5EF4-FFF2-40B4-BE49-F238E27FC236}">
                <a16:creationId xmlns:a16="http://schemas.microsoft.com/office/drawing/2014/main" id="{BE922E82-942D-B641-B41B-B3790D906D68}"/>
              </a:ext>
            </a:extLst>
          </p:cNvPr>
          <p:cNvSpPr>
            <a:spLocks noGrp="1"/>
          </p:cNvSpPr>
          <p:nvPr>
            <p:ph idx="38"/>
          </p:nvPr>
        </p:nvSpPr>
        <p:spPr/>
        <p:txBody>
          <a:bodyPr/>
          <a:lstStyle/>
          <a:p>
            <a:r>
              <a:rPr lang="en-US" dirty="0"/>
              <a:t>0.2 cm</a:t>
            </a:r>
          </a:p>
        </p:txBody>
      </p:sp>
      <p:sp>
        <p:nvSpPr>
          <p:cNvPr id="13" name="Content Placeholder 12">
            <a:extLst>
              <a:ext uri="{FF2B5EF4-FFF2-40B4-BE49-F238E27FC236}">
                <a16:creationId xmlns:a16="http://schemas.microsoft.com/office/drawing/2014/main" id="{6897A3D5-9574-9742-BAED-431F44538B80}"/>
              </a:ext>
            </a:extLst>
          </p:cNvPr>
          <p:cNvSpPr>
            <a:spLocks noGrp="1"/>
          </p:cNvSpPr>
          <p:nvPr>
            <p:ph idx="39"/>
          </p:nvPr>
        </p:nvSpPr>
        <p:spPr/>
        <p:txBody>
          <a:bodyPr/>
          <a:lstStyle/>
          <a:p>
            <a:r>
              <a:rPr lang="en-US" dirty="0"/>
              <a:t>Paclitaxel/trastuzumab</a:t>
            </a:r>
          </a:p>
        </p:txBody>
      </p:sp>
      <p:sp>
        <p:nvSpPr>
          <p:cNvPr id="14" name="Content Placeholder 13">
            <a:extLst>
              <a:ext uri="{FF2B5EF4-FFF2-40B4-BE49-F238E27FC236}">
                <a16:creationId xmlns:a16="http://schemas.microsoft.com/office/drawing/2014/main" id="{19F33152-3CE5-B045-9379-2362E87D8F00}"/>
              </a:ext>
            </a:extLst>
          </p:cNvPr>
          <p:cNvSpPr>
            <a:spLocks noGrp="1"/>
          </p:cNvSpPr>
          <p:nvPr>
            <p:ph idx="40"/>
          </p:nvPr>
        </p:nvSpPr>
        <p:spPr/>
        <p:txBody>
          <a:bodyPr/>
          <a:lstStyle/>
          <a:p>
            <a:r>
              <a:rPr lang="en-US" dirty="0"/>
              <a:t>1.5 cm</a:t>
            </a:r>
          </a:p>
        </p:txBody>
      </p:sp>
      <p:sp>
        <p:nvSpPr>
          <p:cNvPr id="15" name="Content Placeholder 14">
            <a:extLst>
              <a:ext uri="{FF2B5EF4-FFF2-40B4-BE49-F238E27FC236}">
                <a16:creationId xmlns:a16="http://schemas.microsoft.com/office/drawing/2014/main" id="{3E56DACF-7F68-F84B-966E-17A1E34CAE34}"/>
              </a:ext>
            </a:extLst>
          </p:cNvPr>
          <p:cNvSpPr>
            <a:spLocks noGrp="1"/>
          </p:cNvSpPr>
          <p:nvPr>
            <p:ph idx="41"/>
          </p:nvPr>
        </p:nvSpPr>
        <p:spPr/>
        <p:txBody>
          <a:bodyPr>
            <a:normAutofit/>
          </a:bodyPr>
          <a:lstStyle/>
          <a:p>
            <a:r>
              <a:rPr lang="en-US" dirty="0"/>
              <a:t>THP</a:t>
            </a:r>
          </a:p>
        </p:txBody>
      </p:sp>
      <p:sp>
        <p:nvSpPr>
          <p:cNvPr id="16" name="TextBox 15">
            <a:extLst>
              <a:ext uri="{FF2B5EF4-FFF2-40B4-BE49-F238E27FC236}">
                <a16:creationId xmlns:a16="http://schemas.microsoft.com/office/drawing/2014/main" id="{7C90AA5A-BB1A-BC48-9103-2DC8877D45B6}"/>
              </a:ext>
            </a:extLst>
          </p:cNvPr>
          <p:cNvSpPr txBox="1"/>
          <p:nvPr/>
        </p:nvSpPr>
        <p:spPr>
          <a:xfrm>
            <a:off x="745588" y="5978769"/>
            <a:ext cx="7898894"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rPr>
              <a:t>THP = paclitaxel/trastuzumab/</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charset="-128"/>
              </a:rPr>
              <a:t>pertuzumab</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rPr>
              <a:t>; TCH = docetaxel/carboplatin/trastuzumab</a:t>
            </a:r>
          </a:p>
        </p:txBody>
      </p:sp>
    </p:spTree>
    <p:extLst>
      <p:ext uri="{BB962C8B-B14F-4D97-AF65-F5344CB8AC3E}">
        <p14:creationId xmlns:p14="http://schemas.microsoft.com/office/powerpoint/2010/main" val="2984267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86FE7843-05DE-094C-874C-790D565698ED}"/>
              </a:ext>
            </a:extLst>
          </p:cNvPr>
          <p:cNvSpPr>
            <a:spLocks noGrp="1"/>
          </p:cNvSpPr>
          <p:nvPr>
            <p:ph idx="1"/>
          </p:nvPr>
        </p:nvSpPr>
        <p:spPr/>
        <p:txBody>
          <a:bodyPr/>
          <a:lstStyle/>
          <a:p>
            <a:r>
              <a:rPr lang="en-US" dirty="0"/>
              <a:t>None</a:t>
            </a:r>
          </a:p>
        </p:txBody>
      </p:sp>
      <p:sp>
        <p:nvSpPr>
          <p:cNvPr id="19" name="Content Placeholder 18">
            <a:extLst>
              <a:ext uri="{FF2B5EF4-FFF2-40B4-BE49-F238E27FC236}">
                <a16:creationId xmlns:a16="http://schemas.microsoft.com/office/drawing/2014/main" id="{0A827C6A-FBC8-9D48-AA94-2E6C6F243FFA}"/>
              </a:ext>
            </a:extLst>
          </p:cNvPr>
          <p:cNvSpPr>
            <a:spLocks noGrp="1"/>
          </p:cNvSpPr>
          <p:nvPr>
            <p:ph idx="10"/>
          </p:nvPr>
        </p:nvSpPr>
        <p:spPr/>
        <p:txBody>
          <a:bodyPr/>
          <a:lstStyle/>
          <a:p>
            <a:r>
              <a:rPr lang="en-US" dirty="0"/>
              <a:t>Paclitaxel/trastuzumab</a:t>
            </a:r>
          </a:p>
        </p:txBody>
      </p:sp>
      <p:sp>
        <p:nvSpPr>
          <p:cNvPr id="20" name="Content Placeholder 19">
            <a:extLst>
              <a:ext uri="{FF2B5EF4-FFF2-40B4-BE49-F238E27FC236}">
                <a16:creationId xmlns:a16="http://schemas.microsoft.com/office/drawing/2014/main" id="{488241C9-A129-9D4B-B7FC-6A3F48932ADD}"/>
              </a:ext>
            </a:extLst>
          </p:cNvPr>
          <p:cNvSpPr>
            <a:spLocks noGrp="1"/>
          </p:cNvSpPr>
          <p:nvPr>
            <p:ph idx="11"/>
          </p:nvPr>
        </p:nvSpPr>
        <p:spPr/>
        <p:txBody>
          <a:bodyPr/>
          <a:lstStyle/>
          <a:p>
            <a:r>
              <a:rPr lang="en-US" dirty="0"/>
              <a:t>T-DM1</a:t>
            </a:r>
          </a:p>
        </p:txBody>
      </p:sp>
      <p:sp>
        <p:nvSpPr>
          <p:cNvPr id="21" name="Content Placeholder 20">
            <a:extLst>
              <a:ext uri="{FF2B5EF4-FFF2-40B4-BE49-F238E27FC236}">
                <a16:creationId xmlns:a16="http://schemas.microsoft.com/office/drawing/2014/main" id="{9C085854-7279-B14A-A280-678926C1C247}"/>
              </a:ext>
            </a:extLst>
          </p:cNvPr>
          <p:cNvSpPr>
            <a:spLocks noGrp="1"/>
          </p:cNvSpPr>
          <p:nvPr>
            <p:ph idx="12"/>
          </p:nvPr>
        </p:nvSpPr>
        <p:spPr/>
        <p:txBody>
          <a:bodyPr/>
          <a:lstStyle/>
          <a:p>
            <a:r>
              <a:rPr lang="en-US" dirty="0"/>
              <a:t>TCH</a:t>
            </a:r>
          </a:p>
        </p:txBody>
      </p:sp>
      <p:sp>
        <p:nvSpPr>
          <p:cNvPr id="22" name="Content Placeholder 21">
            <a:extLst>
              <a:ext uri="{FF2B5EF4-FFF2-40B4-BE49-F238E27FC236}">
                <a16:creationId xmlns:a16="http://schemas.microsoft.com/office/drawing/2014/main" id="{22687DFB-19A5-4E4F-BAD7-7F64CDE1132E}"/>
              </a:ext>
            </a:extLst>
          </p:cNvPr>
          <p:cNvSpPr>
            <a:spLocks noGrp="1"/>
          </p:cNvSpPr>
          <p:nvPr>
            <p:ph idx="13"/>
          </p:nvPr>
        </p:nvSpPr>
        <p:spPr/>
        <p:txBody>
          <a:bodyPr/>
          <a:lstStyle/>
          <a:p>
            <a:r>
              <a:rPr lang="en-US" dirty="0"/>
              <a:t>T-DM1 (for 6 months or less)</a:t>
            </a:r>
          </a:p>
        </p:txBody>
      </p:sp>
      <p:sp>
        <p:nvSpPr>
          <p:cNvPr id="23" name="Content Placeholder 22">
            <a:extLst>
              <a:ext uri="{FF2B5EF4-FFF2-40B4-BE49-F238E27FC236}">
                <a16:creationId xmlns:a16="http://schemas.microsoft.com/office/drawing/2014/main" id="{212C38FD-F3C2-FB47-BD08-ABA212B4C1D1}"/>
              </a:ext>
            </a:extLst>
          </p:cNvPr>
          <p:cNvSpPr>
            <a:spLocks noGrp="1"/>
          </p:cNvSpPr>
          <p:nvPr>
            <p:ph idx="14"/>
          </p:nvPr>
        </p:nvSpPr>
        <p:spPr/>
        <p:txBody>
          <a:bodyPr/>
          <a:lstStyle/>
          <a:p>
            <a:r>
              <a:rPr lang="en-US" dirty="0"/>
              <a:t>T-DM1</a:t>
            </a:r>
          </a:p>
        </p:txBody>
      </p:sp>
      <p:sp>
        <p:nvSpPr>
          <p:cNvPr id="17" name="Title 16">
            <a:extLst>
              <a:ext uri="{FF2B5EF4-FFF2-40B4-BE49-F238E27FC236}">
                <a16:creationId xmlns:a16="http://schemas.microsoft.com/office/drawing/2014/main" id="{C19F0F1C-5883-3C45-8F5E-F6F1B1484B5E}"/>
              </a:ext>
            </a:extLst>
          </p:cNvPr>
          <p:cNvSpPr>
            <a:spLocks noGrp="1"/>
          </p:cNvSpPr>
          <p:nvPr>
            <p:ph type="title"/>
          </p:nvPr>
        </p:nvSpPr>
        <p:spPr/>
        <p:txBody>
          <a:bodyPr/>
          <a:lstStyle/>
          <a:p>
            <a:r>
              <a:rPr lang="en-US" dirty="0"/>
              <a:t>An 80-year-old woman presents with a 0.5-cm, ER-negative, HER2-positive, node-negative IDC. Regulatory and reimbursement issues aside, what adjuvant systemic therapy would you recommend?</a:t>
            </a:r>
          </a:p>
        </p:txBody>
      </p:sp>
    </p:spTree>
    <p:extLst>
      <p:ext uri="{BB962C8B-B14F-4D97-AF65-F5344CB8AC3E}">
        <p14:creationId xmlns:p14="http://schemas.microsoft.com/office/powerpoint/2010/main" val="899202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664E-1CDD-1647-9105-872E6192C667}"/>
              </a:ext>
            </a:extLst>
          </p:cNvPr>
          <p:cNvSpPr>
            <a:spLocks noGrp="1"/>
          </p:cNvSpPr>
          <p:nvPr>
            <p:ph type="title"/>
          </p:nvPr>
        </p:nvSpPr>
        <p:spPr/>
        <p:txBody>
          <a:bodyPr/>
          <a:lstStyle/>
          <a:p>
            <a:r>
              <a:rPr lang="en-US" dirty="0"/>
              <a:t>Faculty</a:t>
            </a:r>
          </a:p>
        </p:txBody>
      </p:sp>
      <p:sp>
        <p:nvSpPr>
          <p:cNvPr id="4" name="Text Box 7">
            <a:extLst>
              <a:ext uri="{FF2B5EF4-FFF2-40B4-BE49-F238E27FC236}">
                <a16:creationId xmlns:a16="http://schemas.microsoft.com/office/drawing/2014/main" id="{BEBE4280-A774-5747-AFEC-0E95E2037A00}"/>
              </a:ext>
            </a:extLst>
          </p:cNvPr>
          <p:cNvSpPr txBox="1">
            <a:spLocks noChangeArrowheads="1"/>
          </p:cNvSpPr>
          <p:nvPr/>
        </p:nvSpPr>
        <p:spPr bwMode="auto">
          <a:xfrm>
            <a:off x="1838375" y="1749151"/>
            <a:ext cx="4183421" cy="1666412"/>
          </a:xfrm>
          <a:prstGeom prst="rect">
            <a:avLst/>
          </a:prstGeom>
          <a:noFill/>
          <a:ln w="9525">
            <a:noFill/>
            <a:miter lim="800000"/>
            <a:headEnd/>
            <a:tailEnd/>
          </a:ln>
        </p:spPr>
        <p:txBody>
          <a:bodyPr lIns="68580" tIns="0" rIns="0" bIns="0">
            <a:prstTxWarp prst="textNoShape">
              <a:avLst/>
            </a:prstTxWarp>
          </a:bodyPr>
          <a:lstStyle/>
          <a:p>
            <a:pPr lvl="0" defTabSz="455613" eaLnBrk="1" hangingPunct="1">
              <a:defRPr/>
            </a:pPr>
            <a:r>
              <a:rPr lang="en-US" sz="1600" b="1" dirty="0">
                <a:solidFill>
                  <a:srgbClr val="002060"/>
                </a:solidFill>
                <a:latin typeface="Arial" panose="020B0604020202020204" pitchFamily="34" charset="0"/>
                <a:ea typeface="MS PGothic" charset="0"/>
                <a:cs typeface="Arial" panose="020B0604020202020204" pitchFamily="34" charset="0"/>
              </a:rPr>
              <a:t>Lisa A Carey, MD</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Richardson and Marilyn Jacobs </a:t>
            </a:r>
            <a:r>
              <a:rPr lang="en-US" sz="1600" dirty="0" err="1">
                <a:solidFill>
                  <a:srgbClr val="002060"/>
                </a:solidFill>
                <a:latin typeface="Arial" panose="020B0604020202020204" pitchFamily="34" charset="0"/>
                <a:ea typeface="MS PGothic" charset="0"/>
                <a:cs typeface="Arial" panose="020B0604020202020204" pitchFamily="34" charset="0"/>
              </a:rPr>
              <a:t>Preyer</a:t>
            </a:r>
            <a:r>
              <a:rPr lang="en-US" sz="1600" dirty="0">
                <a:solidFill>
                  <a:srgbClr val="002060"/>
                </a:solidFill>
                <a:latin typeface="Arial" panose="020B0604020202020204" pitchFamily="34" charset="0"/>
                <a:ea typeface="MS PGothic" charset="0"/>
                <a:cs typeface="Arial" panose="020B0604020202020204" pitchFamily="34" charset="0"/>
              </a:rPr>
              <a:t> Distinguished Professor for Breast </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Cancer Research</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Deputy Director for Clinical Sciences</a:t>
            </a:r>
          </a:p>
          <a:p>
            <a:pPr lvl="0" defTabSz="455613" eaLnBrk="1" hangingPunct="1">
              <a:defRPr/>
            </a:pPr>
            <a:r>
              <a:rPr lang="en-US" sz="1600" dirty="0" err="1">
                <a:solidFill>
                  <a:srgbClr val="002060"/>
                </a:solidFill>
                <a:latin typeface="Arial" panose="020B0604020202020204" pitchFamily="34" charset="0"/>
                <a:ea typeface="MS PGothic" charset="0"/>
                <a:cs typeface="Arial" panose="020B0604020202020204" pitchFamily="34" charset="0"/>
              </a:rPr>
              <a:t>Lineberger</a:t>
            </a:r>
            <a:r>
              <a:rPr lang="en-US" sz="1600" dirty="0">
                <a:solidFill>
                  <a:srgbClr val="002060"/>
                </a:solidFill>
                <a:latin typeface="Arial" panose="020B0604020202020204" pitchFamily="34" charset="0"/>
                <a:ea typeface="MS PGothic" charset="0"/>
                <a:cs typeface="Arial" panose="020B0604020202020204" pitchFamily="34" charset="0"/>
              </a:rPr>
              <a:t> Comprehensive Cancer Center</a:t>
            </a:r>
          </a:p>
          <a:p>
            <a:pPr lvl="0" defTabSz="455613" eaLnBrk="1" hangingPunct="1">
              <a:defRPr/>
            </a:pPr>
            <a:r>
              <a:rPr lang="en-US" sz="1600" dirty="0">
                <a:solidFill>
                  <a:srgbClr val="002060"/>
                </a:solidFill>
                <a:latin typeface="Arial" panose="020B0604020202020204" pitchFamily="34" charset="0"/>
                <a:ea typeface="MS PGothic" charset="0"/>
                <a:cs typeface="Arial" panose="020B0604020202020204" pitchFamily="34" charset="0"/>
              </a:rPr>
              <a:t>Chapel Hill, North Carolina</a:t>
            </a:r>
          </a:p>
        </p:txBody>
      </p:sp>
      <p:sp>
        <p:nvSpPr>
          <p:cNvPr id="8" name="Text Box 7">
            <a:extLst>
              <a:ext uri="{FF2B5EF4-FFF2-40B4-BE49-F238E27FC236}">
                <a16:creationId xmlns:a16="http://schemas.microsoft.com/office/drawing/2014/main" id="{B1D32E7D-CB18-C444-833A-828D3DDBFF59}"/>
              </a:ext>
            </a:extLst>
          </p:cNvPr>
          <p:cNvSpPr txBox="1">
            <a:spLocks noChangeArrowheads="1"/>
          </p:cNvSpPr>
          <p:nvPr/>
        </p:nvSpPr>
        <p:spPr bwMode="auto">
          <a:xfrm>
            <a:off x="7543800" y="1675010"/>
            <a:ext cx="4343400" cy="1023199"/>
          </a:xfrm>
          <a:prstGeom prst="rect">
            <a:avLst/>
          </a:prstGeom>
          <a:noFill/>
          <a:ln w="9525">
            <a:noFill/>
            <a:miter lim="800000"/>
            <a:headEnd/>
            <a:tailEnd/>
          </a:ln>
        </p:spPr>
        <p:txBody>
          <a:bodyPr lIns="68580" tIns="0" rIns="0" bIns="0">
            <a:prstTxWarp prst="textNoShape">
              <a:avLst/>
            </a:prstTxWarp>
          </a:bodyPr>
          <a:lstStyle/>
          <a:p>
            <a:pPr lvl="0" defTabSz="455613" eaLnBrk="1" hangingPunct="1">
              <a:defRPr/>
            </a:pPr>
            <a:r>
              <a:rPr lang="en-US" sz="1600" b="1" dirty="0">
                <a:solidFill>
                  <a:srgbClr val="002060"/>
                </a:solidFill>
                <a:latin typeface="Arial" panose="020B0604020202020204" pitchFamily="34" charset="0"/>
                <a:ea typeface="MS PGothic" charset="0"/>
                <a:cs typeface="Arial" panose="020B0604020202020204" pitchFamily="34" charset="0"/>
              </a:rPr>
              <a:t>Ian E </a:t>
            </a:r>
            <a:r>
              <a:rPr lang="en-US" sz="1600" b="1" dirty="0" err="1">
                <a:solidFill>
                  <a:srgbClr val="002060"/>
                </a:solidFill>
                <a:latin typeface="Arial" panose="020B0604020202020204" pitchFamily="34" charset="0"/>
                <a:ea typeface="MS PGothic" charset="0"/>
                <a:cs typeface="Arial" panose="020B0604020202020204" pitchFamily="34" charset="0"/>
              </a:rPr>
              <a:t>Krop</a:t>
            </a:r>
            <a:r>
              <a:rPr lang="en-US" sz="1600" b="1" dirty="0">
                <a:solidFill>
                  <a:srgbClr val="002060"/>
                </a:solidFill>
                <a:latin typeface="Arial" panose="020B0604020202020204" pitchFamily="34" charset="0"/>
                <a:ea typeface="MS PGothic" charset="0"/>
                <a:cs typeface="Arial" panose="020B0604020202020204" pitchFamily="34" charset="0"/>
              </a:rPr>
              <a:t>, MD, PhD</a:t>
            </a:r>
            <a:br>
              <a:rPr lang="en-US" sz="1600" b="1"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Associate Chief, Division of Breast Oncology</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Dana-Farber Cancer Institute</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Associate Professor of Medicine</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Harvard Medical School</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Boston, Massachusetts</a:t>
            </a:r>
          </a:p>
        </p:txBody>
      </p:sp>
      <p:pic>
        <p:nvPicPr>
          <p:cNvPr id="13" name="Picture 12">
            <a:extLst>
              <a:ext uri="{FF2B5EF4-FFF2-40B4-BE49-F238E27FC236}">
                <a16:creationId xmlns:a16="http://schemas.microsoft.com/office/drawing/2014/main" id="{81593181-5B0F-2740-B2B8-82242945FBD7}"/>
              </a:ext>
            </a:extLst>
          </p:cNvPr>
          <p:cNvPicPr>
            <a:picLocks noChangeAspect="1"/>
          </p:cNvPicPr>
          <p:nvPr/>
        </p:nvPicPr>
        <p:blipFill>
          <a:blip r:embed="rId2"/>
          <a:srcRect/>
          <a:stretch/>
        </p:blipFill>
        <p:spPr>
          <a:xfrm>
            <a:off x="6170205" y="1764391"/>
            <a:ext cx="1263650" cy="1263650"/>
          </a:xfrm>
          <a:prstGeom prst="rect">
            <a:avLst/>
          </a:prstGeom>
        </p:spPr>
      </p:pic>
      <p:pic>
        <p:nvPicPr>
          <p:cNvPr id="7" name="Picture 6">
            <a:extLst>
              <a:ext uri="{FF2B5EF4-FFF2-40B4-BE49-F238E27FC236}">
                <a16:creationId xmlns:a16="http://schemas.microsoft.com/office/drawing/2014/main" id="{7B8F8C8D-DE0F-9044-9EA6-79A4006B542E}"/>
              </a:ext>
            </a:extLst>
          </p:cNvPr>
          <p:cNvPicPr>
            <a:picLocks noChangeAspect="1"/>
          </p:cNvPicPr>
          <p:nvPr/>
        </p:nvPicPr>
        <p:blipFill>
          <a:blip r:embed="rId3"/>
          <a:srcRect/>
          <a:stretch/>
        </p:blipFill>
        <p:spPr>
          <a:xfrm>
            <a:off x="521531" y="1766169"/>
            <a:ext cx="1261872" cy="1261872"/>
          </a:xfrm>
          <a:prstGeom prst="rect">
            <a:avLst/>
          </a:prstGeom>
        </p:spPr>
      </p:pic>
    </p:spTree>
    <p:extLst>
      <p:ext uri="{BB962C8B-B14F-4D97-AF65-F5344CB8AC3E}">
        <p14:creationId xmlns:p14="http://schemas.microsoft.com/office/powerpoint/2010/main" val="726848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1677E5A-FBE4-8144-B4CD-EC0B10BB8F19}"/>
              </a:ext>
            </a:extLst>
          </p:cNvPr>
          <p:cNvSpPr>
            <a:spLocks noGrp="1"/>
          </p:cNvSpPr>
          <p:nvPr>
            <p:ph idx="1"/>
          </p:nvPr>
        </p:nvSpPr>
        <p:spPr/>
        <p:txBody>
          <a:bodyPr/>
          <a:lstStyle/>
          <a:p>
            <a:r>
              <a:rPr lang="en-US" dirty="0" err="1"/>
              <a:t>Pertuzumab</a:t>
            </a:r>
            <a:endParaRPr lang="en-US" dirty="0"/>
          </a:p>
        </p:txBody>
      </p:sp>
      <p:sp>
        <p:nvSpPr>
          <p:cNvPr id="11" name="Content Placeholder 10">
            <a:extLst>
              <a:ext uri="{FF2B5EF4-FFF2-40B4-BE49-F238E27FC236}">
                <a16:creationId xmlns:a16="http://schemas.microsoft.com/office/drawing/2014/main" id="{BB9F930E-968A-8440-A933-7E44460CF196}"/>
              </a:ext>
            </a:extLst>
          </p:cNvPr>
          <p:cNvSpPr>
            <a:spLocks noGrp="1"/>
          </p:cNvSpPr>
          <p:nvPr>
            <p:ph idx="23"/>
          </p:nvPr>
        </p:nvSpPr>
        <p:spPr/>
        <p:txBody>
          <a:bodyPr/>
          <a:lstStyle/>
          <a:p>
            <a:r>
              <a:rPr lang="en-US" dirty="0"/>
              <a:t>ER-negative</a:t>
            </a:r>
          </a:p>
        </p:txBody>
      </p:sp>
      <p:sp>
        <p:nvSpPr>
          <p:cNvPr id="12" name="Content Placeholder 11">
            <a:extLst>
              <a:ext uri="{FF2B5EF4-FFF2-40B4-BE49-F238E27FC236}">
                <a16:creationId xmlns:a16="http://schemas.microsoft.com/office/drawing/2014/main" id="{76F1D82E-B5A7-1946-83CC-E209880774F8}"/>
              </a:ext>
            </a:extLst>
          </p:cNvPr>
          <p:cNvSpPr>
            <a:spLocks noGrp="1"/>
          </p:cNvSpPr>
          <p:nvPr>
            <p:ph idx="30"/>
          </p:nvPr>
        </p:nvSpPr>
        <p:spPr/>
        <p:txBody>
          <a:bodyPr/>
          <a:lstStyle/>
          <a:p>
            <a:r>
              <a:rPr lang="en-US" dirty="0" err="1"/>
              <a:t>Pertuzumab</a:t>
            </a:r>
            <a:endParaRPr lang="en-US" dirty="0"/>
          </a:p>
        </p:txBody>
      </p:sp>
      <p:sp>
        <p:nvSpPr>
          <p:cNvPr id="13" name="Content Placeholder 12">
            <a:extLst>
              <a:ext uri="{FF2B5EF4-FFF2-40B4-BE49-F238E27FC236}">
                <a16:creationId xmlns:a16="http://schemas.microsoft.com/office/drawing/2014/main" id="{79023EB2-BF6B-4740-8A10-7D32CFB49287}"/>
              </a:ext>
            </a:extLst>
          </p:cNvPr>
          <p:cNvSpPr>
            <a:spLocks noGrp="1"/>
          </p:cNvSpPr>
          <p:nvPr>
            <p:ph idx="31"/>
          </p:nvPr>
        </p:nvSpPr>
        <p:spPr/>
        <p:txBody>
          <a:bodyPr/>
          <a:lstStyle/>
          <a:p>
            <a:r>
              <a:rPr lang="en-US" dirty="0"/>
              <a:t>ER-positive</a:t>
            </a:r>
          </a:p>
        </p:txBody>
      </p:sp>
      <p:sp>
        <p:nvSpPr>
          <p:cNvPr id="9" name="Title 8">
            <a:extLst>
              <a:ext uri="{FF2B5EF4-FFF2-40B4-BE49-F238E27FC236}">
                <a16:creationId xmlns:a16="http://schemas.microsoft.com/office/drawing/2014/main" id="{B278F73B-F65D-394B-9811-9F3356D5520B}"/>
              </a:ext>
            </a:extLst>
          </p:cNvPr>
          <p:cNvSpPr>
            <a:spLocks noGrp="1"/>
          </p:cNvSpPr>
          <p:nvPr>
            <p:ph type="title"/>
          </p:nvPr>
        </p:nvSpPr>
        <p:spPr/>
        <p:txBody>
          <a:bodyPr/>
          <a:lstStyle/>
          <a:p>
            <a:r>
              <a:rPr lang="en-US" sz="2200" dirty="0"/>
              <a:t>A 60-year-old woman presents with a 1.3-cm, </a:t>
            </a:r>
            <a:r>
              <a:rPr lang="en-US" sz="2200" u="sng" dirty="0"/>
              <a:t>ER-negative</a:t>
            </a:r>
            <a:r>
              <a:rPr lang="en-US" sz="2200" dirty="0"/>
              <a:t>, HER2-positive IDC with 1 positive sentinel node. Would you incorporate adjuvant </a:t>
            </a:r>
            <a:r>
              <a:rPr lang="en-US" sz="2200" dirty="0" err="1"/>
              <a:t>pertuzumab</a:t>
            </a:r>
            <a:r>
              <a:rPr lang="en-US" sz="2200" dirty="0"/>
              <a:t> and/or </a:t>
            </a:r>
            <a:r>
              <a:rPr lang="en-US" sz="2200" dirty="0" err="1"/>
              <a:t>postadjuvant</a:t>
            </a:r>
            <a:r>
              <a:rPr lang="en-US" sz="2200" dirty="0"/>
              <a:t> neratinib into this patient’s treatment?</a:t>
            </a:r>
            <a:br>
              <a:rPr lang="en-US" sz="2200" dirty="0"/>
            </a:br>
            <a:r>
              <a:rPr lang="en-US" sz="1000" dirty="0"/>
              <a:t> </a:t>
            </a:r>
            <a:br>
              <a:rPr lang="en-US" sz="2200" dirty="0"/>
            </a:br>
            <a:r>
              <a:rPr lang="en-US" sz="2200" dirty="0"/>
              <a:t>What would be your approach if the patient had ER-positive IDC?</a:t>
            </a:r>
          </a:p>
        </p:txBody>
      </p:sp>
      <p:sp>
        <p:nvSpPr>
          <p:cNvPr id="14" name="Content Placeholder 13">
            <a:extLst>
              <a:ext uri="{FF2B5EF4-FFF2-40B4-BE49-F238E27FC236}">
                <a16:creationId xmlns:a16="http://schemas.microsoft.com/office/drawing/2014/main" id="{8549B9FD-029E-654F-BBED-56C7A79BE76F}"/>
              </a:ext>
            </a:extLst>
          </p:cNvPr>
          <p:cNvSpPr>
            <a:spLocks noGrp="1"/>
          </p:cNvSpPr>
          <p:nvPr>
            <p:ph idx="32"/>
          </p:nvPr>
        </p:nvSpPr>
        <p:spPr/>
        <p:txBody>
          <a:bodyPr/>
          <a:lstStyle/>
          <a:p>
            <a:r>
              <a:rPr lang="en-US" dirty="0" err="1"/>
              <a:t>Pertuzumab</a:t>
            </a:r>
            <a:endParaRPr lang="en-US" dirty="0"/>
          </a:p>
        </p:txBody>
      </p:sp>
      <p:sp>
        <p:nvSpPr>
          <p:cNvPr id="15" name="Content Placeholder 14">
            <a:extLst>
              <a:ext uri="{FF2B5EF4-FFF2-40B4-BE49-F238E27FC236}">
                <a16:creationId xmlns:a16="http://schemas.microsoft.com/office/drawing/2014/main" id="{ECD82950-DA73-BE4E-B7C9-1C5DB5B545BF}"/>
              </a:ext>
            </a:extLst>
          </p:cNvPr>
          <p:cNvSpPr>
            <a:spLocks noGrp="1"/>
          </p:cNvSpPr>
          <p:nvPr>
            <p:ph idx="33"/>
          </p:nvPr>
        </p:nvSpPr>
        <p:spPr/>
        <p:txBody>
          <a:bodyPr/>
          <a:lstStyle/>
          <a:p>
            <a:r>
              <a:rPr lang="en-US" dirty="0" err="1"/>
              <a:t>Pertuzumab</a:t>
            </a:r>
            <a:r>
              <a:rPr lang="en-US" dirty="0"/>
              <a:t> and neratinib</a:t>
            </a:r>
          </a:p>
        </p:txBody>
      </p:sp>
      <p:sp>
        <p:nvSpPr>
          <p:cNvPr id="16" name="Content Placeholder 15">
            <a:extLst>
              <a:ext uri="{FF2B5EF4-FFF2-40B4-BE49-F238E27FC236}">
                <a16:creationId xmlns:a16="http://schemas.microsoft.com/office/drawing/2014/main" id="{7A624F73-12BB-4241-AB9D-D8FD98E1574D}"/>
              </a:ext>
            </a:extLst>
          </p:cNvPr>
          <p:cNvSpPr>
            <a:spLocks noGrp="1"/>
          </p:cNvSpPr>
          <p:nvPr>
            <p:ph idx="34"/>
          </p:nvPr>
        </p:nvSpPr>
        <p:spPr/>
        <p:txBody>
          <a:bodyPr/>
          <a:lstStyle/>
          <a:p>
            <a:r>
              <a:rPr lang="en-US" dirty="0" err="1"/>
              <a:t>Pertuzumab</a:t>
            </a:r>
            <a:endParaRPr lang="en-US" dirty="0"/>
          </a:p>
        </p:txBody>
      </p:sp>
      <p:sp>
        <p:nvSpPr>
          <p:cNvPr id="17" name="Content Placeholder 16">
            <a:extLst>
              <a:ext uri="{FF2B5EF4-FFF2-40B4-BE49-F238E27FC236}">
                <a16:creationId xmlns:a16="http://schemas.microsoft.com/office/drawing/2014/main" id="{FFD4CC58-4B54-C54B-93D8-16A15C86D4DA}"/>
              </a:ext>
            </a:extLst>
          </p:cNvPr>
          <p:cNvSpPr>
            <a:spLocks noGrp="1"/>
          </p:cNvSpPr>
          <p:nvPr>
            <p:ph idx="35"/>
          </p:nvPr>
        </p:nvSpPr>
        <p:spPr/>
        <p:txBody>
          <a:bodyPr/>
          <a:lstStyle/>
          <a:p>
            <a:r>
              <a:rPr lang="en-US" dirty="0" err="1"/>
              <a:t>Pertuzumab</a:t>
            </a:r>
            <a:endParaRPr lang="en-US" dirty="0"/>
          </a:p>
        </p:txBody>
      </p:sp>
      <p:sp>
        <p:nvSpPr>
          <p:cNvPr id="18" name="Content Placeholder 17">
            <a:extLst>
              <a:ext uri="{FF2B5EF4-FFF2-40B4-BE49-F238E27FC236}">
                <a16:creationId xmlns:a16="http://schemas.microsoft.com/office/drawing/2014/main" id="{D8F761C3-7680-404C-8875-750CCA8C3078}"/>
              </a:ext>
            </a:extLst>
          </p:cNvPr>
          <p:cNvSpPr>
            <a:spLocks noGrp="1"/>
          </p:cNvSpPr>
          <p:nvPr>
            <p:ph idx="36"/>
          </p:nvPr>
        </p:nvSpPr>
        <p:spPr/>
        <p:txBody>
          <a:bodyPr/>
          <a:lstStyle/>
          <a:p>
            <a:r>
              <a:rPr lang="en-US" dirty="0" err="1"/>
              <a:t>Pertuzumab</a:t>
            </a:r>
            <a:endParaRPr lang="en-US" dirty="0"/>
          </a:p>
        </p:txBody>
      </p:sp>
      <p:sp>
        <p:nvSpPr>
          <p:cNvPr id="19" name="Content Placeholder 18">
            <a:extLst>
              <a:ext uri="{FF2B5EF4-FFF2-40B4-BE49-F238E27FC236}">
                <a16:creationId xmlns:a16="http://schemas.microsoft.com/office/drawing/2014/main" id="{8C26598F-C778-EE4C-9D26-69695C606C19}"/>
              </a:ext>
            </a:extLst>
          </p:cNvPr>
          <p:cNvSpPr>
            <a:spLocks noGrp="1"/>
          </p:cNvSpPr>
          <p:nvPr>
            <p:ph idx="37"/>
          </p:nvPr>
        </p:nvSpPr>
        <p:spPr/>
        <p:txBody>
          <a:bodyPr/>
          <a:lstStyle/>
          <a:p>
            <a:r>
              <a:rPr lang="en-US" dirty="0" err="1"/>
              <a:t>Pertuzumab</a:t>
            </a:r>
            <a:r>
              <a:rPr lang="en-US" dirty="0"/>
              <a:t> and neratinib</a:t>
            </a:r>
          </a:p>
        </p:txBody>
      </p:sp>
      <p:sp>
        <p:nvSpPr>
          <p:cNvPr id="20" name="Content Placeholder 19">
            <a:extLst>
              <a:ext uri="{FF2B5EF4-FFF2-40B4-BE49-F238E27FC236}">
                <a16:creationId xmlns:a16="http://schemas.microsoft.com/office/drawing/2014/main" id="{36B502DA-F37A-1F47-9F27-9A5D176F3B27}"/>
              </a:ext>
            </a:extLst>
          </p:cNvPr>
          <p:cNvSpPr>
            <a:spLocks noGrp="1"/>
          </p:cNvSpPr>
          <p:nvPr>
            <p:ph idx="38"/>
          </p:nvPr>
        </p:nvSpPr>
        <p:spPr/>
        <p:txBody>
          <a:bodyPr/>
          <a:lstStyle/>
          <a:p>
            <a:r>
              <a:rPr lang="en-US" dirty="0" err="1"/>
              <a:t>Pertuzumab</a:t>
            </a:r>
            <a:endParaRPr lang="en-US" dirty="0"/>
          </a:p>
        </p:txBody>
      </p:sp>
      <p:sp>
        <p:nvSpPr>
          <p:cNvPr id="21" name="Content Placeholder 20">
            <a:extLst>
              <a:ext uri="{FF2B5EF4-FFF2-40B4-BE49-F238E27FC236}">
                <a16:creationId xmlns:a16="http://schemas.microsoft.com/office/drawing/2014/main" id="{FA463EF0-B5DB-DD40-9CC5-36C7D70D38F2}"/>
              </a:ext>
            </a:extLst>
          </p:cNvPr>
          <p:cNvSpPr>
            <a:spLocks noGrp="1"/>
          </p:cNvSpPr>
          <p:nvPr>
            <p:ph idx="39"/>
          </p:nvPr>
        </p:nvSpPr>
        <p:spPr/>
        <p:txBody>
          <a:bodyPr/>
          <a:lstStyle/>
          <a:p>
            <a:r>
              <a:rPr lang="en-US" sz="2000" dirty="0" err="1"/>
              <a:t>Pertuzumab</a:t>
            </a:r>
            <a:r>
              <a:rPr lang="en-US" sz="2000" dirty="0"/>
              <a:t> (discuss neratinib)</a:t>
            </a:r>
          </a:p>
        </p:txBody>
      </p:sp>
      <p:sp>
        <p:nvSpPr>
          <p:cNvPr id="22" name="Content Placeholder 21">
            <a:extLst>
              <a:ext uri="{FF2B5EF4-FFF2-40B4-BE49-F238E27FC236}">
                <a16:creationId xmlns:a16="http://schemas.microsoft.com/office/drawing/2014/main" id="{C984DE9C-43E7-2E4C-AB28-BE81CB36746E}"/>
              </a:ext>
            </a:extLst>
          </p:cNvPr>
          <p:cNvSpPr>
            <a:spLocks noGrp="1"/>
          </p:cNvSpPr>
          <p:nvPr>
            <p:ph idx="40"/>
          </p:nvPr>
        </p:nvSpPr>
        <p:spPr/>
        <p:txBody>
          <a:bodyPr/>
          <a:lstStyle/>
          <a:p>
            <a:r>
              <a:rPr lang="en-US" dirty="0" err="1"/>
              <a:t>Pertuzumab</a:t>
            </a:r>
            <a:endParaRPr lang="en-US" dirty="0"/>
          </a:p>
        </p:txBody>
      </p:sp>
      <p:sp>
        <p:nvSpPr>
          <p:cNvPr id="23" name="Content Placeholder 22">
            <a:extLst>
              <a:ext uri="{FF2B5EF4-FFF2-40B4-BE49-F238E27FC236}">
                <a16:creationId xmlns:a16="http://schemas.microsoft.com/office/drawing/2014/main" id="{2584DD17-C6CD-594F-AE50-815C2E9E3B19}"/>
              </a:ext>
            </a:extLst>
          </p:cNvPr>
          <p:cNvSpPr>
            <a:spLocks noGrp="1"/>
          </p:cNvSpPr>
          <p:nvPr>
            <p:ph idx="41"/>
          </p:nvPr>
        </p:nvSpPr>
        <p:spPr/>
        <p:txBody>
          <a:bodyPr/>
          <a:lstStyle/>
          <a:p>
            <a:r>
              <a:rPr lang="en-US" dirty="0" err="1"/>
              <a:t>Pertuzumab</a:t>
            </a:r>
            <a:endParaRPr lang="en-US" dirty="0"/>
          </a:p>
        </p:txBody>
      </p:sp>
    </p:spTree>
    <p:extLst>
      <p:ext uri="{BB962C8B-B14F-4D97-AF65-F5344CB8AC3E}">
        <p14:creationId xmlns:p14="http://schemas.microsoft.com/office/powerpoint/2010/main" val="3881190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86FE7843-05DE-094C-874C-790D565698ED}"/>
              </a:ext>
            </a:extLst>
          </p:cNvPr>
          <p:cNvSpPr>
            <a:spLocks noGrp="1"/>
          </p:cNvSpPr>
          <p:nvPr>
            <p:ph idx="1"/>
          </p:nvPr>
        </p:nvSpPr>
        <p:spPr/>
        <p:txBody>
          <a:bodyPr/>
          <a:lstStyle/>
          <a:p>
            <a:r>
              <a:rPr lang="en-US" dirty="0"/>
              <a:t>Yes, for all patients</a:t>
            </a:r>
          </a:p>
        </p:txBody>
      </p:sp>
      <p:sp>
        <p:nvSpPr>
          <p:cNvPr id="19" name="Content Placeholder 18">
            <a:extLst>
              <a:ext uri="{FF2B5EF4-FFF2-40B4-BE49-F238E27FC236}">
                <a16:creationId xmlns:a16="http://schemas.microsoft.com/office/drawing/2014/main" id="{0A827C6A-FBC8-9D48-AA94-2E6C6F243FFA}"/>
              </a:ext>
            </a:extLst>
          </p:cNvPr>
          <p:cNvSpPr>
            <a:spLocks noGrp="1"/>
          </p:cNvSpPr>
          <p:nvPr>
            <p:ph idx="10"/>
          </p:nvPr>
        </p:nvSpPr>
        <p:spPr/>
        <p:txBody>
          <a:bodyPr/>
          <a:lstStyle/>
          <a:p>
            <a:r>
              <a:rPr lang="en-US" dirty="0"/>
              <a:t>Yes, for all patients</a:t>
            </a:r>
          </a:p>
        </p:txBody>
      </p:sp>
      <p:sp>
        <p:nvSpPr>
          <p:cNvPr id="20" name="Content Placeholder 19">
            <a:extLst>
              <a:ext uri="{FF2B5EF4-FFF2-40B4-BE49-F238E27FC236}">
                <a16:creationId xmlns:a16="http://schemas.microsoft.com/office/drawing/2014/main" id="{488241C9-A129-9D4B-B7FC-6A3F48932ADD}"/>
              </a:ext>
            </a:extLst>
          </p:cNvPr>
          <p:cNvSpPr>
            <a:spLocks noGrp="1"/>
          </p:cNvSpPr>
          <p:nvPr>
            <p:ph idx="11"/>
          </p:nvPr>
        </p:nvSpPr>
        <p:spPr/>
        <p:txBody>
          <a:bodyPr/>
          <a:lstStyle/>
          <a:p>
            <a:r>
              <a:rPr lang="en-US" dirty="0"/>
              <a:t>Yes, for all patients</a:t>
            </a:r>
          </a:p>
        </p:txBody>
      </p:sp>
      <p:sp>
        <p:nvSpPr>
          <p:cNvPr id="21" name="Content Placeholder 20">
            <a:extLst>
              <a:ext uri="{FF2B5EF4-FFF2-40B4-BE49-F238E27FC236}">
                <a16:creationId xmlns:a16="http://schemas.microsoft.com/office/drawing/2014/main" id="{9C085854-7279-B14A-A280-678926C1C247}"/>
              </a:ext>
            </a:extLst>
          </p:cNvPr>
          <p:cNvSpPr>
            <a:spLocks noGrp="1"/>
          </p:cNvSpPr>
          <p:nvPr>
            <p:ph idx="12"/>
          </p:nvPr>
        </p:nvSpPr>
        <p:spPr/>
        <p:txBody>
          <a:bodyPr/>
          <a:lstStyle/>
          <a:p>
            <a:r>
              <a:rPr lang="en-US" dirty="0"/>
              <a:t>Yes, for all patients</a:t>
            </a:r>
          </a:p>
        </p:txBody>
      </p:sp>
      <p:sp>
        <p:nvSpPr>
          <p:cNvPr id="22" name="Content Placeholder 21">
            <a:extLst>
              <a:ext uri="{FF2B5EF4-FFF2-40B4-BE49-F238E27FC236}">
                <a16:creationId xmlns:a16="http://schemas.microsoft.com/office/drawing/2014/main" id="{22687DFB-19A5-4E4F-BAD7-7F64CDE1132E}"/>
              </a:ext>
            </a:extLst>
          </p:cNvPr>
          <p:cNvSpPr>
            <a:spLocks noGrp="1"/>
          </p:cNvSpPr>
          <p:nvPr>
            <p:ph idx="13"/>
          </p:nvPr>
        </p:nvSpPr>
        <p:spPr/>
        <p:txBody>
          <a:bodyPr/>
          <a:lstStyle/>
          <a:p>
            <a:r>
              <a:rPr lang="en-US" dirty="0"/>
              <a:t>Yes, for select patients </a:t>
            </a:r>
          </a:p>
        </p:txBody>
      </p:sp>
      <p:sp>
        <p:nvSpPr>
          <p:cNvPr id="23" name="Content Placeholder 22">
            <a:extLst>
              <a:ext uri="{FF2B5EF4-FFF2-40B4-BE49-F238E27FC236}">
                <a16:creationId xmlns:a16="http://schemas.microsoft.com/office/drawing/2014/main" id="{212C38FD-F3C2-FB47-BD08-ABA212B4C1D1}"/>
              </a:ext>
            </a:extLst>
          </p:cNvPr>
          <p:cNvSpPr>
            <a:spLocks noGrp="1"/>
          </p:cNvSpPr>
          <p:nvPr>
            <p:ph idx="14"/>
          </p:nvPr>
        </p:nvSpPr>
        <p:spPr/>
        <p:txBody>
          <a:bodyPr/>
          <a:lstStyle/>
          <a:p>
            <a:r>
              <a:rPr lang="en-US" dirty="0"/>
              <a:t>Yes, for all patients</a:t>
            </a:r>
          </a:p>
        </p:txBody>
      </p:sp>
      <p:sp>
        <p:nvSpPr>
          <p:cNvPr id="17" name="Title 16">
            <a:extLst>
              <a:ext uri="{FF2B5EF4-FFF2-40B4-BE49-F238E27FC236}">
                <a16:creationId xmlns:a16="http://schemas.microsoft.com/office/drawing/2014/main" id="{C19F0F1C-5883-3C45-8F5E-F6F1B1484B5E}"/>
              </a:ext>
            </a:extLst>
          </p:cNvPr>
          <p:cNvSpPr>
            <a:spLocks noGrp="1"/>
          </p:cNvSpPr>
          <p:nvPr>
            <p:ph type="title"/>
          </p:nvPr>
        </p:nvSpPr>
        <p:spPr/>
        <p:txBody>
          <a:bodyPr/>
          <a:lstStyle/>
          <a:p>
            <a:r>
              <a:rPr lang="en-US" dirty="0"/>
              <a:t>Reimbursement issues aside, would you like to substitute the subcutaneous formulation of </a:t>
            </a:r>
            <a:r>
              <a:rPr lang="en-US" dirty="0" err="1"/>
              <a:t>pertuzumab</a:t>
            </a:r>
            <a:r>
              <a:rPr lang="en-US" dirty="0"/>
              <a:t>, trastuzumab and hyaluronidase–</a:t>
            </a:r>
            <a:r>
              <a:rPr lang="en-US" dirty="0" err="1"/>
              <a:t>zzxf</a:t>
            </a:r>
            <a:r>
              <a:rPr lang="en-US" dirty="0"/>
              <a:t> for standard intravenous </a:t>
            </a:r>
            <a:r>
              <a:rPr lang="en-US" dirty="0" err="1"/>
              <a:t>pertuzumab</a:t>
            </a:r>
            <a:r>
              <a:rPr lang="en-US" dirty="0"/>
              <a:t> and trastuzumab for patients with HER2-positive breast cancer in your practice?</a:t>
            </a:r>
          </a:p>
        </p:txBody>
      </p:sp>
    </p:spTree>
    <p:extLst>
      <p:ext uri="{BB962C8B-B14F-4D97-AF65-F5344CB8AC3E}">
        <p14:creationId xmlns:p14="http://schemas.microsoft.com/office/powerpoint/2010/main" val="1315476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439400" cy="1143000"/>
          </a:xfrm>
        </p:spPr>
        <p:txBody>
          <a:bodyPr/>
          <a:lstStyle/>
          <a:p>
            <a:r>
              <a:rPr lang="en-US" sz="2400" dirty="0"/>
              <a:t>Which neoadjuvant systemic therapy, if any, would you recommend for a 38-year-old woman with a 3-cm ER-positive, HER2-positive IDC with 1 positive node?</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538014"/>
          <a:ext cx="6781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182889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TCHP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609600" y="2294559"/>
            <a:ext cx="3914775" cy="35558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1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Paclitaxel/trastuzumab/</a:t>
            </a:r>
            <a:b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pertuzumab</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2947851"/>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ACTHP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2" name="Text Box 4">
            <a:extLst>
              <a:ext uri="{FF2B5EF4-FFF2-40B4-BE49-F238E27FC236}">
                <a16:creationId xmlns:a16="http://schemas.microsoft.com/office/drawing/2014/main" id="{9468D591-A010-EC42-9E82-B53F1BC6AFFD}"/>
              </a:ext>
            </a:extLst>
          </p:cNvPr>
          <p:cNvSpPr txBox="1">
            <a:spLocks noChangeArrowheads="1"/>
          </p:cNvSpPr>
          <p:nvPr/>
        </p:nvSpPr>
        <p:spPr bwMode="auto">
          <a:xfrm>
            <a:off x="609600" y="3429000"/>
            <a:ext cx="3914775" cy="18524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ACTH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EDF8C6A6-EE1D-8E4D-B4FE-03BA8601FB57}"/>
              </a:ext>
            </a:extLst>
          </p:cNvPr>
          <p:cNvSpPr txBox="1">
            <a:spLocks noChangeArrowheads="1"/>
          </p:cNvSpPr>
          <p:nvPr/>
        </p:nvSpPr>
        <p:spPr bwMode="auto">
          <a:xfrm>
            <a:off x="149204" y="3950042"/>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Paclitaxel/trastuzumab </a:t>
            </a:r>
          </a:p>
        </p:txBody>
      </p:sp>
      <p:sp>
        <p:nvSpPr>
          <p:cNvPr id="11" name="Text Box 4">
            <a:extLst>
              <a:ext uri="{FF2B5EF4-FFF2-40B4-BE49-F238E27FC236}">
                <a16:creationId xmlns:a16="http://schemas.microsoft.com/office/drawing/2014/main" id="{86E0096A-B804-DB42-BE80-CDF47C4A477B}"/>
              </a:ext>
            </a:extLst>
          </p:cNvPr>
          <p:cNvSpPr txBox="1">
            <a:spLocks noChangeArrowheads="1"/>
          </p:cNvSpPr>
          <p:nvPr/>
        </p:nvSpPr>
        <p:spPr bwMode="auto">
          <a:xfrm>
            <a:off x="149204" y="4470482"/>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TCH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Text Box 4">
            <a:extLst>
              <a:ext uri="{FF2B5EF4-FFF2-40B4-BE49-F238E27FC236}">
                <a16:creationId xmlns:a16="http://schemas.microsoft.com/office/drawing/2014/main" id="{0DA5DD52-FA0E-C149-BDED-6E8A82F02F77}"/>
              </a:ext>
            </a:extLst>
          </p:cNvPr>
          <p:cNvSpPr txBox="1">
            <a:spLocks noChangeArrowheads="1"/>
          </p:cNvSpPr>
          <p:nvPr/>
        </p:nvSpPr>
        <p:spPr bwMode="auto">
          <a:xfrm>
            <a:off x="377588" y="6208076"/>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N = 203</a:t>
            </a:r>
          </a:p>
        </p:txBody>
      </p:sp>
      <p:sp>
        <p:nvSpPr>
          <p:cNvPr id="15" name="Text Box 4">
            <a:extLst>
              <a:ext uri="{FF2B5EF4-FFF2-40B4-BE49-F238E27FC236}">
                <a16:creationId xmlns:a16="http://schemas.microsoft.com/office/drawing/2014/main" id="{78C02C70-1761-3946-8BA3-1B6B8C1336E4}"/>
              </a:ext>
            </a:extLst>
          </p:cNvPr>
          <p:cNvSpPr txBox="1">
            <a:spLocks noChangeArrowheads="1"/>
          </p:cNvSpPr>
          <p:nvPr/>
        </p:nvSpPr>
        <p:spPr bwMode="auto">
          <a:xfrm>
            <a:off x="149204" y="5511362"/>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Other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6" name="Text Box 4">
            <a:extLst>
              <a:ext uri="{FF2B5EF4-FFF2-40B4-BE49-F238E27FC236}">
                <a16:creationId xmlns:a16="http://schemas.microsoft.com/office/drawing/2014/main" id="{4922EE48-18C8-484C-AC72-860E97B2EF50}"/>
              </a:ext>
            </a:extLst>
          </p:cNvPr>
          <p:cNvSpPr txBox="1">
            <a:spLocks noChangeArrowheads="1"/>
          </p:cNvSpPr>
          <p:nvPr/>
        </p:nvSpPr>
        <p:spPr bwMode="auto">
          <a:xfrm>
            <a:off x="149204" y="4990922"/>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None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70524591"/>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16E4CE2-E1BE-AA4C-AF1A-058E73E58CA5}"/>
              </a:ext>
            </a:extLst>
          </p:cNvPr>
          <p:cNvSpPr>
            <a:spLocks noGrp="1"/>
          </p:cNvSpPr>
          <p:nvPr>
            <p:ph idx="1"/>
          </p:nvPr>
        </p:nvSpPr>
        <p:spPr/>
        <p:txBody>
          <a:bodyPr/>
          <a:lstStyle/>
          <a:p>
            <a:r>
              <a:rPr lang="en-US" dirty="0"/>
              <a:t>TCHP</a:t>
            </a:r>
          </a:p>
        </p:txBody>
      </p:sp>
      <p:sp>
        <p:nvSpPr>
          <p:cNvPr id="19" name="Content Placeholder 18">
            <a:extLst>
              <a:ext uri="{FF2B5EF4-FFF2-40B4-BE49-F238E27FC236}">
                <a16:creationId xmlns:a16="http://schemas.microsoft.com/office/drawing/2014/main" id="{4DBD9AF3-288D-854B-BA28-60E14B1B9E12}"/>
              </a:ext>
            </a:extLst>
          </p:cNvPr>
          <p:cNvSpPr>
            <a:spLocks noGrp="1"/>
          </p:cNvSpPr>
          <p:nvPr>
            <p:ph idx="10"/>
          </p:nvPr>
        </p:nvSpPr>
        <p:spPr/>
        <p:txBody>
          <a:bodyPr/>
          <a:lstStyle/>
          <a:p>
            <a:r>
              <a:rPr lang="en-US" dirty="0"/>
              <a:t>TCHP</a:t>
            </a:r>
          </a:p>
        </p:txBody>
      </p:sp>
      <p:sp>
        <p:nvSpPr>
          <p:cNvPr id="20" name="Content Placeholder 19">
            <a:extLst>
              <a:ext uri="{FF2B5EF4-FFF2-40B4-BE49-F238E27FC236}">
                <a16:creationId xmlns:a16="http://schemas.microsoft.com/office/drawing/2014/main" id="{B1E6B144-62BA-FD4E-9AD1-C48CDCD0E541}"/>
              </a:ext>
            </a:extLst>
          </p:cNvPr>
          <p:cNvSpPr>
            <a:spLocks noGrp="1"/>
          </p:cNvSpPr>
          <p:nvPr>
            <p:ph idx="11"/>
          </p:nvPr>
        </p:nvSpPr>
        <p:spPr/>
        <p:txBody>
          <a:bodyPr/>
          <a:lstStyle/>
          <a:p>
            <a:r>
              <a:rPr lang="en-US" dirty="0"/>
              <a:t>TCHP</a:t>
            </a:r>
          </a:p>
        </p:txBody>
      </p:sp>
      <p:sp>
        <p:nvSpPr>
          <p:cNvPr id="21" name="Content Placeholder 20">
            <a:extLst>
              <a:ext uri="{FF2B5EF4-FFF2-40B4-BE49-F238E27FC236}">
                <a16:creationId xmlns:a16="http://schemas.microsoft.com/office/drawing/2014/main" id="{A87357D4-40EC-DB43-9362-CB0C5292D173}"/>
              </a:ext>
            </a:extLst>
          </p:cNvPr>
          <p:cNvSpPr>
            <a:spLocks noGrp="1"/>
          </p:cNvSpPr>
          <p:nvPr>
            <p:ph idx="12"/>
          </p:nvPr>
        </p:nvSpPr>
        <p:spPr/>
        <p:txBody>
          <a:bodyPr/>
          <a:lstStyle/>
          <a:p>
            <a:r>
              <a:rPr lang="en-US" dirty="0"/>
              <a:t>TCHP</a:t>
            </a:r>
          </a:p>
        </p:txBody>
      </p:sp>
      <p:sp>
        <p:nvSpPr>
          <p:cNvPr id="22" name="Content Placeholder 21">
            <a:extLst>
              <a:ext uri="{FF2B5EF4-FFF2-40B4-BE49-F238E27FC236}">
                <a16:creationId xmlns:a16="http://schemas.microsoft.com/office/drawing/2014/main" id="{3A8E4016-105C-9A47-A483-DC1506FB4725}"/>
              </a:ext>
            </a:extLst>
          </p:cNvPr>
          <p:cNvSpPr>
            <a:spLocks noGrp="1"/>
          </p:cNvSpPr>
          <p:nvPr>
            <p:ph idx="13"/>
          </p:nvPr>
        </p:nvSpPr>
        <p:spPr/>
        <p:txBody>
          <a:bodyPr/>
          <a:lstStyle/>
          <a:p>
            <a:r>
              <a:rPr lang="en-US" dirty="0"/>
              <a:t>TCHP</a:t>
            </a:r>
          </a:p>
        </p:txBody>
      </p:sp>
      <p:sp>
        <p:nvSpPr>
          <p:cNvPr id="23" name="Content Placeholder 22">
            <a:extLst>
              <a:ext uri="{FF2B5EF4-FFF2-40B4-BE49-F238E27FC236}">
                <a16:creationId xmlns:a16="http://schemas.microsoft.com/office/drawing/2014/main" id="{3B0E8107-313E-F347-A9CF-494536BBDF66}"/>
              </a:ext>
            </a:extLst>
          </p:cNvPr>
          <p:cNvSpPr>
            <a:spLocks noGrp="1"/>
          </p:cNvSpPr>
          <p:nvPr>
            <p:ph idx="14"/>
          </p:nvPr>
        </p:nvSpPr>
        <p:spPr/>
        <p:txBody>
          <a:bodyPr/>
          <a:lstStyle/>
          <a:p>
            <a:r>
              <a:rPr lang="en-US" dirty="0"/>
              <a:t>TCHP</a:t>
            </a:r>
          </a:p>
        </p:txBody>
      </p:sp>
      <p:sp>
        <p:nvSpPr>
          <p:cNvPr id="17" name="Title 16">
            <a:extLst>
              <a:ext uri="{FF2B5EF4-FFF2-40B4-BE49-F238E27FC236}">
                <a16:creationId xmlns:a16="http://schemas.microsoft.com/office/drawing/2014/main" id="{60E804AA-7BA6-F041-A3FF-D2ED2FAC6CD8}"/>
              </a:ext>
            </a:extLst>
          </p:cNvPr>
          <p:cNvSpPr>
            <a:spLocks noGrp="1"/>
          </p:cNvSpPr>
          <p:nvPr>
            <p:ph type="title"/>
          </p:nvPr>
        </p:nvSpPr>
        <p:spPr>
          <a:xfrm>
            <a:off x="914639" y="0"/>
            <a:ext cx="9778761" cy="2551376"/>
          </a:xfrm>
        </p:spPr>
        <p:txBody>
          <a:bodyPr/>
          <a:lstStyle/>
          <a:p>
            <a:r>
              <a:rPr lang="en-US" dirty="0"/>
              <a:t>Which neoadjuvant systemic therapy, if any, would you generally recommend for a </a:t>
            </a:r>
            <a:r>
              <a:rPr lang="en-US" u="sng" dirty="0"/>
              <a:t>38-year-old</a:t>
            </a:r>
            <a:r>
              <a:rPr lang="en-US" dirty="0"/>
              <a:t> woman with a </a:t>
            </a:r>
            <a:r>
              <a:rPr lang="en-US" u="sng" dirty="0"/>
              <a:t>3-cm</a:t>
            </a:r>
            <a:r>
              <a:rPr lang="en-US" dirty="0"/>
              <a:t>, </a:t>
            </a:r>
            <a:br>
              <a:rPr lang="en-US" dirty="0"/>
            </a:br>
            <a:r>
              <a:rPr lang="en-US" dirty="0"/>
              <a:t>ER-positive, HER2-positive IDC with </a:t>
            </a:r>
            <a:r>
              <a:rPr lang="en-US" u="sng" dirty="0"/>
              <a:t>1 positive axillary node on biopsy</a:t>
            </a:r>
            <a:r>
              <a:rPr lang="en-US" dirty="0"/>
              <a:t>?</a:t>
            </a:r>
          </a:p>
        </p:txBody>
      </p:sp>
      <p:sp>
        <p:nvSpPr>
          <p:cNvPr id="9" name="TextBox 8">
            <a:extLst>
              <a:ext uri="{FF2B5EF4-FFF2-40B4-BE49-F238E27FC236}">
                <a16:creationId xmlns:a16="http://schemas.microsoft.com/office/drawing/2014/main" id="{F62FD761-0286-FA49-A642-922E8A329928}"/>
              </a:ext>
            </a:extLst>
          </p:cNvPr>
          <p:cNvSpPr txBox="1"/>
          <p:nvPr/>
        </p:nvSpPr>
        <p:spPr>
          <a:xfrm>
            <a:off x="745588" y="5978769"/>
            <a:ext cx="523842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128"/>
              </a:rPr>
              <a:t>TCHP = docetaxel/carboplatin/trastuzumab/</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charset="-128"/>
              </a:rPr>
              <a:t>pertuzumab</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40790595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688BB1-0178-4349-82BA-6210BA6AD987}"/>
              </a:ext>
            </a:extLst>
          </p:cNvPr>
          <p:cNvSpPr/>
          <p:nvPr/>
        </p:nvSpPr>
        <p:spPr bwMode="auto">
          <a:xfrm>
            <a:off x="492999" y="1481803"/>
            <a:ext cx="11470401" cy="3584128"/>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Title 2">
            <a:extLst>
              <a:ext uri="{FF2B5EF4-FFF2-40B4-BE49-F238E27FC236}">
                <a16:creationId xmlns:a16="http://schemas.microsoft.com/office/drawing/2014/main" id="{B8DA0C51-87D6-F647-BD07-D1700F2B41E3}"/>
              </a:ext>
            </a:extLst>
          </p:cNvPr>
          <p:cNvSpPr>
            <a:spLocks noGrp="1"/>
          </p:cNvSpPr>
          <p:nvPr>
            <p:ph type="title"/>
          </p:nvPr>
        </p:nvSpPr>
        <p:spPr/>
        <p:txBody>
          <a:bodyPr/>
          <a:lstStyle/>
          <a:p>
            <a:r>
              <a:rPr lang="en-US" sz="2400" dirty="0"/>
              <a:t>TRAIN-2: Phase III Trial of Neoadjuvant Chemotherapy with or without Anthracyclines in the Presence of Dual HER2 Blockade</a:t>
            </a:r>
          </a:p>
        </p:txBody>
      </p:sp>
      <p:sp>
        <p:nvSpPr>
          <p:cNvPr id="5" name="TextBox 4">
            <a:extLst>
              <a:ext uri="{FF2B5EF4-FFF2-40B4-BE49-F238E27FC236}">
                <a16:creationId xmlns:a16="http://schemas.microsoft.com/office/drawing/2014/main" id="{AA876B38-E914-1D41-9579-3B80ACE9B095}"/>
              </a:ext>
            </a:extLst>
          </p:cNvPr>
          <p:cNvSpPr txBox="1"/>
          <p:nvPr/>
        </p:nvSpPr>
        <p:spPr>
          <a:xfrm>
            <a:off x="228600" y="6477000"/>
            <a:ext cx="873085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93950"/>
                </a:solidFill>
                <a:effectLst/>
                <a:uLnTx/>
                <a:uFillTx/>
                <a:latin typeface="Arial" charset="0"/>
                <a:ea typeface="ＭＳ Ｐゴシック" charset="0"/>
              </a:rPr>
              <a:t>van </a:t>
            </a:r>
            <a:r>
              <a:rPr kumimoji="0" lang="en-US" sz="1400" b="0" i="0" u="none" strike="noStrike" kern="1200" cap="none" spc="0" normalizeH="0" baseline="0" noProof="0" dirty="0" err="1">
                <a:ln>
                  <a:noFill/>
                </a:ln>
                <a:solidFill>
                  <a:srgbClr val="093950"/>
                </a:solidFill>
                <a:effectLst/>
                <a:uLnTx/>
                <a:uFillTx/>
                <a:latin typeface="Arial" charset="0"/>
                <a:ea typeface="ＭＳ Ｐゴシック" charset="0"/>
              </a:rPr>
              <a:t>Ramhorst</a:t>
            </a:r>
            <a:r>
              <a:rPr kumimoji="0" lang="en-US" sz="1400" b="0" i="0" u="none" strike="noStrike" kern="1200" cap="none" spc="0" normalizeH="0" baseline="0" noProof="0" dirty="0">
                <a:ln>
                  <a:noFill/>
                </a:ln>
                <a:solidFill>
                  <a:srgbClr val="093950"/>
                </a:solidFill>
                <a:effectLst/>
                <a:uLnTx/>
                <a:uFillTx/>
                <a:latin typeface="Arial" charset="0"/>
                <a:ea typeface="ＭＳ Ｐゴシック" charset="0"/>
              </a:rPr>
              <a:t> MS et al. </a:t>
            </a:r>
            <a:r>
              <a:rPr kumimoji="0" lang="en-US" sz="1400" b="0" i="1" u="none" strike="noStrike" kern="1200" cap="none" spc="0" normalizeH="0" baseline="0" noProof="0" dirty="0">
                <a:ln>
                  <a:noFill/>
                </a:ln>
                <a:solidFill>
                  <a:srgbClr val="093950"/>
                </a:solidFill>
                <a:effectLst/>
                <a:uLnTx/>
                <a:uFillTx/>
                <a:latin typeface="Arial" charset="0"/>
                <a:ea typeface="ＭＳ Ｐゴシック" charset="0"/>
              </a:rPr>
              <a:t>Lancet Oncol </a:t>
            </a:r>
            <a:r>
              <a:rPr kumimoji="0" lang="en-US" sz="1400" b="0" i="0" u="none" strike="noStrike" kern="1200" cap="none" spc="0" normalizeH="0" baseline="0" noProof="0" dirty="0">
                <a:ln>
                  <a:noFill/>
                </a:ln>
                <a:solidFill>
                  <a:srgbClr val="093950"/>
                </a:solidFill>
                <a:effectLst/>
                <a:uLnTx/>
                <a:uFillTx/>
                <a:latin typeface="Arial" charset="0"/>
                <a:ea typeface="ＭＳ Ｐゴシック" charset="0"/>
              </a:rPr>
              <a:t>2018;19(12):1630-40; van der </a:t>
            </a:r>
            <a:r>
              <a:rPr kumimoji="0" lang="en-US" sz="1400" b="0" i="0" u="none" strike="noStrike" kern="1200" cap="none" spc="0" normalizeH="0" baseline="0" noProof="0" dirty="0" err="1">
                <a:ln>
                  <a:noFill/>
                </a:ln>
                <a:solidFill>
                  <a:srgbClr val="093950"/>
                </a:solidFill>
                <a:effectLst/>
                <a:uLnTx/>
                <a:uFillTx/>
                <a:latin typeface="Arial" charset="0"/>
                <a:ea typeface="ＭＳ Ｐゴシック" charset="0"/>
              </a:rPr>
              <a:t>Voort</a:t>
            </a:r>
            <a:r>
              <a:rPr kumimoji="0" lang="en-US" sz="1400" b="0" i="0" u="none" strike="noStrike" kern="1200" cap="none" spc="0" normalizeH="0" baseline="0" noProof="0" dirty="0">
                <a:ln>
                  <a:noFill/>
                </a:ln>
                <a:solidFill>
                  <a:srgbClr val="093950"/>
                </a:solidFill>
                <a:effectLst/>
                <a:uLnTx/>
                <a:uFillTx/>
                <a:latin typeface="Arial" charset="0"/>
                <a:ea typeface="ＭＳ Ｐゴシック" charset="0"/>
              </a:rPr>
              <a:t> A et al. ASCO 2020;Abstract 501.</a:t>
            </a:r>
          </a:p>
        </p:txBody>
      </p:sp>
      <p:pic>
        <p:nvPicPr>
          <p:cNvPr id="7" name="Picture 6">
            <a:extLst>
              <a:ext uri="{FF2B5EF4-FFF2-40B4-BE49-F238E27FC236}">
                <a16:creationId xmlns:a16="http://schemas.microsoft.com/office/drawing/2014/main" id="{F435D176-1AC7-644E-8F94-F92F66E33DF5}"/>
              </a:ext>
            </a:extLst>
          </p:cNvPr>
          <p:cNvPicPr>
            <a:picLocks noChangeAspect="1"/>
          </p:cNvPicPr>
          <p:nvPr/>
        </p:nvPicPr>
        <p:blipFill rotWithShape="1">
          <a:blip r:embed="rId2"/>
          <a:srcRect t="7511"/>
          <a:stretch/>
        </p:blipFill>
        <p:spPr>
          <a:xfrm>
            <a:off x="781957" y="1648503"/>
            <a:ext cx="10917044" cy="3162028"/>
          </a:xfrm>
          <a:prstGeom prst="rect">
            <a:avLst/>
          </a:prstGeom>
        </p:spPr>
      </p:pic>
      <p:sp>
        <p:nvSpPr>
          <p:cNvPr id="9" name="TextBox 8">
            <a:extLst>
              <a:ext uri="{FF2B5EF4-FFF2-40B4-BE49-F238E27FC236}">
                <a16:creationId xmlns:a16="http://schemas.microsoft.com/office/drawing/2014/main" id="{DAEA898E-F4E8-584F-BE1C-2B3951856332}"/>
              </a:ext>
            </a:extLst>
          </p:cNvPr>
          <p:cNvSpPr txBox="1"/>
          <p:nvPr/>
        </p:nvSpPr>
        <p:spPr>
          <a:xfrm>
            <a:off x="792843" y="5281623"/>
            <a:ext cx="10606314"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2"/>
                </a:solidFill>
              </a:rPr>
              <a:t>Primary endpoint </a:t>
            </a:r>
            <a:r>
              <a:rPr lang="en-US" sz="1800" dirty="0" err="1">
                <a:solidFill>
                  <a:schemeClr val="tx2"/>
                </a:solidFill>
              </a:rPr>
              <a:t>pCR</a:t>
            </a:r>
            <a:r>
              <a:rPr lang="en-US" sz="1800" dirty="0">
                <a:solidFill>
                  <a:schemeClr val="tx2"/>
                </a:solidFill>
              </a:rPr>
              <a:t> (PTC + </a:t>
            </a:r>
            <a:r>
              <a:rPr lang="en-US" sz="1800" dirty="0" err="1">
                <a:solidFill>
                  <a:schemeClr val="tx2"/>
                </a:solidFill>
              </a:rPr>
              <a:t>Ptz</a:t>
            </a:r>
            <a:r>
              <a:rPr lang="en-US" sz="1800" dirty="0">
                <a:solidFill>
                  <a:schemeClr val="tx2"/>
                </a:solidFill>
              </a:rPr>
              <a:t> vs FEC-T = </a:t>
            </a:r>
            <a:r>
              <a:rPr lang="en-US" sz="1800" dirty="0" err="1">
                <a:solidFill>
                  <a:schemeClr val="tx2"/>
                </a:solidFill>
              </a:rPr>
              <a:t>Ptz</a:t>
            </a:r>
            <a:r>
              <a:rPr lang="en-US" sz="1800" dirty="0">
                <a:solidFill>
                  <a:schemeClr val="tx2"/>
                </a:solidFill>
              </a:rPr>
              <a:t>): 68% vs 67% (</a:t>
            </a:r>
            <a:r>
              <a:rPr lang="en-US" sz="1800" i="1" dirty="0">
                <a:solidFill>
                  <a:schemeClr val="tx2"/>
                </a:solidFill>
              </a:rPr>
              <a:t>p</a:t>
            </a:r>
            <a:r>
              <a:rPr lang="en-US" sz="1800" dirty="0">
                <a:solidFill>
                  <a:schemeClr val="tx2"/>
                </a:solidFill>
              </a:rPr>
              <a:t>=0.95)</a:t>
            </a:r>
          </a:p>
          <a:p>
            <a:pPr marL="285750" indent="-285750">
              <a:buFont typeface="Arial" panose="020B0604020202020204" pitchFamily="34" charset="0"/>
              <a:buChar char="•"/>
            </a:pPr>
            <a:r>
              <a:rPr lang="en-US" sz="1800" dirty="0">
                <a:solidFill>
                  <a:schemeClr val="tx2"/>
                </a:solidFill>
              </a:rPr>
              <a:t>Outcome was consistent across prespecified subgroups (</a:t>
            </a:r>
            <a:r>
              <a:rPr lang="en-US" sz="1800" dirty="0" err="1">
                <a:solidFill>
                  <a:schemeClr val="tx2"/>
                </a:solidFill>
              </a:rPr>
              <a:t>cT</a:t>
            </a:r>
            <a:r>
              <a:rPr lang="en-US" sz="1800" dirty="0">
                <a:solidFill>
                  <a:schemeClr val="tx2"/>
                </a:solidFill>
              </a:rPr>
              <a:t>, </a:t>
            </a:r>
            <a:r>
              <a:rPr lang="en-US" sz="1800" dirty="0" err="1">
                <a:solidFill>
                  <a:schemeClr val="tx2"/>
                </a:solidFill>
              </a:rPr>
              <a:t>cN</a:t>
            </a:r>
            <a:r>
              <a:rPr lang="en-US" sz="1800" dirty="0">
                <a:solidFill>
                  <a:schemeClr val="tx2"/>
                </a:solidFill>
              </a:rPr>
              <a:t>, HR status, age)</a:t>
            </a:r>
          </a:p>
        </p:txBody>
      </p:sp>
      <p:sp>
        <p:nvSpPr>
          <p:cNvPr id="10" name="TextBox 9">
            <a:extLst>
              <a:ext uri="{FF2B5EF4-FFF2-40B4-BE49-F238E27FC236}">
                <a16:creationId xmlns:a16="http://schemas.microsoft.com/office/drawing/2014/main" id="{C218BFBA-95B9-9645-BE96-BE5DCBF59448}"/>
              </a:ext>
            </a:extLst>
          </p:cNvPr>
          <p:cNvSpPr txBox="1"/>
          <p:nvPr/>
        </p:nvSpPr>
        <p:spPr>
          <a:xfrm>
            <a:off x="4267200" y="4419600"/>
            <a:ext cx="5064207"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PTC +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Ptz</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 paclitaxel/trastuzumab/carboplatin +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pertuzumab</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solidFill>
                  <a:srgbClr val="000000"/>
                </a:solidFill>
              </a:rPr>
              <a:t>FEC-T + </a:t>
            </a:r>
            <a:r>
              <a:rPr lang="en-US" sz="1400" dirty="0" err="1">
                <a:solidFill>
                  <a:srgbClr val="000000"/>
                </a:solidFill>
              </a:rPr>
              <a:t>Ptz</a:t>
            </a:r>
            <a:r>
              <a:rPr lang="en-US" sz="1400" dirty="0">
                <a:solidFill>
                  <a:srgbClr val="000000"/>
                </a:solidFill>
              </a:rPr>
              <a:t> = FEC + </a:t>
            </a:r>
            <a:r>
              <a:rPr lang="en-US" sz="1400" dirty="0" err="1">
                <a:solidFill>
                  <a:srgbClr val="000000"/>
                </a:solidFill>
              </a:rPr>
              <a:t>traszutumab</a:t>
            </a:r>
            <a:r>
              <a:rPr lang="en-US" sz="1400" dirty="0">
                <a:solidFill>
                  <a:srgbClr val="000000"/>
                </a:solidFill>
              </a:rPr>
              <a:t> + </a:t>
            </a:r>
            <a:r>
              <a:rPr lang="en-US" sz="1400" dirty="0" err="1">
                <a:solidFill>
                  <a:srgbClr val="000000"/>
                </a:solidFill>
              </a:rPr>
              <a:t>pertuzumab</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7452215"/>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A0C51-87D6-F647-BD07-D1700F2B41E3}"/>
              </a:ext>
            </a:extLst>
          </p:cNvPr>
          <p:cNvSpPr>
            <a:spLocks noGrp="1"/>
          </p:cNvSpPr>
          <p:nvPr>
            <p:ph type="title"/>
          </p:nvPr>
        </p:nvSpPr>
        <p:spPr/>
        <p:txBody>
          <a:bodyPr/>
          <a:lstStyle/>
          <a:p>
            <a:r>
              <a:rPr lang="en-US" sz="2400" dirty="0"/>
              <a:t>TRAIN-2 Event-Free Survival: 3-Year Follow-Up</a:t>
            </a:r>
          </a:p>
        </p:txBody>
      </p:sp>
      <p:sp>
        <p:nvSpPr>
          <p:cNvPr id="5" name="TextBox 4">
            <a:extLst>
              <a:ext uri="{FF2B5EF4-FFF2-40B4-BE49-F238E27FC236}">
                <a16:creationId xmlns:a16="http://schemas.microsoft.com/office/drawing/2014/main" id="{AA876B38-E914-1D41-9579-3B80ACE9B095}"/>
              </a:ext>
            </a:extLst>
          </p:cNvPr>
          <p:cNvSpPr txBox="1"/>
          <p:nvPr/>
        </p:nvSpPr>
        <p:spPr>
          <a:xfrm>
            <a:off x="228600" y="6477000"/>
            <a:ext cx="405463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93950"/>
                </a:solidFill>
                <a:effectLst/>
                <a:uLnTx/>
                <a:uFillTx/>
                <a:latin typeface="Arial" charset="0"/>
                <a:ea typeface="ＭＳ Ｐゴシック" charset="0"/>
              </a:rPr>
              <a:t>van der </a:t>
            </a:r>
            <a:r>
              <a:rPr kumimoji="0" lang="en-US" sz="1400" b="0" i="0" u="none" strike="noStrike" kern="1200" cap="none" spc="0" normalizeH="0" baseline="0" noProof="0" dirty="0" err="1">
                <a:ln>
                  <a:noFill/>
                </a:ln>
                <a:solidFill>
                  <a:srgbClr val="093950"/>
                </a:solidFill>
                <a:effectLst/>
                <a:uLnTx/>
                <a:uFillTx/>
                <a:latin typeface="Arial" charset="0"/>
                <a:ea typeface="ＭＳ Ｐゴシック" charset="0"/>
              </a:rPr>
              <a:t>Voort</a:t>
            </a:r>
            <a:r>
              <a:rPr kumimoji="0" lang="en-US" sz="1400" b="0" i="0" u="none" strike="noStrike" kern="1200" cap="none" spc="0" normalizeH="0" baseline="0" noProof="0" dirty="0">
                <a:ln>
                  <a:noFill/>
                </a:ln>
                <a:solidFill>
                  <a:srgbClr val="093950"/>
                </a:solidFill>
                <a:effectLst/>
                <a:uLnTx/>
                <a:uFillTx/>
                <a:latin typeface="Arial" charset="0"/>
                <a:ea typeface="ＭＳ Ｐゴシック" charset="0"/>
              </a:rPr>
              <a:t> A et al. ASCO 2020;Abstract 501.</a:t>
            </a:r>
          </a:p>
        </p:txBody>
      </p:sp>
      <p:pic>
        <p:nvPicPr>
          <p:cNvPr id="14" name="Picture 13">
            <a:extLst>
              <a:ext uri="{FF2B5EF4-FFF2-40B4-BE49-F238E27FC236}">
                <a16:creationId xmlns:a16="http://schemas.microsoft.com/office/drawing/2014/main" id="{B409A903-0353-5A4B-94AE-A0A9882E40E1}"/>
              </a:ext>
            </a:extLst>
          </p:cNvPr>
          <p:cNvPicPr>
            <a:picLocks noChangeAspect="1"/>
          </p:cNvPicPr>
          <p:nvPr/>
        </p:nvPicPr>
        <p:blipFill>
          <a:blip r:embed="rId2"/>
          <a:stretch>
            <a:fillRect/>
          </a:stretch>
        </p:blipFill>
        <p:spPr>
          <a:xfrm>
            <a:off x="457200" y="1426675"/>
            <a:ext cx="11233105" cy="4793533"/>
          </a:xfrm>
          <a:prstGeom prst="rect">
            <a:avLst/>
          </a:prstGeom>
        </p:spPr>
      </p:pic>
    </p:spTree>
    <p:extLst>
      <p:ext uri="{BB962C8B-B14F-4D97-AF65-F5344CB8AC3E}">
        <p14:creationId xmlns:p14="http://schemas.microsoft.com/office/powerpoint/2010/main" val="3745880868"/>
      </p:ext>
    </p:extLst>
  </p:cSld>
  <p:clrMapOvr>
    <a:masterClrMapping/>
  </p:clrMapOvr>
  <p:transition spd="slow"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A0C51-87D6-F647-BD07-D1700F2B41E3}"/>
              </a:ext>
            </a:extLst>
          </p:cNvPr>
          <p:cNvSpPr>
            <a:spLocks noGrp="1"/>
          </p:cNvSpPr>
          <p:nvPr>
            <p:ph type="title"/>
          </p:nvPr>
        </p:nvSpPr>
        <p:spPr/>
        <p:txBody>
          <a:bodyPr/>
          <a:lstStyle/>
          <a:p>
            <a:r>
              <a:rPr lang="en-US" sz="2400" dirty="0"/>
              <a:t>TRAIN-2 Safety: 3-Year Follow-Up</a:t>
            </a:r>
          </a:p>
        </p:txBody>
      </p:sp>
      <p:sp>
        <p:nvSpPr>
          <p:cNvPr id="5" name="TextBox 4">
            <a:extLst>
              <a:ext uri="{FF2B5EF4-FFF2-40B4-BE49-F238E27FC236}">
                <a16:creationId xmlns:a16="http://schemas.microsoft.com/office/drawing/2014/main" id="{AA876B38-E914-1D41-9579-3B80ACE9B095}"/>
              </a:ext>
            </a:extLst>
          </p:cNvPr>
          <p:cNvSpPr txBox="1"/>
          <p:nvPr/>
        </p:nvSpPr>
        <p:spPr>
          <a:xfrm>
            <a:off x="228600" y="6477000"/>
            <a:ext cx="405463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van der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Voort</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A et al. ASCO 2020;Abstract 501.</a:t>
            </a:r>
          </a:p>
        </p:txBody>
      </p:sp>
      <p:graphicFrame>
        <p:nvGraphicFramePr>
          <p:cNvPr id="6" name="Table 5">
            <a:extLst>
              <a:ext uri="{FF2B5EF4-FFF2-40B4-BE49-F238E27FC236}">
                <a16:creationId xmlns:a16="http://schemas.microsoft.com/office/drawing/2014/main" id="{3E0E378E-2A6C-D145-9183-323D9334DDE8}"/>
              </a:ext>
            </a:extLst>
          </p:cNvPr>
          <p:cNvGraphicFramePr>
            <a:graphicFrameLocks noGrp="1"/>
          </p:cNvGraphicFramePr>
          <p:nvPr>
            <p:extLst>
              <p:ext uri="{D42A27DB-BD31-4B8C-83A1-F6EECF244321}">
                <p14:modId xmlns:p14="http://schemas.microsoft.com/office/powerpoint/2010/main" val="989283030"/>
              </p:ext>
            </p:extLst>
          </p:nvPr>
        </p:nvGraphicFramePr>
        <p:xfrm>
          <a:off x="1295399" y="1371600"/>
          <a:ext cx="9384190" cy="2123440"/>
        </p:xfrm>
        <a:graphic>
          <a:graphicData uri="http://schemas.openxmlformats.org/drawingml/2006/table">
            <a:tbl>
              <a:tblPr firstRow="1" bandRow="1">
                <a:tableStyleId>{5C22544A-7EE6-4342-B048-85BDC9FD1C3A}</a:tableStyleId>
              </a:tblPr>
              <a:tblGrid>
                <a:gridCol w="5004901">
                  <a:extLst>
                    <a:ext uri="{9D8B030D-6E8A-4147-A177-3AD203B41FA5}">
                      <a16:colId xmlns:a16="http://schemas.microsoft.com/office/drawing/2014/main" val="2728367426"/>
                    </a:ext>
                  </a:extLst>
                </a:gridCol>
                <a:gridCol w="2111443">
                  <a:extLst>
                    <a:ext uri="{9D8B030D-6E8A-4147-A177-3AD203B41FA5}">
                      <a16:colId xmlns:a16="http://schemas.microsoft.com/office/drawing/2014/main" val="1751280472"/>
                    </a:ext>
                  </a:extLst>
                </a:gridCol>
                <a:gridCol w="2267846">
                  <a:extLst>
                    <a:ext uri="{9D8B030D-6E8A-4147-A177-3AD203B41FA5}">
                      <a16:colId xmlns:a16="http://schemas.microsoft.com/office/drawing/2014/main" val="90312144"/>
                    </a:ext>
                  </a:extLst>
                </a:gridCol>
              </a:tblGrid>
              <a:tr h="447040">
                <a:tc>
                  <a:txBody>
                    <a:bodyPr/>
                    <a:lstStyle/>
                    <a:p>
                      <a:r>
                        <a:rPr lang="en-US" dirty="0">
                          <a:solidFill>
                            <a:schemeClr val="tx1"/>
                          </a:solidFill>
                        </a:rPr>
                        <a:t>Most common Grade ≥3 hematologic AEs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dirty="0">
                          <a:solidFill>
                            <a:schemeClr val="tx1"/>
                          </a:solidFill>
                        </a:rPr>
                        <a:t>PTC + </a:t>
                      </a:r>
                      <a:r>
                        <a:rPr lang="en-US" dirty="0" err="1">
                          <a:solidFill>
                            <a:schemeClr val="tx1"/>
                          </a:solidFill>
                        </a:rPr>
                        <a:t>Ptz</a:t>
                      </a:r>
                      <a:endParaRPr lang="en-US" dirty="0">
                        <a:solidFill>
                          <a:schemeClr val="tx1"/>
                        </a:solidFill>
                      </a:endParaRPr>
                    </a:p>
                    <a:p>
                      <a:pPr algn="ctr"/>
                      <a:r>
                        <a:rPr lang="en-US" dirty="0">
                          <a:solidFill>
                            <a:schemeClr val="tx1"/>
                          </a:solidFill>
                        </a:rPr>
                        <a:t>(n = 218)</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dirty="0">
                          <a:solidFill>
                            <a:schemeClr val="tx1"/>
                          </a:solidFill>
                        </a:rPr>
                        <a:t>FEC-T + </a:t>
                      </a:r>
                      <a:r>
                        <a:rPr lang="en-US" dirty="0" err="1">
                          <a:solidFill>
                            <a:schemeClr val="tx1"/>
                          </a:solidFill>
                        </a:rPr>
                        <a:t>Ptz</a:t>
                      </a:r>
                      <a:endParaRPr lang="en-US" dirty="0">
                        <a:solidFill>
                          <a:schemeClr val="tx1"/>
                        </a:solidFill>
                      </a:endParaRPr>
                    </a:p>
                    <a:p>
                      <a:pPr algn="ctr"/>
                      <a:r>
                        <a:rPr lang="en-US" dirty="0">
                          <a:solidFill>
                            <a:schemeClr val="tx1"/>
                          </a:solidFill>
                        </a:rPr>
                        <a:t>(n = 220)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extLst>
                  <a:ext uri="{0D108BD9-81ED-4DB2-BD59-A6C34878D82A}">
                    <a16:rowId xmlns:a16="http://schemas.microsoft.com/office/drawing/2014/main" val="3668243738"/>
                  </a:ext>
                </a:extLst>
              </a:tr>
              <a:tr h="370840">
                <a:tc>
                  <a:txBody>
                    <a:bodyPr/>
                    <a:lstStyle/>
                    <a:p>
                      <a:r>
                        <a:rPr lang="en-US" dirty="0">
                          <a:solidFill>
                            <a:schemeClr val="tx1"/>
                          </a:solidFill>
                        </a:rPr>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931351035"/>
                  </a:ext>
                </a:extLst>
              </a:tr>
              <a:tr h="370840">
                <a:tc>
                  <a:txBody>
                    <a:bodyPr/>
                    <a:lstStyle/>
                    <a:p>
                      <a:r>
                        <a:rPr lang="en-US" dirty="0">
                          <a:solidFill>
                            <a:schemeClr val="tx1"/>
                          </a:solidFill>
                        </a:rPr>
                        <a:t>Anemia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2663423637"/>
                  </a:ext>
                </a:extLst>
              </a:tr>
              <a:tr h="370840">
                <a:tc>
                  <a:txBody>
                    <a:bodyPr/>
                    <a:lstStyle/>
                    <a:p>
                      <a:r>
                        <a:rPr lang="en-US" dirty="0">
                          <a:solidFill>
                            <a:schemeClr val="tx1"/>
                          </a:solidFill>
                        </a:rPr>
                        <a:t>Thrombocytopenia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898495622"/>
                  </a:ext>
                </a:extLst>
              </a:tr>
              <a:tr h="370840">
                <a:tc>
                  <a:txBody>
                    <a:bodyPr/>
                    <a:lstStyle/>
                    <a:p>
                      <a:r>
                        <a:rPr lang="en-US" dirty="0">
                          <a:solidFill>
                            <a:schemeClr val="tx1"/>
                          </a:solidFill>
                        </a:rPr>
                        <a:t>Febrile 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4201680963"/>
                  </a:ext>
                </a:extLst>
              </a:tr>
            </a:tbl>
          </a:graphicData>
        </a:graphic>
      </p:graphicFrame>
      <p:graphicFrame>
        <p:nvGraphicFramePr>
          <p:cNvPr id="11" name="Table 10">
            <a:extLst>
              <a:ext uri="{FF2B5EF4-FFF2-40B4-BE49-F238E27FC236}">
                <a16:creationId xmlns:a16="http://schemas.microsoft.com/office/drawing/2014/main" id="{0029623B-7A11-704B-B8C1-B2E23DC12F06}"/>
              </a:ext>
            </a:extLst>
          </p:cNvPr>
          <p:cNvGraphicFramePr>
            <a:graphicFrameLocks noGrp="1"/>
          </p:cNvGraphicFramePr>
          <p:nvPr>
            <p:extLst>
              <p:ext uri="{D42A27DB-BD31-4B8C-83A1-F6EECF244321}">
                <p14:modId xmlns:p14="http://schemas.microsoft.com/office/powerpoint/2010/main" val="2659736607"/>
              </p:ext>
            </p:extLst>
          </p:nvPr>
        </p:nvGraphicFramePr>
        <p:xfrm>
          <a:off x="1324429" y="3733800"/>
          <a:ext cx="9355160" cy="1524001"/>
        </p:xfrm>
        <a:graphic>
          <a:graphicData uri="http://schemas.openxmlformats.org/drawingml/2006/table">
            <a:tbl>
              <a:tblPr firstRow="1" bandRow="1">
                <a:tableStyleId>{5C22544A-7EE6-4342-B048-85BDC9FD1C3A}</a:tableStyleId>
              </a:tblPr>
              <a:tblGrid>
                <a:gridCol w="4336042">
                  <a:extLst>
                    <a:ext uri="{9D8B030D-6E8A-4147-A177-3AD203B41FA5}">
                      <a16:colId xmlns:a16="http://schemas.microsoft.com/office/drawing/2014/main" val="2728367426"/>
                    </a:ext>
                  </a:extLst>
                </a:gridCol>
                <a:gridCol w="1871032">
                  <a:extLst>
                    <a:ext uri="{9D8B030D-6E8A-4147-A177-3AD203B41FA5}">
                      <a16:colId xmlns:a16="http://schemas.microsoft.com/office/drawing/2014/main" val="1751280472"/>
                    </a:ext>
                  </a:extLst>
                </a:gridCol>
                <a:gridCol w="1637153">
                  <a:extLst>
                    <a:ext uri="{9D8B030D-6E8A-4147-A177-3AD203B41FA5}">
                      <a16:colId xmlns:a16="http://schemas.microsoft.com/office/drawing/2014/main" val="90312144"/>
                    </a:ext>
                  </a:extLst>
                </a:gridCol>
                <a:gridCol w="1510933">
                  <a:extLst>
                    <a:ext uri="{9D8B030D-6E8A-4147-A177-3AD203B41FA5}">
                      <a16:colId xmlns:a16="http://schemas.microsoft.com/office/drawing/2014/main" val="3212059134"/>
                    </a:ext>
                  </a:extLst>
                </a:gridCol>
              </a:tblGrid>
              <a:tr h="705971">
                <a:tc>
                  <a:txBody>
                    <a:bodyPr/>
                    <a:lstStyle/>
                    <a:p>
                      <a:r>
                        <a:rPr lang="en-US" dirty="0">
                          <a:solidFill>
                            <a:schemeClr val="tx1"/>
                          </a:solidFill>
                        </a:rPr>
                        <a:t>Cardiotoxicity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dirty="0">
                          <a:solidFill>
                            <a:schemeClr val="tx1"/>
                          </a:solidFill>
                        </a:rPr>
                        <a:t>PTC + </a:t>
                      </a:r>
                      <a:r>
                        <a:rPr lang="en-US" dirty="0" err="1">
                          <a:solidFill>
                            <a:schemeClr val="tx1"/>
                          </a:solidFill>
                        </a:rPr>
                        <a:t>Ptz</a:t>
                      </a:r>
                      <a:endParaRPr lang="en-US" dirty="0">
                        <a:solidFill>
                          <a:schemeClr val="tx1"/>
                        </a:solidFill>
                      </a:endParaRPr>
                    </a:p>
                    <a:p>
                      <a:pPr algn="ctr"/>
                      <a:r>
                        <a:rPr lang="en-US" dirty="0">
                          <a:solidFill>
                            <a:schemeClr val="tx1"/>
                          </a:solidFill>
                        </a:rPr>
                        <a:t>(n = 218)</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dirty="0">
                          <a:solidFill>
                            <a:schemeClr val="tx1"/>
                          </a:solidFill>
                        </a:rPr>
                        <a:t>FEC-T + </a:t>
                      </a:r>
                      <a:r>
                        <a:rPr lang="en-US" dirty="0" err="1">
                          <a:solidFill>
                            <a:schemeClr val="tx1"/>
                          </a:solidFill>
                        </a:rPr>
                        <a:t>Ptz</a:t>
                      </a:r>
                      <a:endParaRPr lang="en-US" dirty="0">
                        <a:solidFill>
                          <a:schemeClr val="tx1"/>
                        </a:solidFill>
                      </a:endParaRPr>
                    </a:p>
                    <a:p>
                      <a:pPr algn="ctr"/>
                      <a:r>
                        <a:rPr lang="en-US" dirty="0">
                          <a:solidFill>
                            <a:schemeClr val="tx1"/>
                          </a:solidFill>
                        </a:rPr>
                        <a:t>(n = 220)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i="1" dirty="0">
                          <a:solidFill>
                            <a:schemeClr val="tx1"/>
                          </a:solidFill>
                        </a:rPr>
                        <a:t>p</a:t>
                      </a:r>
                      <a:r>
                        <a:rPr lang="en-US" dirty="0">
                          <a:solidFill>
                            <a:schemeClr val="tx1"/>
                          </a:solidFill>
                        </a:rPr>
                        <a:t>-value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extLst>
                  <a:ext uri="{0D108BD9-81ED-4DB2-BD59-A6C34878D82A}">
                    <a16:rowId xmlns:a16="http://schemas.microsoft.com/office/drawing/2014/main" val="3668243738"/>
                  </a:ext>
                </a:extLst>
              </a:tr>
              <a:tr h="409015">
                <a:tc>
                  <a:txBody>
                    <a:bodyPr/>
                    <a:lstStyle/>
                    <a:p>
                      <a:r>
                        <a:rPr lang="en-US" dirty="0">
                          <a:solidFill>
                            <a:schemeClr val="tx1"/>
                          </a:solidFill>
                        </a:rPr>
                        <a:t>LVEF decrease ≥10% </a:t>
                      </a:r>
                      <a:r>
                        <a:rPr lang="en-US" u="sng" dirty="0">
                          <a:solidFill>
                            <a:schemeClr val="tx1"/>
                          </a:solidFill>
                        </a:rPr>
                        <a:t>or</a:t>
                      </a:r>
                      <a:r>
                        <a:rPr lang="en-US" dirty="0">
                          <a:solidFill>
                            <a:schemeClr val="tx1"/>
                          </a:solidFill>
                        </a:rPr>
                        <a:t> LVEF &lt;50%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0.0016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931351035"/>
                  </a:ext>
                </a:extLst>
              </a:tr>
              <a:tr h="409015">
                <a:tc>
                  <a:txBody>
                    <a:bodyPr/>
                    <a:lstStyle/>
                    <a:p>
                      <a:r>
                        <a:rPr lang="en-US" dirty="0">
                          <a:solidFill>
                            <a:schemeClr val="tx1"/>
                          </a:solidFill>
                        </a:rPr>
                        <a:t>LVEF decrease ≥10% </a:t>
                      </a:r>
                      <a:r>
                        <a:rPr lang="en-US" u="sng" dirty="0">
                          <a:solidFill>
                            <a:schemeClr val="tx1"/>
                          </a:solidFill>
                        </a:rPr>
                        <a:t>and</a:t>
                      </a:r>
                      <a:r>
                        <a:rPr lang="en-US" dirty="0">
                          <a:solidFill>
                            <a:schemeClr val="tx1"/>
                          </a:solidFill>
                        </a:rPr>
                        <a:t> LVEF &lt;50%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dirty="0">
                          <a:solidFill>
                            <a:schemeClr val="tx1"/>
                          </a:solidFill>
                        </a:rPr>
                        <a:t>0.044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2663423637"/>
                  </a:ext>
                </a:extLst>
              </a:tr>
            </a:tbl>
          </a:graphicData>
        </a:graphic>
      </p:graphicFrame>
      <p:sp>
        <p:nvSpPr>
          <p:cNvPr id="12" name="TextBox 11">
            <a:extLst>
              <a:ext uri="{FF2B5EF4-FFF2-40B4-BE49-F238E27FC236}">
                <a16:creationId xmlns:a16="http://schemas.microsoft.com/office/drawing/2014/main" id="{A1EA868B-E9E8-004A-8F1E-91C4AC81B8AF}"/>
              </a:ext>
            </a:extLst>
          </p:cNvPr>
          <p:cNvSpPr txBox="1"/>
          <p:nvPr/>
        </p:nvSpPr>
        <p:spPr>
          <a:xfrm>
            <a:off x="1260763" y="5682734"/>
            <a:ext cx="10105571" cy="369332"/>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2"/>
                </a:solidFill>
              </a:rPr>
              <a:t>2 patients (1%) in the FEC-T + </a:t>
            </a:r>
            <a:r>
              <a:rPr lang="en-US" sz="1800" dirty="0" err="1">
                <a:solidFill>
                  <a:schemeClr val="tx2"/>
                </a:solidFill>
              </a:rPr>
              <a:t>Ptz</a:t>
            </a:r>
            <a:r>
              <a:rPr lang="en-US" sz="1800" dirty="0">
                <a:solidFill>
                  <a:schemeClr val="tx2"/>
                </a:solidFill>
              </a:rPr>
              <a:t> arm developed chemotherapy-associated acute leukemia</a:t>
            </a:r>
          </a:p>
        </p:txBody>
      </p:sp>
    </p:spTree>
    <p:extLst>
      <p:ext uri="{BB962C8B-B14F-4D97-AF65-F5344CB8AC3E}">
        <p14:creationId xmlns:p14="http://schemas.microsoft.com/office/powerpoint/2010/main" val="2047882996"/>
      </p:ext>
    </p:extLst>
  </p:cSld>
  <p:clrMapOvr>
    <a:masterClrMapping/>
  </p:clrMapOvr>
  <p:transition spd="slow"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E31CEA-13CB-4D45-BF20-0BA6695A52E6}"/>
              </a:ext>
            </a:extLst>
          </p:cNvPr>
          <p:cNvSpPr/>
          <p:nvPr/>
        </p:nvSpPr>
        <p:spPr bwMode="auto">
          <a:xfrm>
            <a:off x="990600" y="4526280"/>
            <a:ext cx="7848600" cy="365760"/>
          </a:xfrm>
          <a:prstGeom prst="rect">
            <a:avLst/>
          </a:prstGeom>
          <a:solidFill>
            <a:srgbClr val="0331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1143000" y="1703725"/>
            <a:ext cx="11125200" cy="3939540"/>
          </a:xfrm>
          <a:prstGeom prst="rect">
            <a:avLst/>
          </a:prstGeom>
          <a:noFill/>
        </p:spPr>
        <p:txBody>
          <a:bodyPr wrap="square" rtlCol="0">
            <a:spAutoFit/>
          </a:bodyPr>
          <a:lstStyle/>
          <a:p>
            <a:pPr lvl="0">
              <a:spcBef>
                <a:spcPts val="0"/>
              </a:spcBef>
              <a:spcAft>
                <a:spcPts val="0"/>
              </a:spcAft>
              <a:defRPr/>
            </a:pPr>
            <a:r>
              <a:rPr lang="en-US" sz="2200" b="1" dirty="0">
                <a:solidFill>
                  <a:srgbClr val="0432FF"/>
                </a:solidFill>
                <a:latin typeface="Arial"/>
                <a:ea typeface="ＭＳ Ｐゴシック"/>
              </a:rPr>
              <a:t>Module 1: </a:t>
            </a:r>
            <a:r>
              <a:rPr lang="en-US" sz="2200" b="1" dirty="0">
                <a:solidFill>
                  <a:srgbClr val="0432FF"/>
                </a:solidFill>
              </a:rPr>
              <a:t>Localized HER2-Positive Breast Cancer — Dr Carey</a:t>
            </a:r>
            <a:endParaRPr lang="en-US" sz="2200" dirty="0">
              <a:solidFill>
                <a:srgbClr val="0432FF"/>
              </a:solidFill>
            </a:endParaRPr>
          </a:p>
          <a:p>
            <a:pPr marL="285750" indent="-285750">
              <a:spcBef>
                <a:spcPts val="1200"/>
              </a:spcBef>
              <a:spcAft>
                <a:spcPts val="0"/>
              </a:spcAft>
              <a:buFont typeface="Arial" panose="020B0604020202020204" pitchFamily="34" charset="0"/>
              <a:buChar char="•"/>
              <a:defRPr/>
            </a:pPr>
            <a:r>
              <a:rPr lang="en-US" sz="2200" b="1" dirty="0">
                <a:solidFill>
                  <a:srgbClr val="000000"/>
                </a:solidFill>
              </a:rPr>
              <a:t>Key Recent Data Sets</a:t>
            </a:r>
          </a:p>
          <a:p>
            <a:pPr marL="742950" lvl="1" indent="-285750">
              <a:spcBef>
                <a:spcPts val="0"/>
              </a:spcBef>
              <a:spcAft>
                <a:spcPts val="0"/>
              </a:spcAft>
              <a:buFont typeface="Arial" panose="020B0604020202020204" pitchFamily="34" charset="0"/>
              <a:buChar char="•"/>
            </a:pPr>
            <a:r>
              <a:rPr lang="en-US" sz="2200" dirty="0">
                <a:solidFill>
                  <a:srgbClr val="000000"/>
                </a:solidFill>
              </a:rPr>
              <a:t>Adjuvant: APHINITY update (</a:t>
            </a:r>
            <a:r>
              <a:rPr lang="en-US" sz="2200" dirty="0" err="1">
                <a:solidFill>
                  <a:srgbClr val="000000"/>
                </a:solidFill>
              </a:rPr>
              <a:t>pertuzumab</a:t>
            </a:r>
            <a:r>
              <a:rPr lang="en-US" sz="2200" dirty="0">
                <a:solidFill>
                  <a:srgbClr val="000000"/>
                </a:solidFill>
              </a:rPr>
              <a:t>); ATEMPT — T-DM1 vs HP</a:t>
            </a:r>
          </a:p>
          <a:p>
            <a:pPr marL="742950" lvl="1" indent="-285750">
              <a:spcBef>
                <a:spcPts val="0"/>
              </a:spcBef>
              <a:spcAft>
                <a:spcPts val="0"/>
              </a:spcAft>
              <a:buFont typeface="Arial" panose="020B0604020202020204" pitchFamily="34" charset="0"/>
              <a:buChar char="•"/>
            </a:pPr>
            <a:r>
              <a:rPr lang="en-US" sz="2200" dirty="0" err="1">
                <a:solidFill>
                  <a:srgbClr val="000000"/>
                </a:solidFill>
              </a:rPr>
              <a:t>Postneoadjuvant</a:t>
            </a:r>
            <a:r>
              <a:rPr lang="en-US" sz="2200" dirty="0">
                <a:solidFill>
                  <a:srgbClr val="000000"/>
                </a:solidFill>
              </a:rPr>
              <a:t>: KATHERINE — T-DM1 for residual disease </a:t>
            </a:r>
          </a:p>
          <a:p>
            <a:pPr marL="285750" indent="-285750">
              <a:spcBef>
                <a:spcPts val="1200"/>
              </a:spcBef>
              <a:spcAft>
                <a:spcPts val="0"/>
              </a:spcAft>
              <a:buFont typeface="Arial" panose="020B0604020202020204" pitchFamily="34" charset="0"/>
              <a:buChar char="•"/>
            </a:pPr>
            <a:r>
              <a:rPr lang="en-US" sz="2200" b="1" dirty="0">
                <a:solidFill>
                  <a:schemeClr val="tx2"/>
                </a:solidFill>
              </a:rPr>
              <a:t>Cases/Questions from General Medical Oncologists</a:t>
            </a:r>
            <a:endParaRPr lang="en-US" sz="2200" dirty="0">
              <a:solidFill>
                <a:srgbClr val="000000"/>
              </a:solidFill>
            </a:endParaRPr>
          </a:p>
          <a:p>
            <a:pPr marL="742950" lvl="1" indent="-285750">
              <a:spcBef>
                <a:spcPts val="0"/>
              </a:spcBef>
              <a:spcAft>
                <a:spcPts val="0"/>
              </a:spcAft>
              <a:buFont typeface="Arial" panose="020B0604020202020204" pitchFamily="34" charset="0"/>
              <a:buChar char="•"/>
            </a:pPr>
            <a:r>
              <a:rPr lang="en-US" sz="2200" dirty="0">
                <a:solidFill>
                  <a:srgbClr val="000000"/>
                </a:solidFill>
              </a:rPr>
              <a:t>35-year-old woman with locally recurrent ER/PR+, HER2+ IDC</a:t>
            </a:r>
          </a:p>
          <a:p>
            <a:pPr marL="742950" lvl="1" indent="-285750">
              <a:spcBef>
                <a:spcPts val="0"/>
              </a:spcBef>
              <a:spcAft>
                <a:spcPts val="0"/>
              </a:spcAft>
              <a:buFont typeface="Arial" panose="020B0604020202020204" pitchFamily="34" charset="0"/>
              <a:buChar char="•"/>
            </a:pPr>
            <a:r>
              <a:rPr lang="en-US" sz="2200" dirty="0">
                <a:solidFill>
                  <a:srgbClr val="000000"/>
                </a:solidFill>
              </a:rPr>
              <a:t>38-year-old woman with 3-cm, node-positive ER/PR+, HER2+ IDC</a:t>
            </a:r>
          </a:p>
          <a:p>
            <a:pPr marL="285750" indent="-285750">
              <a:spcBef>
                <a:spcPts val="1200"/>
              </a:spcBef>
              <a:spcAft>
                <a:spcPts val="0"/>
              </a:spcAft>
              <a:buFont typeface="Arial" panose="020B0604020202020204" pitchFamily="34" charset="0"/>
              <a:buChar char="•"/>
            </a:pPr>
            <a:r>
              <a:rPr lang="en-US" sz="2200" b="1" dirty="0">
                <a:solidFill>
                  <a:schemeClr val="bg1"/>
                </a:solidFill>
              </a:rPr>
              <a:t>Faculty Cases</a:t>
            </a:r>
            <a:endParaRPr lang="en-US" sz="2200" dirty="0">
              <a:solidFill>
                <a:srgbClr val="000000"/>
              </a:solidFill>
            </a:endParaRPr>
          </a:p>
          <a:p>
            <a:pPr marL="742950" lvl="1" indent="-285750">
              <a:spcBef>
                <a:spcPts val="0"/>
              </a:spcBef>
              <a:spcAft>
                <a:spcPts val="0"/>
              </a:spcAft>
              <a:buFont typeface="Arial" panose="020B0604020202020204" pitchFamily="34" charset="0"/>
              <a:buChar char="•"/>
            </a:pPr>
            <a:r>
              <a:rPr lang="en-US" sz="2200" dirty="0">
                <a:solidFill>
                  <a:srgbClr val="000000"/>
                </a:solidFill>
              </a:rPr>
              <a:t>46-year-old woman with a 6-mm, node-negative ER/PR-, HER2+ IDC</a:t>
            </a:r>
          </a:p>
          <a:p>
            <a:pPr marL="742950" lvl="1" indent="-285750">
              <a:spcBef>
                <a:spcPts val="0"/>
              </a:spcBef>
              <a:spcAft>
                <a:spcPts val="0"/>
              </a:spcAft>
              <a:buFont typeface="Arial" panose="020B0604020202020204" pitchFamily="34" charset="0"/>
              <a:buChar char="•"/>
            </a:pPr>
            <a:r>
              <a:rPr lang="en-US" sz="2200" dirty="0">
                <a:solidFill>
                  <a:srgbClr val="000000"/>
                </a:solidFill>
              </a:rPr>
              <a:t>33-year-old woman with ER-, HER2+ IDC and </a:t>
            </a:r>
            <a:r>
              <a:rPr lang="en-US" sz="2200" dirty="0" err="1">
                <a:solidFill>
                  <a:srgbClr val="000000"/>
                </a:solidFill>
              </a:rPr>
              <a:t>postneoadjuvant</a:t>
            </a:r>
            <a:r>
              <a:rPr lang="en-US" sz="2200" dirty="0">
                <a:solidFill>
                  <a:srgbClr val="000000"/>
                </a:solidFill>
              </a:rPr>
              <a:t> residual disease </a:t>
            </a:r>
          </a:p>
        </p:txBody>
      </p:sp>
    </p:spTree>
    <p:extLst>
      <p:ext uri="{BB962C8B-B14F-4D97-AF65-F5344CB8AC3E}">
        <p14:creationId xmlns:p14="http://schemas.microsoft.com/office/powerpoint/2010/main" val="2983852864"/>
      </p:ext>
    </p:extLst>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400" dirty="0"/>
              <a:t>A 46-year-old woman presents with extensive DCIS and is found to have </a:t>
            </a:r>
            <a:br>
              <a:rPr lang="en-US" sz="2400" dirty="0"/>
            </a:br>
            <a:r>
              <a:rPr lang="en-US" sz="2400" dirty="0"/>
              <a:t>6 mm of ER/PR-negative, HER2-positive, node-negative invasive disease. What adjuvant systemic therapy, if any, would you recommend?</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538014"/>
          <a:ext cx="6781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182889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Paclitaxel/trastuzumab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609600" y="2523500"/>
            <a:ext cx="3914775" cy="7512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1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Paclitaxel/trastuzumab/</a:t>
            </a:r>
            <a:b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pertuzumab</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09604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T-DM1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2" name="Text Box 4">
            <a:extLst>
              <a:ext uri="{FF2B5EF4-FFF2-40B4-BE49-F238E27FC236}">
                <a16:creationId xmlns:a16="http://schemas.microsoft.com/office/drawing/2014/main" id="{9468D591-A010-EC42-9E82-B53F1BC6AFFD}"/>
              </a:ext>
            </a:extLst>
          </p:cNvPr>
          <p:cNvSpPr txBox="1">
            <a:spLocks noChangeArrowheads="1"/>
          </p:cNvSpPr>
          <p:nvPr/>
        </p:nvSpPr>
        <p:spPr bwMode="auto">
          <a:xfrm>
            <a:off x="609600" y="3661462"/>
            <a:ext cx="3914775" cy="18524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TCHP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EDF8C6A6-EE1D-8E4D-B4FE-03BA8601FB57}"/>
              </a:ext>
            </a:extLst>
          </p:cNvPr>
          <p:cNvSpPr txBox="1">
            <a:spLocks noChangeArrowheads="1"/>
          </p:cNvSpPr>
          <p:nvPr/>
        </p:nvSpPr>
        <p:spPr bwMode="auto">
          <a:xfrm>
            <a:off x="149204" y="4261717"/>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None</a:t>
            </a:r>
          </a:p>
        </p:txBody>
      </p:sp>
      <p:sp>
        <p:nvSpPr>
          <p:cNvPr id="11" name="Text Box 4">
            <a:extLst>
              <a:ext uri="{FF2B5EF4-FFF2-40B4-BE49-F238E27FC236}">
                <a16:creationId xmlns:a16="http://schemas.microsoft.com/office/drawing/2014/main" id="{86E0096A-B804-DB42-BE80-CDF47C4A477B}"/>
              </a:ext>
            </a:extLst>
          </p:cNvPr>
          <p:cNvSpPr txBox="1">
            <a:spLocks noChangeArrowheads="1"/>
          </p:cNvSpPr>
          <p:nvPr/>
        </p:nvSpPr>
        <p:spPr bwMode="auto">
          <a:xfrm>
            <a:off x="149204" y="4864145"/>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TCH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Text Box 4">
            <a:extLst>
              <a:ext uri="{FF2B5EF4-FFF2-40B4-BE49-F238E27FC236}">
                <a16:creationId xmlns:a16="http://schemas.microsoft.com/office/drawing/2014/main" id="{0DA5DD52-FA0E-C149-BDED-6E8A82F02F77}"/>
              </a:ext>
            </a:extLst>
          </p:cNvPr>
          <p:cNvSpPr txBox="1">
            <a:spLocks noChangeArrowheads="1"/>
          </p:cNvSpPr>
          <p:nvPr/>
        </p:nvSpPr>
        <p:spPr bwMode="auto">
          <a:xfrm>
            <a:off x="377588" y="6208076"/>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N = 43</a:t>
            </a:r>
          </a:p>
        </p:txBody>
      </p:sp>
      <p:sp>
        <p:nvSpPr>
          <p:cNvPr id="15" name="Text Box 4">
            <a:extLst>
              <a:ext uri="{FF2B5EF4-FFF2-40B4-BE49-F238E27FC236}">
                <a16:creationId xmlns:a16="http://schemas.microsoft.com/office/drawing/2014/main" id="{78C02C70-1761-3946-8BA3-1B6B8C1336E4}"/>
              </a:ext>
            </a:extLst>
          </p:cNvPr>
          <p:cNvSpPr txBox="1">
            <a:spLocks noChangeArrowheads="1"/>
          </p:cNvSpPr>
          <p:nvPr/>
        </p:nvSpPr>
        <p:spPr bwMode="auto">
          <a:xfrm>
            <a:off x="149204" y="5472673"/>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Other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447563938"/>
      </p:ext>
    </p:extLst>
  </p:cSld>
  <p:clrMapOvr>
    <a:masterClrMapping/>
  </p:clrMapOvr>
  <p:transition spd="slow"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3478-F558-ED43-882D-81B85764F959}"/>
              </a:ext>
            </a:extLst>
          </p:cNvPr>
          <p:cNvSpPr>
            <a:spLocks noGrp="1"/>
          </p:cNvSpPr>
          <p:nvPr>
            <p:ph type="title"/>
          </p:nvPr>
        </p:nvSpPr>
        <p:spPr>
          <a:xfrm>
            <a:off x="439189" y="303711"/>
            <a:ext cx="10515600" cy="548640"/>
          </a:xfrm>
        </p:spPr>
        <p:txBody>
          <a:bodyPr>
            <a:normAutofit fontScale="90000"/>
          </a:bodyPr>
          <a:lstStyle/>
          <a:p>
            <a:r>
              <a:rPr lang="en-US" sz="3200" dirty="0"/>
              <a:t>Case Presentation – Dr Carey: 46-Year-Old Woman with ER-negative/HER2-Positive, Node-Negative IDC</a:t>
            </a:r>
          </a:p>
        </p:txBody>
      </p:sp>
      <p:sp>
        <p:nvSpPr>
          <p:cNvPr id="5" name="TextBox 4">
            <a:extLst>
              <a:ext uri="{FF2B5EF4-FFF2-40B4-BE49-F238E27FC236}">
                <a16:creationId xmlns:a16="http://schemas.microsoft.com/office/drawing/2014/main" id="{513F22E1-15CF-0B42-A5B8-AEDA6B35D13A}"/>
              </a:ext>
            </a:extLst>
          </p:cNvPr>
          <p:cNvSpPr txBox="1"/>
          <p:nvPr/>
        </p:nvSpPr>
        <p:spPr>
          <a:xfrm>
            <a:off x="9302336" y="5795487"/>
            <a:ext cx="261950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*ET recommended if HR+</a:t>
            </a:r>
          </a:p>
        </p:txBody>
      </p:sp>
      <p:sp>
        <p:nvSpPr>
          <p:cNvPr id="6" name="Rectangle 5">
            <a:extLst>
              <a:ext uri="{FF2B5EF4-FFF2-40B4-BE49-F238E27FC236}">
                <a16:creationId xmlns:a16="http://schemas.microsoft.com/office/drawing/2014/main" id="{4F8AA822-8665-4144-8A0F-4826027502E0}"/>
              </a:ext>
            </a:extLst>
          </p:cNvPr>
          <p:cNvSpPr/>
          <p:nvPr/>
        </p:nvSpPr>
        <p:spPr>
          <a:xfrm>
            <a:off x="439189" y="1235179"/>
            <a:ext cx="11628119" cy="2693045"/>
          </a:xfrm>
          <a:prstGeom prst="rect">
            <a:avLst/>
          </a:prstGeom>
        </p:spPr>
        <p:txBody>
          <a:bodyPr wrap="square">
            <a:spAutoFit/>
          </a:bodyPr>
          <a:lstStyle/>
          <a:p>
            <a:pPr marL="342900" marR="0" lvl="0"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46 </a:t>
            </a:r>
            <a:r>
              <a:rPr kumimoji="0" lang="en-US" sz="2400" b="0" i="0" u="none" strike="noStrike" kern="1200" cap="none" spc="0" normalizeH="0" baseline="0" noProof="0" dirty="0" err="1">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yo</a:t>
            </a:r>
            <a:r>
              <a:rPr kumimoji="0" lang="en-US" sz="24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woman with extensive DCIS + breast mass </a:t>
            </a:r>
          </a:p>
          <a:p>
            <a:pPr marL="342900" marR="0" lvl="0"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Right mastectomy/SN: 6mm ER-, PR-, HER2 3+ IDC, SN negative</a:t>
            </a:r>
          </a:p>
          <a:p>
            <a:pPr marL="342900" marR="0" lvl="0"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Randomized to T-DM1 arm of ATEMPT</a:t>
            </a:r>
          </a:p>
          <a:p>
            <a:pPr marL="800100" marR="0" lvl="1"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Grade 1 peripheral neuropathy, fatigue, rash, and nausea likely from T-DM1</a:t>
            </a:r>
          </a:p>
          <a:p>
            <a:pPr marL="800100" marR="0" lvl="1"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Ran Boston Marathon while on T-DM1</a:t>
            </a:r>
          </a:p>
          <a:p>
            <a:pPr marL="342900" marR="0" lvl="0" indent="-342900" algn="l" defTabSz="914400" rtl="0" eaLnBrk="0" fontAlgn="base" latinLnBrk="0" hangingPunct="0">
              <a:lnSpc>
                <a:spcPct val="100000"/>
              </a:lnSpc>
              <a:spcBef>
                <a:spcPts val="0"/>
              </a:spcBef>
              <a:spcAft>
                <a:spcPts val="600"/>
              </a:spcAft>
              <a:buClrTx/>
              <a:buSzTx/>
              <a:buFont typeface="Symbol"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NED @ 5+y, no residual toxicities, still a runner!</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13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p:txBody>
          <a:bodyPr/>
          <a:lstStyle/>
          <a:p>
            <a:pPr marL="0" indent="0">
              <a:buNone/>
            </a:pPr>
            <a:r>
              <a:rPr lang="en-US" sz="1800" b="1" dirty="0"/>
              <a:t>Dr Love </a:t>
            </a:r>
            <a:r>
              <a:rPr lang="en-US" sz="1800" dirty="0"/>
              <a:t> is president and CEO of Research To Practice. Research To Practice receives funds in the form of educational grants to develop CME activities from the following commercial interests: AbbVie Inc, </a:t>
            </a:r>
            <a:r>
              <a:rPr lang="en-US" sz="1800" dirty="0" err="1"/>
              <a:t>Acerta</a:t>
            </a:r>
            <a:r>
              <a:rPr lang="en-US" sz="1800" dirty="0"/>
              <a:t> Pharma — A member of the AstraZeneca Group, Adaptive Biotechnologies, </a:t>
            </a:r>
            <a:r>
              <a:rPr lang="en-US" sz="1800" dirty="0" err="1"/>
              <a:t>Agendia</a:t>
            </a:r>
            <a:r>
              <a:rPr lang="en-US" sz="1800" dirty="0"/>
              <a:t> Inc, </a:t>
            </a:r>
            <a:r>
              <a:rPr lang="en-US" sz="1800" dirty="0" err="1"/>
              <a:t>Agios</a:t>
            </a:r>
            <a:r>
              <a:rPr lang="en-US" sz="1800" dirty="0"/>
              <a:t> Pharmaceuticals Inc, Amgen Inc, Array </a:t>
            </a:r>
            <a:r>
              <a:rPr lang="en-US" sz="1800" dirty="0" err="1"/>
              <a:t>BioPharma</a:t>
            </a:r>
            <a:r>
              <a:rPr lang="en-US" sz="1800" dirty="0"/>
              <a:t> Inc, a subsidiary of Pfizer Inc, Astellas, AstraZeneca Pharmaceuticals LP, Bayer HealthCare Pharmaceuticals, </a:t>
            </a:r>
            <a:r>
              <a:rPr lang="en-US" sz="1800" dirty="0" err="1"/>
              <a:t>Biodesix</a:t>
            </a:r>
            <a:r>
              <a:rPr lang="en-US" sz="1800" dirty="0"/>
              <a:t> Inc, </a:t>
            </a:r>
            <a:r>
              <a:rPr lang="en-US" sz="1800" dirty="0" err="1"/>
              <a:t>bioTheranostics</a:t>
            </a:r>
            <a:r>
              <a:rPr lang="en-US" sz="1800" dirty="0"/>
              <a:t> Inc, Blueprint Medicines, Boehringer Ingelheim Pharmaceuticals Inc, Boston Biomedical Inc, Bristol-Myers Squibb Company, Celgene Corporation, Clovis Oncology, Daiichi Sankyo Inc, </a:t>
            </a:r>
            <a:r>
              <a:rPr lang="en-US" sz="1800" dirty="0" err="1"/>
              <a:t>Dendreon</a:t>
            </a:r>
            <a:r>
              <a:rPr lang="en-US" sz="1800" dirty="0"/>
              <a:t> Pharmaceuticals Inc, Eisai Inc, EMD Serono Inc, </a:t>
            </a:r>
            <a:r>
              <a:rPr lang="en-US" sz="1800" dirty="0" err="1"/>
              <a:t>Exelixis</a:t>
            </a:r>
            <a:r>
              <a:rPr lang="en-US" sz="1800" dirty="0"/>
              <a:t> Inc, Foundation Medicine, Genentech, a member of the Roche Group, </a:t>
            </a:r>
            <a:r>
              <a:rPr lang="en-US" sz="1800" dirty="0" err="1"/>
              <a:t>Genmab</a:t>
            </a:r>
            <a:r>
              <a:rPr lang="en-US" sz="1800" dirty="0"/>
              <a:t>, Genomic Health Inc, Gilead Sciences Inc, GlaxoSmithKline, Grail Inc, Guardant Health, </a:t>
            </a:r>
            <a:r>
              <a:rPr lang="en-US" sz="1800" dirty="0" err="1"/>
              <a:t>Halozyme</a:t>
            </a:r>
            <a:r>
              <a:rPr lang="en-US" sz="1800" dirty="0"/>
              <a:t> Inc, </a:t>
            </a:r>
            <a:r>
              <a:rPr lang="en-US" sz="1800" dirty="0" err="1"/>
              <a:t>Helsinn</a:t>
            </a:r>
            <a:r>
              <a:rPr lang="en-US" sz="1800" dirty="0"/>
              <a:t> Healthcare SA, </a:t>
            </a:r>
            <a:r>
              <a:rPr lang="en-US" sz="1800" dirty="0" err="1"/>
              <a:t>ImmunoGen</a:t>
            </a:r>
            <a:r>
              <a:rPr lang="en-US" sz="1800" dirty="0"/>
              <a:t> Inc, Incyte Corporation, Infinity Pharmaceuticals Inc, Ipsen Biopharmaceuticals Inc, Janssen Biotech Inc, administered by Janssen Scientific Affairs LLC, Jazz Pharmaceuticals Inc, Kite, A Gilead Company, Lexicon Pharmaceuticals Inc, Lilly, </a:t>
            </a:r>
            <a:r>
              <a:rPr lang="en-US" sz="1800" dirty="0" err="1"/>
              <a:t>Loxo</a:t>
            </a:r>
            <a:r>
              <a:rPr lang="en-US" sz="1800" dirty="0"/>
              <a:t> Oncology Inc, a wholly owned subsidiary of Eli Lilly &amp; Company, Merck, Merrimack Pharmaceuticals Inc, Myriad Genetic Laboratories Inc, </a:t>
            </a:r>
            <a:r>
              <a:rPr lang="en-US" sz="1800" dirty="0" err="1"/>
              <a:t>Natera</a:t>
            </a:r>
            <a:r>
              <a:rPr lang="en-US" sz="1800" dirty="0"/>
              <a:t> Inc, Novartis, </a:t>
            </a:r>
            <a:r>
              <a:rPr lang="en-US" sz="1800" dirty="0" err="1"/>
              <a:t>Oncopeptides</a:t>
            </a:r>
            <a:r>
              <a:rPr lang="en-US" sz="1800" dirty="0"/>
              <a:t>, Pfizer Inc, Pharmacyclics LLC, an AbbVie Company, Prometheus Laboratories Inc, Puma Biotechnology Inc, Regeneron Pharmaceuticals Inc, Sandoz Inc, a Novartis Division, Sanofi Genzyme, Seattle Genetics, </a:t>
            </a:r>
            <a:r>
              <a:rPr lang="en-US" sz="1800" dirty="0" err="1"/>
              <a:t>Sirtex</a:t>
            </a:r>
            <a:r>
              <a:rPr lang="en-US" sz="1800" dirty="0"/>
              <a:t> Medical Ltd, Spectrum Pharmaceuticals Inc, Taiho Oncology Inc, Takeda Oncology, </a:t>
            </a:r>
            <a:r>
              <a:rPr lang="en-US" sz="1800" dirty="0" err="1"/>
              <a:t>Tesaro</a:t>
            </a:r>
            <a:r>
              <a:rPr lang="en-US" sz="1800" dirty="0"/>
              <a:t>, A GSK Company, Teva Oncology, Tokai Pharmaceuticals Inc, </a:t>
            </a:r>
            <a:r>
              <a:rPr lang="en-US" sz="1800" dirty="0" err="1"/>
              <a:t>Tolero</a:t>
            </a:r>
            <a:r>
              <a:rPr lang="en-US" sz="1800" dirty="0"/>
              <a:t> Pharmaceuticals and </a:t>
            </a:r>
            <a:r>
              <a:rPr lang="en-US" sz="1800" dirty="0" err="1"/>
              <a:t>Verastem</a:t>
            </a:r>
            <a:r>
              <a:rPr lang="en-US" sz="1800" dirty="0"/>
              <a:t> Inc.</a:t>
            </a:r>
          </a:p>
        </p:txBody>
      </p:sp>
    </p:spTree>
    <p:extLst>
      <p:ext uri="{BB962C8B-B14F-4D97-AF65-F5344CB8AC3E}">
        <p14:creationId xmlns:p14="http://schemas.microsoft.com/office/powerpoint/2010/main" val="33558580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7B03-6FE6-5743-8AFA-A529E357E010}"/>
              </a:ext>
            </a:extLst>
          </p:cNvPr>
          <p:cNvSpPr>
            <a:spLocks noGrp="1"/>
          </p:cNvSpPr>
          <p:nvPr>
            <p:ph type="title"/>
          </p:nvPr>
        </p:nvSpPr>
        <p:spPr>
          <a:xfrm>
            <a:off x="439189" y="268734"/>
            <a:ext cx="10515600" cy="548640"/>
          </a:xfrm>
        </p:spPr>
        <p:txBody>
          <a:bodyPr>
            <a:noAutofit/>
          </a:bodyPr>
          <a:lstStyle/>
          <a:p>
            <a:r>
              <a:rPr lang="en-US" sz="2900" dirty="0"/>
              <a:t>Case Presentation – Dr Carey: 33-Year-Old Woman with ER-negative/HER2-Positive, Node-Positive IDC</a:t>
            </a:r>
          </a:p>
        </p:txBody>
      </p:sp>
      <p:sp>
        <p:nvSpPr>
          <p:cNvPr id="3" name="Content Placeholder 2">
            <a:extLst>
              <a:ext uri="{FF2B5EF4-FFF2-40B4-BE49-F238E27FC236}">
                <a16:creationId xmlns:a16="http://schemas.microsoft.com/office/drawing/2014/main" id="{E6811624-F956-D746-AE09-B6461729293D}"/>
              </a:ext>
            </a:extLst>
          </p:cNvPr>
          <p:cNvSpPr>
            <a:spLocks noGrp="1"/>
          </p:cNvSpPr>
          <p:nvPr>
            <p:ph idx="1"/>
          </p:nvPr>
        </p:nvSpPr>
        <p:spPr>
          <a:xfrm>
            <a:off x="439189" y="1396134"/>
            <a:ext cx="10515600" cy="4351338"/>
          </a:xfrm>
        </p:spPr>
        <p:txBody>
          <a:bodyPr/>
          <a:lstStyle/>
          <a:p>
            <a:r>
              <a:rPr lang="en-US" b="0" dirty="0">
                <a:latin typeface="+mn-lt"/>
              </a:rPr>
              <a:t>33 </a:t>
            </a:r>
            <a:r>
              <a:rPr lang="en-US" b="0" dirty="0" err="1">
                <a:latin typeface="+mn-lt"/>
              </a:rPr>
              <a:t>yo</a:t>
            </a:r>
            <a:r>
              <a:rPr lang="en-US" b="0" dirty="0">
                <a:latin typeface="+mn-lt"/>
              </a:rPr>
              <a:t> woman with right nipple changes and mass, clinical 8mm, 3 abnormal LN. Biopsy + grade 3 IDC, ER-, PR-, HER2 3+</a:t>
            </a:r>
          </a:p>
          <a:p>
            <a:r>
              <a:rPr lang="en-US" b="0" dirty="0">
                <a:latin typeface="+mn-lt"/>
              </a:rPr>
              <a:t>TCHP x 6 cycles</a:t>
            </a:r>
          </a:p>
          <a:p>
            <a:pPr lvl="1"/>
            <a:r>
              <a:rPr lang="en-US" sz="2400" b="0" dirty="0">
                <a:latin typeface="+mn-lt"/>
              </a:rPr>
              <a:t>clinical CR</a:t>
            </a:r>
          </a:p>
          <a:p>
            <a:pPr lvl="1"/>
            <a:r>
              <a:rPr lang="en-US" sz="2400" b="0" dirty="0">
                <a:latin typeface="+mn-lt"/>
              </a:rPr>
              <a:t>Nausea / vomiting despite Rx, grade 1 PN</a:t>
            </a:r>
          </a:p>
          <a:p>
            <a:r>
              <a:rPr lang="en-US" b="0" dirty="0">
                <a:latin typeface="+mn-lt"/>
              </a:rPr>
              <a:t>Partial mastectomy w/ AND + ypT0N1 (1/26 LN with RD), RT</a:t>
            </a:r>
          </a:p>
          <a:p>
            <a:r>
              <a:rPr lang="en-US" b="0" dirty="0">
                <a:latin typeface="+mn-lt"/>
              </a:rPr>
              <a:t>Adjuvant T-DM1 tolerated well – grade 1 nausea only first few days post infusion.</a:t>
            </a:r>
          </a:p>
          <a:p>
            <a:r>
              <a:rPr lang="en-US" b="0" dirty="0">
                <a:latin typeface="+mn-lt"/>
              </a:rPr>
              <a:t>NED &lt;2y from dx.</a:t>
            </a:r>
          </a:p>
          <a:p>
            <a:pPr lvl="1"/>
            <a:endParaRPr lang="en-US" dirty="0"/>
          </a:p>
        </p:txBody>
      </p:sp>
    </p:spTree>
    <p:extLst>
      <p:ext uri="{BB962C8B-B14F-4D97-AF65-F5344CB8AC3E}">
        <p14:creationId xmlns:p14="http://schemas.microsoft.com/office/powerpoint/2010/main" val="1122138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1066800" y="1367165"/>
            <a:ext cx="11125200" cy="5262979"/>
          </a:xfrm>
          <a:prstGeom prst="rect">
            <a:avLst/>
          </a:prstGeom>
          <a:noFill/>
        </p:spPr>
        <p:txBody>
          <a:bodyPr wrap="square" rtlCol="0">
            <a:spAutoFit/>
          </a:bodyPr>
          <a:lstStyle/>
          <a:p>
            <a:pPr marL="0" marR="0" lvl="0" indent="0" algn="l" defTabSz="914400" rtl="0" eaLnBrk="0" fontAlgn="base" latinLnBrk="0" hangingPunct="0">
              <a:spcBef>
                <a:spcPct val="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Arial"/>
                <a:ea typeface="ＭＳ Ｐゴシック"/>
                <a:cs typeface="+mj-cs"/>
              </a:rPr>
              <a:t>Module 1: </a:t>
            </a:r>
            <a:r>
              <a:rPr kumimoji="0" lang="en-US" sz="2200" b="1" i="0" u="none" strike="noStrike" kern="1200" cap="none" spc="0" normalizeH="0" baseline="0" noProof="0" dirty="0">
                <a:ln>
                  <a:noFill/>
                </a:ln>
                <a:solidFill>
                  <a:srgbClr val="0432FF"/>
                </a:solidFill>
                <a:effectLst/>
                <a:uLnTx/>
                <a:uFillTx/>
                <a:latin typeface="Arial" charset="0"/>
                <a:ea typeface="ＭＳ Ｐゴシック" charset="0"/>
              </a:rPr>
              <a:t>Localized HER2-Positive Breast Cancer — Dr Carey</a:t>
            </a:r>
            <a:endParaRPr kumimoji="0" lang="en-US" sz="2200" b="0" i="0" u="none" strike="noStrike" kern="1200" cap="none" spc="0" normalizeH="0" baseline="0" noProof="0" dirty="0">
              <a:ln>
                <a:noFill/>
              </a:ln>
              <a:solidFill>
                <a:srgbClr val="0432FF"/>
              </a:solidFill>
              <a:effectLst/>
              <a:uLnTx/>
              <a:uFillTx/>
              <a:latin typeface="Arial" charset="0"/>
              <a:ea typeface="ＭＳ Ｐゴシック" charset="0"/>
            </a:endParaRPr>
          </a:p>
          <a:p>
            <a:pPr marL="285750" indent="-285750">
              <a:spcBef>
                <a:spcPts val="800"/>
              </a:spcBef>
              <a:spcAft>
                <a:spcPts val="0"/>
              </a:spcAft>
              <a:buFont typeface="Arial" panose="020B0604020202020204" pitchFamily="34" charset="0"/>
              <a:buChar char="•"/>
              <a:defRPr/>
            </a:pPr>
            <a:r>
              <a:rPr lang="en-US" sz="2200" b="1" dirty="0">
                <a:solidFill>
                  <a:srgbClr val="000000"/>
                </a:solidFill>
              </a:rPr>
              <a:t>Key Recent Data Sets</a:t>
            </a:r>
          </a:p>
          <a:p>
            <a:pPr marL="742950" lvl="1" indent="-285750">
              <a:spcAft>
                <a:spcPts val="0"/>
              </a:spcAft>
              <a:buFont typeface="Arial" panose="020B0604020202020204" pitchFamily="34" charset="0"/>
              <a:buChar char="•"/>
            </a:pPr>
            <a:r>
              <a:rPr lang="en-US" sz="2200" dirty="0">
                <a:solidFill>
                  <a:srgbClr val="000000"/>
                </a:solidFill>
              </a:rPr>
              <a:t>Adjuvant: APHINITY update (</a:t>
            </a:r>
            <a:r>
              <a:rPr lang="en-US" sz="2200" dirty="0" err="1">
                <a:solidFill>
                  <a:srgbClr val="000000"/>
                </a:solidFill>
              </a:rPr>
              <a:t>pertuzumab</a:t>
            </a:r>
            <a:r>
              <a:rPr lang="en-US" sz="2200" dirty="0">
                <a:solidFill>
                  <a:srgbClr val="000000"/>
                </a:solidFill>
              </a:rPr>
              <a:t>); ATEMPT — T-DM1 vs HP</a:t>
            </a:r>
          </a:p>
          <a:p>
            <a:pPr marL="742950" lvl="1" indent="-285750">
              <a:spcAft>
                <a:spcPts val="0"/>
              </a:spcAft>
              <a:buFont typeface="Arial" panose="020B0604020202020204" pitchFamily="34" charset="0"/>
              <a:buChar char="•"/>
            </a:pPr>
            <a:r>
              <a:rPr lang="en-US" sz="2200" dirty="0" err="1">
                <a:solidFill>
                  <a:srgbClr val="000000"/>
                </a:solidFill>
              </a:rPr>
              <a:t>Postneoadjuvant</a:t>
            </a:r>
            <a:r>
              <a:rPr lang="en-US" sz="2200" dirty="0">
                <a:solidFill>
                  <a:srgbClr val="000000"/>
                </a:solidFill>
              </a:rPr>
              <a:t>: KATHERINE — T-DM1 for residual disease </a:t>
            </a:r>
          </a:p>
          <a:p>
            <a:pPr marL="285750" indent="-285750">
              <a:spcBef>
                <a:spcPts val="800"/>
              </a:spcBef>
              <a:spcAft>
                <a:spcPts val="0"/>
              </a:spcAft>
              <a:buFont typeface="Arial" panose="020B0604020202020204" pitchFamily="34" charset="0"/>
              <a:buChar char="•"/>
            </a:pPr>
            <a:r>
              <a:rPr lang="en-US" sz="2200" b="1" dirty="0">
                <a:solidFill>
                  <a:srgbClr val="000000"/>
                </a:solidFill>
              </a:rPr>
              <a:t>Cases/Questions from General Medical Oncologists</a:t>
            </a:r>
          </a:p>
          <a:p>
            <a:pPr marL="285750" indent="-285750">
              <a:spcBef>
                <a:spcPts val="800"/>
              </a:spcBef>
              <a:spcAft>
                <a:spcPts val="0"/>
              </a:spcAft>
              <a:buFont typeface="Arial" panose="020B0604020202020204" pitchFamily="34" charset="0"/>
              <a:buChar char="•"/>
            </a:pPr>
            <a:r>
              <a:rPr lang="en-US" sz="2200" b="1" dirty="0">
                <a:solidFill>
                  <a:srgbClr val="000000"/>
                </a:solidFill>
              </a:rPr>
              <a:t>Faculty Cases</a:t>
            </a:r>
          </a:p>
          <a:p>
            <a:pPr>
              <a:spcBef>
                <a:spcPts val="1200"/>
              </a:spcBef>
              <a:spcAft>
                <a:spcPts val="0"/>
              </a:spcAft>
              <a:defRPr/>
            </a:pPr>
            <a:r>
              <a:rPr lang="en-US" sz="2200" b="1" dirty="0">
                <a:solidFill>
                  <a:srgbClr val="0432FF"/>
                </a:solidFill>
                <a:latin typeface="Arial"/>
                <a:ea typeface="ＭＳ Ｐゴシック"/>
              </a:rPr>
              <a:t>Module 2: </a:t>
            </a:r>
            <a:r>
              <a:rPr lang="en-US" sz="2200" b="1" dirty="0">
                <a:solidFill>
                  <a:srgbClr val="0432FF"/>
                </a:solidFill>
              </a:rPr>
              <a:t>HER2-Positive Metastatic Breast Cancer — Dr </a:t>
            </a:r>
            <a:r>
              <a:rPr lang="en-US" sz="2200" b="1" dirty="0" err="1">
                <a:solidFill>
                  <a:srgbClr val="0432FF"/>
                </a:solidFill>
              </a:rPr>
              <a:t>Krop</a:t>
            </a:r>
            <a:endParaRPr lang="en-US" sz="2200" dirty="0">
              <a:solidFill>
                <a:srgbClr val="0432FF"/>
              </a:solidFill>
            </a:endParaRPr>
          </a:p>
          <a:p>
            <a:pPr marL="342900" indent="-342900">
              <a:spcBef>
                <a:spcPts val="800"/>
              </a:spcBef>
              <a:spcAft>
                <a:spcPts val="0"/>
              </a:spcAft>
              <a:buFont typeface="Arial" panose="020B0604020202020204" pitchFamily="34" charset="0"/>
              <a:buChar char="•"/>
            </a:pPr>
            <a:r>
              <a:rPr lang="en-US" sz="2200" b="1" dirty="0">
                <a:solidFill>
                  <a:schemeClr val="tx2"/>
                </a:solidFill>
              </a:rPr>
              <a:t>Key Recent Data Sets</a:t>
            </a:r>
            <a:endParaRPr lang="en-US" sz="2200" dirty="0">
              <a:solidFill>
                <a:schemeClr val="tx2"/>
              </a:solidFill>
            </a:endParaRPr>
          </a:p>
          <a:p>
            <a:pPr marL="800100" lvl="1" indent="-342900">
              <a:spcAft>
                <a:spcPts val="0"/>
              </a:spcAft>
              <a:buFont typeface="Arial" panose="020B0604020202020204" pitchFamily="34" charset="0"/>
              <a:buChar char="•"/>
            </a:pPr>
            <a:r>
              <a:rPr lang="en-US" sz="2200" dirty="0">
                <a:solidFill>
                  <a:schemeClr val="tx2"/>
                </a:solidFill>
              </a:rPr>
              <a:t>HER2CLIMB: </a:t>
            </a:r>
            <a:r>
              <a:rPr lang="en-US" sz="2200" dirty="0" err="1">
                <a:solidFill>
                  <a:schemeClr val="tx2"/>
                </a:solidFill>
              </a:rPr>
              <a:t>Tucatinib</a:t>
            </a:r>
            <a:r>
              <a:rPr lang="en-US" sz="2200" dirty="0">
                <a:solidFill>
                  <a:schemeClr val="tx2"/>
                </a:solidFill>
              </a:rPr>
              <a:t>/trastuzumab/capecitabine</a:t>
            </a:r>
          </a:p>
          <a:p>
            <a:pPr marL="800100" lvl="1" indent="-342900">
              <a:spcAft>
                <a:spcPts val="0"/>
              </a:spcAft>
              <a:buFont typeface="Arial" panose="020B0604020202020204" pitchFamily="34" charset="0"/>
              <a:buChar char="•"/>
            </a:pPr>
            <a:r>
              <a:rPr lang="en-US" sz="2200" dirty="0">
                <a:solidFill>
                  <a:schemeClr val="tx2"/>
                </a:solidFill>
              </a:rPr>
              <a:t>DESTINY-Breast01: Trastuzumab </a:t>
            </a:r>
            <a:r>
              <a:rPr lang="en-US" sz="2200" dirty="0" err="1">
                <a:solidFill>
                  <a:schemeClr val="tx2"/>
                </a:solidFill>
              </a:rPr>
              <a:t>deruxtecan</a:t>
            </a:r>
            <a:endParaRPr lang="en-US" sz="2200" dirty="0">
              <a:solidFill>
                <a:schemeClr val="tx2"/>
              </a:solidFill>
            </a:endParaRPr>
          </a:p>
          <a:p>
            <a:pPr marL="800100" lvl="1" indent="-342900">
              <a:spcAft>
                <a:spcPts val="0"/>
              </a:spcAft>
              <a:buFont typeface="Arial" panose="020B0604020202020204" pitchFamily="34" charset="0"/>
              <a:buChar char="•"/>
            </a:pPr>
            <a:r>
              <a:rPr lang="en-US" sz="2200" dirty="0">
                <a:solidFill>
                  <a:schemeClr val="tx2"/>
                </a:solidFill>
              </a:rPr>
              <a:t>NALA: Neratinib/capecitabine</a:t>
            </a:r>
          </a:p>
          <a:p>
            <a:pPr marL="342900" indent="-342900">
              <a:spcBef>
                <a:spcPts val="800"/>
              </a:spcBef>
              <a:spcAft>
                <a:spcPts val="0"/>
              </a:spcAft>
              <a:buFont typeface="Arial" panose="020B0604020202020204" pitchFamily="34" charset="0"/>
              <a:buChar char="•"/>
            </a:pPr>
            <a:r>
              <a:rPr lang="en-US" sz="2200" b="1" dirty="0">
                <a:solidFill>
                  <a:schemeClr val="tx2"/>
                </a:solidFill>
              </a:rPr>
              <a:t>Cases/Questions from General Medical Oncologists</a:t>
            </a:r>
            <a:endParaRPr lang="en-US" sz="2200" dirty="0">
              <a:solidFill>
                <a:schemeClr val="tx2"/>
              </a:solidFill>
            </a:endParaRPr>
          </a:p>
          <a:p>
            <a:pPr marL="342900" indent="-342900">
              <a:spcBef>
                <a:spcPts val="800"/>
              </a:spcBef>
              <a:spcAft>
                <a:spcPts val="0"/>
              </a:spcAft>
              <a:buFont typeface="Arial" panose="020B0604020202020204" pitchFamily="34" charset="0"/>
              <a:buChar char="•"/>
            </a:pPr>
            <a:r>
              <a:rPr lang="en-US" sz="2200" b="1" dirty="0">
                <a:solidFill>
                  <a:schemeClr val="tx2"/>
                </a:solidFill>
              </a:rPr>
              <a:t>Faculty Cases</a:t>
            </a:r>
            <a:endParaRPr lang="en-US" sz="2200" dirty="0">
              <a:solidFill>
                <a:schemeClr val="tx2"/>
              </a:solidFill>
            </a:endParaRPr>
          </a:p>
        </p:txBody>
      </p:sp>
    </p:spTree>
    <p:extLst>
      <p:ext uri="{BB962C8B-B14F-4D97-AF65-F5344CB8AC3E}">
        <p14:creationId xmlns:p14="http://schemas.microsoft.com/office/powerpoint/2010/main" val="3860632962"/>
      </p:ext>
    </p:extLst>
  </p:cSld>
  <p:clrMapOvr>
    <a:masterClrMapping/>
  </p:clrMapOvr>
  <p:transition spd="slow" advClick="0"/>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371608" y="109466"/>
            <a:ext cx="9524992" cy="931022"/>
          </a:xfrm>
          <a:prstGeom prst="rect">
            <a:avLst/>
          </a:prstGeom>
          <a:noFill/>
        </p:spPr>
        <p:txBody>
          <a:bodyPr wrap="square" lIns="68570" tIns="34289" rIns="68570" bIns="3428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rebuchet MS"/>
                <a:ea typeface="ＭＳ Ｐゴシック" charset="0"/>
                <a:cs typeface="Arial" charset="0"/>
              </a:rPr>
              <a:t>Treatment Paradigm for Metastatic HER2+ Breast 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rebuchet MS"/>
                <a:ea typeface="ＭＳ Ｐゴシック" charset="0"/>
                <a:cs typeface="Arial" charset="0"/>
              </a:rPr>
              <a:t>(Circa 2019)</a:t>
            </a:r>
          </a:p>
        </p:txBody>
      </p:sp>
      <p:sp>
        <p:nvSpPr>
          <p:cNvPr id="6" name="Rettangolo arrotondato 46"/>
          <p:cNvSpPr>
            <a:spLocks noChangeArrowheads="1"/>
          </p:cNvSpPr>
          <p:nvPr/>
        </p:nvSpPr>
        <p:spPr bwMode="auto">
          <a:xfrm>
            <a:off x="2545326" y="1471350"/>
            <a:ext cx="1910208" cy="455842"/>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68570" tIns="34289" rIns="68570" bIns="34289"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725" b="1" i="0" u="none" strike="noStrike" kern="1200" cap="none" spc="0" normalizeH="0" baseline="0" noProof="0" dirty="0">
                <a:ln>
                  <a:noFill/>
                </a:ln>
                <a:solidFill>
                  <a:prstClr val="white"/>
                </a:solidFill>
                <a:effectLst/>
                <a:uLnTx/>
                <a:uFillTx/>
                <a:latin typeface="Trebuchet MS"/>
                <a:ea typeface="+mn-ea"/>
                <a:cs typeface="+mn-cs"/>
              </a:rPr>
              <a:t>1</a:t>
            </a:r>
            <a:r>
              <a:rPr kumimoji="0" lang="en-US" sz="1725" b="1" i="0" u="none" strike="noStrike" kern="1200" cap="none" spc="0" normalizeH="0" baseline="30000" noProof="0" dirty="0">
                <a:ln>
                  <a:noFill/>
                </a:ln>
                <a:solidFill>
                  <a:prstClr val="white"/>
                </a:solidFill>
                <a:effectLst/>
                <a:uLnTx/>
                <a:uFillTx/>
                <a:latin typeface="Trebuchet MS"/>
                <a:ea typeface="+mn-ea"/>
                <a:cs typeface="+mn-cs"/>
              </a:rPr>
              <a:t>st</a:t>
            </a:r>
            <a:r>
              <a:rPr kumimoji="0" lang="en-US" sz="1725" b="1" i="0" u="none" strike="noStrike" kern="1200" cap="none" spc="0" normalizeH="0" baseline="0" noProof="0" dirty="0">
                <a:ln>
                  <a:noFill/>
                </a:ln>
                <a:solidFill>
                  <a:prstClr val="white"/>
                </a:solidFill>
                <a:effectLst/>
                <a:uLnTx/>
                <a:uFillTx/>
                <a:latin typeface="Trebuchet MS"/>
                <a:ea typeface="+mn-ea"/>
                <a:cs typeface="+mn-cs"/>
              </a:rPr>
              <a:t> Line</a:t>
            </a:r>
          </a:p>
        </p:txBody>
      </p:sp>
      <p:sp>
        <p:nvSpPr>
          <p:cNvPr id="32" name="Rettangolo arrotondato 46"/>
          <p:cNvSpPr>
            <a:spLocks noChangeArrowheads="1"/>
          </p:cNvSpPr>
          <p:nvPr/>
        </p:nvSpPr>
        <p:spPr bwMode="auto">
          <a:xfrm>
            <a:off x="4493368" y="1477620"/>
            <a:ext cx="1845522" cy="445246"/>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68570" tIns="34289" rIns="68570" bIns="34289"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725" b="1" i="0" u="none" strike="noStrike" kern="1200" cap="none" spc="0" normalizeH="0" baseline="0" noProof="0" dirty="0">
                <a:ln>
                  <a:noFill/>
                </a:ln>
                <a:solidFill>
                  <a:prstClr val="white"/>
                </a:solidFill>
                <a:effectLst/>
                <a:uLnTx/>
                <a:uFillTx/>
                <a:latin typeface="Trebuchet MS"/>
                <a:ea typeface="+mn-ea"/>
                <a:cs typeface="+mn-cs"/>
              </a:rPr>
              <a:t>2nd Line</a:t>
            </a:r>
          </a:p>
        </p:txBody>
      </p:sp>
      <p:sp>
        <p:nvSpPr>
          <p:cNvPr id="33" name="Rettangolo arrotondato 46"/>
          <p:cNvSpPr>
            <a:spLocks noChangeArrowheads="1"/>
          </p:cNvSpPr>
          <p:nvPr/>
        </p:nvSpPr>
        <p:spPr bwMode="auto">
          <a:xfrm>
            <a:off x="6423408" y="1467023"/>
            <a:ext cx="3406392" cy="455842"/>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68570" tIns="34289" rIns="68570" bIns="34289"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725" b="1" i="0" u="none" strike="noStrike" kern="1200" cap="none" spc="0" normalizeH="0" baseline="0" noProof="0" dirty="0">
                <a:ln>
                  <a:noFill/>
                </a:ln>
                <a:solidFill>
                  <a:prstClr val="white"/>
                </a:solidFill>
                <a:effectLst/>
                <a:uLnTx/>
                <a:uFillTx/>
                <a:latin typeface="Trebuchet MS"/>
                <a:ea typeface="+mn-ea"/>
                <a:cs typeface="+mn-cs"/>
              </a:rPr>
              <a:t>3</a:t>
            </a:r>
            <a:r>
              <a:rPr kumimoji="0" lang="en-US" sz="1725" b="1" i="0" u="none" strike="noStrike" kern="1200" cap="none" spc="0" normalizeH="0" baseline="30000" noProof="0" dirty="0">
                <a:ln>
                  <a:noFill/>
                </a:ln>
                <a:solidFill>
                  <a:prstClr val="white"/>
                </a:solidFill>
                <a:effectLst/>
                <a:uLnTx/>
                <a:uFillTx/>
                <a:latin typeface="Trebuchet MS"/>
                <a:ea typeface="+mn-ea"/>
                <a:cs typeface="+mn-cs"/>
              </a:rPr>
              <a:t>rd</a:t>
            </a:r>
            <a:r>
              <a:rPr kumimoji="0" lang="en-US" sz="1725" b="1" i="0" u="none" strike="noStrike" kern="1200" cap="none" spc="0" normalizeH="0" baseline="0" noProof="0" dirty="0">
                <a:ln>
                  <a:noFill/>
                </a:ln>
                <a:solidFill>
                  <a:prstClr val="white"/>
                </a:solidFill>
                <a:effectLst/>
                <a:uLnTx/>
                <a:uFillTx/>
                <a:latin typeface="Trebuchet MS"/>
                <a:ea typeface="+mn-ea"/>
                <a:cs typeface="+mn-cs"/>
              </a:rPr>
              <a:t> Line -10</a:t>
            </a:r>
            <a:r>
              <a:rPr kumimoji="0" lang="en-US" sz="1725" b="1" i="0" u="none" strike="noStrike" kern="1200" cap="none" spc="0" normalizeH="0" baseline="30000" noProof="0" dirty="0">
                <a:ln>
                  <a:noFill/>
                </a:ln>
                <a:solidFill>
                  <a:prstClr val="white"/>
                </a:solidFill>
                <a:effectLst/>
                <a:uLnTx/>
                <a:uFillTx/>
                <a:latin typeface="Trebuchet MS"/>
                <a:ea typeface="+mn-ea"/>
                <a:cs typeface="+mn-cs"/>
              </a:rPr>
              <a:t>th</a:t>
            </a:r>
            <a:r>
              <a:rPr kumimoji="0" lang="en-US" sz="1725" b="1" i="0" u="none" strike="noStrike" kern="1200" cap="none" spc="0" normalizeH="0" baseline="0" noProof="0" dirty="0">
                <a:ln>
                  <a:noFill/>
                </a:ln>
                <a:solidFill>
                  <a:prstClr val="white"/>
                </a:solidFill>
                <a:effectLst/>
                <a:uLnTx/>
                <a:uFillTx/>
                <a:latin typeface="Trebuchet MS"/>
                <a:ea typeface="+mn-ea"/>
                <a:cs typeface="+mn-cs"/>
              </a:rPr>
              <a:t> Line+</a:t>
            </a:r>
          </a:p>
        </p:txBody>
      </p:sp>
      <p:sp>
        <p:nvSpPr>
          <p:cNvPr id="35" name="Rectangle 34"/>
          <p:cNvSpPr/>
          <p:nvPr/>
        </p:nvSpPr>
        <p:spPr>
          <a:xfrm>
            <a:off x="2606603" y="2043722"/>
            <a:ext cx="1848933" cy="314539"/>
          </a:xfrm>
          <a:prstGeom prst="rect">
            <a:avLst/>
          </a:prstGeom>
          <a:solidFill>
            <a:srgbClr val="0041C5"/>
          </a:solidFill>
        </p:spPr>
        <p:style>
          <a:lnRef idx="3">
            <a:schemeClr val="lt1"/>
          </a:lnRef>
          <a:fillRef idx="1">
            <a:schemeClr val="accent4"/>
          </a:fillRef>
          <a:effectRef idx="1">
            <a:schemeClr val="accent4"/>
          </a:effectRef>
          <a:fontRef idx="minor">
            <a:schemeClr val="lt1"/>
          </a:fontRef>
        </p:style>
        <p:txBody>
          <a:bodyPr lIns="68570" tIns="34289" rIns="68570" bIns="342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Trebuchet MS"/>
                <a:ea typeface="+mn-ea"/>
                <a:cs typeface="+mn-cs"/>
              </a:rPr>
              <a:t> </a:t>
            </a:r>
            <a:r>
              <a:rPr kumimoji="0" lang="it-IT" sz="1500" b="0" i="0" u="none" strike="noStrike" kern="1200" cap="none" spc="0" normalizeH="0" baseline="0" noProof="0" dirty="0">
                <a:ln>
                  <a:noFill/>
                </a:ln>
                <a:solidFill>
                  <a:prstClr val="white"/>
                </a:solidFill>
                <a:effectLst/>
                <a:uLnTx/>
                <a:uFillTx/>
                <a:latin typeface="Trebuchet MS"/>
                <a:ea typeface="+mn-ea"/>
                <a:cs typeface="+mn-cs"/>
              </a:rPr>
              <a:t>THP </a:t>
            </a:r>
            <a:endParaRPr kumimoji="0" lang="fr-FR" sz="15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7" name="Rectangle 36"/>
          <p:cNvSpPr/>
          <p:nvPr/>
        </p:nvSpPr>
        <p:spPr>
          <a:xfrm>
            <a:off x="4535353" y="2043722"/>
            <a:ext cx="1794771" cy="314539"/>
          </a:xfrm>
          <a:prstGeom prst="rect">
            <a:avLst/>
          </a:prstGeom>
          <a:solidFill>
            <a:srgbClr val="0041C5"/>
          </a:solidFill>
        </p:spPr>
        <p:style>
          <a:lnRef idx="3">
            <a:schemeClr val="lt1"/>
          </a:lnRef>
          <a:fillRef idx="1">
            <a:schemeClr val="accent4"/>
          </a:fillRef>
          <a:effectRef idx="1">
            <a:schemeClr val="accent4"/>
          </a:effectRef>
          <a:fontRef idx="minor">
            <a:schemeClr val="lt1"/>
          </a:fontRef>
        </p:style>
        <p:txBody>
          <a:bodyPr lIns="68570" tIns="34289" rIns="68570" bIns="342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white"/>
                </a:solidFill>
                <a:effectLst/>
                <a:uLnTx/>
                <a:uFillTx/>
                <a:latin typeface="Trebuchet MS"/>
                <a:ea typeface="+mn-ea"/>
                <a:cs typeface="+mn-cs"/>
              </a:rPr>
              <a:t>T-DM1</a:t>
            </a:r>
            <a:endParaRPr kumimoji="0" lang="fr-FR" sz="15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8" name="Rectangle 37"/>
          <p:cNvSpPr/>
          <p:nvPr/>
        </p:nvSpPr>
        <p:spPr>
          <a:xfrm>
            <a:off x="6395557" y="2428660"/>
            <a:ext cx="3441925" cy="314540"/>
          </a:xfrm>
          <a:prstGeom prst="rect">
            <a:avLst/>
          </a:prstGeom>
          <a:solidFill>
            <a:srgbClr val="0041C5"/>
          </a:solidFill>
        </p:spPr>
        <p:style>
          <a:lnRef idx="3">
            <a:schemeClr val="lt1"/>
          </a:lnRef>
          <a:fillRef idx="1">
            <a:schemeClr val="accent4"/>
          </a:fillRef>
          <a:effectRef idx="1">
            <a:schemeClr val="accent4"/>
          </a:effectRef>
          <a:fontRef idx="minor">
            <a:schemeClr val="lt1"/>
          </a:fontRef>
        </p:style>
        <p:txBody>
          <a:bodyPr lIns="68570" tIns="34289" rIns="68570" bIns="342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Trebuchet MS"/>
                <a:ea typeface="+mn-ea"/>
                <a:cs typeface="+mn-cs"/>
              </a:rPr>
              <a:t> </a:t>
            </a:r>
            <a:r>
              <a:rPr kumimoji="0" lang="it-IT" sz="1500" b="0" i="0" u="none" strike="noStrike" kern="1200" cap="none" spc="0" normalizeH="0" baseline="0" noProof="0" dirty="0">
                <a:ln>
                  <a:noFill/>
                </a:ln>
                <a:solidFill>
                  <a:prstClr val="white"/>
                </a:solidFill>
                <a:effectLst/>
                <a:uLnTx/>
                <a:uFillTx/>
                <a:latin typeface="Trebuchet MS"/>
                <a:ea typeface="+mn-ea"/>
                <a:cs typeface="+mn-cs"/>
              </a:rPr>
              <a:t>Capecitabine + lapatinib</a:t>
            </a:r>
            <a:endParaRPr kumimoji="0" lang="fr-FR" sz="1500" b="0" i="0" u="none" strike="noStrike" kern="1200" cap="none" spc="0" normalizeH="0" baseline="0" noProof="0" dirty="0">
              <a:ln>
                <a:noFill/>
              </a:ln>
              <a:solidFill>
                <a:prstClr val="white"/>
              </a:solidFill>
              <a:effectLst/>
              <a:uLnTx/>
              <a:uFillTx/>
              <a:latin typeface="Trebuchet MS"/>
              <a:ea typeface="+mn-ea"/>
              <a:cs typeface="+mn-cs"/>
            </a:endParaRPr>
          </a:p>
        </p:txBody>
      </p:sp>
      <p:cxnSp>
        <p:nvCxnSpPr>
          <p:cNvPr id="13" name="Straight Connector 12"/>
          <p:cNvCxnSpPr>
            <a:cxnSpLocks/>
          </p:cNvCxnSpPr>
          <p:nvPr/>
        </p:nvCxnSpPr>
        <p:spPr>
          <a:xfrm>
            <a:off x="3421968" y="1205946"/>
            <a:ext cx="6216412" cy="0"/>
          </a:xfrm>
          <a:prstGeom prst="line">
            <a:avLst/>
          </a:prstGeom>
          <a:ln w="508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439500" y="1205946"/>
            <a:ext cx="0" cy="239000"/>
          </a:xfrm>
          <a:prstGeom prst="line">
            <a:avLst/>
          </a:prstGeom>
          <a:ln w="50800">
            <a:solidFill>
              <a:srgbClr val="002060"/>
            </a:solidFill>
            <a:headEnd type="triangle"/>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5602767" y="1238622"/>
            <a:ext cx="0" cy="239000"/>
          </a:xfrm>
          <a:prstGeom prst="line">
            <a:avLst/>
          </a:prstGeom>
          <a:ln w="50800">
            <a:solidFill>
              <a:srgbClr val="002060"/>
            </a:solidFill>
            <a:headEnd type="triangle"/>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9649572" y="1238622"/>
            <a:ext cx="0" cy="239000"/>
          </a:xfrm>
          <a:prstGeom prst="line">
            <a:avLst/>
          </a:prstGeom>
          <a:ln w="50800">
            <a:solidFill>
              <a:srgbClr val="002060"/>
            </a:solidFill>
            <a:head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5DCB65FD-CA09-43BC-9FEA-8D3B9CCAED58}"/>
              </a:ext>
            </a:extLst>
          </p:cNvPr>
          <p:cNvSpPr/>
          <p:nvPr/>
        </p:nvSpPr>
        <p:spPr>
          <a:xfrm>
            <a:off x="6395603" y="2043720"/>
            <a:ext cx="3441925" cy="314540"/>
          </a:xfrm>
          <a:prstGeom prst="rect">
            <a:avLst/>
          </a:prstGeom>
          <a:solidFill>
            <a:srgbClr val="0041C5"/>
          </a:solidFill>
        </p:spPr>
        <p:style>
          <a:lnRef idx="3">
            <a:schemeClr val="lt1"/>
          </a:lnRef>
          <a:fillRef idx="1">
            <a:schemeClr val="accent4"/>
          </a:fillRef>
          <a:effectRef idx="1">
            <a:schemeClr val="accent4"/>
          </a:effectRef>
          <a:fontRef idx="minor">
            <a:schemeClr val="lt1"/>
          </a:fontRef>
        </p:style>
        <p:txBody>
          <a:bodyPr lIns="68570" tIns="34289" rIns="68570" bIns="342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Trebuchet MS"/>
                <a:ea typeface="+mn-ea"/>
                <a:cs typeface="+mn-cs"/>
              </a:rPr>
              <a:t> </a:t>
            </a:r>
            <a:r>
              <a:rPr kumimoji="0" lang="it-IT" sz="1500" b="0" i="0" u="none" strike="noStrike" kern="1200" cap="none" spc="0" normalizeH="0" baseline="0" noProof="0" dirty="0">
                <a:ln>
                  <a:noFill/>
                </a:ln>
                <a:solidFill>
                  <a:prstClr val="white"/>
                </a:solidFill>
                <a:effectLst/>
                <a:uLnTx/>
                <a:uFillTx/>
                <a:latin typeface="Trebuchet MS"/>
                <a:ea typeface="+mn-ea"/>
                <a:cs typeface="+mn-cs"/>
              </a:rPr>
              <a:t>Chemotherapy + Trastuzumab</a:t>
            </a:r>
            <a:endParaRPr kumimoji="0" lang="fr-FR" sz="15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CF6143E3-E54D-4C96-A1F3-EC11B27994BD}"/>
              </a:ext>
            </a:extLst>
          </p:cNvPr>
          <p:cNvSpPr/>
          <p:nvPr/>
        </p:nvSpPr>
        <p:spPr>
          <a:xfrm>
            <a:off x="6395603" y="2809660"/>
            <a:ext cx="3441925" cy="314540"/>
          </a:xfrm>
          <a:prstGeom prst="rect">
            <a:avLst/>
          </a:prstGeom>
          <a:solidFill>
            <a:srgbClr val="0041C5"/>
          </a:solidFill>
        </p:spPr>
        <p:style>
          <a:lnRef idx="3">
            <a:schemeClr val="lt1"/>
          </a:lnRef>
          <a:fillRef idx="1">
            <a:schemeClr val="accent4"/>
          </a:fillRef>
          <a:effectRef idx="1">
            <a:schemeClr val="accent4"/>
          </a:effectRef>
          <a:fontRef idx="minor">
            <a:schemeClr val="lt1"/>
          </a:fontRef>
        </p:style>
        <p:txBody>
          <a:bodyPr lIns="68570" tIns="34289" rIns="68570" bIns="342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Trebuchet MS"/>
                <a:ea typeface="+mn-ea"/>
                <a:cs typeface="+mn-cs"/>
              </a:rPr>
              <a:t> </a:t>
            </a:r>
            <a:r>
              <a:rPr kumimoji="0" lang="it-IT" sz="1500" b="0" i="0" u="none" strike="noStrike" kern="1200" cap="none" spc="0" normalizeH="0" baseline="0" noProof="0" dirty="0">
                <a:ln>
                  <a:noFill/>
                </a:ln>
                <a:solidFill>
                  <a:prstClr val="white"/>
                </a:solidFill>
                <a:effectLst/>
                <a:uLnTx/>
                <a:uFillTx/>
                <a:latin typeface="Trebuchet MS"/>
                <a:ea typeface="+mn-ea"/>
                <a:cs typeface="+mn-cs"/>
              </a:rPr>
              <a:t>Endocrine therapy (ET) + HL or HP</a:t>
            </a:r>
            <a:endParaRPr kumimoji="0" lang="fr-FR" sz="15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6" name="TextBox 15"/>
          <p:cNvSpPr txBox="1"/>
          <p:nvPr/>
        </p:nvSpPr>
        <p:spPr>
          <a:xfrm>
            <a:off x="5791200" y="6448318"/>
            <a:ext cx="6400800" cy="307777"/>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Slide adapted from S </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Tolaney</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ASCO 2018. Courtesy of Ian E </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Krop</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MD, PhD </a:t>
            </a:r>
          </a:p>
        </p:txBody>
      </p:sp>
      <p:sp>
        <p:nvSpPr>
          <p:cNvPr id="2" name="Rectangle 1">
            <a:extLst>
              <a:ext uri="{FF2B5EF4-FFF2-40B4-BE49-F238E27FC236}">
                <a16:creationId xmlns:a16="http://schemas.microsoft.com/office/drawing/2014/main" id="{3B89812C-4BBE-CA47-8CB8-471B82ABB654}"/>
              </a:ext>
            </a:extLst>
          </p:cNvPr>
          <p:cNvSpPr/>
          <p:nvPr/>
        </p:nvSpPr>
        <p:spPr>
          <a:xfrm>
            <a:off x="2514601" y="3933718"/>
            <a:ext cx="7322881" cy="1705082"/>
          </a:xfrm>
          <a:prstGeom prst="rect">
            <a:avLst/>
          </a:prstGeom>
          <a:ln>
            <a:solidFill>
              <a:srgbClr val="0000FF"/>
            </a:solidFill>
          </a:ln>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ＭＳ Ｐゴシック" charset="0"/>
                <a:cs typeface="Arial" charset="0"/>
              </a:rPr>
              <a:t>Efficacy of chemotherapy + trastuzumab is limited in ≥3</a:t>
            </a:r>
            <a:r>
              <a:rPr kumimoji="0" lang="en-US" sz="2600" b="0" i="0" u="none" strike="noStrike" kern="1200" cap="none" spc="0" normalizeH="0" baseline="30000" noProof="0" dirty="0">
                <a:ln>
                  <a:noFill/>
                </a:ln>
                <a:solidFill>
                  <a:prstClr val="black"/>
                </a:solidFill>
                <a:effectLst/>
                <a:uLnTx/>
                <a:uFillTx/>
                <a:latin typeface="Calibri"/>
                <a:ea typeface="ＭＳ Ｐゴシック" charset="0"/>
                <a:cs typeface="Arial" charset="0"/>
              </a:rPr>
              <a:t>rd</a:t>
            </a:r>
            <a:r>
              <a:rPr kumimoji="0" lang="en-US" sz="2600" b="0" i="0" u="none" strike="noStrike" kern="1200" cap="none" spc="0" normalizeH="0" baseline="0" noProof="0" dirty="0">
                <a:ln>
                  <a:noFill/>
                </a:ln>
                <a:solidFill>
                  <a:prstClr val="black"/>
                </a:solidFill>
                <a:effectLst/>
                <a:uLnTx/>
                <a:uFillTx/>
                <a:latin typeface="Calibri"/>
                <a:ea typeface="ＭＳ Ｐゴシック" charset="0"/>
                <a:cs typeface="Arial" charset="0"/>
              </a:rPr>
              <a:t> line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rPr>
              <a:t>PFS ≈ 5 months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rPr>
              <a:t>ORR ≈ 20%</a:t>
            </a:r>
          </a:p>
        </p:txBody>
      </p:sp>
      <p:sp>
        <p:nvSpPr>
          <p:cNvPr id="18" name="TextBox 17">
            <a:extLst>
              <a:ext uri="{FF2B5EF4-FFF2-40B4-BE49-F238E27FC236}">
                <a16:creationId xmlns:a16="http://schemas.microsoft.com/office/drawing/2014/main" id="{EE541168-BF55-4344-A9A3-B8F3A1A235B0}"/>
              </a:ext>
            </a:extLst>
          </p:cNvPr>
          <p:cNvSpPr txBox="1"/>
          <p:nvPr/>
        </p:nvSpPr>
        <p:spPr>
          <a:xfrm>
            <a:off x="1500974" y="5755601"/>
            <a:ext cx="100584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*e.g. control arms of SOPHIA and HER2CLIMB trials</a:t>
            </a:r>
          </a:p>
        </p:txBody>
      </p:sp>
    </p:spTree>
    <p:extLst>
      <p:ext uri="{BB962C8B-B14F-4D97-AF65-F5344CB8AC3E}">
        <p14:creationId xmlns:p14="http://schemas.microsoft.com/office/powerpoint/2010/main" val="3930832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17BDD-DCA8-47D2-8062-8D6FD4ED0B9A}"/>
              </a:ext>
            </a:extLst>
          </p:cNvPr>
          <p:cNvSpPr>
            <a:spLocks noGrp="1"/>
          </p:cNvSpPr>
          <p:nvPr>
            <p:ph type="title"/>
          </p:nvPr>
        </p:nvSpPr>
        <p:spPr/>
        <p:txBody>
          <a:bodyPr/>
          <a:lstStyle/>
          <a:p>
            <a:r>
              <a:rPr lang="en-US" dirty="0"/>
              <a:t>HER2CLIMB Trial Design </a:t>
            </a:r>
          </a:p>
        </p:txBody>
      </p:sp>
      <p:sp>
        <p:nvSpPr>
          <p:cNvPr id="27" name="Rectangle 26">
            <a:extLst>
              <a:ext uri="{FF2B5EF4-FFF2-40B4-BE49-F238E27FC236}">
                <a16:creationId xmlns:a16="http://schemas.microsoft.com/office/drawing/2014/main" id="{0657393A-DEF9-48C5-A697-B62712FBA9D5}"/>
              </a:ext>
            </a:extLst>
          </p:cNvPr>
          <p:cNvSpPr/>
          <p:nvPr/>
        </p:nvSpPr>
        <p:spPr>
          <a:xfrm>
            <a:off x="7997200" y="5264628"/>
            <a:ext cx="2925118" cy="248209"/>
          </a:xfrm>
          <a:prstGeom prst="rect">
            <a:avLst/>
          </a:prstGeom>
        </p:spPr>
        <p:txBody>
          <a:bodyPr wrap="square">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Arial"/>
                <a:ea typeface="ＭＳ Ｐゴシック" charset="0"/>
                <a:cs typeface="Arial" charset="0"/>
                <a:hlinkClick r:id="rId3"/>
              </a:rPr>
              <a:t>https://clinicaltrials.gov/ct2/show/NCT02614794</a:t>
            </a:r>
            <a:endParaRPr kumimoji="0" lang="en-US" sz="1013" b="0" i="0" u="none" strike="noStrike" kern="1200" cap="none" spc="0" normalizeH="0" baseline="0" noProof="0" dirty="0">
              <a:ln>
                <a:noFill/>
              </a:ln>
              <a:solidFill>
                <a:srgbClr val="000000"/>
              </a:solidFill>
              <a:effectLst/>
              <a:uLnTx/>
              <a:uFillTx/>
              <a:latin typeface="Arial"/>
              <a:ea typeface="ＭＳ Ｐゴシック" charset="0"/>
              <a:cs typeface="Arial" charset="0"/>
            </a:endParaRPr>
          </a:p>
        </p:txBody>
      </p:sp>
      <p:grpSp>
        <p:nvGrpSpPr>
          <p:cNvPr id="2" name="Group 1">
            <a:extLst>
              <a:ext uri="{FF2B5EF4-FFF2-40B4-BE49-F238E27FC236}">
                <a16:creationId xmlns:a16="http://schemas.microsoft.com/office/drawing/2014/main" id="{4B34F66F-5BB1-4D55-A141-730861E023E9}"/>
              </a:ext>
            </a:extLst>
          </p:cNvPr>
          <p:cNvGrpSpPr/>
          <p:nvPr/>
        </p:nvGrpSpPr>
        <p:grpSpPr>
          <a:xfrm>
            <a:off x="1309224" y="1522403"/>
            <a:ext cx="9573552" cy="4392646"/>
            <a:chOff x="317088" y="990526"/>
            <a:chExt cx="8509824" cy="3904574"/>
          </a:xfrm>
        </p:grpSpPr>
        <p:grpSp>
          <p:nvGrpSpPr>
            <p:cNvPr id="48" name="Group 47">
              <a:extLst>
                <a:ext uri="{FF2B5EF4-FFF2-40B4-BE49-F238E27FC236}">
                  <a16:creationId xmlns:a16="http://schemas.microsoft.com/office/drawing/2014/main" id="{95923982-BCFD-4920-B317-1F8971BF676C}"/>
                </a:ext>
              </a:extLst>
            </p:cNvPr>
            <p:cNvGrpSpPr/>
            <p:nvPr/>
          </p:nvGrpSpPr>
          <p:grpSpPr>
            <a:xfrm>
              <a:off x="366512" y="990526"/>
              <a:ext cx="8460400" cy="3299796"/>
              <a:chOff x="88710" y="1396108"/>
              <a:chExt cx="8460400" cy="3299796"/>
            </a:xfrm>
          </p:grpSpPr>
          <p:sp>
            <p:nvSpPr>
              <p:cNvPr id="9" name="TextBox 8">
                <a:extLst>
                  <a:ext uri="{FF2B5EF4-FFF2-40B4-BE49-F238E27FC236}">
                    <a16:creationId xmlns:a16="http://schemas.microsoft.com/office/drawing/2014/main" id="{AE5E7A48-6E10-4DB1-921A-427BC890B51E}"/>
                  </a:ext>
                </a:extLst>
              </p:cNvPr>
              <p:cNvSpPr txBox="1"/>
              <p:nvPr/>
            </p:nvSpPr>
            <p:spPr>
              <a:xfrm>
                <a:off x="4084751" y="1396108"/>
                <a:ext cx="4454013" cy="1578877"/>
              </a:xfrm>
              <a:prstGeom prst="rect">
                <a:avLst/>
              </a:prstGeom>
              <a:solidFill>
                <a:schemeClr val="bg2">
                  <a:lumMod val="50000"/>
                </a:schemeClr>
              </a:solidFill>
            </p:spPr>
            <p:txBody>
              <a:bodyPr wrap="square" lIns="102870" tIns="0" rIns="0" bIns="0" rtlCol="0" anchor="ctr">
                <a:noAutofit/>
              </a:bodyPr>
              <a:lstStyle/>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Tucatinib + Trastuzumab + Capecitabine</a:t>
                </a:r>
                <a:endParaRPr kumimoji="0" lang="en-US" sz="1575"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(21-day cycle)</a:t>
                </a:r>
              </a:p>
              <a:p>
                <a:pPr marL="0" marR="0" lvl="0" indent="0" algn="ctr" defTabSz="771506" rtl="0" eaLnBrk="1" fontAlgn="auto" latinLnBrk="0" hangingPunct="1">
                  <a:lnSpc>
                    <a:spcPct val="100000"/>
                  </a:lnSpc>
                  <a:spcBef>
                    <a:spcPts val="0"/>
                  </a:spcBef>
                  <a:spcAft>
                    <a:spcPts val="0"/>
                  </a:spcAft>
                  <a:buClrTx/>
                  <a:buSzTx/>
                  <a:buFontTx/>
                  <a:buNone/>
                  <a:tabLst/>
                  <a:defRPr/>
                </a:pPr>
                <a:endPar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Tucatinib 300 mg PO BID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Trastuzumab 6 mg/kg Q3W (loading dose 8 mg/kg C1D1)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Capecitabine 1000 mg/m</a:t>
                </a:r>
                <a:r>
                  <a:rPr kumimoji="0" lang="en-US" sz="135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PO BID (Days 1-14)</a:t>
                </a:r>
              </a:p>
            </p:txBody>
          </p:sp>
          <p:grpSp>
            <p:nvGrpSpPr>
              <p:cNvPr id="47" name="Group 46">
                <a:extLst>
                  <a:ext uri="{FF2B5EF4-FFF2-40B4-BE49-F238E27FC236}">
                    <a16:creationId xmlns:a16="http://schemas.microsoft.com/office/drawing/2014/main" id="{4F76D4BF-26C5-4C6E-9AE7-813021501C3A}"/>
                  </a:ext>
                </a:extLst>
              </p:cNvPr>
              <p:cNvGrpSpPr/>
              <p:nvPr/>
            </p:nvGrpSpPr>
            <p:grpSpPr>
              <a:xfrm>
                <a:off x="88710" y="1396108"/>
                <a:ext cx="8460400" cy="3299796"/>
                <a:chOff x="88710" y="1373248"/>
                <a:chExt cx="8460400" cy="3299796"/>
              </a:xfrm>
            </p:grpSpPr>
            <p:sp>
              <p:nvSpPr>
                <p:cNvPr id="8" name="TextBox 7">
                  <a:extLst>
                    <a:ext uri="{FF2B5EF4-FFF2-40B4-BE49-F238E27FC236}">
                      <a16:creationId xmlns:a16="http://schemas.microsoft.com/office/drawing/2014/main" id="{8AF2233A-9E92-4578-9147-97024C161295}"/>
                    </a:ext>
                  </a:extLst>
                </p:cNvPr>
                <p:cNvSpPr txBox="1"/>
                <p:nvPr/>
              </p:nvSpPr>
              <p:spPr>
                <a:xfrm>
                  <a:off x="88710" y="1373248"/>
                  <a:ext cx="3211945" cy="3299795"/>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771506" rtl="0" eaLnBrk="1" fontAlgn="auto" latinLnBrk="0" hangingPunct="1">
                    <a:lnSpc>
                      <a:spcPct val="100000"/>
                    </a:lnSpc>
                    <a:spcBef>
                      <a:spcPts val="338"/>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Key Eligibility Criteria</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HER2+ metastatic breast cancer</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Prior treatment with trastuzumab, pertuzumab, and T-DM1</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ECOG performance status 0 or 1</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Brain MRI at baseline</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Previously treated stable brain metastases</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Untreated brain metastases not needing immediate local therapy</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Previously treated</a:t>
                  </a:r>
                  <a:r>
                    <a:rPr kumimoji="0" lang="en-US" sz="1350" b="0" i="0" u="none" strike="noStrike" kern="1200" cap="none" spc="0" normalizeH="0" baseline="0" noProof="0" dirty="0">
                      <a:ln>
                        <a:noFill/>
                      </a:ln>
                      <a:solidFill>
                        <a:srgbClr val="FF0000"/>
                      </a:solidFill>
                      <a:effectLst/>
                      <a:uLnTx/>
                      <a:uFillTx/>
                      <a:latin typeface="Arial"/>
                      <a:ea typeface="+mn-ea"/>
                      <a:cs typeface="+mn-cs"/>
                    </a:rPr>
                    <a:t> </a:t>
                  </a:r>
                  <a:r>
                    <a:rPr kumimoji="0" lang="en-US" sz="1350" b="0" i="0" u="none" strike="noStrike" kern="1200" cap="none" spc="0" normalizeH="0" baseline="0" noProof="0" dirty="0">
                      <a:ln>
                        <a:noFill/>
                      </a:ln>
                      <a:solidFill>
                        <a:srgbClr val="FFFFFF"/>
                      </a:solidFill>
                      <a:effectLst/>
                      <a:uLnTx/>
                      <a:uFillTx/>
                      <a:latin typeface="Arial"/>
                      <a:ea typeface="+mn-ea"/>
                      <a:cs typeface="+mn-cs"/>
                    </a:rPr>
                    <a:t>progressing brain metastases not needing immediate local therapy</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No evidence of brain metastases</a:t>
                  </a:r>
                </a:p>
              </p:txBody>
            </p:sp>
            <p:sp>
              <p:nvSpPr>
                <p:cNvPr id="11" name="TextBox 10">
                  <a:extLst>
                    <a:ext uri="{FF2B5EF4-FFF2-40B4-BE49-F238E27FC236}">
                      <a16:creationId xmlns:a16="http://schemas.microsoft.com/office/drawing/2014/main" id="{EA193A02-BAD8-4B99-AE27-C1C7F4DA9A98}"/>
                    </a:ext>
                  </a:extLst>
                </p:cNvPr>
                <p:cNvSpPr txBox="1"/>
                <p:nvPr/>
              </p:nvSpPr>
              <p:spPr>
                <a:xfrm>
                  <a:off x="4095098" y="3094166"/>
                  <a:ext cx="4454012" cy="1578878"/>
                </a:xfrm>
                <a:prstGeom prst="rect">
                  <a:avLst/>
                </a:prstGeom>
                <a:solidFill>
                  <a:srgbClr val="70305F"/>
                </a:solidFill>
              </p:spPr>
              <p:txBody>
                <a:bodyPr wrap="square" lIns="102870" tIns="0" rIns="0" bIns="0" rtlCol="0" anchor="ctr">
                  <a:noAutofit/>
                </a:bodyPr>
                <a:lstStyle/>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Placebo + Trastuzumab + Capecitabine</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(21-day cycle</a:t>
                  </a: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771506" rtl="0" eaLnBrk="1" fontAlgn="auto" latinLnBrk="0" hangingPunct="1">
                    <a:lnSpc>
                      <a:spcPct val="100000"/>
                    </a:lnSpc>
                    <a:spcBef>
                      <a:spcPts val="0"/>
                    </a:spcBef>
                    <a:spcAft>
                      <a:spcPts val="0"/>
                    </a:spcAft>
                    <a:buClrTx/>
                    <a:buSzTx/>
                    <a:buFontTx/>
                    <a:buNone/>
                    <a:tabLst/>
                    <a:defRPr/>
                  </a:pPr>
                  <a:endPar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Placebo</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Trastuzumab 6 mg/kg Q3W (loading dose 8 mg/kg C1D1)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Capecitabine 1000 mg/m</a:t>
                  </a:r>
                  <a:r>
                    <a:rPr kumimoji="0" lang="en-US" sz="135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PO BID (Days 1-14)</a:t>
                  </a:r>
                </a:p>
              </p:txBody>
            </p:sp>
            <p:sp>
              <p:nvSpPr>
                <p:cNvPr id="6" name="TextBox 5">
                  <a:extLst>
                    <a:ext uri="{FF2B5EF4-FFF2-40B4-BE49-F238E27FC236}">
                      <a16:creationId xmlns:a16="http://schemas.microsoft.com/office/drawing/2014/main" id="{80E2CD59-B547-46E5-836B-522554D05DFC}"/>
                    </a:ext>
                  </a:extLst>
                </p:cNvPr>
                <p:cNvSpPr txBox="1"/>
                <p:nvPr/>
              </p:nvSpPr>
              <p:spPr>
                <a:xfrm>
                  <a:off x="3426897" y="1768918"/>
                  <a:ext cx="698483" cy="297517"/>
                </a:xfrm>
                <a:prstGeom prst="rect">
                  <a:avLst/>
                </a:prstGeom>
                <a:noFill/>
              </p:spPr>
              <p:txBody>
                <a:bodyPr wrap="non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D6E8F7">
                          <a:lumMod val="50000"/>
                        </a:srgbClr>
                      </a:solidFill>
                      <a:effectLst/>
                      <a:uLnTx/>
                      <a:uFillTx/>
                      <a:latin typeface="Arial" panose="020B0604020202020204" pitchFamily="34" charset="0"/>
                      <a:ea typeface="ＭＳ Ｐゴシック" charset="0"/>
                      <a:cs typeface="Arial" charset="0"/>
                    </a:rPr>
                    <a:t>N=410</a:t>
                  </a:r>
                </a:p>
              </p:txBody>
            </p:sp>
            <p:sp>
              <p:nvSpPr>
                <p:cNvPr id="23" name="TextBox 22">
                  <a:extLst>
                    <a:ext uri="{FF2B5EF4-FFF2-40B4-BE49-F238E27FC236}">
                      <a16:creationId xmlns:a16="http://schemas.microsoft.com/office/drawing/2014/main" id="{1594268D-EB94-460A-8BE0-F185A985E924}"/>
                    </a:ext>
                  </a:extLst>
                </p:cNvPr>
                <p:cNvSpPr txBox="1"/>
                <p:nvPr/>
              </p:nvSpPr>
              <p:spPr>
                <a:xfrm>
                  <a:off x="3426897" y="3995044"/>
                  <a:ext cx="716863" cy="297517"/>
                </a:xfrm>
                <a:prstGeom prst="rect">
                  <a:avLst/>
                </a:prstGeom>
                <a:noFill/>
              </p:spPr>
              <p:txBody>
                <a:bodyPr wrap="squar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67277F"/>
                      </a:solidFill>
                      <a:effectLst/>
                      <a:uLnTx/>
                      <a:uFillTx/>
                      <a:latin typeface="Arial" panose="020B0604020202020204" pitchFamily="34" charset="0"/>
                      <a:ea typeface="ＭＳ Ｐゴシック" charset="0"/>
                      <a:cs typeface="Arial" charset="0"/>
                    </a:rPr>
                    <a:t>N=202</a:t>
                  </a:r>
                </a:p>
              </p:txBody>
            </p:sp>
          </p:grpSp>
        </p:grpSp>
        <p:sp>
          <p:nvSpPr>
            <p:cNvPr id="15" name="TextBox 14">
              <a:extLst>
                <a:ext uri="{FF2B5EF4-FFF2-40B4-BE49-F238E27FC236}">
                  <a16:creationId xmlns:a16="http://schemas.microsoft.com/office/drawing/2014/main" id="{3F013B9D-C06A-4C80-B4D6-7A9BCBE2295B}"/>
                </a:ext>
              </a:extLst>
            </p:cNvPr>
            <p:cNvSpPr txBox="1"/>
            <p:nvPr/>
          </p:nvSpPr>
          <p:spPr>
            <a:xfrm>
              <a:off x="317088" y="4289743"/>
              <a:ext cx="3552109" cy="6053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771506" rtl="0" eaLnBrk="1" fontAlgn="auto" latinLnBrk="0" hangingPunct="1">
                <a:lnSpc>
                  <a:spcPct val="100000"/>
                </a:lnSpc>
                <a:spcBef>
                  <a:spcPts val="338"/>
                </a:spcBef>
                <a:spcAft>
                  <a:spcPts val="0"/>
                </a:spcAft>
                <a:buClrTx/>
                <a:buSzTx/>
                <a:buFontTx/>
                <a:buNone/>
                <a:tabLst/>
                <a:defRPr/>
              </a:pPr>
              <a:r>
                <a:rPr kumimoji="0" lang="en-US" sz="1238" b="0" i="0" u="none" strike="noStrike" kern="1200" cap="none" spc="0" normalizeH="0" baseline="0" noProof="0" dirty="0">
                  <a:ln>
                    <a:noFill/>
                  </a:ln>
                  <a:solidFill>
                    <a:srgbClr val="000000"/>
                  </a:solidFill>
                  <a:effectLst/>
                  <a:uLnTx/>
                  <a:uFillTx/>
                  <a:latin typeface="Arial"/>
                  <a:ea typeface="+mn-ea"/>
                  <a:cs typeface="+mn-cs"/>
                </a:rPr>
                <a:t>*Stratification factors: presence of brain metastases (yes/no), ECOG status (0 or 1), and region (US or Canada or rest of world)</a:t>
              </a:r>
            </a:p>
          </p:txBody>
        </p:sp>
        <p:cxnSp>
          <p:nvCxnSpPr>
            <p:cNvPr id="28" name="Connector: Elbow 27">
              <a:extLst>
                <a:ext uri="{FF2B5EF4-FFF2-40B4-BE49-F238E27FC236}">
                  <a16:creationId xmlns:a16="http://schemas.microsoft.com/office/drawing/2014/main" id="{A912FA36-062E-40CA-B077-2A1497679D25}"/>
                </a:ext>
              </a:extLst>
            </p:cNvPr>
            <p:cNvCxnSpPr>
              <a:cxnSpLocks/>
              <a:stCxn id="8" idx="3"/>
              <a:endCxn id="9" idx="1"/>
            </p:cNvCxnSpPr>
            <p:nvPr/>
          </p:nvCxnSpPr>
          <p:spPr>
            <a:xfrm flipV="1">
              <a:off x="3578457" y="1779965"/>
              <a:ext cx="784096" cy="860459"/>
            </a:xfrm>
            <a:prstGeom prst="bentConnector3">
              <a:avLst>
                <a:gd name="adj1" fmla="val 50000"/>
              </a:avLst>
            </a:prstGeom>
            <a:ln w="28575">
              <a:solidFill>
                <a:schemeClr val="bg2">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30" name="Connector: Elbow 29">
              <a:extLst>
                <a:ext uri="{FF2B5EF4-FFF2-40B4-BE49-F238E27FC236}">
                  <a16:creationId xmlns:a16="http://schemas.microsoft.com/office/drawing/2014/main" id="{470DC6E7-CF9C-4D72-B5A5-DF5E31177830}"/>
                </a:ext>
              </a:extLst>
            </p:cNvPr>
            <p:cNvCxnSpPr>
              <a:cxnSpLocks/>
              <a:stCxn id="8" idx="3"/>
              <a:endCxn id="11" idx="1"/>
            </p:cNvCxnSpPr>
            <p:nvPr/>
          </p:nvCxnSpPr>
          <p:spPr>
            <a:xfrm>
              <a:off x="3578457" y="2640424"/>
              <a:ext cx="794443" cy="860459"/>
            </a:xfrm>
            <a:prstGeom prst="bentConnector3">
              <a:avLst>
                <a:gd name="adj1" fmla="val 50000"/>
              </a:avLst>
            </a:prstGeom>
            <a:ln w="28575">
              <a:solidFill>
                <a:schemeClr val="accent2"/>
              </a:solidFill>
              <a:tailEnd type="triangle" w="lg" len="lg"/>
            </a:ln>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CB44126B-CC28-4B86-9062-A443F85C3C98}"/>
                </a:ext>
              </a:extLst>
            </p:cNvPr>
            <p:cNvSpPr/>
            <p:nvPr/>
          </p:nvSpPr>
          <p:spPr>
            <a:xfrm>
              <a:off x="3742874" y="2311176"/>
              <a:ext cx="503784" cy="509866"/>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a:ea typeface="+mn-ea"/>
                  <a:cs typeface="+mn-cs"/>
                </a:rPr>
                <a:t>R*</a:t>
              </a:r>
            </a:p>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a:ea typeface="+mn-ea"/>
                  <a:cs typeface="+mn-cs"/>
                </a:rPr>
                <a:t>(2:1)</a:t>
              </a:r>
            </a:p>
          </p:txBody>
        </p:sp>
      </p:grpSp>
      <p:sp>
        <p:nvSpPr>
          <p:cNvPr id="4" name="Rectangle 3">
            <a:extLst>
              <a:ext uri="{FF2B5EF4-FFF2-40B4-BE49-F238E27FC236}">
                <a16:creationId xmlns:a16="http://schemas.microsoft.com/office/drawing/2014/main" id="{CE84190E-01A2-3045-950B-66BA191915B4}"/>
              </a:ext>
            </a:extLst>
          </p:cNvPr>
          <p:cNvSpPr/>
          <p:nvPr/>
        </p:nvSpPr>
        <p:spPr>
          <a:xfrm>
            <a:off x="1524000" y="3236976"/>
            <a:ext cx="3124200" cy="1554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65E6E318-CA55-C84A-A7DF-06C238895D90}"/>
              </a:ext>
            </a:extLst>
          </p:cNvPr>
          <p:cNvSpPr/>
          <p:nvPr/>
        </p:nvSpPr>
        <p:spPr>
          <a:xfrm>
            <a:off x="752427" y="6140490"/>
            <a:ext cx="7414209" cy="338554"/>
          </a:xfrm>
          <a:prstGeom prst="rect">
            <a:avLst/>
          </a:prstGeom>
        </p:spPr>
        <p:txBody>
          <a:bodyPr wrap="none">
            <a:spAutoFit/>
          </a:bodyPr>
          <a:lstStyle/>
          <a:p>
            <a:pPr lvl="0" eaLnBrk="1" fontAlgn="auto" hangingPunct="1">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Murthy RK et al. SABCS 2019;Abstract GS1-01. </a:t>
            </a:r>
            <a:r>
              <a:rPr lang="en-US" sz="1600" dirty="0">
                <a:solidFill>
                  <a:prstClr val="black"/>
                </a:solidFill>
                <a:cs typeface="Arial" charset="0"/>
              </a:rPr>
              <a:t>Courtesy of Ian E </a:t>
            </a:r>
            <a:r>
              <a:rPr lang="en-US" sz="1600" dirty="0" err="1">
                <a:solidFill>
                  <a:prstClr val="black"/>
                </a:solidFill>
                <a:cs typeface="Arial" charset="0"/>
              </a:rPr>
              <a:t>Krop</a:t>
            </a:r>
            <a:r>
              <a:rPr lang="en-US" sz="1600" dirty="0">
                <a:solidFill>
                  <a:prstClr val="black"/>
                </a:solidFill>
                <a:cs typeface="Arial" charset="0"/>
              </a:rPr>
              <a:t>, MD, PhD </a:t>
            </a:r>
            <a:endPar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endParaRPr>
          </a:p>
        </p:txBody>
      </p:sp>
      <p:sp>
        <p:nvSpPr>
          <p:cNvPr id="7" name="Rectangle 6">
            <a:extLst>
              <a:ext uri="{FF2B5EF4-FFF2-40B4-BE49-F238E27FC236}">
                <a16:creationId xmlns:a16="http://schemas.microsoft.com/office/drawing/2014/main" id="{03877100-CE1E-F941-B1D4-50D97481CCE0}"/>
              </a:ext>
            </a:extLst>
          </p:cNvPr>
          <p:cNvSpPr/>
          <p:nvPr/>
        </p:nvSpPr>
        <p:spPr>
          <a:xfrm>
            <a:off x="6746963" y="0"/>
            <a:ext cx="5368837" cy="326427"/>
          </a:xfrm>
          <a:prstGeom prst="rect">
            <a:avLst/>
          </a:prstGeom>
          <a:solidFill>
            <a:srgbClr val="DFE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F966FA-C80C-5C47-9B00-58CB9DE1826D}"/>
              </a:ext>
            </a:extLst>
          </p:cNvPr>
          <p:cNvSpPr/>
          <p:nvPr/>
        </p:nvSpPr>
        <p:spPr>
          <a:xfrm>
            <a:off x="1524000" y="6418654"/>
            <a:ext cx="9220200" cy="286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386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87C2-5A1F-424B-9543-590949FE98E0}"/>
              </a:ext>
            </a:extLst>
          </p:cNvPr>
          <p:cNvSpPr>
            <a:spLocks noGrp="1"/>
          </p:cNvSpPr>
          <p:nvPr>
            <p:ph type="title"/>
          </p:nvPr>
        </p:nvSpPr>
        <p:spPr/>
        <p:txBody>
          <a:bodyPr>
            <a:normAutofit/>
          </a:bodyPr>
          <a:lstStyle/>
          <a:p>
            <a:r>
              <a:rPr lang="en-US" dirty="0"/>
              <a:t>Progression-Free Survival for Patients with Brain Metastases</a:t>
            </a:r>
          </a:p>
        </p:txBody>
      </p:sp>
      <p:graphicFrame>
        <p:nvGraphicFramePr>
          <p:cNvPr id="21" name="Table 5">
            <a:extLst>
              <a:ext uri="{FF2B5EF4-FFF2-40B4-BE49-F238E27FC236}">
                <a16:creationId xmlns:a16="http://schemas.microsoft.com/office/drawing/2014/main" id="{3D8C5212-233B-4374-87F4-044CFEF19D63}"/>
              </a:ext>
            </a:extLst>
          </p:cNvPr>
          <p:cNvGraphicFramePr>
            <a:graphicFrameLocks noGrp="1"/>
          </p:cNvGraphicFramePr>
          <p:nvPr/>
        </p:nvGraphicFramePr>
        <p:xfrm>
          <a:off x="3352800" y="1348352"/>
          <a:ext cx="5138862" cy="1162050"/>
        </p:xfrm>
        <a:graphic>
          <a:graphicData uri="http://schemas.openxmlformats.org/drawingml/2006/table">
            <a:tbl>
              <a:tblPr firstRow="1" bandRow="1">
                <a:tableStyleId>{2D5ABB26-0587-4C30-8999-92F81FD0307C}</a:tableStyleId>
              </a:tblPr>
              <a:tblGrid>
                <a:gridCol w="1784362">
                  <a:extLst>
                    <a:ext uri="{9D8B030D-6E8A-4147-A177-3AD203B41FA5}">
                      <a16:colId xmlns:a16="http://schemas.microsoft.com/office/drawing/2014/main" val="2736694150"/>
                    </a:ext>
                  </a:extLst>
                </a:gridCol>
                <a:gridCol w="992709">
                  <a:extLst>
                    <a:ext uri="{9D8B030D-6E8A-4147-A177-3AD203B41FA5}">
                      <a16:colId xmlns:a16="http://schemas.microsoft.com/office/drawing/2014/main" val="3047454066"/>
                    </a:ext>
                  </a:extLst>
                </a:gridCol>
                <a:gridCol w="1324299">
                  <a:extLst>
                    <a:ext uri="{9D8B030D-6E8A-4147-A177-3AD203B41FA5}">
                      <a16:colId xmlns:a16="http://schemas.microsoft.com/office/drawing/2014/main" val="2055386393"/>
                    </a:ext>
                  </a:extLst>
                </a:gridCol>
                <a:gridCol w="1037492">
                  <a:extLst>
                    <a:ext uri="{9D8B030D-6E8A-4147-A177-3AD203B41FA5}">
                      <a16:colId xmlns:a16="http://schemas.microsoft.com/office/drawing/2014/main" val="3008951561"/>
                    </a:ext>
                  </a:extLst>
                </a:gridCol>
              </a:tblGrid>
              <a:tr h="514350">
                <a:tc>
                  <a:txBody>
                    <a:bodyPr/>
                    <a:lstStyle/>
                    <a:p>
                      <a:endParaRPr lang="en-US" sz="1400" b="1" dirty="0"/>
                    </a:p>
                  </a:txBody>
                  <a:tcPr marL="102870" marR="102870" marT="51435" marB="51435">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Events</a:t>
                      </a:r>
                    </a:p>
                    <a:p>
                      <a:pPr algn="ctr"/>
                      <a:r>
                        <a:rPr lang="en-US" sz="1400" b="1" dirty="0"/>
                        <a:t>N=291</a:t>
                      </a:r>
                    </a:p>
                  </a:txBody>
                  <a:tcPr marL="102870" marR="102870" marT="51435" marB="51435"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HR </a:t>
                      </a:r>
                      <a:br>
                        <a:rPr lang="en-US" sz="1400" b="1" dirty="0"/>
                      </a:br>
                      <a:r>
                        <a:rPr lang="en-US" sz="1400" b="1" dirty="0"/>
                        <a:t>(95% CI)</a:t>
                      </a:r>
                    </a:p>
                  </a:txBody>
                  <a:tcPr marL="102870" marR="102870" marT="51435" marB="51435"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 Value</a:t>
                      </a:r>
                    </a:p>
                  </a:txBody>
                  <a:tcPr marL="102870" marR="102870" marT="51435" marB="51435"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8883908"/>
                  </a:ext>
                </a:extLst>
              </a:tr>
              <a:tr h="308610">
                <a:tc>
                  <a:txBody>
                    <a:bodyPr/>
                    <a:lstStyle/>
                    <a:p>
                      <a:r>
                        <a:rPr lang="en-US" sz="1400" b="1" dirty="0" err="1">
                          <a:solidFill>
                            <a:schemeClr val="bg2">
                              <a:lumMod val="50000"/>
                            </a:schemeClr>
                          </a:solidFill>
                        </a:rPr>
                        <a:t>TUC+Tras+Cape</a:t>
                      </a:r>
                      <a:endParaRPr lang="en-US" sz="1400" b="1" dirty="0">
                        <a:solidFill>
                          <a:schemeClr val="bg2">
                            <a:lumMod val="50000"/>
                          </a:schemeClr>
                        </a:solidFill>
                      </a:endParaRPr>
                    </a:p>
                  </a:txBody>
                  <a:tcPr marL="102870" marR="102870" marT="51435" marB="51435">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chemeClr val="bg2">
                              <a:lumMod val="50000"/>
                            </a:schemeClr>
                          </a:solidFill>
                        </a:rPr>
                        <a:t>106/198</a:t>
                      </a:r>
                    </a:p>
                  </a:txBody>
                  <a:tcPr marL="102870" marR="102870" marT="51435" marB="51435">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400" b="1" dirty="0"/>
                        <a:t>0.48 </a:t>
                      </a:r>
                      <a:br>
                        <a:rPr lang="en-US" sz="1400" b="1" dirty="0"/>
                      </a:br>
                      <a:r>
                        <a:rPr lang="en-US" sz="1400" b="1" dirty="0"/>
                        <a:t>(0.34, 0.69)</a:t>
                      </a:r>
                      <a:endParaRPr lang="en-US" sz="1400" b="1" dirty="0">
                        <a:solidFill>
                          <a:schemeClr val="tx1"/>
                        </a:solidFill>
                      </a:endParaRPr>
                    </a:p>
                  </a:txBody>
                  <a:tcPr marL="102870" marR="102870" marT="51435" marB="51435">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400" b="1" dirty="0"/>
                        <a:t>&lt;0.00001</a:t>
                      </a:r>
                      <a:endParaRPr lang="en-US" sz="1400" b="1" dirty="0">
                        <a:solidFill>
                          <a:schemeClr val="tx1"/>
                        </a:solidFill>
                      </a:endParaRPr>
                    </a:p>
                  </a:txBody>
                  <a:tcPr marL="102870" marR="102870" marT="51435" marB="51435">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5603303"/>
                  </a:ext>
                </a:extLst>
              </a:tr>
              <a:tr h="308610">
                <a:tc>
                  <a:txBody>
                    <a:bodyPr/>
                    <a:lstStyle/>
                    <a:p>
                      <a:r>
                        <a:rPr lang="en-US" sz="1400" b="1" dirty="0" err="1">
                          <a:solidFill>
                            <a:srgbClr val="70305F"/>
                          </a:solidFill>
                        </a:rPr>
                        <a:t>Pbo+Tras+Cape</a:t>
                      </a:r>
                      <a:endParaRPr lang="en-US" sz="1400" b="1" dirty="0">
                        <a:solidFill>
                          <a:srgbClr val="70305F"/>
                        </a:solidFill>
                      </a:endParaRPr>
                    </a:p>
                  </a:txBody>
                  <a:tcPr marL="102870" marR="102870" marT="51435" marB="51435">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rgbClr val="70305F"/>
                          </a:solidFill>
                        </a:rPr>
                        <a:t>51/93</a:t>
                      </a:r>
                    </a:p>
                  </a:txBody>
                  <a:tcPr marL="102870" marR="102870" marT="51435" marB="51435">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US" sz="1200" dirty="0">
                        <a:solidFill>
                          <a:srgbClr val="70305F"/>
                        </a:solidFill>
                      </a:endParaRPr>
                    </a:p>
                  </a:txBody>
                  <a:tcPr/>
                </a:tc>
                <a:tc vMerge="1">
                  <a:txBody>
                    <a:bodyPr/>
                    <a:lstStyle/>
                    <a:p>
                      <a:endParaRPr lang="en-US"/>
                    </a:p>
                  </a:txBody>
                  <a:tcPr/>
                </a:tc>
                <a:extLst>
                  <a:ext uri="{0D108BD9-81ED-4DB2-BD59-A6C34878D82A}">
                    <a16:rowId xmlns:a16="http://schemas.microsoft.com/office/drawing/2014/main" val="4260342511"/>
                  </a:ext>
                </a:extLst>
              </a:tr>
            </a:tbl>
          </a:graphicData>
        </a:graphic>
      </p:graphicFrame>
      <p:sp>
        <p:nvSpPr>
          <p:cNvPr id="18" name="Rectangle 17">
            <a:extLst>
              <a:ext uri="{FF2B5EF4-FFF2-40B4-BE49-F238E27FC236}">
                <a16:creationId xmlns:a16="http://schemas.microsoft.com/office/drawing/2014/main" id="{7AC3F39F-2311-41A8-B108-CD3ABAFF80BB}"/>
              </a:ext>
            </a:extLst>
          </p:cNvPr>
          <p:cNvSpPr/>
          <p:nvPr/>
        </p:nvSpPr>
        <p:spPr>
          <a:xfrm>
            <a:off x="7462720" y="5470212"/>
            <a:ext cx="3779885" cy="611706"/>
          </a:xfrm>
          <a:prstGeom prst="rect">
            <a:avLst/>
          </a:prstGeom>
        </p:spPr>
        <p:txBody>
          <a:bodyPr wrap="square">
            <a:spAutoFit/>
          </a:bodyPr>
          <a:lstStyle/>
          <a:p>
            <a:pPr marL="0" marR="0" lvl="1" indent="0" algn="l" defTabSz="771525"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000000"/>
                </a:solidFill>
                <a:effectLst/>
                <a:uLnTx/>
                <a:uFillTx/>
                <a:latin typeface="Arial"/>
                <a:ea typeface="ＭＳ Ｐゴシック" charset="0"/>
                <a:cs typeface="Arial" charset="0"/>
              </a:rPr>
              <a:t>Prespecified efficacy boundary for </a:t>
            </a:r>
            <a:r>
              <a:rPr kumimoji="0" lang="en-US" sz="1125" b="0" i="0" u="none" strike="noStrike" kern="1200" cap="none" spc="0" normalizeH="0" baseline="0" noProof="0" dirty="0" err="1">
                <a:ln>
                  <a:noFill/>
                </a:ln>
                <a:solidFill>
                  <a:srgbClr val="000000"/>
                </a:solidFill>
                <a:effectLst/>
                <a:uLnTx/>
                <a:uFillTx/>
                <a:latin typeface="Arial"/>
                <a:ea typeface="ＭＳ Ｐゴシック" charset="0"/>
                <a:cs typeface="Arial" charset="0"/>
              </a:rPr>
              <a:t>PFS</a:t>
            </a:r>
            <a:r>
              <a:rPr kumimoji="0" lang="en-US" sz="1125" b="0" i="0" u="none" strike="noStrike" kern="1200" cap="none" spc="0" normalizeH="0" baseline="-25000" noProof="0" dirty="0" err="1">
                <a:ln>
                  <a:noFill/>
                </a:ln>
                <a:solidFill>
                  <a:srgbClr val="000000"/>
                </a:solidFill>
                <a:effectLst/>
                <a:uLnTx/>
                <a:uFillTx/>
                <a:latin typeface="Arial"/>
                <a:ea typeface="ＭＳ Ｐゴシック" charset="0"/>
                <a:cs typeface="Arial" charset="0"/>
              </a:rPr>
              <a:t>BrainMets</a:t>
            </a:r>
            <a:r>
              <a:rPr kumimoji="0" lang="en-US" sz="1125" b="0" i="0" u="none" strike="noStrike" kern="1200" cap="none" spc="0" normalizeH="0" baseline="0" noProof="0" dirty="0">
                <a:ln>
                  <a:noFill/>
                </a:ln>
                <a:solidFill>
                  <a:srgbClr val="000000"/>
                </a:solidFill>
                <a:effectLst/>
                <a:uLnTx/>
                <a:uFillTx/>
                <a:latin typeface="Arial"/>
                <a:ea typeface="ＭＳ Ｐゴシック" charset="0"/>
                <a:cs typeface="Arial" charset="0"/>
              </a:rPr>
              <a:t> (P=0.0080) was met at the first interim analysis.</a:t>
            </a:r>
            <a:endParaRPr kumimoji="0" lang="en-US" sz="1125" b="0" i="0" u="none" strike="noStrike" kern="1200" cap="none" spc="0" normalizeH="0" baseline="-25000" noProof="0" dirty="0">
              <a:ln>
                <a:noFill/>
              </a:ln>
              <a:solidFill>
                <a:srgbClr val="000000"/>
              </a:solidFill>
              <a:effectLst/>
              <a:uLnTx/>
              <a:uFillTx/>
              <a:latin typeface="Arial"/>
              <a:ea typeface="ＭＳ Ｐゴシック" charset="0"/>
              <a:cs typeface="Arial" charset="0"/>
            </a:endParaRPr>
          </a:p>
          <a:p>
            <a:pPr marL="0" marR="0" lvl="1" indent="0" algn="l" defTabSz="771525"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000000"/>
                </a:solidFill>
                <a:effectLst/>
                <a:uLnTx/>
                <a:uFillTx/>
                <a:latin typeface="Arial"/>
                <a:ea typeface="ＭＳ Ｐゴシック" charset="0"/>
                <a:cs typeface="Arial" charset="0"/>
              </a:rPr>
              <a:t>Data cut off: Sep 4, 2019</a:t>
            </a:r>
          </a:p>
        </p:txBody>
      </p:sp>
      <p:graphicFrame>
        <p:nvGraphicFramePr>
          <p:cNvPr id="19" name="Table 5">
            <a:extLst>
              <a:ext uri="{FF2B5EF4-FFF2-40B4-BE49-F238E27FC236}">
                <a16:creationId xmlns:a16="http://schemas.microsoft.com/office/drawing/2014/main" id="{CED468C1-2B1B-482B-8E3E-7130BDE01791}"/>
              </a:ext>
            </a:extLst>
          </p:cNvPr>
          <p:cNvGraphicFramePr>
            <a:graphicFrameLocks noGrp="1"/>
          </p:cNvGraphicFramePr>
          <p:nvPr/>
        </p:nvGraphicFramePr>
        <p:xfrm>
          <a:off x="7555309" y="2733576"/>
          <a:ext cx="3874691" cy="2677846"/>
        </p:xfrm>
        <a:graphic>
          <a:graphicData uri="http://schemas.openxmlformats.org/drawingml/2006/table">
            <a:tbl>
              <a:tblPr firstRow="1" bandRow="1">
                <a:tableStyleId>{2D5ABB26-0587-4C30-8999-92F81FD0307C}</a:tableStyleId>
              </a:tblPr>
              <a:tblGrid>
                <a:gridCol w="2013674">
                  <a:extLst>
                    <a:ext uri="{9D8B030D-6E8A-4147-A177-3AD203B41FA5}">
                      <a16:colId xmlns:a16="http://schemas.microsoft.com/office/drawing/2014/main" val="2055386393"/>
                    </a:ext>
                  </a:extLst>
                </a:gridCol>
                <a:gridCol w="1861017">
                  <a:extLst>
                    <a:ext uri="{9D8B030D-6E8A-4147-A177-3AD203B41FA5}">
                      <a16:colId xmlns:a16="http://schemas.microsoft.com/office/drawing/2014/main" val="2385174199"/>
                    </a:ext>
                  </a:extLst>
                </a:gridCol>
              </a:tblGrid>
              <a:tr h="77284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Risk of progression or death in patients with brain metastases was reduced by 52% in the total population</a:t>
                      </a:r>
                    </a:p>
                  </a:txBody>
                  <a:tcPr marL="102870" marR="102870" marT="51435" marB="514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hMerge="1">
                  <a:txBody>
                    <a:bodyPr/>
                    <a:lstStyle/>
                    <a:p>
                      <a:endParaRPr lang="en-US"/>
                    </a:p>
                  </a:txBody>
                  <a:tcPr/>
                </a:tc>
                <a:extLst>
                  <a:ext uri="{0D108BD9-81ED-4DB2-BD59-A6C34878D82A}">
                    <a16:rowId xmlns:a16="http://schemas.microsoft.com/office/drawing/2014/main" val="861012946"/>
                  </a:ext>
                </a:extLst>
              </a:tr>
              <a:tr h="308610">
                <a:tc gridSpan="2">
                  <a:txBody>
                    <a:bodyPr/>
                    <a:lstStyle/>
                    <a:p>
                      <a:pPr algn="ctr"/>
                      <a:r>
                        <a:rPr lang="en-US" sz="1400" b="0" dirty="0">
                          <a:solidFill>
                            <a:schemeClr val="tx1"/>
                          </a:solidFill>
                        </a:rPr>
                        <a:t>One-year PFS (95% CI): </a:t>
                      </a:r>
                    </a:p>
                  </a:txBody>
                  <a:tcPr marL="102870" marR="102870" marT="51435" marB="514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extLst>
                  <a:ext uri="{0D108BD9-81ED-4DB2-BD59-A6C34878D82A}">
                    <a16:rowId xmlns:a16="http://schemas.microsoft.com/office/drawing/2014/main" val="753290650"/>
                  </a:ext>
                </a:extLst>
              </a:tr>
              <a:tr h="7200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err="1">
                          <a:solidFill>
                            <a:srgbClr val="267AC1"/>
                          </a:solidFill>
                        </a:rPr>
                        <a:t>TUC+Tras+Cape</a:t>
                      </a:r>
                      <a:endParaRPr lang="en-US" sz="1400" b="1" dirty="0">
                        <a:solidFill>
                          <a:srgbClr val="267AC1"/>
                        </a:solidFill>
                      </a:endParaRPr>
                    </a:p>
                    <a:p>
                      <a:pPr algn="ctr"/>
                      <a:r>
                        <a:rPr lang="en-US" sz="1400" b="1" dirty="0">
                          <a:solidFill>
                            <a:srgbClr val="267AC1"/>
                          </a:solidFill>
                        </a:rPr>
                        <a:t>25% </a:t>
                      </a:r>
                    </a:p>
                    <a:p>
                      <a:pPr algn="ctr"/>
                      <a:r>
                        <a:rPr lang="en-US" sz="1400" b="1" dirty="0">
                          <a:solidFill>
                            <a:srgbClr val="267AC1"/>
                          </a:solidFill>
                        </a:rPr>
                        <a:t>(17, 34) </a:t>
                      </a:r>
                    </a:p>
                  </a:txBody>
                  <a:tcPr marL="102870" marR="102870" marT="51435" marB="514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err="1">
                          <a:solidFill>
                            <a:srgbClr val="70305F"/>
                          </a:solidFill>
                        </a:rPr>
                        <a:t>Pbo+Tras+Cape</a:t>
                      </a:r>
                      <a:endParaRPr lang="en-US" sz="1400" b="1" dirty="0">
                        <a:solidFill>
                          <a:srgbClr val="70305F"/>
                        </a:solidFill>
                      </a:endParaRPr>
                    </a:p>
                    <a:p>
                      <a:pPr algn="ctr"/>
                      <a:r>
                        <a:rPr lang="en-US" sz="1400" b="1" dirty="0">
                          <a:solidFill>
                            <a:srgbClr val="70305F"/>
                          </a:solidFill>
                        </a:rPr>
                        <a:t>0%</a:t>
                      </a:r>
                    </a:p>
                  </a:txBody>
                  <a:tcPr marL="102870" marR="102870" marT="51435" marB="514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2720735310"/>
                  </a:ext>
                </a:extLst>
              </a:tr>
              <a:tr h="308610">
                <a:tc gridSpan="2">
                  <a:txBody>
                    <a:bodyPr/>
                    <a:lstStyle/>
                    <a:p>
                      <a:pPr algn="ctr"/>
                      <a:r>
                        <a:rPr lang="en-US" sz="1400" b="0" dirty="0"/>
                        <a:t>Median PFS (95% CI): </a:t>
                      </a:r>
                      <a:endParaRPr lang="en-US" sz="1400" b="0" dirty="0">
                        <a:solidFill>
                          <a:schemeClr val="tx1"/>
                        </a:solidFill>
                      </a:endParaRPr>
                    </a:p>
                  </a:txBody>
                  <a:tcPr marL="102870" marR="102870" marT="51435" marB="514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extLst>
                  <a:ext uri="{0D108BD9-81ED-4DB2-BD59-A6C34878D82A}">
                    <a16:rowId xmlns:a16="http://schemas.microsoft.com/office/drawing/2014/main" val="3442838326"/>
                  </a:ext>
                </a:extLst>
              </a:tr>
              <a:tr h="514350">
                <a:tc>
                  <a:txBody>
                    <a:bodyPr/>
                    <a:lstStyle/>
                    <a:p>
                      <a:pPr algn="ctr"/>
                      <a:r>
                        <a:rPr lang="en-US" sz="1400" b="1" dirty="0">
                          <a:solidFill>
                            <a:srgbClr val="267AC1"/>
                          </a:solidFill>
                        </a:rPr>
                        <a:t>7.6 months </a:t>
                      </a:r>
                    </a:p>
                    <a:p>
                      <a:pPr algn="ctr"/>
                      <a:r>
                        <a:rPr lang="en-US" sz="1400" b="1" dirty="0">
                          <a:solidFill>
                            <a:srgbClr val="267AC1"/>
                          </a:solidFill>
                        </a:rPr>
                        <a:t>(6.2, 9.5) </a:t>
                      </a:r>
                    </a:p>
                  </a:txBody>
                  <a:tcPr marL="102870" marR="102870" marT="51435" marB="514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algn="ctr"/>
                      <a:r>
                        <a:rPr lang="en-US" sz="1400" b="1" dirty="0">
                          <a:solidFill>
                            <a:srgbClr val="70305F"/>
                          </a:solidFill>
                        </a:rPr>
                        <a:t>5.4 months </a:t>
                      </a:r>
                      <a:br>
                        <a:rPr lang="en-US" sz="1400" b="1" dirty="0">
                          <a:solidFill>
                            <a:srgbClr val="70305F"/>
                          </a:solidFill>
                        </a:rPr>
                      </a:br>
                      <a:r>
                        <a:rPr lang="en-US" sz="1400" b="1" dirty="0">
                          <a:solidFill>
                            <a:srgbClr val="70305F"/>
                          </a:solidFill>
                        </a:rPr>
                        <a:t>(4.1, 5.7)</a:t>
                      </a:r>
                    </a:p>
                  </a:txBody>
                  <a:tcPr marL="102870" marR="102870" marT="51435" marB="5143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64656739"/>
                  </a:ext>
                </a:extLst>
              </a:tr>
            </a:tbl>
          </a:graphicData>
        </a:graphic>
      </p:graphicFrame>
      <p:grpSp>
        <p:nvGrpSpPr>
          <p:cNvPr id="3" name="Group 2">
            <a:extLst>
              <a:ext uri="{FF2B5EF4-FFF2-40B4-BE49-F238E27FC236}">
                <a16:creationId xmlns:a16="http://schemas.microsoft.com/office/drawing/2014/main" id="{67F65F95-5A1A-4E91-A19F-243DA4B1F051}"/>
              </a:ext>
            </a:extLst>
          </p:cNvPr>
          <p:cNvGrpSpPr>
            <a:grpSpLocks noChangeAspect="1"/>
          </p:cNvGrpSpPr>
          <p:nvPr/>
        </p:nvGrpSpPr>
        <p:grpSpPr>
          <a:xfrm>
            <a:off x="1066800" y="1715320"/>
            <a:ext cx="6064744" cy="3950449"/>
            <a:chOff x="311970" y="991889"/>
            <a:chExt cx="5403933" cy="3771317"/>
          </a:xfrm>
        </p:grpSpPr>
        <p:pic>
          <p:nvPicPr>
            <p:cNvPr id="4" name="Picture 3" descr="A close up of a logo&#10;&#10;Description automatically generated">
              <a:extLst>
                <a:ext uri="{FF2B5EF4-FFF2-40B4-BE49-F238E27FC236}">
                  <a16:creationId xmlns:a16="http://schemas.microsoft.com/office/drawing/2014/main" id="{BA80071F-3F2E-4043-9FCD-9716482EF5D0}"/>
                </a:ext>
              </a:extLst>
            </p:cNvPr>
            <p:cNvPicPr>
              <a:picLocks noChangeAspect="1"/>
            </p:cNvPicPr>
            <p:nvPr/>
          </p:nvPicPr>
          <p:blipFill>
            <a:blip r:embed="rId3"/>
            <a:stretch>
              <a:fillRect/>
            </a:stretch>
          </p:blipFill>
          <p:spPr>
            <a:xfrm>
              <a:off x="311970" y="991889"/>
              <a:ext cx="5216266" cy="3771317"/>
            </a:xfrm>
            <a:prstGeom prst="rect">
              <a:avLst/>
            </a:prstGeom>
          </p:spPr>
        </p:pic>
        <p:cxnSp>
          <p:nvCxnSpPr>
            <p:cNvPr id="11" name="Straight Connector 10">
              <a:extLst>
                <a:ext uri="{FF2B5EF4-FFF2-40B4-BE49-F238E27FC236}">
                  <a16:creationId xmlns:a16="http://schemas.microsoft.com/office/drawing/2014/main" id="{41B34D46-7702-4F4F-A72B-DA617138D94A}"/>
                </a:ext>
              </a:extLst>
            </p:cNvPr>
            <p:cNvCxnSpPr>
              <a:cxnSpLocks/>
            </p:cNvCxnSpPr>
            <p:nvPr/>
          </p:nvCxnSpPr>
          <p:spPr>
            <a:xfrm>
              <a:off x="1772836" y="2181412"/>
              <a:ext cx="0" cy="171852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3BA1C5-AE05-4448-8318-1BF725E7BD34}"/>
                </a:ext>
              </a:extLst>
            </p:cNvPr>
            <p:cNvCxnSpPr>
              <a:cxnSpLocks/>
            </p:cNvCxnSpPr>
            <p:nvPr/>
          </p:nvCxnSpPr>
          <p:spPr>
            <a:xfrm>
              <a:off x="2509294" y="3196832"/>
              <a:ext cx="0" cy="70310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8A9EF3-C655-4F72-A514-7D2DEB617C02}"/>
                </a:ext>
              </a:extLst>
            </p:cNvPr>
            <p:cNvSpPr txBox="1"/>
            <p:nvPr/>
          </p:nvSpPr>
          <p:spPr>
            <a:xfrm>
              <a:off x="1712736" y="1938000"/>
              <a:ext cx="506841" cy="286475"/>
            </a:xfrm>
            <a:prstGeom prst="rect">
              <a:avLst/>
            </a:prstGeom>
            <a:noFill/>
          </p:spPr>
          <p:txBody>
            <a:bodyPr wrap="non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D6E8F7">
                      <a:lumMod val="50000"/>
                    </a:srgbClr>
                  </a:solidFill>
                  <a:effectLst/>
                  <a:uLnTx/>
                  <a:uFillTx/>
                  <a:latin typeface="Arial" panose="020B0604020202020204" pitchFamily="34" charset="0"/>
                  <a:ea typeface="ＭＳ Ｐゴシック" charset="0"/>
                  <a:cs typeface="Arial" charset="0"/>
                </a:rPr>
                <a:t>60%</a:t>
              </a:r>
            </a:p>
          </p:txBody>
        </p:sp>
        <p:sp>
          <p:nvSpPr>
            <p:cNvPr id="14" name="TextBox 13">
              <a:extLst>
                <a:ext uri="{FF2B5EF4-FFF2-40B4-BE49-F238E27FC236}">
                  <a16:creationId xmlns:a16="http://schemas.microsoft.com/office/drawing/2014/main" id="{07656CB8-DC05-452C-A5F1-E8DAD3D7F128}"/>
                </a:ext>
              </a:extLst>
            </p:cNvPr>
            <p:cNvSpPr txBox="1"/>
            <p:nvPr/>
          </p:nvSpPr>
          <p:spPr>
            <a:xfrm>
              <a:off x="2466162" y="2895168"/>
              <a:ext cx="506841" cy="286475"/>
            </a:xfrm>
            <a:prstGeom prst="rect">
              <a:avLst/>
            </a:prstGeom>
            <a:noFill/>
          </p:spPr>
          <p:txBody>
            <a:bodyPr wrap="non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D6E8F7">
                      <a:lumMod val="50000"/>
                    </a:srgbClr>
                  </a:solidFill>
                  <a:effectLst/>
                  <a:uLnTx/>
                  <a:uFillTx/>
                  <a:latin typeface="Arial" panose="020B0604020202020204" pitchFamily="34" charset="0"/>
                  <a:ea typeface="ＭＳ Ｐゴシック" charset="0"/>
                  <a:cs typeface="Arial" charset="0"/>
                </a:rPr>
                <a:t>25%</a:t>
              </a:r>
            </a:p>
          </p:txBody>
        </p:sp>
        <p:sp>
          <p:nvSpPr>
            <p:cNvPr id="15" name="TextBox 14">
              <a:extLst>
                <a:ext uri="{FF2B5EF4-FFF2-40B4-BE49-F238E27FC236}">
                  <a16:creationId xmlns:a16="http://schemas.microsoft.com/office/drawing/2014/main" id="{4AFFDCF9-69F3-4031-8F44-4D4AF9DD044F}"/>
                </a:ext>
              </a:extLst>
            </p:cNvPr>
            <p:cNvSpPr txBox="1"/>
            <p:nvPr/>
          </p:nvSpPr>
          <p:spPr>
            <a:xfrm>
              <a:off x="1315344" y="2801266"/>
              <a:ext cx="506841" cy="286475"/>
            </a:xfrm>
            <a:prstGeom prst="rect">
              <a:avLst/>
            </a:prstGeom>
            <a:noFill/>
          </p:spPr>
          <p:txBody>
            <a:bodyPr wrap="non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305F"/>
                  </a:solidFill>
                  <a:effectLst/>
                  <a:uLnTx/>
                  <a:uFillTx/>
                  <a:latin typeface="Arial" panose="020B0604020202020204" pitchFamily="34" charset="0"/>
                  <a:ea typeface="ＭＳ Ｐゴシック" charset="0"/>
                  <a:cs typeface="Arial" charset="0"/>
                </a:rPr>
                <a:t>34%</a:t>
              </a:r>
            </a:p>
          </p:txBody>
        </p:sp>
        <p:sp>
          <p:nvSpPr>
            <p:cNvPr id="16" name="TextBox 15">
              <a:extLst>
                <a:ext uri="{FF2B5EF4-FFF2-40B4-BE49-F238E27FC236}">
                  <a16:creationId xmlns:a16="http://schemas.microsoft.com/office/drawing/2014/main" id="{F2D9C6C1-C5F4-4890-B945-7B027892527C}"/>
                </a:ext>
              </a:extLst>
            </p:cNvPr>
            <p:cNvSpPr txBox="1"/>
            <p:nvPr/>
          </p:nvSpPr>
          <p:spPr>
            <a:xfrm>
              <a:off x="2489952" y="3622941"/>
              <a:ext cx="415021" cy="286475"/>
            </a:xfrm>
            <a:prstGeom prst="rect">
              <a:avLst/>
            </a:prstGeom>
            <a:noFill/>
          </p:spPr>
          <p:txBody>
            <a:bodyPr wrap="non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305F"/>
                  </a:solidFill>
                  <a:effectLst/>
                  <a:uLnTx/>
                  <a:uFillTx/>
                  <a:latin typeface="Arial" panose="020B0604020202020204" pitchFamily="34" charset="0"/>
                  <a:ea typeface="ＭＳ Ｐゴシック" charset="0"/>
                  <a:cs typeface="Arial" charset="0"/>
                </a:rPr>
                <a:t>0%</a:t>
              </a:r>
            </a:p>
          </p:txBody>
        </p:sp>
        <p:cxnSp>
          <p:nvCxnSpPr>
            <p:cNvPr id="22" name="Straight Connector 21">
              <a:extLst>
                <a:ext uri="{FF2B5EF4-FFF2-40B4-BE49-F238E27FC236}">
                  <a16:creationId xmlns:a16="http://schemas.microsoft.com/office/drawing/2014/main" id="{EA00D046-3C80-4325-A8D5-2C2CA63911F5}"/>
                </a:ext>
              </a:extLst>
            </p:cNvPr>
            <p:cNvCxnSpPr/>
            <p:nvPr/>
          </p:nvCxnSpPr>
          <p:spPr>
            <a:xfrm>
              <a:off x="1038077" y="2470266"/>
              <a:ext cx="4578935" cy="0"/>
            </a:xfrm>
            <a:prstGeom prst="line">
              <a:avLst/>
            </a:prstGeom>
            <a:ln w="1270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BB52E814-7257-4A1C-A287-FEDBC6078D07}"/>
                </a:ext>
              </a:extLst>
            </p:cNvPr>
            <p:cNvSpPr txBox="1"/>
            <p:nvPr/>
          </p:nvSpPr>
          <p:spPr>
            <a:xfrm>
              <a:off x="5088168" y="2253673"/>
              <a:ext cx="627735" cy="253420"/>
            </a:xfrm>
            <a:prstGeom prst="rect">
              <a:avLst/>
            </a:prstGeom>
            <a:noFill/>
          </p:spPr>
          <p:txBody>
            <a:bodyPr wrap="non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ＭＳ Ｐゴシック" charset="0"/>
                  <a:cs typeface="Arial" charset="0"/>
                </a:rPr>
                <a:t>Median</a:t>
              </a:r>
            </a:p>
          </p:txBody>
        </p:sp>
      </p:grpSp>
      <p:sp>
        <p:nvSpPr>
          <p:cNvPr id="20" name="Rectangle 19">
            <a:extLst>
              <a:ext uri="{FF2B5EF4-FFF2-40B4-BE49-F238E27FC236}">
                <a16:creationId xmlns:a16="http://schemas.microsoft.com/office/drawing/2014/main" id="{1FD84CFA-B88B-C249-941B-FC77A09BB134}"/>
              </a:ext>
            </a:extLst>
          </p:cNvPr>
          <p:cNvSpPr/>
          <p:nvPr/>
        </p:nvSpPr>
        <p:spPr>
          <a:xfrm>
            <a:off x="6746963" y="0"/>
            <a:ext cx="5368837" cy="326427"/>
          </a:xfrm>
          <a:prstGeom prst="rect">
            <a:avLst/>
          </a:prstGeom>
          <a:solidFill>
            <a:srgbClr val="DFE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CCFBE85-5486-5141-9965-7D9EF0414C2A}"/>
              </a:ext>
            </a:extLst>
          </p:cNvPr>
          <p:cNvSpPr/>
          <p:nvPr/>
        </p:nvSpPr>
        <p:spPr>
          <a:xfrm>
            <a:off x="1524000" y="6418654"/>
            <a:ext cx="9220200" cy="286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68F78C-51F4-8249-8C58-4B1AAD6DEA72}"/>
              </a:ext>
            </a:extLst>
          </p:cNvPr>
          <p:cNvSpPr/>
          <p:nvPr/>
        </p:nvSpPr>
        <p:spPr>
          <a:xfrm>
            <a:off x="426470" y="6418654"/>
            <a:ext cx="7217040" cy="323165"/>
          </a:xfrm>
          <a:prstGeom prst="rect">
            <a:avLst/>
          </a:prstGeom>
        </p:spPr>
        <p:txBody>
          <a:bodyPr wrap="none">
            <a:spAutoFit/>
          </a:bodyPr>
          <a:lstStyle/>
          <a:p>
            <a:pPr lvl="0" eaLnBrk="1" fontAlgn="auto" hangingPunct="1">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Murthy RK et al. SABCS 2019;Abstract GS1-01. </a:t>
            </a:r>
            <a:r>
              <a:rPr lang="en-US" sz="1500" dirty="0">
                <a:solidFill>
                  <a:srgbClr val="000000"/>
                </a:solidFill>
                <a:latin typeface="Helvetica" pitchFamily="2" charset="0"/>
                <a:cs typeface="+mn-cs"/>
              </a:rPr>
              <a:t>Courtesy of Ian E </a:t>
            </a:r>
            <a:r>
              <a:rPr lang="en-US" sz="1500" dirty="0" err="1">
                <a:solidFill>
                  <a:srgbClr val="000000"/>
                </a:solidFill>
                <a:latin typeface="Helvetica" pitchFamily="2" charset="0"/>
                <a:cs typeface="+mn-cs"/>
              </a:rPr>
              <a:t>Krop</a:t>
            </a:r>
            <a:r>
              <a:rPr lang="en-US" sz="1500" dirty="0">
                <a:solidFill>
                  <a:srgbClr val="000000"/>
                </a:solidFill>
                <a:latin typeface="Helvetica" pitchFamily="2" charset="0"/>
                <a:cs typeface="+mn-cs"/>
              </a:rPr>
              <a:t>, MD, PhD </a:t>
            </a:r>
          </a:p>
        </p:txBody>
      </p:sp>
    </p:spTree>
    <p:extLst>
      <p:ext uri="{BB962C8B-B14F-4D97-AF65-F5344CB8AC3E}">
        <p14:creationId xmlns:p14="http://schemas.microsoft.com/office/powerpoint/2010/main" val="1752240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1"/>
            <a:ext cx="7805737" cy="344487"/>
          </a:xfrm>
        </p:spPr>
        <p:txBody>
          <a:bodyPr/>
          <a:lstStyle/>
          <a:p>
            <a:r>
              <a:rPr lang="en-US" sz="700" b="1" dirty="0">
                <a:solidFill>
                  <a:schemeClr val="tx1"/>
                </a:solidFill>
                <a:ea typeface="+mn-ea"/>
                <a:cs typeface="+mn-cs"/>
              </a:rPr>
              <a:t>OS Benefit in Patients with Active Brain Metastases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105664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j-ea"/>
                <a:cs typeface="+mj-cs"/>
              </a:rPr>
              <a:t>Presented By Nancy Lin at TBD</a:t>
            </a:r>
          </a:p>
        </p:txBody>
      </p:sp>
      <p:sp>
        <p:nvSpPr>
          <p:cNvPr id="5" name="Rectangle 4">
            <a:extLst>
              <a:ext uri="{FF2B5EF4-FFF2-40B4-BE49-F238E27FC236}">
                <a16:creationId xmlns:a16="http://schemas.microsoft.com/office/drawing/2014/main" id="{E8EDFCEF-F386-804F-A3FC-F5816B49FCBE}"/>
              </a:ext>
            </a:extLst>
          </p:cNvPr>
          <p:cNvSpPr/>
          <p:nvPr/>
        </p:nvSpPr>
        <p:spPr>
          <a:xfrm>
            <a:off x="6746963" y="0"/>
            <a:ext cx="5368837" cy="326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4A79C2-F45B-D14B-AFA6-0ACEC13580C9}"/>
              </a:ext>
            </a:extLst>
          </p:cNvPr>
          <p:cNvSpPr/>
          <p:nvPr/>
        </p:nvSpPr>
        <p:spPr>
          <a:xfrm>
            <a:off x="1524000" y="6400800"/>
            <a:ext cx="922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394C3A-6D32-E74F-915E-0D3E19F6F5E0}"/>
              </a:ext>
            </a:extLst>
          </p:cNvPr>
          <p:cNvSpPr/>
          <p:nvPr/>
        </p:nvSpPr>
        <p:spPr>
          <a:xfrm>
            <a:off x="457200" y="6436628"/>
            <a:ext cx="5402441" cy="323165"/>
          </a:xfrm>
          <a:prstGeom prst="rect">
            <a:avLst/>
          </a:prstGeom>
        </p:spPr>
        <p:txBody>
          <a:bodyPr wrap="none">
            <a:spAutoFit/>
          </a:bodyPr>
          <a:lstStyle/>
          <a:p>
            <a:pPr lvl="0" eaLnBrk="1" fontAlgn="auto" hangingPunct="1">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Presented by Nancy Lin. </a:t>
            </a:r>
            <a:r>
              <a:rPr lang="en-US" sz="1500" dirty="0">
                <a:solidFill>
                  <a:srgbClr val="000000"/>
                </a:solidFill>
                <a:latin typeface="Helvetica" pitchFamily="2" charset="0"/>
                <a:cs typeface="+mn-cs"/>
              </a:rPr>
              <a:t>Courtesy of Ian E </a:t>
            </a:r>
            <a:r>
              <a:rPr lang="en-US" sz="1500" dirty="0" err="1">
                <a:solidFill>
                  <a:srgbClr val="000000"/>
                </a:solidFill>
                <a:latin typeface="Helvetica" pitchFamily="2" charset="0"/>
                <a:cs typeface="+mn-cs"/>
              </a:rPr>
              <a:t>Krop</a:t>
            </a:r>
            <a:r>
              <a:rPr lang="en-US" sz="1500" dirty="0">
                <a:solidFill>
                  <a:srgbClr val="000000"/>
                </a:solidFill>
                <a:latin typeface="Helvetica" pitchFamily="2" charset="0"/>
                <a:cs typeface="+mn-cs"/>
              </a:rPr>
              <a:t>, MD, PhD </a:t>
            </a:r>
          </a:p>
        </p:txBody>
      </p:sp>
    </p:spTree>
    <p:extLst>
      <p:ext uri="{BB962C8B-B14F-4D97-AF65-F5344CB8AC3E}">
        <p14:creationId xmlns:p14="http://schemas.microsoft.com/office/powerpoint/2010/main" val="1882105521"/>
      </p:ext>
    </p:extLst>
  </p:cSld>
  <p:clrMapOvr>
    <a:masterClrMapping/>
  </p:clrMapOvr>
  <p:transition spd="med"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130" y="2514601"/>
            <a:ext cx="7805737" cy="344487"/>
          </a:xfrm>
        </p:spPr>
        <p:txBody>
          <a:bodyPr/>
          <a:lstStyle/>
          <a:p>
            <a:r>
              <a:rPr lang="en-US" sz="700" b="1" dirty="0">
                <a:solidFill>
                  <a:schemeClr val="tx1"/>
                </a:solidFill>
                <a:ea typeface="+mn-ea"/>
                <a:cs typeface="+mn-cs"/>
              </a:rPr>
              <a:t>Intracranial Response Rate (ORR-IC) in Patients with Active Brain Metastases and Measurable Intracranial Lesions at Baseline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10812799" cy="608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j-ea"/>
                <a:cs typeface="+mj-cs"/>
              </a:rPr>
              <a:t>Presented By Nancy Lin at TBD</a:t>
            </a:r>
          </a:p>
        </p:txBody>
      </p:sp>
      <p:sp>
        <p:nvSpPr>
          <p:cNvPr id="5" name="Rectangle 4">
            <a:extLst>
              <a:ext uri="{FF2B5EF4-FFF2-40B4-BE49-F238E27FC236}">
                <a16:creationId xmlns:a16="http://schemas.microsoft.com/office/drawing/2014/main" id="{34D38CF2-4778-7644-BD49-F8BE47081754}"/>
              </a:ext>
            </a:extLst>
          </p:cNvPr>
          <p:cNvSpPr/>
          <p:nvPr/>
        </p:nvSpPr>
        <p:spPr>
          <a:xfrm>
            <a:off x="1524000" y="6400800"/>
            <a:ext cx="9220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B25492-6B73-1644-BC34-9F623071AADB}"/>
              </a:ext>
            </a:extLst>
          </p:cNvPr>
          <p:cNvSpPr/>
          <p:nvPr/>
        </p:nvSpPr>
        <p:spPr>
          <a:xfrm>
            <a:off x="457200" y="6436628"/>
            <a:ext cx="5402441" cy="323165"/>
          </a:xfrm>
          <a:prstGeom prst="rect">
            <a:avLst/>
          </a:prstGeom>
        </p:spPr>
        <p:txBody>
          <a:bodyPr wrap="none">
            <a:spAutoFit/>
          </a:bodyPr>
          <a:lstStyle/>
          <a:p>
            <a:pPr lvl="0" eaLnBrk="1" fontAlgn="auto" hangingPunct="1">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Presented by Nancy Lin. </a:t>
            </a:r>
            <a:r>
              <a:rPr lang="en-US" sz="1500" dirty="0">
                <a:solidFill>
                  <a:srgbClr val="000000"/>
                </a:solidFill>
                <a:latin typeface="Helvetica" pitchFamily="2" charset="0"/>
                <a:cs typeface="+mn-cs"/>
              </a:rPr>
              <a:t>Courtesy of Ian E </a:t>
            </a:r>
            <a:r>
              <a:rPr lang="en-US" sz="1500" dirty="0" err="1">
                <a:solidFill>
                  <a:srgbClr val="000000"/>
                </a:solidFill>
                <a:latin typeface="Helvetica" pitchFamily="2" charset="0"/>
                <a:cs typeface="+mn-cs"/>
              </a:rPr>
              <a:t>Krop</a:t>
            </a:r>
            <a:r>
              <a:rPr lang="en-US" sz="1500" dirty="0">
                <a:solidFill>
                  <a:srgbClr val="000000"/>
                </a:solidFill>
                <a:latin typeface="Helvetica" pitchFamily="2" charset="0"/>
                <a:cs typeface="+mn-cs"/>
              </a:rPr>
              <a:t>, MD, PhD </a:t>
            </a:r>
          </a:p>
        </p:txBody>
      </p:sp>
      <p:sp>
        <p:nvSpPr>
          <p:cNvPr id="8" name="Rectangle 7">
            <a:extLst>
              <a:ext uri="{FF2B5EF4-FFF2-40B4-BE49-F238E27FC236}">
                <a16:creationId xmlns:a16="http://schemas.microsoft.com/office/drawing/2014/main" id="{F82ED0FD-77E8-0640-B937-AF7F5EE9FE98}"/>
              </a:ext>
            </a:extLst>
          </p:cNvPr>
          <p:cNvSpPr/>
          <p:nvPr/>
        </p:nvSpPr>
        <p:spPr>
          <a:xfrm>
            <a:off x="6746963" y="0"/>
            <a:ext cx="5368837" cy="326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200495"/>
      </p:ext>
    </p:extLst>
  </p:cSld>
  <p:clrMapOvr>
    <a:masterClrMapping/>
  </p:clrMapOvr>
  <p:transition spd="med"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413B-22FE-7A44-9A05-6FAFCE0DF4C7}"/>
              </a:ext>
            </a:extLst>
          </p:cNvPr>
          <p:cNvSpPr>
            <a:spLocks noGrp="1"/>
          </p:cNvSpPr>
          <p:nvPr>
            <p:ph type="title"/>
          </p:nvPr>
        </p:nvSpPr>
        <p:spPr>
          <a:xfrm>
            <a:off x="1222324" y="849896"/>
            <a:ext cx="9309945" cy="746843"/>
          </a:xfrm>
        </p:spPr>
        <p:txBody>
          <a:bodyPr anchor="t">
            <a:noAutofit/>
          </a:bodyPr>
          <a:lstStyle/>
          <a:p>
            <a:r>
              <a:rPr lang="en-US" sz="2700" b="1" dirty="0">
                <a:latin typeface="Calibri" panose="020F0502020204030204" pitchFamily="34" charset="0"/>
                <a:cs typeface="Calibri" panose="020F0502020204030204" pitchFamily="34" charset="0"/>
              </a:rPr>
              <a:t>Trastuzumab Deruxtecan (DS-8201) is a Novel ADC Designed to Deliver an Optimal Antitumor Effect</a:t>
            </a:r>
            <a:endParaRPr lang="en-US" sz="2700" b="1" baseline="30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FC44DBC-7C37-A245-93FD-5121EA3B5DBF}"/>
              </a:ext>
            </a:extLst>
          </p:cNvPr>
          <p:cNvSpPr>
            <a:spLocks noGrp="1"/>
          </p:cNvSpPr>
          <p:nvPr>
            <p:ph type="ftr" sz="quarter" idx="10"/>
          </p:nvPr>
        </p:nvSpPr>
        <p:spPr/>
        <p:txBody>
          <a:bodyPr/>
          <a:lstStyle/>
          <a:p>
            <a:pPr marL="0" marR="0" lvl="0" indent="0" algn="l" defTabSz="514350" rtl="0" eaLnBrk="1" fontAlgn="auto" latinLnBrk="0" hangingPunct="1">
              <a:lnSpc>
                <a:spcPct val="100000"/>
              </a:lnSpc>
              <a:spcBef>
                <a:spcPts val="0"/>
              </a:spcBef>
              <a:spcAft>
                <a:spcPts val="338"/>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The clinical relevance of these features is under investigation.</a:t>
            </a:r>
          </a:p>
          <a:p>
            <a:pPr marL="0" marR="0" lvl="0" indent="0" algn="l" defTabSz="514350" rtl="0" eaLnBrk="1" fontAlgn="auto" latinLnBrk="0" hangingPunct="1">
              <a:lnSpc>
                <a:spcPct val="100000"/>
              </a:lnSpc>
              <a:spcBef>
                <a:spcPts val="0"/>
              </a:spcBef>
              <a:spcAft>
                <a:spcPts val="338"/>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ADC, antibody-drug conjugate; MOA, mechanism of action.</a:t>
            </a:r>
          </a:p>
          <a:p>
            <a:pPr marL="0" marR="0" lvl="0" indent="0" algn="l" defTabSz="514350" rtl="0" eaLnBrk="1" fontAlgn="auto" latinLnBrk="0" hangingPunct="1">
              <a:lnSpc>
                <a:spcPct val="100000"/>
              </a:lnSpc>
              <a:spcBef>
                <a:spcPts val="0"/>
              </a:spcBef>
              <a:spcAft>
                <a:spcPts val="338"/>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1. Nakada T, et al. Chem Pharm Bull (Tokyo). 2019;67(3):173-185. 2. Ogitani Y, et al. Clin Cancer Res. 2016;22(20):5097-5108. 3. Trail PA, et al. Pharmacol Ther. 2018;181:126-142. 4. Ogitani Y, et al. Cancer Sci. 2016;107(7):1039-1046.</a:t>
            </a:r>
          </a:p>
        </p:txBody>
      </p:sp>
      <p:sp>
        <p:nvSpPr>
          <p:cNvPr id="5" name="Rectangle 4">
            <a:extLst>
              <a:ext uri="{FF2B5EF4-FFF2-40B4-BE49-F238E27FC236}">
                <a16:creationId xmlns:a16="http://schemas.microsoft.com/office/drawing/2014/main" id="{B4061509-5503-1C40-85F1-2243443628FB}"/>
              </a:ext>
            </a:extLst>
          </p:cNvPr>
          <p:cNvSpPr/>
          <p:nvPr/>
        </p:nvSpPr>
        <p:spPr>
          <a:xfrm>
            <a:off x="8824106" y="1976996"/>
            <a:ext cx="2931884" cy="415498"/>
          </a:xfrm>
          <a:prstGeom prst="rect">
            <a:avLst/>
          </a:prstGeom>
          <a:noFill/>
          <a:ln w="19050">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Payload MOA: </a:t>
            </a:r>
            <a:b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b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topoisomerase I inhibitor </a:t>
            </a:r>
          </a:p>
        </p:txBody>
      </p:sp>
      <p:sp>
        <p:nvSpPr>
          <p:cNvPr id="6" name="Rectangle 5">
            <a:extLst>
              <a:ext uri="{FF2B5EF4-FFF2-40B4-BE49-F238E27FC236}">
                <a16:creationId xmlns:a16="http://schemas.microsoft.com/office/drawing/2014/main" id="{B0046E97-1A38-8846-8DC9-391569FB8EF0}"/>
              </a:ext>
            </a:extLst>
          </p:cNvPr>
          <p:cNvSpPr/>
          <p:nvPr/>
        </p:nvSpPr>
        <p:spPr>
          <a:xfrm>
            <a:off x="8824106" y="2584144"/>
            <a:ext cx="2931884" cy="207749"/>
          </a:xfrm>
          <a:prstGeom prst="rect">
            <a:avLst/>
          </a:prstGeom>
          <a:noFill/>
          <a:ln w="19050">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High potency of payload</a:t>
            </a:r>
          </a:p>
        </p:txBody>
      </p:sp>
      <p:sp>
        <p:nvSpPr>
          <p:cNvPr id="7" name="Rectangle 6">
            <a:extLst>
              <a:ext uri="{FF2B5EF4-FFF2-40B4-BE49-F238E27FC236}">
                <a16:creationId xmlns:a16="http://schemas.microsoft.com/office/drawing/2014/main" id="{92777646-8882-8444-AB36-2522B5E0AE1D}"/>
              </a:ext>
            </a:extLst>
          </p:cNvPr>
          <p:cNvSpPr/>
          <p:nvPr/>
        </p:nvSpPr>
        <p:spPr>
          <a:xfrm>
            <a:off x="8824107" y="4542715"/>
            <a:ext cx="2903111" cy="207749"/>
          </a:xfrm>
          <a:prstGeom prst="rect">
            <a:avLst/>
          </a:prstGeom>
          <a:noFill/>
          <a:ln w="19050">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Tumor-selective cleavable linker </a:t>
            </a:r>
          </a:p>
        </p:txBody>
      </p:sp>
      <p:sp>
        <p:nvSpPr>
          <p:cNvPr id="8" name="Rectangle 7">
            <a:extLst>
              <a:ext uri="{FF2B5EF4-FFF2-40B4-BE49-F238E27FC236}">
                <a16:creationId xmlns:a16="http://schemas.microsoft.com/office/drawing/2014/main" id="{DFE4E3B5-DEEB-204A-9994-31CDD7E18060}"/>
              </a:ext>
            </a:extLst>
          </p:cNvPr>
          <p:cNvSpPr/>
          <p:nvPr/>
        </p:nvSpPr>
        <p:spPr>
          <a:xfrm>
            <a:off x="8824107" y="3073787"/>
            <a:ext cx="2903111" cy="207749"/>
          </a:xfrm>
          <a:prstGeom prst="rect">
            <a:avLst/>
          </a:prstGeom>
          <a:noFill/>
          <a:ln w="19050">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High drug to antibody ratio </a:t>
            </a:r>
            <a:r>
              <a:rPr kumimoji="0" lang="en-US"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 </a:t>
            </a: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8</a:t>
            </a:r>
          </a:p>
        </p:txBody>
      </p:sp>
      <p:sp>
        <p:nvSpPr>
          <p:cNvPr id="9" name="Rectangle 8">
            <a:extLst>
              <a:ext uri="{FF2B5EF4-FFF2-40B4-BE49-F238E27FC236}">
                <a16:creationId xmlns:a16="http://schemas.microsoft.com/office/drawing/2014/main" id="{F1FE658C-0736-C948-B07F-A47D8572F414}"/>
              </a:ext>
            </a:extLst>
          </p:cNvPr>
          <p:cNvSpPr/>
          <p:nvPr/>
        </p:nvSpPr>
        <p:spPr>
          <a:xfrm>
            <a:off x="8824107" y="4053072"/>
            <a:ext cx="2892185" cy="207749"/>
          </a:xfrm>
          <a:prstGeom prst="rect">
            <a:avLst/>
          </a:prstGeom>
          <a:noFill/>
          <a:ln w="19050">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Stable linker-payload</a:t>
            </a:r>
          </a:p>
        </p:txBody>
      </p:sp>
      <p:sp>
        <p:nvSpPr>
          <p:cNvPr id="10" name="Rectangle 9">
            <a:extLst>
              <a:ext uri="{FF2B5EF4-FFF2-40B4-BE49-F238E27FC236}">
                <a16:creationId xmlns:a16="http://schemas.microsoft.com/office/drawing/2014/main" id="{3E8B1851-854A-B848-A005-9D75226412DD}"/>
              </a:ext>
            </a:extLst>
          </p:cNvPr>
          <p:cNvSpPr/>
          <p:nvPr/>
        </p:nvSpPr>
        <p:spPr>
          <a:xfrm>
            <a:off x="8824107" y="3563429"/>
            <a:ext cx="2927683" cy="207749"/>
          </a:xfrm>
          <a:prstGeom prst="rect">
            <a:avLst/>
          </a:prstGeom>
          <a:noFill/>
          <a:ln w="19050">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Payload with short systemic half-life</a:t>
            </a:r>
          </a:p>
        </p:txBody>
      </p:sp>
      <p:sp>
        <p:nvSpPr>
          <p:cNvPr id="11" name="Rectangle 10">
            <a:extLst>
              <a:ext uri="{FF2B5EF4-FFF2-40B4-BE49-F238E27FC236}">
                <a16:creationId xmlns:a16="http://schemas.microsoft.com/office/drawing/2014/main" id="{CB821055-856A-354B-B81A-0C5232504532}"/>
              </a:ext>
            </a:extLst>
          </p:cNvPr>
          <p:cNvSpPr/>
          <p:nvPr/>
        </p:nvSpPr>
        <p:spPr>
          <a:xfrm>
            <a:off x="8824105" y="5032361"/>
            <a:ext cx="2903886" cy="207749"/>
          </a:xfrm>
          <a:prstGeom prst="rect">
            <a:avLst/>
          </a:prstGeom>
          <a:noFill/>
          <a:ln w="19050">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Membrane-permeable payload</a:t>
            </a:r>
            <a:r>
              <a:rPr kumimoji="0" lang="en-GB" sz="1350" b="0" i="0" u="none" strike="noStrike" kern="1200" cap="none" spc="0" normalizeH="0" baseline="30000" noProof="0" dirty="0">
                <a:ln>
                  <a:noFill/>
                </a:ln>
                <a:solidFill>
                  <a:srgbClr val="000000">
                    <a:lumMod val="85000"/>
                    <a:lumOff val="15000"/>
                  </a:srgbClr>
                </a:solidFill>
                <a:effectLst/>
                <a:uLnTx/>
                <a:uFillTx/>
                <a:latin typeface="Calibri" panose="020F0502020204030204"/>
                <a:ea typeface="+mn-ea"/>
                <a:cs typeface="+mn-cs"/>
              </a:rPr>
              <a:t> </a:t>
            </a:r>
            <a:r>
              <a:rPr kumimoji="0" lang="en-GB" sz="1350" b="0"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rPr>
              <a:t> </a:t>
            </a:r>
            <a:endParaRPr kumimoji="0" lang="en-GB" sz="1350" b="0" i="0" u="none" strike="noStrike" kern="1200" cap="none" spc="0" normalizeH="0" baseline="30000" noProof="0" dirty="0">
              <a:ln>
                <a:noFill/>
              </a:ln>
              <a:solidFill>
                <a:srgbClr val="000000">
                  <a:lumMod val="85000"/>
                  <a:lumOff val="15000"/>
                </a:srgbClr>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D989ABD2-9D3F-9947-975A-64DE60921DE8}"/>
              </a:ext>
            </a:extLst>
          </p:cNvPr>
          <p:cNvCxnSpPr>
            <a:cxnSpLocks/>
          </p:cNvCxnSpPr>
          <p:nvPr/>
        </p:nvCxnSpPr>
        <p:spPr>
          <a:xfrm>
            <a:off x="8824106" y="2443195"/>
            <a:ext cx="2472775"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E8A5CE1-B996-2045-8893-6E7808CF4349}"/>
              </a:ext>
            </a:extLst>
          </p:cNvPr>
          <p:cNvCxnSpPr>
            <a:cxnSpLocks/>
          </p:cNvCxnSpPr>
          <p:nvPr/>
        </p:nvCxnSpPr>
        <p:spPr>
          <a:xfrm>
            <a:off x="8824106" y="2932838"/>
            <a:ext cx="2472775"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3502E01-0609-034F-9CCF-371F43A02DD2}"/>
              </a:ext>
            </a:extLst>
          </p:cNvPr>
          <p:cNvCxnSpPr>
            <a:cxnSpLocks/>
          </p:cNvCxnSpPr>
          <p:nvPr/>
        </p:nvCxnSpPr>
        <p:spPr>
          <a:xfrm>
            <a:off x="8824106" y="3422481"/>
            <a:ext cx="2472775"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49969EE-D618-F145-ADB7-8853F1B05C9B}"/>
              </a:ext>
            </a:extLst>
          </p:cNvPr>
          <p:cNvCxnSpPr>
            <a:cxnSpLocks/>
          </p:cNvCxnSpPr>
          <p:nvPr/>
        </p:nvCxnSpPr>
        <p:spPr>
          <a:xfrm>
            <a:off x="8824106" y="3912124"/>
            <a:ext cx="2472775"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4B387CE-389D-1348-B80D-592C92D62374}"/>
              </a:ext>
            </a:extLst>
          </p:cNvPr>
          <p:cNvCxnSpPr>
            <a:cxnSpLocks/>
          </p:cNvCxnSpPr>
          <p:nvPr/>
        </p:nvCxnSpPr>
        <p:spPr>
          <a:xfrm>
            <a:off x="8824106" y="4401766"/>
            <a:ext cx="2472775"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733406B-428A-B746-8CC7-64206278E461}"/>
              </a:ext>
            </a:extLst>
          </p:cNvPr>
          <p:cNvCxnSpPr>
            <a:cxnSpLocks/>
          </p:cNvCxnSpPr>
          <p:nvPr/>
        </p:nvCxnSpPr>
        <p:spPr>
          <a:xfrm>
            <a:off x="8824106" y="4891409"/>
            <a:ext cx="2472775"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49" name="Content Placeholder 3">
            <a:extLst>
              <a:ext uri="{FF2B5EF4-FFF2-40B4-BE49-F238E27FC236}">
                <a16:creationId xmlns:a16="http://schemas.microsoft.com/office/drawing/2014/main" id="{2B357454-AEC9-CF49-AB0D-5443656500EE}"/>
              </a:ext>
            </a:extLst>
          </p:cNvPr>
          <p:cNvSpPr txBox="1">
            <a:spLocks/>
          </p:cNvSpPr>
          <p:nvPr/>
        </p:nvSpPr>
        <p:spPr bwMode="auto">
          <a:xfrm>
            <a:off x="1488283" y="2015996"/>
            <a:ext cx="5548535" cy="1241497"/>
          </a:xfrm>
          <a:prstGeom prst="rect">
            <a:avLst/>
          </a:prstGeom>
          <a:noFill/>
          <a:ln w="19050">
            <a:solidFill>
              <a:schemeClr val="bg1"/>
            </a:solidFill>
            <a:miter lim="800000"/>
            <a:headEnd/>
            <a:tailEnd/>
          </a:ln>
        </p:spPr>
        <p:txBody>
          <a:bodyPr vert="horz" wrap="square" lIns="102870" tIns="157950" rIns="102870" bIns="51435" numCol="1" anchor="t" anchorCtr="0" compatLnSpc="1">
            <a:prstTxWarp prst="textNoShape">
              <a:avLst/>
            </a:prstTxWarp>
          </a:bodyPr>
          <a:lstStyle>
            <a:defPPr>
              <a:defRPr lang="en-US"/>
            </a:defPPr>
            <a:lvl1pPr marL="176400" indent="-176400" eaLnBrk="1" hangingPunct="1">
              <a:spcBef>
                <a:spcPts val="400"/>
              </a:spcBef>
              <a:spcAft>
                <a:spcPts val="400"/>
              </a:spcAft>
              <a:buClr>
                <a:schemeClr val="accent2"/>
              </a:buClr>
              <a:buFont typeface="Arial"/>
              <a:buChar char="•"/>
              <a:defRPr sz="1300">
                <a:latin typeface="Arial" pitchFamily="34" charset="0"/>
                <a:cs typeface="Arial" pitchFamily="34" charset="0"/>
              </a:defRPr>
            </a:lvl1pPr>
            <a:lvl2pPr marL="688975" indent="-231775" eaLnBrk="1" hangingPunct="1">
              <a:spcBef>
                <a:spcPct val="20000"/>
              </a:spcBef>
              <a:buClr>
                <a:srgbClr val="00B0F0"/>
              </a:buClr>
              <a:buFont typeface="Arial" pitchFamily="34" charset="0"/>
              <a:buChar char="•"/>
              <a:defRPr sz="2400">
                <a:latin typeface="Arial" pitchFamily="34" charset="0"/>
                <a:cs typeface="Arial" pitchFamily="34" charset="0"/>
              </a:defRPr>
            </a:lvl2pPr>
            <a:lvl3pPr marL="1027113" indent="-225425" eaLnBrk="1" hangingPunct="1">
              <a:spcBef>
                <a:spcPct val="20000"/>
              </a:spcBef>
              <a:buClr>
                <a:srgbClr val="00B0F0"/>
              </a:buClr>
              <a:buFont typeface="Arial" pitchFamily="34" charset="0"/>
              <a:buChar char="•"/>
              <a:defRPr sz="2200">
                <a:latin typeface="Arial" pitchFamily="34" charset="0"/>
                <a:cs typeface="Arial" pitchFamily="34" charset="0"/>
              </a:defRPr>
            </a:lvl3pPr>
            <a:lvl4pPr marL="1377950" indent="-238125" eaLnBrk="1" hangingPunct="1">
              <a:spcBef>
                <a:spcPct val="20000"/>
              </a:spcBef>
              <a:buClr>
                <a:srgbClr val="00B0F0"/>
              </a:buClr>
              <a:buFont typeface="Arial" pitchFamily="34" charset="0"/>
              <a:buChar char="•"/>
              <a:defRPr sz="2000">
                <a:latin typeface="Arial" pitchFamily="34" charset="0"/>
                <a:cs typeface="Arial" pitchFamily="34" charset="0"/>
              </a:defRPr>
            </a:lvl4pPr>
            <a:lvl5pPr marL="2057400" indent="-228600" eaLnBrk="1" hangingPunct="1">
              <a:spcBef>
                <a:spcPct val="20000"/>
              </a:spcBef>
              <a:buClr>
                <a:srgbClr val="00B0F0"/>
              </a:buClr>
              <a:buFont typeface="Arial" pitchFamily="34"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128588" marR="0" lvl="0" indent="-128588" algn="l" defTabSz="514350" rtl="0" eaLnBrk="1" fontAlgn="auto" latinLnBrk="0" hangingPunct="1">
              <a:lnSpc>
                <a:spcPct val="100000"/>
              </a:lnSpc>
              <a:spcBef>
                <a:spcPts val="675"/>
              </a:spcBef>
              <a:spcAft>
                <a:spcPts val="0"/>
              </a:spcAft>
              <a:buClr>
                <a:srgbClr val="1C85C7"/>
              </a:buClr>
              <a:buSzTx/>
              <a:buFont typeface="Arial"/>
              <a:buChar char="•"/>
              <a:tabLst/>
              <a:defRPr/>
            </a:pPr>
            <a:r>
              <a:rPr kumimoji="0" lang="en-US" sz="13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humanized anti-HER2 IgG1 mAb with the same </a:t>
            </a:r>
            <a:br>
              <a:rPr kumimoji="0" lang="en-US" sz="13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3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amino acid sequence as trastuzumab</a:t>
            </a:r>
          </a:p>
          <a:p>
            <a:pPr marL="128588" marR="0" lvl="0" indent="-128588" algn="l" defTabSz="514350" rtl="0" eaLnBrk="1" fontAlgn="auto" latinLnBrk="0" hangingPunct="1">
              <a:lnSpc>
                <a:spcPct val="100000"/>
              </a:lnSpc>
              <a:spcBef>
                <a:spcPts val="675"/>
              </a:spcBef>
              <a:spcAft>
                <a:spcPts val="0"/>
              </a:spcAft>
              <a:buClr>
                <a:srgbClr val="1C85C7"/>
              </a:buClr>
              <a:buSzTx/>
              <a:buFont typeface="Arial"/>
              <a:buChar char="•"/>
              <a:tabLst/>
              <a:defRPr/>
            </a:pPr>
            <a:r>
              <a:rPr kumimoji="0" lang="en-US" sz="13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topoisomerase I inhibitor payload, an </a:t>
            </a:r>
            <a:r>
              <a:rPr kumimoji="0" lang="en-US" sz="135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exatecan</a:t>
            </a:r>
            <a:r>
              <a:rPr kumimoji="0" lang="en-US" sz="13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derivative</a:t>
            </a:r>
          </a:p>
          <a:p>
            <a:pPr marL="128588" marR="0" lvl="0" indent="-128588" algn="l" defTabSz="514350" rtl="0" eaLnBrk="1" fontAlgn="auto" latinLnBrk="0" hangingPunct="1">
              <a:lnSpc>
                <a:spcPct val="100000"/>
              </a:lnSpc>
              <a:spcBef>
                <a:spcPts val="675"/>
              </a:spcBef>
              <a:spcAft>
                <a:spcPts val="0"/>
              </a:spcAft>
              <a:buClr>
                <a:srgbClr val="1C85C7"/>
              </a:buClr>
              <a:buSzTx/>
              <a:buFont typeface="Arial"/>
              <a:buChar char="•"/>
              <a:tabLst/>
              <a:defRPr/>
            </a:pPr>
            <a:r>
              <a:rPr kumimoji="0" lang="en-US" sz="135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tetrapeptide-based cleavable linker</a:t>
            </a:r>
            <a:endParaRPr kumimoji="0" lang="en-US" sz="1575"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50" name="Content Placeholder 3">
            <a:extLst>
              <a:ext uri="{FF2B5EF4-FFF2-40B4-BE49-F238E27FC236}">
                <a16:creationId xmlns:a16="http://schemas.microsoft.com/office/drawing/2014/main" id="{BD112CB0-2DDC-EC4E-8BE5-849553BBBDC6}"/>
              </a:ext>
            </a:extLst>
          </p:cNvPr>
          <p:cNvSpPr txBox="1">
            <a:spLocks/>
          </p:cNvSpPr>
          <p:nvPr/>
        </p:nvSpPr>
        <p:spPr bwMode="auto">
          <a:xfrm>
            <a:off x="1488283" y="1714000"/>
            <a:ext cx="5799387" cy="528047"/>
          </a:xfrm>
          <a:prstGeom prst="rect">
            <a:avLst/>
          </a:prstGeom>
          <a:noFill/>
          <a:ln w="19050">
            <a:noFill/>
            <a:miter lim="800000"/>
            <a:headEnd/>
            <a:tailEnd/>
          </a:ln>
        </p:spPr>
        <p:txBody>
          <a:bodyPr vert="horz" wrap="square" lIns="102870" tIns="157950" rIns="102870" bIns="51435" numCol="1" anchor="t" anchorCtr="0" compatLnSpc="1">
            <a:prstTxWarp prst="textNoShape">
              <a:avLst/>
            </a:prstTxWarp>
          </a:bodyPr>
          <a:lstStyle>
            <a:defPPr>
              <a:defRPr lang="en-US"/>
            </a:defPPr>
            <a:lvl1pPr marL="176400" indent="-176400" eaLnBrk="1" hangingPunct="1">
              <a:spcBef>
                <a:spcPts val="400"/>
              </a:spcBef>
              <a:spcAft>
                <a:spcPts val="400"/>
              </a:spcAft>
              <a:buClr>
                <a:schemeClr val="accent2"/>
              </a:buClr>
              <a:buFont typeface="Arial"/>
              <a:buChar char="•"/>
              <a:defRPr sz="1300">
                <a:latin typeface="Arial" pitchFamily="34" charset="0"/>
                <a:cs typeface="Arial" pitchFamily="34" charset="0"/>
              </a:defRPr>
            </a:lvl1pPr>
            <a:lvl2pPr marL="688975" indent="-231775" eaLnBrk="1" hangingPunct="1">
              <a:spcBef>
                <a:spcPct val="20000"/>
              </a:spcBef>
              <a:buClr>
                <a:srgbClr val="00B0F0"/>
              </a:buClr>
              <a:buFont typeface="Arial" pitchFamily="34" charset="0"/>
              <a:buChar char="•"/>
              <a:defRPr sz="2400">
                <a:latin typeface="Arial" pitchFamily="34" charset="0"/>
                <a:cs typeface="Arial" pitchFamily="34" charset="0"/>
              </a:defRPr>
            </a:lvl2pPr>
            <a:lvl3pPr marL="1027113" indent="-225425" eaLnBrk="1" hangingPunct="1">
              <a:spcBef>
                <a:spcPct val="20000"/>
              </a:spcBef>
              <a:buClr>
                <a:srgbClr val="00B0F0"/>
              </a:buClr>
              <a:buFont typeface="Arial" pitchFamily="34" charset="0"/>
              <a:buChar char="•"/>
              <a:defRPr sz="2200">
                <a:latin typeface="Arial" pitchFamily="34" charset="0"/>
                <a:cs typeface="Arial" pitchFamily="34" charset="0"/>
              </a:defRPr>
            </a:lvl3pPr>
            <a:lvl4pPr marL="1377950" indent="-238125" eaLnBrk="1" hangingPunct="1">
              <a:spcBef>
                <a:spcPct val="20000"/>
              </a:spcBef>
              <a:buClr>
                <a:srgbClr val="00B0F0"/>
              </a:buClr>
              <a:buFont typeface="Arial" pitchFamily="34" charset="0"/>
              <a:buChar char="•"/>
              <a:defRPr sz="2000">
                <a:latin typeface="Arial" pitchFamily="34" charset="0"/>
                <a:cs typeface="Arial" pitchFamily="34" charset="0"/>
              </a:defRPr>
            </a:lvl4pPr>
            <a:lvl5pPr marL="2057400" indent="-228600" eaLnBrk="1" hangingPunct="1">
              <a:spcBef>
                <a:spcPct val="20000"/>
              </a:spcBef>
              <a:buClr>
                <a:srgbClr val="00B0F0"/>
              </a:buClr>
              <a:buFont typeface="Arial" pitchFamily="34"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0" marR="0" lvl="0" indent="0" algn="l" defTabSz="514350" rtl="0" eaLnBrk="1" fontAlgn="auto" latinLnBrk="0" hangingPunct="1">
              <a:lnSpc>
                <a:spcPct val="100000"/>
              </a:lnSpc>
              <a:spcBef>
                <a:spcPts val="450"/>
              </a:spcBef>
              <a:spcAft>
                <a:spcPts val="450"/>
              </a:spcAft>
              <a:buClr>
                <a:srgbClr val="003865"/>
              </a:buClr>
              <a:buSzTx/>
              <a:buFont typeface="Arial"/>
              <a:buNone/>
              <a:tabLst/>
              <a:defRPr/>
            </a:pPr>
            <a:r>
              <a:rPr kumimoji="0" lang="en-US" sz="1575" b="1" i="0" u="none" strike="noStrike" kern="1200" cap="none" spc="0" normalizeH="0" baseline="0" noProof="0" dirty="0">
                <a:ln>
                  <a:noFill/>
                </a:ln>
                <a:solidFill>
                  <a:srgbClr val="1C85C7"/>
                </a:solidFill>
                <a:effectLst/>
                <a:uLnTx/>
                <a:uFillTx/>
                <a:latin typeface="Calibri" panose="020F0502020204030204" pitchFamily="34" charset="0"/>
                <a:ea typeface="ＭＳ Ｐゴシック" charset="0"/>
                <a:cs typeface="Calibri" panose="020F0502020204030204" pitchFamily="34" charset="0"/>
              </a:rPr>
              <a:t>Trastuzumab deruxtecan is an ADC composed of 3 components:</a:t>
            </a:r>
          </a:p>
        </p:txBody>
      </p:sp>
      <p:sp>
        <p:nvSpPr>
          <p:cNvPr id="52" name="TextBox 51">
            <a:extLst>
              <a:ext uri="{FF2B5EF4-FFF2-40B4-BE49-F238E27FC236}">
                <a16:creationId xmlns:a16="http://schemas.microsoft.com/office/drawing/2014/main" id="{78B1CDEC-D69A-0C4A-8495-6DA6E57C4E6A}"/>
              </a:ext>
            </a:extLst>
          </p:cNvPr>
          <p:cNvSpPr txBox="1"/>
          <p:nvPr/>
        </p:nvSpPr>
        <p:spPr>
          <a:xfrm>
            <a:off x="1109151" y="3489740"/>
            <a:ext cx="1622709" cy="404085"/>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Humanized anti-HER2 </a:t>
            </a:r>
            <a:br>
              <a:rPr kumimoji="0" lang="en-US" sz="1013"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013"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IgG1 mAb</a:t>
            </a:r>
            <a:r>
              <a:rPr kumimoji="0" lang="en-US" sz="1013" b="1"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1-3</a:t>
            </a:r>
            <a:endParaRPr kumimoji="0" lang="en-GB" sz="1013" b="1"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53" name="TextBox 52">
            <a:extLst>
              <a:ext uri="{FF2B5EF4-FFF2-40B4-BE49-F238E27FC236}">
                <a16:creationId xmlns:a16="http://schemas.microsoft.com/office/drawing/2014/main" id="{1A0038F8-F7B1-9B4D-95E4-6A7586B0F8F2}"/>
              </a:ext>
            </a:extLst>
          </p:cNvPr>
          <p:cNvSpPr txBox="1"/>
          <p:nvPr/>
        </p:nvSpPr>
        <p:spPr>
          <a:xfrm>
            <a:off x="4636860" y="3485720"/>
            <a:ext cx="1622709" cy="24820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Deruxtecan</a:t>
            </a:r>
            <a:r>
              <a:rPr kumimoji="0" lang="en-US" sz="1013" b="1"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1,2</a:t>
            </a:r>
            <a:endParaRPr kumimoji="0" lang="en-GB" sz="1013" b="1"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55" name="TextBox 54">
            <a:extLst>
              <a:ext uri="{FF2B5EF4-FFF2-40B4-BE49-F238E27FC236}">
                <a16:creationId xmlns:a16="http://schemas.microsoft.com/office/drawing/2014/main" id="{E736C97B-FEF2-BC4D-85AE-A45F6E56D18B}"/>
              </a:ext>
            </a:extLst>
          </p:cNvPr>
          <p:cNvSpPr txBox="1"/>
          <p:nvPr/>
        </p:nvSpPr>
        <p:spPr>
          <a:xfrm flipH="1">
            <a:off x="6259569" y="4979286"/>
            <a:ext cx="1807176" cy="369332"/>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Topoisomerase I Inhibitor payload</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(DXd)</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56" name="TextBox 55">
            <a:extLst>
              <a:ext uri="{FF2B5EF4-FFF2-40B4-BE49-F238E27FC236}">
                <a16:creationId xmlns:a16="http://schemas.microsoft.com/office/drawing/2014/main" id="{68AF3B3D-0296-C44B-A7E9-302C3A1D2987}"/>
              </a:ext>
            </a:extLst>
          </p:cNvPr>
          <p:cNvSpPr txBox="1"/>
          <p:nvPr/>
        </p:nvSpPr>
        <p:spPr>
          <a:xfrm>
            <a:off x="3657442" y="4660577"/>
            <a:ext cx="2534569" cy="230832"/>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Tetrapeptide-Based Cleavable Linker</a:t>
            </a:r>
            <a:endPar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grpSp>
        <p:nvGrpSpPr>
          <p:cNvPr id="12" name="Group 11">
            <a:extLst>
              <a:ext uri="{FF2B5EF4-FFF2-40B4-BE49-F238E27FC236}">
                <a16:creationId xmlns:a16="http://schemas.microsoft.com/office/drawing/2014/main" id="{EC44B455-0E12-3D4B-B03A-AD754C40CDB7}"/>
              </a:ext>
            </a:extLst>
          </p:cNvPr>
          <p:cNvGrpSpPr/>
          <p:nvPr/>
        </p:nvGrpSpPr>
        <p:grpSpPr>
          <a:xfrm>
            <a:off x="725171" y="3733800"/>
            <a:ext cx="2526149" cy="1806047"/>
            <a:chOff x="1265521" y="3697890"/>
            <a:chExt cx="1985799" cy="1419729"/>
          </a:xfrm>
        </p:grpSpPr>
        <p:pic>
          <p:nvPicPr>
            <p:cNvPr id="26" name="Picture 25">
              <a:extLst>
                <a:ext uri="{FF2B5EF4-FFF2-40B4-BE49-F238E27FC236}">
                  <a16:creationId xmlns:a16="http://schemas.microsoft.com/office/drawing/2014/main" id="{D56E7415-FA4D-40B4-A1C4-874E6A125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521" y="3697890"/>
              <a:ext cx="1872396" cy="1419729"/>
            </a:xfrm>
            <a:prstGeom prst="rect">
              <a:avLst/>
            </a:prstGeom>
          </p:spPr>
        </p:pic>
        <p:sp>
          <p:nvSpPr>
            <p:cNvPr id="34" name="右矢印 12">
              <a:extLst>
                <a:ext uri="{FF2B5EF4-FFF2-40B4-BE49-F238E27FC236}">
                  <a16:creationId xmlns:a16="http://schemas.microsoft.com/office/drawing/2014/main" id="{8A566E58-E2B3-448D-BFCC-E786B70B9790}"/>
                </a:ext>
              </a:extLst>
            </p:cNvPr>
            <p:cNvSpPr/>
            <p:nvPr/>
          </p:nvSpPr>
          <p:spPr>
            <a:xfrm>
              <a:off x="2883057" y="4304046"/>
              <a:ext cx="368263" cy="294254"/>
            </a:xfrm>
            <a:prstGeom prst="rightArrow">
              <a:avLst>
                <a:gd name="adj1" fmla="val 45107"/>
                <a:gd name="adj2" fmla="val 55096"/>
              </a:avLst>
            </a:prstGeom>
            <a:solidFill>
              <a:srgbClr val="81E1FF"/>
            </a:solidFill>
            <a:ln w="9525" cap="flat" cmpd="sng" algn="ctr">
              <a:solidFill>
                <a:srgbClr val="FFFFFF"/>
              </a:solidFill>
              <a:prstDash val="solid"/>
            </a:ln>
            <a:effectLst/>
          </p:spPr>
          <p:txBody>
            <a:bodyPr rtlCol="0" anchor="ctr"/>
            <a:lstStyle/>
            <a:p>
              <a:pPr marL="0" marR="0" lvl="0" indent="0" algn="ctr" defTabSz="771506" rtl="0" eaLnBrk="1" fontAlgn="base" latinLnBrk="0" hangingPunct="1">
                <a:lnSpc>
                  <a:spcPct val="100000"/>
                </a:lnSpc>
                <a:spcBef>
                  <a:spcPct val="0"/>
                </a:spcBef>
                <a:spcAft>
                  <a:spcPct val="0"/>
                </a:spcAft>
                <a:buClrTx/>
                <a:buSzTx/>
                <a:buFontTx/>
                <a:buNone/>
                <a:tabLst/>
                <a:defRPr/>
              </a:pPr>
              <a:endParaRPr kumimoji="1" lang="ja-JP" altLang="en-US" sz="1519" b="0" i="0" u="none" strike="noStrike" kern="0" cap="none" spc="0" normalizeH="0" baseline="0" noProof="0" dirty="0">
                <a:ln>
                  <a:noFill/>
                </a:ln>
                <a:solidFill>
                  <a:srgbClr val="000000"/>
                </a:solidFill>
                <a:effectLst/>
                <a:uLnTx/>
                <a:uFillTx/>
                <a:latin typeface="Arial"/>
                <a:ea typeface="ＭＳ Ｐゴシック" panose="020B0600070205080204" pitchFamily="34" charset="-128"/>
                <a:cs typeface="Arial" charset="0"/>
              </a:endParaRPr>
            </a:p>
          </p:txBody>
        </p:sp>
        <p:sp>
          <p:nvSpPr>
            <p:cNvPr id="35" name="円/楕円 10">
              <a:extLst>
                <a:ext uri="{FF2B5EF4-FFF2-40B4-BE49-F238E27FC236}">
                  <a16:creationId xmlns:a16="http://schemas.microsoft.com/office/drawing/2014/main" id="{847B1ED4-A4E5-47A1-BA3B-760A7BFF736F}"/>
                </a:ext>
              </a:extLst>
            </p:cNvPr>
            <p:cNvSpPr/>
            <p:nvPr/>
          </p:nvSpPr>
          <p:spPr>
            <a:xfrm>
              <a:off x="2631841" y="4311975"/>
              <a:ext cx="249868" cy="261681"/>
            </a:xfrm>
            <a:prstGeom prst="ellipse">
              <a:avLst/>
            </a:prstGeom>
            <a:noFill/>
            <a:ln w="57150" cap="flat" cmpd="sng" algn="ctr">
              <a:solidFill>
                <a:srgbClr val="81E1FF"/>
              </a:solidFill>
              <a:prstDash val="solid"/>
            </a:ln>
            <a:effectLst/>
          </p:spPr>
          <p:txBody>
            <a:bodyPr rtlCol="0" anchor="ctr"/>
            <a:lstStyle/>
            <a:p>
              <a:pPr marL="0" marR="0" lvl="0" indent="0" algn="ctr" defTabSz="771506" rtl="0" eaLnBrk="1" fontAlgn="base" latinLnBrk="0" hangingPunct="1">
                <a:lnSpc>
                  <a:spcPct val="100000"/>
                </a:lnSpc>
                <a:spcBef>
                  <a:spcPct val="0"/>
                </a:spcBef>
                <a:spcAft>
                  <a:spcPct val="0"/>
                </a:spcAft>
                <a:buClrTx/>
                <a:buSzTx/>
                <a:buFontTx/>
                <a:buNone/>
                <a:tabLst/>
                <a:defRPr/>
              </a:pPr>
              <a:endParaRPr kumimoji="1" lang="ja-JP" altLang="en-US" sz="1519" b="0" i="0" u="none" strike="noStrike" kern="0" cap="none" spc="0" normalizeH="0" baseline="0" noProof="0" dirty="0">
                <a:ln>
                  <a:noFill/>
                </a:ln>
                <a:solidFill>
                  <a:srgbClr val="000000"/>
                </a:solidFill>
                <a:effectLst/>
                <a:uLnTx/>
                <a:uFillTx/>
                <a:latin typeface="Arial"/>
                <a:ea typeface="ＭＳ Ｐゴシック" panose="020B0600070205080204" pitchFamily="34" charset="-128"/>
                <a:cs typeface="Arial" charset="0"/>
              </a:endParaRPr>
            </a:p>
          </p:txBody>
        </p:sp>
      </p:grpSp>
      <p:pic>
        <p:nvPicPr>
          <p:cNvPr id="28" name="Picture 27">
            <a:extLst>
              <a:ext uri="{FF2B5EF4-FFF2-40B4-BE49-F238E27FC236}">
                <a16:creationId xmlns:a16="http://schemas.microsoft.com/office/drawing/2014/main" id="{32FBA9BA-0699-4C9F-94A9-EEDAEE94A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448" y="3733929"/>
            <a:ext cx="4719104" cy="1211186"/>
          </a:xfrm>
          <a:prstGeom prst="rect">
            <a:avLst/>
          </a:prstGeom>
        </p:spPr>
      </p:pic>
      <p:sp>
        <p:nvSpPr>
          <p:cNvPr id="3" name="Rectangle 2">
            <a:extLst>
              <a:ext uri="{FF2B5EF4-FFF2-40B4-BE49-F238E27FC236}">
                <a16:creationId xmlns:a16="http://schemas.microsoft.com/office/drawing/2014/main" id="{BD25673E-E32D-4F5B-9009-B618D0FF27C2}"/>
              </a:ext>
            </a:extLst>
          </p:cNvPr>
          <p:cNvSpPr/>
          <p:nvPr/>
        </p:nvSpPr>
        <p:spPr>
          <a:xfrm>
            <a:off x="8545674" y="1803020"/>
            <a:ext cx="2927683" cy="3700917"/>
          </a:xfrm>
          <a:prstGeom prst="rect">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E769F20-8C8A-2149-BF2A-A3F797C532EE}"/>
              </a:ext>
            </a:extLst>
          </p:cNvPr>
          <p:cNvSpPr/>
          <p:nvPr/>
        </p:nvSpPr>
        <p:spPr>
          <a:xfrm>
            <a:off x="8139552" y="5880811"/>
            <a:ext cx="4011034"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Helvetica" pitchFamily="2" charset="0"/>
                <a:ea typeface="ＭＳ Ｐゴシック" charset="0"/>
                <a:cs typeface="+mn-cs"/>
              </a:rPr>
              <a:t>Krop</a:t>
            </a: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 IE et al. SABCS 2019;Abstract GS1-03.</a:t>
            </a:r>
          </a:p>
        </p:txBody>
      </p:sp>
      <p:sp>
        <p:nvSpPr>
          <p:cNvPr id="30" name="Rectangle 29">
            <a:extLst>
              <a:ext uri="{FF2B5EF4-FFF2-40B4-BE49-F238E27FC236}">
                <a16:creationId xmlns:a16="http://schemas.microsoft.com/office/drawing/2014/main" id="{0E67B603-25DD-DE4D-8613-809A184849ED}"/>
              </a:ext>
            </a:extLst>
          </p:cNvPr>
          <p:cNvSpPr/>
          <p:nvPr/>
        </p:nvSpPr>
        <p:spPr>
          <a:xfrm>
            <a:off x="9080515" y="6530137"/>
            <a:ext cx="3070071"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Courtesy of Ian E </a:t>
            </a:r>
            <a:r>
              <a:rPr kumimoji="0" lang="en-US" sz="1500" b="0" i="0" u="none" strike="noStrike" kern="1200" cap="none" spc="0" normalizeH="0" baseline="0" noProof="0" dirty="0" err="1">
                <a:ln>
                  <a:noFill/>
                </a:ln>
                <a:solidFill>
                  <a:srgbClr val="000000"/>
                </a:solidFill>
                <a:effectLst/>
                <a:uLnTx/>
                <a:uFillTx/>
                <a:latin typeface="Helvetica" pitchFamily="2" charset="0"/>
                <a:ea typeface="ＭＳ Ｐゴシック" charset="0"/>
                <a:cs typeface="+mn-cs"/>
              </a:rPr>
              <a:t>Krop</a:t>
            </a: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 MD, PhD </a:t>
            </a:r>
          </a:p>
        </p:txBody>
      </p:sp>
      <p:sp>
        <p:nvSpPr>
          <p:cNvPr id="13" name="Rectangle 12">
            <a:extLst>
              <a:ext uri="{FF2B5EF4-FFF2-40B4-BE49-F238E27FC236}">
                <a16:creationId xmlns:a16="http://schemas.microsoft.com/office/drawing/2014/main" id="{9030D9E5-C441-4C40-8DED-528FF00124E4}"/>
              </a:ext>
            </a:extLst>
          </p:cNvPr>
          <p:cNvSpPr/>
          <p:nvPr/>
        </p:nvSpPr>
        <p:spPr>
          <a:xfrm>
            <a:off x="914400" y="6580850"/>
            <a:ext cx="7631274" cy="214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5F4BA6-1258-0B4D-998C-63CDED58FB21}"/>
              </a:ext>
            </a:extLst>
          </p:cNvPr>
          <p:cNvSpPr/>
          <p:nvPr/>
        </p:nvSpPr>
        <p:spPr>
          <a:xfrm>
            <a:off x="3657442" y="0"/>
            <a:ext cx="516666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070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2ED3EC-48E7-DF44-8F2C-97235971B8F5}"/>
              </a:ext>
            </a:extLst>
          </p:cNvPr>
          <p:cNvPicPr>
            <a:picLocks noChangeAspect="1"/>
          </p:cNvPicPr>
          <p:nvPr/>
        </p:nvPicPr>
        <p:blipFill>
          <a:blip r:embed="rId3"/>
          <a:stretch>
            <a:fillRect/>
          </a:stretch>
        </p:blipFill>
        <p:spPr>
          <a:xfrm>
            <a:off x="2209800" y="1524000"/>
            <a:ext cx="7893282" cy="4300214"/>
          </a:xfrm>
          <a:prstGeom prst="rect">
            <a:avLst/>
          </a:prstGeom>
          <a:ln>
            <a:solidFill>
              <a:srgbClr val="C4D600"/>
            </a:solidFill>
          </a:ln>
        </p:spPr>
      </p:pic>
      <p:sp>
        <p:nvSpPr>
          <p:cNvPr id="3" name="Title 2">
            <a:extLst>
              <a:ext uri="{FF2B5EF4-FFF2-40B4-BE49-F238E27FC236}">
                <a16:creationId xmlns:a16="http://schemas.microsoft.com/office/drawing/2014/main" id="{9112BC70-F945-1344-BC3C-ECF1E2CBCBA1}"/>
              </a:ext>
            </a:extLst>
          </p:cNvPr>
          <p:cNvSpPr>
            <a:spLocks noGrp="1"/>
          </p:cNvSpPr>
          <p:nvPr>
            <p:ph type="title"/>
          </p:nvPr>
        </p:nvSpPr>
        <p:spPr/>
        <p:txBody>
          <a:bodyPr/>
          <a:lstStyle/>
          <a:p>
            <a:pPr algn="ctr"/>
            <a:r>
              <a:rPr lang="en-GB" dirty="0">
                <a:solidFill>
                  <a:schemeClr val="tx1"/>
                </a:solidFill>
              </a:rPr>
              <a:t>DS-8201’s membrane-permeable payload can attack </a:t>
            </a:r>
            <a:br>
              <a:rPr lang="en-GB" dirty="0">
                <a:solidFill>
                  <a:schemeClr val="tx1"/>
                </a:solidFill>
              </a:rPr>
            </a:br>
            <a:r>
              <a:rPr lang="en-GB" dirty="0">
                <a:solidFill>
                  <a:schemeClr val="tx1"/>
                </a:solidFill>
              </a:rPr>
              <a:t>neighbouring cancer cells (i.e. a bystander effect)</a:t>
            </a:r>
            <a:br>
              <a:rPr lang="en-GB" dirty="0">
                <a:solidFill>
                  <a:schemeClr val="tx1"/>
                </a:solidFill>
              </a:rPr>
            </a:br>
            <a:endParaRPr lang="en-GB" dirty="0">
              <a:solidFill>
                <a:schemeClr val="tx1"/>
              </a:solidFill>
            </a:endParaRPr>
          </a:p>
        </p:txBody>
      </p:sp>
      <p:sp>
        <p:nvSpPr>
          <p:cNvPr id="6" name="Text Placeholder 5">
            <a:extLst>
              <a:ext uri="{FF2B5EF4-FFF2-40B4-BE49-F238E27FC236}">
                <a16:creationId xmlns:a16="http://schemas.microsoft.com/office/drawing/2014/main" id="{EA6E1E34-D92C-F842-8154-528309192A34}"/>
              </a:ext>
            </a:extLst>
          </p:cNvPr>
          <p:cNvSpPr>
            <a:spLocks noGrp="1"/>
          </p:cNvSpPr>
          <p:nvPr>
            <p:ph type="body" sz="quarter" idx="15"/>
          </p:nvPr>
        </p:nvSpPr>
        <p:spPr>
          <a:xfrm>
            <a:off x="1306116" y="6034616"/>
            <a:ext cx="9933384" cy="366184"/>
          </a:xfrm>
        </p:spPr>
        <p:txBody>
          <a:bodyPr/>
          <a:lstStyle/>
          <a:p>
            <a:r>
              <a:rPr lang="en-US" sz="900" dirty="0">
                <a:solidFill>
                  <a:prstClr val="black"/>
                </a:solidFill>
                <a:cs typeface="Arial" panose="020B0604020202020204" pitchFamily="34" charset="0"/>
              </a:rPr>
              <a:t>ADCC= antibody-dependent cellular cytotoxicity; HER2=human epidermal growth factor receptor 2; Topo-1=topoisomerase I.</a:t>
            </a:r>
          </a:p>
        </p:txBody>
      </p:sp>
      <p:sp>
        <p:nvSpPr>
          <p:cNvPr id="13" name="Footer Placeholder 4">
            <a:extLst>
              <a:ext uri="{FF2B5EF4-FFF2-40B4-BE49-F238E27FC236}">
                <a16:creationId xmlns:a16="http://schemas.microsoft.com/office/drawing/2014/main" id="{0F0A5722-B186-9D4F-A32B-126943B42A28}"/>
              </a:ext>
            </a:extLst>
          </p:cNvPr>
          <p:cNvSpPr>
            <a:spLocks noGrp="1"/>
          </p:cNvSpPr>
          <p:nvPr>
            <p:ph type="ftr" sz="quarter" idx="12"/>
          </p:nvPr>
        </p:nvSpPr>
        <p:spPr>
          <a:xfrm>
            <a:off x="3683514" y="6472834"/>
            <a:ext cx="7548842" cy="308967"/>
          </a:xfrm>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1. </a:t>
            </a:r>
            <a:r>
              <a:rPr kumimoji="0" lang="fr-FR" sz="9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Ogitani</a:t>
            </a: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Y et al. </a:t>
            </a:r>
            <a:r>
              <a:rPr kumimoji="0" lang="fr-FR" sz="9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Cancer </a:t>
            </a:r>
            <a:r>
              <a:rPr kumimoji="0" lang="fr-FR" sz="9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Sci</a:t>
            </a: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2016;107:1039–1046 </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2. </a:t>
            </a:r>
            <a:r>
              <a:rPr kumimoji="0" lang="en-US" sz="900" b="0" i="0" u="none" strike="noStrike" kern="1200" cap="none" spc="0" normalizeH="0" baseline="0" noProof="0" dirty="0" err="1">
                <a:ln>
                  <a:noFill/>
                </a:ln>
                <a:solidFill>
                  <a:srgbClr val="000000"/>
                </a:solidFill>
                <a:effectLst/>
                <a:uLnTx/>
                <a:uFillTx/>
                <a:latin typeface="Arial"/>
                <a:ea typeface="ＭＳ Ｐゴシック" charset="0"/>
                <a:cs typeface="Arial" panose="020B0604020202020204" pitchFamily="34" charset="0"/>
              </a:rPr>
              <a:t>Ogitani</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Y et al. </a:t>
            </a:r>
            <a:r>
              <a:rPr kumimoji="0" lang="en-US" sz="900" b="0" i="1"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Clin Cancer Res</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2016;22:5097</a:t>
            </a: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5108. Courtesy of Ian E </a:t>
            </a:r>
            <a:r>
              <a:rPr kumimoji="0" lang="en-US" sz="900" b="0" i="0" u="none" strike="noStrike" kern="1200" cap="none" spc="0" normalizeH="0" baseline="0" noProof="0" dirty="0" err="1">
                <a:ln>
                  <a:noFill/>
                </a:ln>
                <a:solidFill>
                  <a:srgbClr val="000000"/>
                </a:solidFill>
                <a:effectLst/>
                <a:uLnTx/>
                <a:uFillTx/>
                <a:latin typeface="Arial"/>
                <a:ea typeface="ＭＳ Ｐゴシック" charset="0"/>
                <a:cs typeface="Arial" panose="020B0604020202020204" pitchFamily="34" charset="0"/>
              </a:rPr>
              <a:t>Krop</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MD, PhD</a:t>
            </a:r>
          </a:p>
        </p:txBody>
      </p:sp>
      <p:sp>
        <p:nvSpPr>
          <p:cNvPr id="4" name="Freeform 3">
            <a:extLst>
              <a:ext uri="{FF2B5EF4-FFF2-40B4-BE49-F238E27FC236}">
                <a16:creationId xmlns:a16="http://schemas.microsoft.com/office/drawing/2014/main" id="{F0A460E5-758D-554F-AFE9-B7364C208423}"/>
              </a:ext>
            </a:extLst>
          </p:cNvPr>
          <p:cNvSpPr/>
          <p:nvPr/>
        </p:nvSpPr>
        <p:spPr>
          <a:xfrm>
            <a:off x="5053853" y="1600200"/>
            <a:ext cx="4605618" cy="2279276"/>
          </a:xfrm>
          <a:custGeom>
            <a:avLst/>
            <a:gdLst>
              <a:gd name="connsiteX0" fmla="*/ 356347 w 4605618"/>
              <a:gd name="connsiteY0" fmla="*/ 282388 h 2279276"/>
              <a:gd name="connsiteX1" fmla="*/ 356347 w 4605618"/>
              <a:gd name="connsiteY1" fmla="*/ 282388 h 2279276"/>
              <a:gd name="connsiteX2" fmla="*/ 242047 w 4605618"/>
              <a:gd name="connsiteY2" fmla="*/ 295835 h 2279276"/>
              <a:gd name="connsiteX3" fmla="*/ 201706 w 4605618"/>
              <a:gd name="connsiteY3" fmla="*/ 309282 h 2279276"/>
              <a:gd name="connsiteX4" fmla="*/ 181535 w 4605618"/>
              <a:gd name="connsiteY4" fmla="*/ 316006 h 2279276"/>
              <a:gd name="connsiteX5" fmla="*/ 154641 w 4605618"/>
              <a:gd name="connsiteY5" fmla="*/ 329453 h 2279276"/>
              <a:gd name="connsiteX6" fmla="*/ 134471 w 4605618"/>
              <a:gd name="connsiteY6" fmla="*/ 336176 h 2279276"/>
              <a:gd name="connsiteX7" fmla="*/ 107576 w 4605618"/>
              <a:gd name="connsiteY7" fmla="*/ 349624 h 2279276"/>
              <a:gd name="connsiteX8" fmla="*/ 80682 w 4605618"/>
              <a:gd name="connsiteY8" fmla="*/ 356347 h 2279276"/>
              <a:gd name="connsiteX9" fmla="*/ 60512 w 4605618"/>
              <a:gd name="connsiteY9" fmla="*/ 376518 h 2279276"/>
              <a:gd name="connsiteX10" fmla="*/ 13447 w 4605618"/>
              <a:gd name="connsiteY10" fmla="*/ 430306 h 2279276"/>
              <a:gd name="connsiteX11" fmla="*/ 0 w 4605618"/>
              <a:gd name="connsiteY11" fmla="*/ 470647 h 2279276"/>
              <a:gd name="connsiteX12" fmla="*/ 6723 w 4605618"/>
              <a:gd name="connsiteY12" fmla="*/ 618565 h 2279276"/>
              <a:gd name="connsiteX13" fmla="*/ 33618 w 4605618"/>
              <a:gd name="connsiteY13" fmla="*/ 679076 h 2279276"/>
              <a:gd name="connsiteX14" fmla="*/ 47065 w 4605618"/>
              <a:gd name="connsiteY14" fmla="*/ 692524 h 2279276"/>
              <a:gd name="connsiteX15" fmla="*/ 87406 w 4605618"/>
              <a:gd name="connsiteY15" fmla="*/ 719418 h 2279276"/>
              <a:gd name="connsiteX16" fmla="*/ 107576 w 4605618"/>
              <a:gd name="connsiteY16" fmla="*/ 726141 h 2279276"/>
              <a:gd name="connsiteX17" fmla="*/ 147918 w 4605618"/>
              <a:gd name="connsiteY17" fmla="*/ 746312 h 2279276"/>
              <a:gd name="connsiteX18" fmla="*/ 168088 w 4605618"/>
              <a:gd name="connsiteY18" fmla="*/ 759759 h 2279276"/>
              <a:gd name="connsiteX19" fmla="*/ 584947 w 4605618"/>
              <a:gd name="connsiteY19" fmla="*/ 759759 h 2279276"/>
              <a:gd name="connsiteX20" fmla="*/ 611841 w 4605618"/>
              <a:gd name="connsiteY20" fmla="*/ 766482 h 2279276"/>
              <a:gd name="connsiteX21" fmla="*/ 652182 w 4605618"/>
              <a:gd name="connsiteY21" fmla="*/ 779929 h 2279276"/>
              <a:gd name="connsiteX22" fmla="*/ 679076 w 4605618"/>
              <a:gd name="connsiteY22" fmla="*/ 820271 h 2279276"/>
              <a:gd name="connsiteX23" fmla="*/ 699247 w 4605618"/>
              <a:gd name="connsiteY23" fmla="*/ 840441 h 2279276"/>
              <a:gd name="connsiteX24" fmla="*/ 726141 w 4605618"/>
              <a:gd name="connsiteY24" fmla="*/ 880782 h 2279276"/>
              <a:gd name="connsiteX25" fmla="*/ 739588 w 4605618"/>
              <a:gd name="connsiteY25" fmla="*/ 900953 h 2279276"/>
              <a:gd name="connsiteX26" fmla="*/ 759759 w 4605618"/>
              <a:gd name="connsiteY26" fmla="*/ 921124 h 2279276"/>
              <a:gd name="connsiteX27" fmla="*/ 793376 w 4605618"/>
              <a:gd name="connsiteY27" fmla="*/ 981635 h 2279276"/>
              <a:gd name="connsiteX28" fmla="*/ 813547 w 4605618"/>
              <a:gd name="connsiteY28" fmla="*/ 988359 h 2279276"/>
              <a:gd name="connsiteX29" fmla="*/ 820271 w 4605618"/>
              <a:gd name="connsiteY29" fmla="*/ 1015253 h 2279276"/>
              <a:gd name="connsiteX30" fmla="*/ 840441 w 4605618"/>
              <a:gd name="connsiteY30" fmla="*/ 1055594 h 2279276"/>
              <a:gd name="connsiteX31" fmla="*/ 860612 w 4605618"/>
              <a:gd name="connsiteY31" fmla="*/ 1069041 h 2279276"/>
              <a:gd name="connsiteX32" fmla="*/ 914400 w 4605618"/>
              <a:gd name="connsiteY32" fmla="*/ 1102659 h 2279276"/>
              <a:gd name="connsiteX33" fmla="*/ 934571 w 4605618"/>
              <a:gd name="connsiteY33" fmla="*/ 1109382 h 2279276"/>
              <a:gd name="connsiteX34" fmla="*/ 954741 w 4605618"/>
              <a:gd name="connsiteY34" fmla="*/ 1129553 h 2279276"/>
              <a:gd name="connsiteX35" fmla="*/ 974912 w 4605618"/>
              <a:gd name="connsiteY35" fmla="*/ 1143000 h 2279276"/>
              <a:gd name="connsiteX36" fmla="*/ 1021976 w 4605618"/>
              <a:gd name="connsiteY36" fmla="*/ 1196788 h 2279276"/>
              <a:gd name="connsiteX37" fmla="*/ 1028700 w 4605618"/>
              <a:gd name="connsiteY37" fmla="*/ 1304365 h 2279276"/>
              <a:gd name="connsiteX38" fmla="*/ 1015253 w 4605618"/>
              <a:gd name="connsiteY38" fmla="*/ 1371600 h 2279276"/>
              <a:gd name="connsiteX39" fmla="*/ 1021976 w 4605618"/>
              <a:gd name="connsiteY39" fmla="*/ 1391771 h 2279276"/>
              <a:gd name="connsiteX40" fmla="*/ 1042147 w 4605618"/>
              <a:gd name="connsiteY40" fmla="*/ 1405218 h 2279276"/>
              <a:gd name="connsiteX41" fmla="*/ 1089212 w 4605618"/>
              <a:gd name="connsiteY41" fmla="*/ 1418665 h 2279276"/>
              <a:gd name="connsiteX42" fmla="*/ 1243853 w 4605618"/>
              <a:gd name="connsiteY42" fmla="*/ 1411941 h 2279276"/>
              <a:gd name="connsiteX43" fmla="*/ 1290918 w 4605618"/>
              <a:gd name="connsiteY43" fmla="*/ 1405218 h 2279276"/>
              <a:gd name="connsiteX44" fmla="*/ 1485900 w 4605618"/>
              <a:gd name="connsiteY44" fmla="*/ 1398494 h 2279276"/>
              <a:gd name="connsiteX45" fmla="*/ 1532965 w 4605618"/>
              <a:gd name="connsiteY45" fmla="*/ 1391771 h 2279276"/>
              <a:gd name="connsiteX46" fmla="*/ 1566582 w 4605618"/>
              <a:gd name="connsiteY46" fmla="*/ 1385047 h 2279276"/>
              <a:gd name="connsiteX47" fmla="*/ 1741394 w 4605618"/>
              <a:gd name="connsiteY47" fmla="*/ 1391771 h 2279276"/>
              <a:gd name="connsiteX48" fmla="*/ 1761565 w 4605618"/>
              <a:gd name="connsiteY48" fmla="*/ 1398494 h 2279276"/>
              <a:gd name="connsiteX49" fmla="*/ 1801906 w 4605618"/>
              <a:gd name="connsiteY49" fmla="*/ 1432112 h 2279276"/>
              <a:gd name="connsiteX50" fmla="*/ 1808629 w 4605618"/>
              <a:gd name="connsiteY50" fmla="*/ 1452282 h 2279276"/>
              <a:gd name="connsiteX51" fmla="*/ 1822076 w 4605618"/>
              <a:gd name="connsiteY51" fmla="*/ 1472453 h 2279276"/>
              <a:gd name="connsiteX52" fmla="*/ 1842247 w 4605618"/>
              <a:gd name="connsiteY52" fmla="*/ 1539688 h 2279276"/>
              <a:gd name="connsiteX53" fmla="*/ 1862418 w 4605618"/>
              <a:gd name="connsiteY53" fmla="*/ 1553135 h 2279276"/>
              <a:gd name="connsiteX54" fmla="*/ 1889312 w 4605618"/>
              <a:gd name="connsiteY54" fmla="*/ 1593476 h 2279276"/>
              <a:gd name="connsiteX55" fmla="*/ 1916206 w 4605618"/>
              <a:gd name="connsiteY55" fmla="*/ 1627094 h 2279276"/>
              <a:gd name="connsiteX56" fmla="*/ 1949823 w 4605618"/>
              <a:gd name="connsiteY56" fmla="*/ 1687606 h 2279276"/>
              <a:gd name="connsiteX57" fmla="*/ 1963271 w 4605618"/>
              <a:gd name="connsiteY57" fmla="*/ 1701053 h 2279276"/>
              <a:gd name="connsiteX58" fmla="*/ 1983441 w 4605618"/>
              <a:gd name="connsiteY58" fmla="*/ 1707776 h 2279276"/>
              <a:gd name="connsiteX59" fmla="*/ 1996888 w 4605618"/>
              <a:gd name="connsiteY59" fmla="*/ 1721224 h 2279276"/>
              <a:gd name="connsiteX60" fmla="*/ 2037229 w 4605618"/>
              <a:gd name="connsiteY60" fmla="*/ 1734671 h 2279276"/>
              <a:gd name="connsiteX61" fmla="*/ 2097741 w 4605618"/>
              <a:gd name="connsiteY61" fmla="*/ 1754841 h 2279276"/>
              <a:gd name="connsiteX62" fmla="*/ 2117912 w 4605618"/>
              <a:gd name="connsiteY62" fmla="*/ 1761565 h 2279276"/>
              <a:gd name="connsiteX63" fmla="*/ 2138082 w 4605618"/>
              <a:gd name="connsiteY63" fmla="*/ 1768288 h 2279276"/>
              <a:gd name="connsiteX64" fmla="*/ 2158253 w 4605618"/>
              <a:gd name="connsiteY64" fmla="*/ 1781735 h 2279276"/>
              <a:gd name="connsiteX65" fmla="*/ 2178423 w 4605618"/>
              <a:gd name="connsiteY65" fmla="*/ 1788459 h 2279276"/>
              <a:gd name="connsiteX66" fmla="*/ 2191871 w 4605618"/>
              <a:gd name="connsiteY66" fmla="*/ 1801906 h 2279276"/>
              <a:gd name="connsiteX67" fmla="*/ 2205318 w 4605618"/>
              <a:gd name="connsiteY67" fmla="*/ 1842247 h 2279276"/>
              <a:gd name="connsiteX68" fmla="*/ 2212041 w 4605618"/>
              <a:gd name="connsiteY68" fmla="*/ 1862418 h 2279276"/>
              <a:gd name="connsiteX69" fmla="*/ 2245659 w 4605618"/>
              <a:gd name="connsiteY69" fmla="*/ 1922929 h 2279276"/>
              <a:gd name="connsiteX70" fmla="*/ 2286000 w 4605618"/>
              <a:gd name="connsiteY70" fmla="*/ 1936376 h 2279276"/>
              <a:gd name="connsiteX71" fmla="*/ 2306171 w 4605618"/>
              <a:gd name="connsiteY71" fmla="*/ 1949824 h 2279276"/>
              <a:gd name="connsiteX72" fmla="*/ 2326341 w 4605618"/>
              <a:gd name="connsiteY72" fmla="*/ 1956547 h 2279276"/>
              <a:gd name="connsiteX73" fmla="*/ 2366682 w 4605618"/>
              <a:gd name="connsiteY73" fmla="*/ 1990165 h 2279276"/>
              <a:gd name="connsiteX74" fmla="*/ 2433918 w 4605618"/>
              <a:gd name="connsiteY74" fmla="*/ 2010335 h 2279276"/>
              <a:gd name="connsiteX75" fmla="*/ 2467535 w 4605618"/>
              <a:gd name="connsiteY75" fmla="*/ 2037229 h 2279276"/>
              <a:gd name="connsiteX76" fmla="*/ 2487706 w 4605618"/>
              <a:gd name="connsiteY76" fmla="*/ 2043953 h 2279276"/>
              <a:gd name="connsiteX77" fmla="*/ 2534771 w 4605618"/>
              <a:gd name="connsiteY77" fmla="*/ 2070847 h 2279276"/>
              <a:gd name="connsiteX78" fmla="*/ 2575112 w 4605618"/>
              <a:gd name="connsiteY78" fmla="*/ 2104465 h 2279276"/>
              <a:gd name="connsiteX79" fmla="*/ 2588559 w 4605618"/>
              <a:gd name="connsiteY79" fmla="*/ 2124635 h 2279276"/>
              <a:gd name="connsiteX80" fmla="*/ 2649071 w 4605618"/>
              <a:gd name="connsiteY80" fmla="*/ 2171700 h 2279276"/>
              <a:gd name="connsiteX81" fmla="*/ 2669241 w 4605618"/>
              <a:gd name="connsiteY81" fmla="*/ 2191871 h 2279276"/>
              <a:gd name="connsiteX82" fmla="*/ 2696135 w 4605618"/>
              <a:gd name="connsiteY82" fmla="*/ 2198594 h 2279276"/>
              <a:gd name="connsiteX83" fmla="*/ 2716306 w 4605618"/>
              <a:gd name="connsiteY83" fmla="*/ 2205318 h 2279276"/>
              <a:gd name="connsiteX84" fmla="*/ 2864223 w 4605618"/>
              <a:gd name="connsiteY84" fmla="*/ 2212041 h 2279276"/>
              <a:gd name="connsiteX85" fmla="*/ 2958353 w 4605618"/>
              <a:gd name="connsiteY85" fmla="*/ 2225488 h 2279276"/>
              <a:gd name="connsiteX86" fmla="*/ 3092823 w 4605618"/>
              <a:gd name="connsiteY86" fmla="*/ 2245659 h 2279276"/>
              <a:gd name="connsiteX87" fmla="*/ 3254188 w 4605618"/>
              <a:gd name="connsiteY87" fmla="*/ 2259106 h 2279276"/>
              <a:gd name="connsiteX88" fmla="*/ 3341594 w 4605618"/>
              <a:gd name="connsiteY88" fmla="*/ 2279276 h 2279276"/>
              <a:gd name="connsiteX89" fmla="*/ 3489512 w 4605618"/>
              <a:gd name="connsiteY89" fmla="*/ 2272553 h 2279276"/>
              <a:gd name="connsiteX90" fmla="*/ 3509682 w 4605618"/>
              <a:gd name="connsiteY90" fmla="*/ 2259106 h 2279276"/>
              <a:gd name="connsiteX91" fmla="*/ 3529853 w 4605618"/>
              <a:gd name="connsiteY91" fmla="*/ 2252382 h 2279276"/>
              <a:gd name="connsiteX92" fmla="*/ 3583641 w 4605618"/>
              <a:gd name="connsiteY92" fmla="*/ 2212041 h 2279276"/>
              <a:gd name="connsiteX93" fmla="*/ 3664323 w 4605618"/>
              <a:gd name="connsiteY93" fmla="*/ 2205318 h 2279276"/>
              <a:gd name="connsiteX94" fmla="*/ 3771900 w 4605618"/>
              <a:gd name="connsiteY94" fmla="*/ 2191871 h 2279276"/>
              <a:gd name="connsiteX95" fmla="*/ 3906371 w 4605618"/>
              <a:gd name="connsiteY95" fmla="*/ 2171700 h 2279276"/>
              <a:gd name="connsiteX96" fmla="*/ 3939988 w 4605618"/>
              <a:gd name="connsiteY96" fmla="*/ 2158253 h 2279276"/>
              <a:gd name="connsiteX97" fmla="*/ 3966882 w 4605618"/>
              <a:gd name="connsiteY97" fmla="*/ 2144806 h 2279276"/>
              <a:gd name="connsiteX98" fmla="*/ 3987053 w 4605618"/>
              <a:gd name="connsiteY98" fmla="*/ 2138082 h 2279276"/>
              <a:gd name="connsiteX99" fmla="*/ 4027394 w 4605618"/>
              <a:gd name="connsiteY99" fmla="*/ 2117912 h 2279276"/>
              <a:gd name="connsiteX100" fmla="*/ 4067735 w 4605618"/>
              <a:gd name="connsiteY100" fmla="*/ 2091018 h 2279276"/>
              <a:gd name="connsiteX101" fmla="*/ 4087906 w 4605618"/>
              <a:gd name="connsiteY101" fmla="*/ 2077571 h 2279276"/>
              <a:gd name="connsiteX102" fmla="*/ 4114800 w 4605618"/>
              <a:gd name="connsiteY102" fmla="*/ 2057400 h 2279276"/>
              <a:gd name="connsiteX103" fmla="*/ 4134971 w 4605618"/>
              <a:gd name="connsiteY103" fmla="*/ 2050676 h 2279276"/>
              <a:gd name="connsiteX104" fmla="*/ 4182035 w 4605618"/>
              <a:gd name="connsiteY104" fmla="*/ 2017059 h 2279276"/>
              <a:gd name="connsiteX105" fmla="*/ 4222376 w 4605618"/>
              <a:gd name="connsiteY105" fmla="*/ 1990165 h 2279276"/>
              <a:gd name="connsiteX106" fmla="*/ 4269441 w 4605618"/>
              <a:gd name="connsiteY106" fmla="*/ 1936376 h 2279276"/>
              <a:gd name="connsiteX107" fmla="*/ 4269441 w 4605618"/>
              <a:gd name="connsiteY107" fmla="*/ 1936376 h 2279276"/>
              <a:gd name="connsiteX108" fmla="*/ 4289612 w 4605618"/>
              <a:gd name="connsiteY108" fmla="*/ 1909482 h 2279276"/>
              <a:gd name="connsiteX109" fmla="*/ 4303059 w 4605618"/>
              <a:gd name="connsiteY109" fmla="*/ 1882588 h 2279276"/>
              <a:gd name="connsiteX110" fmla="*/ 4350123 w 4605618"/>
              <a:gd name="connsiteY110" fmla="*/ 1828800 h 2279276"/>
              <a:gd name="connsiteX111" fmla="*/ 4390465 w 4605618"/>
              <a:gd name="connsiteY111" fmla="*/ 1761565 h 2279276"/>
              <a:gd name="connsiteX112" fmla="*/ 4424082 w 4605618"/>
              <a:gd name="connsiteY112" fmla="*/ 1701053 h 2279276"/>
              <a:gd name="connsiteX113" fmla="*/ 4437529 w 4605618"/>
              <a:gd name="connsiteY113" fmla="*/ 1660712 h 2279276"/>
              <a:gd name="connsiteX114" fmla="*/ 4444253 w 4605618"/>
              <a:gd name="connsiteY114" fmla="*/ 1640541 h 2279276"/>
              <a:gd name="connsiteX115" fmla="*/ 4457700 w 4605618"/>
              <a:gd name="connsiteY115" fmla="*/ 1613647 h 2279276"/>
              <a:gd name="connsiteX116" fmla="*/ 4471147 w 4605618"/>
              <a:gd name="connsiteY116" fmla="*/ 1559859 h 2279276"/>
              <a:gd name="connsiteX117" fmla="*/ 4484594 w 4605618"/>
              <a:gd name="connsiteY117" fmla="*/ 1539688 h 2279276"/>
              <a:gd name="connsiteX118" fmla="*/ 4498041 w 4605618"/>
              <a:gd name="connsiteY118" fmla="*/ 1445559 h 2279276"/>
              <a:gd name="connsiteX119" fmla="*/ 4511488 w 4605618"/>
              <a:gd name="connsiteY119" fmla="*/ 1398494 h 2279276"/>
              <a:gd name="connsiteX120" fmla="*/ 4524935 w 4605618"/>
              <a:gd name="connsiteY120" fmla="*/ 1304365 h 2279276"/>
              <a:gd name="connsiteX121" fmla="*/ 4558553 w 4605618"/>
              <a:gd name="connsiteY121" fmla="*/ 1203512 h 2279276"/>
              <a:gd name="connsiteX122" fmla="*/ 4565276 w 4605618"/>
              <a:gd name="connsiteY122" fmla="*/ 1149724 h 2279276"/>
              <a:gd name="connsiteX123" fmla="*/ 4578723 w 4605618"/>
              <a:gd name="connsiteY123" fmla="*/ 1102659 h 2279276"/>
              <a:gd name="connsiteX124" fmla="*/ 4585447 w 4605618"/>
              <a:gd name="connsiteY124" fmla="*/ 1062318 h 2279276"/>
              <a:gd name="connsiteX125" fmla="*/ 4605618 w 4605618"/>
              <a:gd name="connsiteY125" fmla="*/ 954741 h 2279276"/>
              <a:gd name="connsiteX126" fmla="*/ 4592171 w 4605618"/>
              <a:gd name="connsiteY126" fmla="*/ 806824 h 2279276"/>
              <a:gd name="connsiteX127" fmla="*/ 4585447 w 4605618"/>
              <a:gd name="connsiteY127" fmla="*/ 779929 h 2279276"/>
              <a:gd name="connsiteX128" fmla="*/ 4578723 w 4605618"/>
              <a:gd name="connsiteY128" fmla="*/ 679076 h 2279276"/>
              <a:gd name="connsiteX129" fmla="*/ 4572000 w 4605618"/>
              <a:gd name="connsiteY129" fmla="*/ 551329 h 2279276"/>
              <a:gd name="connsiteX130" fmla="*/ 4565276 w 4605618"/>
              <a:gd name="connsiteY130" fmla="*/ 470647 h 2279276"/>
              <a:gd name="connsiteX131" fmla="*/ 4545106 w 4605618"/>
              <a:gd name="connsiteY131" fmla="*/ 437029 h 2279276"/>
              <a:gd name="connsiteX132" fmla="*/ 4531659 w 4605618"/>
              <a:gd name="connsiteY132" fmla="*/ 410135 h 2279276"/>
              <a:gd name="connsiteX133" fmla="*/ 4524935 w 4605618"/>
              <a:gd name="connsiteY133" fmla="*/ 389965 h 2279276"/>
              <a:gd name="connsiteX134" fmla="*/ 4491318 w 4605618"/>
              <a:gd name="connsiteY134" fmla="*/ 349624 h 2279276"/>
              <a:gd name="connsiteX135" fmla="*/ 4457700 w 4605618"/>
              <a:gd name="connsiteY135" fmla="*/ 302559 h 2279276"/>
              <a:gd name="connsiteX136" fmla="*/ 4437529 w 4605618"/>
              <a:gd name="connsiteY136" fmla="*/ 289112 h 2279276"/>
              <a:gd name="connsiteX137" fmla="*/ 4390465 w 4605618"/>
              <a:gd name="connsiteY137" fmla="*/ 242047 h 2279276"/>
              <a:gd name="connsiteX138" fmla="*/ 4370294 w 4605618"/>
              <a:gd name="connsiteY138" fmla="*/ 228600 h 2279276"/>
              <a:gd name="connsiteX139" fmla="*/ 4323229 w 4605618"/>
              <a:gd name="connsiteY139" fmla="*/ 174812 h 2279276"/>
              <a:gd name="connsiteX140" fmla="*/ 4276165 w 4605618"/>
              <a:gd name="connsiteY140" fmla="*/ 127747 h 2279276"/>
              <a:gd name="connsiteX141" fmla="*/ 4249271 w 4605618"/>
              <a:gd name="connsiteY141" fmla="*/ 107576 h 2279276"/>
              <a:gd name="connsiteX142" fmla="*/ 4235823 w 4605618"/>
              <a:gd name="connsiteY142" fmla="*/ 94129 h 2279276"/>
              <a:gd name="connsiteX143" fmla="*/ 4195482 w 4605618"/>
              <a:gd name="connsiteY143" fmla="*/ 67235 h 2279276"/>
              <a:gd name="connsiteX144" fmla="*/ 4175312 w 4605618"/>
              <a:gd name="connsiteY144" fmla="*/ 47065 h 2279276"/>
              <a:gd name="connsiteX145" fmla="*/ 4134971 w 4605618"/>
              <a:gd name="connsiteY145" fmla="*/ 33618 h 2279276"/>
              <a:gd name="connsiteX146" fmla="*/ 4094629 w 4605618"/>
              <a:gd name="connsiteY146" fmla="*/ 20171 h 2279276"/>
              <a:gd name="connsiteX147" fmla="*/ 4034118 w 4605618"/>
              <a:gd name="connsiteY147" fmla="*/ 13447 h 2279276"/>
              <a:gd name="connsiteX148" fmla="*/ 3966882 w 4605618"/>
              <a:gd name="connsiteY148" fmla="*/ 6724 h 2279276"/>
              <a:gd name="connsiteX149" fmla="*/ 3926541 w 4605618"/>
              <a:gd name="connsiteY149" fmla="*/ 0 h 2279276"/>
              <a:gd name="connsiteX150" fmla="*/ 3758453 w 4605618"/>
              <a:gd name="connsiteY150" fmla="*/ 6724 h 2279276"/>
              <a:gd name="connsiteX151" fmla="*/ 3731559 w 4605618"/>
              <a:gd name="connsiteY151" fmla="*/ 20171 h 2279276"/>
              <a:gd name="connsiteX152" fmla="*/ 3711388 w 4605618"/>
              <a:gd name="connsiteY152" fmla="*/ 26894 h 2279276"/>
              <a:gd name="connsiteX153" fmla="*/ 3617259 w 4605618"/>
              <a:gd name="connsiteY153" fmla="*/ 33618 h 2279276"/>
              <a:gd name="connsiteX154" fmla="*/ 3462618 w 4605618"/>
              <a:gd name="connsiteY154" fmla="*/ 53788 h 2279276"/>
              <a:gd name="connsiteX155" fmla="*/ 3281082 w 4605618"/>
              <a:gd name="connsiteY155" fmla="*/ 114300 h 2279276"/>
              <a:gd name="connsiteX156" fmla="*/ 3200400 w 4605618"/>
              <a:gd name="connsiteY156" fmla="*/ 147918 h 2279276"/>
              <a:gd name="connsiteX157" fmla="*/ 3092823 w 4605618"/>
              <a:gd name="connsiteY157" fmla="*/ 188259 h 2279276"/>
              <a:gd name="connsiteX158" fmla="*/ 2924735 w 4605618"/>
              <a:gd name="connsiteY158" fmla="*/ 262218 h 2279276"/>
              <a:gd name="connsiteX159" fmla="*/ 2877671 w 4605618"/>
              <a:gd name="connsiteY159" fmla="*/ 282388 h 2279276"/>
              <a:gd name="connsiteX160" fmla="*/ 2823882 w 4605618"/>
              <a:gd name="connsiteY160" fmla="*/ 302559 h 2279276"/>
              <a:gd name="connsiteX161" fmla="*/ 2749923 w 4605618"/>
              <a:gd name="connsiteY161" fmla="*/ 316006 h 2279276"/>
              <a:gd name="connsiteX162" fmla="*/ 2286000 w 4605618"/>
              <a:gd name="connsiteY162" fmla="*/ 316006 h 2279276"/>
              <a:gd name="connsiteX163" fmla="*/ 2124635 w 4605618"/>
              <a:gd name="connsiteY163" fmla="*/ 309282 h 2279276"/>
              <a:gd name="connsiteX164" fmla="*/ 2104465 w 4605618"/>
              <a:gd name="connsiteY164" fmla="*/ 302559 h 2279276"/>
              <a:gd name="connsiteX165" fmla="*/ 2070847 w 4605618"/>
              <a:gd name="connsiteY165" fmla="*/ 289112 h 2279276"/>
              <a:gd name="connsiteX166" fmla="*/ 1855694 w 4605618"/>
              <a:gd name="connsiteY166" fmla="*/ 282388 h 2279276"/>
              <a:gd name="connsiteX167" fmla="*/ 1781735 w 4605618"/>
              <a:gd name="connsiteY167" fmla="*/ 275665 h 2279276"/>
              <a:gd name="connsiteX168" fmla="*/ 1674159 w 4605618"/>
              <a:gd name="connsiteY168" fmla="*/ 268941 h 2279276"/>
              <a:gd name="connsiteX169" fmla="*/ 1539688 w 4605618"/>
              <a:gd name="connsiteY169" fmla="*/ 255494 h 2279276"/>
              <a:gd name="connsiteX170" fmla="*/ 1438835 w 4605618"/>
              <a:gd name="connsiteY170" fmla="*/ 248771 h 2279276"/>
              <a:gd name="connsiteX171" fmla="*/ 1337982 w 4605618"/>
              <a:gd name="connsiteY171" fmla="*/ 235324 h 2279276"/>
              <a:gd name="connsiteX172" fmla="*/ 1317812 w 4605618"/>
              <a:gd name="connsiteY172" fmla="*/ 228600 h 2279276"/>
              <a:gd name="connsiteX173" fmla="*/ 1284194 w 4605618"/>
              <a:gd name="connsiteY173" fmla="*/ 221876 h 2279276"/>
              <a:gd name="connsiteX174" fmla="*/ 1257300 w 4605618"/>
              <a:gd name="connsiteY174" fmla="*/ 215153 h 2279276"/>
              <a:gd name="connsiteX175" fmla="*/ 874059 w 4605618"/>
              <a:gd name="connsiteY175" fmla="*/ 221876 h 2279276"/>
              <a:gd name="connsiteX176" fmla="*/ 820271 w 4605618"/>
              <a:gd name="connsiteY176" fmla="*/ 235324 h 2279276"/>
              <a:gd name="connsiteX177" fmla="*/ 786653 w 4605618"/>
              <a:gd name="connsiteY177" fmla="*/ 242047 h 2279276"/>
              <a:gd name="connsiteX178" fmla="*/ 746312 w 4605618"/>
              <a:gd name="connsiteY178" fmla="*/ 255494 h 2279276"/>
              <a:gd name="connsiteX179" fmla="*/ 719418 w 4605618"/>
              <a:gd name="connsiteY179" fmla="*/ 262218 h 2279276"/>
              <a:gd name="connsiteX180" fmla="*/ 692523 w 4605618"/>
              <a:gd name="connsiteY180" fmla="*/ 275665 h 2279276"/>
              <a:gd name="connsiteX181" fmla="*/ 638735 w 4605618"/>
              <a:gd name="connsiteY181" fmla="*/ 289112 h 2279276"/>
              <a:gd name="connsiteX182" fmla="*/ 618565 w 4605618"/>
              <a:gd name="connsiteY182" fmla="*/ 295835 h 2279276"/>
              <a:gd name="connsiteX183" fmla="*/ 531159 w 4605618"/>
              <a:gd name="connsiteY183" fmla="*/ 289112 h 2279276"/>
              <a:gd name="connsiteX184" fmla="*/ 497541 w 4605618"/>
              <a:gd name="connsiteY184" fmla="*/ 282388 h 2279276"/>
              <a:gd name="connsiteX185" fmla="*/ 356347 w 4605618"/>
              <a:gd name="connsiteY185" fmla="*/ 282388 h 2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605618" h="2279276">
                <a:moveTo>
                  <a:pt x="356347" y="282388"/>
                </a:moveTo>
                <a:lnTo>
                  <a:pt x="356347" y="282388"/>
                </a:lnTo>
                <a:lnTo>
                  <a:pt x="242047" y="295835"/>
                </a:lnTo>
                <a:cubicBezTo>
                  <a:pt x="228187" y="298805"/>
                  <a:pt x="215153" y="304800"/>
                  <a:pt x="201706" y="309282"/>
                </a:cubicBezTo>
                <a:cubicBezTo>
                  <a:pt x="194982" y="311523"/>
                  <a:pt x="187874" y="312836"/>
                  <a:pt x="181535" y="316006"/>
                </a:cubicBezTo>
                <a:cubicBezTo>
                  <a:pt x="172570" y="320488"/>
                  <a:pt x="163853" y="325505"/>
                  <a:pt x="154641" y="329453"/>
                </a:cubicBezTo>
                <a:cubicBezTo>
                  <a:pt x="148127" y="332245"/>
                  <a:pt x="140985" y="333384"/>
                  <a:pt x="134471" y="336176"/>
                </a:cubicBezTo>
                <a:cubicBezTo>
                  <a:pt x="125258" y="340124"/>
                  <a:pt x="116961" y="346105"/>
                  <a:pt x="107576" y="349624"/>
                </a:cubicBezTo>
                <a:cubicBezTo>
                  <a:pt x="98924" y="352869"/>
                  <a:pt x="89647" y="354106"/>
                  <a:pt x="80682" y="356347"/>
                </a:cubicBezTo>
                <a:cubicBezTo>
                  <a:pt x="73959" y="363071"/>
                  <a:pt x="67817" y="370431"/>
                  <a:pt x="60512" y="376518"/>
                </a:cubicBezTo>
                <a:cubicBezTo>
                  <a:pt x="35169" y="397638"/>
                  <a:pt x="28274" y="385825"/>
                  <a:pt x="13447" y="430306"/>
                </a:cubicBezTo>
                <a:lnTo>
                  <a:pt x="0" y="470647"/>
                </a:lnTo>
                <a:cubicBezTo>
                  <a:pt x="2241" y="519953"/>
                  <a:pt x="1465" y="569489"/>
                  <a:pt x="6723" y="618565"/>
                </a:cubicBezTo>
                <a:cubicBezTo>
                  <a:pt x="9031" y="640110"/>
                  <a:pt x="20115" y="662198"/>
                  <a:pt x="33618" y="679076"/>
                </a:cubicBezTo>
                <a:cubicBezTo>
                  <a:pt x="37578" y="684026"/>
                  <a:pt x="41994" y="688720"/>
                  <a:pt x="47065" y="692524"/>
                </a:cubicBezTo>
                <a:cubicBezTo>
                  <a:pt x="59994" y="702221"/>
                  <a:pt x="72074" y="714308"/>
                  <a:pt x="87406" y="719418"/>
                </a:cubicBezTo>
                <a:lnTo>
                  <a:pt x="107576" y="726141"/>
                </a:lnTo>
                <a:cubicBezTo>
                  <a:pt x="165388" y="764681"/>
                  <a:pt x="92240" y="718472"/>
                  <a:pt x="147918" y="746312"/>
                </a:cubicBezTo>
                <a:cubicBezTo>
                  <a:pt x="155145" y="749926"/>
                  <a:pt x="161365" y="755277"/>
                  <a:pt x="168088" y="759759"/>
                </a:cubicBezTo>
                <a:cubicBezTo>
                  <a:pt x="363781" y="749974"/>
                  <a:pt x="326541" y="748524"/>
                  <a:pt x="584947" y="759759"/>
                </a:cubicBezTo>
                <a:cubicBezTo>
                  <a:pt x="594179" y="760160"/>
                  <a:pt x="602990" y="763827"/>
                  <a:pt x="611841" y="766482"/>
                </a:cubicBezTo>
                <a:cubicBezTo>
                  <a:pt x="625418" y="770555"/>
                  <a:pt x="652182" y="779929"/>
                  <a:pt x="652182" y="779929"/>
                </a:cubicBezTo>
                <a:cubicBezTo>
                  <a:pt x="716534" y="844281"/>
                  <a:pt x="640152" y="761884"/>
                  <a:pt x="679076" y="820271"/>
                </a:cubicBezTo>
                <a:cubicBezTo>
                  <a:pt x="684350" y="828183"/>
                  <a:pt x="693409" y="832936"/>
                  <a:pt x="699247" y="840441"/>
                </a:cubicBezTo>
                <a:cubicBezTo>
                  <a:pt x="709169" y="853198"/>
                  <a:pt x="717176" y="867335"/>
                  <a:pt x="726141" y="880782"/>
                </a:cubicBezTo>
                <a:cubicBezTo>
                  <a:pt x="730623" y="887506"/>
                  <a:pt x="733874" y="895239"/>
                  <a:pt x="739588" y="900953"/>
                </a:cubicBezTo>
                <a:lnTo>
                  <a:pt x="759759" y="921124"/>
                </a:lnTo>
                <a:cubicBezTo>
                  <a:pt x="765679" y="938885"/>
                  <a:pt x="776036" y="975855"/>
                  <a:pt x="793376" y="981635"/>
                </a:cubicBezTo>
                <a:lnTo>
                  <a:pt x="813547" y="988359"/>
                </a:lnTo>
                <a:cubicBezTo>
                  <a:pt x="815788" y="997324"/>
                  <a:pt x="817732" y="1006368"/>
                  <a:pt x="820271" y="1015253"/>
                </a:cubicBezTo>
                <a:cubicBezTo>
                  <a:pt x="824646" y="1030566"/>
                  <a:pt x="828653" y="1043806"/>
                  <a:pt x="840441" y="1055594"/>
                </a:cubicBezTo>
                <a:cubicBezTo>
                  <a:pt x="846155" y="1061308"/>
                  <a:pt x="853888" y="1064559"/>
                  <a:pt x="860612" y="1069041"/>
                </a:cubicBezTo>
                <a:cubicBezTo>
                  <a:pt x="881921" y="1101006"/>
                  <a:pt x="866393" y="1086657"/>
                  <a:pt x="914400" y="1102659"/>
                </a:cubicBezTo>
                <a:lnTo>
                  <a:pt x="934571" y="1109382"/>
                </a:lnTo>
                <a:cubicBezTo>
                  <a:pt x="941294" y="1116106"/>
                  <a:pt x="947436" y="1123466"/>
                  <a:pt x="954741" y="1129553"/>
                </a:cubicBezTo>
                <a:cubicBezTo>
                  <a:pt x="960949" y="1134726"/>
                  <a:pt x="969591" y="1136919"/>
                  <a:pt x="974912" y="1143000"/>
                </a:cubicBezTo>
                <a:cubicBezTo>
                  <a:pt x="1029823" y="1205754"/>
                  <a:pt x="976592" y="1166531"/>
                  <a:pt x="1021976" y="1196788"/>
                </a:cubicBezTo>
                <a:cubicBezTo>
                  <a:pt x="1051102" y="1240478"/>
                  <a:pt x="1037959" y="1211776"/>
                  <a:pt x="1028700" y="1304365"/>
                </a:cubicBezTo>
                <a:cubicBezTo>
                  <a:pt x="1024286" y="1348508"/>
                  <a:pt x="1025506" y="1340839"/>
                  <a:pt x="1015253" y="1371600"/>
                </a:cubicBezTo>
                <a:cubicBezTo>
                  <a:pt x="1017494" y="1378324"/>
                  <a:pt x="1017549" y="1386237"/>
                  <a:pt x="1021976" y="1391771"/>
                </a:cubicBezTo>
                <a:cubicBezTo>
                  <a:pt x="1027024" y="1398081"/>
                  <a:pt x="1034919" y="1401604"/>
                  <a:pt x="1042147" y="1405218"/>
                </a:cubicBezTo>
                <a:cubicBezTo>
                  <a:pt x="1051789" y="1410039"/>
                  <a:pt x="1080601" y="1416512"/>
                  <a:pt x="1089212" y="1418665"/>
                </a:cubicBezTo>
                <a:cubicBezTo>
                  <a:pt x="1140759" y="1416424"/>
                  <a:pt x="1192372" y="1415373"/>
                  <a:pt x="1243853" y="1411941"/>
                </a:cubicBezTo>
                <a:cubicBezTo>
                  <a:pt x="1259665" y="1410887"/>
                  <a:pt x="1275095" y="1406097"/>
                  <a:pt x="1290918" y="1405218"/>
                </a:cubicBezTo>
                <a:cubicBezTo>
                  <a:pt x="1355851" y="1401611"/>
                  <a:pt x="1420906" y="1400735"/>
                  <a:pt x="1485900" y="1398494"/>
                </a:cubicBezTo>
                <a:cubicBezTo>
                  <a:pt x="1501588" y="1396253"/>
                  <a:pt x="1517333" y="1394376"/>
                  <a:pt x="1532965" y="1391771"/>
                </a:cubicBezTo>
                <a:cubicBezTo>
                  <a:pt x="1544237" y="1389892"/>
                  <a:pt x="1555154" y="1385047"/>
                  <a:pt x="1566582" y="1385047"/>
                </a:cubicBezTo>
                <a:cubicBezTo>
                  <a:pt x="1624896" y="1385047"/>
                  <a:pt x="1683123" y="1389530"/>
                  <a:pt x="1741394" y="1391771"/>
                </a:cubicBezTo>
                <a:cubicBezTo>
                  <a:pt x="1748118" y="1394012"/>
                  <a:pt x="1755226" y="1395325"/>
                  <a:pt x="1761565" y="1398494"/>
                </a:cubicBezTo>
                <a:cubicBezTo>
                  <a:pt x="1780285" y="1407854"/>
                  <a:pt x="1787038" y="1417244"/>
                  <a:pt x="1801906" y="1432112"/>
                </a:cubicBezTo>
                <a:cubicBezTo>
                  <a:pt x="1804147" y="1438835"/>
                  <a:pt x="1805460" y="1445943"/>
                  <a:pt x="1808629" y="1452282"/>
                </a:cubicBezTo>
                <a:cubicBezTo>
                  <a:pt x="1812243" y="1459510"/>
                  <a:pt x="1818893" y="1465026"/>
                  <a:pt x="1822076" y="1472453"/>
                </a:cubicBezTo>
                <a:cubicBezTo>
                  <a:pt x="1827458" y="1485012"/>
                  <a:pt x="1833210" y="1533663"/>
                  <a:pt x="1842247" y="1539688"/>
                </a:cubicBezTo>
                <a:lnTo>
                  <a:pt x="1862418" y="1553135"/>
                </a:lnTo>
                <a:cubicBezTo>
                  <a:pt x="1871383" y="1566582"/>
                  <a:pt x="1877885" y="1582048"/>
                  <a:pt x="1889312" y="1593476"/>
                </a:cubicBezTo>
                <a:cubicBezTo>
                  <a:pt x="1908473" y="1612638"/>
                  <a:pt x="1899243" y="1601649"/>
                  <a:pt x="1916206" y="1627094"/>
                </a:cubicBezTo>
                <a:cubicBezTo>
                  <a:pt x="1924660" y="1652458"/>
                  <a:pt x="1926704" y="1664488"/>
                  <a:pt x="1949823" y="1687606"/>
                </a:cubicBezTo>
                <a:cubicBezTo>
                  <a:pt x="1954306" y="1692088"/>
                  <a:pt x="1957835" y="1697792"/>
                  <a:pt x="1963271" y="1701053"/>
                </a:cubicBezTo>
                <a:cubicBezTo>
                  <a:pt x="1969348" y="1704699"/>
                  <a:pt x="1976718" y="1705535"/>
                  <a:pt x="1983441" y="1707776"/>
                </a:cubicBezTo>
                <a:cubicBezTo>
                  <a:pt x="1987923" y="1712259"/>
                  <a:pt x="1991218" y="1718389"/>
                  <a:pt x="1996888" y="1721224"/>
                </a:cubicBezTo>
                <a:cubicBezTo>
                  <a:pt x="2009566" y="1727563"/>
                  <a:pt x="2023782" y="1730189"/>
                  <a:pt x="2037229" y="1734671"/>
                </a:cubicBezTo>
                <a:lnTo>
                  <a:pt x="2097741" y="1754841"/>
                </a:lnTo>
                <a:lnTo>
                  <a:pt x="2117912" y="1761565"/>
                </a:lnTo>
                <a:lnTo>
                  <a:pt x="2138082" y="1768288"/>
                </a:lnTo>
                <a:cubicBezTo>
                  <a:pt x="2144806" y="1772770"/>
                  <a:pt x="2151025" y="1778121"/>
                  <a:pt x="2158253" y="1781735"/>
                </a:cubicBezTo>
                <a:cubicBezTo>
                  <a:pt x="2164592" y="1784905"/>
                  <a:pt x="2172346" y="1784813"/>
                  <a:pt x="2178423" y="1788459"/>
                </a:cubicBezTo>
                <a:cubicBezTo>
                  <a:pt x="2183859" y="1791721"/>
                  <a:pt x="2187388" y="1797424"/>
                  <a:pt x="2191871" y="1801906"/>
                </a:cubicBezTo>
                <a:lnTo>
                  <a:pt x="2205318" y="1842247"/>
                </a:lnTo>
                <a:lnTo>
                  <a:pt x="2212041" y="1862418"/>
                </a:lnTo>
                <a:cubicBezTo>
                  <a:pt x="2217961" y="1880178"/>
                  <a:pt x="2228323" y="1917150"/>
                  <a:pt x="2245659" y="1922929"/>
                </a:cubicBezTo>
                <a:lnTo>
                  <a:pt x="2286000" y="1936376"/>
                </a:lnTo>
                <a:cubicBezTo>
                  <a:pt x="2292724" y="1940859"/>
                  <a:pt x="2298943" y="1946210"/>
                  <a:pt x="2306171" y="1949824"/>
                </a:cubicBezTo>
                <a:cubicBezTo>
                  <a:pt x="2312510" y="1952993"/>
                  <a:pt x="2320444" y="1952616"/>
                  <a:pt x="2326341" y="1956547"/>
                </a:cubicBezTo>
                <a:cubicBezTo>
                  <a:pt x="2358006" y="1977657"/>
                  <a:pt x="2333688" y="1975501"/>
                  <a:pt x="2366682" y="1990165"/>
                </a:cubicBezTo>
                <a:cubicBezTo>
                  <a:pt x="2387732" y="1999521"/>
                  <a:pt x="2411564" y="2004747"/>
                  <a:pt x="2433918" y="2010335"/>
                </a:cubicBezTo>
                <a:cubicBezTo>
                  <a:pt x="2445124" y="2019300"/>
                  <a:pt x="2455366" y="2029623"/>
                  <a:pt x="2467535" y="2037229"/>
                </a:cubicBezTo>
                <a:cubicBezTo>
                  <a:pt x="2473545" y="2040985"/>
                  <a:pt x="2481552" y="2040437"/>
                  <a:pt x="2487706" y="2043953"/>
                </a:cubicBezTo>
                <a:cubicBezTo>
                  <a:pt x="2544688" y="2076515"/>
                  <a:pt x="2488525" y="2055433"/>
                  <a:pt x="2534771" y="2070847"/>
                </a:cubicBezTo>
                <a:cubicBezTo>
                  <a:pt x="2567531" y="2119988"/>
                  <a:pt x="2523931" y="2061815"/>
                  <a:pt x="2575112" y="2104465"/>
                </a:cubicBezTo>
                <a:cubicBezTo>
                  <a:pt x="2581320" y="2109638"/>
                  <a:pt x="2582580" y="2119199"/>
                  <a:pt x="2588559" y="2124635"/>
                </a:cubicBezTo>
                <a:cubicBezTo>
                  <a:pt x="2607467" y="2141824"/>
                  <a:pt x="2631002" y="2153631"/>
                  <a:pt x="2649071" y="2171700"/>
                </a:cubicBezTo>
                <a:cubicBezTo>
                  <a:pt x="2655794" y="2178424"/>
                  <a:pt x="2660985" y="2187153"/>
                  <a:pt x="2669241" y="2191871"/>
                </a:cubicBezTo>
                <a:cubicBezTo>
                  <a:pt x="2677264" y="2196456"/>
                  <a:pt x="2687250" y="2196055"/>
                  <a:pt x="2696135" y="2198594"/>
                </a:cubicBezTo>
                <a:cubicBezTo>
                  <a:pt x="2702950" y="2200541"/>
                  <a:pt x="2709241" y="2204753"/>
                  <a:pt x="2716306" y="2205318"/>
                </a:cubicBezTo>
                <a:cubicBezTo>
                  <a:pt x="2765505" y="2209254"/>
                  <a:pt x="2814917" y="2209800"/>
                  <a:pt x="2864223" y="2212041"/>
                </a:cubicBezTo>
                <a:cubicBezTo>
                  <a:pt x="2895600" y="2216523"/>
                  <a:pt x="2927089" y="2220277"/>
                  <a:pt x="2958353" y="2225488"/>
                </a:cubicBezTo>
                <a:cubicBezTo>
                  <a:pt x="3017629" y="2235367"/>
                  <a:pt x="3037978" y="2239886"/>
                  <a:pt x="3092823" y="2245659"/>
                </a:cubicBezTo>
                <a:cubicBezTo>
                  <a:pt x="3143648" y="2251009"/>
                  <a:pt x="3203761" y="2255227"/>
                  <a:pt x="3254188" y="2259106"/>
                </a:cubicBezTo>
                <a:cubicBezTo>
                  <a:pt x="3309563" y="2277564"/>
                  <a:pt x="3280497" y="2270549"/>
                  <a:pt x="3341594" y="2279276"/>
                </a:cubicBezTo>
                <a:cubicBezTo>
                  <a:pt x="3390900" y="2277035"/>
                  <a:pt x="3440507" y="2278433"/>
                  <a:pt x="3489512" y="2272553"/>
                </a:cubicBezTo>
                <a:cubicBezTo>
                  <a:pt x="3497535" y="2271590"/>
                  <a:pt x="3502455" y="2262720"/>
                  <a:pt x="3509682" y="2259106"/>
                </a:cubicBezTo>
                <a:cubicBezTo>
                  <a:pt x="3516021" y="2255936"/>
                  <a:pt x="3523129" y="2254623"/>
                  <a:pt x="3529853" y="2252382"/>
                </a:cubicBezTo>
                <a:cubicBezTo>
                  <a:pt x="3550313" y="2231923"/>
                  <a:pt x="3556563" y="2215651"/>
                  <a:pt x="3583641" y="2212041"/>
                </a:cubicBezTo>
                <a:cubicBezTo>
                  <a:pt x="3610391" y="2208474"/>
                  <a:pt x="3637489" y="2208193"/>
                  <a:pt x="3664323" y="2205318"/>
                </a:cubicBezTo>
                <a:cubicBezTo>
                  <a:pt x="3700255" y="2201468"/>
                  <a:pt x="3736125" y="2196982"/>
                  <a:pt x="3771900" y="2191871"/>
                </a:cubicBezTo>
                <a:cubicBezTo>
                  <a:pt x="3879525" y="2176496"/>
                  <a:pt x="3834765" y="2183635"/>
                  <a:pt x="3906371" y="2171700"/>
                </a:cubicBezTo>
                <a:cubicBezTo>
                  <a:pt x="3917577" y="2167218"/>
                  <a:pt x="3928959" y="2163155"/>
                  <a:pt x="3939988" y="2158253"/>
                </a:cubicBezTo>
                <a:cubicBezTo>
                  <a:pt x="3949147" y="2154182"/>
                  <a:pt x="3957670" y="2148754"/>
                  <a:pt x="3966882" y="2144806"/>
                </a:cubicBezTo>
                <a:cubicBezTo>
                  <a:pt x="3973396" y="2142014"/>
                  <a:pt x="3980714" y="2141252"/>
                  <a:pt x="3987053" y="2138082"/>
                </a:cubicBezTo>
                <a:cubicBezTo>
                  <a:pt x="4039180" y="2112018"/>
                  <a:pt x="3976700" y="2134808"/>
                  <a:pt x="4027394" y="2117912"/>
                </a:cubicBezTo>
                <a:lnTo>
                  <a:pt x="4067735" y="2091018"/>
                </a:lnTo>
                <a:cubicBezTo>
                  <a:pt x="4074459" y="2086536"/>
                  <a:pt x="4081441" y="2082420"/>
                  <a:pt x="4087906" y="2077571"/>
                </a:cubicBezTo>
                <a:cubicBezTo>
                  <a:pt x="4096871" y="2070847"/>
                  <a:pt x="4105071" y="2062960"/>
                  <a:pt x="4114800" y="2057400"/>
                </a:cubicBezTo>
                <a:cubicBezTo>
                  <a:pt x="4120954" y="2053884"/>
                  <a:pt x="4128632" y="2053846"/>
                  <a:pt x="4134971" y="2050676"/>
                </a:cubicBezTo>
                <a:cubicBezTo>
                  <a:pt x="4145897" y="2045213"/>
                  <a:pt x="4174426" y="2022385"/>
                  <a:pt x="4182035" y="2017059"/>
                </a:cubicBezTo>
                <a:cubicBezTo>
                  <a:pt x="4195275" y="2007791"/>
                  <a:pt x="4208929" y="1999130"/>
                  <a:pt x="4222376" y="1990165"/>
                </a:cubicBezTo>
                <a:cubicBezTo>
                  <a:pt x="4244614" y="1956808"/>
                  <a:pt x="4230109" y="1975708"/>
                  <a:pt x="4269441" y="1936376"/>
                </a:cubicBezTo>
                <a:lnTo>
                  <a:pt x="4269441" y="1936376"/>
                </a:lnTo>
                <a:cubicBezTo>
                  <a:pt x="4276165" y="1927411"/>
                  <a:pt x="4283673" y="1918985"/>
                  <a:pt x="4289612" y="1909482"/>
                </a:cubicBezTo>
                <a:cubicBezTo>
                  <a:pt x="4294924" y="1900983"/>
                  <a:pt x="4297045" y="1890606"/>
                  <a:pt x="4303059" y="1882588"/>
                </a:cubicBezTo>
                <a:cubicBezTo>
                  <a:pt x="4358685" y="1808420"/>
                  <a:pt x="4303954" y="1900617"/>
                  <a:pt x="4350123" y="1828800"/>
                </a:cubicBezTo>
                <a:cubicBezTo>
                  <a:pt x="4364257" y="1806815"/>
                  <a:pt x="4376767" y="1783824"/>
                  <a:pt x="4390465" y="1761565"/>
                </a:cubicBezTo>
                <a:cubicBezTo>
                  <a:pt x="4409166" y="1731176"/>
                  <a:pt x="4406038" y="1744358"/>
                  <a:pt x="4424082" y="1701053"/>
                </a:cubicBezTo>
                <a:cubicBezTo>
                  <a:pt x="4429534" y="1687969"/>
                  <a:pt x="4433047" y="1674159"/>
                  <a:pt x="4437529" y="1660712"/>
                </a:cubicBezTo>
                <a:cubicBezTo>
                  <a:pt x="4439770" y="1653988"/>
                  <a:pt x="4441083" y="1646880"/>
                  <a:pt x="4444253" y="1640541"/>
                </a:cubicBezTo>
                <a:lnTo>
                  <a:pt x="4457700" y="1613647"/>
                </a:lnTo>
                <a:cubicBezTo>
                  <a:pt x="4460258" y="1600854"/>
                  <a:pt x="4464253" y="1573646"/>
                  <a:pt x="4471147" y="1559859"/>
                </a:cubicBezTo>
                <a:cubicBezTo>
                  <a:pt x="4474761" y="1552631"/>
                  <a:pt x="4480112" y="1546412"/>
                  <a:pt x="4484594" y="1539688"/>
                </a:cubicBezTo>
                <a:cubicBezTo>
                  <a:pt x="4488777" y="1502042"/>
                  <a:pt x="4489479" y="1479806"/>
                  <a:pt x="4498041" y="1445559"/>
                </a:cubicBezTo>
                <a:cubicBezTo>
                  <a:pt x="4501998" y="1429730"/>
                  <a:pt x="4508435" y="1414522"/>
                  <a:pt x="4511488" y="1398494"/>
                </a:cubicBezTo>
                <a:cubicBezTo>
                  <a:pt x="4517418" y="1367359"/>
                  <a:pt x="4512450" y="1333497"/>
                  <a:pt x="4524935" y="1304365"/>
                </a:cubicBezTo>
                <a:cubicBezTo>
                  <a:pt x="4552386" y="1240313"/>
                  <a:pt x="4540966" y="1273859"/>
                  <a:pt x="4558553" y="1203512"/>
                </a:cubicBezTo>
                <a:cubicBezTo>
                  <a:pt x="4560794" y="1185583"/>
                  <a:pt x="4561733" y="1167442"/>
                  <a:pt x="4565276" y="1149724"/>
                </a:cubicBezTo>
                <a:cubicBezTo>
                  <a:pt x="4568476" y="1133725"/>
                  <a:pt x="4575054" y="1118557"/>
                  <a:pt x="4578723" y="1102659"/>
                </a:cubicBezTo>
                <a:cubicBezTo>
                  <a:pt x="4581788" y="1089376"/>
                  <a:pt x="4582591" y="1075648"/>
                  <a:pt x="4585447" y="1062318"/>
                </a:cubicBezTo>
                <a:cubicBezTo>
                  <a:pt x="4606842" y="962476"/>
                  <a:pt x="4593115" y="1054754"/>
                  <a:pt x="4605618" y="954741"/>
                </a:cubicBezTo>
                <a:cubicBezTo>
                  <a:pt x="4602850" y="918754"/>
                  <a:pt x="4598293" y="846614"/>
                  <a:pt x="4592171" y="806824"/>
                </a:cubicBezTo>
                <a:cubicBezTo>
                  <a:pt x="4590766" y="797691"/>
                  <a:pt x="4587688" y="788894"/>
                  <a:pt x="4585447" y="779929"/>
                </a:cubicBezTo>
                <a:cubicBezTo>
                  <a:pt x="4583206" y="746311"/>
                  <a:pt x="4580701" y="712710"/>
                  <a:pt x="4578723" y="679076"/>
                </a:cubicBezTo>
                <a:cubicBezTo>
                  <a:pt x="4576219" y="636508"/>
                  <a:pt x="4574745" y="593882"/>
                  <a:pt x="4572000" y="551329"/>
                </a:cubicBezTo>
                <a:cubicBezTo>
                  <a:pt x="4570263" y="524398"/>
                  <a:pt x="4571457" y="496917"/>
                  <a:pt x="4565276" y="470647"/>
                </a:cubicBezTo>
                <a:cubicBezTo>
                  <a:pt x="4562283" y="457926"/>
                  <a:pt x="4551452" y="448453"/>
                  <a:pt x="4545106" y="437029"/>
                </a:cubicBezTo>
                <a:cubicBezTo>
                  <a:pt x="4540239" y="428267"/>
                  <a:pt x="4535607" y="419347"/>
                  <a:pt x="4531659" y="410135"/>
                </a:cubicBezTo>
                <a:cubicBezTo>
                  <a:pt x="4528867" y="403621"/>
                  <a:pt x="4528105" y="396304"/>
                  <a:pt x="4524935" y="389965"/>
                </a:cubicBezTo>
                <a:cubicBezTo>
                  <a:pt x="4512413" y="364922"/>
                  <a:pt x="4509908" y="371932"/>
                  <a:pt x="4491318" y="349624"/>
                </a:cubicBezTo>
                <a:cubicBezTo>
                  <a:pt x="4472228" y="326716"/>
                  <a:pt x="4481925" y="326783"/>
                  <a:pt x="4457700" y="302559"/>
                </a:cubicBezTo>
                <a:cubicBezTo>
                  <a:pt x="4451986" y="296845"/>
                  <a:pt x="4443535" y="294518"/>
                  <a:pt x="4437529" y="289112"/>
                </a:cubicBezTo>
                <a:cubicBezTo>
                  <a:pt x="4421038" y="274270"/>
                  <a:pt x="4408925" y="254354"/>
                  <a:pt x="4390465" y="242047"/>
                </a:cubicBezTo>
                <a:cubicBezTo>
                  <a:pt x="4383741" y="237565"/>
                  <a:pt x="4376429" y="233859"/>
                  <a:pt x="4370294" y="228600"/>
                </a:cubicBezTo>
                <a:cubicBezTo>
                  <a:pt x="4325770" y="190437"/>
                  <a:pt x="4359586" y="214805"/>
                  <a:pt x="4323229" y="174812"/>
                </a:cubicBezTo>
                <a:cubicBezTo>
                  <a:pt x="4308305" y="158395"/>
                  <a:pt x="4293914" y="141059"/>
                  <a:pt x="4276165" y="127747"/>
                </a:cubicBezTo>
                <a:cubicBezTo>
                  <a:pt x="4267200" y="121023"/>
                  <a:pt x="4257880" y="114750"/>
                  <a:pt x="4249271" y="107576"/>
                </a:cubicBezTo>
                <a:cubicBezTo>
                  <a:pt x="4244401" y="103518"/>
                  <a:pt x="4240894" y="97932"/>
                  <a:pt x="4235823" y="94129"/>
                </a:cubicBezTo>
                <a:cubicBezTo>
                  <a:pt x="4222894" y="84432"/>
                  <a:pt x="4206910" y="78663"/>
                  <a:pt x="4195482" y="67235"/>
                </a:cubicBezTo>
                <a:cubicBezTo>
                  <a:pt x="4188759" y="60512"/>
                  <a:pt x="4183624" y="51683"/>
                  <a:pt x="4175312" y="47065"/>
                </a:cubicBezTo>
                <a:cubicBezTo>
                  <a:pt x="4162921" y="40181"/>
                  <a:pt x="4148418" y="38100"/>
                  <a:pt x="4134971" y="33618"/>
                </a:cubicBezTo>
                <a:cubicBezTo>
                  <a:pt x="4134966" y="33616"/>
                  <a:pt x="4094635" y="20172"/>
                  <a:pt x="4094629" y="20171"/>
                </a:cubicBezTo>
                <a:lnTo>
                  <a:pt x="4034118" y="13447"/>
                </a:lnTo>
                <a:cubicBezTo>
                  <a:pt x="4011718" y="11089"/>
                  <a:pt x="3989232" y="9518"/>
                  <a:pt x="3966882" y="6724"/>
                </a:cubicBezTo>
                <a:cubicBezTo>
                  <a:pt x="3953355" y="5033"/>
                  <a:pt x="3939988" y="2241"/>
                  <a:pt x="3926541" y="0"/>
                </a:cubicBezTo>
                <a:cubicBezTo>
                  <a:pt x="3870512" y="2241"/>
                  <a:pt x="3814229" y="954"/>
                  <a:pt x="3758453" y="6724"/>
                </a:cubicBezTo>
                <a:cubicBezTo>
                  <a:pt x="3748483" y="7755"/>
                  <a:pt x="3740771" y="16223"/>
                  <a:pt x="3731559" y="20171"/>
                </a:cubicBezTo>
                <a:cubicBezTo>
                  <a:pt x="3725045" y="22963"/>
                  <a:pt x="3718427" y="26066"/>
                  <a:pt x="3711388" y="26894"/>
                </a:cubicBezTo>
                <a:cubicBezTo>
                  <a:pt x="3680147" y="30569"/>
                  <a:pt x="3648533" y="30237"/>
                  <a:pt x="3617259" y="33618"/>
                </a:cubicBezTo>
                <a:cubicBezTo>
                  <a:pt x="3565577" y="39205"/>
                  <a:pt x="3462618" y="53788"/>
                  <a:pt x="3462618" y="53788"/>
                </a:cubicBezTo>
                <a:cubicBezTo>
                  <a:pt x="3396104" y="72792"/>
                  <a:pt x="3354655" y="83644"/>
                  <a:pt x="3281082" y="114300"/>
                </a:cubicBezTo>
                <a:cubicBezTo>
                  <a:pt x="3254188" y="125506"/>
                  <a:pt x="3227518" y="137265"/>
                  <a:pt x="3200400" y="147918"/>
                </a:cubicBezTo>
                <a:cubicBezTo>
                  <a:pt x="3164755" y="161922"/>
                  <a:pt x="3127820" y="172705"/>
                  <a:pt x="3092823" y="188259"/>
                </a:cubicBezTo>
                <a:cubicBezTo>
                  <a:pt x="2956289" y="248941"/>
                  <a:pt x="3012343" y="224672"/>
                  <a:pt x="2924735" y="262218"/>
                </a:cubicBezTo>
                <a:lnTo>
                  <a:pt x="2877671" y="282388"/>
                </a:lnTo>
                <a:cubicBezTo>
                  <a:pt x="2873707" y="284040"/>
                  <a:pt x="2834225" y="300490"/>
                  <a:pt x="2823882" y="302559"/>
                </a:cubicBezTo>
                <a:cubicBezTo>
                  <a:pt x="2703429" y="326650"/>
                  <a:pt x="2829652" y="296073"/>
                  <a:pt x="2749923" y="316006"/>
                </a:cubicBezTo>
                <a:cubicBezTo>
                  <a:pt x="2497619" y="299184"/>
                  <a:pt x="2792966" y="316006"/>
                  <a:pt x="2286000" y="316006"/>
                </a:cubicBezTo>
                <a:cubicBezTo>
                  <a:pt x="2232165" y="316006"/>
                  <a:pt x="2178423" y="311523"/>
                  <a:pt x="2124635" y="309282"/>
                </a:cubicBezTo>
                <a:cubicBezTo>
                  <a:pt x="2117912" y="307041"/>
                  <a:pt x="2111101" y="305047"/>
                  <a:pt x="2104465" y="302559"/>
                </a:cubicBezTo>
                <a:cubicBezTo>
                  <a:pt x="2093164" y="298321"/>
                  <a:pt x="2082877" y="290087"/>
                  <a:pt x="2070847" y="289112"/>
                </a:cubicBezTo>
                <a:cubicBezTo>
                  <a:pt x="1999329" y="283313"/>
                  <a:pt x="1927412" y="284629"/>
                  <a:pt x="1855694" y="282388"/>
                </a:cubicBezTo>
                <a:lnTo>
                  <a:pt x="1781735" y="275665"/>
                </a:lnTo>
                <a:cubicBezTo>
                  <a:pt x="1745905" y="273011"/>
                  <a:pt x="1709964" y="271925"/>
                  <a:pt x="1674159" y="268941"/>
                </a:cubicBezTo>
                <a:cubicBezTo>
                  <a:pt x="1629267" y="265200"/>
                  <a:pt x="1584571" y="259341"/>
                  <a:pt x="1539688" y="255494"/>
                </a:cubicBezTo>
                <a:cubicBezTo>
                  <a:pt x="1506119" y="252617"/>
                  <a:pt x="1472401" y="251690"/>
                  <a:pt x="1438835" y="248771"/>
                </a:cubicBezTo>
                <a:cubicBezTo>
                  <a:pt x="1416651" y="246842"/>
                  <a:pt x="1361423" y="238672"/>
                  <a:pt x="1337982" y="235324"/>
                </a:cubicBezTo>
                <a:cubicBezTo>
                  <a:pt x="1331259" y="233083"/>
                  <a:pt x="1324687" y="230319"/>
                  <a:pt x="1317812" y="228600"/>
                </a:cubicBezTo>
                <a:cubicBezTo>
                  <a:pt x="1306725" y="225828"/>
                  <a:pt x="1295350" y="224355"/>
                  <a:pt x="1284194" y="221876"/>
                </a:cubicBezTo>
                <a:cubicBezTo>
                  <a:pt x="1275174" y="219871"/>
                  <a:pt x="1266265" y="217394"/>
                  <a:pt x="1257300" y="215153"/>
                </a:cubicBezTo>
                <a:lnTo>
                  <a:pt x="874059" y="221876"/>
                </a:lnTo>
                <a:cubicBezTo>
                  <a:pt x="845600" y="222794"/>
                  <a:pt x="843773" y="229448"/>
                  <a:pt x="820271" y="235324"/>
                </a:cubicBezTo>
                <a:cubicBezTo>
                  <a:pt x="809184" y="238096"/>
                  <a:pt x="797678" y="239040"/>
                  <a:pt x="786653" y="242047"/>
                </a:cubicBezTo>
                <a:cubicBezTo>
                  <a:pt x="772978" y="245776"/>
                  <a:pt x="760063" y="252056"/>
                  <a:pt x="746312" y="255494"/>
                </a:cubicBezTo>
                <a:cubicBezTo>
                  <a:pt x="737347" y="257735"/>
                  <a:pt x="728070" y="258973"/>
                  <a:pt x="719418" y="262218"/>
                </a:cubicBezTo>
                <a:cubicBezTo>
                  <a:pt x="710033" y="265737"/>
                  <a:pt x="702032" y="272495"/>
                  <a:pt x="692523" y="275665"/>
                </a:cubicBezTo>
                <a:cubicBezTo>
                  <a:pt x="674990" y="281509"/>
                  <a:pt x="656268" y="283268"/>
                  <a:pt x="638735" y="289112"/>
                </a:cubicBezTo>
                <a:lnTo>
                  <a:pt x="618565" y="295835"/>
                </a:lnTo>
                <a:cubicBezTo>
                  <a:pt x="589430" y="293594"/>
                  <a:pt x="560202" y="292339"/>
                  <a:pt x="531159" y="289112"/>
                </a:cubicBezTo>
                <a:cubicBezTo>
                  <a:pt x="519801" y="287850"/>
                  <a:pt x="508958" y="282884"/>
                  <a:pt x="497541" y="282388"/>
                </a:cubicBezTo>
                <a:cubicBezTo>
                  <a:pt x="457238" y="280636"/>
                  <a:pt x="416859" y="282388"/>
                  <a:pt x="356347" y="282388"/>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Arial"/>
              <a:ea typeface="+mn-ea"/>
              <a:cs typeface="+mn-cs"/>
            </a:endParaRPr>
          </a:p>
        </p:txBody>
      </p:sp>
      <p:sp>
        <p:nvSpPr>
          <p:cNvPr id="5" name="Oval 4">
            <a:extLst>
              <a:ext uri="{FF2B5EF4-FFF2-40B4-BE49-F238E27FC236}">
                <a16:creationId xmlns:a16="http://schemas.microsoft.com/office/drawing/2014/main" id="{B4AAB7F1-0ED4-4E47-90F9-229E73A33765}"/>
              </a:ext>
            </a:extLst>
          </p:cNvPr>
          <p:cNvSpPr/>
          <p:nvPr/>
        </p:nvSpPr>
        <p:spPr>
          <a:xfrm>
            <a:off x="5334000" y="2971800"/>
            <a:ext cx="609600" cy="533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32242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2ED3EC-48E7-DF44-8F2C-97235971B8F5}"/>
              </a:ext>
            </a:extLst>
          </p:cNvPr>
          <p:cNvPicPr>
            <a:picLocks noChangeAspect="1"/>
          </p:cNvPicPr>
          <p:nvPr/>
        </p:nvPicPr>
        <p:blipFill>
          <a:blip r:embed="rId3"/>
          <a:stretch>
            <a:fillRect/>
          </a:stretch>
        </p:blipFill>
        <p:spPr>
          <a:xfrm>
            <a:off x="2209800" y="1524000"/>
            <a:ext cx="7893282" cy="4300214"/>
          </a:xfrm>
          <a:prstGeom prst="rect">
            <a:avLst/>
          </a:prstGeom>
          <a:ln>
            <a:solidFill>
              <a:srgbClr val="C4D600"/>
            </a:solidFill>
          </a:ln>
        </p:spPr>
      </p:pic>
      <p:sp>
        <p:nvSpPr>
          <p:cNvPr id="3" name="Title 2">
            <a:extLst>
              <a:ext uri="{FF2B5EF4-FFF2-40B4-BE49-F238E27FC236}">
                <a16:creationId xmlns:a16="http://schemas.microsoft.com/office/drawing/2014/main" id="{9112BC70-F945-1344-BC3C-ECF1E2CBCBA1}"/>
              </a:ext>
            </a:extLst>
          </p:cNvPr>
          <p:cNvSpPr>
            <a:spLocks noGrp="1"/>
          </p:cNvSpPr>
          <p:nvPr>
            <p:ph type="title"/>
          </p:nvPr>
        </p:nvSpPr>
        <p:spPr/>
        <p:txBody>
          <a:bodyPr/>
          <a:lstStyle/>
          <a:p>
            <a:pPr algn="ctr"/>
            <a:r>
              <a:rPr lang="en-GB" dirty="0">
                <a:solidFill>
                  <a:schemeClr val="tx1"/>
                </a:solidFill>
              </a:rPr>
              <a:t>DS-8201’s membrane-permeable payload can attack </a:t>
            </a:r>
            <a:br>
              <a:rPr lang="en-GB" dirty="0">
                <a:solidFill>
                  <a:schemeClr val="tx1"/>
                </a:solidFill>
              </a:rPr>
            </a:br>
            <a:r>
              <a:rPr lang="en-GB" dirty="0">
                <a:solidFill>
                  <a:schemeClr val="tx1"/>
                </a:solidFill>
              </a:rPr>
              <a:t>neighbouring cancer cells (i.e. a bystander effect)</a:t>
            </a:r>
            <a:br>
              <a:rPr lang="en-GB" dirty="0">
                <a:solidFill>
                  <a:schemeClr val="tx1"/>
                </a:solidFill>
              </a:rPr>
            </a:br>
            <a:endParaRPr lang="en-GB" dirty="0">
              <a:solidFill>
                <a:schemeClr val="tx1"/>
              </a:solidFill>
            </a:endParaRPr>
          </a:p>
        </p:txBody>
      </p:sp>
      <p:sp>
        <p:nvSpPr>
          <p:cNvPr id="6" name="Text Placeholder 5">
            <a:extLst>
              <a:ext uri="{FF2B5EF4-FFF2-40B4-BE49-F238E27FC236}">
                <a16:creationId xmlns:a16="http://schemas.microsoft.com/office/drawing/2014/main" id="{EA6E1E34-D92C-F842-8154-528309192A34}"/>
              </a:ext>
            </a:extLst>
          </p:cNvPr>
          <p:cNvSpPr>
            <a:spLocks noGrp="1"/>
          </p:cNvSpPr>
          <p:nvPr>
            <p:ph type="body" sz="quarter" idx="15"/>
          </p:nvPr>
        </p:nvSpPr>
        <p:spPr>
          <a:xfrm>
            <a:off x="1306116" y="6034616"/>
            <a:ext cx="9933384" cy="366184"/>
          </a:xfrm>
        </p:spPr>
        <p:txBody>
          <a:bodyPr/>
          <a:lstStyle/>
          <a:p>
            <a:r>
              <a:rPr lang="en-US" sz="900" dirty="0">
                <a:solidFill>
                  <a:prstClr val="black"/>
                </a:solidFill>
                <a:cs typeface="Arial" panose="020B0604020202020204" pitchFamily="34" charset="0"/>
              </a:rPr>
              <a:t>ADCC= antibody-dependent cellular cytotoxicity; HER2=human epidermal growth factor receptor 2; Topo-1=topoisomerase I.</a:t>
            </a:r>
          </a:p>
        </p:txBody>
      </p:sp>
      <p:sp>
        <p:nvSpPr>
          <p:cNvPr id="13" name="Footer Placeholder 4">
            <a:extLst>
              <a:ext uri="{FF2B5EF4-FFF2-40B4-BE49-F238E27FC236}">
                <a16:creationId xmlns:a16="http://schemas.microsoft.com/office/drawing/2014/main" id="{0F0A5722-B186-9D4F-A32B-126943B42A28}"/>
              </a:ext>
            </a:extLst>
          </p:cNvPr>
          <p:cNvSpPr>
            <a:spLocks noGrp="1"/>
          </p:cNvSpPr>
          <p:nvPr>
            <p:ph type="ftr" sz="quarter" idx="12"/>
          </p:nvPr>
        </p:nvSpPr>
        <p:spPr>
          <a:xfrm>
            <a:off x="3683514" y="6472834"/>
            <a:ext cx="7548842" cy="308967"/>
          </a:xfrm>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1. </a:t>
            </a:r>
            <a:r>
              <a:rPr kumimoji="0" lang="fr-FR" sz="9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Ogitani</a:t>
            </a: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Y et al. </a:t>
            </a:r>
            <a:r>
              <a:rPr kumimoji="0" lang="fr-FR" sz="9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Cancer </a:t>
            </a:r>
            <a:r>
              <a:rPr kumimoji="0" lang="fr-FR" sz="900"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Sci</a:t>
            </a: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2016;107:1039–1046 </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2. </a:t>
            </a:r>
            <a:r>
              <a:rPr kumimoji="0" lang="en-US" sz="900" b="0" i="0" u="none" strike="noStrike" kern="1200" cap="none" spc="0" normalizeH="0" baseline="0" noProof="0" dirty="0" err="1">
                <a:ln>
                  <a:noFill/>
                </a:ln>
                <a:solidFill>
                  <a:srgbClr val="000000"/>
                </a:solidFill>
                <a:effectLst/>
                <a:uLnTx/>
                <a:uFillTx/>
                <a:latin typeface="Arial"/>
                <a:ea typeface="ＭＳ Ｐゴシック" charset="0"/>
                <a:cs typeface="Arial" panose="020B0604020202020204" pitchFamily="34" charset="0"/>
              </a:rPr>
              <a:t>Ogitani</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Y et al. </a:t>
            </a:r>
            <a:r>
              <a:rPr kumimoji="0" lang="en-US" sz="900" b="0" i="1"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Clin Cancer Res</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2016;22:5097</a:t>
            </a:r>
            <a:r>
              <a:rPr kumimoji="0" lang="fr-FR"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5108. Courtesy of Ian E </a:t>
            </a:r>
            <a:r>
              <a:rPr kumimoji="0" lang="en-US" sz="900" b="0" i="0" u="none" strike="noStrike" kern="1200" cap="none" spc="0" normalizeH="0" baseline="0" noProof="0" dirty="0" err="1">
                <a:ln>
                  <a:noFill/>
                </a:ln>
                <a:solidFill>
                  <a:srgbClr val="000000"/>
                </a:solidFill>
                <a:effectLst/>
                <a:uLnTx/>
                <a:uFillTx/>
                <a:latin typeface="Arial"/>
                <a:ea typeface="ＭＳ Ｐゴシック" charset="0"/>
                <a:cs typeface="Arial" panose="020B0604020202020204" pitchFamily="34" charset="0"/>
              </a:rPr>
              <a:t>Krop</a:t>
            </a:r>
            <a:r>
              <a:rPr kumimoji="0" lang="en-US" sz="9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MD, PhD</a:t>
            </a:r>
          </a:p>
        </p:txBody>
      </p:sp>
    </p:spTree>
    <p:extLst>
      <p:ext uri="{BB962C8B-B14F-4D97-AF65-F5344CB8AC3E}">
        <p14:creationId xmlns:p14="http://schemas.microsoft.com/office/powerpoint/2010/main" val="3193991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Carey — Disclosures</a:t>
            </a:r>
          </a:p>
        </p:txBody>
      </p:sp>
      <p:graphicFrame>
        <p:nvGraphicFramePr>
          <p:cNvPr id="4" name="Table 3">
            <a:extLst>
              <a:ext uri="{FF2B5EF4-FFF2-40B4-BE49-F238E27FC236}">
                <a16:creationId xmlns:a16="http://schemas.microsoft.com/office/drawing/2014/main" id="{A9D9A238-088C-CE4B-9E4F-18754567C03F}"/>
              </a:ext>
            </a:extLst>
          </p:cNvPr>
          <p:cNvGraphicFramePr>
            <a:graphicFrameLocks noGrp="1"/>
          </p:cNvGraphicFramePr>
          <p:nvPr/>
        </p:nvGraphicFramePr>
        <p:xfrm>
          <a:off x="1809750" y="2667000"/>
          <a:ext cx="8572500" cy="1066800"/>
        </p:xfrm>
        <a:graphic>
          <a:graphicData uri="http://schemas.openxmlformats.org/drawingml/2006/table">
            <a:tbl>
              <a:tblPr firstRow="1" bandRow="1">
                <a:tableStyleId>{5C22544A-7EE6-4342-B048-85BDC9FD1C3A}</a:tableStyleId>
              </a:tblPr>
              <a:tblGrid>
                <a:gridCol w="8572500">
                  <a:extLst>
                    <a:ext uri="{9D8B030D-6E8A-4147-A177-3AD203B41FA5}">
                      <a16:colId xmlns:a16="http://schemas.microsoft.com/office/drawing/2014/main" val="1723418156"/>
                    </a:ext>
                  </a:extLst>
                </a:gridCol>
              </a:tblGrid>
              <a:tr h="1066800">
                <a:tc>
                  <a:txBody>
                    <a:bodyPr/>
                    <a:lstStyle/>
                    <a:p>
                      <a:pPr algn="ctr"/>
                      <a:r>
                        <a:rPr lang="en-US" sz="1800" b="1" kern="1200" dirty="0">
                          <a:solidFill>
                            <a:schemeClr val="tx2"/>
                          </a:solidFill>
                          <a:effectLst/>
                          <a:latin typeface="+mn-lt"/>
                          <a:ea typeface="+mn-ea"/>
                          <a:cs typeface="+mn-cs"/>
                        </a:rPr>
                        <a:t>No financial interests or affiliations to disclose.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1099243974"/>
      </p:ext>
    </p:extLst>
  </p:cSld>
  <p:clrMapOvr>
    <a:masterClrMapping/>
  </p:clrMapOvr>
  <p:transition spd="slow"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05678C-17F8-4176-919A-06D6898F3228}"/>
              </a:ext>
            </a:extLst>
          </p:cNvPr>
          <p:cNvPicPr>
            <a:picLocks noChangeAspect="1"/>
          </p:cNvPicPr>
          <p:nvPr/>
        </p:nvPicPr>
        <p:blipFill>
          <a:blip r:embed="rId3"/>
          <a:stretch>
            <a:fillRect/>
          </a:stretch>
        </p:blipFill>
        <p:spPr>
          <a:xfrm>
            <a:off x="2575151" y="2360156"/>
            <a:ext cx="7680402" cy="2719830"/>
          </a:xfrm>
          <a:prstGeom prst="rect">
            <a:avLst/>
          </a:prstGeom>
        </p:spPr>
      </p:pic>
      <p:sp>
        <p:nvSpPr>
          <p:cNvPr id="2" name="Title 1">
            <a:extLst>
              <a:ext uri="{FF2B5EF4-FFF2-40B4-BE49-F238E27FC236}">
                <a16:creationId xmlns:a16="http://schemas.microsoft.com/office/drawing/2014/main" id="{87114600-60F1-9745-ABAC-AD69826DC0C4}"/>
              </a:ext>
            </a:extLst>
          </p:cNvPr>
          <p:cNvSpPr>
            <a:spLocks noGrp="1"/>
          </p:cNvSpPr>
          <p:nvPr>
            <p:ph type="title"/>
          </p:nvPr>
        </p:nvSpPr>
        <p:spPr>
          <a:xfrm>
            <a:off x="1256057" y="841464"/>
            <a:ext cx="9276212" cy="597348"/>
          </a:xfrm>
        </p:spPr>
        <p:txBody>
          <a:bodyPr anchor="t">
            <a:normAutofit/>
          </a:bodyPr>
          <a:lstStyle/>
          <a:p>
            <a:r>
              <a:rPr lang="en-US" sz="2700" b="1" dirty="0">
                <a:latin typeface="+mn-lt"/>
              </a:rPr>
              <a:t>DESTINY-Breast01: Best Change in Tumor Size</a:t>
            </a:r>
          </a:p>
        </p:txBody>
      </p:sp>
      <p:sp>
        <p:nvSpPr>
          <p:cNvPr id="8" name="Freeform 7">
            <a:extLst>
              <a:ext uri="{FF2B5EF4-FFF2-40B4-BE49-F238E27FC236}">
                <a16:creationId xmlns:a16="http://schemas.microsoft.com/office/drawing/2014/main" id="{85C3B714-0B92-D845-B01E-540C693A353A}"/>
              </a:ext>
            </a:extLst>
          </p:cNvPr>
          <p:cNvSpPr/>
          <p:nvPr/>
        </p:nvSpPr>
        <p:spPr>
          <a:xfrm>
            <a:off x="2057974" y="1991698"/>
            <a:ext cx="88070" cy="3016575"/>
          </a:xfrm>
          <a:custGeom>
            <a:avLst/>
            <a:gdLst>
              <a:gd name="connsiteX0" fmla="*/ 0 w 101600"/>
              <a:gd name="connsiteY0" fmla="*/ 0 h 319314"/>
              <a:gd name="connsiteX1" fmla="*/ 101600 w 101600"/>
              <a:gd name="connsiteY1" fmla="*/ 0 h 319314"/>
              <a:gd name="connsiteX2" fmla="*/ 101600 w 101600"/>
              <a:gd name="connsiteY2" fmla="*/ 319314 h 319314"/>
              <a:gd name="connsiteX3" fmla="*/ 0 w 101600"/>
              <a:gd name="connsiteY3" fmla="*/ 319314 h 319314"/>
            </a:gdLst>
            <a:ahLst/>
            <a:cxnLst>
              <a:cxn ang="0">
                <a:pos x="connsiteX0" y="connsiteY0"/>
              </a:cxn>
              <a:cxn ang="0">
                <a:pos x="connsiteX1" y="connsiteY1"/>
              </a:cxn>
              <a:cxn ang="0">
                <a:pos x="connsiteX2" y="connsiteY2"/>
              </a:cxn>
              <a:cxn ang="0">
                <a:pos x="connsiteX3" y="connsiteY3"/>
              </a:cxn>
            </a:cxnLst>
            <a:rect l="l" t="t" r="r" b="b"/>
            <a:pathLst>
              <a:path w="101600" h="319314">
                <a:moveTo>
                  <a:pt x="0" y="0"/>
                </a:moveTo>
                <a:lnTo>
                  <a:pt x="101600" y="0"/>
                </a:lnTo>
                <a:lnTo>
                  <a:pt x="101600" y="319314"/>
                </a:lnTo>
                <a:lnTo>
                  <a:pt x="0" y="319314"/>
                </a:lnTo>
              </a:path>
            </a:pathLst>
          </a:custGeom>
          <a:noFill/>
          <a:ln w="12700" cap="flat" cmpd="sng" algn="ctr">
            <a:solidFill>
              <a:srgbClr val="000000"/>
            </a:solidFill>
            <a:prstDash val="solid"/>
          </a:ln>
          <a:effectLst/>
        </p:spPr>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n-US" sz="563"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10" name="Straight Connector 9">
            <a:extLst>
              <a:ext uri="{FF2B5EF4-FFF2-40B4-BE49-F238E27FC236}">
                <a16:creationId xmlns:a16="http://schemas.microsoft.com/office/drawing/2014/main" id="{921726BD-536F-DB4A-86FB-4AB9B6315750}"/>
              </a:ext>
            </a:extLst>
          </p:cNvPr>
          <p:cNvCxnSpPr>
            <a:cxnSpLocks/>
          </p:cNvCxnSpPr>
          <p:nvPr/>
        </p:nvCxnSpPr>
        <p:spPr>
          <a:xfrm>
            <a:off x="2057975" y="2426385"/>
            <a:ext cx="8382410" cy="0"/>
          </a:xfrm>
          <a:prstGeom prst="line">
            <a:avLst/>
          </a:prstGeom>
          <a:noFill/>
          <a:ln w="9525" cap="flat" cmpd="sng" algn="ctr">
            <a:solidFill>
              <a:srgbClr val="C00000"/>
            </a:solidFill>
            <a:prstDash val="sysDash"/>
          </a:ln>
          <a:effectLst/>
        </p:spPr>
      </p:cxnSp>
      <p:cxnSp>
        <p:nvCxnSpPr>
          <p:cNvPr id="11" name="Straight Connector 10">
            <a:extLst>
              <a:ext uri="{FF2B5EF4-FFF2-40B4-BE49-F238E27FC236}">
                <a16:creationId xmlns:a16="http://schemas.microsoft.com/office/drawing/2014/main" id="{8FCB09D5-DF08-FD41-8F21-6AC05FE87C49}"/>
              </a:ext>
            </a:extLst>
          </p:cNvPr>
          <p:cNvCxnSpPr>
            <a:cxnSpLocks/>
          </p:cNvCxnSpPr>
          <p:nvPr/>
        </p:nvCxnSpPr>
        <p:spPr>
          <a:xfrm>
            <a:off x="2146045" y="3482952"/>
            <a:ext cx="8294340" cy="0"/>
          </a:xfrm>
          <a:prstGeom prst="line">
            <a:avLst/>
          </a:prstGeom>
          <a:noFill/>
          <a:ln w="9525" cap="flat" cmpd="sng" algn="ctr">
            <a:solidFill>
              <a:schemeClr val="accent3"/>
            </a:solidFill>
            <a:prstDash val="sysDash"/>
          </a:ln>
          <a:effectLst/>
        </p:spPr>
      </p:cxnSp>
      <p:sp>
        <p:nvSpPr>
          <p:cNvPr id="15" name="TextBox 14">
            <a:extLst>
              <a:ext uri="{FF2B5EF4-FFF2-40B4-BE49-F238E27FC236}">
                <a16:creationId xmlns:a16="http://schemas.microsoft.com/office/drawing/2014/main" id="{1B7959F9-BBE3-6E44-8927-73E04BED5598}"/>
              </a:ext>
            </a:extLst>
          </p:cNvPr>
          <p:cNvSpPr txBox="1"/>
          <p:nvPr/>
        </p:nvSpPr>
        <p:spPr>
          <a:xfrm>
            <a:off x="1799199" y="1872729"/>
            <a:ext cx="223779" cy="248209"/>
          </a:xfrm>
          <a:prstGeom prst="rect">
            <a:avLst/>
          </a:prstGeom>
          <a:noFill/>
        </p:spPr>
        <p:txBody>
          <a:bodyPr wrap="none" rIns="0" rtlCol="0" anchor="ctr">
            <a:spAutoFit/>
          </a:bodyPr>
          <a:lstStyle/>
          <a:p>
            <a:pPr marL="0" marR="0" lvl="0" indent="0" algn="r" defTabSz="102870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40</a:t>
            </a:r>
          </a:p>
        </p:txBody>
      </p:sp>
      <p:sp>
        <p:nvSpPr>
          <p:cNvPr id="16" name="TextBox 15">
            <a:extLst>
              <a:ext uri="{FF2B5EF4-FFF2-40B4-BE49-F238E27FC236}">
                <a16:creationId xmlns:a16="http://schemas.microsoft.com/office/drawing/2014/main" id="{F92C1524-2298-E844-9FC6-24C446D1421A}"/>
              </a:ext>
            </a:extLst>
          </p:cNvPr>
          <p:cNvSpPr txBox="1"/>
          <p:nvPr/>
        </p:nvSpPr>
        <p:spPr>
          <a:xfrm>
            <a:off x="1799199" y="2302592"/>
            <a:ext cx="223779" cy="248209"/>
          </a:xfrm>
          <a:prstGeom prst="rect">
            <a:avLst/>
          </a:prstGeom>
          <a:noFill/>
        </p:spPr>
        <p:txBody>
          <a:bodyPr wrap="none" rIns="0" rtlCol="0" anchor="ctr">
            <a:spAutoFit/>
          </a:bodyPr>
          <a:lstStyle/>
          <a:p>
            <a:pPr marL="0" marR="0" lvl="0" indent="0" algn="r" defTabSz="102870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a:t>
            </a:r>
          </a:p>
        </p:txBody>
      </p:sp>
      <p:sp>
        <p:nvSpPr>
          <p:cNvPr id="17" name="TextBox 16">
            <a:extLst>
              <a:ext uri="{FF2B5EF4-FFF2-40B4-BE49-F238E27FC236}">
                <a16:creationId xmlns:a16="http://schemas.microsoft.com/office/drawing/2014/main" id="{AABE8071-7A69-9A40-8CEC-0334275344CA}"/>
              </a:ext>
            </a:extLst>
          </p:cNvPr>
          <p:cNvSpPr txBox="1"/>
          <p:nvPr/>
        </p:nvSpPr>
        <p:spPr>
          <a:xfrm>
            <a:off x="1759124" y="3152395"/>
            <a:ext cx="263855" cy="248209"/>
          </a:xfrm>
          <a:prstGeom prst="rect">
            <a:avLst/>
          </a:prstGeom>
          <a:noFill/>
        </p:spPr>
        <p:txBody>
          <a:bodyPr wrap="none" rIns="0" rtlCol="0" anchor="ctr">
            <a:spAutoFit/>
          </a:bodyPr>
          <a:lstStyle/>
          <a:p>
            <a:pPr marL="0" marR="0" lvl="0" indent="0" algn="r" defTabSz="102870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a:t>
            </a:r>
          </a:p>
        </p:txBody>
      </p:sp>
      <p:sp>
        <p:nvSpPr>
          <p:cNvPr id="18" name="TextBox 17">
            <a:extLst>
              <a:ext uri="{FF2B5EF4-FFF2-40B4-BE49-F238E27FC236}">
                <a16:creationId xmlns:a16="http://schemas.microsoft.com/office/drawing/2014/main" id="{36641923-37C8-7640-92D6-1F125C12251E}"/>
              </a:ext>
            </a:extLst>
          </p:cNvPr>
          <p:cNvSpPr txBox="1"/>
          <p:nvPr/>
        </p:nvSpPr>
        <p:spPr>
          <a:xfrm>
            <a:off x="1864921" y="2729909"/>
            <a:ext cx="158056" cy="248209"/>
          </a:xfrm>
          <a:prstGeom prst="rect">
            <a:avLst/>
          </a:prstGeom>
          <a:noFill/>
        </p:spPr>
        <p:txBody>
          <a:bodyPr wrap="none" rIns="0" rtlCol="0" anchor="ctr">
            <a:spAutoFit/>
          </a:bodyPr>
          <a:lstStyle/>
          <a:p>
            <a:pPr marL="0" marR="0" lvl="0" indent="0" algn="r" defTabSz="102870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0</a:t>
            </a:r>
          </a:p>
        </p:txBody>
      </p:sp>
      <p:sp>
        <p:nvSpPr>
          <p:cNvPr id="19" name="TextBox 18">
            <a:extLst>
              <a:ext uri="{FF2B5EF4-FFF2-40B4-BE49-F238E27FC236}">
                <a16:creationId xmlns:a16="http://schemas.microsoft.com/office/drawing/2014/main" id="{B7622514-5B51-A341-BF59-3B100E2FA81B}"/>
              </a:ext>
            </a:extLst>
          </p:cNvPr>
          <p:cNvSpPr txBox="1"/>
          <p:nvPr/>
        </p:nvSpPr>
        <p:spPr>
          <a:xfrm>
            <a:off x="1759124" y="3585425"/>
            <a:ext cx="263855" cy="248209"/>
          </a:xfrm>
          <a:prstGeom prst="rect">
            <a:avLst/>
          </a:prstGeom>
          <a:noFill/>
        </p:spPr>
        <p:txBody>
          <a:bodyPr wrap="none" rIns="0" rtlCol="0" anchor="ctr">
            <a:spAutoFit/>
          </a:bodyPr>
          <a:lstStyle/>
          <a:p>
            <a:pPr marL="0" marR="0" lvl="0" indent="0" algn="r" defTabSz="102870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-40</a:t>
            </a:r>
          </a:p>
        </p:txBody>
      </p:sp>
      <p:sp>
        <p:nvSpPr>
          <p:cNvPr id="20" name="TextBox 19">
            <a:extLst>
              <a:ext uri="{FF2B5EF4-FFF2-40B4-BE49-F238E27FC236}">
                <a16:creationId xmlns:a16="http://schemas.microsoft.com/office/drawing/2014/main" id="{985ADE2B-4FD5-4943-B7A9-8E5E2DA3374A}"/>
              </a:ext>
            </a:extLst>
          </p:cNvPr>
          <p:cNvSpPr txBox="1"/>
          <p:nvPr/>
        </p:nvSpPr>
        <p:spPr>
          <a:xfrm>
            <a:off x="1759124" y="4019962"/>
            <a:ext cx="263855" cy="248209"/>
          </a:xfrm>
          <a:prstGeom prst="rect">
            <a:avLst/>
          </a:prstGeom>
          <a:noFill/>
        </p:spPr>
        <p:txBody>
          <a:bodyPr wrap="none" rIns="0" rtlCol="0" anchor="ctr">
            <a:spAutoFit/>
          </a:bodyPr>
          <a:lstStyle/>
          <a:p>
            <a:pPr marL="0" marR="0" lvl="0" indent="0" algn="r" defTabSz="102870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-60</a:t>
            </a:r>
          </a:p>
        </p:txBody>
      </p:sp>
      <p:sp>
        <p:nvSpPr>
          <p:cNvPr id="21" name="TextBox 20">
            <a:extLst>
              <a:ext uri="{FF2B5EF4-FFF2-40B4-BE49-F238E27FC236}">
                <a16:creationId xmlns:a16="http://schemas.microsoft.com/office/drawing/2014/main" id="{E89D65A3-8029-4745-B0BE-887F2AFA209E}"/>
              </a:ext>
            </a:extLst>
          </p:cNvPr>
          <p:cNvSpPr txBox="1"/>
          <p:nvPr/>
        </p:nvSpPr>
        <p:spPr>
          <a:xfrm>
            <a:off x="1759124" y="4446214"/>
            <a:ext cx="263855" cy="248209"/>
          </a:xfrm>
          <a:prstGeom prst="rect">
            <a:avLst/>
          </a:prstGeom>
          <a:noFill/>
        </p:spPr>
        <p:txBody>
          <a:bodyPr wrap="none" rIns="0" rtlCol="0" anchor="ctr">
            <a:spAutoFit/>
          </a:bodyPr>
          <a:lstStyle/>
          <a:p>
            <a:pPr marL="0" marR="0" lvl="0" indent="0" algn="r" defTabSz="102870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-80</a:t>
            </a:r>
          </a:p>
        </p:txBody>
      </p:sp>
      <p:sp>
        <p:nvSpPr>
          <p:cNvPr id="22" name="TextBox 21">
            <a:extLst>
              <a:ext uri="{FF2B5EF4-FFF2-40B4-BE49-F238E27FC236}">
                <a16:creationId xmlns:a16="http://schemas.microsoft.com/office/drawing/2014/main" id="{08B4BB15-AC63-DD45-8025-3FA956437940}"/>
              </a:ext>
            </a:extLst>
          </p:cNvPr>
          <p:cNvSpPr txBox="1"/>
          <p:nvPr/>
        </p:nvSpPr>
        <p:spPr>
          <a:xfrm>
            <a:off x="1693400" y="4888282"/>
            <a:ext cx="329577" cy="248209"/>
          </a:xfrm>
          <a:prstGeom prst="rect">
            <a:avLst/>
          </a:prstGeom>
          <a:noFill/>
        </p:spPr>
        <p:txBody>
          <a:bodyPr wrap="none" rIns="0" rtlCol="0" anchor="ctr">
            <a:spAutoFit/>
          </a:bodyPr>
          <a:lstStyle/>
          <a:p>
            <a:pPr marL="0" marR="0" lvl="0" indent="0" algn="r" defTabSz="102870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-100</a:t>
            </a:r>
          </a:p>
        </p:txBody>
      </p:sp>
      <p:cxnSp>
        <p:nvCxnSpPr>
          <p:cNvPr id="26" name="Straight Connector 25">
            <a:extLst>
              <a:ext uri="{FF2B5EF4-FFF2-40B4-BE49-F238E27FC236}">
                <a16:creationId xmlns:a16="http://schemas.microsoft.com/office/drawing/2014/main" id="{D9041970-06A1-554A-B044-04390D374349}"/>
              </a:ext>
            </a:extLst>
          </p:cNvPr>
          <p:cNvCxnSpPr>
            <a:cxnSpLocks/>
          </p:cNvCxnSpPr>
          <p:nvPr/>
        </p:nvCxnSpPr>
        <p:spPr>
          <a:xfrm>
            <a:off x="2057975" y="3275891"/>
            <a:ext cx="92473" cy="0"/>
          </a:xfrm>
          <a:prstGeom prst="line">
            <a:avLst/>
          </a:prstGeom>
          <a:noFill/>
          <a:ln w="12700" cap="flat" cmpd="sng" algn="ctr">
            <a:solidFill>
              <a:srgbClr val="000000"/>
            </a:solidFill>
            <a:prstDash val="solid"/>
          </a:ln>
          <a:effectLst/>
        </p:spPr>
      </p:cxnSp>
      <p:cxnSp>
        <p:nvCxnSpPr>
          <p:cNvPr id="27" name="Straight Connector 26">
            <a:extLst>
              <a:ext uri="{FF2B5EF4-FFF2-40B4-BE49-F238E27FC236}">
                <a16:creationId xmlns:a16="http://schemas.microsoft.com/office/drawing/2014/main" id="{ADAE7461-EF50-6D4E-ADAE-37D65908131B}"/>
              </a:ext>
            </a:extLst>
          </p:cNvPr>
          <p:cNvCxnSpPr>
            <a:cxnSpLocks/>
          </p:cNvCxnSpPr>
          <p:nvPr/>
        </p:nvCxnSpPr>
        <p:spPr>
          <a:xfrm>
            <a:off x="2057975" y="3714726"/>
            <a:ext cx="92473" cy="0"/>
          </a:xfrm>
          <a:prstGeom prst="line">
            <a:avLst/>
          </a:prstGeom>
          <a:noFill/>
          <a:ln w="12700" cap="flat" cmpd="sng" algn="ctr">
            <a:solidFill>
              <a:srgbClr val="000000"/>
            </a:solidFill>
            <a:prstDash val="solid"/>
          </a:ln>
          <a:effectLst/>
        </p:spPr>
      </p:cxnSp>
      <p:cxnSp>
        <p:nvCxnSpPr>
          <p:cNvPr id="28" name="Straight Connector 27">
            <a:extLst>
              <a:ext uri="{FF2B5EF4-FFF2-40B4-BE49-F238E27FC236}">
                <a16:creationId xmlns:a16="http://schemas.microsoft.com/office/drawing/2014/main" id="{B16E4C18-8F9B-C940-9D40-E10141956C50}"/>
              </a:ext>
            </a:extLst>
          </p:cNvPr>
          <p:cNvCxnSpPr>
            <a:cxnSpLocks/>
          </p:cNvCxnSpPr>
          <p:nvPr/>
        </p:nvCxnSpPr>
        <p:spPr>
          <a:xfrm>
            <a:off x="2057975" y="4147134"/>
            <a:ext cx="92473" cy="0"/>
          </a:xfrm>
          <a:prstGeom prst="line">
            <a:avLst/>
          </a:prstGeom>
          <a:noFill/>
          <a:ln w="12700" cap="flat" cmpd="sng" algn="ctr">
            <a:solidFill>
              <a:srgbClr val="000000"/>
            </a:solidFill>
            <a:prstDash val="solid"/>
          </a:ln>
          <a:effectLst/>
        </p:spPr>
      </p:cxnSp>
      <p:cxnSp>
        <p:nvCxnSpPr>
          <p:cNvPr id="29" name="Straight Connector 28">
            <a:extLst>
              <a:ext uri="{FF2B5EF4-FFF2-40B4-BE49-F238E27FC236}">
                <a16:creationId xmlns:a16="http://schemas.microsoft.com/office/drawing/2014/main" id="{38848307-9684-624E-A7C3-98793F518722}"/>
              </a:ext>
            </a:extLst>
          </p:cNvPr>
          <p:cNvCxnSpPr>
            <a:cxnSpLocks/>
          </p:cNvCxnSpPr>
          <p:nvPr/>
        </p:nvCxnSpPr>
        <p:spPr>
          <a:xfrm>
            <a:off x="2057975" y="4573113"/>
            <a:ext cx="92473" cy="0"/>
          </a:xfrm>
          <a:prstGeom prst="line">
            <a:avLst/>
          </a:prstGeom>
          <a:noFill/>
          <a:ln w="12700" cap="flat" cmpd="sng" algn="ctr">
            <a:solidFill>
              <a:srgbClr val="000000"/>
            </a:solidFill>
            <a:prstDash val="solid"/>
          </a:ln>
          <a:effectLst/>
        </p:spPr>
      </p:cxnSp>
      <p:sp>
        <p:nvSpPr>
          <p:cNvPr id="196" name="TextBox 195">
            <a:extLst>
              <a:ext uri="{FF2B5EF4-FFF2-40B4-BE49-F238E27FC236}">
                <a16:creationId xmlns:a16="http://schemas.microsoft.com/office/drawing/2014/main" id="{43DA2C5B-0167-A64F-84B7-74F8C0EC2545}"/>
              </a:ext>
            </a:extLst>
          </p:cNvPr>
          <p:cNvSpPr txBox="1"/>
          <p:nvPr/>
        </p:nvSpPr>
        <p:spPr>
          <a:xfrm rot="16200000">
            <a:off x="51911" y="3167993"/>
            <a:ext cx="2901880" cy="473335"/>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Best % Change From Baseline in the  Sum of Diameters of Measurable Tumors</a:t>
            </a:r>
          </a:p>
        </p:txBody>
      </p:sp>
      <p:sp>
        <p:nvSpPr>
          <p:cNvPr id="199" name="Rectangle 198">
            <a:extLst>
              <a:ext uri="{FF2B5EF4-FFF2-40B4-BE49-F238E27FC236}">
                <a16:creationId xmlns:a16="http://schemas.microsoft.com/office/drawing/2014/main" id="{9760F633-2615-B242-99E2-31ED98E95CF4}"/>
              </a:ext>
            </a:extLst>
          </p:cNvPr>
          <p:cNvSpPr/>
          <p:nvPr/>
        </p:nvSpPr>
        <p:spPr>
          <a:xfrm>
            <a:off x="1717500" y="5380495"/>
            <a:ext cx="6206133" cy="646331"/>
          </a:xfrm>
          <a:prstGeom prst="rect">
            <a:avLst/>
          </a:prstGeom>
        </p:spPr>
        <p:txBody>
          <a:bodyPr wrap="square" anchor="b">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By independent central review.</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line at 20% indicates progressive disease; the line at −30% indicates partial response.</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2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Includes all patients who received T-</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5.4 mg/kg (intent-to-treat analysis; N=184).</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201" name="Rounded Rectangle 6">
            <a:extLst>
              <a:ext uri="{FF2B5EF4-FFF2-40B4-BE49-F238E27FC236}">
                <a16:creationId xmlns:a16="http://schemas.microsoft.com/office/drawing/2014/main" id="{3BB10623-D166-43D0-B7CD-8461AED7189C}"/>
              </a:ext>
            </a:extLst>
          </p:cNvPr>
          <p:cNvSpPr/>
          <p:nvPr/>
        </p:nvSpPr>
        <p:spPr>
          <a:xfrm>
            <a:off x="2515967" y="4039596"/>
            <a:ext cx="2288648" cy="652455"/>
          </a:xfrm>
          <a:prstGeom prst="roundRect">
            <a:avLst>
              <a:gd name="adj" fmla="val 9169"/>
            </a:avLst>
          </a:prstGeom>
          <a:solidFill>
            <a:schemeClr val="accent3"/>
          </a:solidFill>
          <a:ln w="12700">
            <a:solidFill>
              <a:schemeClr val="accent3">
                <a:lumMod val="75000"/>
              </a:schemeClr>
            </a:solidFill>
          </a:ln>
        </p:spPr>
        <p:txBody>
          <a:bodyPr wrap="square" lIns="38576" rIns="38576" anchor="ctr">
            <a:noAutofit/>
          </a:bodyPr>
          <a:lstStyle/>
          <a:p>
            <a:pPr marL="0" marR="0" lvl="0" indent="0" algn="l" defTabSz="513874" rtl="0" eaLnBrk="1" fontAlgn="auto" latinLnBrk="0" hangingPunct="1">
              <a:lnSpc>
                <a:spcPct val="90000"/>
              </a:lnSpc>
              <a:spcBef>
                <a:spcPts val="0"/>
              </a:spcBef>
              <a:spcAft>
                <a:spcPts val="0"/>
              </a:spcAft>
              <a:buClrTx/>
              <a:buSzTx/>
              <a:buFontTx/>
              <a:buNone/>
              <a:tabLst/>
              <a:defRPr/>
            </a:pPr>
            <a:r>
              <a:rPr kumimoji="0" lang="en-US" sz="1574" b="1" i="0" u="none" strike="noStrike" kern="1200" cap="none" spc="0" normalizeH="0" baseline="0" noProof="0" dirty="0">
                <a:ln>
                  <a:noFill/>
                </a:ln>
                <a:solidFill>
                  <a:srgbClr val="FFFFFF"/>
                </a:solidFill>
                <a:effectLst/>
                <a:uLnTx/>
                <a:uFillTx/>
                <a:latin typeface="Calibri" panose="020F0502020204030204"/>
                <a:ea typeface="ＭＳ Ｐゴシック" charset="0"/>
                <a:cs typeface="Arial" charset="0"/>
              </a:rPr>
              <a:t>Confirmed ORR: 60.9%</a:t>
            </a:r>
            <a:r>
              <a:rPr kumimoji="0" lang="en-US" sz="1574" b="1" i="0" u="none" strike="noStrike" kern="1200" cap="none" spc="0" normalizeH="0" baseline="30000" noProof="0" dirty="0">
                <a:ln>
                  <a:noFill/>
                </a:ln>
                <a:solidFill>
                  <a:srgbClr val="FFFFFF"/>
                </a:solidFill>
                <a:effectLst/>
                <a:uLnTx/>
                <a:uFillTx/>
                <a:latin typeface="Calibri" panose="020F0502020204030204"/>
                <a:ea typeface="ＭＳ Ｐゴシック" charset="0"/>
                <a:cs typeface="Arial" charset="0"/>
              </a:rPr>
              <a:t>a</a:t>
            </a:r>
            <a:br>
              <a:rPr kumimoji="0" lang="en-US" sz="1574" b="1" i="0" u="none" strike="noStrike" kern="1200" cap="none" spc="0" normalizeH="0" baseline="0" noProof="0" dirty="0">
                <a:ln>
                  <a:noFill/>
                </a:ln>
                <a:solidFill>
                  <a:srgbClr val="FFFFFF"/>
                </a:solidFill>
                <a:effectLst/>
                <a:uLnTx/>
                <a:uFillTx/>
                <a:latin typeface="Calibri" panose="020F0502020204030204"/>
                <a:ea typeface="ＭＳ Ｐゴシック" charset="0"/>
                <a:cs typeface="Arial" charset="0"/>
              </a:rPr>
            </a:br>
            <a:r>
              <a:rPr kumimoji="0" lang="en-US" sz="1349" b="0" i="0" u="none" strike="noStrike" kern="1200" cap="none" spc="0" normalizeH="0" baseline="0" noProof="0" dirty="0">
                <a:ln>
                  <a:noFill/>
                </a:ln>
                <a:solidFill>
                  <a:srgbClr val="FFFFFF"/>
                </a:solidFill>
                <a:effectLst/>
                <a:uLnTx/>
                <a:uFillTx/>
                <a:latin typeface="Calibri" panose="020F0502020204030204"/>
                <a:ea typeface="ＭＳ Ｐゴシック" charset="0"/>
                <a:cs typeface="Arial" charset="0"/>
              </a:rPr>
              <a:t>(95% CI, 53.4%–68.0%)</a:t>
            </a:r>
          </a:p>
          <a:p>
            <a:pPr marL="0" marR="0" lvl="0" indent="0" algn="l" defTabSz="513874" rtl="0" eaLnBrk="1" fontAlgn="auto" latinLnBrk="0" hangingPunct="1">
              <a:lnSpc>
                <a:spcPct val="90000"/>
              </a:lnSpc>
              <a:spcBef>
                <a:spcPts val="0"/>
              </a:spcBef>
              <a:spcAft>
                <a:spcPts val="0"/>
              </a:spcAft>
              <a:buClrTx/>
              <a:buSzTx/>
              <a:buFontTx/>
              <a:buNone/>
              <a:tabLst/>
              <a:defRPr/>
            </a:pPr>
            <a:r>
              <a:rPr kumimoji="0" lang="en-US" sz="1575" b="1" i="0" u="none" strike="noStrike" kern="1200" cap="none" spc="0" normalizeH="0" baseline="0" noProof="0" dirty="0">
                <a:ln>
                  <a:noFill/>
                </a:ln>
                <a:solidFill>
                  <a:srgbClr val="FFFFFF"/>
                </a:solidFill>
                <a:effectLst/>
                <a:uLnTx/>
                <a:uFillTx/>
                <a:latin typeface="Calibri" panose="020F0502020204030204"/>
                <a:ea typeface="ＭＳ Ｐゴシック" charset="0"/>
                <a:cs typeface="Arial" charset="0"/>
              </a:rPr>
              <a:t>11 CRs</a:t>
            </a:r>
          </a:p>
        </p:txBody>
      </p:sp>
      <p:pic>
        <p:nvPicPr>
          <p:cNvPr id="3" name="Picture 2">
            <a:extLst>
              <a:ext uri="{FF2B5EF4-FFF2-40B4-BE49-F238E27FC236}">
                <a16:creationId xmlns:a16="http://schemas.microsoft.com/office/drawing/2014/main" id="{1B1D1D76-45E2-48E4-BBF9-D60DFDD9B50C}"/>
              </a:ext>
            </a:extLst>
          </p:cNvPr>
          <p:cNvPicPr>
            <a:picLocks noChangeAspect="1"/>
          </p:cNvPicPr>
          <p:nvPr/>
        </p:nvPicPr>
        <p:blipFill>
          <a:blip r:embed="rId3"/>
          <a:stretch>
            <a:fillRect/>
          </a:stretch>
        </p:blipFill>
        <p:spPr>
          <a:xfrm>
            <a:off x="2575152" y="2360195"/>
            <a:ext cx="7680402" cy="2719832"/>
          </a:xfrm>
          <a:prstGeom prst="rect">
            <a:avLst/>
          </a:prstGeom>
        </p:spPr>
      </p:pic>
      <p:sp>
        <p:nvSpPr>
          <p:cNvPr id="517" name="Rectangle 516">
            <a:extLst>
              <a:ext uri="{FF2B5EF4-FFF2-40B4-BE49-F238E27FC236}">
                <a16:creationId xmlns:a16="http://schemas.microsoft.com/office/drawing/2014/main" id="{DC14165D-6889-49C7-8332-710AF982552F}"/>
              </a:ext>
            </a:extLst>
          </p:cNvPr>
          <p:cNvSpPr/>
          <p:nvPr/>
        </p:nvSpPr>
        <p:spPr>
          <a:xfrm>
            <a:off x="9312831" y="5047860"/>
            <a:ext cx="1001908" cy="6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1157BCA-B536-0548-A24D-827F51811B4B}"/>
              </a:ext>
            </a:extLst>
          </p:cNvPr>
          <p:cNvCxnSpPr>
            <a:cxnSpLocks/>
          </p:cNvCxnSpPr>
          <p:nvPr/>
        </p:nvCxnSpPr>
        <p:spPr>
          <a:xfrm>
            <a:off x="2057975" y="2844912"/>
            <a:ext cx="8382410" cy="0"/>
          </a:xfrm>
          <a:prstGeom prst="line">
            <a:avLst/>
          </a:prstGeom>
          <a:noFill/>
          <a:ln w="12700" cap="flat" cmpd="sng" algn="ctr">
            <a:solidFill>
              <a:srgbClr val="000000"/>
            </a:solidFill>
            <a:prstDash val="solid"/>
          </a:ln>
          <a:effectLst/>
        </p:spPr>
      </p:cxnSp>
      <p:sp>
        <p:nvSpPr>
          <p:cNvPr id="30" name="TextBox 29">
            <a:extLst>
              <a:ext uri="{FF2B5EF4-FFF2-40B4-BE49-F238E27FC236}">
                <a16:creationId xmlns:a16="http://schemas.microsoft.com/office/drawing/2014/main" id="{7BE09DFA-31F6-4721-8B67-1C316C5A72D2}"/>
              </a:ext>
            </a:extLst>
          </p:cNvPr>
          <p:cNvSpPr txBox="1"/>
          <p:nvPr/>
        </p:nvSpPr>
        <p:spPr>
          <a:xfrm>
            <a:off x="2187867" y="1878556"/>
            <a:ext cx="774571" cy="369332"/>
          </a:xfrm>
          <a:prstGeom prst="rect">
            <a:avLst/>
          </a:prstGeom>
          <a:noFill/>
        </p:spPr>
        <p:txBody>
          <a:bodyPr wrap="non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n=168</a:t>
            </a:r>
          </a:p>
        </p:txBody>
      </p:sp>
      <p:sp>
        <p:nvSpPr>
          <p:cNvPr id="31" name="Rectangle 30">
            <a:extLst>
              <a:ext uri="{FF2B5EF4-FFF2-40B4-BE49-F238E27FC236}">
                <a16:creationId xmlns:a16="http://schemas.microsoft.com/office/drawing/2014/main" id="{FA6B7234-F442-2148-B92D-3D068C93CDC9}"/>
              </a:ext>
            </a:extLst>
          </p:cNvPr>
          <p:cNvSpPr/>
          <p:nvPr/>
        </p:nvSpPr>
        <p:spPr>
          <a:xfrm>
            <a:off x="8139552" y="6122829"/>
            <a:ext cx="4011034"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Helvetica" pitchFamily="2" charset="0"/>
                <a:ea typeface="ＭＳ Ｐゴシック" charset="0"/>
                <a:cs typeface="+mn-cs"/>
              </a:rPr>
              <a:t>Krop</a:t>
            </a: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 IE et al. SABCS 2019;Abstract GS1-03.</a:t>
            </a:r>
          </a:p>
        </p:txBody>
      </p:sp>
      <p:sp>
        <p:nvSpPr>
          <p:cNvPr id="32" name="Rectangle 31">
            <a:extLst>
              <a:ext uri="{FF2B5EF4-FFF2-40B4-BE49-F238E27FC236}">
                <a16:creationId xmlns:a16="http://schemas.microsoft.com/office/drawing/2014/main" id="{525F7FF7-83E7-CF48-9ABA-81B0E998393D}"/>
              </a:ext>
            </a:extLst>
          </p:cNvPr>
          <p:cNvSpPr/>
          <p:nvPr/>
        </p:nvSpPr>
        <p:spPr>
          <a:xfrm>
            <a:off x="914400" y="6580850"/>
            <a:ext cx="7631274" cy="214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F3DDDBF-A311-2644-AD6B-A10233705F49}"/>
              </a:ext>
            </a:extLst>
          </p:cNvPr>
          <p:cNvSpPr txBox="1"/>
          <p:nvPr/>
        </p:nvSpPr>
        <p:spPr>
          <a:xfrm>
            <a:off x="4627033" y="6573999"/>
            <a:ext cx="2823209" cy="307777"/>
          </a:xfrm>
          <a:prstGeom prst="rect">
            <a:avLst/>
          </a:prstGeom>
          <a:noFill/>
        </p:spPr>
        <p:txBody>
          <a:bodyPr wrap="none" rtlCol="0">
            <a:spAutoFit/>
          </a:bodyPr>
          <a:lstStyle/>
          <a:p>
            <a:r>
              <a:rPr lang="en-US" sz="1400" dirty="0"/>
              <a:t>Courtesy of Ian E </a:t>
            </a:r>
            <a:r>
              <a:rPr lang="en-US" sz="1400" dirty="0" err="1"/>
              <a:t>Krop</a:t>
            </a:r>
            <a:r>
              <a:rPr lang="en-US" sz="1400" dirty="0"/>
              <a:t>, MD, PhD</a:t>
            </a:r>
          </a:p>
        </p:txBody>
      </p:sp>
      <p:sp>
        <p:nvSpPr>
          <p:cNvPr id="34" name="Rectangle 33">
            <a:extLst>
              <a:ext uri="{FF2B5EF4-FFF2-40B4-BE49-F238E27FC236}">
                <a16:creationId xmlns:a16="http://schemas.microsoft.com/office/drawing/2014/main" id="{308FFB53-DEAB-A849-848E-993FE030B03C}"/>
              </a:ext>
            </a:extLst>
          </p:cNvPr>
          <p:cNvSpPr/>
          <p:nvPr/>
        </p:nvSpPr>
        <p:spPr>
          <a:xfrm>
            <a:off x="3657442" y="0"/>
            <a:ext cx="516666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13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4018406" y="1476565"/>
            <a:ext cx="5546627" cy="50490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E18DFCAA-24BB-254F-8544-1407866B911A}"/>
              </a:ext>
            </a:extLst>
          </p:cNvPr>
          <p:cNvGraphicFramePr>
            <a:graphicFrameLocks noGrp="1"/>
          </p:cNvGraphicFramePr>
          <p:nvPr/>
        </p:nvGraphicFramePr>
        <p:xfrm>
          <a:off x="2426373" y="1282366"/>
          <a:ext cx="7147232" cy="1909858"/>
        </p:xfrm>
        <a:graphic>
          <a:graphicData uri="http://schemas.openxmlformats.org/drawingml/2006/table">
            <a:tbl>
              <a:tblPr firstRow="1" bandRow="1"/>
              <a:tblGrid>
                <a:gridCol w="1588274">
                  <a:extLst>
                    <a:ext uri="{9D8B030D-6E8A-4147-A177-3AD203B41FA5}">
                      <a16:colId xmlns:a16="http://schemas.microsoft.com/office/drawing/2014/main" val="3101573274"/>
                    </a:ext>
                  </a:extLst>
                </a:gridCol>
                <a:gridCol w="907585">
                  <a:extLst>
                    <a:ext uri="{9D8B030D-6E8A-4147-A177-3AD203B41FA5}">
                      <a16:colId xmlns:a16="http://schemas.microsoft.com/office/drawing/2014/main" val="2780558106"/>
                    </a:ext>
                  </a:extLst>
                </a:gridCol>
                <a:gridCol w="907585">
                  <a:extLst>
                    <a:ext uri="{9D8B030D-6E8A-4147-A177-3AD203B41FA5}">
                      <a16:colId xmlns:a16="http://schemas.microsoft.com/office/drawing/2014/main" val="787992381"/>
                    </a:ext>
                  </a:extLst>
                </a:gridCol>
                <a:gridCol w="907585">
                  <a:extLst>
                    <a:ext uri="{9D8B030D-6E8A-4147-A177-3AD203B41FA5}">
                      <a16:colId xmlns:a16="http://schemas.microsoft.com/office/drawing/2014/main" val="1680621518"/>
                    </a:ext>
                  </a:extLst>
                </a:gridCol>
                <a:gridCol w="907585">
                  <a:extLst>
                    <a:ext uri="{9D8B030D-6E8A-4147-A177-3AD203B41FA5}">
                      <a16:colId xmlns:a16="http://schemas.microsoft.com/office/drawing/2014/main" val="1277415941"/>
                    </a:ext>
                  </a:extLst>
                </a:gridCol>
                <a:gridCol w="907585">
                  <a:extLst>
                    <a:ext uri="{9D8B030D-6E8A-4147-A177-3AD203B41FA5}">
                      <a16:colId xmlns:a16="http://schemas.microsoft.com/office/drawing/2014/main" val="957298662"/>
                    </a:ext>
                  </a:extLst>
                </a:gridCol>
                <a:gridCol w="1021033">
                  <a:extLst>
                    <a:ext uri="{9D8B030D-6E8A-4147-A177-3AD203B41FA5}">
                      <a16:colId xmlns:a16="http://schemas.microsoft.com/office/drawing/2014/main" val="3718011483"/>
                    </a:ext>
                  </a:extLst>
                </a:gridCol>
              </a:tblGrid>
              <a:tr h="56721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400" dirty="0">
                        <a:solidFill>
                          <a:schemeClr val="accent1"/>
                        </a:solidFill>
                        <a:latin typeface="Calibri" panose="020F0502020204030204" pitchFamily="34" charset="0"/>
                        <a:cs typeface="Calibri" panose="020F0502020204030204" pitchFamily="34" charset="0"/>
                      </a:endParaRPr>
                    </a:p>
                  </a:txBody>
                  <a:tcPr marL="102870" marR="102870" marT="72009" marB="72009" anchor="b">
                    <a:lnL w="12700" cmpd="sng">
                      <a:solidFill>
                        <a:srgbClr val="FFFFFF"/>
                      </a:solidFill>
                    </a:lnL>
                    <a:lnR w="9525" cap="flat" cmpd="sng" algn="ctr">
                      <a:no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b="0" dirty="0">
                          <a:latin typeface="Calibri" panose="020F0502020204030204" pitchFamily="34" charset="0"/>
                          <a:cs typeface="Calibri" panose="020F0502020204030204" pitchFamily="34" charset="0"/>
                        </a:rPr>
                        <a:t>         Patients who received T-DXd 5.4 mg/kg (N=184)</a:t>
                      </a:r>
                    </a:p>
                  </a:txBody>
                  <a:tcPr marL="102870" marR="102870" marT="72009" marB="72009" anchor="b">
                    <a:lnL w="952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0" baseline="30000" dirty="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0" baseline="30000" dirty="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0" baseline="30000" dirty="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0" baseline="30000" dirty="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050" b="0" baseline="30000" dirty="0">
                        <a:solidFill>
                          <a:schemeClr val="bg1"/>
                        </a:solidFill>
                        <a:latin typeface="Calibri" panose="020F0502020204030204" pitchFamily="34" charset="0"/>
                        <a:cs typeface="Calibri" panose="020F0502020204030204" pitchFamily="34" charset="0"/>
                      </a:endParaRPr>
                    </a:p>
                  </a:txBody>
                  <a:tcPr marT="64008" marB="64008" anchor="ctr">
                    <a:lnL w="9525" cap="flat" cmpd="sng" algn="ctr">
                      <a:solidFill>
                        <a:schemeClr val="bg1">
                          <a:lumMod val="85000"/>
                        </a:schemeClr>
                      </a:solidFill>
                      <a:prstDash val="solid"/>
                      <a:round/>
                      <a:headEnd type="none" w="med" len="med"/>
                      <a:tailEnd type="none" w="med" len="med"/>
                    </a:lnL>
                    <a:lnR w="12700" cmpd="sng">
                      <a:solidFill>
                        <a:srgbClr val="FFFFFF"/>
                      </a:solidFill>
                    </a:lnR>
                    <a:lnT w="12700" cmpd="sng">
                      <a:noFill/>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3735135"/>
                  </a:ext>
                </a:extLst>
              </a:tr>
              <a:tr h="54178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1" dirty="0">
                          <a:latin typeface="Calibri" panose="020F0502020204030204" pitchFamily="34" charset="0"/>
                          <a:cs typeface="Calibri" panose="020F0502020204030204" pitchFamily="34" charset="0"/>
                        </a:rPr>
                        <a:t>Preferred Term, </a:t>
                      </a:r>
                    </a:p>
                    <a:p>
                      <a:r>
                        <a:rPr lang="en-US" sz="1600" b="1" dirty="0">
                          <a:latin typeface="Calibri" panose="020F0502020204030204" pitchFamily="34" charset="0"/>
                          <a:cs typeface="Calibri" panose="020F0502020204030204" pitchFamily="34" charset="0"/>
                        </a:rPr>
                        <a:t>n (%)</a:t>
                      </a:r>
                      <a:endParaRPr lang="en-US" sz="1600" b="1" dirty="0">
                        <a:highlight>
                          <a:srgbClr val="FFFF00"/>
                        </a:highlight>
                        <a:latin typeface="Calibri" panose="020F0502020204030204" pitchFamily="34" charset="0"/>
                        <a:cs typeface="Calibri" panose="020F0502020204030204" pitchFamily="34" charset="0"/>
                      </a:endParaRPr>
                    </a:p>
                  </a:txBody>
                  <a:tcPr marL="102870" marR="102870" marT="30861" marB="30861">
                    <a:lnL w="12700" cmpd="sng">
                      <a:solidFill>
                        <a:srgbClr val="FFFFFF"/>
                      </a:solidFill>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1" dirty="0">
                          <a:latin typeface="Calibri" panose="020F0502020204030204" pitchFamily="34" charset="0"/>
                          <a:cs typeface="Calibri" panose="020F0502020204030204" pitchFamily="34" charset="0"/>
                        </a:rPr>
                        <a:t>Grade 1</a:t>
                      </a:r>
                    </a:p>
                  </a:txBody>
                  <a:tcPr marL="102870" marR="102870" marT="30861" marB="30861"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latin typeface="Calibri" panose="020F0502020204030204" pitchFamily="34" charset="0"/>
                          <a:cs typeface="Calibri" panose="020F0502020204030204" pitchFamily="34" charset="0"/>
                        </a:rPr>
                        <a:t>Grade 2</a:t>
                      </a:r>
                    </a:p>
                  </a:txBody>
                  <a:tcPr marL="102870" marR="102870" marT="30861" marB="30861"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latin typeface="Calibri" panose="020F0502020204030204" pitchFamily="34" charset="0"/>
                          <a:cs typeface="Calibri" panose="020F0502020204030204" pitchFamily="34" charset="0"/>
                        </a:rPr>
                        <a:t>Grade 3</a:t>
                      </a:r>
                    </a:p>
                  </a:txBody>
                  <a:tcPr marL="102870" marR="102870" marT="30861" marB="30861"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latin typeface="Calibri" panose="020F0502020204030204" pitchFamily="34" charset="0"/>
                          <a:cs typeface="Calibri" panose="020F0502020204030204" pitchFamily="34" charset="0"/>
                        </a:rPr>
                        <a:t>Grade 4</a:t>
                      </a:r>
                    </a:p>
                  </a:txBody>
                  <a:tcPr marL="102870" marR="102870" marT="30861" marB="30861"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latin typeface="Calibri" panose="020F0502020204030204" pitchFamily="34" charset="0"/>
                          <a:cs typeface="Calibri" panose="020F0502020204030204" pitchFamily="34" charset="0"/>
                        </a:rPr>
                        <a:t>Grade 5</a:t>
                      </a:r>
                    </a:p>
                  </a:txBody>
                  <a:tcPr marL="102870" marR="102870" marT="30861" marB="30861"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b="1" dirty="0">
                          <a:latin typeface="Calibri" panose="020F0502020204030204" pitchFamily="34" charset="0"/>
                          <a:cs typeface="Calibri" panose="020F0502020204030204" pitchFamily="34" charset="0"/>
                        </a:rPr>
                        <a:t>Any Grade/ Total</a:t>
                      </a:r>
                    </a:p>
                  </a:txBody>
                  <a:tcPr marL="0" marR="51435" marT="30861" marB="30861" anchor="b">
                    <a:lnL w="9525" cap="flat" cmpd="sng" algn="ctr">
                      <a:noFill/>
                      <a:prstDash val="solid"/>
                      <a:round/>
                      <a:headEnd type="none" w="med" len="med"/>
                      <a:tailEnd type="none" w="med" len="med"/>
                    </a:lnL>
                    <a:lnR w="12700" cmpd="sng">
                      <a:solidFill>
                        <a:srgbClr val="FFFFFF"/>
                      </a:solid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5825985"/>
                  </a:ext>
                </a:extLst>
              </a:tr>
              <a:tr h="54178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b="1" dirty="0">
                          <a:latin typeface="Calibri" panose="020F0502020204030204" pitchFamily="34" charset="0"/>
                          <a:cs typeface="Calibri" panose="020F0502020204030204" pitchFamily="34" charset="0"/>
                        </a:rPr>
                        <a:t>Interstitial </a:t>
                      </a:r>
                      <a:br>
                        <a:rPr lang="en-US" sz="1600" b="1" dirty="0">
                          <a:latin typeface="Calibri" panose="020F0502020204030204" pitchFamily="34" charset="0"/>
                          <a:cs typeface="Calibri" panose="020F0502020204030204" pitchFamily="34" charset="0"/>
                        </a:rPr>
                      </a:br>
                      <a:r>
                        <a:rPr lang="en-US" sz="1600" b="1" dirty="0">
                          <a:latin typeface="Calibri" panose="020F0502020204030204" pitchFamily="34" charset="0"/>
                          <a:cs typeface="Calibri" panose="020F0502020204030204" pitchFamily="34" charset="0"/>
                        </a:rPr>
                        <a:t>lung disease</a:t>
                      </a:r>
                      <a:endParaRPr lang="en-US" sz="1600" b="1" baseline="30000" dirty="0">
                        <a:latin typeface="Calibri" panose="020F0502020204030204" pitchFamily="34" charset="0"/>
                        <a:cs typeface="Calibri" panose="020F0502020204030204" pitchFamily="34" charset="0"/>
                      </a:endParaRPr>
                    </a:p>
                  </a:txBody>
                  <a:tcPr marL="102870" marR="102870" marT="30861" marB="30861">
                    <a:lnL w="12700" cmpd="sng">
                      <a:solidFill>
                        <a:srgbClr val="FFFFFF"/>
                      </a:solidFill>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0" dirty="0">
                          <a:latin typeface="Calibri" panose="020F0502020204030204" pitchFamily="34" charset="0"/>
                          <a:cs typeface="Calibri" panose="020F0502020204030204" pitchFamily="34" charset="0"/>
                        </a:rPr>
                        <a:t>5 (2.7)</a:t>
                      </a:r>
                    </a:p>
                  </a:txBody>
                  <a:tcPr marL="102870" marR="102870" marT="30861" marB="308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latin typeface="Calibri" panose="020F0502020204030204" pitchFamily="34" charset="0"/>
                          <a:cs typeface="Calibri" panose="020F0502020204030204" pitchFamily="34" charset="0"/>
                        </a:rPr>
                        <a:t>15 (8.2)</a:t>
                      </a:r>
                    </a:p>
                  </a:txBody>
                  <a:tcPr marL="102870" marR="102870" marT="30861" marB="308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latin typeface="Calibri" panose="020F0502020204030204" pitchFamily="34" charset="0"/>
                          <a:cs typeface="Calibri" panose="020F0502020204030204" pitchFamily="34" charset="0"/>
                        </a:rPr>
                        <a:t>1 (0.5)</a:t>
                      </a:r>
                    </a:p>
                  </a:txBody>
                  <a:tcPr marL="102870" marR="102870" marT="30861" marB="308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latin typeface="Calibri" panose="020F0502020204030204" pitchFamily="34" charset="0"/>
                          <a:cs typeface="Calibri" panose="020F0502020204030204" pitchFamily="34" charset="0"/>
                        </a:rPr>
                        <a:t>0</a:t>
                      </a:r>
                    </a:p>
                  </a:txBody>
                  <a:tcPr marL="102870" marR="102870" marT="30861" marB="308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latin typeface="Calibri" panose="020F0502020204030204" pitchFamily="34" charset="0"/>
                          <a:cs typeface="Calibri" panose="020F0502020204030204" pitchFamily="34" charset="0"/>
                        </a:rPr>
                        <a:t>4 (2.2)</a:t>
                      </a:r>
                    </a:p>
                  </a:txBody>
                  <a:tcPr marL="102870" marR="102870" marT="30861" marB="30861"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2"/>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latin typeface="Calibri" panose="020F0502020204030204" pitchFamily="34" charset="0"/>
                          <a:cs typeface="Calibri" panose="020F0502020204030204" pitchFamily="34" charset="0"/>
                        </a:rPr>
                        <a:t>25 (13.6)</a:t>
                      </a:r>
                    </a:p>
                  </a:txBody>
                  <a:tcPr marL="0" marR="51435" marT="30861" marB="30861" anchor="ctr">
                    <a:lnL w="9525" cap="flat" cmpd="sng" algn="ctr">
                      <a:noFill/>
                      <a:prstDash val="solid"/>
                      <a:round/>
                      <a:headEnd type="none" w="med" len="med"/>
                      <a:tailEnd type="none" w="med" len="med"/>
                    </a:lnL>
                    <a:lnR w="12700" cmpd="sng">
                      <a:solidFill>
                        <a:srgbClr val="FFFFFF"/>
                      </a:solidFill>
                    </a:lnR>
                    <a:lnT w="9525" cap="flat" cmpd="sng" algn="ctr">
                      <a:solidFill>
                        <a:schemeClr val="accent2"/>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7598893"/>
                  </a:ext>
                </a:extLst>
              </a:tr>
            </a:tbl>
          </a:graphicData>
        </a:graphic>
      </p:graphicFrame>
      <p:sp>
        <p:nvSpPr>
          <p:cNvPr id="2" name="Title 1">
            <a:extLst>
              <a:ext uri="{FF2B5EF4-FFF2-40B4-BE49-F238E27FC236}">
                <a16:creationId xmlns:a16="http://schemas.microsoft.com/office/drawing/2014/main" id="{A868E397-60AB-2D45-AC96-878A4084A7A8}"/>
              </a:ext>
            </a:extLst>
          </p:cNvPr>
          <p:cNvSpPr>
            <a:spLocks noGrp="1"/>
          </p:cNvSpPr>
          <p:nvPr>
            <p:ph type="title"/>
          </p:nvPr>
        </p:nvSpPr>
        <p:spPr>
          <a:xfrm>
            <a:off x="501515" y="663531"/>
            <a:ext cx="11004685" cy="531960"/>
          </a:xfrm>
        </p:spPr>
        <p:txBody>
          <a:bodyPr anchor="t">
            <a:normAutofit fontScale="90000"/>
          </a:bodyPr>
          <a:lstStyle/>
          <a:p>
            <a:r>
              <a:rPr lang="en-US" sz="2700" b="1" dirty="0">
                <a:latin typeface="Calibri" panose="020F0502020204030204" pitchFamily="34" charset="0"/>
                <a:cs typeface="Calibri" panose="020F0502020204030204" pitchFamily="34" charset="0"/>
              </a:rPr>
              <a:t>DESTINY-Breast01: </a:t>
            </a:r>
            <a:r>
              <a:rPr lang="en-US" sz="2700" b="1" dirty="0">
                <a:latin typeface="+mn-lt"/>
              </a:rPr>
              <a:t>Adverse Events of Special Interest: Interstitial Lung Disease</a:t>
            </a:r>
            <a:endParaRPr lang="en-US" sz="2700" b="1" baseline="30000" dirty="0">
              <a:latin typeface="+mn-lt"/>
            </a:endParaRPr>
          </a:p>
        </p:txBody>
      </p:sp>
      <p:sp>
        <p:nvSpPr>
          <p:cNvPr id="3" name="Footer Placeholder 2">
            <a:extLst>
              <a:ext uri="{FF2B5EF4-FFF2-40B4-BE49-F238E27FC236}">
                <a16:creationId xmlns:a16="http://schemas.microsoft.com/office/drawing/2014/main" id="{E00154A2-1FE0-074D-9E2E-0712DD463208}"/>
              </a:ext>
            </a:extLst>
          </p:cNvPr>
          <p:cNvSpPr>
            <a:spLocks noGrp="1"/>
          </p:cNvSpPr>
          <p:nvPr>
            <p:ph type="ftr" sz="quarter"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ILD, interstitial lung disease. </a:t>
            </a:r>
          </a:p>
        </p:txBody>
      </p:sp>
      <p:sp>
        <p:nvSpPr>
          <p:cNvPr id="5" name="Rectangle 4">
            <a:extLst>
              <a:ext uri="{FF2B5EF4-FFF2-40B4-BE49-F238E27FC236}">
                <a16:creationId xmlns:a16="http://schemas.microsoft.com/office/drawing/2014/main" id="{194CAAEE-A771-F441-8CDF-FC93F8D4080D}"/>
              </a:ext>
            </a:extLst>
          </p:cNvPr>
          <p:cNvSpPr/>
          <p:nvPr/>
        </p:nvSpPr>
        <p:spPr>
          <a:xfrm>
            <a:off x="1580864" y="3500337"/>
            <a:ext cx="9030275" cy="2118465"/>
          </a:xfrm>
          <a:prstGeom prst="rect">
            <a:avLst/>
          </a:prstGeom>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463"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Among the 25 total events:</a:t>
            </a:r>
          </a:p>
          <a:p>
            <a:pPr marL="707231" marR="0" lvl="1" indent="-192881"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3"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Median time to investigator-reported onset was 193 days (range, 42-535 days)</a:t>
            </a:r>
          </a:p>
          <a:p>
            <a:pPr marL="707231" marR="0" lvl="1" indent="-192881"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3"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17 of 20 patients with grade ≥2  ILD received corticosteroids</a:t>
            </a:r>
          </a:p>
          <a:p>
            <a:pPr marL="707231" marR="0" lvl="1" indent="-192881"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3"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7 patients recovered, 2 were recovering, 12 were either outcome unknown or not followed until resolution, and 4 died</a:t>
            </a:r>
          </a:p>
          <a:p>
            <a:pPr marL="707231" marR="0" lvl="1" indent="-192881" algn="l" defTabSz="5143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3"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Of the 4 fatal cases, onset was from 63-148 days, 3 received steroids as part of treatment, and death occurred 9-60 days after diagnosis</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63"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463"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Recommendations: Monitor for symptoms. Hold T-</a:t>
            </a:r>
            <a:r>
              <a:rPr kumimoji="0" lang="en-US" sz="1463" b="0" i="0" u="none" strike="noStrike" kern="1200" cap="none" spc="0" normalizeH="0" baseline="0" noProof="0" dirty="0" err="1">
                <a:ln>
                  <a:noFill/>
                </a:ln>
                <a:solidFill>
                  <a:srgbClr val="000000"/>
                </a:solidFill>
                <a:effectLst/>
                <a:uLnTx/>
                <a:uFillTx/>
                <a:latin typeface="Calibri" panose="020F0502020204030204"/>
                <a:ea typeface="ＭＳ Ｐゴシック" charset="0"/>
                <a:cs typeface="Arial" charset="0"/>
              </a:rPr>
              <a:t>DXd</a:t>
            </a:r>
            <a:r>
              <a:rPr kumimoji="0" lang="en-US" sz="1463" b="0" i="0" u="none" strike="noStrike" kern="1200" cap="none" spc="0" normalizeH="0" baseline="0" noProof="0" dirty="0">
                <a:ln>
                  <a:noFill/>
                </a:ln>
                <a:solidFill>
                  <a:srgbClr val="000000"/>
                </a:solidFill>
                <a:effectLst/>
                <a:uLnTx/>
                <a:uFillTx/>
                <a:latin typeface="Calibri" panose="020F0502020204030204"/>
                <a:ea typeface="ＭＳ Ｐゴシック" charset="0"/>
                <a:cs typeface="Arial" charset="0"/>
              </a:rPr>
              <a:t> and start steroids as soon as ILD is suspected</a:t>
            </a:r>
          </a:p>
        </p:txBody>
      </p:sp>
      <p:sp>
        <p:nvSpPr>
          <p:cNvPr id="10" name="Footer Placeholder 2">
            <a:extLst>
              <a:ext uri="{FF2B5EF4-FFF2-40B4-BE49-F238E27FC236}">
                <a16:creationId xmlns:a16="http://schemas.microsoft.com/office/drawing/2014/main" id="{A7474B6C-E5AB-459B-9B64-8AE577435B90}"/>
              </a:ext>
            </a:extLst>
          </p:cNvPr>
          <p:cNvSpPr txBox="1">
            <a:spLocks/>
          </p:cNvSpPr>
          <p:nvPr/>
        </p:nvSpPr>
        <p:spPr>
          <a:xfrm>
            <a:off x="2486989" y="3145776"/>
            <a:ext cx="6898221" cy="307181"/>
          </a:xfrm>
          <a:prstGeom prst="rect">
            <a:avLst/>
          </a:prstGeom>
        </p:spPr>
        <p:txBody>
          <a:bodyPr vert="horz" lIns="0" tIns="51435" rIns="0" bIns="41148"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000000"/>
                </a:solidFill>
                <a:effectLst/>
                <a:uLnTx/>
                <a:uFillTx/>
                <a:latin typeface="Calibri" panose="020F0502020204030204"/>
                <a:ea typeface="+mn-ea"/>
                <a:cs typeface="+mn-cs"/>
              </a:rPr>
              <a:t>Drug related; ILD was determined by the Independent ILD Adjudication Committee based on 44 preferred terms. </a:t>
            </a:r>
          </a:p>
        </p:txBody>
      </p:sp>
      <p:sp>
        <p:nvSpPr>
          <p:cNvPr id="8" name="Rectangle 7">
            <a:extLst>
              <a:ext uri="{FF2B5EF4-FFF2-40B4-BE49-F238E27FC236}">
                <a16:creationId xmlns:a16="http://schemas.microsoft.com/office/drawing/2014/main" id="{E2D145F9-F84E-E04E-B98F-9F7FFB7139EA}"/>
              </a:ext>
            </a:extLst>
          </p:cNvPr>
          <p:cNvSpPr/>
          <p:nvPr/>
        </p:nvSpPr>
        <p:spPr>
          <a:xfrm>
            <a:off x="8139552" y="6122829"/>
            <a:ext cx="4011034"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Helvetica" pitchFamily="2" charset="0"/>
                <a:ea typeface="ＭＳ Ｐゴシック" charset="0"/>
                <a:cs typeface="+mn-cs"/>
              </a:rPr>
              <a:t>Krop</a:t>
            </a:r>
            <a:r>
              <a:rPr kumimoji="0" lang="en-US" sz="1500" b="0" i="0" u="none" strike="noStrike" kern="1200" cap="none" spc="0" normalizeH="0" baseline="0" noProof="0" dirty="0">
                <a:ln>
                  <a:noFill/>
                </a:ln>
                <a:solidFill>
                  <a:srgbClr val="000000"/>
                </a:solidFill>
                <a:effectLst/>
                <a:uLnTx/>
                <a:uFillTx/>
                <a:latin typeface="Helvetica" pitchFamily="2" charset="0"/>
                <a:ea typeface="ＭＳ Ｐゴシック" charset="0"/>
                <a:cs typeface="+mn-cs"/>
              </a:rPr>
              <a:t> IE et al. SABCS 2019;Abstract GS1-03.</a:t>
            </a:r>
          </a:p>
        </p:txBody>
      </p:sp>
      <p:sp>
        <p:nvSpPr>
          <p:cNvPr id="11" name="Rectangle 10">
            <a:extLst>
              <a:ext uri="{FF2B5EF4-FFF2-40B4-BE49-F238E27FC236}">
                <a16:creationId xmlns:a16="http://schemas.microsoft.com/office/drawing/2014/main" id="{A0577710-A01F-FA47-ADC2-E839001C5857}"/>
              </a:ext>
            </a:extLst>
          </p:cNvPr>
          <p:cNvSpPr/>
          <p:nvPr/>
        </p:nvSpPr>
        <p:spPr>
          <a:xfrm>
            <a:off x="914400" y="6580850"/>
            <a:ext cx="7631274" cy="214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733289-ADD6-5043-8867-9024C0AFF3F8}"/>
              </a:ext>
            </a:extLst>
          </p:cNvPr>
          <p:cNvSpPr txBox="1"/>
          <p:nvPr/>
        </p:nvSpPr>
        <p:spPr>
          <a:xfrm>
            <a:off x="4627033" y="6573999"/>
            <a:ext cx="2823209" cy="307777"/>
          </a:xfrm>
          <a:prstGeom prst="rect">
            <a:avLst/>
          </a:prstGeom>
          <a:noFill/>
        </p:spPr>
        <p:txBody>
          <a:bodyPr wrap="none" rtlCol="0">
            <a:spAutoFit/>
          </a:bodyPr>
          <a:lstStyle/>
          <a:p>
            <a:r>
              <a:rPr lang="en-US" sz="1400" dirty="0"/>
              <a:t>Courtesy of Ian E </a:t>
            </a:r>
            <a:r>
              <a:rPr lang="en-US" sz="1400" dirty="0" err="1"/>
              <a:t>Krop</a:t>
            </a:r>
            <a:r>
              <a:rPr lang="en-US" sz="1400" dirty="0"/>
              <a:t>, MD, PhD</a:t>
            </a:r>
          </a:p>
        </p:txBody>
      </p:sp>
      <p:sp>
        <p:nvSpPr>
          <p:cNvPr id="14" name="Rectangle 13">
            <a:extLst>
              <a:ext uri="{FF2B5EF4-FFF2-40B4-BE49-F238E27FC236}">
                <a16:creationId xmlns:a16="http://schemas.microsoft.com/office/drawing/2014/main" id="{C78C14DA-3876-1743-92B6-914FB06E5C9B}"/>
              </a:ext>
            </a:extLst>
          </p:cNvPr>
          <p:cNvSpPr/>
          <p:nvPr/>
        </p:nvSpPr>
        <p:spPr>
          <a:xfrm>
            <a:off x="3657442" y="0"/>
            <a:ext cx="516666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997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4186-72F9-4396-9DE0-224FD7BCE8B8}"/>
              </a:ext>
            </a:extLst>
          </p:cNvPr>
          <p:cNvSpPr>
            <a:spLocks noGrp="1"/>
          </p:cNvSpPr>
          <p:nvPr>
            <p:ph type="title"/>
          </p:nvPr>
        </p:nvSpPr>
        <p:spPr/>
        <p:txBody>
          <a:bodyPr/>
          <a:lstStyle/>
          <a:p>
            <a:r>
              <a:rPr lang="en-US" sz="3200" dirty="0">
                <a:solidFill>
                  <a:srgbClr val="002060"/>
                </a:solidFill>
              </a:rPr>
              <a:t>Effect of trastuzumab deruxtecan in heavily pretreated*</a:t>
            </a:r>
            <a:br>
              <a:rPr lang="en-US" sz="3200" dirty="0">
                <a:solidFill>
                  <a:srgbClr val="002060"/>
                </a:solidFill>
              </a:rPr>
            </a:br>
            <a:r>
              <a:rPr lang="en-US" sz="3200" dirty="0">
                <a:solidFill>
                  <a:srgbClr val="002060"/>
                </a:solidFill>
              </a:rPr>
              <a:t>HER2-low metastatic breast cancer</a:t>
            </a:r>
          </a:p>
        </p:txBody>
      </p:sp>
      <p:sp>
        <p:nvSpPr>
          <p:cNvPr id="6" name="Content Placeholder 5">
            <a:extLst>
              <a:ext uri="{FF2B5EF4-FFF2-40B4-BE49-F238E27FC236}">
                <a16:creationId xmlns:a16="http://schemas.microsoft.com/office/drawing/2014/main" id="{24967DD5-30DB-4062-921B-1390E3CCC855}"/>
              </a:ext>
            </a:extLst>
          </p:cNvPr>
          <p:cNvSpPr>
            <a:spLocks noGrp="1"/>
          </p:cNvSpPr>
          <p:nvPr>
            <p:ph sz="half" idx="2"/>
          </p:nvPr>
        </p:nvSpPr>
        <p:spPr>
          <a:xfrm>
            <a:off x="6400800" y="2057400"/>
            <a:ext cx="5562600" cy="533400"/>
          </a:xfrm>
        </p:spPr>
        <p:txBody>
          <a:bodyPr/>
          <a:lstStyle/>
          <a:p>
            <a:pPr marL="0" indent="0">
              <a:buNone/>
            </a:pPr>
            <a:r>
              <a:rPr lang="en-US" sz="2400" dirty="0"/>
              <a:t>Clinical activity (by independent review)</a:t>
            </a:r>
          </a:p>
          <a:p>
            <a:pPr lvl="2"/>
            <a:endParaRPr lang="en-US" dirty="0"/>
          </a:p>
        </p:txBody>
      </p:sp>
      <p:pic>
        <p:nvPicPr>
          <p:cNvPr id="4" name="Picture 3">
            <a:extLst>
              <a:ext uri="{FF2B5EF4-FFF2-40B4-BE49-F238E27FC236}">
                <a16:creationId xmlns:a16="http://schemas.microsoft.com/office/drawing/2014/main" id="{541F853E-6D7E-4C92-83B4-C74619B11178}"/>
              </a:ext>
            </a:extLst>
          </p:cNvPr>
          <p:cNvPicPr>
            <a:picLocks noChangeAspect="1"/>
          </p:cNvPicPr>
          <p:nvPr/>
        </p:nvPicPr>
        <p:blipFill rotWithShape="1">
          <a:blip r:embed="rId2"/>
          <a:srcRect t="19803"/>
          <a:stretch/>
        </p:blipFill>
        <p:spPr>
          <a:xfrm>
            <a:off x="304800" y="2133600"/>
            <a:ext cx="5298343" cy="3238395"/>
          </a:xfrm>
          <a:prstGeom prst="rect">
            <a:avLst/>
          </a:prstGeom>
        </p:spPr>
      </p:pic>
      <p:sp>
        <p:nvSpPr>
          <p:cNvPr id="7" name="Rectangle 6">
            <a:extLst>
              <a:ext uri="{FF2B5EF4-FFF2-40B4-BE49-F238E27FC236}">
                <a16:creationId xmlns:a16="http://schemas.microsoft.com/office/drawing/2014/main" id="{06886F66-C394-4880-A988-FBE1E6F2BA30}"/>
              </a:ext>
            </a:extLst>
          </p:cNvPr>
          <p:cNvSpPr/>
          <p:nvPr/>
        </p:nvSpPr>
        <p:spPr>
          <a:xfrm>
            <a:off x="8305800" y="5867400"/>
            <a:ext cx="3672800" cy="369332"/>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*median of 7.5 prior regimens</a:t>
            </a:r>
          </a:p>
        </p:txBody>
      </p:sp>
      <p:graphicFrame>
        <p:nvGraphicFramePr>
          <p:cNvPr id="8" name="Table 7">
            <a:extLst>
              <a:ext uri="{FF2B5EF4-FFF2-40B4-BE49-F238E27FC236}">
                <a16:creationId xmlns:a16="http://schemas.microsoft.com/office/drawing/2014/main" id="{D6E1AB70-ACAA-4282-BF07-859061A1E670}"/>
              </a:ext>
            </a:extLst>
          </p:cNvPr>
          <p:cNvGraphicFramePr>
            <a:graphicFrameLocks noGrp="1"/>
          </p:cNvGraphicFramePr>
          <p:nvPr/>
        </p:nvGraphicFramePr>
        <p:xfrm>
          <a:off x="6477000" y="2443480"/>
          <a:ext cx="5349201" cy="2966720"/>
        </p:xfrm>
        <a:graphic>
          <a:graphicData uri="http://schemas.openxmlformats.org/drawingml/2006/table">
            <a:tbl>
              <a:tblPr firstRow="1" bandRow="1">
                <a:tableStyleId>{21E4AEA4-8DFA-4A89-87EB-49C32662AFE0}</a:tableStyleId>
              </a:tblPr>
              <a:tblGrid>
                <a:gridCol w="891534">
                  <a:extLst>
                    <a:ext uri="{9D8B030D-6E8A-4147-A177-3AD203B41FA5}">
                      <a16:colId xmlns:a16="http://schemas.microsoft.com/office/drawing/2014/main" val="645002343"/>
                    </a:ext>
                  </a:extLst>
                </a:gridCol>
                <a:gridCol w="2228834">
                  <a:extLst>
                    <a:ext uri="{9D8B030D-6E8A-4147-A177-3AD203B41FA5}">
                      <a16:colId xmlns:a16="http://schemas.microsoft.com/office/drawing/2014/main" val="158641617"/>
                    </a:ext>
                  </a:extLst>
                </a:gridCol>
                <a:gridCol w="2228833">
                  <a:extLst>
                    <a:ext uri="{9D8B030D-6E8A-4147-A177-3AD203B41FA5}">
                      <a16:colId xmlns:a16="http://schemas.microsoft.com/office/drawing/2014/main" val="2873854267"/>
                    </a:ext>
                  </a:extLst>
                </a:gridCol>
              </a:tblGrid>
              <a:tr h="370840">
                <a:tc>
                  <a:txBody>
                    <a:bodyPr/>
                    <a:lstStyle/>
                    <a:p>
                      <a:r>
                        <a:rPr lang="en-US" dirty="0"/>
                        <a:t>ORR</a:t>
                      </a:r>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809485878"/>
                  </a:ext>
                </a:extLst>
              </a:tr>
              <a:tr h="370840">
                <a:tc>
                  <a:txBody>
                    <a:bodyPr/>
                    <a:lstStyle/>
                    <a:p>
                      <a:endParaRPr lang="en-US" dirty="0"/>
                    </a:p>
                  </a:txBody>
                  <a:tcPr/>
                </a:tc>
                <a:tc>
                  <a:txBody>
                    <a:bodyPr/>
                    <a:lstStyle/>
                    <a:p>
                      <a:r>
                        <a:rPr lang="en-US" dirty="0"/>
                        <a:t>Overall</a:t>
                      </a:r>
                    </a:p>
                  </a:txBody>
                  <a:tcPr/>
                </a:tc>
                <a:tc>
                  <a:txBody>
                    <a:bodyPr/>
                    <a:lstStyle/>
                    <a:p>
                      <a:r>
                        <a:rPr lang="en-US" dirty="0"/>
                        <a:t>37%</a:t>
                      </a:r>
                    </a:p>
                  </a:txBody>
                  <a:tcPr/>
                </a:tc>
                <a:extLst>
                  <a:ext uri="{0D108BD9-81ED-4DB2-BD59-A6C34878D82A}">
                    <a16:rowId xmlns:a16="http://schemas.microsoft.com/office/drawing/2014/main" val="4224190738"/>
                  </a:ext>
                </a:extLst>
              </a:tr>
              <a:tr h="370840">
                <a:tc>
                  <a:txBody>
                    <a:bodyPr/>
                    <a:lstStyle/>
                    <a:p>
                      <a:endParaRPr lang="en-US" dirty="0"/>
                    </a:p>
                  </a:txBody>
                  <a:tcPr/>
                </a:tc>
                <a:tc>
                  <a:txBody>
                    <a:bodyPr/>
                    <a:lstStyle/>
                    <a:p>
                      <a:r>
                        <a:rPr lang="en-US" dirty="0"/>
                        <a:t>HER2 2+</a:t>
                      </a:r>
                    </a:p>
                  </a:txBody>
                  <a:tcPr/>
                </a:tc>
                <a:tc>
                  <a:txBody>
                    <a:bodyPr/>
                    <a:lstStyle/>
                    <a:p>
                      <a:r>
                        <a:rPr lang="en-US" dirty="0"/>
                        <a:t>39%</a:t>
                      </a:r>
                    </a:p>
                  </a:txBody>
                  <a:tcPr/>
                </a:tc>
                <a:extLst>
                  <a:ext uri="{0D108BD9-81ED-4DB2-BD59-A6C34878D82A}">
                    <a16:rowId xmlns:a16="http://schemas.microsoft.com/office/drawing/2014/main" val="2071257965"/>
                  </a:ext>
                </a:extLst>
              </a:tr>
              <a:tr h="370840">
                <a:tc>
                  <a:txBody>
                    <a:bodyPr/>
                    <a:lstStyle/>
                    <a:p>
                      <a:endParaRPr lang="en-US" dirty="0"/>
                    </a:p>
                  </a:txBody>
                  <a:tcPr/>
                </a:tc>
                <a:tc>
                  <a:txBody>
                    <a:bodyPr/>
                    <a:lstStyle/>
                    <a:p>
                      <a:r>
                        <a:rPr lang="en-US" dirty="0"/>
                        <a:t>HER2 1+</a:t>
                      </a:r>
                    </a:p>
                  </a:txBody>
                  <a:tcPr/>
                </a:tc>
                <a:tc>
                  <a:txBody>
                    <a:bodyPr/>
                    <a:lstStyle/>
                    <a:p>
                      <a:r>
                        <a:rPr lang="en-US" dirty="0"/>
                        <a:t>36%</a:t>
                      </a:r>
                    </a:p>
                  </a:txBody>
                  <a:tcPr/>
                </a:tc>
                <a:extLst>
                  <a:ext uri="{0D108BD9-81ED-4DB2-BD59-A6C34878D82A}">
                    <a16:rowId xmlns:a16="http://schemas.microsoft.com/office/drawing/2014/main" val="1875185545"/>
                  </a:ext>
                </a:extLst>
              </a:tr>
              <a:tr h="370840">
                <a:tc>
                  <a:txBody>
                    <a:bodyPr/>
                    <a:lstStyle/>
                    <a:p>
                      <a:endParaRPr lang="en-US" dirty="0"/>
                    </a:p>
                  </a:txBody>
                  <a:tcPr/>
                </a:tc>
                <a:tc>
                  <a:txBody>
                    <a:bodyPr/>
                    <a:lstStyle/>
                    <a:p>
                      <a:r>
                        <a:rPr lang="en-US" dirty="0"/>
                        <a:t>ER+ </a:t>
                      </a:r>
                    </a:p>
                  </a:txBody>
                  <a:tcPr/>
                </a:tc>
                <a:tc>
                  <a:txBody>
                    <a:bodyPr/>
                    <a:lstStyle/>
                    <a:p>
                      <a:r>
                        <a:rPr lang="en-US" dirty="0"/>
                        <a:t>40% (N=47)</a:t>
                      </a:r>
                    </a:p>
                  </a:txBody>
                  <a:tcPr/>
                </a:tc>
                <a:extLst>
                  <a:ext uri="{0D108BD9-81ED-4DB2-BD59-A6C34878D82A}">
                    <a16:rowId xmlns:a16="http://schemas.microsoft.com/office/drawing/2014/main" val="2907285942"/>
                  </a:ext>
                </a:extLst>
              </a:tr>
              <a:tr h="370840">
                <a:tc>
                  <a:txBody>
                    <a:bodyPr/>
                    <a:lstStyle/>
                    <a:p>
                      <a:endParaRPr lang="en-US" dirty="0"/>
                    </a:p>
                  </a:txBody>
                  <a:tcPr/>
                </a:tc>
                <a:tc>
                  <a:txBody>
                    <a:bodyPr/>
                    <a:lstStyle/>
                    <a:p>
                      <a:r>
                        <a:rPr lang="en-US" dirty="0"/>
                        <a:t>ER-</a:t>
                      </a:r>
                    </a:p>
                  </a:txBody>
                  <a:tcPr/>
                </a:tc>
                <a:tc>
                  <a:txBody>
                    <a:bodyPr/>
                    <a:lstStyle/>
                    <a:p>
                      <a:r>
                        <a:rPr lang="en-US" dirty="0"/>
                        <a:t>14% (N=7)</a:t>
                      </a:r>
                    </a:p>
                  </a:txBody>
                  <a:tcPr/>
                </a:tc>
                <a:extLst>
                  <a:ext uri="{0D108BD9-81ED-4DB2-BD59-A6C34878D82A}">
                    <a16:rowId xmlns:a16="http://schemas.microsoft.com/office/drawing/2014/main" val="1504445668"/>
                  </a:ext>
                </a:extLst>
              </a:tr>
              <a:tr h="370840">
                <a:tc>
                  <a:txBody>
                    <a:bodyPr/>
                    <a:lstStyle/>
                    <a:p>
                      <a:r>
                        <a:rPr lang="en-US" dirty="0">
                          <a:solidFill>
                            <a:schemeClr val="bg1"/>
                          </a:solidFill>
                        </a:rPr>
                        <a:t>PFS</a:t>
                      </a:r>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extLst>
                  <a:ext uri="{0D108BD9-81ED-4DB2-BD59-A6C34878D82A}">
                    <a16:rowId xmlns:a16="http://schemas.microsoft.com/office/drawing/2014/main" val="1132609094"/>
                  </a:ext>
                </a:extLst>
              </a:tr>
              <a:tr h="370840">
                <a:tc>
                  <a:txBody>
                    <a:bodyPr/>
                    <a:lstStyle/>
                    <a:p>
                      <a:endParaRPr lang="en-US" dirty="0">
                        <a:solidFill>
                          <a:schemeClr val="bg1"/>
                        </a:solidFill>
                      </a:endParaRPr>
                    </a:p>
                  </a:txBody>
                  <a:tcPr>
                    <a:solidFill>
                      <a:schemeClr val="bg1">
                        <a:lumMod val="95000"/>
                      </a:schemeClr>
                    </a:solidFill>
                  </a:tcPr>
                </a:tc>
                <a:tc>
                  <a:txBody>
                    <a:bodyPr/>
                    <a:lstStyle/>
                    <a:p>
                      <a:r>
                        <a:rPr lang="en-US" dirty="0"/>
                        <a:t>Overall</a:t>
                      </a:r>
                    </a:p>
                  </a:txBody>
                  <a:tcPr>
                    <a:solidFill>
                      <a:schemeClr val="bg1">
                        <a:lumMod val="95000"/>
                      </a:schemeClr>
                    </a:solidFill>
                  </a:tcPr>
                </a:tc>
                <a:tc>
                  <a:txBody>
                    <a:bodyPr/>
                    <a:lstStyle/>
                    <a:p>
                      <a:r>
                        <a:rPr lang="en-US" dirty="0"/>
                        <a:t>11.1 months</a:t>
                      </a:r>
                    </a:p>
                  </a:txBody>
                  <a:tcPr>
                    <a:solidFill>
                      <a:schemeClr val="bg1">
                        <a:lumMod val="95000"/>
                      </a:schemeClr>
                    </a:solidFill>
                  </a:tcPr>
                </a:tc>
                <a:extLst>
                  <a:ext uri="{0D108BD9-81ED-4DB2-BD59-A6C34878D82A}">
                    <a16:rowId xmlns:a16="http://schemas.microsoft.com/office/drawing/2014/main" val="3036199384"/>
                  </a:ext>
                </a:extLst>
              </a:tr>
            </a:tbl>
          </a:graphicData>
        </a:graphic>
      </p:graphicFrame>
      <p:sp>
        <p:nvSpPr>
          <p:cNvPr id="9" name="TextBox 8">
            <a:extLst>
              <a:ext uri="{FF2B5EF4-FFF2-40B4-BE49-F238E27FC236}">
                <a16:creationId xmlns:a16="http://schemas.microsoft.com/office/drawing/2014/main" id="{91BE62A3-9BF3-4DFF-B697-BD9860DD9ECF}"/>
              </a:ext>
            </a:extLst>
          </p:cNvPr>
          <p:cNvSpPr txBox="1"/>
          <p:nvPr/>
        </p:nvSpPr>
        <p:spPr>
          <a:xfrm>
            <a:off x="28832" y="6398697"/>
            <a:ext cx="6840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Modi et al, JCO 2020 38:1888.  Courtesy of Ian E </a:t>
            </a:r>
            <a:r>
              <a:rPr kumimoji="0" lang="en-US" sz="1800" b="0" i="0" u="none" strike="noStrike" kern="1200" cap="none" spc="0" normalizeH="0" baseline="0" noProof="0" dirty="0" err="1">
                <a:ln>
                  <a:noFill/>
                </a:ln>
                <a:solidFill>
                  <a:srgbClr val="000000"/>
                </a:solidFill>
                <a:effectLst/>
                <a:uLnTx/>
                <a:uFillTx/>
                <a:latin typeface="Arial"/>
                <a:ea typeface="ＭＳ Ｐゴシック"/>
                <a:cs typeface="Arial"/>
              </a:rPr>
              <a:t>Krop</a:t>
            </a: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 MD, PhD</a:t>
            </a:r>
          </a:p>
        </p:txBody>
      </p:sp>
    </p:spTree>
    <p:extLst>
      <p:ext uri="{BB962C8B-B14F-4D97-AF65-F5344CB8AC3E}">
        <p14:creationId xmlns:p14="http://schemas.microsoft.com/office/powerpoint/2010/main" val="4254075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1D8011-8DC3-4618-B8EB-C96ACEA95D0F}"/>
              </a:ext>
            </a:extLst>
          </p:cNvPr>
          <p:cNvSpPr txBox="1"/>
          <p:nvPr/>
        </p:nvSpPr>
        <p:spPr>
          <a:xfrm>
            <a:off x="5724008" y="6485401"/>
            <a:ext cx="26178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Calibri"/>
              </a:rPr>
              <a:t>Adam Brufsky</a:t>
            </a:r>
          </a:p>
        </p:txBody>
      </p:sp>
      <p:sp>
        <p:nvSpPr>
          <p:cNvPr id="29" name="Content Placeholder 9">
            <a:extLst>
              <a:ext uri="{FF2B5EF4-FFF2-40B4-BE49-F238E27FC236}">
                <a16:creationId xmlns:a16="http://schemas.microsoft.com/office/drawing/2014/main" id="{C47BC979-2ED0-40EA-8EED-2AEB997FDC20}"/>
              </a:ext>
            </a:extLst>
          </p:cNvPr>
          <p:cNvSpPr txBox="1">
            <a:spLocks/>
          </p:cNvSpPr>
          <p:nvPr/>
        </p:nvSpPr>
        <p:spPr>
          <a:xfrm>
            <a:off x="532893" y="4312687"/>
            <a:ext cx="4000759" cy="1477328"/>
          </a:xfrm>
          <a:prstGeom prst="rect">
            <a:avLst/>
          </a:prstGeom>
        </p:spPr>
        <p:txBody>
          <a:bodyPr vert="horz" wrap="square" lIns="91440" tIns="45720" rIns="91440" bIns="45720" rtlCol="0">
            <a:spAutoFit/>
          </a:bodyPr>
          <a:lstStyle>
            <a:lvl1pPr marL="342900" indent="-342900" algn="l" defTabSz="914400" rtl="0" eaLnBrk="1" latinLnBrk="0" hangingPunct="1">
              <a:spcBef>
                <a:spcPts val="1200"/>
              </a:spcBef>
              <a:spcAft>
                <a:spcPts val="0"/>
              </a:spcAft>
              <a:buClr>
                <a:schemeClr val="bg1">
                  <a:lumMod val="65000"/>
                </a:schemeClr>
              </a:buClr>
              <a:buFontTx/>
              <a:buBlip>
                <a:blip r:embed="rId3"/>
              </a:buBlip>
              <a:defRPr sz="2000" kern="1200">
                <a:solidFill>
                  <a:schemeClr val="tx1">
                    <a:lumMod val="75000"/>
                    <a:lumOff val="25000"/>
                  </a:schemeClr>
                </a:solidFill>
                <a:latin typeface="+mn-lt"/>
                <a:ea typeface="+mn-ea"/>
                <a:cs typeface="+mn-cs"/>
              </a:defRPr>
            </a:lvl1pPr>
            <a:lvl2pPr marL="687388" indent="-284163" algn="l" defTabSz="914400" rtl="0" eaLnBrk="1" latinLnBrk="0" hangingPunct="1">
              <a:spcBef>
                <a:spcPts val="1200"/>
              </a:spcBef>
              <a:spcAft>
                <a:spcPts val="0"/>
              </a:spcAft>
              <a:buClr>
                <a:schemeClr val="bg1">
                  <a:lumMod val="65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31875" indent="-285750" algn="l" defTabSz="914400" rtl="0" eaLnBrk="1" latinLnBrk="0" hangingPunct="1">
              <a:spcBef>
                <a:spcPts val="1200"/>
              </a:spcBef>
              <a:spcAft>
                <a:spcPts val="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543050" indent="-339725"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946275" indent="-285750" algn="l" defTabSz="914400" rtl="0" eaLnBrk="1" latinLnBrk="0" hangingPunct="1">
              <a:spcBef>
                <a:spcPts val="1200"/>
              </a:spcBef>
              <a:spcAft>
                <a:spcPts val="0"/>
              </a:spcAft>
              <a:buClr>
                <a:schemeClr val="bg1">
                  <a:lumMod val="65000"/>
                </a:schemeClr>
              </a:buClr>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white">
                  <a:lumMod val="65000"/>
                </a:prstClr>
              </a:buClr>
              <a:buSzTx/>
              <a:buFontTx/>
              <a:buNone/>
              <a:tabLst/>
              <a:defRPr/>
            </a:pPr>
            <a:r>
              <a:rPr kumimoji="0" lang="en-US" sz="1600" b="1" i="0" u="none" strike="noStrike" kern="1200" cap="none" spc="0" normalizeH="0" baseline="0" noProof="0" dirty="0">
                <a:ln>
                  <a:noFill/>
                </a:ln>
                <a:solidFill>
                  <a:srgbClr val="113468"/>
                </a:solidFill>
                <a:effectLst/>
                <a:uLnTx/>
                <a:uFillTx/>
                <a:latin typeface="Calibri" panose="020F0502020204030204"/>
                <a:ea typeface="+mn-ea"/>
                <a:cs typeface="+mn-cs"/>
              </a:rPr>
              <a:t>Stratification variables</a:t>
            </a:r>
          </a:p>
          <a:p>
            <a:pPr marL="266700" marR="0" lvl="0" indent="-2667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Number of prior HER2 therapies for MBC</a:t>
            </a:r>
          </a:p>
          <a:p>
            <a:pPr marL="266700" marR="0" lvl="0" indent="-2667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Disease location</a:t>
            </a:r>
          </a:p>
          <a:p>
            <a:pPr marL="266700" marR="0" lvl="0" indent="-2667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HR status</a:t>
            </a:r>
          </a:p>
          <a:p>
            <a:pPr marL="266700" marR="0" lvl="0" indent="-2667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Geographic location</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6CC47252-580D-490D-977B-D85CDCD7D3C6}"/>
              </a:ext>
            </a:extLst>
          </p:cNvPr>
          <p:cNvGrpSpPr/>
          <p:nvPr/>
        </p:nvGrpSpPr>
        <p:grpSpPr>
          <a:xfrm>
            <a:off x="469367" y="1361526"/>
            <a:ext cx="11242231" cy="2602868"/>
            <a:chOff x="964754" y="2987830"/>
            <a:chExt cx="9751705" cy="1871151"/>
          </a:xfrm>
        </p:grpSpPr>
        <p:cxnSp>
          <p:nvCxnSpPr>
            <p:cNvPr id="31" name="Straight Arrow Connector 30">
              <a:extLst>
                <a:ext uri="{FF2B5EF4-FFF2-40B4-BE49-F238E27FC236}">
                  <a16:creationId xmlns:a16="http://schemas.microsoft.com/office/drawing/2014/main" id="{8918547E-D33F-4392-9D4B-AE8DE1F00838}"/>
                </a:ext>
              </a:extLst>
            </p:cNvPr>
            <p:cNvCxnSpPr>
              <a:cxnSpLocks/>
            </p:cNvCxnSpPr>
            <p:nvPr/>
          </p:nvCxnSpPr>
          <p:spPr>
            <a:xfrm>
              <a:off x="8797693" y="3330730"/>
              <a:ext cx="874357" cy="0"/>
            </a:xfrm>
            <a:prstGeom prst="straightConnector1">
              <a:avLst/>
            </a:prstGeom>
            <a:noFill/>
            <a:ln w="38100" cap="flat" cmpd="sng" algn="ctr">
              <a:solidFill>
                <a:srgbClr val="44546A"/>
              </a:solidFill>
              <a:prstDash val="solid"/>
              <a:miter lim="800000"/>
              <a:tailEnd type="triangle"/>
            </a:ln>
            <a:effectLst/>
          </p:spPr>
        </p:cxnSp>
        <p:cxnSp>
          <p:nvCxnSpPr>
            <p:cNvPr id="32" name="Straight Arrow Connector 31">
              <a:extLst>
                <a:ext uri="{FF2B5EF4-FFF2-40B4-BE49-F238E27FC236}">
                  <a16:creationId xmlns:a16="http://schemas.microsoft.com/office/drawing/2014/main" id="{938B2708-872E-4066-86E9-9E3BA6F585CA}"/>
                </a:ext>
              </a:extLst>
            </p:cNvPr>
            <p:cNvCxnSpPr>
              <a:cxnSpLocks/>
            </p:cNvCxnSpPr>
            <p:nvPr/>
          </p:nvCxnSpPr>
          <p:spPr>
            <a:xfrm>
              <a:off x="8797693" y="4516081"/>
              <a:ext cx="874357" cy="0"/>
            </a:xfrm>
            <a:prstGeom prst="straightConnector1">
              <a:avLst/>
            </a:prstGeom>
            <a:noFill/>
            <a:ln w="38100" cap="flat" cmpd="sng" algn="ctr">
              <a:solidFill>
                <a:srgbClr val="44546A"/>
              </a:solidFill>
              <a:prstDash val="solid"/>
              <a:miter lim="800000"/>
              <a:tailEnd type="triangle"/>
            </a:ln>
            <a:effectLst/>
          </p:spPr>
        </p:cxnSp>
        <p:cxnSp>
          <p:nvCxnSpPr>
            <p:cNvPr id="34" name="Straight Arrow Connector 33">
              <a:extLst>
                <a:ext uri="{FF2B5EF4-FFF2-40B4-BE49-F238E27FC236}">
                  <a16:creationId xmlns:a16="http://schemas.microsoft.com/office/drawing/2014/main" id="{48718389-60EB-4AFE-987C-A0B092FADC72}"/>
                </a:ext>
              </a:extLst>
            </p:cNvPr>
            <p:cNvCxnSpPr>
              <a:cxnSpLocks/>
              <a:endCxn id="38" idx="2"/>
            </p:cNvCxnSpPr>
            <p:nvPr/>
          </p:nvCxnSpPr>
          <p:spPr>
            <a:xfrm>
              <a:off x="4403271" y="3923404"/>
              <a:ext cx="495816" cy="1206"/>
            </a:xfrm>
            <a:prstGeom prst="straightConnector1">
              <a:avLst/>
            </a:prstGeom>
            <a:noFill/>
            <a:ln w="38100" cap="flat" cmpd="sng" algn="ctr">
              <a:solidFill>
                <a:srgbClr val="44546A"/>
              </a:solidFill>
              <a:prstDash val="solid"/>
              <a:miter lim="800000"/>
              <a:tailEnd type="triangle"/>
            </a:ln>
            <a:effectLst/>
          </p:spPr>
        </p:cxnSp>
        <p:sp>
          <p:nvSpPr>
            <p:cNvPr id="33" name="Rectangle: Rounded Corners 32">
              <a:extLst>
                <a:ext uri="{FF2B5EF4-FFF2-40B4-BE49-F238E27FC236}">
                  <a16:creationId xmlns:a16="http://schemas.microsoft.com/office/drawing/2014/main" id="{7CC7A017-CBF9-48FB-A80D-2D383A58C041}"/>
                </a:ext>
              </a:extLst>
            </p:cNvPr>
            <p:cNvSpPr/>
            <p:nvPr/>
          </p:nvSpPr>
          <p:spPr>
            <a:xfrm>
              <a:off x="964754" y="3103348"/>
              <a:ext cx="3694177" cy="1640108"/>
            </a:xfrm>
            <a:prstGeom prst="roundRect">
              <a:avLst/>
            </a:prstGeom>
            <a:solidFill>
              <a:schemeClr val="bg1"/>
            </a:solidFill>
            <a:ln w="6350" cap="flat" cmpd="sng" algn="ctr">
              <a:solidFill>
                <a:srgbClr val="44546A"/>
              </a:solidFill>
              <a:prstDash val="solid"/>
              <a:miter lim="800000"/>
            </a:ln>
            <a:effectLst>
              <a:outerShdw blurRad="50800" dist="63500" dir="8100000" algn="tr" rotWithShape="0">
                <a:prstClr val="black">
                  <a:alpha val="40000"/>
                </a:prstClr>
              </a:outerShdw>
            </a:effectLst>
          </p:spPr>
          <p:txBody>
            <a:bodyPr wrap="square" lIns="36000" tIns="137160" rIns="36000" bIns="137160" rtlCol="0" anchor="ctr">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Inclusion criteria</a:t>
              </a:r>
            </a:p>
            <a:p>
              <a:pPr marL="269875" marR="0" lvl="0" indent="-269875"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Metastatic breast cancer (MBC)</a:t>
              </a:r>
              <a:endPar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69875" marR="0" lvl="0" indent="-269875"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Centrally confirmed HER2+ disease</a:t>
              </a:r>
              <a:endPar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69875" marR="0" lvl="0" indent="-269875"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lines of HER2-directed therapy for MBC</a:t>
              </a:r>
            </a:p>
            <a:p>
              <a:pPr marL="269875" marR="0" lvl="0" indent="-269875"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Asymptomatic and stable brain </a:t>
              </a:r>
              <a:b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metastases permitted</a:t>
              </a:r>
            </a:p>
          </p:txBody>
        </p:sp>
        <p:cxnSp>
          <p:nvCxnSpPr>
            <p:cNvPr id="35" name="Straight Arrow Connector 34">
              <a:extLst>
                <a:ext uri="{FF2B5EF4-FFF2-40B4-BE49-F238E27FC236}">
                  <a16:creationId xmlns:a16="http://schemas.microsoft.com/office/drawing/2014/main" id="{334BE482-3B21-4CAB-9C19-B3AB60CB1EE6}"/>
                </a:ext>
              </a:extLst>
            </p:cNvPr>
            <p:cNvCxnSpPr>
              <a:cxnSpLocks/>
              <a:stCxn id="38" idx="7"/>
            </p:cNvCxnSpPr>
            <p:nvPr/>
          </p:nvCxnSpPr>
          <p:spPr>
            <a:xfrm flipV="1">
              <a:off x="5519604" y="3330730"/>
              <a:ext cx="477048" cy="392584"/>
            </a:xfrm>
            <a:prstGeom prst="straightConnector1">
              <a:avLst/>
            </a:prstGeom>
            <a:noFill/>
            <a:ln w="38100" cap="flat" cmpd="sng" algn="ctr">
              <a:solidFill>
                <a:srgbClr val="44546A"/>
              </a:solidFill>
              <a:prstDash val="solid"/>
              <a:miter lim="800000"/>
              <a:tailEnd type="triangle"/>
            </a:ln>
            <a:effectLst/>
          </p:spPr>
        </p:cxnSp>
        <p:cxnSp>
          <p:nvCxnSpPr>
            <p:cNvPr id="36" name="Straight Arrow Connector 35">
              <a:extLst>
                <a:ext uri="{FF2B5EF4-FFF2-40B4-BE49-F238E27FC236}">
                  <a16:creationId xmlns:a16="http://schemas.microsoft.com/office/drawing/2014/main" id="{27407671-4D1C-4540-8087-F8DAB5E05BAC}"/>
                </a:ext>
              </a:extLst>
            </p:cNvPr>
            <p:cNvCxnSpPr>
              <a:cxnSpLocks/>
              <a:stCxn id="38" idx="5"/>
            </p:cNvCxnSpPr>
            <p:nvPr/>
          </p:nvCxnSpPr>
          <p:spPr>
            <a:xfrm>
              <a:off x="5519604" y="4125907"/>
              <a:ext cx="477048" cy="390174"/>
            </a:xfrm>
            <a:prstGeom prst="straightConnector1">
              <a:avLst/>
            </a:prstGeom>
            <a:noFill/>
            <a:ln w="38100" cap="flat" cmpd="sng" algn="ctr">
              <a:solidFill>
                <a:srgbClr val="44546A"/>
              </a:solidFill>
              <a:prstDash val="solid"/>
              <a:miter lim="800000"/>
              <a:tailEnd type="triangle"/>
            </a:ln>
            <a:effectLst/>
          </p:spPr>
        </p:cxnSp>
        <p:grpSp>
          <p:nvGrpSpPr>
            <p:cNvPr id="37" name="Group 36">
              <a:extLst>
                <a:ext uri="{FF2B5EF4-FFF2-40B4-BE49-F238E27FC236}">
                  <a16:creationId xmlns:a16="http://schemas.microsoft.com/office/drawing/2014/main" id="{F1D0B3C4-3585-4E37-BB99-E38231B08808}"/>
                </a:ext>
              </a:extLst>
            </p:cNvPr>
            <p:cNvGrpSpPr/>
            <p:nvPr/>
          </p:nvGrpSpPr>
          <p:grpSpPr>
            <a:xfrm>
              <a:off x="6021927" y="2987830"/>
              <a:ext cx="2766048" cy="1871151"/>
              <a:chOff x="5384586" y="2910968"/>
              <a:chExt cx="2766048" cy="1871151"/>
            </a:xfrm>
          </p:grpSpPr>
          <p:sp>
            <p:nvSpPr>
              <p:cNvPr id="43" name="Rectangle: Rounded Corners 42">
                <a:extLst>
                  <a:ext uri="{FF2B5EF4-FFF2-40B4-BE49-F238E27FC236}">
                    <a16:creationId xmlns:a16="http://schemas.microsoft.com/office/drawing/2014/main" id="{3573BE5C-F34B-4902-9A6E-27115C3EB8F7}"/>
                  </a:ext>
                </a:extLst>
              </p:cNvPr>
              <p:cNvSpPr/>
              <p:nvPr/>
            </p:nvSpPr>
            <p:spPr>
              <a:xfrm>
                <a:off x="5384586" y="2910968"/>
                <a:ext cx="2766048" cy="685800"/>
              </a:xfrm>
              <a:prstGeom prst="roundRect">
                <a:avLst/>
              </a:prstGeom>
              <a:solidFill>
                <a:srgbClr val="0282CB"/>
              </a:solidFill>
              <a:ln w="12700" cap="flat" cmpd="sng" algn="ctr">
                <a:solidFill>
                  <a:srgbClr val="0282CB"/>
                </a:solidFill>
                <a:prstDash val="solid"/>
                <a:miter lim="800000"/>
              </a:ln>
              <a:effectLst>
                <a:outerShdw blurRad="50800" dist="76200" dir="8100000" algn="tr" rotWithShape="0">
                  <a:prstClr val="black">
                    <a:alpha val="40000"/>
                  </a:prstClr>
                </a:outerShdw>
              </a:effectLst>
            </p:spPr>
            <p:txBody>
              <a:bodyPr wrap="square" lIns="0" tIns="91440" rIns="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Neratinib 240 mg/d + </a:t>
                </a:r>
                <a:br>
                  <a:rPr kumimoji="0" lang="en-US"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Capecitabine 1500 mg/m</a:t>
                </a:r>
                <a:r>
                  <a:rPr kumimoji="0" lang="en-US" sz="1600" b="1" i="0" u="none" strike="noStrike" kern="0" cap="none" spc="0" normalizeH="0" baseline="3000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14/21 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Loperamide (cycle 1)</a:t>
                </a:r>
                <a:r>
                  <a:rPr kumimoji="0" lang="en-US" sz="1600" b="1" i="0" u="none" strike="noStrike" kern="0" cap="none" spc="0" normalizeH="0" baseline="30000" noProof="0" dirty="0">
                    <a:ln>
                      <a:noFill/>
                    </a:ln>
                    <a:solidFill>
                      <a:prstClr val="white"/>
                    </a:solidFill>
                    <a:effectLst/>
                    <a:uLnTx/>
                    <a:uFillTx/>
                    <a:latin typeface="Calibri" panose="020F0502020204030204" pitchFamily="34" charset="0"/>
                    <a:ea typeface="+mn-ea"/>
                    <a:cs typeface="Calibri" panose="020F0502020204030204" pitchFamily="34" charset="0"/>
                  </a:rPr>
                  <a:t>a</a:t>
                </a:r>
                <a:r>
                  <a:rPr kumimoji="0" lang="en-US"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sp>
            <p:nvSpPr>
              <p:cNvPr id="44" name="Rectangle: Rounded Corners 43">
                <a:extLst>
                  <a:ext uri="{FF2B5EF4-FFF2-40B4-BE49-F238E27FC236}">
                    <a16:creationId xmlns:a16="http://schemas.microsoft.com/office/drawing/2014/main" id="{8A026FF5-454F-4ACF-99AE-5DE2DF91DAF7}"/>
                  </a:ext>
                </a:extLst>
              </p:cNvPr>
              <p:cNvSpPr/>
              <p:nvPr/>
            </p:nvSpPr>
            <p:spPr>
              <a:xfrm>
                <a:off x="5384586" y="4096319"/>
                <a:ext cx="2766048" cy="685800"/>
              </a:xfrm>
              <a:prstGeom prst="roundRect">
                <a:avLst/>
              </a:prstGeom>
              <a:solidFill>
                <a:schemeClr val="bg1">
                  <a:lumMod val="65000"/>
                  <a:alpha val="81176"/>
                </a:schemeClr>
              </a:solidFill>
              <a:ln w="12700" cap="flat" cmpd="sng" algn="ctr">
                <a:solidFill>
                  <a:schemeClr val="bg1">
                    <a:lumMod val="65000"/>
                  </a:schemeClr>
                </a:solidFill>
                <a:prstDash val="solid"/>
                <a:miter lim="800000"/>
              </a:ln>
              <a:effectLst>
                <a:outerShdw blurRad="50800" dist="76200" dir="8100000" algn="tr" rotWithShape="0">
                  <a:prstClr val="black">
                    <a:alpha val="40000"/>
                  </a:prstClr>
                </a:outerShdw>
              </a:effectLst>
            </p:spPr>
            <p:txBody>
              <a:bodyPr wrap="square" lIns="108000" tIns="91440" rIns="10800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Lapatinib 1250 mg/d + </a:t>
                </a:r>
                <a:b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Capecitabine 2000 mg/m</a:t>
                </a:r>
                <a:r>
                  <a:rPr kumimoji="0" lang="en-US" sz="1600" b="1" i="0" u="none" strike="noStrike" kern="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14/21 d </a:t>
                </a:r>
              </a:p>
            </p:txBody>
          </p:sp>
        </p:grpSp>
        <p:sp>
          <p:nvSpPr>
            <p:cNvPr id="38" name="Oval 37">
              <a:extLst>
                <a:ext uri="{FF2B5EF4-FFF2-40B4-BE49-F238E27FC236}">
                  <a16:creationId xmlns:a16="http://schemas.microsoft.com/office/drawing/2014/main" id="{C290C62E-DE2B-4FE3-A010-01E25A36F125}"/>
                </a:ext>
              </a:extLst>
            </p:cNvPr>
            <p:cNvSpPr/>
            <p:nvPr/>
          </p:nvSpPr>
          <p:spPr>
            <a:xfrm>
              <a:off x="4899087" y="3639934"/>
              <a:ext cx="726979" cy="569353"/>
            </a:xfrm>
            <a:prstGeom prst="ellipse">
              <a:avLst/>
            </a:prstGeom>
            <a:solidFill>
              <a:schemeClr val="bg1"/>
            </a:solidFill>
            <a:ln w="12700" cap="flat" cmpd="sng" algn="ctr">
              <a:solidFill>
                <a:srgbClr val="44546A"/>
              </a:solidFill>
              <a:prstDash val="solid"/>
              <a:miter lim="800000"/>
            </a:ln>
            <a:effectLst>
              <a:outerShdw blurRad="50800" dist="76200" dir="8100000" algn="tr" rotWithShape="0">
                <a:prstClr val="black">
                  <a:alpha val="40000"/>
                </a:prstClr>
              </a:outerShdw>
            </a:effectLst>
          </p:spPr>
          <p:txBody>
            <a:bodyPr rot="0" spcFirstLastPara="0" vertOverflow="overflow" horzOverflow="overflow" vert="horz" wrap="none" lIns="182880" tIns="182880" rIns="182880" bIns="2743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(1:1)</a:t>
              </a:r>
            </a:p>
          </p:txBody>
        </p:sp>
        <p:sp>
          <p:nvSpPr>
            <p:cNvPr id="39" name="TextBox 38">
              <a:extLst>
                <a:ext uri="{FF2B5EF4-FFF2-40B4-BE49-F238E27FC236}">
                  <a16:creationId xmlns:a16="http://schemas.microsoft.com/office/drawing/2014/main" id="{AEC8E15D-AF97-445E-AA49-155A990FE4A6}"/>
                </a:ext>
              </a:extLst>
            </p:cNvPr>
            <p:cNvSpPr txBox="1"/>
            <p:nvPr/>
          </p:nvSpPr>
          <p:spPr>
            <a:xfrm>
              <a:off x="9679564" y="2987830"/>
              <a:ext cx="1036895" cy="1871151"/>
            </a:xfrm>
            <a:prstGeom prst="roundRect">
              <a:avLst/>
            </a:prstGeom>
            <a:solidFill>
              <a:schemeClr val="bg1"/>
            </a:solidFill>
            <a:ln w="12700" cap="flat" cmpd="sng" algn="ctr">
              <a:solidFill>
                <a:srgbClr val="44546A"/>
              </a:solidFill>
              <a:prstDash val="solid"/>
              <a:miter lim="800000"/>
            </a:ln>
            <a:effectLst>
              <a:outerShdw blurRad="50800" dist="76200" dir="8100000" algn="tr" rotWithShape="0">
                <a:prstClr val="black">
                  <a:alpha val="40000"/>
                </a:prstClr>
              </a:outerShdw>
            </a:effectLst>
          </p:spPr>
          <p:txBody>
            <a:bodyPr rot="0" spcFirstLastPara="0" vertOverflow="overflow" horzOverflow="overflow" vert="horz" wrap="none" lIns="182880" tIns="182880" rIns="182880" bIns="182880" numCol="1" spcCol="0" rtlCol="0" fromWordArt="0" anchor="ctr" anchorCtr="0" forceAA="0" compatLnSpc="1">
              <a:prstTxWarp prst="textNoShape">
                <a:avLst/>
              </a:prstTxWarp>
              <a:noAutofit/>
            </a:bodyPr>
            <a:lstStyle>
              <a:defPPr>
                <a:defRPr lang="en-US"/>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Follow-up</a:t>
              </a:r>
              <a:b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(survival)</a:t>
              </a:r>
            </a:p>
          </p:txBody>
        </p:sp>
        <p:sp>
          <p:nvSpPr>
            <p:cNvPr id="41" name="Oval 40">
              <a:extLst>
                <a:ext uri="{FF2B5EF4-FFF2-40B4-BE49-F238E27FC236}">
                  <a16:creationId xmlns:a16="http://schemas.microsoft.com/office/drawing/2014/main" id="{63134245-119B-4382-80E0-6CD28EEC6EA0}"/>
                </a:ext>
              </a:extLst>
            </p:cNvPr>
            <p:cNvSpPr/>
            <p:nvPr/>
          </p:nvSpPr>
          <p:spPr>
            <a:xfrm>
              <a:off x="8917427" y="3112871"/>
              <a:ext cx="522907" cy="414075"/>
            </a:xfrm>
            <a:prstGeom prst="ellipse">
              <a:avLst/>
            </a:prstGeom>
            <a:solidFill>
              <a:srgbClr val="D75D73"/>
            </a:solidFill>
            <a:ln w="12700" cap="flat" cmpd="sng" algn="ctr">
              <a:noFill/>
              <a:prstDash val="solid"/>
              <a:miter lim="800000"/>
            </a:ln>
            <a:effectLst>
              <a:outerShdw blurRad="50800" dist="76200" dir="8100000" algn="tr" rotWithShape="0">
                <a:prstClr val="black">
                  <a:alpha val="40000"/>
                </a:prstClr>
              </a:outerShdw>
            </a:effectLst>
          </p:spPr>
          <p:txBody>
            <a:bodyPr rot="0" spcFirstLastPara="0" vertOverflow="overflow" horzOverflow="overflow" vert="horz" wrap="none" lIns="182880" tIns="182880" rIns="182880" bIns="1828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PD</a:t>
              </a:r>
            </a:p>
          </p:txBody>
        </p:sp>
        <p:sp>
          <p:nvSpPr>
            <p:cNvPr id="42" name="Oval 41">
              <a:extLst>
                <a:ext uri="{FF2B5EF4-FFF2-40B4-BE49-F238E27FC236}">
                  <a16:creationId xmlns:a16="http://schemas.microsoft.com/office/drawing/2014/main" id="{240AA03E-E5EC-4820-AC31-EF802199FAC1}"/>
                </a:ext>
              </a:extLst>
            </p:cNvPr>
            <p:cNvSpPr/>
            <p:nvPr/>
          </p:nvSpPr>
          <p:spPr>
            <a:xfrm>
              <a:off x="8917427" y="4298223"/>
              <a:ext cx="522907" cy="414075"/>
            </a:xfrm>
            <a:prstGeom prst="ellipse">
              <a:avLst/>
            </a:prstGeom>
            <a:solidFill>
              <a:srgbClr val="D75D73"/>
            </a:solidFill>
            <a:ln w="12700" cap="flat" cmpd="sng" algn="ctr">
              <a:noFill/>
              <a:prstDash val="solid"/>
              <a:miter lim="800000"/>
            </a:ln>
            <a:effectLst>
              <a:outerShdw blurRad="50800" dist="76200" dir="8100000" algn="tr" rotWithShape="0">
                <a:prstClr val="black">
                  <a:alpha val="40000"/>
                </a:prstClr>
              </a:outerShdw>
            </a:effectLst>
          </p:spPr>
          <p:txBody>
            <a:bodyPr rot="0" spcFirstLastPara="0" vertOverflow="overflow" horzOverflow="overflow" vert="horz" wrap="none" lIns="182880" tIns="182880" rIns="182880" bIns="1828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PD</a:t>
              </a:r>
            </a:p>
          </p:txBody>
        </p:sp>
      </p:grpSp>
      <p:sp>
        <p:nvSpPr>
          <p:cNvPr id="3" name="TextBox 2">
            <a:extLst>
              <a:ext uri="{FF2B5EF4-FFF2-40B4-BE49-F238E27FC236}">
                <a16:creationId xmlns:a16="http://schemas.microsoft.com/office/drawing/2014/main" id="{BE2DC4AA-210C-491B-A8AE-F4DE1CCBE934}"/>
              </a:ext>
            </a:extLst>
          </p:cNvPr>
          <p:cNvSpPr txBox="1"/>
          <p:nvPr/>
        </p:nvSpPr>
        <p:spPr>
          <a:xfrm>
            <a:off x="6350750" y="4312950"/>
            <a:ext cx="5192897" cy="1438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CA" sz="160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Endpoints</a:t>
            </a:r>
          </a:p>
          <a:p>
            <a:pPr marL="266700" marR="0" lvl="0" indent="-2667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Co-primary: PFS (centrally confirmed) and OS</a:t>
            </a:r>
          </a:p>
          <a:p>
            <a:pPr marL="266700" marR="0" lvl="0" indent="-2667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Secondary: PFS (local), ORR, DoR, CBR, intervention for CNS metastases, safety, health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F4AAED47-545E-463F-9880-86A3F8C675E7}"/>
              </a:ext>
            </a:extLst>
          </p:cNvPr>
          <p:cNvSpPr txBox="1"/>
          <p:nvPr/>
        </p:nvSpPr>
        <p:spPr>
          <a:xfrm>
            <a:off x="6350750" y="2553768"/>
            <a:ext cx="30357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endocrine therapy permitted</a:t>
            </a:r>
          </a:p>
        </p:txBody>
      </p:sp>
      <p:sp>
        <p:nvSpPr>
          <p:cNvPr id="22" name="TextBox 21">
            <a:extLst>
              <a:ext uri="{FF2B5EF4-FFF2-40B4-BE49-F238E27FC236}">
                <a16:creationId xmlns:a16="http://schemas.microsoft.com/office/drawing/2014/main" id="{C1C1BCD0-8B62-4D72-98CA-069FAD0DEDE7}"/>
              </a:ext>
            </a:extLst>
          </p:cNvPr>
          <p:cNvSpPr txBox="1"/>
          <p:nvPr/>
        </p:nvSpPr>
        <p:spPr>
          <a:xfrm>
            <a:off x="381433" y="5961833"/>
            <a:ext cx="11367655" cy="300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113468">
                    <a:lumMod val="60000"/>
                    <a:lumOff val="40000"/>
                  </a:srgbClr>
                </a:solidFill>
                <a:effectLst/>
                <a:uLnTx/>
                <a:uFillTx/>
                <a:latin typeface="Calibri" panose="020F0502020204030204" pitchFamily="34" charset="0"/>
                <a:ea typeface="+mn-ea"/>
                <a:cs typeface="Calibri" panose="020F0502020204030204" pitchFamily="34" charset="0"/>
              </a:rPr>
              <a:t>Loperamide </a:t>
            </a:r>
            <a:r>
              <a:rPr kumimoji="0" lang="en-GB" sz="1300" b="1" i="0" u="none" strike="noStrike" kern="1200" cap="none" spc="0" normalizeH="0" baseline="0" noProof="0" dirty="0">
                <a:ln>
                  <a:noFill/>
                </a:ln>
                <a:solidFill>
                  <a:srgbClr val="113468">
                    <a:lumMod val="60000"/>
                    <a:lumOff val="40000"/>
                  </a:srgbClr>
                </a:solidFill>
                <a:effectLst/>
                <a:uLnTx/>
                <a:uFillTx/>
                <a:latin typeface="Calibri" panose="020F0502020204030204" pitchFamily="34" charset="0"/>
                <a:ea typeface="+mn-ea"/>
                <a:cs typeface="Calibri" panose="020F0502020204030204" pitchFamily="34" charset="0"/>
              </a:rPr>
              <a:t>4 mg with first dose of neratinib, followed by 2 mg every 4 h for first 3 d, then loperamide 2 mg every 6–8 h until end of Cycle 1. Thereafter as needed</a:t>
            </a:r>
            <a:endParaRPr kumimoji="0" lang="en-US" sz="1300" b="1" i="0" u="none" strike="noStrike" kern="0" cap="none" spc="0" normalizeH="0" baseline="0" noProof="0" dirty="0">
              <a:ln>
                <a:noFill/>
              </a:ln>
              <a:solidFill>
                <a:srgbClr val="113468">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C250EA90-9FAB-47C5-B7A0-3AE9C802B112}"/>
              </a:ext>
            </a:extLst>
          </p:cNvPr>
          <p:cNvSpPr txBox="1"/>
          <p:nvPr/>
        </p:nvSpPr>
        <p:spPr>
          <a:xfrm>
            <a:off x="5005054" y="3241826"/>
            <a:ext cx="7986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n=621</a:t>
            </a:r>
          </a:p>
        </p:txBody>
      </p:sp>
      <p:sp>
        <p:nvSpPr>
          <p:cNvPr id="10" name="Title 9">
            <a:extLst>
              <a:ext uri="{FF2B5EF4-FFF2-40B4-BE49-F238E27FC236}">
                <a16:creationId xmlns:a16="http://schemas.microsoft.com/office/drawing/2014/main" id="{F87BE7A1-A2F6-4A38-9DDE-FF9A700DC3CD}"/>
              </a:ext>
            </a:extLst>
          </p:cNvPr>
          <p:cNvSpPr>
            <a:spLocks noGrp="1"/>
          </p:cNvSpPr>
          <p:nvPr>
            <p:ph type="title"/>
          </p:nvPr>
        </p:nvSpPr>
        <p:spPr/>
        <p:txBody>
          <a:bodyPr/>
          <a:lstStyle/>
          <a:p>
            <a:r>
              <a:rPr lang="en-GB" dirty="0"/>
              <a:t>NALA study design</a:t>
            </a:r>
          </a:p>
        </p:txBody>
      </p:sp>
      <p:sp>
        <p:nvSpPr>
          <p:cNvPr id="23" name="Rectangle 22">
            <a:extLst>
              <a:ext uri="{FF2B5EF4-FFF2-40B4-BE49-F238E27FC236}">
                <a16:creationId xmlns:a16="http://schemas.microsoft.com/office/drawing/2014/main" id="{4BF7626B-A097-1345-8E5C-1E67FFD3CFD2}"/>
              </a:ext>
            </a:extLst>
          </p:cNvPr>
          <p:cNvSpPr/>
          <p:nvPr/>
        </p:nvSpPr>
        <p:spPr>
          <a:xfrm>
            <a:off x="5424102" y="5694272"/>
            <a:ext cx="6547370" cy="338554"/>
          </a:xfrm>
          <a:prstGeom prst="rect">
            <a:avLst/>
          </a:prstGeom>
        </p:spPr>
        <p:txBody>
          <a:bodyPr wrap="none">
            <a:spAutoFit/>
          </a:bodyPr>
          <a:lstStyle/>
          <a:p>
            <a:pPr lvl="0" eaLnBrk="1" fontAlgn="auto" hangingPunct="1">
              <a:spcBef>
                <a:spcPts val="0"/>
              </a:spcBef>
              <a:spcAft>
                <a:spcPts val="0"/>
              </a:spcAft>
            </a:pP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Saura</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C et al. ASCO 2019;Abstract 1002. </a:t>
            </a:r>
            <a:r>
              <a:rPr lang="en-US" sz="1600" dirty="0">
                <a:solidFill>
                  <a:prstClr val="black"/>
                </a:solidFill>
                <a:latin typeface="Calibri"/>
              </a:rPr>
              <a:t>Courtesy of Ian E </a:t>
            </a:r>
            <a:r>
              <a:rPr lang="en-US" sz="1600" dirty="0" err="1">
                <a:solidFill>
                  <a:prstClr val="black"/>
                </a:solidFill>
                <a:latin typeface="Calibri"/>
              </a:rPr>
              <a:t>Krop</a:t>
            </a:r>
            <a:r>
              <a:rPr lang="en-US" sz="1600" dirty="0">
                <a:solidFill>
                  <a:prstClr val="black"/>
                </a:solidFill>
                <a:latin typeface="Calibri"/>
              </a:rPr>
              <a:t>, MD, PhD</a:t>
            </a:r>
            <a:endPar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3219494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a:extLst>
              <a:ext uri="{FF2B5EF4-FFF2-40B4-BE49-F238E27FC236}">
                <a16:creationId xmlns:a16="http://schemas.microsoft.com/office/drawing/2014/main" id="{5DEEB8A3-A9C4-5845-93AE-FB90EC3DD9AB}"/>
              </a:ext>
            </a:extLst>
          </p:cNvPr>
          <p:cNvSpPr txBox="1"/>
          <p:nvPr/>
        </p:nvSpPr>
        <p:spPr>
          <a:xfrm>
            <a:off x="1613149" y="552619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307</a:t>
            </a:r>
          </a:p>
        </p:txBody>
      </p:sp>
      <p:sp>
        <p:nvSpPr>
          <p:cNvPr id="78" name="TextBox 77">
            <a:extLst>
              <a:ext uri="{FF2B5EF4-FFF2-40B4-BE49-F238E27FC236}">
                <a16:creationId xmlns:a16="http://schemas.microsoft.com/office/drawing/2014/main" id="{FCC7BBE4-FB2A-EA4C-A9FF-370788A44E5F}"/>
              </a:ext>
            </a:extLst>
          </p:cNvPr>
          <p:cNvSpPr txBox="1"/>
          <p:nvPr/>
        </p:nvSpPr>
        <p:spPr>
          <a:xfrm>
            <a:off x="2340240" y="5523009"/>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183</a:t>
            </a:r>
          </a:p>
        </p:txBody>
      </p:sp>
      <p:sp>
        <p:nvSpPr>
          <p:cNvPr id="79" name="TextBox 78">
            <a:extLst>
              <a:ext uri="{FF2B5EF4-FFF2-40B4-BE49-F238E27FC236}">
                <a16:creationId xmlns:a16="http://schemas.microsoft.com/office/drawing/2014/main" id="{50CB192B-075D-6446-982E-5A944764015C}"/>
              </a:ext>
            </a:extLst>
          </p:cNvPr>
          <p:cNvSpPr txBox="1"/>
          <p:nvPr/>
        </p:nvSpPr>
        <p:spPr>
          <a:xfrm>
            <a:off x="3074954" y="5526422"/>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113</a:t>
            </a:r>
          </a:p>
        </p:txBody>
      </p:sp>
      <p:sp>
        <p:nvSpPr>
          <p:cNvPr id="80" name="TextBox 79">
            <a:extLst>
              <a:ext uri="{FF2B5EF4-FFF2-40B4-BE49-F238E27FC236}">
                <a16:creationId xmlns:a16="http://schemas.microsoft.com/office/drawing/2014/main" id="{4AEF3D8E-7AD5-7846-8600-C170DAAB726B}"/>
              </a:ext>
            </a:extLst>
          </p:cNvPr>
          <p:cNvSpPr txBox="1"/>
          <p:nvPr/>
        </p:nvSpPr>
        <p:spPr>
          <a:xfrm>
            <a:off x="3809668" y="5519861"/>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69</a:t>
            </a:r>
          </a:p>
        </p:txBody>
      </p:sp>
      <p:sp>
        <p:nvSpPr>
          <p:cNvPr id="81" name="TextBox 80">
            <a:extLst>
              <a:ext uri="{FF2B5EF4-FFF2-40B4-BE49-F238E27FC236}">
                <a16:creationId xmlns:a16="http://schemas.microsoft.com/office/drawing/2014/main" id="{635ACE6F-12EA-5D4C-8D7D-0B4D32B48047}"/>
              </a:ext>
            </a:extLst>
          </p:cNvPr>
          <p:cNvSpPr txBox="1"/>
          <p:nvPr/>
        </p:nvSpPr>
        <p:spPr>
          <a:xfrm>
            <a:off x="4544382" y="552619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54</a:t>
            </a:r>
          </a:p>
        </p:txBody>
      </p:sp>
      <p:sp>
        <p:nvSpPr>
          <p:cNvPr id="82" name="TextBox 81">
            <a:extLst>
              <a:ext uri="{FF2B5EF4-FFF2-40B4-BE49-F238E27FC236}">
                <a16:creationId xmlns:a16="http://schemas.microsoft.com/office/drawing/2014/main" id="{EB7243D3-8FFD-1142-8B08-DB251D6A074E}"/>
              </a:ext>
            </a:extLst>
          </p:cNvPr>
          <p:cNvSpPr txBox="1"/>
          <p:nvPr/>
        </p:nvSpPr>
        <p:spPr>
          <a:xfrm>
            <a:off x="5279096" y="5519861"/>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35</a:t>
            </a:r>
          </a:p>
        </p:txBody>
      </p:sp>
      <p:sp>
        <p:nvSpPr>
          <p:cNvPr id="83" name="TextBox 82">
            <a:extLst>
              <a:ext uri="{FF2B5EF4-FFF2-40B4-BE49-F238E27FC236}">
                <a16:creationId xmlns:a16="http://schemas.microsoft.com/office/drawing/2014/main" id="{3DFC1319-C5B4-F349-91F4-06EBFB847BD5}"/>
              </a:ext>
            </a:extLst>
          </p:cNvPr>
          <p:cNvSpPr txBox="1"/>
          <p:nvPr/>
        </p:nvSpPr>
        <p:spPr>
          <a:xfrm>
            <a:off x="6013810" y="552619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a:t>
            </a:r>
          </a:p>
        </p:txBody>
      </p:sp>
      <p:sp>
        <p:nvSpPr>
          <p:cNvPr id="84" name="TextBox 83">
            <a:extLst>
              <a:ext uri="{FF2B5EF4-FFF2-40B4-BE49-F238E27FC236}">
                <a16:creationId xmlns:a16="http://schemas.microsoft.com/office/drawing/2014/main" id="{3D99E525-8B42-364E-B488-65878E19668E}"/>
              </a:ext>
            </a:extLst>
          </p:cNvPr>
          <p:cNvSpPr txBox="1"/>
          <p:nvPr/>
        </p:nvSpPr>
        <p:spPr>
          <a:xfrm>
            <a:off x="6748524" y="5519861"/>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13</a:t>
            </a:r>
          </a:p>
        </p:txBody>
      </p:sp>
      <p:sp>
        <p:nvSpPr>
          <p:cNvPr id="85" name="TextBox 84">
            <a:extLst>
              <a:ext uri="{FF2B5EF4-FFF2-40B4-BE49-F238E27FC236}">
                <a16:creationId xmlns:a16="http://schemas.microsoft.com/office/drawing/2014/main" id="{4FC45AD2-202A-0C49-9D40-1E8A91156DDA}"/>
              </a:ext>
            </a:extLst>
          </p:cNvPr>
          <p:cNvSpPr txBox="1"/>
          <p:nvPr/>
        </p:nvSpPr>
        <p:spPr>
          <a:xfrm>
            <a:off x="7483238" y="5507261"/>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a:t>
            </a:r>
          </a:p>
        </p:txBody>
      </p:sp>
      <p:sp>
        <p:nvSpPr>
          <p:cNvPr id="86" name="TextBox 85">
            <a:extLst>
              <a:ext uri="{FF2B5EF4-FFF2-40B4-BE49-F238E27FC236}">
                <a16:creationId xmlns:a16="http://schemas.microsoft.com/office/drawing/2014/main" id="{71B55410-D27F-5146-AE27-918E0DAFF1F4}"/>
              </a:ext>
            </a:extLst>
          </p:cNvPr>
          <p:cNvSpPr txBox="1"/>
          <p:nvPr/>
        </p:nvSpPr>
        <p:spPr>
          <a:xfrm>
            <a:off x="8217952" y="5516783"/>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a:t>
            </a:r>
          </a:p>
        </p:txBody>
      </p:sp>
      <p:sp>
        <p:nvSpPr>
          <p:cNvPr id="87" name="TextBox 86">
            <a:extLst>
              <a:ext uri="{FF2B5EF4-FFF2-40B4-BE49-F238E27FC236}">
                <a16:creationId xmlns:a16="http://schemas.microsoft.com/office/drawing/2014/main" id="{5619DB63-6193-B84A-8E51-216875146299}"/>
              </a:ext>
            </a:extLst>
          </p:cNvPr>
          <p:cNvSpPr txBox="1"/>
          <p:nvPr/>
        </p:nvSpPr>
        <p:spPr>
          <a:xfrm>
            <a:off x="8921316" y="552619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a:t>
            </a:r>
          </a:p>
        </p:txBody>
      </p:sp>
      <p:sp>
        <p:nvSpPr>
          <p:cNvPr id="88" name="TextBox 87">
            <a:extLst>
              <a:ext uri="{FF2B5EF4-FFF2-40B4-BE49-F238E27FC236}">
                <a16:creationId xmlns:a16="http://schemas.microsoft.com/office/drawing/2014/main" id="{3033FC6C-BE51-EC46-9E6F-8A0FD85053C0}"/>
              </a:ext>
            </a:extLst>
          </p:cNvPr>
          <p:cNvSpPr txBox="1"/>
          <p:nvPr/>
        </p:nvSpPr>
        <p:spPr>
          <a:xfrm>
            <a:off x="9656030" y="552619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89" name="TextBox 88">
            <a:extLst>
              <a:ext uri="{FF2B5EF4-FFF2-40B4-BE49-F238E27FC236}">
                <a16:creationId xmlns:a16="http://schemas.microsoft.com/office/drawing/2014/main" id="{CCF0DE20-8C67-994D-BB3E-A52F2B93CD0A}"/>
              </a:ext>
            </a:extLst>
          </p:cNvPr>
          <p:cNvSpPr txBox="1"/>
          <p:nvPr/>
        </p:nvSpPr>
        <p:spPr>
          <a:xfrm>
            <a:off x="10390748" y="5516783"/>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103" name="TextBox 102">
            <a:extLst>
              <a:ext uri="{FF2B5EF4-FFF2-40B4-BE49-F238E27FC236}">
                <a16:creationId xmlns:a16="http://schemas.microsoft.com/office/drawing/2014/main" id="{6B9DB465-B45D-5040-A8DC-2FD824E059F0}"/>
              </a:ext>
            </a:extLst>
          </p:cNvPr>
          <p:cNvSpPr txBox="1"/>
          <p:nvPr/>
        </p:nvSpPr>
        <p:spPr>
          <a:xfrm>
            <a:off x="1613149" y="569764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314</a:t>
            </a:r>
          </a:p>
        </p:txBody>
      </p:sp>
      <p:sp>
        <p:nvSpPr>
          <p:cNvPr id="104" name="TextBox 103">
            <a:extLst>
              <a:ext uri="{FF2B5EF4-FFF2-40B4-BE49-F238E27FC236}">
                <a16:creationId xmlns:a16="http://schemas.microsoft.com/office/drawing/2014/main" id="{B150E708-6BBA-B74A-B6BC-A8801FA0FD8F}"/>
              </a:ext>
            </a:extLst>
          </p:cNvPr>
          <p:cNvSpPr txBox="1"/>
          <p:nvPr/>
        </p:nvSpPr>
        <p:spPr>
          <a:xfrm>
            <a:off x="2332859" y="5694459"/>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183</a:t>
            </a:r>
          </a:p>
        </p:txBody>
      </p:sp>
      <p:sp>
        <p:nvSpPr>
          <p:cNvPr id="105" name="TextBox 104">
            <a:extLst>
              <a:ext uri="{FF2B5EF4-FFF2-40B4-BE49-F238E27FC236}">
                <a16:creationId xmlns:a16="http://schemas.microsoft.com/office/drawing/2014/main" id="{1EBD23A4-EC69-354B-9418-9571C24F5ED6}"/>
              </a:ext>
            </a:extLst>
          </p:cNvPr>
          <p:cNvSpPr txBox="1"/>
          <p:nvPr/>
        </p:nvSpPr>
        <p:spPr>
          <a:xfrm>
            <a:off x="3068244" y="5697872"/>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82</a:t>
            </a:r>
          </a:p>
        </p:txBody>
      </p:sp>
      <p:sp>
        <p:nvSpPr>
          <p:cNvPr id="106" name="TextBox 105">
            <a:extLst>
              <a:ext uri="{FF2B5EF4-FFF2-40B4-BE49-F238E27FC236}">
                <a16:creationId xmlns:a16="http://schemas.microsoft.com/office/drawing/2014/main" id="{8782E2BC-A10A-1541-BEE7-CFECBC2C4BD0}"/>
              </a:ext>
            </a:extLst>
          </p:cNvPr>
          <p:cNvSpPr txBox="1"/>
          <p:nvPr/>
        </p:nvSpPr>
        <p:spPr>
          <a:xfrm>
            <a:off x="3803629" y="5691311"/>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39</a:t>
            </a:r>
          </a:p>
        </p:txBody>
      </p:sp>
      <p:sp>
        <p:nvSpPr>
          <p:cNvPr id="107" name="TextBox 106">
            <a:extLst>
              <a:ext uri="{FF2B5EF4-FFF2-40B4-BE49-F238E27FC236}">
                <a16:creationId xmlns:a16="http://schemas.microsoft.com/office/drawing/2014/main" id="{71689D72-BAF7-EA40-B529-696240C76D95}"/>
              </a:ext>
            </a:extLst>
          </p:cNvPr>
          <p:cNvSpPr txBox="1"/>
          <p:nvPr/>
        </p:nvSpPr>
        <p:spPr>
          <a:xfrm>
            <a:off x="4539014" y="569764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a:t>
            </a:r>
          </a:p>
        </p:txBody>
      </p:sp>
      <p:sp>
        <p:nvSpPr>
          <p:cNvPr id="108" name="TextBox 107">
            <a:extLst>
              <a:ext uri="{FF2B5EF4-FFF2-40B4-BE49-F238E27FC236}">
                <a16:creationId xmlns:a16="http://schemas.microsoft.com/office/drawing/2014/main" id="{8693700E-3819-4D43-BC17-3AC968D1FD83}"/>
              </a:ext>
            </a:extLst>
          </p:cNvPr>
          <p:cNvSpPr txBox="1"/>
          <p:nvPr/>
        </p:nvSpPr>
        <p:spPr>
          <a:xfrm>
            <a:off x="5274399" y="5691311"/>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a:t>
            </a:r>
          </a:p>
        </p:txBody>
      </p:sp>
      <p:sp>
        <p:nvSpPr>
          <p:cNvPr id="109" name="TextBox 108">
            <a:extLst>
              <a:ext uri="{FF2B5EF4-FFF2-40B4-BE49-F238E27FC236}">
                <a16:creationId xmlns:a16="http://schemas.microsoft.com/office/drawing/2014/main" id="{673FC429-9EB4-8C42-B4D0-C43FC15D067C}"/>
              </a:ext>
            </a:extLst>
          </p:cNvPr>
          <p:cNvSpPr txBox="1"/>
          <p:nvPr/>
        </p:nvSpPr>
        <p:spPr>
          <a:xfrm>
            <a:off x="6009784" y="569764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a:t>
            </a:r>
          </a:p>
        </p:txBody>
      </p:sp>
      <p:sp>
        <p:nvSpPr>
          <p:cNvPr id="110" name="TextBox 109">
            <a:extLst>
              <a:ext uri="{FF2B5EF4-FFF2-40B4-BE49-F238E27FC236}">
                <a16:creationId xmlns:a16="http://schemas.microsoft.com/office/drawing/2014/main" id="{C4769AEE-F120-B348-8CFA-81D47E03C641}"/>
              </a:ext>
            </a:extLst>
          </p:cNvPr>
          <p:cNvSpPr txBox="1"/>
          <p:nvPr/>
        </p:nvSpPr>
        <p:spPr>
          <a:xfrm>
            <a:off x="6745169" y="5691311"/>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a:t>
            </a:r>
          </a:p>
        </p:txBody>
      </p:sp>
      <p:sp>
        <p:nvSpPr>
          <p:cNvPr id="111" name="TextBox 110">
            <a:extLst>
              <a:ext uri="{FF2B5EF4-FFF2-40B4-BE49-F238E27FC236}">
                <a16:creationId xmlns:a16="http://schemas.microsoft.com/office/drawing/2014/main" id="{EF4C2A37-7931-8B43-90B4-E00D7D44B348}"/>
              </a:ext>
            </a:extLst>
          </p:cNvPr>
          <p:cNvSpPr txBox="1"/>
          <p:nvPr/>
        </p:nvSpPr>
        <p:spPr>
          <a:xfrm>
            <a:off x="7480554" y="5678711"/>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112" name="TextBox 111">
            <a:extLst>
              <a:ext uri="{FF2B5EF4-FFF2-40B4-BE49-F238E27FC236}">
                <a16:creationId xmlns:a16="http://schemas.microsoft.com/office/drawing/2014/main" id="{6E205AB7-6967-6247-B05A-06AFD9D44F3E}"/>
              </a:ext>
            </a:extLst>
          </p:cNvPr>
          <p:cNvSpPr txBox="1"/>
          <p:nvPr/>
        </p:nvSpPr>
        <p:spPr>
          <a:xfrm>
            <a:off x="8215939" y="5688233"/>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113" name="TextBox 112">
            <a:extLst>
              <a:ext uri="{FF2B5EF4-FFF2-40B4-BE49-F238E27FC236}">
                <a16:creationId xmlns:a16="http://schemas.microsoft.com/office/drawing/2014/main" id="{7CFCB874-36B8-6D4E-9C58-514232EA334F}"/>
              </a:ext>
            </a:extLst>
          </p:cNvPr>
          <p:cNvSpPr txBox="1"/>
          <p:nvPr/>
        </p:nvSpPr>
        <p:spPr>
          <a:xfrm>
            <a:off x="8919974" y="569764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114" name="TextBox 113">
            <a:extLst>
              <a:ext uri="{FF2B5EF4-FFF2-40B4-BE49-F238E27FC236}">
                <a16:creationId xmlns:a16="http://schemas.microsoft.com/office/drawing/2014/main" id="{CCCBE0AF-C963-2640-B5CF-23926C2B0B35}"/>
              </a:ext>
            </a:extLst>
          </p:cNvPr>
          <p:cNvSpPr txBox="1"/>
          <p:nvPr/>
        </p:nvSpPr>
        <p:spPr>
          <a:xfrm>
            <a:off x="9655359" y="5697645"/>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115" name="TextBox 114">
            <a:extLst>
              <a:ext uri="{FF2B5EF4-FFF2-40B4-BE49-F238E27FC236}">
                <a16:creationId xmlns:a16="http://schemas.microsoft.com/office/drawing/2014/main" id="{1B079420-4C06-974A-9E4C-6B942F16B852}"/>
              </a:ext>
            </a:extLst>
          </p:cNvPr>
          <p:cNvSpPr txBox="1"/>
          <p:nvPr/>
        </p:nvSpPr>
        <p:spPr>
          <a:xfrm>
            <a:off x="10390748" y="5688233"/>
            <a:ext cx="4417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a:t>
            </a:r>
          </a:p>
        </p:txBody>
      </p:sp>
      <p:sp>
        <p:nvSpPr>
          <p:cNvPr id="129" name="TextBox 128">
            <a:extLst>
              <a:ext uri="{FF2B5EF4-FFF2-40B4-BE49-F238E27FC236}">
                <a16:creationId xmlns:a16="http://schemas.microsoft.com/office/drawing/2014/main" id="{1233B080-A4AA-074A-A0FE-6167EEED15ED}"/>
              </a:ext>
            </a:extLst>
          </p:cNvPr>
          <p:cNvSpPr txBox="1"/>
          <p:nvPr/>
        </p:nvSpPr>
        <p:spPr>
          <a:xfrm>
            <a:off x="1117175" y="5526195"/>
            <a:ext cx="54552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N+C</a:t>
            </a:r>
          </a:p>
        </p:txBody>
      </p:sp>
      <p:sp>
        <p:nvSpPr>
          <p:cNvPr id="130" name="TextBox 129">
            <a:extLst>
              <a:ext uri="{FF2B5EF4-FFF2-40B4-BE49-F238E27FC236}">
                <a16:creationId xmlns:a16="http://schemas.microsoft.com/office/drawing/2014/main" id="{13FBD772-FB64-D745-86CC-529BC4C44755}"/>
              </a:ext>
            </a:extLst>
          </p:cNvPr>
          <p:cNvSpPr txBox="1"/>
          <p:nvPr/>
        </p:nvSpPr>
        <p:spPr>
          <a:xfrm>
            <a:off x="1117175" y="5697645"/>
            <a:ext cx="54552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L+C</a:t>
            </a:r>
          </a:p>
        </p:txBody>
      </p:sp>
      <p:sp>
        <p:nvSpPr>
          <p:cNvPr id="120" name="TextBox 119">
            <a:extLst>
              <a:ext uri="{FF2B5EF4-FFF2-40B4-BE49-F238E27FC236}">
                <a16:creationId xmlns:a16="http://schemas.microsoft.com/office/drawing/2014/main" id="{9BF22215-611A-459A-8508-253F138AC3A6}"/>
              </a:ext>
            </a:extLst>
          </p:cNvPr>
          <p:cNvSpPr txBox="1"/>
          <p:nvPr/>
        </p:nvSpPr>
        <p:spPr>
          <a:xfrm>
            <a:off x="5724008" y="6485401"/>
            <a:ext cx="261787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Calibri"/>
              </a:rPr>
              <a:t>Adam Brufsky</a:t>
            </a:r>
          </a:p>
        </p:txBody>
      </p:sp>
      <p:sp>
        <p:nvSpPr>
          <p:cNvPr id="140" name="Freeform 9">
            <a:extLst>
              <a:ext uri="{FF2B5EF4-FFF2-40B4-BE49-F238E27FC236}">
                <a16:creationId xmlns:a16="http://schemas.microsoft.com/office/drawing/2014/main" id="{EE09D93D-C59D-C54D-B3CB-5F3445540793}"/>
              </a:ext>
            </a:extLst>
          </p:cNvPr>
          <p:cNvSpPr>
            <a:spLocks/>
          </p:cNvSpPr>
          <p:nvPr/>
        </p:nvSpPr>
        <p:spPr bwMode="auto">
          <a:xfrm>
            <a:off x="1808334" y="1085039"/>
            <a:ext cx="8799188" cy="3599913"/>
          </a:xfrm>
          <a:custGeom>
            <a:avLst/>
            <a:gdLst>
              <a:gd name="T0" fmla="*/ 43 w 2964"/>
              <a:gd name="T1" fmla="*/ 7 h 1380"/>
              <a:gd name="T2" fmla="*/ 95 w 2964"/>
              <a:gd name="T3" fmla="*/ 13 h 1380"/>
              <a:gd name="T4" fmla="*/ 111 w 2964"/>
              <a:gd name="T5" fmla="*/ 63 h 1380"/>
              <a:gd name="T6" fmla="*/ 118 w 2964"/>
              <a:gd name="T7" fmla="*/ 119 h 1380"/>
              <a:gd name="T8" fmla="*/ 127 w 2964"/>
              <a:gd name="T9" fmla="*/ 197 h 1380"/>
              <a:gd name="T10" fmla="*/ 134 w 2964"/>
              <a:gd name="T11" fmla="*/ 210 h 1380"/>
              <a:gd name="T12" fmla="*/ 140 w 2964"/>
              <a:gd name="T13" fmla="*/ 230 h 1380"/>
              <a:gd name="T14" fmla="*/ 153 w 2964"/>
              <a:gd name="T15" fmla="*/ 250 h 1380"/>
              <a:gd name="T16" fmla="*/ 180 w 2964"/>
              <a:gd name="T17" fmla="*/ 273 h 1380"/>
              <a:gd name="T18" fmla="*/ 193 w 2964"/>
              <a:gd name="T19" fmla="*/ 283 h 1380"/>
              <a:gd name="T20" fmla="*/ 199 w 2964"/>
              <a:gd name="T21" fmla="*/ 296 h 1380"/>
              <a:gd name="T22" fmla="*/ 219 w 2964"/>
              <a:gd name="T23" fmla="*/ 312 h 1380"/>
              <a:gd name="T24" fmla="*/ 225 w 2964"/>
              <a:gd name="T25" fmla="*/ 322 h 1380"/>
              <a:gd name="T26" fmla="*/ 232 w 2964"/>
              <a:gd name="T27" fmla="*/ 345 h 1380"/>
              <a:gd name="T28" fmla="*/ 238 w 2964"/>
              <a:gd name="T29" fmla="*/ 401 h 1380"/>
              <a:gd name="T30" fmla="*/ 242 w 2964"/>
              <a:gd name="T31" fmla="*/ 424 h 1380"/>
              <a:gd name="T32" fmla="*/ 251 w 2964"/>
              <a:gd name="T33" fmla="*/ 447 h 1380"/>
              <a:gd name="T34" fmla="*/ 274 w 2964"/>
              <a:gd name="T35" fmla="*/ 460 h 1380"/>
              <a:gd name="T36" fmla="*/ 307 w 2964"/>
              <a:gd name="T37" fmla="*/ 470 h 1380"/>
              <a:gd name="T38" fmla="*/ 339 w 2964"/>
              <a:gd name="T39" fmla="*/ 486 h 1380"/>
              <a:gd name="T40" fmla="*/ 346 w 2964"/>
              <a:gd name="T41" fmla="*/ 545 h 1380"/>
              <a:gd name="T42" fmla="*/ 353 w 2964"/>
              <a:gd name="T43" fmla="*/ 582 h 1380"/>
              <a:gd name="T44" fmla="*/ 362 w 2964"/>
              <a:gd name="T45" fmla="*/ 611 h 1380"/>
              <a:gd name="T46" fmla="*/ 402 w 2964"/>
              <a:gd name="T47" fmla="*/ 628 h 1380"/>
              <a:gd name="T48" fmla="*/ 415 w 2964"/>
              <a:gd name="T49" fmla="*/ 644 h 1380"/>
              <a:gd name="T50" fmla="*/ 447 w 2964"/>
              <a:gd name="T51" fmla="*/ 664 h 1380"/>
              <a:gd name="T52" fmla="*/ 454 w 2964"/>
              <a:gd name="T53" fmla="*/ 680 h 1380"/>
              <a:gd name="T54" fmla="*/ 460 w 2964"/>
              <a:gd name="T55" fmla="*/ 739 h 1380"/>
              <a:gd name="T56" fmla="*/ 473 w 2964"/>
              <a:gd name="T57" fmla="*/ 766 h 1380"/>
              <a:gd name="T58" fmla="*/ 503 w 2964"/>
              <a:gd name="T59" fmla="*/ 772 h 1380"/>
              <a:gd name="T60" fmla="*/ 561 w 2964"/>
              <a:gd name="T61" fmla="*/ 789 h 1380"/>
              <a:gd name="T62" fmla="*/ 571 w 2964"/>
              <a:gd name="T63" fmla="*/ 808 h 1380"/>
              <a:gd name="T64" fmla="*/ 578 w 2964"/>
              <a:gd name="T65" fmla="*/ 821 h 1380"/>
              <a:gd name="T66" fmla="*/ 591 w 2964"/>
              <a:gd name="T67" fmla="*/ 838 h 1380"/>
              <a:gd name="T68" fmla="*/ 663 w 2964"/>
              <a:gd name="T69" fmla="*/ 851 h 1380"/>
              <a:gd name="T70" fmla="*/ 672 w 2964"/>
              <a:gd name="T71" fmla="*/ 864 h 1380"/>
              <a:gd name="T72" fmla="*/ 682 w 2964"/>
              <a:gd name="T73" fmla="*/ 880 h 1380"/>
              <a:gd name="T74" fmla="*/ 692 w 2964"/>
              <a:gd name="T75" fmla="*/ 920 h 1380"/>
              <a:gd name="T76" fmla="*/ 705 w 2964"/>
              <a:gd name="T77" fmla="*/ 940 h 1380"/>
              <a:gd name="T78" fmla="*/ 793 w 2964"/>
              <a:gd name="T79" fmla="*/ 963 h 1380"/>
              <a:gd name="T80" fmla="*/ 803 w 2964"/>
              <a:gd name="T81" fmla="*/ 992 h 1380"/>
              <a:gd name="T82" fmla="*/ 930 w 2964"/>
              <a:gd name="T83" fmla="*/ 1009 h 1380"/>
              <a:gd name="T84" fmla="*/ 983 w 2964"/>
              <a:gd name="T85" fmla="*/ 1028 h 1380"/>
              <a:gd name="T86" fmla="*/ 1022 w 2964"/>
              <a:gd name="T87" fmla="*/ 1045 h 1380"/>
              <a:gd name="T88" fmla="*/ 1032 w 2964"/>
              <a:gd name="T89" fmla="*/ 1071 h 1380"/>
              <a:gd name="T90" fmla="*/ 1074 w 2964"/>
              <a:gd name="T91" fmla="*/ 1091 h 1380"/>
              <a:gd name="T92" fmla="*/ 1139 w 2964"/>
              <a:gd name="T93" fmla="*/ 1110 h 1380"/>
              <a:gd name="T94" fmla="*/ 1195 w 2964"/>
              <a:gd name="T95" fmla="*/ 1127 h 1380"/>
              <a:gd name="T96" fmla="*/ 1296 w 2964"/>
              <a:gd name="T97" fmla="*/ 1143 h 1380"/>
              <a:gd name="T98" fmla="*/ 1371 w 2964"/>
              <a:gd name="T99" fmla="*/ 1163 h 1380"/>
              <a:gd name="T100" fmla="*/ 1479 w 2964"/>
              <a:gd name="T101" fmla="*/ 1186 h 1380"/>
              <a:gd name="T102" fmla="*/ 1596 w 2964"/>
              <a:gd name="T103" fmla="*/ 1222 h 1380"/>
              <a:gd name="T104" fmla="*/ 1707 w 2964"/>
              <a:gd name="T105" fmla="*/ 1245 h 1380"/>
              <a:gd name="T106" fmla="*/ 1991 w 2964"/>
              <a:gd name="T107" fmla="*/ 1284 h 1380"/>
              <a:gd name="T108" fmla="*/ 2507 w 2964"/>
              <a:gd name="T109" fmla="*/ 1344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64" h="1380">
                <a:moveTo>
                  <a:pt x="0" y="0"/>
                </a:moveTo>
                <a:lnTo>
                  <a:pt x="23" y="0"/>
                </a:lnTo>
                <a:lnTo>
                  <a:pt x="23" y="7"/>
                </a:lnTo>
                <a:lnTo>
                  <a:pt x="43" y="7"/>
                </a:lnTo>
                <a:lnTo>
                  <a:pt x="43" y="10"/>
                </a:lnTo>
                <a:lnTo>
                  <a:pt x="46" y="10"/>
                </a:lnTo>
                <a:lnTo>
                  <a:pt x="46" y="13"/>
                </a:lnTo>
                <a:lnTo>
                  <a:pt x="95" y="13"/>
                </a:lnTo>
                <a:lnTo>
                  <a:pt x="95" y="30"/>
                </a:lnTo>
                <a:lnTo>
                  <a:pt x="105" y="30"/>
                </a:lnTo>
                <a:lnTo>
                  <a:pt x="105" y="63"/>
                </a:lnTo>
                <a:lnTo>
                  <a:pt x="111" y="63"/>
                </a:lnTo>
                <a:lnTo>
                  <a:pt x="111" y="92"/>
                </a:lnTo>
                <a:lnTo>
                  <a:pt x="114" y="92"/>
                </a:lnTo>
                <a:lnTo>
                  <a:pt x="114" y="119"/>
                </a:lnTo>
                <a:lnTo>
                  <a:pt x="118" y="119"/>
                </a:lnTo>
                <a:lnTo>
                  <a:pt x="118" y="171"/>
                </a:lnTo>
                <a:lnTo>
                  <a:pt x="118" y="188"/>
                </a:lnTo>
                <a:lnTo>
                  <a:pt x="127" y="188"/>
                </a:lnTo>
                <a:lnTo>
                  <a:pt x="127" y="197"/>
                </a:lnTo>
                <a:lnTo>
                  <a:pt x="127" y="207"/>
                </a:lnTo>
                <a:lnTo>
                  <a:pt x="131" y="207"/>
                </a:lnTo>
                <a:lnTo>
                  <a:pt x="131" y="210"/>
                </a:lnTo>
                <a:lnTo>
                  <a:pt x="134" y="210"/>
                </a:lnTo>
                <a:lnTo>
                  <a:pt x="134" y="224"/>
                </a:lnTo>
                <a:lnTo>
                  <a:pt x="137" y="224"/>
                </a:lnTo>
                <a:lnTo>
                  <a:pt x="137" y="230"/>
                </a:lnTo>
                <a:lnTo>
                  <a:pt x="140" y="230"/>
                </a:lnTo>
                <a:lnTo>
                  <a:pt x="140" y="243"/>
                </a:lnTo>
                <a:lnTo>
                  <a:pt x="147" y="243"/>
                </a:lnTo>
                <a:lnTo>
                  <a:pt x="147" y="250"/>
                </a:lnTo>
                <a:lnTo>
                  <a:pt x="153" y="250"/>
                </a:lnTo>
                <a:lnTo>
                  <a:pt x="153" y="263"/>
                </a:lnTo>
                <a:lnTo>
                  <a:pt x="170" y="263"/>
                </a:lnTo>
                <a:lnTo>
                  <a:pt x="170" y="273"/>
                </a:lnTo>
                <a:lnTo>
                  <a:pt x="180" y="273"/>
                </a:lnTo>
                <a:lnTo>
                  <a:pt x="180" y="279"/>
                </a:lnTo>
                <a:lnTo>
                  <a:pt x="189" y="279"/>
                </a:lnTo>
                <a:lnTo>
                  <a:pt x="189" y="283"/>
                </a:lnTo>
                <a:lnTo>
                  <a:pt x="193" y="283"/>
                </a:lnTo>
                <a:lnTo>
                  <a:pt x="193" y="289"/>
                </a:lnTo>
                <a:lnTo>
                  <a:pt x="196" y="289"/>
                </a:lnTo>
                <a:lnTo>
                  <a:pt x="196" y="296"/>
                </a:lnTo>
                <a:lnTo>
                  <a:pt x="199" y="296"/>
                </a:lnTo>
                <a:lnTo>
                  <a:pt x="199" y="306"/>
                </a:lnTo>
                <a:lnTo>
                  <a:pt x="212" y="306"/>
                </a:lnTo>
                <a:lnTo>
                  <a:pt x="212" y="312"/>
                </a:lnTo>
                <a:lnTo>
                  <a:pt x="219" y="312"/>
                </a:lnTo>
                <a:lnTo>
                  <a:pt x="219" y="319"/>
                </a:lnTo>
                <a:lnTo>
                  <a:pt x="222" y="319"/>
                </a:lnTo>
                <a:lnTo>
                  <a:pt x="222" y="322"/>
                </a:lnTo>
                <a:lnTo>
                  <a:pt x="225" y="322"/>
                </a:lnTo>
                <a:lnTo>
                  <a:pt x="225" y="332"/>
                </a:lnTo>
                <a:lnTo>
                  <a:pt x="229" y="332"/>
                </a:lnTo>
                <a:lnTo>
                  <a:pt x="229" y="345"/>
                </a:lnTo>
                <a:lnTo>
                  <a:pt x="232" y="345"/>
                </a:lnTo>
                <a:lnTo>
                  <a:pt x="232" y="365"/>
                </a:lnTo>
                <a:lnTo>
                  <a:pt x="235" y="365"/>
                </a:lnTo>
                <a:lnTo>
                  <a:pt x="235" y="401"/>
                </a:lnTo>
                <a:lnTo>
                  <a:pt x="238" y="401"/>
                </a:lnTo>
                <a:lnTo>
                  <a:pt x="238" y="408"/>
                </a:lnTo>
                <a:lnTo>
                  <a:pt x="242" y="408"/>
                </a:lnTo>
                <a:lnTo>
                  <a:pt x="242" y="424"/>
                </a:lnTo>
                <a:lnTo>
                  <a:pt x="242" y="424"/>
                </a:lnTo>
                <a:lnTo>
                  <a:pt x="242" y="431"/>
                </a:lnTo>
                <a:lnTo>
                  <a:pt x="248" y="431"/>
                </a:lnTo>
                <a:lnTo>
                  <a:pt x="248" y="447"/>
                </a:lnTo>
                <a:lnTo>
                  <a:pt x="251" y="447"/>
                </a:lnTo>
                <a:lnTo>
                  <a:pt x="251" y="454"/>
                </a:lnTo>
                <a:lnTo>
                  <a:pt x="261" y="454"/>
                </a:lnTo>
                <a:lnTo>
                  <a:pt x="261" y="460"/>
                </a:lnTo>
                <a:lnTo>
                  <a:pt x="274" y="460"/>
                </a:lnTo>
                <a:lnTo>
                  <a:pt x="274" y="467"/>
                </a:lnTo>
                <a:lnTo>
                  <a:pt x="287" y="467"/>
                </a:lnTo>
                <a:lnTo>
                  <a:pt x="287" y="470"/>
                </a:lnTo>
                <a:lnTo>
                  <a:pt x="307" y="470"/>
                </a:lnTo>
                <a:lnTo>
                  <a:pt x="307" y="480"/>
                </a:lnTo>
                <a:lnTo>
                  <a:pt x="333" y="480"/>
                </a:lnTo>
                <a:lnTo>
                  <a:pt x="333" y="486"/>
                </a:lnTo>
                <a:lnTo>
                  <a:pt x="339" y="486"/>
                </a:lnTo>
                <a:lnTo>
                  <a:pt x="339" y="516"/>
                </a:lnTo>
                <a:lnTo>
                  <a:pt x="346" y="516"/>
                </a:lnTo>
                <a:lnTo>
                  <a:pt x="346" y="545"/>
                </a:lnTo>
                <a:lnTo>
                  <a:pt x="346" y="545"/>
                </a:lnTo>
                <a:lnTo>
                  <a:pt x="346" y="559"/>
                </a:lnTo>
                <a:lnTo>
                  <a:pt x="349" y="559"/>
                </a:lnTo>
                <a:lnTo>
                  <a:pt x="349" y="582"/>
                </a:lnTo>
                <a:lnTo>
                  <a:pt x="353" y="582"/>
                </a:lnTo>
                <a:lnTo>
                  <a:pt x="353" y="608"/>
                </a:lnTo>
                <a:lnTo>
                  <a:pt x="359" y="608"/>
                </a:lnTo>
                <a:lnTo>
                  <a:pt x="359" y="611"/>
                </a:lnTo>
                <a:lnTo>
                  <a:pt x="362" y="611"/>
                </a:lnTo>
                <a:lnTo>
                  <a:pt x="362" y="624"/>
                </a:lnTo>
                <a:lnTo>
                  <a:pt x="366" y="624"/>
                </a:lnTo>
                <a:lnTo>
                  <a:pt x="366" y="628"/>
                </a:lnTo>
                <a:lnTo>
                  <a:pt x="402" y="628"/>
                </a:lnTo>
                <a:lnTo>
                  <a:pt x="402" y="641"/>
                </a:lnTo>
                <a:lnTo>
                  <a:pt x="411" y="641"/>
                </a:lnTo>
                <a:lnTo>
                  <a:pt x="411" y="644"/>
                </a:lnTo>
                <a:lnTo>
                  <a:pt x="415" y="644"/>
                </a:lnTo>
                <a:lnTo>
                  <a:pt x="415" y="654"/>
                </a:lnTo>
                <a:lnTo>
                  <a:pt x="421" y="654"/>
                </a:lnTo>
                <a:lnTo>
                  <a:pt x="421" y="664"/>
                </a:lnTo>
                <a:lnTo>
                  <a:pt x="447" y="664"/>
                </a:lnTo>
                <a:lnTo>
                  <a:pt x="447" y="677"/>
                </a:lnTo>
                <a:lnTo>
                  <a:pt x="450" y="677"/>
                </a:lnTo>
                <a:lnTo>
                  <a:pt x="450" y="680"/>
                </a:lnTo>
                <a:lnTo>
                  <a:pt x="454" y="680"/>
                </a:lnTo>
                <a:lnTo>
                  <a:pt x="454" y="703"/>
                </a:lnTo>
                <a:lnTo>
                  <a:pt x="460" y="703"/>
                </a:lnTo>
                <a:lnTo>
                  <a:pt x="460" y="739"/>
                </a:lnTo>
                <a:lnTo>
                  <a:pt x="460" y="739"/>
                </a:lnTo>
                <a:lnTo>
                  <a:pt x="460" y="759"/>
                </a:lnTo>
                <a:lnTo>
                  <a:pt x="470" y="759"/>
                </a:lnTo>
                <a:lnTo>
                  <a:pt x="470" y="766"/>
                </a:lnTo>
                <a:lnTo>
                  <a:pt x="473" y="766"/>
                </a:lnTo>
                <a:lnTo>
                  <a:pt x="473" y="769"/>
                </a:lnTo>
                <a:lnTo>
                  <a:pt x="499" y="769"/>
                </a:lnTo>
                <a:lnTo>
                  <a:pt x="499" y="772"/>
                </a:lnTo>
                <a:lnTo>
                  <a:pt x="503" y="772"/>
                </a:lnTo>
                <a:lnTo>
                  <a:pt x="503" y="782"/>
                </a:lnTo>
                <a:lnTo>
                  <a:pt x="555" y="782"/>
                </a:lnTo>
                <a:lnTo>
                  <a:pt x="555" y="789"/>
                </a:lnTo>
                <a:lnTo>
                  <a:pt x="561" y="789"/>
                </a:lnTo>
                <a:lnTo>
                  <a:pt x="561" y="792"/>
                </a:lnTo>
                <a:lnTo>
                  <a:pt x="568" y="792"/>
                </a:lnTo>
                <a:lnTo>
                  <a:pt x="568" y="808"/>
                </a:lnTo>
                <a:lnTo>
                  <a:pt x="571" y="808"/>
                </a:lnTo>
                <a:lnTo>
                  <a:pt x="571" y="815"/>
                </a:lnTo>
                <a:lnTo>
                  <a:pt x="575" y="815"/>
                </a:lnTo>
                <a:lnTo>
                  <a:pt x="575" y="821"/>
                </a:lnTo>
                <a:lnTo>
                  <a:pt x="578" y="821"/>
                </a:lnTo>
                <a:lnTo>
                  <a:pt x="578" y="831"/>
                </a:lnTo>
                <a:lnTo>
                  <a:pt x="584" y="831"/>
                </a:lnTo>
                <a:lnTo>
                  <a:pt x="584" y="838"/>
                </a:lnTo>
                <a:lnTo>
                  <a:pt x="591" y="838"/>
                </a:lnTo>
                <a:lnTo>
                  <a:pt x="591" y="844"/>
                </a:lnTo>
                <a:lnTo>
                  <a:pt x="627" y="844"/>
                </a:lnTo>
                <a:lnTo>
                  <a:pt x="627" y="851"/>
                </a:lnTo>
                <a:lnTo>
                  <a:pt x="663" y="851"/>
                </a:lnTo>
                <a:lnTo>
                  <a:pt x="663" y="861"/>
                </a:lnTo>
                <a:lnTo>
                  <a:pt x="669" y="861"/>
                </a:lnTo>
                <a:lnTo>
                  <a:pt x="669" y="864"/>
                </a:lnTo>
                <a:lnTo>
                  <a:pt x="672" y="864"/>
                </a:lnTo>
                <a:lnTo>
                  <a:pt x="672" y="871"/>
                </a:lnTo>
                <a:lnTo>
                  <a:pt x="679" y="871"/>
                </a:lnTo>
                <a:lnTo>
                  <a:pt x="679" y="880"/>
                </a:lnTo>
                <a:lnTo>
                  <a:pt x="682" y="880"/>
                </a:lnTo>
                <a:lnTo>
                  <a:pt x="682" y="913"/>
                </a:lnTo>
                <a:lnTo>
                  <a:pt x="689" y="913"/>
                </a:lnTo>
                <a:lnTo>
                  <a:pt x="689" y="920"/>
                </a:lnTo>
                <a:lnTo>
                  <a:pt x="692" y="920"/>
                </a:lnTo>
                <a:lnTo>
                  <a:pt x="692" y="936"/>
                </a:lnTo>
                <a:lnTo>
                  <a:pt x="702" y="936"/>
                </a:lnTo>
                <a:lnTo>
                  <a:pt x="702" y="940"/>
                </a:lnTo>
                <a:lnTo>
                  <a:pt x="705" y="940"/>
                </a:lnTo>
                <a:lnTo>
                  <a:pt x="705" y="956"/>
                </a:lnTo>
                <a:lnTo>
                  <a:pt x="787" y="956"/>
                </a:lnTo>
                <a:lnTo>
                  <a:pt x="787" y="963"/>
                </a:lnTo>
                <a:lnTo>
                  <a:pt x="793" y="963"/>
                </a:lnTo>
                <a:lnTo>
                  <a:pt x="793" y="976"/>
                </a:lnTo>
                <a:lnTo>
                  <a:pt x="800" y="976"/>
                </a:lnTo>
                <a:lnTo>
                  <a:pt x="800" y="992"/>
                </a:lnTo>
                <a:lnTo>
                  <a:pt x="803" y="992"/>
                </a:lnTo>
                <a:lnTo>
                  <a:pt x="803" y="999"/>
                </a:lnTo>
                <a:lnTo>
                  <a:pt x="911" y="999"/>
                </a:lnTo>
                <a:lnTo>
                  <a:pt x="911" y="1009"/>
                </a:lnTo>
                <a:lnTo>
                  <a:pt x="930" y="1009"/>
                </a:lnTo>
                <a:lnTo>
                  <a:pt x="930" y="1022"/>
                </a:lnTo>
                <a:lnTo>
                  <a:pt x="973" y="1022"/>
                </a:lnTo>
                <a:lnTo>
                  <a:pt x="973" y="1028"/>
                </a:lnTo>
                <a:lnTo>
                  <a:pt x="983" y="1028"/>
                </a:lnTo>
                <a:lnTo>
                  <a:pt x="983" y="1038"/>
                </a:lnTo>
                <a:lnTo>
                  <a:pt x="1012" y="1038"/>
                </a:lnTo>
                <a:lnTo>
                  <a:pt x="1012" y="1045"/>
                </a:lnTo>
                <a:lnTo>
                  <a:pt x="1022" y="1045"/>
                </a:lnTo>
                <a:lnTo>
                  <a:pt x="1022" y="1055"/>
                </a:lnTo>
                <a:lnTo>
                  <a:pt x="1028" y="1055"/>
                </a:lnTo>
                <a:lnTo>
                  <a:pt x="1028" y="1071"/>
                </a:lnTo>
                <a:lnTo>
                  <a:pt x="1032" y="1071"/>
                </a:lnTo>
                <a:lnTo>
                  <a:pt x="1032" y="1084"/>
                </a:lnTo>
                <a:lnTo>
                  <a:pt x="1035" y="1084"/>
                </a:lnTo>
                <a:lnTo>
                  <a:pt x="1035" y="1091"/>
                </a:lnTo>
                <a:lnTo>
                  <a:pt x="1074" y="1091"/>
                </a:lnTo>
                <a:lnTo>
                  <a:pt x="1074" y="1101"/>
                </a:lnTo>
                <a:lnTo>
                  <a:pt x="1129" y="1101"/>
                </a:lnTo>
                <a:lnTo>
                  <a:pt x="1129" y="1110"/>
                </a:lnTo>
                <a:lnTo>
                  <a:pt x="1139" y="1110"/>
                </a:lnTo>
                <a:lnTo>
                  <a:pt x="1139" y="1117"/>
                </a:lnTo>
                <a:lnTo>
                  <a:pt x="1169" y="1117"/>
                </a:lnTo>
                <a:lnTo>
                  <a:pt x="1169" y="1127"/>
                </a:lnTo>
                <a:lnTo>
                  <a:pt x="1195" y="1127"/>
                </a:lnTo>
                <a:lnTo>
                  <a:pt x="1195" y="1133"/>
                </a:lnTo>
                <a:lnTo>
                  <a:pt x="1254" y="1133"/>
                </a:lnTo>
                <a:lnTo>
                  <a:pt x="1254" y="1143"/>
                </a:lnTo>
                <a:lnTo>
                  <a:pt x="1296" y="1143"/>
                </a:lnTo>
                <a:lnTo>
                  <a:pt x="1296" y="1153"/>
                </a:lnTo>
                <a:lnTo>
                  <a:pt x="1332" y="1153"/>
                </a:lnTo>
                <a:lnTo>
                  <a:pt x="1332" y="1163"/>
                </a:lnTo>
                <a:lnTo>
                  <a:pt x="1371" y="1163"/>
                </a:lnTo>
                <a:lnTo>
                  <a:pt x="1371" y="1176"/>
                </a:lnTo>
                <a:lnTo>
                  <a:pt x="1472" y="1176"/>
                </a:lnTo>
                <a:lnTo>
                  <a:pt x="1472" y="1186"/>
                </a:lnTo>
                <a:lnTo>
                  <a:pt x="1479" y="1186"/>
                </a:lnTo>
                <a:lnTo>
                  <a:pt x="1479" y="1199"/>
                </a:lnTo>
                <a:lnTo>
                  <a:pt x="1479" y="1199"/>
                </a:lnTo>
                <a:lnTo>
                  <a:pt x="1479" y="1222"/>
                </a:lnTo>
                <a:lnTo>
                  <a:pt x="1596" y="1222"/>
                </a:lnTo>
                <a:lnTo>
                  <a:pt x="1596" y="1232"/>
                </a:lnTo>
                <a:lnTo>
                  <a:pt x="1616" y="1232"/>
                </a:lnTo>
                <a:lnTo>
                  <a:pt x="1616" y="1245"/>
                </a:lnTo>
                <a:lnTo>
                  <a:pt x="1707" y="1245"/>
                </a:lnTo>
                <a:lnTo>
                  <a:pt x="1707" y="1258"/>
                </a:lnTo>
                <a:lnTo>
                  <a:pt x="1711" y="1258"/>
                </a:lnTo>
                <a:lnTo>
                  <a:pt x="1711" y="1284"/>
                </a:lnTo>
                <a:lnTo>
                  <a:pt x="1991" y="1284"/>
                </a:lnTo>
                <a:lnTo>
                  <a:pt x="1991" y="1304"/>
                </a:lnTo>
                <a:lnTo>
                  <a:pt x="2393" y="1304"/>
                </a:lnTo>
                <a:lnTo>
                  <a:pt x="2393" y="1344"/>
                </a:lnTo>
                <a:lnTo>
                  <a:pt x="2507" y="1344"/>
                </a:lnTo>
                <a:lnTo>
                  <a:pt x="2507" y="1380"/>
                </a:lnTo>
                <a:lnTo>
                  <a:pt x="2964" y="1380"/>
                </a:lnTo>
              </a:path>
            </a:pathLst>
          </a:custGeom>
          <a:noFill/>
          <a:ln w="28575" cap="flat">
            <a:solidFill>
              <a:srgbClr val="0282CB"/>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3468"/>
              </a:solidFill>
              <a:effectLst/>
              <a:uLnTx/>
              <a:uFillTx/>
              <a:latin typeface="Trebuchet MS"/>
              <a:ea typeface="+mn-ea"/>
              <a:cs typeface="+mn-cs"/>
            </a:endParaRPr>
          </a:p>
        </p:txBody>
      </p:sp>
      <p:sp>
        <p:nvSpPr>
          <p:cNvPr id="144" name="Freeform 13">
            <a:extLst>
              <a:ext uri="{FF2B5EF4-FFF2-40B4-BE49-F238E27FC236}">
                <a16:creationId xmlns:a16="http://schemas.microsoft.com/office/drawing/2014/main" id="{B7C40E15-4E61-184A-AB48-032E58CB923F}"/>
              </a:ext>
            </a:extLst>
          </p:cNvPr>
          <p:cNvSpPr>
            <a:spLocks/>
          </p:cNvSpPr>
          <p:nvPr/>
        </p:nvSpPr>
        <p:spPr bwMode="auto">
          <a:xfrm>
            <a:off x="1808334" y="1085039"/>
            <a:ext cx="8782586" cy="3796236"/>
          </a:xfrm>
          <a:custGeom>
            <a:avLst/>
            <a:gdLst>
              <a:gd name="T0" fmla="*/ 23 w 2964"/>
              <a:gd name="T1" fmla="*/ 7 h 1455"/>
              <a:gd name="T2" fmla="*/ 46 w 2964"/>
              <a:gd name="T3" fmla="*/ 10 h 1455"/>
              <a:gd name="T4" fmla="*/ 95 w 2964"/>
              <a:gd name="T5" fmla="*/ 27 h 1455"/>
              <a:gd name="T6" fmla="*/ 105 w 2964"/>
              <a:gd name="T7" fmla="*/ 30 h 1455"/>
              <a:gd name="T8" fmla="*/ 111 w 2964"/>
              <a:gd name="T9" fmla="*/ 63 h 1455"/>
              <a:gd name="T10" fmla="*/ 114 w 2964"/>
              <a:gd name="T11" fmla="*/ 79 h 1455"/>
              <a:gd name="T12" fmla="*/ 118 w 2964"/>
              <a:gd name="T13" fmla="*/ 115 h 1455"/>
              <a:gd name="T14" fmla="*/ 121 w 2964"/>
              <a:gd name="T15" fmla="*/ 181 h 1455"/>
              <a:gd name="T16" fmla="*/ 131 w 2964"/>
              <a:gd name="T17" fmla="*/ 184 h 1455"/>
              <a:gd name="T18" fmla="*/ 134 w 2964"/>
              <a:gd name="T19" fmla="*/ 210 h 1455"/>
              <a:gd name="T20" fmla="*/ 140 w 2964"/>
              <a:gd name="T21" fmla="*/ 230 h 1455"/>
              <a:gd name="T22" fmla="*/ 180 w 2964"/>
              <a:gd name="T23" fmla="*/ 250 h 1455"/>
              <a:gd name="T24" fmla="*/ 202 w 2964"/>
              <a:gd name="T25" fmla="*/ 283 h 1455"/>
              <a:gd name="T26" fmla="*/ 229 w 2964"/>
              <a:gd name="T27" fmla="*/ 312 h 1455"/>
              <a:gd name="T28" fmla="*/ 235 w 2964"/>
              <a:gd name="T29" fmla="*/ 381 h 1455"/>
              <a:gd name="T30" fmla="*/ 245 w 2964"/>
              <a:gd name="T31" fmla="*/ 447 h 1455"/>
              <a:gd name="T32" fmla="*/ 261 w 2964"/>
              <a:gd name="T33" fmla="*/ 457 h 1455"/>
              <a:gd name="T34" fmla="*/ 287 w 2964"/>
              <a:gd name="T35" fmla="*/ 467 h 1455"/>
              <a:gd name="T36" fmla="*/ 304 w 2964"/>
              <a:gd name="T37" fmla="*/ 483 h 1455"/>
              <a:gd name="T38" fmla="*/ 336 w 2964"/>
              <a:gd name="T39" fmla="*/ 490 h 1455"/>
              <a:gd name="T40" fmla="*/ 339 w 2964"/>
              <a:gd name="T41" fmla="*/ 542 h 1455"/>
              <a:gd name="T42" fmla="*/ 346 w 2964"/>
              <a:gd name="T43" fmla="*/ 614 h 1455"/>
              <a:gd name="T44" fmla="*/ 356 w 2964"/>
              <a:gd name="T45" fmla="*/ 641 h 1455"/>
              <a:gd name="T46" fmla="*/ 415 w 2964"/>
              <a:gd name="T47" fmla="*/ 664 h 1455"/>
              <a:gd name="T48" fmla="*/ 447 w 2964"/>
              <a:gd name="T49" fmla="*/ 677 h 1455"/>
              <a:gd name="T50" fmla="*/ 450 w 2964"/>
              <a:gd name="T51" fmla="*/ 706 h 1455"/>
              <a:gd name="T52" fmla="*/ 460 w 2964"/>
              <a:gd name="T53" fmla="*/ 733 h 1455"/>
              <a:gd name="T54" fmla="*/ 464 w 2964"/>
              <a:gd name="T55" fmla="*/ 867 h 1455"/>
              <a:gd name="T56" fmla="*/ 486 w 2964"/>
              <a:gd name="T57" fmla="*/ 893 h 1455"/>
              <a:gd name="T58" fmla="*/ 499 w 2964"/>
              <a:gd name="T59" fmla="*/ 926 h 1455"/>
              <a:gd name="T60" fmla="*/ 565 w 2964"/>
              <a:gd name="T61" fmla="*/ 943 h 1455"/>
              <a:gd name="T62" fmla="*/ 571 w 2964"/>
              <a:gd name="T63" fmla="*/ 995 h 1455"/>
              <a:gd name="T64" fmla="*/ 584 w 2964"/>
              <a:gd name="T65" fmla="*/ 1018 h 1455"/>
              <a:gd name="T66" fmla="*/ 588 w 2964"/>
              <a:gd name="T67" fmla="*/ 1041 h 1455"/>
              <a:gd name="T68" fmla="*/ 686 w 2964"/>
              <a:gd name="T69" fmla="*/ 1064 h 1455"/>
              <a:gd name="T70" fmla="*/ 695 w 2964"/>
              <a:gd name="T71" fmla="*/ 1120 h 1455"/>
              <a:gd name="T72" fmla="*/ 725 w 2964"/>
              <a:gd name="T73" fmla="*/ 1133 h 1455"/>
              <a:gd name="T74" fmla="*/ 728 w 2964"/>
              <a:gd name="T75" fmla="*/ 1163 h 1455"/>
              <a:gd name="T76" fmla="*/ 787 w 2964"/>
              <a:gd name="T77" fmla="*/ 1169 h 1455"/>
              <a:gd name="T78" fmla="*/ 797 w 2964"/>
              <a:gd name="T79" fmla="*/ 1199 h 1455"/>
              <a:gd name="T80" fmla="*/ 862 w 2964"/>
              <a:gd name="T81" fmla="*/ 1215 h 1455"/>
              <a:gd name="T82" fmla="*/ 904 w 2964"/>
              <a:gd name="T83" fmla="*/ 1242 h 1455"/>
              <a:gd name="T84" fmla="*/ 1110 w 2964"/>
              <a:gd name="T85" fmla="*/ 1268 h 1455"/>
              <a:gd name="T86" fmla="*/ 1139 w 2964"/>
              <a:gd name="T87" fmla="*/ 1327 h 1455"/>
              <a:gd name="T88" fmla="*/ 1231 w 2964"/>
              <a:gd name="T89" fmla="*/ 1337 h 1455"/>
              <a:gd name="T90" fmla="*/ 1495 w 2964"/>
              <a:gd name="T91" fmla="*/ 1363 h 1455"/>
              <a:gd name="T92" fmla="*/ 1711 w 2964"/>
              <a:gd name="T93" fmla="*/ 1379 h 1455"/>
              <a:gd name="T94" fmla="*/ 1916 w 2964"/>
              <a:gd name="T95" fmla="*/ 1416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64" h="1455">
                <a:moveTo>
                  <a:pt x="0" y="0"/>
                </a:moveTo>
                <a:lnTo>
                  <a:pt x="23" y="0"/>
                </a:lnTo>
                <a:lnTo>
                  <a:pt x="23" y="7"/>
                </a:lnTo>
                <a:lnTo>
                  <a:pt x="43" y="7"/>
                </a:lnTo>
                <a:lnTo>
                  <a:pt x="43" y="10"/>
                </a:lnTo>
                <a:lnTo>
                  <a:pt x="46" y="10"/>
                </a:lnTo>
                <a:lnTo>
                  <a:pt x="46" y="13"/>
                </a:lnTo>
                <a:lnTo>
                  <a:pt x="95" y="13"/>
                </a:lnTo>
                <a:lnTo>
                  <a:pt x="95" y="27"/>
                </a:lnTo>
                <a:lnTo>
                  <a:pt x="101" y="27"/>
                </a:lnTo>
                <a:lnTo>
                  <a:pt x="101" y="30"/>
                </a:lnTo>
                <a:lnTo>
                  <a:pt x="105" y="30"/>
                </a:lnTo>
                <a:lnTo>
                  <a:pt x="105" y="53"/>
                </a:lnTo>
                <a:lnTo>
                  <a:pt x="111" y="53"/>
                </a:lnTo>
                <a:lnTo>
                  <a:pt x="111" y="63"/>
                </a:lnTo>
                <a:lnTo>
                  <a:pt x="111" y="63"/>
                </a:lnTo>
                <a:lnTo>
                  <a:pt x="111" y="79"/>
                </a:lnTo>
                <a:lnTo>
                  <a:pt x="114" y="79"/>
                </a:lnTo>
                <a:lnTo>
                  <a:pt x="114" y="92"/>
                </a:lnTo>
                <a:lnTo>
                  <a:pt x="114" y="115"/>
                </a:lnTo>
                <a:lnTo>
                  <a:pt x="118" y="115"/>
                </a:lnTo>
                <a:lnTo>
                  <a:pt x="118" y="148"/>
                </a:lnTo>
                <a:lnTo>
                  <a:pt x="121" y="148"/>
                </a:lnTo>
                <a:lnTo>
                  <a:pt x="121" y="181"/>
                </a:lnTo>
                <a:lnTo>
                  <a:pt x="127" y="181"/>
                </a:lnTo>
                <a:lnTo>
                  <a:pt x="127" y="184"/>
                </a:lnTo>
                <a:lnTo>
                  <a:pt x="131" y="184"/>
                </a:lnTo>
                <a:lnTo>
                  <a:pt x="131" y="207"/>
                </a:lnTo>
                <a:lnTo>
                  <a:pt x="131" y="210"/>
                </a:lnTo>
                <a:lnTo>
                  <a:pt x="134" y="210"/>
                </a:lnTo>
                <a:lnTo>
                  <a:pt x="134" y="217"/>
                </a:lnTo>
                <a:lnTo>
                  <a:pt x="140" y="217"/>
                </a:lnTo>
                <a:lnTo>
                  <a:pt x="140" y="230"/>
                </a:lnTo>
                <a:lnTo>
                  <a:pt x="150" y="230"/>
                </a:lnTo>
                <a:lnTo>
                  <a:pt x="150" y="250"/>
                </a:lnTo>
                <a:lnTo>
                  <a:pt x="180" y="250"/>
                </a:lnTo>
                <a:lnTo>
                  <a:pt x="180" y="263"/>
                </a:lnTo>
                <a:lnTo>
                  <a:pt x="202" y="263"/>
                </a:lnTo>
                <a:lnTo>
                  <a:pt x="202" y="283"/>
                </a:lnTo>
                <a:lnTo>
                  <a:pt x="225" y="283"/>
                </a:lnTo>
                <a:lnTo>
                  <a:pt x="225" y="312"/>
                </a:lnTo>
                <a:lnTo>
                  <a:pt x="229" y="312"/>
                </a:lnTo>
                <a:lnTo>
                  <a:pt x="229" y="345"/>
                </a:lnTo>
                <a:lnTo>
                  <a:pt x="229" y="381"/>
                </a:lnTo>
                <a:lnTo>
                  <a:pt x="235" y="381"/>
                </a:lnTo>
                <a:lnTo>
                  <a:pt x="235" y="414"/>
                </a:lnTo>
                <a:lnTo>
                  <a:pt x="245" y="414"/>
                </a:lnTo>
                <a:lnTo>
                  <a:pt x="245" y="447"/>
                </a:lnTo>
                <a:lnTo>
                  <a:pt x="248" y="447"/>
                </a:lnTo>
                <a:lnTo>
                  <a:pt x="248" y="457"/>
                </a:lnTo>
                <a:lnTo>
                  <a:pt x="261" y="457"/>
                </a:lnTo>
                <a:lnTo>
                  <a:pt x="261" y="467"/>
                </a:lnTo>
                <a:lnTo>
                  <a:pt x="274" y="467"/>
                </a:lnTo>
                <a:lnTo>
                  <a:pt x="287" y="467"/>
                </a:lnTo>
                <a:lnTo>
                  <a:pt x="287" y="470"/>
                </a:lnTo>
                <a:lnTo>
                  <a:pt x="304" y="470"/>
                </a:lnTo>
                <a:lnTo>
                  <a:pt x="304" y="483"/>
                </a:lnTo>
                <a:lnTo>
                  <a:pt x="333" y="483"/>
                </a:lnTo>
                <a:lnTo>
                  <a:pt x="333" y="490"/>
                </a:lnTo>
                <a:lnTo>
                  <a:pt x="336" y="490"/>
                </a:lnTo>
                <a:lnTo>
                  <a:pt x="336" y="516"/>
                </a:lnTo>
                <a:lnTo>
                  <a:pt x="339" y="516"/>
                </a:lnTo>
                <a:lnTo>
                  <a:pt x="339" y="542"/>
                </a:lnTo>
                <a:lnTo>
                  <a:pt x="346" y="542"/>
                </a:lnTo>
                <a:lnTo>
                  <a:pt x="346" y="582"/>
                </a:lnTo>
                <a:lnTo>
                  <a:pt x="346" y="614"/>
                </a:lnTo>
                <a:lnTo>
                  <a:pt x="353" y="614"/>
                </a:lnTo>
                <a:lnTo>
                  <a:pt x="353" y="641"/>
                </a:lnTo>
                <a:lnTo>
                  <a:pt x="356" y="641"/>
                </a:lnTo>
                <a:lnTo>
                  <a:pt x="356" y="650"/>
                </a:lnTo>
                <a:lnTo>
                  <a:pt x="415" y="650"/>
                </a:lnTo>
                <a:lnTo>
                  <a:pt x="415" y="664"/>
                </a:lnTo>
                <a:lnTo>
                  <a:pt x="434" y="664"/>
                </a:lnTo>
                <a:lnTo>
                  <a:pt x="434" y="677"/>
                </a:lnTo>
                <a:lnTo>
                  <a:pt x="447" y="677"/>
                </a:lnTo>
                <a:lnTo>
                  <a:pt x="447" y="700"/>
                </a:lnTo>
                <a:lnTo>
                  <a:pt x="450" y="700"/>
                </a:lnTo>
                <a:lnTo>
                  <a:pt x="450" y="706"/>
                </a:lnTo>
                <a:lnTo>
                  <a:pt x="457" y="706"/>
                </a:lnTo>
                <a:lnTo>
                  <a:pt x="457" y="733"/>
                </a:lnTo>
                <a:lnTo>
                  <a:pt x="460" y="733"/>
                </a:lnTo>
                <a:lnTo>
                  <a:pt x="460" y="838"/>
                </a:lnTo>
                <a:lnTo>
                  <a:pt x="464" y="838"/>
                </a:lnTo>
                <a:lnTo>
                  <a:pt x="464" y="867"/>
                </a:lnTo>
                <a:lnTo>
                  <a:pt x="473" y="867"/>
                </a:lnTo>
                <a:lnTo>
                  <a:pt x="473" y="893"/>
                </a:lnTo>
                <a:lnTo>
                  <a:pt x="486" y="893"/>
                </a:lnTo>
                <a:lnTo>
                  <a:pt x="486" y="907"/>
                </a:lnTo>
                <a:lnTo>
                  <a:pt x="499" y="907"/>
                </a:lnTo>
                <a:lnTo>
                  <a:pt x="499" y="926"/>
                </a:lnTo>
                <a:lnTo>
                  <a:pt x="555" y="926"/>
                </a:lnTo>
                <a:lnTo>
                  <a:pt x="555" y="943"/>
                </a:lnTo>
                <a:lnTo>
                  <a:pt x="565" y="943"/>
                </a:lnTo>
                <a:lnTo>
                  <a:pt x="565" y="966"/>
                </a:lnTo>
                <a:lnTo>
                  <a:pt x="571" y="966"/>
                </a:lnTo>
                <a:lnTo>
                  <a:pt x="571" y="995"/>
                </a:lnTo>
                <a:lnTo>
                  <a:pt x="578" y="995"/>
                </a:lnTo>
                <a:lnTo>
                  <a:pt x="578" y="1018"/>
                </a:lnTo>
                <a:lnTo>
                  <a:pt x="584" y="1018"/>
                </a:lnTo>
                <a:lnTo>
                  <a:pt x="584" y="1025"/>
                </a:lnTo>
                <a:lnTo>
                  <a:pt x="588" y="1025"/>
                </a:lnTo>
                <a:lnTo>
                  <a:pt x="588" y="1041"/>
                </a:lnTo>
                <a:lnTo>
                  <a:pt x="682" y="1041"/>
                </a:lnTo>
                <a:lnTo>
                  <a:pt x="682" y="1064"/>
                </a:lnTo>
                <a:lnTo>
                  <a:pt x="686" y="1064"/>
                </a:lnTo>
                <a:lnTo>
                  <a:pt x="686" y="1100"/>
                </a:lnTo>
                <a:lnTo>
                  <a:pt x="695" y="1100"/>
                </a:lnTo>
                <a:lnTo>
                  <a:pt x="695" y="1120"/>
                </a:lnTo>
                <a:lnTo>
                  <a:pt x="705" y="1120"/>
                </a:lnTo>
                <a:lnTo>
                  <a:pt x="705" y="1133"/>
                </a:lnTo>
                <a:lnTo>
                  <a:pt x="725" y="1133"/>
                </a:lnTo>
                <a:lnTo>
                  <a:pt x="725" y="1143"/>
                </a:lnTo>
                <a:lnTo>
                  <a:pt x="728" y="1143"/>
                </a:lnTo>
                <a:lnTo>
                  <a:pt x="728" y="1163"/>
                </a:lnTo>
                <a:lnTo>
                  <a:pt x="748" y="1163"/>
                </a:lnTo>
                <a:lnTo>
                  <a:pt x="748" y="1169"/>
                </a:lnTo>
                <a:lnTo>
                  <a:pt x="787" y="1169"/>
                </a:lnTo>
                <a:lnTo>
                  <a:pt x="787" y="1186"/>
                </a:lnTo>
                <a:lnTo>
                  <a:pt x="797" y="1186"/>
                </a:lnTo>
                <a:lnTo>
                  <a:pt x="797" y="1199"/>
                </a:lnTo>
                <a:lnTo>
                  <a:pt x="806" y="1199"/>
                </a:lnTo>
                <a:lnTo>
                  <a:pt x="806" y="1215"/>
                </a:lnTo>
                <a:lnTo>
                  <a:pt x="862" y="1215"/>
                </a:lnTo>
                <a:lnTo>
                  <a:pt x="862" y="1225"/>
                </a:lnTo>
                <a:lnTo>
                  <a:pt x="904" y="1225"/>
                </a:lnTo>
                <a:lnTo>
                  <a:pt x="904" y="1242"/>
                </a:lnTo>
                <a:lnTo>
                  <a:pt x="1025" y="1242"/>
                </a:lnTo>
                <a:lnTo>
                  <a:pt x="1025" y="1268"/>
                </a:lnTo>
                <a:lnTo>
                  <a:pt x="1110" y="1268"/>
                </a:lnTo>
                <a:lnTo>
                  <a:pt x="1110" y="1278"/>
                </a:lnTo>
                <a:lnTo>
                  <a:pt x="1139" y="1278"/>
                </a:lnTo>
                <a:lnTo>
                  <a:pt x="1139" y="1327"/>
                </a:lnTo>
                <a:lnTo>
                  <a:pt x="1165" y="1327"/>
                </a:lnTo>
                <a:lnTo>
                  <a:pt x="1165" y="1337"/>
                </a:lnTo>
                <a:lnTo>
                  <a:pt x="1231" y="1337"/>
                </a:lnTo>
                <a:lnTo>
                  <a:pt x="1231" y="1350"/>
                </a:lnTo>
                <a:lnTo>
                  <a:pt x="1495" y="1350"/>
                </a:lnTo>
                <a:lnTo>
                  <a:pt x="1495" y="1363"/>
                </a:lnTo>
                <a:lnTo>
                  <a:pt x="1573" y="1363"/>
                </a:lnTo>
                <a:lnTo>
                  <a:pt x="1573" y="1379"/>
                </a:lnTo>
                <a:lnTo>
                  <a:pt x="1711" y="1379"/>
                </a:lnTo>
                <a:lnTo>
                  <a:pt x="1711" y="1396"/>
                </a:lnTo>
                <a:lnTo>
                  <a:pt x="1916" y="1396"/>
                </a:lnTo>
                <a:lnTo>
                  <a:pt x="1916" y="1416"/>
                </a:lnTo>
                <a:lnTo>
                  <a:pt x="2964" y="1416"/>
                </a:lnTo>
                <a:lnTo>
                  <a:pt x="2964" y="1455"/>
                </a:lnTo>
              </a:path>
            </a:pathLst>
          </a:custGeom>
          <a:noFill/>
          <a:ln w="19050" cap="flat">
            <a:solidFill>
              <a:schemeClr val="bg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3468"/>
              </a:solidFill>
              <a:effectLst/>
              <a:uLnTx/>
              <a:uFillTx/>
              <a:latin typeface="Trebuchet MS"/>
              <a:ea typeface="+mn-ea"/>
              <a:cs typeface="+mn-cs"/>
            </a:endParaRPr>
          </a:p>
        </p:txBody>
      </p:sp>
      <p:grpSp>
        <p:nvGrpSpPr>
          <p:cNvPr id="155" name="Group 154">
            <a:extLst>
              <a:ext uri="{FF2B5EF4-FFF2-40B4-BE49-F238E27FC236}">
                <a16:creationId xmlns:a16="http://schemas.microsoft.com/office/drawing/2014/main" id="{C4EEFC7E-892E-5A4E-B6ED-D7F53476782B}"/>
              </a:ext>
            </a:extLst>
          </p:cNvPr>
          <p:cNvGrpSpPr/>
          <p:nvPr/>
        </p:nvGrpSpPr>
        <p:grpSpPr>
          <a:xfrm>
            <a:off x="1219697" y="914400"/>
            <a:ext cx="9553266" cy="4326543"/>
            <a:chOff x="2189585" y="1482095"/>
            <a:chExt cx="7748165" cy="3956178"/>
          </a:xfrm>
        </p:grpSpPr>
        <p:sp>
          <p:nvSpPr>
            <p:cNvPr id="2" name="Freeform 1">
              <a:extLst>
                <a:ext uri="{FF2B5EF4-FFF2-40B4-BE49-F238E27FC236}">
                  <a16:creationId xmlns:a16="http://schemas.microsoft.com/office/drawing/2014/main" id="{04DB8278-784E-2740-9208-EA17F4C8257E}"/>
                </a:ext>
              </a:extLst>
            </p:cNvPr>
            <p:cNvSpPr/>
            <p:nvPr/>
          </p:nvSpPr>
          <p:spPr>
            <a:xfrm>
              <a:off x="2590800" y="5092699"/>
              <a:ext cx="7346950" cy="45719"/>
            </a:xfrm>
            <a:custGeom>
              <a:avLst/>
              <a:gdLst>
                <a:gd name="connsiteX0" fmla="*/ 7410450 w 7410450"/>
                <a:gd name="connsiteY0" fmla="*/ 0 h 0"/>
                <a:gd name="connsiteX1" fmla="*/ 0 w 7410450"/>
                <a:gd name="connsiteY1" fmla="*/ 0 h 0"/>
              </a:gdLst>
              <a:ahLst/>
              <a:cxnLst>
                <a:cxn ang="0">
                  <a:pos x="connsiteX0" y="connsiteY0"/>
                </a:cxn>
                <a:cxn ang="0">
                  <a:pos x="connsiteX1" y="connsiteY1"/>
                </a:cxn>
              </a:cxnLst>
              <a:rect l="l" t="t" r="r" b="b"/>
              <a:pathLst>
                <a:path w="7410450">
                  <a:moveTo>
                    <a:pt x="7410450" y="0"/>
                  </a:moveTo>
                  <a:lnTo>
                    <a:pt x="0" y="0"/>
                  </a:lnTo>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Freeform 2">
              <a:extLst>
                <a:ext uri="{FF2B5EF4-FFF2-40B4-BE49-F238E27FC236}">
                  <a16:creationId xmlns:a16="http://schemas.microsoft.com/office/drawing/2014/main" id="{730C022B-9065-074B-9C74-A071E8E22011}"/>
                </a:ext>
              </a:extLst>
            </p:cNvPr>
            <p:cNvSpPr/>
            <p:nvPr/>
          </p:nvSpPr>
          <p:spPr>
            <a:xfrm>
              <a:off x="2666999" y="1524000"/>
              <a:ext cx="45719" cy="3650258"/>
            </a:xfrm>
            <a:custGeom>
              <a:avLst/>
              <a:gdLst>
                <a:gd name="connsiteX0" fmla="*/ 0 w 0"/>
                <a:gd name="connsiteY0" fmla="*/ 0 h 3708400"/>
                <a:gd name="connsiteX1" fmla="*/ 0 w 0"/>
                <a:gd name="connsiteY1" fmla="*/ 3708400 h 3708400"/>
              </a:gdLst>
              <a:ahLst/>
              <a:cxnLst>
                <a:cxn ang="0">
                  <a:pos x="connsiteX0" y="connsiteY0"/>
                </a:cxn>
                <a:cxn ang="0">
                  <a:pos x="connsiteX1" y="connsiteY1"/>
                </a:cxn>
              </a:cxnLst>
              <a:rect l="l" t="t" r="r" b="b"/>
              <a:pathLst>
                <a:path h="3708400">
                  <a:moveTo>
                    <a:pt x="0" y="0"/>
                  </a:moveTo>
                  <a:lnTo>
                    <a:pt x="0" y="3708400"/>
                  </a:lnTo>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grpSp>
          <p:nvGrpSpPr>
            <p:cNvPr id="8" name="Group 7">
              <a:extLst>
                <a:ext uri="{FF2B5EF4-FFF2-40B4-BE49-F238E27FC236}">
                  <a16:creationId xmlns:a16="http://schemas.microsoft.com/office/drawing/2014/main" id="{E2FD825D-0422-4843-95AE-8A0133297AD2}"/>
                </a:ext>
              </a:extLst>
            </p:cNvPr>
            <p:cNvGrpSpPr/>
            <p:nvPr/>
          </p:nvGrpSpPr>
          <p:grpSpPr>
            <a:xfrm>
              <a:off x="2593500" y="1612900"/>
              <a:ext cx="79120" cy="3117850"/>
              <a:chOff x="2352200" y="1612900"/>
              <a:chExt cx="79120" cy="3117850"/>
            </a:xfrm>
          </p:grpSpPr>
          <p:cxnSp>
            <p:nvCxnSpPr>
              <p:cNvPr id="5" name="Straight Connector 4">
                <a:extLst>
                  <a:ext uri="{FF2B5EF4-FFF2-40B4-BE49-F238E27FC236}">
                    <a16:creationId xmlns:a16="http://schemas.microsoft.com/office/drawing/2014/main" id="{2BBA9034-FFBC-3E42-91B1-8043DF172625}"/>
                  </a:ext>
                </a:extLst>
              </p:cNvPr>
              <p:cNvCxnSpPr/>
              <p:nvPr/>
            </p:nvCxnSpPr>
            <p:spPr>
              <a:xfrm>
                <a:off x="2352200" y="1612900"/>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849141-1D11-8545-9834-E62E6669269C}"/>
                  </a:ext>
                </a:extLst>
              </p:cNvPr>
              <p:cNvCxnSpPr/>
              <p:nvPr/>
            </p:nvCxnSpPr>
            <p:spPr>
              <a:xfrm>
                <a:off x="2352200" y="1943100"/>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1E0BF0-2F10-244F-BEFC-D2F4A425AB48}"/>
                  </a:ext>
                </a:extLst>
              </p:cNvPr>
              <p:cNvCxnSpPr/>
              <p:nvPr/>
            </p:nvCxnSpPr>
            <p:spPr>
              <a:xfrm>
                <a:off x="2352200" y="2311400"/>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A7962B-5273-D64F-A2B6-8B0483BA18C6}"/>
                  </a:ext>
                </a:extLst>
              </p:cNvPr>
              <p:cNvCxnSpPr/>
              <p:nvPr/>
            </p:nvCxnSpPr>
            <p:spPr>
              <a:xfrm>
                <a:off x="2352200" y="2641600"/>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5D1836-1A59-7549-A726-D34AB13FB8E0}"/>
                  </a:ext>
                </a:extLst>
              </p:cNvPr>
              <p:cNvCxnSpPr/>
              <p:nvPr/>
            </p:nvCxnSpPr>
            <p:spPr>
              <a:xfrm>
                <a:off x="2352200" y="3003550"/>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57B652-270D-8547-BDAF-729EE5386748}"/>
                  </a:ext>
                </a:extLst>
              </p:cNvPr>
              <p:cNvCxnSpPr/>
              <p:nvPr/>
            </p:nvCxnSpPr>
            <p:spPr>
              <a:xfrm>
                <a:off x="2352200" y="3340100"/>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0D58636-FAC3-B449-A5F5-0563F805E6E8}"/>
                  </a:ext>
                </a:extLst>
              </p:cNvPr>
              <p:cNvCxnSpPr>
                <a:cxnSpLocks/>
              </p:cNvCxnSpPr>
              <p:nvPr/>
            </p:nvCxnSpPr>
            <p:spPr>
              <a:xfrm>
                <a:off x="2352200" y="3694675"/>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43D5B3-DB8B-284B-8F07-DF38BA7DF066}"/>
                  </a:ext>
                </a:extLst>
              </p:cNvPr>
              <p:cNvCxnSpPr>
                <a:cxnSpLocks/>
              </p:cNvCxnSpPr>
              <p:nvPr/>
            </p:nvCxnSpPr>
            <p:spPr>
              <a:xfrm>
                <a:off x="2352200" y="4024875"/>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140825F-65D8-564B-AA69-F5F1D0CEF7D0}"/>
                  </a:ext>
                </a:extLst>
              </p:cNvPr>
              <p:cNvCxnSpPr/>
              <p:nvPr/>
            </p:nvCxnSpPr>
            <p:spPr>
              <a:xfrm>
                <a:off x="2352200" y="4400550"/>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6D2ACDE-6678-2949-9678-CFD158A67972}"/>
                  </a:ext>
                </a:extLst>
              </p:cNvPr>
              <p:cNvCxnSpPr/>
              <p:nvPr/>
            </p:nvCxnSpPr>
            <p:spPr>
              <a:xfrm>
                <a:off x="2352200" y="4730750"/>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C40A2B2-669E-9C48-A765-0E1124D628FF}"/>
                </a:ext>
              </a:extLst>
            </p:cNvPr>
            <p:cNvGrpSpPr/>
            <p:nvPr/>
          </p:nvGrpSpPr>
          <p:grpSpPr>
            <a:xfrm>
              <a:off x="3272210" y="5095138"/>
              <a:ext cx="6521222" cy="79120"/>
              <a:chOff x="3265860" y="5203088"/>
              <a:chExt cx="6521222" cy="79120"/>
            </a:xfrm>
          </p:grpSpPr>
          <p:cxnSp>
            <p:nvCxnSpPr>
              <p:cNvPr id="38" name="Straight Connector 37">
                <a:extLst>
                  <a:ext uri="{FF2B5EF4-FFF2-40B4-BE49-F238E27FC236}">
                    <a16:creationId xmlns:a16="http://schemas.microsoft.com/office/drawing/2014/main" id="{8900EC84-D1D9-3E47-BA95-01A34DDB022E}"/>
                  </a:ext>
                </a:extLst>
              </p:cNvPr>
              <p:cNvCxnSpPr/>
              <p:nvPr/>
            </p:nvCxnSpPr>
            <p:spPr>
              <a:xfrm rot="5400000">
                <a:off x="9747522"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246E3BD-DA7B-FF42-8FD4-BA29273A4F0E}"/>
                  </a:ext>
                </a:extLst>
              </p:cNvPr>
              <p:cNvCxnSpPr/>
              <p:nvPr/>
            </p:nvCxnSpPr>
            <p:spPr>
              <a:xfrm rot="5400000">
                <a:off x="7973788"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A68E5D7-5B2D-F64A-B9BE-77028592BBD9}"/>
                  </a:ext>
                </a:extLst>
              </p:cNvPr>
              <p:cNvCxnSpPr/>
              <p:nvPr/>
            </p:nvCxnSpPr>
            <p:spPr>
              <a:xfrm rot="5400000">
                <a:off x="7380352"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84235CD-C2EC-9A46-874F-C1B737794B70}"/>
                  </a:ext>
                </a:extLst>
              </p:cNvPr>
              <p:cNvCxnSpPr/>
              <p:nvPr/>
            </p:nvCxnSpPr>
            <p:spPr>
              <a:xfrm rot="5400000">
                <a:off x="6786916"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8C0BA1A-B6F1-5E4E-B9E7-A9218C088F86}"/>
                  </a:ext>
                </a:extLst>
              </p:cNvPr>
              <p:cNvCxnSpPr/>
              <p:nvPr/>
            </p:nvCxnSpPr>
            <p:spPr>
              <a:xfrm rot="5400000">
                <a:off x="6193480"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9DA1F0A-04DC-D14F-AC4E-C7BFFE22CC33}"/>
                  </a:ext>
                </a:extLst>
              </p:cNvPr>
              <p:cNvCxnSpPr/>
              <p:nvPr/>
            </p:nvCxnSpPr>
            <p:spPr>
              <a:xfrm rot="5400000">
                <a:off x="5600044"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E917F18-FF2C-104B-AB75-8837CC32D202}"/>
                  </a:ext>
                </a:extLst>
              </p:cNvPr>
              <p:cNvCxnSpPr>
                <a:cxnSpLocks/>
              </p:cNvCxnSpPr>
              <p:nvPr/>
            </p:nvCxnSpPr>
            <p:spPr>
              <a:xfrm rot="5400000">
                <a:off x="5006608"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C9A9934-5E9A-8342-BD3F-EFDC6951ECB0}"/>
                  </a:ext>
                </a:extLst>
              </p:cNvPr>
              <p:cNvCxnSpPr>
                <a:cxnSpLocks/>
              </p:cNvCxnSpPr>
              <p:nvPr/>
            </p:nvCxnSpPr>
            <p:spPr>
              <a:xfrm rot="5400000">
                <a:off x="4413172"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89ABC45-FECC-3D43-AE18-945DE471BCAC}"/>
                  </a:ext>
                </a:extLst>
              </p:cNvPr>
              <p:cNvCxnSpPr/>
              <p:nvPr/>
            </p:nvCxnSpPr>
            <p:spPr>
              <a:xfrm rot="5400000">
                <a:off x="3819736"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410A1C9-1063-B54B-945A-E496343940EB}"/>
                  </a:ext>
                </a:extLst>
              </p:cNvPr>
              <p:cNvCxnSpPr/>
              <p:nvPr/>
            </p:nvCxnSpPr>
            <p:spPr>
              <a:xfrm rot="5400000">
                <a:off x="3226300"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E590579-471F-294C-BB99-E8782E1DC593}"/>
                  </a:ext>
                </a:extLst>
              </p:cNvPr>
              <p:cNvCxnSpPr/>
              <p:nvPr/>
            </p:nvCxnSpPr>
            <p:spPr>
              <a:xfrm rot="5400000">
                <a:off x="9160660"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D8C0FA1-5E40-464C-823C-BB6110C226D6}"/>
                  </a:ext>
                </a:extLst>
              </p:cNvPr>
              <p:cNvCxnSpPr/>
              <p:nvPr/>
            </p:nvCxnSpPr>
            <p:spPr>
              <a:xfrm rot="5400000">
                <a:off x="8567224" y="5242648"/>
                <a:ext cx="7912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380A8BC7-6224-EE42-B27F-676E20825099}"/>
                </a:ext>
              </a:extLst>
            </p:cNvPr>
            <p:cNvSpPr txBox="1"/>
            <p:nvPr/>
          </p:nvSpPr>
          <p:spPr>
            <a:xfrm>
              <a:off x="2189585" y="1482095"/>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p>
          </p:txBody>
        </p:sp>
        <p:sp>
          <p:nvSpPr>
            <p:cNvPr id="53" name="TextBox 52">
              <a:extLst>
                <a:ext uri="{FF2B5EF4-FFF2-40B4-BE49-F238E27FC236}">
                  <a16:creationId xmlns:a16="http://schemas.microsoft.com/office/drawing/2014/main" id="{4F9AFAE0-8353-094B-8653-DB7AB123AAA1}"/>
                </a:ext>
              </a:extLst>
            </p:cNvPr>
            <p:cNvSpPr txBox="1"/>
            <p:nvPr/>
          </p:nvSpPr>
          <p:spPr>
            <a:xfrm>
              <a:off x="2189585" y="1828752"/>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0.9</a:t>
              </a:r>
            </a:p>
          </p:txBody>
        </p:sp>
        <p:sp>
          <p:nvSpPr>
            <p:cNvPr id="54" name="TextBox 53">
              <a:extLst>
                <a:ext uri="{FF2B5EF4-FFF2-40B4-BE49-F238E27FC236}">
                  <a16:creationId xmlns:a16="http://schemas.microsoft.com/office/drawing/2014/main" id="{7556C2FF-3A89-8140-8F08-6D88FB41EE24}"/>
                </a:ext>
              </a:extLst>
            </p:cNvPr>
            <p:cNvSpPr txBox="1"/>
            <p:nvPr/>
          </p:nvSpPr>
          <p:spPr>
            <a:xfrm>
              <a:off x="2189585" y="2175409"/>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0.8</a:t>
              </a:r>
            </a:p>
          </p:txBody>
        </p:sp>
        <p:sp>
          <p:nvSpPr>
            <p:cNvPr id="55" name="TextBox 54">
              <a:extLst>
                <a:ext uri="{FF2B5EF4-FFF2-40B4-BE49-F238E27FC236}">
                  <a16:creationId xmlns:a16="http://schemas.microsoft.com/office/drawing/2014/main" id="{7EE7FBE2-E764-6442-B2FB-7A69BBDC3921}"/>
                </a:ext>
              </a:extLst>
            </p:cNvPr>
            <p:cNvSpPr txBox="1"/>
            <p:nvPr/>
          </p:nvSpPr>
          <p:spPr>
            <a:xfrm>
              <a:off x="2189585" y="2510795"/>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0.7</a:t>
              </a:r>
            </a:p>
          </p:txBody>
        </p:sp>
        <p:sp>
          <p:nvSpPr>
            <p:cNvPr id="56" name="TextBox 55">
              <a:extLst>
                <a:ext uri="{FF2B5EF4-FFF2-40B4-BE49-F238E27FC236}">
                  <a16:creationId xmlns:a16="http://schemas.microsoft.com/office/drawing/2014/main" id="{C9F6764C-3555-BB41-A994-E39074AB26D8}"/>
                </a:ext>
              </a:extLst>
            </p:cNvPr>
            <p:cNvSpPr txBox="1"/>
            <p:nvPr/>
          </p:nvSpPr>
          <p:spPr>
            <a:xfrm>
              <a:off x="2189585" y="2872745"/>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0.6</a:t>
              </a:r>
            </a:p>
          </p:txBody>
        </p:sp>
        <p:sp>
          <p:nvSpPr>
            <p:cNvPr id="57" name="TextBox 56">
              <a:extLst>
                <a:ext uri="{FF2B5EF4-FFF2-40B4-BE49-F238E27FC236}">
                  <a16:creationId xmlns:a16="http://schemas.microsoft.com/office/drawing/2014/main" id="{D55CFFE4-C54D-8642-A46C-36E721F81837}"/>
                </a:ext>
              </a:extLst>
            </p:cNvPr>
            <p:cNvSpPr txBox="1"/>
            <p:nvPr/>
          </p:nvSpPr>
          <p:spPr>
            <a:xfrm>
              <a:off x="2189585" y="321685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0.5</a:t>
              </a:r>
            </a:p>
          </p:txBody>
        </p:sp>
        <p:sp>
          <p:nvSpPr>
            <p:cNvPr id="58" name="TextBox 57">
              <a:extLst>
                <a:ext uri="{FF2B5EF4-FFF2-40B4-BE49-F238E27FC236}">
                  <a16:creationId xmlns:a16="http://schemas.microsoft.com/office/drawing/2014/main" id="{3CA430E8-D43D-A641-B81E-579657037F22}"/>
                </a:ext>
              </a:extLst>
            </p:cNvPr>
            <p:cNvSpPr txBox="1"/>
            <p:nvPr/>
          </p:nvSpPr>
          <p:spPr>
            <a:xfrm>
              <a:off x="2189585" y="3560162"/>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0.4</a:t>
              </a:r>
            </a:p>
          </p:txBody>
        </p:sp>
        <p:sp>
          <p:nvSpPr>
            <p:cNvPr id="59" name="TextBox 58">
              <a:extLst>
                <a:ext uri="{FF2B5EF4-FFF2-40B4-BE49-F238E27FC236}">
                  <a16:creationId xmlns:a16="http://schemas.microsoft.com/office/drawing/2014/main" id="{76F15E9B-185B-3C4C-9483-D4885FA12DF2}"/>
                </a:ext>
              </a:extLst>
            </p:cNvPr>
            <p:cNvSpPr txBox="1"/>
            <p:nvPr/>
          </p:nvSpPr>
          <p:spPr>
            <a:xfrm>
              <a:off x="2189585" y="3914912"/>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0.3</a:t>
              </a:r>
            </a:p>
          </p:txBody>
        </p:sp>
        <p:sp>
          <p:nvSpPr>
            <p:cNvPr id="60" name="TextBox 59">
              <a:extLst>
                <a:ext uri="{FF2B5EF4-FFF2-40B4-BE49-F238E27FC236}">
                  <a16:creationId xmlns:a16="http://schemas.microsoft.com/office/drawing/2014/main" id="{07669642-2A9C-7041-B1FE-F0E49FDC4D75}"/>
                </a:ext>
              </a:extLst>
            </p:cNvPr>
            <p:cNvSpPr txBox="1"/>
            <p:nvPr/>
          </p:nvSpPr>
          <p:spPr>
            <a:xfrm>
              <a:off x="2189585" y="4263932"/>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0.2</a:t>
              </a:r>
            </a:p>
          </p:txBody>
        </p:sp>
        <p:sp>
          <p:nvSpPr>
            <p:cNvPr id="61" name="TextBox 60">
              <a:extLst>
                <a:ext uri="{FF2B5EF4-FFF2-40B4-BE49-F238E27FC236}">
                  <a16:creationId xmlns:a16="http://schemas.microsoft.com/office/drawing/2014/main" id="{5F746C2A-21C2-5D40-B1FF-24D2BF372B86}"/>
                </a:ext>
              </a:extLst>
            </p:cNvPr>
            <p:cNvSpPr txBox="1"/>
            <p:nvPr/>
          </p:nvSpPr>
          <p:spPr>
            <a:xfrm>
              <a:off x="2189585" y="4614429"/>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0.1</a:t>
              </a:r>
            </a:p>
          </p:txBody>
        </p:sp>
        <p:sp>
          <p:nvSpPr>
            <p:cNvPr id="62" name="TextBox 61">
              <a:extLst>
                <a:ext uri="{FF2B5EF4-FFF2-40B4-BE49-F238E27FC236}">
                  <a16:creationId xmlns:a16="http://schemas.microsoft.com/office/drawing/2014/main" id="{C20B107D-EC44-5B45-8BF5-F3CD194E9EC5}"/>
                </a:ext>
              </a:extLst>
            </p:cNvPr>
            <p:cNvSpPr txBox="1"/>
            <p:nvPr/>
          </p:nvSpPr>
          <p:spPr>
            <a:xfrm>
              <a:off x="2189585" y="4963449"/>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p>
          </p:txBody>
        </p:sp>
        <p:grpSp>
          <p:nvGrpSpPr>
            <p:cNvPr id="32" name="Group 31">
              <a:extLst>
                <a:ext uri="{FF2B5EF4-FFF2-40B4-BE49-F238E27FC236}">
                  <a16:creationId xmlns:a16="http://schemas.microsoft.com/office/drawing/2014/main" id="{A7AF85CA-3DD0-AD4B-BADB-9903AD80D6E6}"/>
                </a:ext>
              </a:extLst>
            </p:cNvPr>
            <p:cNvGrpSpPr/>
            <p:nvPr/>
          </p:nvGrpSpPr>
          <p:grpSpPr>
            <a:xfrm>
              <a:off x="2353348" y="5161274"/>
              <a:ext cx="7574794" cy="276999"/>
              <a:chOff x="2353348" y="5205724"/>
              <a:chExt cx="7574794" cy="276999"/>
            </a:xfrm>
          </p:grpSpPr>
          <p:sp>
            <p:nvSpPr>
              <p:cNvPr id="63" name="TextBox 62">
                <a:extLst>
                  <a:ext uri="{FF2B5EF4-FFF2-40B4-BE49-F238E27FC236}">
                    <a16:creationId xmlns:a16="http://schemas.microsoft.com/office/drawing/2014/main" id="{2A143F1D-7408-3946-BB51-B2F2D1A70464}"/>
                  </a:ext>
                </a:extLst>
              </p:cNvPr>
              <p:cNvSpPr txBox="1"/>
              <p:nvPr/>
            </p:nvSpPr>
            <p:spPr>
              <a:xfrm>
                <a:off x="2353348"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p>
            </p:txBody>
          </p:sp>
          <p:sp>
            <p:nvSpPr>
              <p:cNvPr id="64" name="TextBox 63">
                <a:extLst>
                  <a:ext uri="{FF2B5EF4-FFF2-40B4-BE49-F238E27FC236}">
                    <a16:creationId xmlns:a16="http://schemas.microsoft.com/office/drawing/2014/main" id="{CF861F69-A7C5-FC4B-AB57-7DA6C62DE9F5}"/>
                  </a:ext>
                </a:extLst>
              </p:cNvPr>
              <p:cNvSpPr txBox="1"/>
              <p:nvPr/>
            </p:nvSpPr>
            <p:spPr>
              <a:xfrm>
                <a:off x="2939346"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a:t>
                </a:r>
              </a:p>
            </p:txBody>
          </p:sp>
          <p:sp>
            <p:nvSpPr>
              <p:cNvPr id="65" name="TextBox 64">
                <a:extLst>
                  <a:ext uri="{FF2B5EF4-FFF2-40B4-BE49-F238E27FC236}">
                    <a16:creationId xmlns:a16="http://schemas.microsoft.com/office/drawing/2014/main" id="{9326EC10-4E11-4D47-BEB7-0BA361F8C89C}"/>
                  </a:ext>
                </a:extLst>
              </p:cNvPr>
              <p:cNvSpPr txBox="1"/>
              <p:nvPr/>
            </p:nvSpPr>
            <p:spPr>
              <a:xfrm>
                <a:off x="3538348"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a:t>
                </a:r>
              </a:p>
            </p:txBody>
          </p:sp>
          <p:sp>
            <p:nvSpPr>
              <p:cNvPr id="66" name="TextBox 65">
                <a:extLst>
                  <a:ext uri="{FF2B5EF4-FFF2-40B4-BE49-F238E27FC236}">
                    <a16:creationId xmlns:a16="http://schemas.microsoft.com/office/drawing/2014/main" id="{F0C92636-F2EE-0E4E-98A8-9189F55FCC85}"/>
                  </a:ext>
                </a:extLst>
              </p:cNvPr>
              <p:cNvSpPr txBox="1"/>
              <p:nvPr/>
            </p:nvSpPr>
            <p:spPr>
              <a:xfrm>
                <a:off x="4128032"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9</a:t>
                </a:r>
              </a:p>
            </p:txBody>
          </p:sp>
          <p:sp>
            <p:nvSpPr>
              <p:cNvPr id="67" name="TextBox 66">
                <a:extLst>
                  <a:ext uri="{FF2B5EF4-FFF2-40B4-BE49-F238E27FC236}">
                    <a16:creationId xmlns:a16="http://schemas.microsoft.com/office/drawing/2014/main" id="{436B1E5E-A000-9B49-BB93-77762FA97C4D}"/>
                  </a:ext>
                </a:extLst>
              </p:cNvPr>
              <p:cNvSpPr txBox="1"/>
              <p:nvPr/>
            </p:nvSpPr>
            <p:spPr>
              <a:xfrm>
                <a:off x="4750477"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a:t>
                </a:r>
              </a:p>
            </p:txBody>
          </p:sp>
          <p:sp>
            <p:nvSpPr>
              <p:cNvPr id="68" name="TextBox 67">
                <a:extLst>
                  <a:ext uri="{FF2B5EF4-FFF2-40B4-BE49-F238E27FC236}">
                    <a16:creationId xmlns:a16="http://schemas.microsoft.com/office/drawing/2014/main" id="{77DB1921-E113-F842-99F9-6CCC7A2F3FEF}"/>
                  </a:ext>
                </a:extLst>
              </p:cNvPr>
              <p:cNvSpPr txBox="1"/>
              <p:nvPr/>
            </p:nvSpPr>
            <p:spPr>
              <a:xfrm>
                <a:off x="5341601"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a:t>
                </a:r>
              </a:p>
            </p:txBody>
          </p:sp>
          <p:sp>
            <p:nvSpPr>
              <p:cNvPr id="69" name="TextBox 68">
                <a:extLst>
                  <a:ext uri="{FF2B5EF4-FFF2-40B4-BE49-F238E27FC236}">
                    <a16:creationId xmlns:a16="http://schemas.microsoft.com/office/drawing/2014/main" id="{8F91B32B-CF56-AD47-951C-B480F9FA2A72}"/>
                  </a:ext>
                </a:extLst>
              </p:cNvPr>
              <p:cNvSpPr txBox="1"/>
              <p:nvPr/>
            </p:nvSpPr>
            <p:spPr>
              <a:xfrm>
                <a:off x="5936949"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a:t>
                </a:r>
              </a:p>
            </p:txBody>
          </p:sp>
          <p:sp>
            <p:nvSpPr>
              <p:cNvPr id="70" name="TextBox 69">
                <a:extLst>
                  <a:ext uri="{FF2B5EF4-FFF2-40B4-BE49-F238E27FC236}">
                    <a16:creationId xmlns:a16="http://schemas.microsoft.com/office/drawing/2014/main" id="{1C1CDB22-F31A-6F45-952A-92D84246F23F}"/>
                  </a:ext>
                </a:extLst>
              </p:cNvPr>
              <p:cNvSpPr txBox="1"/>
              <p:nvPr/>
            </p:nvSpPr>
            <p:spPr>
              <a:xfrm>
                <a:off x="6530830"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21</a:t>
                </a:r>
              </a:p>
            </p:txBody>
          </p:sp>
          <p:sp>
            <p:nvSpPr>
              <p:cNvPr id="71" name="TextBox 70">
                <a:extLst>
                  <a:ext uri="{FF2B5EF4-FFF2-40B4-BE49-F238E27FC236}">
                    <a16:creationId xmlns:a16="http://schemas.microsoft.com/office/drawing/2014/main" id="{6C5A85AB-3405-824A-918A-CDB95141F1ED}"/>
                  </a:ext>
                </a:extLst>
              </p:cNvPr>
              <p:cNvSpPr txBox="1"/>
              <p:nvPr/>
            </p:nvSpPr>
            <p:spPr>
              <a:xfrm>
                <a:off x="7128314"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a:t>
                </a:r>
              </a:p>
            </p:txBody>
          </p:sp>
          <p:sp>
            <p:nvSpPr>
              <p:cNvPr id="72" name="TextBox 71">
                <a:extLst>
                  <a:ext uri="{FF2B5EF4-FFF2-40B4-BE49-F238E27FC236}">
                    <a16:creationId xmlns:a16="http://schemas.microsoft.com/office/drawing/2014/main" id="{6F7A48D6-CD63-D54F-BDA4-04D24C468381}"/>
                  </a:ext>
                </a:extLst>
              </p:cNvPr>
              <p:cNvSpPr txBox="1"/>
              <p:nvPr/>
            </p:nvSpPr>
            <p:spPr>
              <a:xfrm>
                <a:off x="7716442"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27</a:t>
                </a:r>
              </a:p>
            </p:txBody>
          </p:sp>
          <p:sp>
            <p:nvSpPr>
              <p:cNvPr id="73" name="TextBox 72">
                <a:extLst>
                  <a:ext uri="{FF2B5EF4-FFF2-40B4-BE49-F238E27FC236}">
                    <a16:creationId xmlns:a16="http://schemas.microsoft.com/office/drawing/2014/main" id="{22896F35-0622-8F40-A734-D3BD95108556}"/>
                  </a:ext>
                </a:extLst>
              </p:cNvPr>
              <p:cNvSpPr txBox="1"/>
              <p:nvPr/>
            </p:nvSpPr>
            <p:spPr>
              <a:xfrm>
                <a:off x="8308024"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a:t>
                </a:r>
              </a:p>
            </p:txBody>
          </p:sp>
          <p:sp>
            <p:nvSpPr>
              <p:cNvPr id="74" name="TextBox 73">
                <a:extLst>
                  <a:ext uri="{FF2B5EF4-FFF2-40B4-BE49-F238E27FC236}">
                    <a16:creationId xmlns:a16="http://schemas.microsoft.com/office/drawing/2014/main" id="{A3F92ACE-E929-2D46-8E4A-9EF3E9AFE9ED}"/>
                  </a:ext>
                </a:extLst>
              </p:cNvPr>
              <p:cNvSpPr txBox="1"/>
              <p:nvPr/>
            </p:nvSpPr>
            <p:spPr>
              <a:xfrm>
                <a:off x="8900176"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33</a:t>
                </a:r>
              </a:p>
            </p:txBody>
          </p:sp>
          <p:sp>
            <p:nvSpPr>
              <p:cNvPr id="75" name="TextBox 74">
                <a:extLst>
                  <a:ext uri="{FF2B5EF4-FFF2-40B4-BE49-F238E27FC236}">
                    <a16:creationId xmlns:a16="http://schemas.microsoft.com/office/drawing/2014/main" id="{EB063630-17C7-C442-ADC8-A3FC0F37E7B9}"/>
                  </a:ext>
                </a:extLst>
              </p:cNvPr>
              <p:cNvSpPr txBox="1"/>
              <p:nvPr/>
            </p:nvSpPr>
            <p:spPr>
              <a:xfrm>
                <a:off x="9486438" y="5205724"/>
                <a:ext cx="4417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36</a:t>
                </a:r>
              </a:p>
            </p:txBody>
          </p:sp>
        </p:grpSp>
      </p:grpSp>
      <p:sp>
        <p:nvSpPr>
          <p:cNvPr id="170" name="AutoShape 19">
            <a:extLst>
              <a:ext uri="{FF2B5EF4-FFF2-40B4-BE49-F238E27FC236}">
                <a16:creationId xmlns:a16="http://schemas.microsoft.com/office/drawing/2014/main" id="{D570E920-412B-184E-A654-DD434C4D439E}"/>
              </a:ext>
            </a:extLst>
          </p:cNvPr>
          <p:cNvSpPr>
            <a:spLocks noChangeAspect="1" noChangeArrowheads="1" noTextEdit="1"/>
          </p:cNvSpPr>
          <p:nvPr/>
        </p:nvSpPr>
        <p:spPr bwMode="auto">
          <a:xfrm>
            <a:off x="2168488" y="1539900"/>
            <a:ext cx="1002159" cy="1460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3468"/>
              </a:solidFill>
              <a:effectLst/>
              <a:uLnTx/>
              <a:uFillTx/>
              <a:latin typeface="Trebuchet MS"/>
              <a:ea typeface="+mn-ea"/>
              <a:cs typeface="+mn-cs"/>
            </a:endParaRPr>
          </a:p>
        </p:txBody>
      </p:sp>
      <p:sp>
        <p:nvSpPr>
          <p:cNvPr id="174" name="Freeform 24">
            <a:extLst>
              <a:ext uri="{FF2B5EF4-FFF2-40B4-BE49-F238E27FC236}">
                <a16:creationId xmlns:a16="http://schemas.microsoft.com/office/drawing/2014/main" id="{866F663C-37AD-C64E-B0D3-BA2D2AD95040}"/>
              </a:ext>
            </a:extLst>
          </p:cNvPr>
          <p:cNvSpPr>
            <a:spLocks/>
          </p:cNvSpPr>
          <p:nvPr/>
        </p:nvSpPr>
        <p:spPr bwMode="auto">
          <a:xfrm>
            <a:off x="2492887" y="2047297"/>
            <a:ext cx="133235" cy="251136"/>
          </a:xfrm>
          <a:custGeom>
            <a:avLst/>
            <a:gdLst>
              <a:gd name="T0" fmla="*/ 3 w 46"/>
              <a:gd name="T1" fmla="*/ 0 h 98"/>
              <a:gd name="T2" fmla="*/ 7 w 46"/>
              <a:gd name="T3" fmla="*/ 0 h 98"/>
              <a:gd name="T4" fmla="*/ 7 w 46"/>
              <a:gd name="T5" fmla="*/ 33 h 98"/>
              <a:gd name="T6" fmla="*/ 7 w 46"/>
              <a:gd name="T7" fmla="*/ 33 h 98"/>
              <a:gd name="T8" fmla="*/ 7 w 46"/>
              <a:gd name="T9" fmla="*/ 39 h 98"/>
              <a:gd name="T10" fmla="*/ 10 w 46"/>
              <a:gd name="T11" fmla="*/ 39 h 98"/>
              <a:gd name="T12" fmla="*/ 10 w 46"/>
              <a:gd name="T13" fmla="*/ 56 h 98"/>
              <a:gd name="T14" fmla="*/ 13 w 46"/>
              <a:gd name="T15" fmla="*/ 56 h 98"/>
              <a:gd name="T16" fmla="*/ 13 w 46"/>
              <a:gd name="T17" fmla="*/ 66 h 98"/>
              <a:gd name="T18" fmla="*/ 20 w 46"/>
              <a:gd name="T19" fmla="*/ 66 h 98"/>
              <a:gd name="T20" fmla="*/ 20 w 46"/>
              <a:gd name="T21" fmla="*/ 82 h 98"/>
              <a:gd name="T22" fmla="*/ 20 w 46"/>
              <a:gd name="T23" fmla="*/ 82 h 98"/>
              <a:gd name="T24" fmla="*/ 20 w 46"/>
              <a:gd name="T25" fmla="*/ 89 h 98"/>
              <a:gd name="T26" fmla="*/ 33 w 46"/>
              <a:gd name="T27" fmla="*/ 89 h 98"/>
              <a:gd name="T28" fmla="*/ 33 w 46"/>
              <a:gd name="T29" fmla="*/ 92 h 98"/>
              <a:gd name="T30" fmla="*/ 46 w 46"/>
              <a:gd name="T31" fmla="*/ 92 h 98"/>
              <a:gd name="T32" fmla="*/ 46 w 46"/>
              <a:gd name="T33" fmla="*/ 98 h 98"/>
              <a:gd name="T34" fmla="*/ 46 w 46"/>
              <a:gd name="T35" fmla="*/ 98 h 98"/>
              <a:gd name="T36" fmla="*/ 33 w 46"/>
              <a:gd name="T37" fmla="*/ 98 h 98"/>
              <a:gd name="T38" fmla="*/ 33 w 46"/>
              <a:gd name="T39" fmla="*/ 89 h 98"/>
              <a:gd name="T40" fmla="*/ 20 w 46"/>
              <a:gd name="T41" fmla="*/ 89 h 98"/>
              <a:gd name="T42" fmla="*/ 20 w 46"/>
              <a:gd name="T43" fmla="*/ 82 h 98"/>
              <a:gd name="T44" fmla="*/ 16 w 46"/>
              <a:gd name="T45" fmla="*/ 82 h 98"/>
              <a:gd name="T46" fmla="*/ 16 w 46"/>
              <a:gd name="T47" fmla="*/ 49 h 98"/>
              <a:gd name="T48" fmla="*/ 7 w 46"/>
              <a:gd name="T49" fmla="*/ 49 h 98"/>
              <a:gd name="T50" fmla="*/ 7 w 46"/>
              <a:gd name="T51" fmla="*/ 13 h 98"/>
              <a:gd name="T52" fmla="*/ 0 w 46"/>
              <a:gd name="T53" fmla="*/ 13 h 98"/>
              <a:gd name="T54" fmla="*/ 7 w 46"/>
              <a:gd name="T5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98">
                <a:moveTo>
                  <a:pt x="3" y="0"/>
                </a:moveTo>
                <a:lnTo>
                  <a:pt x="7" y="0"/>
                </a:lnTo>
                <a:lnTo>
                  <a:pt x="7" y="33"/>
                </a:lnTo>
                <a:lnTo>
                  <a:pt x="7" y="33"/>
                </a:lnTo>
                <a:lnTo>
                  <a:pt x="7" y="39"/>
                </a:lnTo>
                <a:lnTo>
                  <a:pt x="10" y="39"/>
                </a:lnTo>
                <a:lnTo>
                  <a:pt x="10" y="56"/>
                </a:lnTo>
                <a:lnTo>
                  <a:pt x="13" y="56"/>
                </a:lnTo>
                <a:lnTo>
                  <a:pt x="13" y="66"/>
                </a:lnTo>
                <a:lnTo>
                  <a:pt x="20" y="66"/>
                </a:lnTo>
                <a:lnTo>
                  <a:pt x="20" y="82"/>
                </a:lnTo>
                <a:lnTo>
                  <a:pt x="20" y="82"/>
                </a:lnTo>
                <a:lnTo>
                  <a:pt x="20" y="89"/>
                </a:lnTo>
                <a:lnTo>
                  <a:pt x="33" y="89"/>
                </a:lnTo>
                <a:lnTo>
                  <a:pt x="33" y="92"/>
                </a:lnTo>
                <a:lnTo>
                  <a:pt x="46" y="92"/>
                </a:lnTo>
                <a:lnTo>
                  <a:pt x="46" y="98"/>
                </a:lnTo>
                <a:lnTo>
                  <a:pt x="46" y="98"/>
                </a:lnTo>
                <a:lnTo>
                  <a:pt x="33" y="98"/>
                </a:lnTo>
                <a:lnTo>
                  <a:pt x="33" y="89"/>
                </a:lnTo>
                <a:lnTo>
                  <a:pt x="20" y="89"/>
                </a:lnTo>
                <a:lnTo>
                  <a:pt x="20" y="82"/>
                </a:lnTo>
                <a:lnTo>
                  <a:pt x="16" y="82"/>
                </a:lnTo>
                <a:lnTo>
                  <a:pt x="16" y="49"/>
                </a:lnTo>
                <a:lnTo>
                  <a:pt x="7" y="49"/>
                </a:lnTo>
                <a:lnTo>
                  <a:pt x="7" y="13"/>
                </a:lnTo>
                <a:lnTo>
                  <a:pt x="0" y="13"/>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3468"/>
              </a:solidFill>
              <a:effectLst/>
              <a:uLnTx/>
              <a:uFillTx/>
              <a:latin typeface="Trebuchet MS"/>
              <a:ea typeface="+mn-ea"/>
              <a:cs typeface="+mn-cs"/>
            </a:endParaRPr>
          </a:p>
        </p:txBody>
      </p:sp>
      <p:sp>
        <p:nvSpPr>
          <p:cNvPr id="122" name="TextBox 121">
            <a:extLst>
              <a:ext uri="{FF2B5EF4-FFF2-40B4-BE49-F238E27FC236}">
                <a16:creationId xmlns:a16="http://schemas.microsoft.com/office/drawing/2014/main" id="{56DBF161-38B9-E443-BE4C-C6C893A798F5}"/>
              </a:ext>
            </a:extLst>
          </p:cNvPr>
          <p:cNvSpPr txBox="1"/>
          <p:nvPr/>
        </p:nvSpPr>
        <p:spPr>
          <a:xfrm>
            <a:off x="4773233" y="5176953"/>
            <a:ext cx="28542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Time since randomization (months)</a:t>
            </a:r>
          </a:p>
        </p:txBody>
      </p:sp>
      <p:sp>
        <p:nvSpPr>
          <p:cNvPr id="123" name="TextBox 122">
            <a:extLst>
              <a:ext uri="{FF2B5EF4-FFF2-40B4-BE49-F238E27FC236}">
                <a16:creationId xmlns:a16="http://schemas.microsoft.com/office/drawing/2014/main" id="{9F15E2B1-4AA6-D145-A7BA-6CC9CF355F05}"/>
              </a:ext>
            </a:extLst>
          </p:cNvPr>
          <p:cNvSpPr txBox="1"/>
          <p:nvPr/>
        </p:nvSpPr>
        <p:spPr>
          <a:xfrm rot="16200000">
            <a:off x="-322488" y="2823283"/>
            <a:ext cx="29638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PFS probability</a:t>
            </a:r>
          </a:p>
        </p:txBody>
      </p:sp>
      <p:sp>
        <p:nvSpPr>
          <p:cNvPr id="134" name="TextBox 133">
            <a:extLst>
              <a:ext uri="{FF2B5EF4-FFF2-40B4-BE49-F238E27FC236}">
                <a16:creationId xmlns:a16="http://schemas.microsoft.com/office/drawing/2014/main" id="{7ACED4C6-C66C-4F2C-8669-5FD50D86C38E}"/>
              </a:ext>
            </a:extLst>
          </p:cNvPr>
          <p:cNvSpPr txBox="1"/>
          <p:nvPr/>
        </p:nvSpPr>
        <p:spPr>
          <a:xfrm>
            <a:off x="656488" y="5330910"/>
            <a:ext cx="110612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at risk:</a:t>
            </a:r>
          </a:p>
        </p:txBody>
      </p:sp>
      <p:sp>
        <p:nvSpPr>
          <p:cNvPr id="121" name="TextBox 120">
            <a:extLst>
              <a:ext uri="{FF2B5EF4-FFF2-40B4-BE49-F238E27FC236}">
                <a16:creationId xmlns:a16="http://schemas.microsoft.com/office/drawing/2014/main" id="{F9F22494-6B3F-4270-9884-803EDC8A9599}"/>
              </a:ext>
            </a:extLst>
          </p:cNvPr>
          <p:cNvSpPr txBox="1"/>
          <p:nvPr/>
        </p:nvSpPr>
        <p:spPr>
          <a:xfrm>
            <a:off x="5806828" y="1564437"/>
            <a:ext cx="2038991" cy="3084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Neratinib + Capecitabine</a:t>
            </a:r>
          </a:p>
        </p:txBody>
      </p:sp>
      <p:sp>
        <p:nvSpPr>
          <p:cNvPr id="128" name="TextBox 127">
            <a:extLst>
              <a:ext uri="{FF2B5EF4-FFF2-40B4-BE49-F238E27FC236}">
                <a16:creationId xmlns:a16="http://schemas.microsoft.com/office/drawing/2014/main" id="{0F851708-C2AB-4A2A-88A0-E7F76F1B26A2}"/>
              </a:ext>
            </a:extLst>
          </p:cNvPr>
          <p:cNvSpPr txBox="1"/>
          <p:nvPr/>
        </p:nvSpPr>
        <p:spPr>
          <a:xfrm>
            <a:off x="5806828" y="1870083"/>
            <a:ext cx="2038991" cy="3084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Lapatinib + Capecitabine</a:t>
            </a:r>
          </a:p>
        </p:txBody>
      </p:sp>
      <p:cxnSp>
        <p:nvCxnSpPr>
          <p:cNvPr id="132" name="Straight Connector 131">
            <a:extLst>
              <a:ext uri="{FF2B5EF4-FFF2-40B4-BE49-F238E27FC236}">
                <a16:creationId xmlns:a16="http://schemas.microsoft.com/office/drawing/2014/main" id="{22543549-35FB-4ABB-ACC4-8E0E1259F4B9}"/>
              </a:ext>
            </a:extLst>
          </p:cNvPr>
          <p:cNvCxnSpPr/>
          <p:nvPr/>
        </p:nvCxnSpPr>
        <p:spPr>
          <a:xfrm>
            <a:off x="5503052" y="1730966"/>
            <a:ext cx="288000" cy="0"/>
          </a:xfrm>
          <a:prstGeom prst="line">
            <a:avLst/>
          </a:prstGeom>
          <a:ln w="28575">
            <a:solidFill>
              <a:srgbClr val="0282CB"/>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54FDCED-2603-4300-8E69-10AC56A0F0AC}"/>
              </a:ext>
            </a:extLst>
          </p:cNvPr>
          <p:cNvCxnSpPr/>
          <p:nvPr/>
        </p:nvCxnSpPr>
        <p:spPr>
          <a:xfrm>
            <a:off x="5506380" y="2036612"/>
            <a:ext cx="288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B20588BD-9A07-4152-9E91-EB0B17A81DF5}"/>
              </a:ext>
            </a:extLst>
          </p:cNvPr>
          <p:cNvGrpSpPr/>
          <p:nvPr/>
        </p:nvGrpSpPr>
        <p:grpSpPr>
          <a:xfrm>
            <a:off x="3866905" y="2711486"/>
            <a:ext cx="1773558" cy="2160000"/>
            <a:chOff x="3866905" y="2881227"/>
            <a:chExt cx="1773558" cy="2160000"/>
          </a:xfrm>
        </p:grpSpPr>
        <p:cxnSp>
          <p:nvCxnSpPr>
            <p:cNvPr id="119" name="Straight Connector 118">
              <a:extLst>
                <a:ext uri="{FF2B5EF4-FFF2-40B4-BE49-F238E27FC236}">
                  <a16:creationId xmlns:a16="http://schemas.microsoft.com/office/drawing/2014/main" id="{36F965F4-26E7-40A3-86F7-18CF7CF8C464}"/>
                </a:ext>
              </a:extLst>
            </p:cNvPr>
            <p:cNvCxnSpPr>
              <a:cxnSpLocks/>
            </p:cNvCxnSpPr>
            <p:nvPr/>
          </p:nvCxnSpPr>
          <p:spPr>
            <a:xfrm flipV="1">
              <a:off x="4747855" y="2881227"/>
              <a:ext cx="0" cy="216000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8B6C1B34-2F1B-413F-8C96-1120ACF92BD6}"/>
                </a:ext>
              </a:extLst>
            </p:cNvPr>
            <p:cNvSpPr txBox="1"/>
            <p:nvPr/>
          </p:nvSpPr>
          <p:spPr>
            <a:xfrm>
              <a:off x="3866905" y="4468147"/>
              <a:ext cx="93952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15%</a:t>
              </a:r>
            </a:p>
          </p:txBody>
        </p:sp>
        <p:sp>
          <p:nvSpPr>
            <p:cNvPr id="127" name="TextBox 126">
              <a:extLst>
                <a:ext uri="{FF2B5EF4-FFF2-40B4-BE49-F238E27FC236}">
                  <a16:creationId xmlns:a16="http://schemas.microsoft.com/office/drawing/2014/main" id="{3C0518EB-9CC7-41E7-B45D-0A6D6FD6B636}"/>
                </a:ext>
              </a:extLst>
            </p:cNvPr>
            <p:cNvSpPr txBox="1"/>
            <p:nvPr/>
          </p:nvSpPr>
          <p:spPr>
            <a:xfrm>
              <a:off x="4702487" y="3689096"/>
              <a:ext cx="9379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82CB"/>
                  </a:solidFill>
                  <a:effectLst/>
                  <a:uLnTx/>
                  <a:uFillTx/>
                  <a:latin typeface="Calibri" panose="020F0502020204030204" pitchFamily="34" charset="0"/>
                  <a:ea typeface="+mn-ea"/>
                  <a:cs typeface="Calibri" panose="020F0502020204030204" pitchFamily="34" charset="0"/>
                </a:rPr>
                <a:t>29%</a:t>
              </a:r>
            </a:p>
          </p:txBody>
        </p:sp>
      </p:grpSp>
      <p:grpSp>
        <p:nvGrpSpPr>
          <p:cNvPr id="131" name="Group 130">
            <a:extLst>
              <a:ext uri="{FF2B5EF4-FFF2-40B4-BE49-F238E27FC236}">
                <a16:creationId xmlns:a16="http://schemas.microsoft.com/office/drawing/2014/main" id="{33A8E3C2-C927-4F2D-88B8-63750787BAC4}"/>
              </a:ext>
            </a:extLst>
          </p:cNvPr>
          <p:cNvGrpSpPr/>
          <p:nvPr/>
        </p:nvGrpSpPr>
        <p:grpSpPr>
          <a:xfrm>
            <a:off x="2382876" y="2711480"/>
            <a:ext cx="1857849" cy="2160000"/>
            <a:chOff x="2382876" y="2881221"/>
            <a:chExt cx="1857849" cy="2160000"/>
          </a:xfrm>
        </p:grpSpPr>
        <p:cxnSp>
          <p:nvCxnSpPr>
            <p:cNvPr id="135" name="Straight Connector 134">
              <a:extLst>
                <a:ext uri="{FF2B5EF4-FFF2-40B4-BE49-F238E27FC236}">
                  <a16:creationId xmlns:a16="http://schemas.microsoft.com/office/drawing/2014/main" id="{970568A0-0AE9-44E2-BB2F-FC3643BD760E}"/>
                </a:ext>
              </a:extLst>
            </p:cNvPr>
            <p:cNvCxnSpPr>
              <a:cxnSpLocks/>
            </p:cNvCxnSpPr>
            <p:nvPr/>
          </p:nvCxnSpPr>
          <p:spPr>
            <a:xfrm flipV="1">
              <a:off x="3288076" y="2881221"/>
              <a:ext cx="0" cy="216000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6C61180C-947E-43D0-B76F-E1626855794F}"/>
                </a:ext>
              </a:extLst>
            </p:cNvPr>
            <p:cNvSpPr txBox="1"/>
            <p:nvPr/>
          </p:nvSpPr>
          <p:spPr>
            <a:xfrm>
              <a:off x="2382876" y="3592075"/>
              <a:ext cx="93952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38%</a:t>
              </a:r>
            </a:p>
          </p:txBody>
        </p:sp>
        <p:sp>
          <p:nvSpPr>
            <p:cNvPr id="137" name="TextBox 136">
              <a:extLst>
                <a:ext uri="{FF2B5EF4-FFF2-40B4-BE49-F238E27FC236}">
                  <a16:creationId xmlns:a16="http://schemas.microsoft.com/office/drawing/2014/main" id="{7EA198FA-8442-49C2-8B7A-6231A346193E}"/>
                </a:ext>
              </a:extLst>
            </p:cNvPr>
            <p:cNvSpPr txBox="1"/>
            <p:nvPr/>
          </p:nvSpPr>
          <p:spPr>
            <a:xfrm>
              <a:off x="3302749" y="2974195"/>
              <a:ext cx="9379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82CB"/>
                  </a:solidFill>
                  <a:effectLst/>
                  <a:uLnTx/>
                  <a:uFillTx/>
                  <a:latin typeface="Calibri" panose="020F0502020204030204" pitchFamily="34" charset="0"/>
                  <a:ea typeface="+mn-ea"/>
                  <a:cs typeface="Calibri" panose="020F0502020204030204" pitchFamily="34" charset="0"/>
                </a:rPr>
                <a:t>47%</a:t>
              </a:r>
            </a:p>
          </p:txBody>
        </p:sp>
      </p:grpSp>
      <p:grpSp>
        <p:nvGrpSpPr>
          <p:cNvPr id="138" name="Group 137">
            <a:extLst>
              <a:ext uri="{FF2B5EF4-FFF2-40B4-BE49-F238E27FC236}">
                <a16:creationId xmlns:a16="http://schemas.microsoft.com/office/drawing/2014/main" id="{FF93B520-9D75-4279-959B-A66CBFD772E2}"/>
              </a:ext>
            </a:extLst>
          </p:cNvPr>
          <p:cNvGrpSpPr/>
          <p:nvPr/>
        </p:nvGrpSpPr>
        <p:grpSpPr>
          <a:xfrm>
            <a:off x="5326357" y="2711486"/>
            <a:ext cx="1792885" cy="2160000"/>
            <a:chOff x="5326357" y="2881227"/>
            <a:chExt cx="1792885" cy="2160000"/>
          </a:xfrm>
        </p:grpSpPr>
        <p:cxnSp>
          <p:nvCxnSpPr>
            <p:cNvPr id="139" name="Straight Connector 138">
              <a:extLst>
                <a:ext uri="{FF2B5EF4-FFF2-40B4-BE49-F238E27FC236}">
                  <a16:creationId xmlns:a16="http://schemas.microsoft.com/office/drawing/2014/main" id="{9B109233-6019-4788-8794-15AB2B9A000B}"/>
                </a:ext>
              </a:extLst>
            </p:cNvPr>
            <p:cNvCxnSpPr>
              <a:cxnSpLocks/>
            </p:cNvCxnSpPr>
            <p:nvPr/>
          </p:nvCxnSpPr>
          <p:spPr>
            <a:xfrm flipV="1">
              <a:off x="6216137" y="2881227"/>
              <a:ext cx="0" cy="216000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8793533A-FEFB-44B2-9DCB-47CBD3EB1DB1}"/>
                </a:ext>
              </a:extLst>
            </p:cNvPr>
            <p:cNvSpPr txBox="1"/>
            <p:nvPr/>
          </p:nvSpPr>
          <p:spPr>
            <a:xfrm>
              <a:off x="5326357" y="4744337"/>
              <a:ext cx="93952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7%</a:t>
              </a:r>
            </a:p>
          </p:txBody>
        </p:sp>
        <p:sp>
          <p:nvSpPr>
            <p:cNvPr id="142" name="TextBox 141">
              <a:extLst>
                <a:ext uri="{FF2B5EF4-FFF2-40B4-BE49-F238E27FC236}">
                  <a16:creationId xmlns:a16="http://schemas.microsoft.com/office/drawing/2014/main" id="{E71E9B10-7ED9-4075-9DDA-A153B20A6E9D}"/>
                </a:ext>
              </a:extLst>
            </p:cNvPr>
            <p:cNvSpPr txBox="1"/>
            <p:nvPr/>
          </p:nvSpPr>
          <p:spPr>
            <a:xfrm>
              <a:off x="6181266" y="4133431"/>
              <a:ext cx="9379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282CB"/>
                  </a:solidFill>
                  <a:effectLst/>
                  <a:uLnTx/>
                  <a:uFillTx/>
                  <a:latin typeface="Calibri" panose="020F0502020204030204" pitchFamily="34" charset="0"/>
                  <a:ea typeface="+mn-ea"/>
                  <a:cs typeface="Calibri" panose="020F0502020204030204" pitchFamily="34" charset="0"/>
                </a:rPr>
                <a:t>16%</a:t>
              </a:r>
            </a:p>
          </p:txBody>
        </p:sp>
      </p:grpSp>
      <p:graphicFrame>
        <p:nvGraphicFramePr>
          <p:cNvPr id="117" name="Table 116">
            <a:extLst>
              <a:ext uri="{FF2B5EF4-FFF2-40B4-BE49-F238E27FC236}">
                <a16:creationId xmlns:a16="http://schemas.microsoft.com/office/drawing/2014/main" id="{B15035A7-537B-4C4C-ADB6-4250A5B93FF7}"/>
              </a:ext>
            </a:extLst>
          </p:cNvPr>
          <p:cNvGraphicFramePr>
            <a:graphicFrameLocks noGrp="1"/>
          </p:cNvGraphicFramePr>
          <p:nvPr/>
        </p:nvGraphicFramePr>
        <p:xfrm>
          <a:off x="7988676" y="1095879"/>
          <a:ext cx="2725401" cy="1083548"/>
        </p:xfrm>
        <a:graphic>
          <a:graphicData uri="http://schemas.openxmlformats.org/drawingml/2006/table">
            <a:tbl>
              <a:tblPr firstRow="1" bandRow="1">
                <a:tableStyleId>{5C22544A-7EE6-4342-B048-85BDC9FD1C3A}</a:tableStyleId>
              </a:tblPr>
              <a:tblGrid>
                <a:gridCol w="1282960">
                  <a:extLst>
                    <a:ext uri="{9D8B030D-6E8A-4147-A177-3AD203B41FA5}">
                      <a16:colId xmlns:a16="http://schemas.microsoft.com/office/drawing/2014/main" val="1092786103"/>
                    </a:ext>
                  </a:extLst>
                </a:gridCol>
                <a:gridCol w="1442441">
                  <a:extLst>
                    <a:ext uri="{9D8B030D-6E8A-4147-A177-3AD203B41FA5}">
                      <a16:colId xmlns:a16="http://schemas.microsoft.com/office/drawing/2014/main" val="2597962058"/>
                    </a:ext>
                  </a:extLst>
                </a:gridCol>
              </a:tblGrid>
              <a:tr h="4841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latin typeface="Calibri" panose="020F0502020204030204" pitchFamily="34" charset="0"/>
                          <a:cs typeface="Calibri" panose="020F0502020204030204" pitchFamily="34" charset="0"/>
                        </a:rPr>
                        <a:t>Hazard ratio (95% CI)</a:t>
                      </a:r>
                    </a:p>
                  </a:txBody>
                  <a:tcPr anchor="b">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000000"/>
                          </a:solidFill>
                          <a:latin typeface="Calibri" panose="020F0502020204030204" pitchFamily="34" charset="0"/>
                          <a:cs typeface="Calibri" panose="020F0502020204030204" pitchFamily="34" charset="0"/>
                        </a:rPr>
                        <a:t>Log-rank p-value</a:t>
                      </a:r>
                    </a:p>
                  </a:txBody>
                  <a:tcPr anchor="b">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955010"/>
                  </a:ext>
                </a:extLst>
              </a:tr>
              <a:tr h="595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Calibri" panose="020F0502020204030204" pitchFamily="34" charset="0"/>
                          <a:cs typeface="Calibri" panose="020F0502020204030204" pitchFamily="34" charset="0"/>
                        </a:rPr>
                        <a:t>0.76 (0.63–0.93)</a:t>
                      </a:r>
                      <a:endParaRPr lang="en-GB" sz="1300" dirty="0">
                        <a:solidFill>
                          <a:srgbClr val="000000"/>
                        </a:solidFill>
                        <a:latin typeface="Calibri" panose="020F0502020204030204" pitchFamily="34" charset="0"/>
                        <a:cs typeface="Calibri" panose="020F0502020204030204" pitchFamily="34" charset="0"/>
                      </a:endParaRPr>
                    </a:p>
                  </a:txBody>
                  <a:tcPr marL="36000" marR="3600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rgbClr val="000000"/>
                          </a:solidFill>
                          <a:latin typeface="Calibri" panose="020F0502020204030204" pitchFamily="34" charset="0"/>
                          <a:cs typeface="Calibri" panose="020F0502020204030204" pitchFamily="34" charset="0"/>
                        </a:rPr>
                        <a:t>0.0059</a:t>
                      </a:r>
                    </a:p>
                  </a:txBody>
                  <a:tcPr marL="36000" marR="3600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82158"/>
                  </a:ext>
                </a:extLst>
              </a:tr>
            </a:tbl>
          </a:graphicData>
        </a:graphic>
      </p:graphicFrame>
      <p:sp>
        <p:nvSpPr>
          <p:cNvPr id="124" name="TextBox 123">
            <a:extLst>
              <a:ext uri="{FF2B5EF4-FFF2-40B4-BE49-F238E27FC236}">
                <a16:creationId xmlns:a16="http://schemas.microsoft.com/office/drawing/2014/main" id="{F97F6FEA-DDDD-488C-A660-3D0B3905AF96}"/>
              </a:ext>
            </a:extLst>
          </p:cNvPr>
          <p:cNvSpPr txBox="1"/>
          <p:nvPr/>
        </p:nvSpPr>
        <p:spPr>
          <a:xfrm>
            <a:off x="11419031" y="12333"/>
            <a:ext cx="7729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3468"/>
                </a:solidFill>
                <a:effectLst/>
                <a:uLnTx/>
                <a:uFillTx/>
                <a:latin typeface="Calibri" panose="020F0502020204030204" pitchFamily="34" charset="0"/>
                <a:ea typeface="+mn-ea"/>
                <a:cs typeface="Calibri" panose="020F0502020204030204" pitchFamily="34" charset="0"/>
              </a:rPr>
              <a:t>NALA</a:t>
            </a:r>
          </a:p>
        </p:txBody>
      </p:sp>
      <p:sp>
        <p:nvSpPr>
          <p:cNvPr id="6" name="Title 5">
            <a:extLst>
              <a:ext uri="{FF2B5EF4-FFF2-40B4-BE49-F238E27FC236}">
                <a16:creationId xmlns:a16="http://schemas.microsoft.com/office/drawing/2014/main" id="{D3E1ECCE-1641-4FA0-8122-A3DC46B761C7}"/>
              </a:ext>
            </a:extLst>
          </p:cNvPr>
          <p:cNvSpPr>
            <a:spLocks noGrp="1"/>
          </p:cNvSpPr>
          <p:nvPr>
            <p:ph type="title"/>
          </p:nvPr>
        </p:nvSpPr>
        <p:spPr/>
        <p:txBody>
          <a:bodyPr/>
          <a:lstStyle/>
          <a:p>
            <a:r>
              <a:rPr lang="en-GB" dirty="0"/>
              <a:t>Centrally confirmed PFS (co-primary endpoint)</a:t>
            </a:r>
          </a:p>
        </p:txBody>
      </p:sp>
      <p:sp>
        <p:nvSpPr>
          <p:cNvPr id="125" name="Rectangle 124">
            <a:extLst>
              <a:ext uri="{FF2B5EF4-FFF2-40B4-BE49-F238E27FC236}">
                <a16:creationId xmlns:a16="http://schemas.microsoft.com/office/drawing/2014/main" id="{EB432C76-CC14-4649-A171-7AAD396C09C7}"/>
              </a:ext>
            </a:extLst>
          </p:cNvPr>
          <p:cNvSpPr/>
          <p:nvPr/>
        </p:nvSpPr>
        <p:spPr>
          <a:xfrm>
            <a:off x="5568430" y="5986046"/>
            <a:ext cx="6547370" cy="338554"/>
          </a:xfrm>
          <a:prstGeom prst="rect">
            <a:avLst/>
          </a:prstGeom>
        </p:spPr>
        <p:txBody>
          <a:bodyPr wrap="none">
            <a:spAutoFit/>
          </a:bodyPr>
          <a:lstStyle/>
          <a:p>
            <a:pPr lvl="0" eaLnBrk="1" fontAlgn="auto" hangingPunct="1">
              <a:spcBef>
                <a:spcPts val="0"/>
              </a:spcBef>
              <a:spcAft>
                <a:spcPts val="0"/>
              </a:spcAft>
            </a:pPr>
            <a:r>
              <a:rPr kumimoji="0" lang="en-US" sz="1500" b="0" i="0" u="none" strike="noStrike" kern="1200" cap="none" spc="0" normalizeH="0" baseline="0" noProof="0" dirty="0" err="1">
                <a:ln>
                  <a:noFill/>
                </a:ln>
                <a:solidFill>
                  <a:srgbClr val="000000"/>
                </a:solidFill>
                <a:effectLst/>
                <a:uLnTx/>
                <a:uFillTx/>
                <a:latin typeface="Helvetica" pitchFamily="2" charset="0"/>
                <a:ea typeface="+mn-ea"/>
                <a:cs typeface="+mn-cs"/>
              </a:rPr>
              <a:t>Saura</a:t>
            </a:r>
            <a:r>
              <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rPr>
              <a:t> C et al. ASCO 2019;Abstract 1002. </a:t>
            </a:r>
            <a:r>
              <a:rPr lang="en-US" sz="1600" dirty="0">
                <a:solidFill>
                  <a:prstClr val="black"/>
                </a:solidFill>
                <a:latin typeface="Calibri"/>
              </a:rPr>
              <a:t>Courtesy of Ian E </a:t>
            </a:r>
            <a:r>
              <a:rPr lang="en-US" sz="1600" dirty="0" err="1">
                <a:solidFill>
                  <a:prstClr val="black"/>
                </a:solidFill>
                <a:latin typeface="Calibri"/>
              </a:rPr>
              <a:t>Krop</a:t>
            </a:r>
            <a:r>
              <a:rPr lang="en-US" sz="1600" dirty="0">
                <a:solidFill>
                  <a:prstClr val="black"/>
                </a:solidFill>
                <a:latin typeface="Calibri"/>
              </a:rPr>
              <a:t>, MD, PhD</a:t>
            </a:r>
            <a:endParaRPr kumimoji="0" lang="en-US" sz="150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spTree>
    <p:extLst>
      <p:ext uri="{BB962C8B-B14F-4D97-AF65-F5344CB8AC3E}">
        <p14:creationId xmlns:p14="http://schemas.microsoft.com/office/powerpoint/2010/main" val="11633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445690" y="207568"/>
            <a:ext cx="9300619" cy="1143000"/>
          </a:xfrm>
        </p:spPr>
        <p:txBody>
          <a:bodyPr>
            <a:normAutofit fontScale="90000"/>
          </a:bodyPr>
          <a:lstStyle/>
          <a:p>
            <a:pPr algn="ctr"/>
            <a:r>
              <a:rPr lang="en-US" sz="3600" b="1" dirty="0">
                <a:solidFill>
                  <a:srgbClr val="002060"/>
                </a:solidFill>
                <a:latin typeface="Arial" charset="0"/>
              </a:rPr>
              <a:t>Neratinib and Capecitabine for CNS disease</a:t>
            </a:r>
            <a:br>
              <a:rPr lang="en-US" sz="3600" b="1" dirty="0">
                <a:solidFill>
                  <a:srgbClr val="002060"/>
                </a:solidFill>
                <a:latin typeface="Arial" charset="0"/>
              </a:rPr>
            </a:br>
            <a:r>
              <a:rPr lang="en-US" sz="3600" b="1" dirty="0">
                <a:solidFill>
                  <a:srgbClr val="002060"/>
                </a:solidFill>
                <a:latin typeface="Arial" charset="0"/>
              </a:rPr>
              <a:t>(TBCRC 022)</a:t>
            </a:r>
          </a:p>
        </p:txBody>
      </p:sp>
      <p:sp>
        <p:nvSpPr>
          <p:cNvPr id="2" name="Content Placeholder 1"/>
          <p:cNvSpPr>
            <a:spLocks noGrp="1"/>
          </p:cNvSpPr>
          <p:nvPr>
            <p:ph idx="1"/>
          </p:nvPr>
        </p:nvSpPr>
        <p:spPr>
          <a:xfrm>
            <a:off x="685800" y="1648272"/>
            <a:ext cx="11049000" cy="4752528"/>
          </a:xfrm>
        </p:spPr>
        <p:txBody>
          <a:bodyPr>
            <a:normAutofit/>
          </a:bodyPr>
          <a:lstStyle/>
          <a:p>
            <a:r>
              <a:rPr lang="en-US" sz="2800" dirty="0"/>
              <a:t>Phase 2 trial of patients with progressive HER2+ brain metastases (N=49)</a:t>
            </a:r>
          </a:p>
          <a:p>
            <a:endParaRPr lang="en-US" sz="2800" dirty="0"/>
          </a:p>
          <a:p>
            <a:r>
              <a:rPr lang="en-US" sz="2800" dirty="0"/>
              <a:t>Patients received neratinib (240 mg po QD) and capecitabine (750 mg/m</a:t>
            </a:r>
            <a:r>
              <a:rPr lang="en-US" sz="2800" baseline="30000" dirty="0"/>
              <a:t>2</a:t>
            </a:r>
            <a:r>
              <a:rPr lang="en-US" sz="2800" dirty="0"/>
              <a:t> BID 14d on/7d off)</a:t>
            </a:r>
          </a:p>
          <a:p>
            <a:endParaRPr lang="en-US" sz="2800" dirty="0"/>
          </a:p>
          <a:p>
            <a:r>
              <a:rPr lang="en-US" sz="2800" dirty="0"/>
              <a:t>Efficacy in cohort without previous lapatinib (N=37):</a:t>
            </a:r>
          </a:p>
          <a:p>
            <a:pPr lvl="1"/>
            <a:r>
              <a:rPr lang="en-US" dirty="0"/>
              <a:t>49% CNS objective response rate*</a:t>
            </a:r>
          </a:p>
          <a:p>
            <a:pPr lvl="1"/>
            <a:r>
              <a:rPr lang="en-US" dirty="0"/>
              <a:t>5.5 </a:t>
            </a:r>
            <a:r>
              <a:rPr lang="en-US" dirty="0" err="1"/>
              <a:t>mo</a:t>
            </a:r>
            <a:r>
              <a:rPr lang="en-US" dirty="0"/>
              <a:t> median PFS</a:t>
            </a:r>
          </a:p>
        </p:txBody>
      </p:sp>
      <p:sp>
        <p:nvSpPr>
          <p:cNvPr id="94214" name="Text Box 8"/>
          <p:cNvSpPr txBox="1">
            <a:spLocks noChangeArrowheads="1"/>
          </p:cNvSpPr>
          <p:nvPr/>
        </p:nvSpPr>
        <p:spPr bwMode="auto">
          <a:xfrm>
            <a:off x="5181600" y="6386322"/>
            <a:ext cx="6662850"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rPr>
              <a:t>Freedman R et al. JCO 2019 37:1081. Courtesy of Ian E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cs typeface="+mn-cs"/>
              </a:rPr>
              <a:t>Krop</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rPr>
              <a:t>, MD, PhD</a:t>
            </a:r>
          </a:p>
        </p:txBody>
      </p:sp>
      <p:sp>
        <p:nvSpPr>
          <p:cNvPr id="3" name="TextBox 2">
            <a:extLst>
              <a:ext uri="{FF2B5EF4-FFF2-40B4-BE49-F238E27FC236}">
                <a16:creationId xmlns:a16="http://schemas.microsoft.com/office/drawing/2014/main" id="{3CE2C380-72D8-004D-A16D-9C6B017E4ADD}"/>
              </a:ext>
            </a:extLst>
          </p:cNvPr>
          <p:cNvSpPr txBox="1"/>
          <p:nvPr/>
        </p:nvSpPr>
        <p:spPr>
          <a:xfrm>
            <a:off x="855782" y="5480030"/>
            <a:ext cx="75608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prstClr val="black"/>
                </a:solidFill>
                <a:effectLst/>
                <a:uLnTx/>
                <a:uFillTx/>
                <a:latin typeface="Calibri"/>
                <a:ea typeface="ＭＳ Ｐゴシック" charset="0"/>
                <a:cs typeface="+mn-cs"/>
              </a:rPr>
            </a:br>
            <a:r>
              <a:rPr kumimoji="0" lang="en-US" sz="1400" b="0" i="0" u="none" strike="noStrike" kern="1200" cap="none" spc="0" normalizeH="0" baseline="0" noProof="0" dirty="0">
                <a:ln>
                  <a:noFill/>
                </a:ln>
                <a:solidFill>
                  <a:prstClr val="black"/>
                </a:solidFill>
                <a:effectLst/>
                <a:uLnTx/>
                <a:uFillTx/>
                <a:latin typeface="Calibri"/>
                <a:ea typeface="ＭＳ Ｐゴシック" charset="0"/>
                <a:cs typeface="+mn-cs"/>
              </a:rPr>
              <a:t>*≥50% reduction in sum of target CNS lesion volumes without progression of nontarget lesions, new lesions, escalating steroids, progressive neurologic signs or symptoms, or non-CNS progression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60669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3125-DD8E-9E41-93A1-8098F7031947}"/>
              </a:ext>
            </a:extLst>
          </p:cNvPr>
          <p:cNvSpPr>
            <a:spLocks noGrp="1"/>
          </p:cNvSpPr>
          <p:nvPr>
            <p:ph type="title"/>
          </p:nvPr>
        </p:nvSpPr>
        <p:spPr>
          <a:xfrm>
            <a:off x="609600" y="-76200"/>
            <a:ext cx="10972800" cy="1143000"/>
          </a:xfrm>
        </p:spPr>
        <p:txBody>
          <a:bodyPr/>
          <a:lstStyle/>
          <a:p>
            <a:r>
              <a:rPr lang="en-US" sz="3600" b="1" dirty="0">
                <a:solidFill>
                  <a:srgbClr val="002060"/>
                </a:solidFill>
              </a:rPr>
              <a:t>How to Best Sequence New ≥3rd-Line Agents?</a:t>
            </a:r>
          </a:p>
        </p:txBody>
      </p:sp>
      <p:graphicFrame>
        <p:nvGraphicFramePr>
          <p:cNvPr id="8" name="Content Placeholder 7">
            <a:extLst>
              <a:ext uri="{FF2B5EF4-FFF2-40B4-BE49-F238E27FC236}">
                <a16:creationId xmlns:a16="http://schemas.microsoft.com/office/drawing/2014/main" id="{4D3F490C-2EA7-AC42-8B9B-60EB3C91051B}"/>
              </a:ext>
            </a:extLst>
          </p:cNvPr>
          <p:cNvGraphicFramePr>
            <a:graphicFrameLocks noGrp="1"/>
          </p:cNvGraphicFramePr>
          <p:nvPr>
            <p:ph idx="1"/>
          </p:nvPr>
        </p:nvGraphicFramePr>
        <p:xfrm>
          <a:off x="335361" y="1088064"/>
          <a:ext cx="10942005" cy="4820104"/>
        </p:xfrm>
        <a:graphic>
          <a:graphicData uri="http://schemas.openxmlformats.org/drawingml/2006/table">
            <a:tbl>
              <a:tblPr firstRow="1" bandRow="1">
                <a:tableStyleId>{5C22544A-7EE6-4342-B048-85BDC9FD1C3A}</a:tableStyleId>
              </a:tblPr>
              <a:tblGrid>
                <a:gridCol w="933039">
                  <a:extLst>
                    <a:ext uri="{9D8B030D-6E8A-4147-A177-3AD203B41FA5}">
                      <a16:colId xmlns:a16="http://schemas.microsoft.com/office/drawing/2014/main" val="670285704"/>
                    </a:ext>
                  </a:extLst>
                </a:gridCol>
                <a:gridCol w="2120544">
                  <a:extLst>
                    <a:ext uri="{9D8B030D-6E8A-4147-A177-3AD203B41FA5}">
                      <a16:colId xmlns:a16="http://schemas.microsoft.com/office/drawing/2014/main" val="4039865596"/>
                    </a:ext>
                  </a:extLst>
                </a:gridCol>
                <a:gridCol w="2714296">
                  <a:extLst>
                    <a:ext uri="{9D8B030D-6E8A-4147-A177-3AD203B41FA5}">
                      <a16:colId xmlns:a16="http://schemas.microsoft.com/office/drawing/2014/main" val="1264672237"/>
                    </a:ext>
                  </a:extLst>
                </a:gridCol>
                <a:gridCol w="2120544">
                  <a:extLst>
                    <a:ext uri="{9D8B030D-6E8A-4147-A177-3AD203B41FA5}">
                      <a16:colId xmlns:a16="http://schemas.microsoft.com/office/drawing/2014/main" val="327358893"/>
                    </a:ext>
                  </a:extLst>
                </a:gridCol>
                <a:gridCol w="3053582">
                  <a:extLst>
                    <a:ext uri="{9D8B030D-6E8A-4147-A177-3AD203B41FA5}">
                      <a16:colId xmlns:a16="http://schemas.microsoft.com/office/drawing/2014/main" val="1787424064"/>
                    </a:ext>
                  </a:extLst>
                </a:gridCol>
              </a:tblGrid>
              <a:tr h="672179">
                <a:tc>
                  <a:txBody>
                    <a:bodyPr/>
                    <a:lstStyle/>
                    <a:p>
                      <a:pPr algn="ctr"/>
                      <a:endParaRPr lang="en-US" sz="1600" dirty="0"/>
                    </a:p>
                  </a:txBody>
                  <a:tcPr marL="96397" marR="96397" marT="54187" marB="54187"/>
                </a:tc>
                <a:tc>
                  <a:txBody>
                    <a:bodyPr/>
                    <a:lstStyle/>
                    <a:p>
                      <a:pPr algn="ctr"/>
                      <a:r>
                        <a:rPr lang="en-US" sz="1600" dirty="0"/>
                        <a:t>Trastuzumab </a:t>
                      </a:r>
                    </a:p>
                    <a:p>
                      <a:pPr algn="ctr"/>
                      <a:r>
                        <a:rPr lang="en-US" sz="1600" dirty="0"/>
                        <a:t>Deruxtecan</a:t>
                      </a:r>
                    </a:p>
                  </a:txBody>
                  <a:tcPr marL="96397" marR="96397" marT="54187" marB="54187"/>
                </a:tc>
                <a:tc>
                  <a:txBody>
                    <a:bodyPr/>
                    <a:lstStyle/>
                    <a:p>
                      <a:pPr algn="ctr"/>
                      <a:r>
                        <a:rPr lang="en-US" sz="1600" dirty="0"/>
                        <a:t>Tucatinib</a:t>
                      </a:r>
                    </a:p>
                    <a:p>
                      <a:pPr algn="ctr"/>
                      <a:r>
                        <a:rPr lang="en-US" sz="1600" dirty="0"/>
                        <a:t>+ Tras/Cape</a:t>
                      </a:r>
                    </a:p>
                  </a:txBody>
                  <a:tcPr marL="96397" marR="96397" marT="54187" marB="54187"/>
                </a:tc>
                <a:tc>
                  <a:txBody>
                    <a:bodyPr/>
                    <a:lstStyle/>
                    <a:p>
                      <a:pPr algn="ctr"/>
                      <a:r>
                        <a:rPr lang="en-US" sz="1600" dirty="0"/>
                        <a:t>Neratinib</a:t>
                      </a:r>
                    </a:p>
                    <a:p>
                      <a:pPr algn="ctr"/>
                      <a:r>
                        <a:rPr lang="en-US" sz="1600" dirty="0"/>
                        <a:t>+ Capecitabine</a:t>
                      </a:r>
                    </a:p>
                  </a:txBody>
                  <a:tcPr marL="96397" marR="96397" marT="54187" marB="54187"/>
                </a:tc>
                <a:tc>
                  <a:txBody>
                    <a:bodyPr/>
                    <a:lstStyle/>
                    <a:p>
                      <a:pPr algn="ctr"/>
                      <a:r>
                        <a:rPr lang="en-US" sz="1600" dirty="0"/>
                        <a:t>Margetuximab</a:t>
                      </a:r>
                    </a:p>
                    <a:p>
                      <a:pPr algn="ctr"/>
                      <a:r>
                        <a:rPr lang="en-US" sz="1600" dirty="0"/>
                        <a:t>+ Chemo</a:t>
                      </a:r>
                    </a:p>
                  </a:txBody>
                  <a:tcPr marL="96397" marR="96397" marT="54187" marB="54187"/>
                </a:tc>
                <a:extLst>
                  <a:ext uri="{0D108BD9-81ED-4DB2-BD59-A6C34878D82A}">
                    <a16:rowId xmlns:a16="http://schemas.microsoft.com/office/drawing/2014/main" val="944666646"/>
                  </a:ext>
                </a:extLst>
              </a:tr>
              <a:tr h="408909">
                <a:tc>
                  <a:txBody>
                    <a:bodyPr/>
                    <a:lstStyle/>
                    <a:p>
                      <a:pPr algn="ctr"/>
                      <a:r>
                        <a:rPr lang="en-US" sz="1600" dirty="0"/>
                        <a:t>PROS</a:t>
                      </a:r>
                    </a:p>
                  </a:txBody>
                  <a:tcPr marL="96397" marR="96397" marT="54187" marB="54187"/>
                </a:tc>
                <a:tc>
                  <a:txBody>
                    <a:bodyPr/>
                    <a:lstStyle/>
                    <a:p>
                      <a:pPr marL="9525" lvl="1" indent="0" algn="ctr">
                        <a:tabLst/>
                      </a:pPr>
                      <a:r>
                        <a:rPr lang="en-US" sz="1600" dirty="0"/>
                        <a:t>Very high ORR</a:t>
                      </a:r>
                    </a:p>
                  </a:txBody>
                  <a:tcPr marL="96397" marR="96397" marT="54187" marB="54187"/>
                </a:tc>
                <a:tc>
                  <a:txBody>
                    <a:bodyPr/>
                    <a:lstStyle/>
                    <a:p>
                      <a:pPr algn="ctr"/>
                      <a:r>
                        <a:rPr lang="en-US" sz="1600" dirty="0"/>
                        <a:t>OS and PFS benefit</a:t>
                      </a:r>
                    </a:p>
                  </a:txBody>
                  <a:tcPr marL="96397" marR="96397" marT="54187" marB="54187"/>
                </a:tc>
                <a:tc>
                  <a:txBody>
                    <a:bodyPr/>
                    <a:lstStyle/>
                    <a:p>
                      <a:pPr algn="ctr"/>
                      <a:r>
                        <a:rPr lang="en-US" sz="1600" dirty="0"/>
                        <a:t>PFS benefit</a:t>
                      </a:r>
                    </a:p>
                  </a:txBody>
                  <a:tcPr marL="96397" marR="96397" marT="54187" marB="54187"/>
                </a:tc>
                <a:tc>
                  <a:txBody>
                    <a:bodyPr/>
                    <a:lstStyle/>
                    <a:p>
                      <a:pPr algn="ctr"/>
                      <a:r>
                        <a:rPr lang="en-US" sz="1600" dirty="0"/>
                        <a:t>Well tolerated</a:t>
                      </a:r>
                    </a:p>
                  </a:txBody>
                  <a:tcPr marL="96397" marR="96397" marT="54187" marB="54187"/>
                </a:tc>
                <a:extLst>
                  <a:ext uri="{0D108BD9-81ED-4DB2-BD59-A6C34878D82A}">
                    <a16:rowId xmlns:a16="http://schemas.microsoft.com/office/drawing/2014/main" val="2037245467"/>
                  </a:ext>
                </a:extLst>
              </a:tr>
              <a:tr h="620365">
                <a:tc>
                  <a:txBody>
                    <a:bodyPr/>
                    <a:lstStyle/>
                    <a:p>
                      <a:pPr algn="ctr"/>
                      <a:endParaRPr lang="en-US" sz="1600" dirty="0"/>
                    </a:p>
                  </a:txBody>
                  <a:tcPr marL="96397" marR="96397" marT="54187" marB="54187"/>
                </a:tc>
                <a:tc>
                  <a:txBody>
                    <a:bodyPr/>
                    <a:lstStyle/>
                    <a:p>
                      <a:pPr marL="457200" lvl="1" indent="-447675" algn="ctr">
                        <a:tabLst/>
                      </a:pPr>
                      <a:r>
                        <a:rPr lang="en-US" sz="1600" dirty="0"/>
                        <a:t>Durable benefit</a:t>
                      </a:r>
                    </a:p>
                    <a:p>
                      <a:pPr marL="457200" lvl="1" indent="-447675" algn="ctr">
                        <a:tabLst/>
                      </a:pPr>
                      <a:r>
                        <a:rPr lang="en-US" sz="1600" dirty="0"/>
                        <a:t>Long PFS</a:t>
                      </a:r>
                    </a:p>
                  </a:txBody>
                  <a:tcPr marL="96397" marR="96397" marT="54187" marB="54187"/>
                </a:tc>
                <a:tc>
                  <a:txBody>
                    <a:bodyPr/>
                    <a:lstStyle/>
                    <a:p>
                      <a:pPr algn="ctr"/>
                      <a:r>
                        <a:rPr lang="en-US" sz="1600" dirty="0"/>
                        <a:t>Activity in both treated and progressive brain mets</a:t>
                      </a:r>
                    </a:p>
                  </a:txBody>
                  <a:tcPr marL="96397" marR="96397" marT="54187" marB="54187"/>
                </a:tc>
                <a:tc>
                  <a:txBody>
                    <a:bodyPr/>
                    <a:lstStyle/>
                    <a:p>
                      <a:pPr algn="ctr"/>
                      <a:r>
                        <a:rPr lang="en-US" sz="1600" dirty="0"/>
                        <a:t>Delays time to CNS Rx</a:t>
                      </a:r>
                    </a:p>
                  </a:txBody>
                  <a:tcPr marL="96397" marR="96397" marT="54187" marB="54187"/>
                </a:tc>
                <a:tc>
                  <a:txBody>
                    <a:bodyPr/>
                    <a:lstStyle/>
                    <a:p>
                      <a:pPr algn="ctr"/>
                      <a:r>
                        <a:rPr lang="en-US" sz="1600" dirty="0"/>
                        <a:t>Benefit may be larger in pts with low affinity FcR (FF/FV)</a:t>
                      </a:r>
                    </a:p>
                  </a:txBody>
                  <a:tcPr marL="96397" marR="96397" marT="54187" marB="54187"/>
                </a:tc>
                <a:extLst>
                  <a:ext uri="{0D108BD9-81ED-4DB2-BD59-A6C34878D82A}">
                    <a16:rowId xmlns:a16="http://schemas.microsoft.com/office/drawing/2014/main" val="736131624"/>
                  </a:ext>
                </a:extLst>
              </a:tr>
              <a:tr h="850727">
                <a:tc>
                  <a:txBody>
                    <a:bodyPr/>
                    <a:lstStyle/>
                    <a:p>
                      <a:pPr algn="ctr"/>
                      <a:endParaRPr lang="en-US" sz="1600" dirty="0"/>
                    </a:p>
                  </a:txBody>
                  <a:tcPr marL="96397" marR="96397" marT="54187" marB="54187"/>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Activity maintained in pts with treated brain mets</a:t>
                      </a:r>
                    </a:p>
                  </a:txBody>
                  <a:tcPr marL="96397" marR="96397" marT="54187" marB="54187"/>
                </a:tc>
                <a:tc>
                  <a:txBody>
                    <a:bodyPr/>
                    <a:lstStyle/>
                    <a:p>
                      <a:pPr algn="ctr"/>
                      <a:r>
                        <a:rPr lang="en-US" sz="1600" dirty="0"/>
                        <a:t>Manageable toxicity profile</a:t>
                      </a:r>
                    </a:p>
                  </a:txBody>
                  <a:tcPr marL="96397" marR="96397" marT="54187" marB="54187"/>
                </a:tc>
                <a:tc>
                  <a:txBody>
                    <a:bodyPr/>
                    <a:lstStyle/>
                    <a:p>
                      <a:pPr algn="ctr"/>
                      <a:endParaRPr lang="en-US" sz="1600" dirty="0"/>
                    </a:p>
                  </a:txBody>
                  <a:tcPr marL="96397" marR="96397" marT="54187" marB="54187"/>
                </a:tc>
                <a:tc>
                  <a:txBody>
                    <a:bodyPr/>
                    <a:lstStyle/>
                    <a:p>
                      <a:pPr algn="ctr"/>
                      <a:r>
                        <a:rPr lang="en-US" sz="1600" dirty="0"/>
                        <a:t>Can be combined with multiple chemotherapy partners</a:t>
                      </a:r>
                    </a:p>
                  </a:txBody>
                  <a:tcPr marL="96397" marR="96397" marT="54187" marB="54187"/>
                </a:tc>
                <a:extLst>
                  <a:ext uri="{0D108BD9-81ED-4DB2-BD59-A6C34878D82A}">
                    <a16:rowId xmlns:a16="http://schemas.microsoft.com/office/drawing/2014/main" val="1977571832"/>
                  </a:ext>
                </a:extLst>
              </a:tr>
              <a:tr h="0">
                <a:tc>
                  <a:txBody>
                    <a:bodyPr/>
                    <a:lstStyle/>
                    <a:p>
                      <a:pPr algn="ctr"/>
                      <a:endParaRPr lang="en-US" sz="1600" dirty="0"/>
                    </a:p>
                  </a:txBody>
                  <a:tcPr marL="96397" marR="96397" marT="54187" marB="54187"/>
                </a:tc>
                <a:tc>
                  <a:txBody>
                    <a:bodyPr/>
                    <a:lstStyle/>
                    <a:p>
                      <a:pPr algn="ctr"/>
                      <a:endParaRPr lang="en-US" sz="1600" dirty="0"/>
                    </a:p>
                  </a:txBody>
                  <a:tcPr marL="96397" marR="96397" marT="54187" marB="54187"/>
                </a:tc>
                <a:tc>
                  <a:txBody>
                    <a:bodyPr/>
                    <a:lstStyle/>
                    <a:p>
                      <a:pPr algn="ctr"/>
                      <a:endParaRPr lang="en-US" sz="1600" dirty="0"/>
                    </a:p>
                  </a:txBody>
                  <a:tcPr marL="96397" marR="96397" marT="54187" marB="54187"/>
                </a:tc>
                <a:tc>
                  <a:txBody>
                    <a:bodyPr/>
                    <a:lstStyle/>
                    <a:p>
                      <a:pPr algn="ctr"/>
                      <a:endParaRPr lang="en-US" sz="1600" dirty="0"/>
                    </a:p>
                  </a:txBody>
                  <a:tcPr marL="96397" marR="96397" marT="54187" marB="54187"/>
                </a:tc>
                <a:tc>
                  <a:txBody>
                    <a:bodyPr/>
                    <a:lstStyle/>
                    <a:p>
                      <a:pPr algn="ctr"/>
                      <a:endParaRPr lang="en-US" sz="1600" dirty="0"/>
                    </a:p>
                  </a:txBody>
                  <a:tcPr marL="96397" marR="96397" marT="54187" marB="54187"/>
                </a:tc>
                <a:extLst>
                  <a:ext uri="{0D108BD9-81ED-4DB2-BD59-A6C34878D82A}">
                    <a16:rowId xmlns:a16="http://schemas.microsoft.com/office/drawing/2014/main" val="3719365421"/>
                  </a:ext>
                </a:extLst>
              </a:tr>
              <a:tr h="672179">
                <a:tc>
                  <a:txBody>
                    <a:bodyPr/>
                    <a:lstStyle/>
                    <a:p>
                      <a:pPr algn="ctr"/>
                      <a:r>
                        <a:rPr lang="en-US" sz="1600" dirty="0"/>
                        <a:t>CONS</a:t>
                      </a:r>
                    </a:p>
                  </a:txBody>
                  <a:tcPr marL="96397" marR="96397" marT="54187" marB="54187"/>
                </a:tc>
                <a:tc>
                  <a:txBody>
                    <a:bodyPr/>
                    <a:lstStyle/>
                    <a:p>
                      <a:pPr algn="ctr"/>
                      <a:r>
                        <a:rPr lang="en-US" sz="1600" dirty="0"/>
                        <a:t>ILD is serious potential risk</a:t>
                      </a:r>
                    </a:p>
                  </a:txBody>
                  <a:tcPr marL="96397" marR="96397" marT="54187" marB="54187"/>
                </a:tc>
                <a:tc>
                  <a:txBody>
                    <a:bodyPr/>
                    <a:lstStyle/>
                    <a:p>
                      <a:pPr algn="ctr"/>
                      <a:r>
                        <a:rPr lang="en-US" sz="1600" dirty="0"/>
                        <a:t>Absolute PFS benefit modest</a:t>
                      </a:r>
                    </a:p>
                  </a:txBody>
                  <a:tcPr marL="96397" marR="96397" marT="54187" marB="54187"/>
                </a:tc>
                <a:tc>
                  <a:txBody>
                    <a:bodyPr/>
                    <a:lstStyle/>
                    <a:p>
                      <a:pPr algn="ctr"/>
                      <a:r>
                        <a:rPr lang="en-US" sz="1600" dirty="0"/>
                        <a:t>Serious diarrhea is common</a:t>
                      </a:r>
                    </a:p>
                  </a:txBody>
                  <a:tcPr marL="96397" marR="96397" marT="54187" marB="54187"/>
                </a:tc>
                <a:tc>
                  <a:txBody>
                    <a:bodyPr/>
                    <a:lstStyle/>
                    <a:p>
                      <a:pPr algn="ctr"/>
                      <a:r>
                        <a:rPr lang="en-US" sz="1600" dirty="0"/>
                        <a:t>Benefit modest</a:t>
                      </a:r>
                    </a:p>
                  </a:txBody>
                  <a:tcPr marL="96397" marR="96397" marT="54187" marB="54187"/>
                </a:tc>
                <a:extLst>
                  <a:ext uri="{0D108BD9-81ED-4DB2-BD59-A6C34878D82A}">
                    <a16:rowId xmlns:a16="http://schemas.microsoft.com/office/drawing/2014/main" val="3857114442"/>
                  </a:ext>
                </a:extLst>
              </a:tr>
              <a:tr h="1243531">
                <a:tc>
                  <a:txBody>
                    <a:bodyPr/>
                    <a:lstStyle/>
                    <a:p>
                      <a:pPr algn="ctr"/>
                      <a:endParaRPr lang="en-US" sz="1600" dirty="0"/>
                    </a:p>
                  </a:txBody>
                  <a:tcPr marL="96397" marR="96397" marT="54187" marB="54187"/>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No data on efficacy in progressive brain mets</a:t>
                      </a:r>
                    </a:p>
                  </a:txBody>
                  <a:tcPr marL="96397" marR="96397" marT="54187" marB="54187"/>
                </a:tc>
                <a:tc>
                  <a:txBody>
                    <a:bodyPr/>
                    <a:lstStyle/>
                    <a:p>
                      <a:pPr algn="ctr"/>
                      <a:endParaRPr lang="en-US" sz="1600" dirty="0"/>
                    </a:p>
                  </a:txBody>
                  <a:tcPr marL="96397" marR="96397" marT="54187" marB="54187"/>
                </a:tc>
                <a:tc>
                  <a:txBody>
                    <a:bodyPr/>
                    <a:lstStyle/>
                    <a:p>
                      <a:pPr algn="ctr"/>
                      <a:r>
                        <a:rPr lang="en-US" sz="1600" dirty="0"/>
                        <a:t>Benefit modest</a:t>
                      </a:r>
                    </a:p>
                  </a:txBody>
                  <a:tcPr marL="96397" marR="96397" marT="54187" marB="54187"/>
                </a:tc>
                <a:tc>
                  <a:txBody>
                    <a:bodyPr/>
                    <a:lstStyle/>
                    <a:p>
                      <a:pPr algn="ctr"/>
                      <a:endParaRPr lang="en-US" sz="1600" dirty="0"/>
                    </a:p>
                  </a:txBody>
                  <a:tcPr marL="96397" marR="96397" marT="54187" marB="54187"/>
                </a:tc>
                <a:extLst>
                  <a:ext uri="{0D108BD9-81ED-4DB2-BD59-A6C34878D82A}">
                    <a16:rowId xmlns:a16="http://schemas.microsoft.com/office/drawing/2014/main" val="15701994"/>
                  </a:ext>
                </a:extLst>
              </a:tr>
            </a:tbl>
          </a:graphicData>
        </a:graphic>
      </p:graphicFrame>
      <p:sp>
        <p:nvSpPr>
          <p:cNvPr id="4" name="TextBox 3">
            <a:extLst>
              <a:ext uri="{FF2B5EF4-FFF2-40B4-BE49-F238E27FC236}">
                <a16:creationId xmlns:a16="http://schemas.microsoft.com/office/drawing/2014/main" id="{F51934EC-3D14-334F-9536-6BABBCC4BB67}"/>
              </a:ext>
            </a:extLst>
          </p:cNvPr>
          <p:cNvSpPr txBox="1"/>
          <p:nvPr/>
        </p:nvSpPr>
        <p:spPr>
          <a:xfrm>
            <a:off x="200025" y="6553200"/>
            <a:ext cx="2823209" cy="307777"/>
          </a:xfrm>
          <a:prstGeom prst="rect">
            <a:avLst/>
          </a:prstGeom>
          <a:noFill/>
        </p:spPr>
        <p:txBody>
          <a:bodyPr wrap="none" rtlCol="0">
            <a:spAutoFit/>
          </a:bodyPr>
          <a:lstStyle/>
          <a:p>
            <a:r>
              <a:rPr lang="en-US" sz="1400" dirty="0"/>
              <a:t>Courtesy of Ian E </a:t>
            </a:r>
            <a:r>
              <a:rPr lang="en-US" sz="1400" dirty="0" err="1"/>
              <a:t>Krop</a:t>
            </a:r>
            <a:r>
              <a:rPr lang="en-US" sz="1400" dirty="0"/>
              <a:t>, MD, PhD</a:t>
            </a:r>
          </a:p>
        </p:txBody>
      </p:sp>
    </p:spTree>
    <p:extLst>
      <p:ext uri="{BB962C8B-B14F-4D97-AF65-F5344CB8AC3E}">
        <p14:creationId xmlns:p14="http://schemas.microsoft.com/office/powerpoint/2010/main" val="164514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1595" y="1057268"/>
            <a:ext cx="7180616" cy="328935"/>
          </a:xfrm>
          <a:prstGeom prst="rect">
            <a:avLst/>
          </a:prstGeom>
          <a:noFill/>
          <a:ln>
            <a:noFill/>
          </a:ln>
        </p:spPr>
        <p:txBody>
          <a:bodyPr wrap="square" lIns="51428" tIns="25717" rIns="51428" bIns="2571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charset="0"/>
                <a:cs typeface="+mn-cs"/>
              </a:rPr>
              <a:t>Current Approach for Metastatic HER2+ Breast Cancer</a:t>
            </a:r>
          </a:p>
        </p:txBody>
      </p:sp>
      <p:sp>
        <p:nvSpPr>
          <p:cNvPr id="2" name="Title 1">
            <a:extLst>
              <a:ext uri="{FF2B5EF4-FFF2-40B4-BE49-F238E27FC236}">
                <a16:creationId xmlns:a16="http://schemas.microsoft.com/office/drawing/2014/main" id="{CB6334CA-A788-454E-8ABE-DFD584EA083E}"/>
              </a:ext>
            </a:extLst>
          </p:cNvPr>
          <p:cNvSpPr>
            <a:spLocks noGrp="1"/>
          </p:cNvSpPr>
          <p:nvPr>
            <p:ph type="title"/>
          </p:nvPr>
        </p:nvSpPr>
        <p:spPr>
          <a:xfrm>
            <a:off x="609600" y="161558"/>
            <a:ext cx="11201400" cy="1143000"/>
          </a:xfrm>
          <a:ln>
            <a:noFill/>
          </a:ln>
        </p:spPr>
        <p:txBody>
          <a:bodyPr>
            <a:normAutofit fontScale="90000"/>
          </a:bodyPr>
          <a:lstStyle/>
          <a:p>
            <a:r>
              <a:rPr lang="en-US" dirty="0">
                <a:solidFill>
                  <a:srgbClr val="002060"/>
                </a:solidFill>
              </a:rPr>
              <a:t>Approach to Therapy for Metastatic HER2+ disease: Move to Personalization</a:t>
            </a:r>
          </a:p>
        </p:txBody>
      </p:sp>
      <p:sp>
        <p:nvSpPr>
          <p:cNvPr id="43" name="Rectangle 42">
            <a:extLst>
              <a:ext uri="{FF2B5EF4-FFF2-40B4-BE49-F238E27FC236}">
                <a16:creationId xmlns:a16="http://schemas.microsoft.com/office/drawing/2014/main" id="{6C0F1102-ACBE-E042-BD9B-129EB3A8FB08}"/>
              </a:ext>
            </a:extLst>
          </p:cNvPr>
          <p:cNvSpPr/>
          <p:nvPr/>
        </p:nvSpPr>
        <p:spPr>
          <a:xfrm>
            <a:off x="2819400" y="5363487"/>
            <a:ext cx="8481392"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Calibri"/>
                <a:ea typeface="+mn-ea"/>
                <a:cs typeface="+mn-cs"/>
              </a:rPr>
              <a:t>Trastuzumab</a:t>
            </a:r>
            <a:r>
              <a:rPr kumimoji="0" lang="it-IT" sz="1800" b="0" i="0" u="none" strike="noStrike" kern="1200" cap="none" spc="0" normalizeH="0" baseline="0" noProof="0" dirty="0">
                <a:ln>
                  <a:noFill/>
                </a:ln>
                <a:solidFill>
                  <a:prstClr val="white"/>
                </a:solidFill>
                <a:effectLst/>
                <a:uLnTx/>
                <a:uFillTx/>
                <a:latin typeface="Calibri"/>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chemotherapy</a:t>
            </a: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F16DA092-481B-1847-83FC-89358D1298D8}"/>
              </a:ext>
            </a:extLst>
          </p:cNvPr>
          <p:cNvSpPr/>
          <p:nvPr/>
        </p:nvSpPr>
        <p:spPr>
          <a:xfrm>
            <a:off x="2842590" y="1623659"/>
            <a:ext cx="8352115" cy="479865"/>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Taxane + trastuzumab + pertuzumab</a:t>
            </a: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ttangolo arrotondato 46">
            <a:extLst>
              <a:ext uri="{FF2B5EF4-FFF2-40B4-BE49-F238E27FC236}">
                <a16:creationId xmlns:a16="http://schemas.microsoft.com/office/drawing/2014/main" id="{6262080B-8CAB-C645-AFEC-FABCAA28EDDF}"/>
              </a:ext>
            </a:extLst>
          </p:cNvPr>
          <p:cNvSpPr>
            <a:spLocks noChangeArrowheads="1"/>
          </p:cNvSpPr>
          <p:nvPr/>
        </p:nvSpPr>
        <p:spPr bwMode="auto">
          <a:xfrm>
            <a:off x="457745" y="1623659"/>
            <a:ext cx="1470446" cy="479865"/>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1</a:t>
            </a:r>
            <a:r>
              <a:rPr kumimoji="0" lang="en-US" sz="1800" b="0" i="0" u="none" strike="noStrike" kern="1200" cap="none" spc="0" normalizeH="0" baseline="30000" noProof="0" dirty="0">
                <a:ln>
                  <a:noFill/>
                </a:ln>
                <a:solidFill>
                  <a:prstClr val="white"/>
                </a:solidFill>
                <a:effectLst/>
                <a:uLnTx/>
                <a:uFillTx/>
                <a:latin typeface="Calibri"/>
                <a:ea typeface="+mn-ea"/>
                <a:cs typeface="+mn-cs"/>
              </a:rPr>
              <a:t>st</a:t>
            </a:r>
            <a:r>
              <a:rPr kumimoji="0" lang="en-US" sz="1800" b="0" i="0" u="none" strike="noStrike" kern="1200" cap="none" spc="0" normalizeH="0" baseline="0" noProof="0" dirty="0">
                <a:ln>
                  <a:noFill/>
                </a:ln>
                <a:solidFill>
                  <a:prstClr val="white"/>
                </a:solidFill>
                <a:effectLst/>
                <a:uLnTx/>
                <a:uFillTx/>
                <a:latin typeface="Calibri"/>
                <a:ea typeface="+mn-ea"/>
                <a:cs typeface="+mn-cs"/>
              </a:rPr>
              <a:t> Line</a:t>
            </a:r>
          </a:p>
        </p:txBody>
      </p:sp>
      <p:sp>
        <p:nvSpPr>
          <p:cNvPr id="40" name="Rectangle 39">
            <a:extLst>
              <a:ext uri="{FF2B5EF4-FFF2-40B4-BE49-F238E27FC236}">
                <a16:creationId xmlns:a16="http://schemas.microsoft.com/office/drawing/2014/main" id="{D9D19575-D362-4C46-AA78-BEB297F3CB03}"/>
              </a:ext>
            </a:extLst>
          </p:cNvPr>
          <p:cNvSpPr/>
          <p:nvPr/>
        </p:nvSpPr>
        <p:spPr>
          <a:xfrm>
            <a:off x="7871790" y="3681059"/>
            <a:ext cx="2941915" cy="558733"/>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 Tucatinib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Trastuzumab/capecitabine</a:t>
            </a: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666EAC2E-D24A-2B48-93EE-BD81A53A344A}"/>
              </a:ext>
            </a:extLst>
          </p:cNvPr>
          <p:cNvSpPr/>
          <p:nvPr/>
        </p:nvSpPr>
        <p:spPr>
          <a:xfrm>
            <a:off x="3253474" y="3681059"/>
            <a:ext cx="2941915" cy="558733"/>
          </a:xfrm>
          <a:prstGeom prst="rect">
            <a:avLst/>
          </a:prstGeom>
          <a:solidFill>
            <a:schemeClr val="tx2">
              <a:lumMod val="75000"/>
            </a:schemeClr>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Trastuzumab deruxtecan</a:t>
            </a: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ttangolo arrotondato 46">
            <a:extLst>
              <a:ext uri="{FF2B5EF4-FFF2-40B4-BE49-F238E27FC236}">
                <a16:creationId xmlns:a16="http://schemas.microsoft.com/office/drawing/2014/main" id="{F7C611B3-0645-4D9A-AC2A-6BA4521BCB79}"/>
              </a:ext>
            </a:extLst>
          </p:cNvPr>
          <p:cNvSpPr>
            <a:spLocks noChangeArrowheads="1"/>
          </p:cNvSpPr>
          <p:nvPr/>
        </p:nvSpPr>
        <p:spPr bwMode="auto">
          <a:xfrm>
            <a:off x="2842590" y="3110577"/>
            <a:ext cx="3780101" cy="341882"/>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No or minor CNS disease</a:t>
            </a:r>
          </a:p>
        </p:txBody>
      </p:sp>
      <p:sp>
        <p:nvSpPr>
          <p:cNvPr id="25" name="Rettangolo arrotondato 46">
            <a:extLst>
              <a:ext uri="{FF2B5EF4-FFF2-40B4-BE49-F238E27FC236}">
                <a16:creationId xmlns:a16="http://schemas.microsoft.com/office/drawing/2014/main" id="{5DC15371-158E-4270-8FDA-1E002B2869B2}"/>
              </a:ext>
            </a:extLst>
          </p:cNvPr>
          <p:cNvSpPr>
            <a:spLocks noChangeArrowheads="1"/>
          </p:cNvSpPr>
          <p:nvPr/>
        </p:nvSpPr>
        <p:spPr bwMode="auto">
          <a:xfrm>
            <a:off x="7414603" y="3110577"/>
            <a:ext cx="3780100" cy="341882"/>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Significant CNS disease</a:t>
            </a:r>
          </a:p>
        </p:txBody>
      </p:sp>
      <p:sp>
        <p:nvSpPr>
          <p:cNvPr id="19" name="Rectangle 18">
            <a:extLst>
              <a:ext uri="{FF2B5EF4-FFF2-40B4-BE49-F238E27FC236}">
                <a16:creationId xmlns:a16="http://schemas.microsoft.com/office/drawing/2014/main" id="{82BC811B-CAA7-4143-8384-FC889C0E1276}"/>
              </a:ext>
            </a:extLst>
          </p:cNvPr>
          <p:cNvSpPr/>
          <p:nvPr/>
        </p:nvSpPr>
        <p:spPr>
          <a:xfrm>
            <a:off x="2842591" y="2385659"/>
            <a:ext cx="8352115" cy="479865"/>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T-DM1</a:t>
            </a: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F02DFBB7-1451-044F-8025-FD152619048B}"/>
              </a:ext>
            </a:extLst>
          </p:cNvPr>
          <p:cNvSpPr/>
          <p:nvPr/>
        </p:nvSpPr>
        <p:spPr>
          <a:xfrm>
            <a:off x="3223591" y="4468392"/>
            <a:ext cx="2941915" cy="558733"/>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 Tucatinib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Trastuzumab/capecitabine</a:t>
            </a: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EE82800A-2D92-F544-83DB-7D805FE52B2A}"/>
              </a:ext>
            </a:extLst>
          </p:cNvPr>
          <p:cNvSpPr/>
          <p:nvPr/>
        </p:nvSpPr>
        <p:spPr>
          <a:xfrm>
            <a:off x="7871790" y="4468392"/>
            <a:ext cx="2941915" cy="558733"/>
          </a:xfrm>
          <a:prstGeom prst="rect">
            <a:avLst/>
          </a:prstGeom>
          <a:solidFill>
            <a:schemeClr val="tx2">
              <a:lumMod val="75000"/>
            </a:schemeClr>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Trastuzumab deruxtecan</a:t>
            </a: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ttangolo arrotondato 46">
            <a:extLst>
              <a:ext uri="{FF2B5EF4-FFF2-40B4-BE49-F238E27FC236}">
                <a16:creationId xmlns:a16="http://schemas.microsoft.com/office/drawing/2014/main" id="{1EF12581-E35C-0C41-B2CA-D8C88392CA63}"/>
              </a:ext>
            </a:extLst>
          </p:cNvPr>
          <p:cNvSpPr>
            <a:spLocks noChangeArrowheads="1"/>
          </p:cNvSpPr>
          <p:nvPr/>
        </p:nvSpPr>
        <p:spPr bwMode="auto">
          <a:xfrm>
            <a:off x="467684" y="2385659"/>
            <a:ext cx="1470446" cy="479865"/>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2nd Line</a:t>
            </a:r>
          </a:p>
        </p:txBody>
      </p:sp>
      <p:sp>
        <p:nvSpPr>
          <p:cNvPr id="31" name="Rettangolo arrotondato 46">
            <a:extLst>
              <a:ext uri="{FF2B5EF4-FFF2-40B4-BE49-F238E27FC236}">
                <a16:creationId xmlns:a16="http://schemas.microsoft.com/office/drawing/2014/main" id="{92581E2A-AA4B-E94B-B5AC-8CEC29F078F9}"/>
              </a:ext>
            </a:extLst>
          </p:cNvPr>
          <p:cNvSpPr>
            <a:spLocks noChangeArrowheads="1"/>
          </p:cNvSpPr>
          <p:nvPr/>
        </p:nvSpPr>
        <p:spPr bwMode="auto">
          <a:xfrm>
            <a:off x="477623" y="3720493"/>
            <a:ext cx="1470446" cy="479865"/>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3rd Line</a:t>
            </a:r>
          </a:p>
        </p:txBody>
      </p:sp>
      <p:sp>
        <p:nvSpPr>
          <p:cNvPr id="32" name="Rettangolo arrotondato 46">
            <a:extLst>
              <a:ext uri="{FF2B5EF4-FFF2-40B4-BE49-F238E27FC236}">
                <a16:creationId xmlns:a16="http://schemas.microsoft.com/office/drawing/2014/main" id="{A11AEE7D-ED1C-CE46-8D1C-7AAFD484DBF6}"/>
              </a:ext>
            </a:extLst>
          </p:cNvPr>
          <p:cNvSpPr>
            <a:spLocks noChangeArrowheads="1"/>
          </p:cNvSpPr>
          <p:nvPr/>
        </p:nvSpPr>
        <p:spPr bwMode="auto">
          <a:xfrm>
            <a:off x="457745" y="4507826"/>
            <a:ext cx="1470446" cy="479865"/>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4th Line</a:t>
            </a:r>
          </a:p>
        </p:txBody>
      </p:sp>
      <p:sp>
        <p:nvSpPr>
          <p:cNvPr id="33" name="Rettangolo arrotondato 46">
            <a:extLst>
              <a:ext uri="{FF2B5EF4-FFF2-40B4-BE49-F238E27FC236}">
                <a16:creationId xmlns:a16="http://schemas.microsoft.com/office/drawing/2014/main" id="{7B0C6547-0BD2-8C47-976F-D318DC855807}"/>
              </a:ext>
            </a:extLst>
          </p:cNvPr>
          <p:cNvSpPr>
            <a:spLocks noChangeArrowheads="1"/>
          </p:cNvSpPr>
          <p:nvPr/>
        </p:nvSpPr>
        <p:spPr bwMode="auto">
          <a:xfrm>
            <a:off x="457745" y="5363884"/>
            <a:ext cx="1470446" cy="479865"/>
          </a:xfrm>
          <a:prstGeom prst="roundRect">
            <a:avLst>
              <a:gd name="adj" fmla="val 16667"/>
            </a:avLst>
          </a:prstGeom>
          <a:solidFill>
            <a:srgbClr val="00B05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400"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5th Line+</a:t>
            </a:r>
          </a:p>
        </p:txBody>
      </p:sp>
      <p:sp>
        <p:nvSpPr>
          <p:cNvPr id="34" name="Rectangle 33">
            <a:extLst>
              <a:ext uri="{FF2B5EF4-FFF2-40B4-BE49-F238E27FC236}">
                <a16:creationId xmlns:a16="http://schemas.microsoft.com/office/drawing/2014/main" id="{987E6A6D-9EBE-9643-BDBB-BB9CB65140AB}"/>
              </a:ext>
            </a:extLst>
          </p:cNvPr>
          <p:cNvSpPr/>
          <p:nvPr/>
        </p:nvSpPr>
        <p:spPr>
          <a:xfrm>
            <a:off x="2819400" y="6096000"/>
            <a:ext cx="8481392"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mn-ea"/>
                <a:cs typeface="+mn-cs"/>
              </a:rPr>
              <a:t>Margetuximab+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chemotherapy</a:t>
            </a:r>
            <a:r>
              <a:rPr kumimoji="0" lang="it-IT" sz="1800" b="0" i="0" u="none" strike="noStrike" kern="1200" cap="none" spc="0" normalizeH="0" baseline="0" noProof="0" dirty="0">
                <a:ln>
                  <a:noFill/>
                </a:ln>
                <a:solidFill>
                  <a:prstClr val="white"/>
                </a:solidFill>
                <a:effectLst/>
                <a:uLnTx/>
                <a:uFillTx/>
                <a:latin typeface="Calibri"/>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if</a:t>
            </a:r>
            <a:r>
              <a:rPr kumimoji="0" lang="it-IT" sz="1800" b="0" i="0" u="none" strike="noStrike" kern="1200" cap="none" spc="0" normalizeH="0" baseline="0" noProof="0" dirty="0">
                <a:ln>
                  <a:noFill/>
                </a:ln>
                <a:solidFill>
                  <a:prstClr val="white"/>
                </a:solidFill>
                <a:effectLst/>
                <a:uLnTx/>
                <a:uFillTx/>
                <a:latin typeface="Calibri"/>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low</a:t>
            </a:r>
            <a:r>
              <a:rPr kumimoji="0" lang="it-IT" sz="1800" b="0" i="0" u="none" strike="noStrike" kern="1200" cap="none" spc="0" normalizeH="0" baseline="0" noProof="0" dirty="0">
                <a:ln>
                  <a:noFill/>
                </a:ln>
                <a:solidFill>
                  <a:prstClr val="white"/>
                </a:solidFill>
                <a:effectLst/>
                <a:uLnTx/>
                <a:uFillTx/>
                <a:latin typeface="Calibri"/>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affinity</a:t>
            </a:r>
            <a:r>
              <a:rPr kumimoji="0" lang="it-IT" sz="1800" b="0" i="0" u="none" strike="noStrike" kern="1200" cap="none" spc="0" normalizeH="0" baseline="0" noProof="0" dirty="0">
                <a:ln>
                  <a:noFill/>
                </a:ln>
                <a:solidFill>
                  <a:prstClr val="white"/>
                </a:solidFill>
                <a:effectLst/>
                <a:uLnTx/>
                <a:uFillTx/>
                <a:latin typeface="Calibri"/>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FcR</a:t>
            </a:r>
            <a:r>
              <a:rPr kumimoji="0" lang="it-IT" sz="1800" b="0" i="0" u="none" strike="noStrike" kern="1200" cap="none" spc="0" normalizeH="0" baseline="0" noProof="0" dirty="0">
                <a:ln>
                  <a:noFill/>
                </a:ln>
                <a:solidFill>
                  <a:prstClr val="white"/>
                </a:solidFill>
                <a:effectLst/>
                <a:uLnTx/>
                <a:uFillTx/>
                <a:latin typeface="Calibri"/>
                <a:ea typeface="+mn-ea"/>
                <a:cs typeface="+mn-cs"/>
              </a:rPr>
              <a:t> </a:t>
            </a:r>
            <a:r>
              <a:rPr kumimoji="0" lang="it-IT" sz="1800" b="0" i="0" u="none" strike="noStrike" kern="1200" cap="none" spc="0" normalizeH="0" baseline="0" noProof="0" dirty="0" err="1">
                <a:ln>
                  <a:noFill/>
                </a:ln>
                <a:solidFill>
                  <a:prstClr val="white"/>
                </a:solidFill>
                <a:effectLst/>
                <a:uLnTx/>
                <a:uFillTx/>
                <a:latin typeface="Calibri"/>
                <a:ea typeface="+mn-ea"/>
                <a:cs typeface="+mn-cs"/>
              </a:rPr>
              <a:t>genotype</a:t>
            </a:r>
            <a:r>
              <a:rPr kumimoji="0" lang="it-IT" sz="1800" b="0" i="0" u="none" strike="noStrike" kern="1200" cap="none" spc="0" normalizeH="0" baseline="0" noProof="0" dirty="0">
                <a:ln>
                  <a:noFill/>
                </a:ln>
                <a:solidFill>
                  <a:prstClr val="white"/>
                </a:solidFill>
                <a:effectLst/>
                <a:uLnTx/>
                <a:uFillTx/>
                <a:latin typeface="Calibri"/>
                <a:ea typeface="+mn-ea"/>
                <a:cs typeface="+mn-cs"/>
              </a:rPr>
              <a:t>)</a:t>
            </a: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7" name="Straight Connector 36">
            <a:extLst>
              <a:ext uri="{FF2B5EF4-FFF2-40B4-BE49-F238E27FC236}">
                <a16:creationId xmlns:a16="http://schemas.microsoft.com/office/drawing/2014/main" id="{E6C4D2EF-0B93-9E48-ABD1-2908F8054397}"/>
              </a:ext>
            </a:extLst>
          </p:cNvPr>
          <p:cNvCxnSpPr/>
          <p:nvPr/>
        </p:nvCxnSpPr>
        <p:spPr>
          <a:xfrm flipV="1">
            <a:off x="7033591" y="2146659"/>
            <a:ext cx="0" cy="239000"/>
          </a:xfrm>
          <a:prstGeom prst="line">
            <a:avLst/>
          </a:prstGeom>
          <a:noFill/>
          <a:ln w="50800" cap="flat" cmpd="sng" algn="ctr">
            <a:solidFill>
              <a:srgbClr val="002060"/>
            </a:solidFill>
            <a:prstDash val="solid"/>
            <a:miter lim="800000"/>
            <a:headEnd type="triangle"/>
          </a:ln>
          <a:effectLst/>
        </p:spPr>
      </p:cxnSp>
      <p:cxnSp>
        <p:nvCxnSpPr>
          <p:cNvPr id="39" name="Straight Connector 38">
            <a:extLst>
              <a:ext uri="{FF2B5EF4-FFF2-40B4-BE49-F238E27FC236}">
                <a16:creationId xmlns:a16="http://schemas.microsoft.com/office/drawing/2014/main" id="{0E344072-C831-EC47-9E2F-EDA267427383}"/>
              </a:ext>
            </a:extLst>
          </p:cNvPr>
          <p:cNvCxnSpPr/>
          <p:nvPr/>
        </p:nvCxnSpPr>
        <p:spPr>
          <a:xfrm flipV="1">
            <a:off x="4724431" y="2842859"/>
            <a:ext cx="0" cy="239000"/>
          </a:xfrm>
          <a:prstGeom prst="line">
            <a:avLst/>
          </a:prstGeom>
          <a:noFill/>
          <a:ln w="50800" cap="flat" cmpd="sng" algn="ctr">
            <a:solidFill>
              <a:srgbClr val="002060"/>
            </a:solidFill>
            <a:prstDash val="solid"/>
            <a:miter lim="800000"/>
            <a:headEnd type="triangle"/>
          </a:ln>
          <a:effectLst/>
        </p:spPr>
      </p:cxnSp>
      <p:cxnSp>
        <p:nvCxnSpPr>
          <p:cNvPr id="41" name="Straight Connector 40">
            <a:extLst>
              <a:ext uri="{FF2B5EF4-FFF2-40B4-BE49-F238E27FC236}">
                <a16:creationId xmlns:a16="http://schemas.microsoft.com/office/drawing/2014/main" id="{25858051-DA19-D440-9B3F-A58FF97F4D5A}"/>
              </a:ext>
            </a:extLst>
          </p:cNvPr>
          <p:cNvCxnSpPr/>
          <p:nvPr/>
        </p:nvCxnSpPr>
        <p:spPr>
          <a:xfrm flipV="1">
            <a:off x="9319591" y="2865524"/>
            <a:ext cx="0" cy="239000"/>
          </a:xfrm>
          <a:prstGeom prst="line">
            <a:avLst/>
          </a:prstGeom>
          <a:noFill/>
          <a:ln w="50800" cap="flat" cmpd="sng" algn="ctr">
            <a:solidFill>
              <a:srgbClr val="002060"/>
            </a:solidFill>
            <a:prstDash val="solid"/>
            <a:miter lim="800000"/>
            <a:headEnd type="triangle"/>
          </a:ln>
          <a:effectLst/>
        </p:spPr>
      </p:cxnSp>
      <p:cxnSp>
        <p:nvCxnSpPr>
          <p:cNvPr id="42" name="Straight Connector 41">
            <a:extLst>
              <a:ext uri="{FF2B5EF4-FFF2-40B4-BE49-F238E27FC236}">
                <a16:creationId xmlns:a16="http://schemas.microsoft.com/office/drawing/2014/main" id="{048FBD20-482B-3949-9704-1E12F520198B}"/>
              </a:ext>
            </a:extLst>
          </p:cNvPr>
          <p:cNvCxnSpPr/>
          <p:nvPr/>
        </p:nvCxnSpPr>
        <p:spPr>
          <a:xfrm flipV="1">
            <a:off x="4717836" y="4254926"/>
            <a:ext cx="0" cy="239000"/>
          </a:xfrm>
          <a:prstGeom prst="line">
            <a:avLst/>
          </a:prstGeom>
          <a:noFill/>
          <a:ln w="50800" cap="flat" cmpd="sng" algn="ctr">
            <a:solidFill>
              <a:srgbClr val="002060"/>
            </a:solidFill>
            <a:prstDash val="solid"/>
            <a:miter lim="800000"/>
            <a:headEnd type="triangle"/>
          </a:ln>
          <a:effectLst/>
        </p:spPr>
      </p:cxnSp>
      <p:cxnSp>
        <p:nvCxnSpPr>
          <p:cNvPr id="45" name="Straight Connector 44">
            <a:extLst>
              <a:ext uri="{FF2B5EF4-FFF2-40B4-BE49-F238E27FC236}">
                <a16:creationId xmlns:a16="http://schemas.microsoft.com/office/drawing/2014/main" id="{4757A68D-D497-524C-A3FE-DBDD98A81F84}"/>
              </a:ext>
            </a:extLst>
          </p:cNvPr>
          <p:cNvCxnSpPr/>
          <p:nvPr/>
        </p:nvCxnSpPr>
        <p:spPr>
          <a:xfrm flipV="1">
            <a:off x="9319591" y="4254926"/>
            <a:ext cx="0" cy="239000"/>
          </a:xfrm>
          <a:prstGeom prst="line">
            <a:avLst/>
          </a:prstGeom>
          <a:noFill/>
          <a:ln w="50800" cap="flat" cmpd="sng" algn="ctr">
            <a:solidFill>
              <a:srgbClr val="002060"/>
            </a:solidFill>
            <a:prstDash val="solid"/>
            <a:miter lim="800000"/>
            <a:headEnd type="triangle"/>
          </a:ln>
          <a:effectLst/>
        </p:spPr>
      </p:cxnSp>
      <p:cxnSp>
        <p:nvCxnSpPr>
          <p:cNvPr id="46" name="Straight Connector 45">
            <a:extLst>
              <a:ext uri="{FF2B5EF4-FFF2-40B4-BE49-F238E27FC236}">
                <a16:creationId xmlns:a16="http://schemas.microsoft.com/office/drawing/2014/main" id="{3CF1E961-EC55-8248-BEA1-959CF77940E7}"/>
              </a:ext>
            </a:extLst>
          </p:cNvPr>
          <p:cNvCxnSpPr/>
          <p:nvPr/>
        </p:nvCxnSpPr>
        <p:spPr>
          <a:xfrm flipV="1">
            <a:off x="4717836" y="5118459"/>
            <a:ext cx="0" cy="239000"/>
          </a:xfrm>
          <a:prstGeom prst="line">
            <a:avLst/>
          </a:prstGeom>
          <a:noFill/>
          <a:ln w="50800" cap="flat" cmpd="sng" algn="ctr">
            <a:solidFill>
              <a:srgbClr val="002060"/>
            </a:solidFill>
            <a:prstDash val="solid"/>
            <a:miter lim="800000"/>
            <a:headEnd type="triangle"/>
          </a:ln>
          <a:effectLst/>
        </p:spPr>
      </p:cxnSp>
      <p:cxnSp>
        <p:nvCxnSpPr>
          <p:cNvPr id="47" name="Straight Connector 46">
            <a:extLst>
              <a:ext uri="{FF2B5EF4-FFF2-40B4-BE49-F238E27FC236}">
                <a16:creationId xmlns:a16="http://schemas.microsoft.com/office/drawing/2014/main" id="{BAD03617-1FB3-E249-8042-F973F6DB9C9F}"/>
              </a:ext>
            </a:extLst>
          </p:cNvPr>
          <p:cNvCxnSpPr/>
          <p:nvPr/>
        </p:nvCxnSpPr>
        <p:spPr>
          <a:xfrm flipV="1">
            <a:off x="9319591" y="5118459"/>
            <a:ext cx="0" cy="239000"/>
          </a:xfrm>
          <a:prstGeom prst="line">
            <a:avLst/>
          </a:prstGeom>
          <a:noFill/>
          <a:ln w="50800" cap="flat" cmpd="sng" algn="ctr">
            <a:solidFill>
              <a:srgbClr val="002060"/>
            </a:solidFill>
            <a:prstDash val="solid"/>
            <a:miter lim="800000"/>
            <a:headEnd type="triangle"/>
          </a:ln>
          <a:effectLst/>
        </p:spPr>
      </p:cxnSp>
      <p:sp>
        <p:nvSpPr>
          <p:cNvPr id="6" name="TextBox 5">
            <a:extLst>
              <a:ext uri="{FF2B5EF4-FFF2-40B4-BE49-F238E27FC236}">
                <a16:creationId xmlns:a16="http://schemas.microsoft.com/office/drawing/2014/main" id="{784F5CDA-3897-1C47-B0F1-BA4814B32361}"/>
              </a:ext>
            </a:extLst>
          </p:cNvPr>
          <p:cNvSpPr txBox="1"/>
          <p:nvPr/>
        </p:nvSpPr>
        <p:spPr>
          <a:xfrm>
            <a:off x="6804991" y="5738459"/>
            <a:ext cx="386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mn-cs"/>
              </a:rPr>
              <a:t>or</a:t>
            </a:r>
          </a:p>
        </p:txBody>
      </p:sp>
      <p:sp>
        <p:nvSpPr>
          <p:cNvPr id="4" name="TextBox 3">
            <a:extLst>
              <a:ext uri="{FF2B5EF4-FFF2-40B4-BE49-F238E27FC236}">
                <a16:creationId xmlns:a16="http://schemas.microsoft.com/office/drawing/2014/main" id="{96434423-7DAA-8342-80A4-1FE2C1E4A1F8}"/>
              </a:ext>
            </a:extLst>
          </p:cNvPr>
          <p:cNvSpPr txBox="1"/>
          <p:nvPr/>
        </p:nvSpPr>
        <p:spPr>
          <a:xfrm>
            <a:off x="152400" y="6553200"/>
            <a:ext cx="2823209" cy="307777"/>
          </a:xfrm>
          <a:prstGeom prst="rect">
            <a:avLst/>
          </a:prstGeom>
          <a:noFill/>
        </p:spPr>
        <p:txBody>
          <a:bodyPr wrap="none" rtlCol="0">
            <a:spAutoFit/>
          </a:bodyPr>
          <a:lstStyle/>
          <a:p>
            <a:r>
              <a:rPr lang="en-US" sz="1400" dirty="0"/>
              <a:t>Courtesy of Ian E </a:t>
            </a:r>
            <a:r>
              <a:rPr lang="en-US" sz="1400" dirty="0" err="1"/>
              <a:t>Krop</a:t>
            </a:r>
            <a:r>
              <a:rPr lang="en-US" sz="1400" dirty="0"/>
              <a:t>, MD, PhD</a:t>
            </a:r>
          </a:p>
        </p:txBody>
      </p:sp>
    </p:spTree>
    <p:extLst>
      <p:ext uri="{BB962C8B-B14F-4D97-AF65-F5344CB8AC3E}">
        <p14:creationId xmlns:p14="http://schemas.microsoft.com/office/powerpoint/2010/main" val="948853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F51F97-D4DC-DA4F-AB1F-286246C46006}"/>
              </a:ext>
            </a:extLst>
          </p:cNvPr>
          <p:cNvSpPr/>
          <p:nvPr/>
        </p:nvSpPr>
        <p:spPr bwMode="auto">
          <a:xfrm>
            <a:off x="990600" y="3463636"/>
            <a:ext cx="7696200" cy="346364"/>
          </a:xfrm>
          <a:prstGeom prst="rect">
            <a:avLst/>
          </a:prstGeom>
          <a:solidFill>
            <a:srgbClr val="0331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990600" y="1447800"/>
            <a:ext cx="10515600" cy="4616648"/>
          </a:xfrm>
          <a:prstGeom prst="rect">
            <a:avLst/>
          </a:prstGeom>
          <a:noFill/>
        </p:spPr>
        <p:txBody>
          <a:bodyPr wrap="square" rtlCol="0">
            <a:spAutoFit/>
          </a:bodyPr>
          <a:lstStyle/>
          <a:p>
            <a:pPr>
              <a:spcBef>
                <a:spcPts val="1200"/>
              </a:spcBef>
              <a:spcAft>
                <a:spcPts val="0"/>
              </a:spcAft>
              <a:defRPr/>
            </a:pPr>
            <a:r>
              <a:rPr lang="en-US" sz="2200" b="1" dirty="0">
                <a:solidFill>
                  <a:srgbClr val="0432FF"/>
                </a:solidFill>
                <a:latin typeface="Arial"/>
                <a:ea typeface="ＭＳ Ｐゴシック"/>
              </a:rPr>
              <a:t>Module 2: </a:t>
            </a:r>
            <a:r>
              <a:rPr lang="en-US" sz="2200" b="1" dirty="0">
                <a:solidFill>
                  <a:srgbClr val="0432FF"/>
                </a:solidFill>
              </a:rPr>
              <a:t>HER2-Positive Metastatic Breast Cancer (</a:t>
            </a:r>
            <a:r>
              <a:rPr lang="en-US" sz="2200" b="1" dirty="0" err="1">
                <a:solidFill>
                  <a:srgbClr val="0432FF"/>
                </a:solidFill>
              </a:rPr>
              <a:t>mBC</a:t>
            </a:r>
            <a:r>
              <a:rPr lang="en-US" sz="2200" b="1" dirty="0">
                <a:solidFill>
                  <a:srgbClr val="0432FF"/>
                </a:solidFill>
              </a:rPr>
              <a:t>) — Dr </a:t>
            </a:r>
            <a:r>
              <a:rPr lang="en-US" sz="2200" b="1" dirty="0" err="1">
                <a:solidFill>
                  <a:srgbClr val="0432FF"/>
                </a:solidFill>
              </a:rPr>
              <a:t>Krop</a:t>
            </a:r>
            <a:endParaRPr lang="en-US" sz="2200" dirty="0">
              <a:solidFill>
                <a:srgbClr val="0432FF"/>
              </a:solidFill>
            </a:endParaRPr>
          </a:p>
          <a:p>
            <a:pPr marL="342900" indent="-342900">
              <a:spcBef>
                <a:spcPts val="1200"/>
              </a:spcBef>
              <a:spcAft>
                <a:spcPts val="0"/>
              </a:spcAft>
              <a:buFont typeface="Arial" panose="020B0604020202020204" pitchFamily="34" charset="0"/>
              <a:buChar char="•"/>
            </a:pPr>
            <a:r>
              <a:rPr lang="en-US" sz="2200" b="1" dirty="0">
                <a:solidFill>
                  <a:schemeClr val="tx2"/>
                </a:solidFill>
              </a:rPr>
              <a:t>Key Recent Data Sets</a:t>
            </a:r>
            <a:endParaRPr lang="en-US" sz="2200" dirty="0">
              <a:solidFill>
                <a:schemeClr val="tx2"/>
              </a:solidFill>
            </a:endParaRPr>
          </a:p>
          <a:p>
            <a:pPr marL="800100" lvl="1" indent="-342900">
              <a:spcAft>
                <a:spcPts val="0"/>
              </a:spcAft>
              <a:buFont typeface="Arial" panose="020B0604020202020204" pitchFamily="34" charset="0"/>
              <a:buChar char="•"/>
            </a:pPr>
            <a:r>
              <a:rPr lang="en-US" sz="2200" dirty="0">
                <a:solidFill>
                  <a:schemeClr val="tx2"/>
                </a:solidFill>
              </a:rPr>
              <a:t>HER2CLIMB: </a:t>
            </a:r>
            <a:r>
              <a:rPr lang="en-US" sz="2200" dirty="0" err="1">
                <a:solidFill>
                  <a:schemeClr val="tx2"/>
                </a:solidFill>
              </a:rPr>
              <a:t>Tucatinib</a:t>
            </a:r>
            <a:r>
              <a:rPr lang="en-US" sz="2200" dirty="0">
                <a:solidFill>
                  <a:schemeClr val="tx2"/>
                </a:solidFill>
              </a:rPr>
              <a:t>/trastuzumab/capecitabine</a:t>
            </a:r>
          </a:p>
          <a:p>
            <a:pPr marL="800100" lvl="1" indent="-342900">
              <a:spcAft>
                <a:spcPts val="0"/>
              </a:spcAft>
              <a:buFont typeface="Arial" panose="020B0604020202020204" pitchFamily="34" charset="0"/>
              <a:buChar char="•"/>
            </a:pPr>
            <a:r>
              <a:rPr lang="en-US" sz="2200" dirty="0">
                <a:solidFill>
                  <a:schemeClr val="tx2"/>
                </a:solidFill>
              </a:rPr>
              <a:t>DESTINY-Breast01: Trastuzumab </a:t>
            </a:r>
            <a:r>
              <a:rPr lang="en-US" sz="2200" dirty="0" err="1">
                <a:solidFill>
                  <a:schemeClr val="tx2"/>
                </a:solidFill>
              </a:rPr>
              <a:t>deruxtecan</a:t>
            </a:r>
            <a:endParaRPr lang="en-US" sz="2200" dirty="0">
              <a:solidFill>
                <a:schemeClr val="tx2"/>
              </a:solidFill>
            </a:endParaRPr>
          </a:p>
          <a:p>
            <a:pPr marL="800100" lvl="1" indent="-342900">
              <a:spcAft>
                <a:spcPts val="0"/>
              </a:spcAft>
              <a:buFont typeface="Arial" panose="020B0604020202020204" pitchFamily="34" charset="0"/>
              <a:buChar char="•"/>
            </a:pPr>
            <a:r>
              <a:rPr lang="en-US" sz="2200" dirty="0">
                <a:solidFill>
                  <a:schemeClr val="tx2"/>
                </a:solidFill>
              </a:rPr>
              <a:t>NALA: Neratinib/capecitabine</a:t>
            </a:r>
          </a:p>
          <a:p>
            <a:pPr marL="342900" indent="-342900">
              <a:spcBef>
                <a:spcPts val="1200"/>
              </a:spcBef>
              <a:spcAft>
                <a:spcPts val="0"/>
              </a:spcAft>
              <a:buFont typeface="Arial" panose="020B0604020202020204" pitchFamily="34" charset="0"/>
              <a:buChar char="•"/>
            </a:pPr>
            <a:r>
              <a:rPr lang="en-US" sz="2200" b="1" dirty="0">
                <a:solidFill>
                  <a:schemeClr val="bg1"/>
                </a:solidFill>
              </a:rPr>
              <a:t>Cases/Questions from General Medical Oncologists</a:t>
            </a:r>
            <a:endParaRPr lang="en-US" sz="2200" dirty="0">
              <a:solidFill>
                <a:schemeClr val="tx2"/>
              </a:solidFill>
            </a:endParaRPr>
          </a:p>
          <a:p>
            <a:pPr marL="800100" lvl="1" indent="-342900">
              <a:spcAft>
                <a:spcPts val="0"/>
              </a:spcAft>
              <a:buFont typeface="Arial" panose="020B0604020202020204" pitchFamily="34" charset="0"/>
              <a:buChar char="•"/>
            </a:pPr>
            <a:r>
              <a:rPr lang="en-US" sz="2200" dirty="0">
                <a:solidFill>
                  <a:schemeClr val="tx2"/>
                </a:solidFill>
              </a:rPr>
              <a:t>38-year-old woman with HER2+ </a:t>
            </a:r>
            <a:r>
              <a:rPr lang="en-US" sz="2200" dirty="0" err="1">
                <a:solidFill>
                  <a:schemeClr val="tx2"/>
                </a:solidFill>
              </a:rPr>
              <a:t>mBC</a:t>
            </a:r>
            <a:r>
              <a:rPr lang="en-US" sz="2200" dirty="0">
                <a:solidFill>
                  <a:schemeClr val="tx2"/>
                </a:solidFill>
              </a:rPr>
              <a:t>; progression on THP including new brain </a:t>
            </a:r>
            <a:r>
              <a:rPr lang="en-US" sz="2200" dirty="0" err="1">
                <a:solidFill>
                  <a:schemeClr val="tx2"/>
                </a:solidFill>
              </a:rPr>
              <a:t>mets</a:t>
            </a:r>
            <a:endParaRPr lang="en-US" sz="2200" dirty="0">
              <a:solidFill>
                <a:schemeClr val="tx2"/>
              </a:solidFill>
            </a:endParaRPr>
          </a:p>
          <a:p>
            <a:pPr marL="800100" lvl="1" indent="-342900">
              <a:spcAft>
                <a:spcPts val="0"/>
              </a:spcAft>
              <a:buFont typeface="Arial" panose="020B0604020202020204" pitchFamily="34" charset="0"/>
              <a:buChar char="•"/>
            </a:pPr>
            <a:r>
              <a:rPr lang="en-US" sz="2200" dirty="0">
                <a:solidFill>
                  <a:schemeClr val="tx2"/>
                </a:solidFill>
              </a:rPr>
              <a:t>75-year-old woman with HER2+ </a:t>
            </a:r>
            <a:r>
              <a:rPr lang="en-US" sz="2200" dirty="0" err="1">
                <a:solidFill>
                  <a:schemeClr val="tx2"/>
                </a:solidFill>
              </a:rPr>
              <a:t>mBC</a:t>
            </a:r>
            <a:r>
              <a:rPr lang="en-US" sz="2200" dirty="0">
                <a:solidFill>
                  <a:schemeClr val="tx2"/>
                </a:solidFill>
              </a:rPr>
              <a:t>; progression on THP </a:t>
            </a:r>
            <a:r>
              <a:rPr lang="en-US" sz="2200" dirty="0">
                <a:solidFill>
                  <a:schemeClr val="tx2"/>
                </a:solidFill>
                <a:sym typeface="Wingdings" pitchFamily="2" charset="2"/>
              </a:rPr>
              <a:t></a:t>
            </a:r>
            <a:r>
              <a:rPr lang="en-US" sz="2200" dirty="0">
                <a:solidFill>
                  <a:schemeClr val="tx2"/>
                </a:solidFill>
              </a:rPr>
              <a:t> T-DM1 including leptomeningeal </a:t>
            </a:r>
            <a:r>
              <a:rPr lang="en-US" sz="2200" dirty="0" err="1">
                <a:solidFill>
                  <a:schemeClr val="tx2"/>
                </a:solidFill>
              </a:rPr>
              <a:t>mets</a:t>
            </a:r>
            <a:r>
              <a:rPr lang="en-US" sz="2200" dirty="0">
                <a:solidFill>
                  <a:schemeClr val="tx2"/>
                </a:solidFill>
              </a:rPr>
              <a:t> </a:t>
            </a:r>
          </a:p>
          <a:p>
            <a:pPr marL="342900" indent="-342900">
              <a:spcBef>
                <a:spcPts val="1200"/>
              </a:spcBef>
              <a:spcAft>
                <a:spcPts val="0"/>
              </a:spcAft>
              <a:buFont typeface="Arial" panose="020B0604020202020204" pitchFamily="34" charset="0"/>
              <a:buChar char="•"/>
            </a:pPr>
            <a:r>
              <a:rPr lang="en-US" sz="2200" b="1" dirty="0">
                <a:solidFill>
                  <a:schemeClr val="tx2"/>
                </a:solidFill>
              </a:rPr>
              <a:t>Faculty Cases</a:t>
            </a:r>
            <a:endParaRPr lang="en-US" sz="2200" dirty="0">
              <a:solidFill>
                <a:schemeClr val="tx2"/>
              </a:solidFill>
            </a:endParaRPr>
          </a:p>
          <a:p>
            <a:pPr lvl="1">
              <a:spcAft>
                <a:spcPts val="0"/>
              </a:spcAft>
            </a:pPr>
            <a:endParaRPr lang="en-US" sz="2200" dirty="0">
              <a:solidFill>
                <a:schemeClr val="tx2"/>
              </a:solidFill>
            </a:endParaRPr>
          </a:p>
        </p:txBody>
      </p:sp>
    </p:spTree>
    <p:extLst>
      <p:ext uri="{BB962C8B-B14F-4D97-AF65-F5344CB8AC3E}">
        <p14:creationId xmlns:p14="http://schemas.microsoft.com/office/powerpoint/2010/main" val="4149013196"/>
      </p:ext>
    </p:extLst>
  </p:cSld>
  <p:clrMapOvr>
    <a:masterClrMapping/>
  </p:clrMapOvr>
  <p:transition spd="slow"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400" dirty="0"/>
              <a:t>A 38-year-old woman with ER-negative, HER2-positive </a:t>
            </a:r>
            <a:r>
              <a:rPr lang="en-US" sz="2400" dirty="0" err="1"/>
              <a:t>mBC</a:t>
            </a:r>
            <a:r>
              <a:rPr lang="en-US" sz="2400" dirty="0"/>
              <a:t> receives THP but after 1 year experiences disease progression, including multiple brain metastases. What systemic treatment would you recommend next?</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538014"/>
          <a:ext cx="6781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193216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14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Tucatinib</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a:t>
            </a:r>
            <a:b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capecitabine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609600" y="2598624"/>
            <a:ext cx="3914775" cy="7512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1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T-DM1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09604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 </a:t>
            </a: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deruxtecan</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2" name="Text Box 4">
            <a:extLst>
              <a:ext uri="{FF2B5EF4-FFF2-40B4-BE49-F238E27FC236}">
                <a16:creationId xmlns:a16="http://schemas.microsoft.com/office/drawing/2014/main" id="{9468D591-A010-EC42-9E82-B53F1BC6AFFD}"/>
              </a:ext>
            </a:extLst>
          </p:cNvPr>
          <p:cNvSpPr txBox="1">
            <a:spLocks noChangeArrowheads="1"/>
          </p:cNvSpPr>
          <p:nvPr/>
        </p:nvSpPr>
        <p:spPr bwMode="auto">
          <a:xfrm>
            <a:off x="609600" y="3661462"/>
            <a:ext cx="3914775" cy="18524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Neratinib/capecitabine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EDF8C6A6-EE1D-8E4D-B4FE-03BA8601FB57}"/>
              </a:ext>
            </a:extLst>
          </p:cNvPr>
          <p:cNvSpPr txBox="1">
            <a:spLocks noChangeArrowheads="1"/>
          </p:cNvSpPr>
          <p:nvPr/>
        </p:nvSpPr>
        <p:spPr bwMode="auto">
          <a:xfrm>
            <a:off x="149204" y="4261717"/>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Neratinib/paclitaxel </a:t>
            </a:r>
          </a:p>
        </p:txBody>
      </p:sp>
      <p:sp>
        <p:nvSpPr>
          <p:cNvPr id="11" name="Text Box 4">
            <a:extLst>
              <a:ext uri="{FF2B5EF4-FFF2-40B4-BE49-F238E27FC236}">
                <a16:creationId xmlns:a16="http://schemas.microsoft.com/office/drawing/2014/main" id="{86E0096A-B804-DB42-BE80-CDF47C4A477B}"/>
              </a:ext>
            </a:extLst>
          </p:cNvPr>
          <p:cNvSpPr txBox="1">
            <a:spLocks noChangeArrowheads="1"/>
          </p:cNvSpPr>
          <p:nvPr/>
        </p:nvSpPr>
        <p:spPr bwMode="auto">
          <a:xfrm>
            <a:off x="149204" y="4864145"/>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Trastuzumab/lapatinib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Text Box 4">
            <a:extLst>
              <a:ext uri="{FF2B5EF4-FFF2-40B4-BE49-F238E27FC236}">
                <a16:creationId xmlns:a16="http://schemas.microsoft.com/office/drawing/2014/main" id="{0DA5DD52-FA0E-C149-BDED-6E8A82F02F77}"/>
              </a:ext>
            </a:extLst>
          </p:cNvPr>
          <p:cNvSpPr txBox="1">
            <a:spLocks noChangeArrowheads="1"/>
          </p:cNvSpPr>
          <p:nvPr/>
        </p:nvSpPr>
        <p:spPr bwMode="auto">
          <a:xfrm>
            <a:off x="377588" y="6208076"/>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N = 184</a:t>
            </a:r>
          </a:p>
        </p:txBody>
      </p:sp>
      <p:sp>
        <p:nvSpPr>
          <p:cNvPr id="15" name="Text Box 4">
            <a:extLst>
              <a:ext uri="{FF2B5EF4-FFF2-40B4-BE49-F238E27FC236}">
                <a16:creationId xmlns:a16="http://schemas.microsoft.com/office/drawing/2014/main" id="{78C02C70-1761-3946-8BA3-1B6B8C1336E4}"/>
              </a:ext>
            </a:extLst>
          </p:cNvPr>
          <p:cNvSpPr txBox="1">
            <a:spLocks noChangeArrowheads="1"/>
          </p:cNvSpPr>
          <p:nvPr/>
        </p:nvSpPr>
        <p:spPr bwMode="auto">
          <a:xfrm>
            <a:off x="149204" y="5472673"/>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Other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143290955"/>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a:t>
            </a:r>
            <a:r>
              <a:rPr lang="en-US" dirty="0" err="1"/>
              <a:t>Krop</a:t>
            </a:r>
            <a:r>
              <a:rPr lang="en-US" dirty="0"/>
              <a:t> — Disclosures</a:t>
            </a:r>
          </a:p>
        </p:txBody>
      </p:sp>
      <p:graphicFrame>
        <p:nvGraphicFramePr>
          <p:cNvPr id="4" name="Table 3">
            <a:extLst>
              <a:ext uri="{FF2B5EF4-FFF2-40B4-BE49-F238E27FC236}">
                <a16:creationId xmlns:a16="http://schemas.microsoft.com/office/drawing/2014/main" id="{A9D9A238-088C-CE4B-9E4F-18754567C03F}"/>
              </a:ext>
            </a:extLst>
          </p:cNvPr>
          <p:cNvGraphicFramePr>
            <a:graphicFrameLocks noGrp="1"/>
          </p:cNvGraphicFramePr>
          <p:nvPr/>
        </p:nvGraphicFramePr>
        <p:xfrm>
          <a:off x="1809750" y="2362200"/>
          <a:ext cx="8572500" cy="3195086"/>
        </p:xfrm>
        <a:graphic>
          <a:graphicData uri="http://schemas.openxmlformats.org/drawingml/2006/table">
            <a:tbl>
              <a:tblPr firstRow="1" bandRow="1">
                <a:tableStyleId>{5C22544A-7EE6-4342-B048-85BDC9FD1C3A}</a:tableStyleId>
              </a:tblPr>
              <a:tblGrid>
                <a:gridCol w="3219450">
                  <a:extLst>
                    <a:ext uri="{9D8B030D-6E8A-4147-A177-3AD203B41FA5}">
                      <a16:colId xmlns:a16="http://schemas.microsoft.com/office/drawing/2014/main" val="1723418156"/>
                    </a:ext>
                  </a:extLst>
                </a:gridCol>
                <a:gridCol w="5353050">
                  <a:extLst>
                    <a:ext uri="{9D8B030D-6E8A-4147-A177-3AD203B41FA5}">
                      <a16:colId xmlns:a16="http://schemas.microsoft.com/office/drawing/2014/main" val="2617489920"/>
                    </a:ext>
                  </a:extLst>
                </a:gridCol>
              </a:tblGrid>
              <a:tr h="1117833">
                <a:tc>
                  <a:txBody>
                    <a:bodyPr/>
                    <a:lstStyle/>
                    <a:p>
                      <a:r>
                        <a:rPr lang="en-US" sz="1800" b="1" kern="1200">
                          <a:solidFill>
                            <a:schemeClr val="tx2"/>
                          </a:solidFill>
                          <a:effectLst/>
                          <a:latin typeface="+mn-lt"/>
                          <a:ea typeface="+mn-ea"/>
                          <a:cs typeface="+mn-cs"/>
                        </a:rPr>
                        <a:t>Consulting Agreements</a:t>
                      </a:r>
                      <a:endParaRPr lang="en-US" b="1" dirty="0">
                        <a:solidFill>
                          <a:schemeClr val="tx2"/>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chemeClr val="tx2"/>
                          </a:solidFill>
                          <a:effectLst/>
                          <a:latin typeface="+mn-lt"/>
                          <a:ea typeface="+mn-ea"/>
                          <a:cs typeface="+mn-cs"/>
                        </a:rPr>
                        <a:t>Context Therapeutics, Daiichi Sankyo Inc, Genentech, a member of the Roche Group, </a:t>
                      </a:r>
                      <a:r>
                        <a:rPr lang="en-US" sz="1800" b="0" kern="1200" dirty="0" err="1">
                          <a:solidFill>
                            <a:schemeClr val="tx2"/>
                          </a:solidFill>
                          <a:effectLst/>
                          <a:latin typeface="+mn-lt"/>
                          <a:ea typeface="+mn-ea"/>
                          <a:cs typeface="+mn-cs"/>
                        </a:rPr>
                        <a:t>MacroGenics</a:t>
                      </a:r>
                      <a:r>
                        <a:rPr lang="en-US" sz="1800" b="0" kern="1200" dirty="0">
                          <a:solidFill>
                            <a:schemeClr val="tx2"/>
                          </a:solidFill>
                          <a:effectLst/>
                          <a:latin typeface="+mn-lt"/>
                          <a:ea typeface="+mn-ea"/>
                          <a:cs typeface="+mn-cs"/>
                        </a:rPr>
                        <a:t> Inc, Roche Laboratories Inc, Taiho Oncology Inc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1003183">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1" dirty="0">
                          <a:solidFill>
                            <a:schemeClr val="tx2"/>
                          </a:solidFill>
                        </a:rPr>
                        <a:t>Contracted Research</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chemeClr val="tx2"/>
                          </a:solidFill>
                          <a:effectLst/>
                          <a:latin typeface="+mn-lt"/>
                          <a:ea typeface="+mn-ea"/>
                          <a:cs typeface="+mn-cs"/>
                        </a:rPr>
                        <a:t>Daiichi Sankyo Inc, Genentech, a member of the Roche Group, Pfizer Inc, Roche Laboratories Inc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1023712"/>
                  </a:ext>
                </a:extLst>
              </a:tr>
              <a:tr h="1003183">
                <a:tc>
                  <a:txBody>
                    <a:bodyPr/>
                    <a:lstStyle/>
                    <a:p>
                      <a:pPr marL="0" marR="0" indent="0" algn="l" defTabSz="457208" rtl="0" eaLnBrk="1" fontAlgn="auto" latinLnBrk="0" hangingPunct="1">
                        <a:lnSpc>
                          <a:spcPct val="100000"/>
                        </a:lnSpc>
                        <a:spcBef>
                          <a:spcPts val="0"/>
                        </a:spcBef>
                        <a:spcAft>
                          <a:spcPts val="0"/>
                        </a:spcAft>
                        <a:buClrTx/>
                        <a:buSzTx/>
                        <a:buFontTx/>
                        <a:buNone/>
                        <a:tabLst/>
                        <a:defRPr/>
                      </a:pPr>
                      <a:r>
                        <a:rPr lang="en-US" b="1" dirty="0">
                          <a:solidFill>
                            <a:schemeClr val="tx2"/>
                          </a:solidFill>
                        </a:rPr>
                        <a:t>Data and Safety Monitoring Board/Committee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chemeClr val="tx2"/>
                          </a:solidFill>
                          <a:effectLst/>
                          <a:latin typeface="+mn-lt"/>
                          <a:ea typeface="+mn-ea"/>
                          <a:cs typeface="+mn-cs"/>
                        </a:rPr>
                        <a:t>Merck, Novartis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102018"/>
                  </a:ext>
                </a:extLst>
              </a:tr>
            </a:tbl>
          </a:graphicData>
        </a:graphic>
      </p:graphicFrame>
    </p:spTree>
    <p:extLst>
      <p:ext uri="{BB962C8B-B14F-4D97-AF65-F5344CB8AC3E}">
        <p14:creationId xmlns:p14="http://schemas.microsoft.com/office/powerpoint/2010/main" val="3703947012"/>
      </p:ext>
    </p:extLst>
  </p:cSld>
  <p:clrMapOvr>
    <a:masterClrMapping/>
  </p:clrMapOvr>
  <p:transition spd="slow"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F0A0FE-08AB-BE4C-847E-ADDB14209AAA}"/>
              </a:ext>
            </a:extLst>
          </p:cNvPr>
          <p:cNvSpPr>
            <a:spLocks noGrp="1"/>
          </p:cNvSpPr>
          <p:nvPr>
            <p:ph idx="1"/>
          </p:nvPr>
        </p:nvSpPr>
        <p:spPr/>
        <p:txBody>
          <a:bodyPr/>
          <a:lstStyle/>
          <a:p>
            <a:r>
              <a:rPr lang="en-US" dirty="0"/>
              <a:t>T-DM1</a:t>
            </a:r>
          </a:p>
        </p:txBody>
      </p:sp>
      <p:sp>
        <p:nvSpPr>
          <p:cNvPr id="3" name="Content Placeholder 2">
            <a:extLst>
              <a:ext uri="{FF2B5EF4-FFF2-40B4-BE49-F238E27FC236}">
                <a16:creationId xmlns:a16="http://schemas.microsoft.com/office/drawing/2014/main" id="{B65EF47A-7F06-C443-9759-F7FA3D750B38}"/>
              </a:ext>
            </a:extLst>
          </p:cNvPr>
          <p:cNvSpPr>
            <a:spLocks noGrp="1"/>
          </p:cNvSpPr>
          <p:nvPr>
            <p:ph idx="10"/>
          </p:nvPr>
        </p:nvSpPr>
        <p:spPr/>
        <p:txBody>
          <a:bodyPr/>
          <a:lstStyle/>
          <a:p>
            <a:r>
              <a:rPr lang="en-US" dirty="0" err="1"/>
              <a:t>Tucatinib</a:t>
            </a:r>
            <a:r>
              <a:rPr lang="en-US" dirty="0"/>
              <a:t> + trastuzumab/capecitabine</a:t>
            </a:r>
          </a:p>
        </p:txBody>
      </p:sp>
      <p:sp>
        <p:nvSpPr>
          <p:cNvPr id="4" name="Content Placeholder 3">
            <a:extLst>
              <a:ext uri="{FF2B5EF4-FFF2-40B4-BE49-F238E27FC236}">
                <a16:creationId xmlns:a16="http://schemas.microsoft.com/office/drawing/2014/main" id="{4ED9545A-A07E-E742-B1E4-E2187FE7E019}"/>
              </a:ext>
            </a:extLst>
          </p:cNvPr>
          <p:cNvSpPr>
            <a:spLocks noGrp="1"/>
          </p:cNvSpPr>
          <p:nvPr>
            <p:ph idx="11"/>
          </p:nvPr>
        </p:nvSpPr>
        <p:spPr/>
        <p:txBody>
          <a:bodyPr/>
          <a:lstStyle/>
          <a:p>
            <a:r>
              <a:rPr lang="en-US" dirty="0"/>
              <a:t>T-DM1</a:t>
            </a:r>
          </a:p>
        </p:txBody>
      </p:sp>
      <p:sp>
        <p:nvSpPr>
          <p:cNvPr id="5" name="Content Placeholder 4">
            <a:extLst>
              <a:ext uri="{FF2B5EF4-FFF2-40B4-BE49-F238E27FC236}">
                <a16:creationId xmlns:a16="http://schemas.microsoft.com/office/drawing/2014/main" id="{B7A0B654-B8F0-EB43-88AE-0D30B2684CBA}"/>
              </a:ext>
            </a:extLst>
          </p:cNvPr>
          <p:cNvSpPr>
            <a:spLocks noGrp="1"/>
          </p:cNvSpPr>
          <p:nvPr>
            <p:ph idx="12"/>
          </p:nvPr>
        </p:nvSpPr>
        <p:spPr/>
        <p:txBody>
          <a:bodyPr/>
          <a:lstStyle/>
          <a:p>
            <a:r>
              <a:rPr lang="en-US" dirty="0" err="1"/>
              <a:t>Tucatinib</a:t>
            </a:r>
            <a:r>
              <a:rPr lang="en-US" dirty="0"/>
              <a:t> + trastuzumab/capecitabine</a:t>
            </a:r>
          </a:p>
        </p:txBody>
      </p:sp>
      <p:sp>
        <p:nvSpPr>
          <p:cNvPr id="6" name="Content Placeholder 5">
            <a:extLst>
              <a:ext uri="{FF2B5EF4-FFF2-40B4-BE49-F238E27FC236}">
                <a16:creationId xmlns:a16="http://schemas.microsoft.com/office/drawing/2014/main" id="{9C5239D2-A89A-6C4D-9A01-FABF96C4B0CD}"/>
              </a:ext>
            </a:extLst>
          </p:cNvPr>
          <p:cNvSpPr>
            <a:spLocks noGrp="1"/>
          </p:cNvSpPr>
          <p:nvPr>
            <p:ph idx="13"/>
          </p:nvPr>
        </p:nvSpPr>
        <p:spPr/>
        <p:txBody>
          <a:bodyPr/>
          <a:lstStyle/>
          <a:p>
            <a:r>
              <a:rPr lang="en-US" dirty="0"/>
              <a:t>T-DM1</a:t>
            </a:r>
          </a:p>
        </p:txBody>
      </p:sp>
      <p:sp>
        <p:nvSpPr>
          <p:cNvPr id="7" name="Content Placeholder 6">
            <a:extLst>
              <a:ext uri="{FF2B5EF4-FFF2-40B4-BE49-F238E27FC236}">
                <a16:creationId xmlns:a16="http://schemas.microsoft.com/office/drawing/2014/main" id="{E71F12AE-C7C2-0A4D-999A-62E6482D3100}"/>
              </a:ext>
            </a:extLst>
          </p:cNvPr>
          <p:cNvSpPr>
            <a:spLocks noGrp="1"/>
          </p:cNvSpPr>
          <p:nvPr>
            <p:ph idx="14"/>
          </p:nvPr>
        </p:nvSpPr>
        <p:spPr/>
        <p:txBody>
          <a:bodyPr/>
          <a:lstStyle/>
          <a:p>
            <a:r>
              <a:rPr lang="en-US" dirty="0" err="1"/>
              <a:t>Tucatinib</a:t>
            </a:r>
            <a:r>
              <a:rPr lang="en-US" dirty="0"/>
              <a:t> + trastuzumab/capecitabine</a:t>
            </a:r>
          </a:p>
        </p:txBody>
      </p:sp>
      <p:sp>
        <p:nvSpPr>
          <p:cNvPr id="8" name="Title 7">
            <a:extLst>
              <a:ext uri="{FF2B5EF4-FFF2-40B4-BE49-F238E27FC236}">
                <a16:creationId xmlns:a16="http://schemas.microsoft.com/office/drawing/2014/main" id="{E5DC25B3-363B-6443-80CF-DB97A9C6AB21}"/>
              </a:ext>
            </a:extLst>
          </p:cNvPr>
          <p:cNvSpPr>
            <a:spLocks noGrp="1"/>
          </p:cNvSpPr>
          <p:nvPr>
            <p:ph type="title"/>
          </p:nvPr>
        </p:nvSpPr>
        <p:spPr/>
        <p:txBody>
          <a:bodyPr/>
          <a:lstStyle/>
          <a:p>
            <a:r>
              <a:rPr lang="en-US" dirty="0"/>
              <a:t>A 38-year-old woman with ER-negative, HER2-positive metastatic breast cancer </a:t>
            </a:r>
            <a:r>
              <a:rPr lang="en-US" u="sng" dirty="0"/>
              <a:t>receives THP</a:t>
            </a:r>
            <a:r>
              <a:rPr lang="en-US" dirty="0"/>
              <a:t> but after 1 year experiences disease progression, </a:t>
            </a:r>
            <a:r>
              <a:rPr lang="en-US" u="sng" dirty="0"/>
              <a:t>including multiple brain metastases</a:t>
            </a:r>
            <a:r>
              <a:rPr lang="en-US" dirty="0"/>
              <a:t>. Regulatory and reimbursement issues aside, what systemic treatment would you recommend next?</a:t>
            </a:r>
          </a:p>
        </p:txBody>
      </p:sp>
    </p:spTree>
    <p:extLst>
      <p:ext uri="{BB962C8B-B14F-4D97-AF65-F5344CB8AC3E}">
        <p14:creationId xmlns:p14="http://schemas.microsoft.com/office/powerpoint/2010/main" val="3377773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F0A0FE-08AB-BE4C-847E-ADDB14209AAA}"/>
              </a:ext>
            </a:extLst>
          </p:cNvPr>
          <p:cNvSpPr>
            <a:spLocks noGrp="1"/>
          </p:cNvSpPr>
          <p:nvPr>
            <p:ph idx="1"/>
          </p:nvPr>
        </p:nvSpPr>
        <p:spPr/>
        <p:txBody>
          <a:bodyPr/>
          <a:lstStyle/>
          <a:p>
            <a:r>
              <a:rPr lang="en-US" dirty="0" err="1"/>
              <a:t>Tucatinib</a:t>
            </a:r>
            <a:r>
              <a:rPr lang="en-US" dirty="0"/>
              <a:t> + trastuzumab/capecitabine</a:t>
            </a:r>
          </a:p>
        </p:txBody>
      </p:sp>
      <p:sp>
        <p:nvSpPr>
          <p:cNvPr id="3" name="Content Placeholder 2">
            <a:extLst>
              <a:ext uri="{FF2B5EF4-FFF2-40B4-BE49-F238E27FC236}">
                <a16:creationId xmlns:a16="http://schemas.microsoft.com/office/drawing/2014/main" id="{B65EF47A-7F06-C443-9759-F7FA3D750B38}"/>
              </a:ext>
            </a:extLst>
          </p:cNvPr>
          <p:cNvSpPr>
            <a:spLocks noGrp="1"/>
          </p:cNvSpPr>
          <p:nvPr>
            <p:ph idx="10"/>
          </p:nvPr>
        </p:nvSpPr>
        <p:spPr/>
        <p:txBody>
          <a:bodyPr/>
          <a:lstStyle/>
          <a:p>
            <a:r>
              <a:rPr lang="en-US" dirty="0"/>
              <a:t>Trastuzumab </a:t>
            </a:r>
            <a:r>
              <a:rPr lang="en-US" dirty="0" err="1"/>
              <a:t>deruxtecan</a:t>
            </a:r>
            <a:endParaRPr lang="en-US" dirty="0"/>
          </a:p>
        </p:txBody>
      </p:sp>
      <p:sp>
        <p:nvSpPr>
          <p:cNvPr id="5" name="Content Placeholder 4">
            <a:extLst>
              <a:ext uri="{FF2B5EF4-FFF2-40B4-BE49-F238E27FC236}">
                <a16:creationId xmlns:a16="http://schemas.microsoft.com/office/drawing/2014/main" id="{B7A0B654-B8F0-EB43-88AE-0D30B2684CBA}"/>
              </a:ext>
            </a:extLst>
          </p:cNvPr>
          <p:cNvSpPr>
            <a:spLocks noGrp="1"/>
          </p:cNvSpPr>
          <p:nvPr>
            <p:ph idx="12"/>
          </p:nvPr>
        </p:nvSpPr>
        <p:spPr/>
        <p:txBody>
          <a:bodyPr/>
          <a:lstStyle/>
          <a:p>
            <a:r>
              <a:rPr lang="en-US" dirty="0" err="1"/>
              <a:t>Tucatinib</a:t>
            </a:r>
            <a:r>
              <a:rPr lang="en-US" dirty="0"/>
              <a:t> + trastuzumab/capecitabine</a:t>
            </a:r>
          </a:p>
        </p:txBody>
      </p:sp>
      <p:sp>
        <p:nvSpPr>
          <p:cNvPr id="6" name="Content Placeholder 5">
            <a:extLst>
              <a:ext uri="{FF2B5EF4-FFF2-40B4-BE49-F238E27FC236}">
                <a16:creationId xmlns:a16="http://schemas.microsoft.com/office/drawing/2014/main" id="{9C5239D2-A89A-6C4D-9A01-FABF96C4B0CD}"/>
              </a:ext>
            </a:extLst>
          </p:cNvPr>
          <p:cNvSpPr>
            <a:spLocks noGrp="1"/>
          </p:cNvSpPr>
          <p:nvPr>
            <p:ph idx="13"/>
          </p:nvPr>
        </p:nvSpPr>
        <p:spPr/>
        <p:txBody>
          <a:bodyPr/>
          <a:lstStyle/>
          <a:p>
            <a:r>
              <a:rPr lang="en-US" dirty="0"/>
              <a:t>Trastuzumab </a:t>
            </a:r>
            <a:r>
              <a:rPr lang="en-US" dirty="0" err="1"/>
              <a:t>deruxtecan</a:t>
            </a:r>
            <a:endParaRPr lang="en-US" dirty="0"/>
          </a:p>
        </p:txBody>
      </p:sp>
      <p:sp>
        <p:nvSpPr>
          <p:cNvPr id="7" name="Content Placeholder 6">
            <a:extLst>
              <a:ext uri="{FF2B5EF4-FFF2-40B4-BE49-F238E27FC236}">
                <a16:creationId xmlns:a16="http://schemas.microsoft.com/office/drawing/2014/main" id="{E71F12AE-C7C2-0A4D-999A-62E6482D3100}"/>
              </a:ext>
            </a:extLst>
          </p:cNvPr>
          <p:cNvSpPr>
            <a:spLocks noGrp="1"/>
          </p:cNvSpPr>
          <p:nvPr>
            <p:ph idx="14"/>
          </p:nvPr>
        </p:nvSpPr>
        <p:spPr/>
        <p:txBody>
          <a:bodyPr/>
          <a:lstStyle/>
          <a:p>
            <a:r>
              <a:rPr lang="en-US" dirty="0"/>
              <a:t>Trastuzumab </a:t>
            </a:r>
            <a:r>
              <a:rPr lang="en-US" dirty="0" err="1"/>
              <a:t>deruxtecan</a:t>
            </a:r>
            <a:endParaRPr lang="en-US" dirty="0"/>
          </a:p>
        </p:txBody>
      </p:sp>
      <p:sp>
        <p:nvSpPr>
          <p:cNvPr id="8" name="Title 7">
            <a:extLst>
              <a:ext uri="{FF2B5EF4-FFF2-40B4-BE49-F238E27FC236}">
                <a16:creationId xmlns:a16="http://schemas.microsoft.com/office/drawing/2014/main" id="{E5DC25B3-363B-6443-80CF-DB97A9C6AB21}"/>
              </a:ext>
            </a:extLst>
          </p:cNvPr>
          <p:cNvSpPr>
            <a:spLocks noGrp="1"/>
          </p:cNvSpPr>
          <p:nvPr>
            <p:ph type="title"/>
          </p:nvPr>
        </p:nvSpPr>
        <p:spPr/>
        <p:txBody>
          <a:bodyPr/>
          <a:lstStyle/>
          <a:p>
            <a:r>
              <a:rPr lang="en-US" dirty="0"/>
              <a:t>A woman in her 70s with ER-negative, HER2-positive metastatic breast cancer receives THP followed by T-DM1 on progression. She now presents with further disease progression </a:t>
            </a:r>
            <a:r>
              <a:rPr lang="en-US" u="sng" dirty="0"/>
              <a:t>but no evidence of CNS involvement</a:t>
            </a:r>
            <a:r>
              <a:rPr lang="en-US" dirty="0"/>
              <a:t>. Regulatory and reimbursement issues aside, what systemic treatment would you recommend?</a:t>
            </a:r>
          </a:p>
        </p:txBody>
      </p:sp>
      <p:sp>
        <p:nvSpPr>
          <p:cNvPr id="10" name="Content Placeholder 9">
            <a:extLst>
              <a:ext uri="{FF2B5EF4-FFF2-40B4-BE49-F238E27FC236}">
                <a16:creationId xmlns:a16="http://schemas.microsoft.com/office/drawing/2014/main" id="{11BA8170-EBC7-5843-92B6-0EAD76C4829F}"/>
              </a:ext>
            </a:extLst>
          </p:cNvPr>
          <p:cNvSpPr>
            <a:spLocks noGrp="1"/>
          </p:cNvSpPr>
          <p:nvPr>
            <p:ph idx="11"/>
          </p:nvPr>
        </p:nvSpPr>
        <p:spPr/>
        <p:txBody>
          <a:bodyPr/>
          <a:lstStyle/>
          <a:p>
            <a:r>
              <a:rPr lang="en-US" sz="1800" dirty="0"/>
              <a:t>Depends on disease burden, symptomatic vs asymptomatic progression</a:t>
            </a:r>
          </a:p>
        </p:txBody>
      </p:sp>
    </p:spTree>
    <p:extLst>
      <p:ext uri="{BB962C8B-B14F-4D97-AF65-F5344CB8AC3E}">
        <p14:creationId xmlns:p14="http://schemas.microsoft.com/office/powerpoint/2010/main" val="441569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100" dirty="0"/>
              <a:t>A 75-year-old woman with ER-negative, HER2-positive </a:t>
            </a:r>
            <a:r>
              <a:rPr lang="en-US" sz="2100" dirty="0" err="1"/>
              <a:t>mBC</a:t>
            </a:r>
            <a:r>
              <a:rPr lang="en-US" sz="2100" dirty="0"/>
              <a:t> who received THP then T-DM1 now presents with further disease progression, including significant leptomeningeal metastases. What systemic treatment would you recommend?</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538014"/>
          <a:ext cx="6781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193216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14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Tucatinib</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 capecitabine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609600" y="2523500"/>
            <a:ext cx="3914775" cy="7512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1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 </a:t>
            </a: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deruxtecan</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096040"/>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Neratinib/capecitabine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2" name="Text Box 4">
            <a:extLst>
              <a:ext uri="{FF2B5EF4-FFF2-40B4-BE49-F238E27FC236}">
                <a16:creationId xmlns:a16="http://schemas.microsoft.com/office/drawing/2014/main" id="{9468D591-A010-EC42-9E82-B53F1BC6AFFD}"/>
              </a:ext>
            </a:extLst>
          </p:cNvPr>
          <p:cNvSpPr txBox="1">
            <a:spLocks noChangeArrowheads="1"/>
          </p:cNvSpPr>
          <p:nvPr/>
        </p:nvSpPr>
        <p:spPr bwMode="auto">
          <a:xfrm>
            <a:off x="609600" y="3661462"/>
            <a:ext cx="3914775" cy="18524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Trastuzumab/chemotherapy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EDF8C6A6-EE1D-8E4D-B4FE-03BA8601FB57}"/>
              </a:ext>
            </a:extLst>
          </p:cNvPr>
          <p:cNvSpPr txBox="1">
            <a:spLocks noChangeArrowheads="1"/>
          </p:cNvSpPr>
          <p:nvPr/>
        </p:nvSpPr>
        <p:spPr bwMode="auto">
          <a:xfrm>
            <a:off x="149204" y="4261717"/>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Neratinib/paclitaxel </a:t>
            </a:r>
          </a:p>
        </p:txBody>
      </p:sp>
      <p:sp>
        <p:nvSpPr>
          <p:cNvPr id="11" name="Text Box 4">
            <a:extLst>
              <a:ext uri="{FF2B5EF4-FFF2-40B4-BE49-F238E27FC236}">
                <a16:creationId xmlns:a16="http://schemas.microsoft.com/office/drawing/2014/main" id="{86E0096A-B804-DB42-BE80-CDF47C4A477B}"/>
              </a:ext>
            </a:extLst>
          </p:cNvPr>
          <p:cNvSpPr txBox="1">
            <a:spLocks noChangeArrowheads="1"/>
          </p:cNvSpPr>
          <p:nvPr/>
        </p:nvSpPr>
        <p:spPr bwMode="auto">
          <a:xfrm>
            <a:off x="149204" y="4864145"/>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Trastuzumab/lapatinib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Text Box 4">
            <a:extLst>
              <a:ext uri="{FF2B5EF4-FFF2-40B4-BE49-F238E27FC236}">
                <a16:creationId xmlns:a16="http://schemas.microsoft.com/office/drawing/2014/main" id="{0DA5DD52-FA0E-C149-BDED-6E8A82F02F77}"/>
              </a:ext>
            </a:extLst>
          </p:cNvPr>
          <p:cNvSpPr txBox="1">
            <a:spLocks noChangeArrowheads="1"/>
          </p:cNvSpPr>
          <p:nvPr/>
        </p:nvSpPr>
        <p:spPr bwMode="auto">
          <a:xfrm>
            <a:off x="377588" y="6208076"/>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N = 186</a:t>
            </a:r>
          </a:p>
        </p:txBody>
      </p:sp>
      <p:sp>
        <p:nvSpPr>
          <p:cNvPr id="15" name="Text Box 4">
            <a:extLst>
              <a:ext uri="{FF2B5EF4-FFF2-40B4-BE49-F238E27FC236}">
                <a16:creationId xmlns:a16="http://schemas.microsoft.com/office/drawing/2014/main" id="{78C02C70-1761-3946-8BA3-1B6B8C1336E4}"/>
              </a:ext>
            </a:extLst>
          </p:cNvPr>
          <p:cNvSpPr txBox="1">
            <a:spLocks noChangeArrowheads="1"/>
          </p:cNvSpPr>
          <p:nvPr/>
        </p:nvSpPr>
        <p:spPr bwMode="auto">
          <a:xfrm>
            <a:off x="149204" y="5472673"/>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Other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314777568"/>
      </p:ext>
    </p:extLst>
  </p:cSld>
  <p:clrMapOvr>
    <a:masterClrMapping/>
  </p:clrMapOvr>
  <p:transition spd="slow"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3CCF2C-A17D-DA4E-B0EA-9FCA7F7E5405}"/>
              </a:ext>
            </a:extLst>
          </p:cNvPr>
          <p:cNvSpPr>
            <a:spLocks noGrp="1"/>
          </p:cNvSpPr>
          <p:nvPr>
            <p:ph idx="1"/>
          </p:nvPr>
        </p:nvSpPr>
        <p:spPr/>
        <p:txBody>
          <a:bodyPr/>
          <a:lstStyle/>
          <a:p>
            <a:r>
              <a:rPr lang="en-US" dirty="0" err="1"/>
              <a:t>Tucatinib</a:t>
            </a:r>
            <a:r>
              <a:rPr lang="en-US" dirty="0"/>
              <a:t> + trastuzumab/capecitabine</a:t>
            </a:r>
          </a:p>
        </p:txBody>
      </p:sp>
      <p:sp>
        <p:nvSpPr>
          <p:cNvPr id="3" name="Content Placeholder 2">
            <a:extLst>
              <a:ext uri="{FF2B5EF4-FFF2-40B4-BE49-F238E27FC236}">
                <a16:creationId xmlns:a16="http://schemas.microsoft.com/office/drawing/2014/main" id="{0DEF7347-339D-4C44-84EB-7ABB075C6620}"/>
              </a:ext>
            </a:extLst>
          </p:cNvPr>
          <p:cNvSpPr>
            <a:spLocks noGrp="1"/>
          </p:cNvSpPr>
          <p:nvPr>
            <p:ph idx="10"/>
          </p:nvPr>
        </p:nvSpPr>
        <p:spPr/>
        <p:txBody>
          <a:bodyPr/>
          <a:lstStyle/>
          <a:p>
            <a:r>
              <a:rPr lang="en-US" dirty="0" err="1"/>
              <a:t>Tucatinib</a:t>
            </a:r>
            <a:r>
              <a:rPr lang="en-US" dirty="0"/>
              <a:t> + trastuzumab/capecitabine</a:t>
            </a:r>
          </a:p>
        </p:txBody>
      </p:sp>
      <p:sp>
        <p:nvSpPr>
          <p:cNvPr id="4" name="Content Placeholder 3">
            <a:extLst>
              <a:ext uri="{FF2B5EF4-FFF2-40B4-BE49-F238E27FC236}">
                <a16:creationId xmlns:a16="http://schemas.microsoft.com/office/drawing/2014/main" id="{9A2CA2BA-2765-204E-A2B9-19C3D45158D8}"/>
              </a:ext>
            </a:extLst>
          </p:cNvPr>
          <p:cNvSpPr>
            <a:spLocks noGrp="1"/>
          </p:cNvSpPr>
          <p:nvPr>
            <p:ph idx="11"/>
          </p:nvPr>
        </p:nvSpPr>
        <p:spPr/>
        <p:txBody>
          <a:bodyPr/>
          <a:lstStyle/>
          <a:p>
            <a:r>
              <a:rPr lang="en-US" dirty="0" err="1"/>
              <a:t>Tucatinib</a:t>
            </a:r>
            <a:r>
              <a:rPr lang="en-US" dirty="0"/>
              <a:t> + trastuzumab/capecitabine</a:t>
            </a:r>
          </a:p>
        </p:txBody>
      </p:sp>
      <p:sp>
        <p:nvSpPr>
          <p:cNvPr id="5" name="Content Placeholder 4">
            <a:extLst>
              <a:ext uri="{FF2B5EF4-FFF2-40B4-BE49-F238E27FC236}">
                <a16:creationId xmlns:a16="http://schemas.microsoft.com/office/drawing/2014/main" id="{B71870CE-9061-394F-9FF0-5D33BFDCCFE2}"/>
              </a:ext>
            </a:extLst>
          </p:cNvPr>
          <p:cNvSpPr>
            <a:spLocks noGrp="1"/>
          </p:cNvSpPr>
          <p:nvPr>
            <p:ph idx="12"/>
          </p:nvPr>
        </p:nvSpPr>
        <p:spPr/>
        <p:txBody>
          <a:bodyPr/>
          <a:lstStyle/>
          <a:p>
            <a:r>
              <a:rPr lang="en-US" dirty="0" err="1"/>
              <a:t>Tucatinib</a:t>
            </a:r>
            <a:r>
              <a:rPr lang="en-US" dirty="0"/>
              <a:t> + trastuzumab/capecitabine</a:t>
            </a:r>
          </a:p>
        </p:txBody>
      </p:sp>
      <p:sp>
        <p:nvSpPr>
          <p:cNvPr id="6" name="Content Placeholder 5">
            <a:extLst>
              <a:ext uri="{FF2B5EF4-FFF2-40B4-BE49-F238E27FC236}">
                <a16:creationId xmlns:a16="http://schemas.microsoft.com/office/drawing/2014/main" id="{9B7EC528-2E5E-0548-A0A5-9E44DE6A6E78}"/>
              </a:ext>
            </a:extLst>
          </p:cNvPr>
          <p:cNvSpPr>
            <a:spLocks noGrp="1"/>
          </p:cNvSpPr>
          <p:nvPr>
            <p:ph idx="13"/>
          </p:nvPr>
        </p:nvSpPr>
        <p:spPr/>
        <p:txBody>
          <a:bodyPr/>
          <a:lstStyle/>
          <a:p>
            <a:r>
              <a:rPr lang="en-US" dirty="0" err="1"/>
              <a:t>Tucatinib</a:t>
            </a:r>
            <a:r>
              <a:rPr lang="en-US" dirty="0"/>
              <a:t> + trastuzumab/capecitabine</a:t>
            </a:r>
          </a:p>
        </p:txBody>
      </p:sp>
      <p:sp>
        <p:nvSpPr>
          <p:cNvPr id="7" name="Content Placeholder 6">
            <a:extLst>
              <a:ext uri="{FF2B5EF4-FFF2-40B4-BE49-F238E27FC236}">
                <a16:creationId xmlns:a16="http://schemas.microsoft.com/office/drawing/2014/main" id="{9A0D5855-F0CB-EB4E-9D1E-A2DFBF35144A}"/>
              </a:ext>
            </a:extLst>
          </p:cNvPr>
          <p:cNvSpPr>
            <a:spLocks noGrp="1"/>
          </p:cNvSpPr>
          <p:nvPr>
            <p:ph idx="14"/>
          </p:nvPr>
        </p:nvSpPr>
        <p:spPr/>
        <p:txBody>
          <a:bodyPr/>
          <a:lstStyle/>
          <a:p>
            <a:r>
              <a:rPr lang="en-US" dirty="0" err="1"/>
              <a:t>Tucatinib</a:t>
            </a:r>
            <a:r>
              <a:rPr lang="en-US" dirty="0"/>
              <a:t> + trastuzumab/capecitabine</a:t>
            </a:r>
          </a:p>
        </p:txBody>
      </p:sp>
      <p:sp>
        <p:nvSpPr>
          <p:cNvPr id="8" name="Title 7">
            <a:extLst>
              <a:ext uri="{FF2B5EF4-FFF2-40B4-BE49-F238E27FC236}">
                <a16:creationId xmlns:a16="http://schemas.microsoft.com/office/drawing/2014/main" id="{EA09755D-17F2-8746-9933-AEFDE078E1AB}"/>
              </a:ext>
            </a:extLst>
          </p:cNvPr>
          <p:cNvSpPr>
            <a:spLocks noGrp="1"/>
          </p:cNvSpPr>
          <p:nvPr>
            <p:ph type="title"/>
          </p:nvPr>
        </p:nvSpPr>
        <p:spPr>
          <a:xfrm>
            <a:off x="914639" y="0"/>
            <a:ext cx="10362723" cy="2551376"/>
          </a:xfrm>
        </p:spPr>
        <p:txBody>
          <a:bodyPr/>
          <a:lstStyle/>
          <a:p>
            <a:r>
              <a:rPr lang="en-US" sz="2500" dirty="0"/>
              <a:t>A woman in her 70s with ER-negative, HER2-positive metastatic breast cancer receives THP followed by T-DM1 on progression. She now presents with further disease progression, </a:t>
            </a:r>
            <a:r>
              <a:rPr lang="en-US" sz="2500" u="sng" dirty="0"/>
              <a:t>including significant leptomeningeal metastases</a:t>
            </a:r>
            <a:r>
              <a:rPr lang="en-US" sz="2500" dirty="0"/>
              <a:t>. Regulatory and reimbursement issues aside, what systemic treatment would you recommend?</a:t>
            </a:r>
          </a:p>
        </p:txBody>
      </p:sp>
    </p:spTree>
    <p:extLst>
      <p:ext uri="{BB962C8B-B14F-4D97-AF65-F5344CB8AC3E}">
        <p14:creationId xmlns:p14="http://schemas.microsoft.com/office/powerpoint/2010/main" val="419984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1FAD5C-2F81-924F-A4FA-56BAC0FB01C9}"/>
              </a:ext>
            </a:extLst>
          </p:cNvPr>
          <p:cNvSpPr>
            <a:spLocks noGrp="1"/>
          </p:cNvSpPr>
          <p:nvPr>
            <p:ph idx="1"/>
          </p:nvPr>
        </p:nvSpPr>
        <p:spPr/>
        <p:txBody>
          <a:bodyPr/>
          <a:lstStyle/>
          <a:p>
            <a:r>
              <a:rPr lang="en-US" dirty="0"/>
              <a:t>Continue </a:t>
            </a:r>
            <a:r>
              <a:rPr lang="en-US" dirty="0" err="1"/>
              <a:t>tucatinib</a:t>
            </a:r>
            <a:r>
              <a:rPr lang="en-US" dirty="0"/>
              <a:t> + trastuzumab/capecitabine</a:t>
            </a:r>
          </a:p>
        </p:txBody>
      </p:sp>
      <p:sp>
        <p:nvSpPr>
          <p:cNvPr id="3" name="Content Placeholder 2">
            <a:extLst>
              <a:ext uri="{FF2B5EF4-FFF2-40B4-BE49-F238E27FC236}">
                <a16:creationId xmlns:a16="http://schemas.microsoft.com/office/drawing/2014/main" id="{DBC5B4DB-0DDC-5449-9C93-B71AB0A09590}"/>
              </a:ext>
            </a:extLst>
          </p:cNvPr>
          <p:cNvSpPr>
            <a:spLocks noGrp="1"/>
          </p:cNvSpPr>
          <p:nvPr>
            <p:ph idx="10"/>
          </p:nvPr>
        </p:nvSpPr>
        <p:spPr/>
        <p:txBody>
          <a:bodyPr/>
          <a:lstStyle/>
          <a:p>
            <a:r>
              <a:rPr lang="en-US" dirty="0"/>
              <a:t>Trastuzumab </a:t>
            </a:r>
            <a:r>
              <a:rPr lang="en-US" dirty="0" err="1"/>
              <a:t>deruxtecan</a:t>
            </a:r>
            <a:endParaRPr lang="en-US" dirty="0"/>
          </a:p>
        </p:txBody>
      </p:sp>
      <p:sp>
        <p:nvSpPr>
          <p:cNvPr id="4" name="Content Placeholder 3">
            <a:extLst>
              <a:ext uri="{FF2B5EF4-FFF2-40B4-BE49-F238E27FC236}">
                <a16:creationId xmlns:a16="http://schemas.microsoft.com/office/drawing/2014/main" id="{7B42A6B9-4812-0542-8783-46A4D03CE6DA}"/>
              </a:ext>
            </a:extLst>
          </p:cNvPr>
          <p:cNvSpPr>
            <a:spLocks noGrp="1"/>
          </p:cNvSpPr>
          <p:nvPr>
            <p:ph idx="11"/>
          </p:nvPr>
        </p:nvSpPr>
        <p:spPr/>
        <p:txBody>
          <a:bodyPr/>
          <a:lstStyle/>
          <a:p>
            <a:r>
              <a:rPr lang="en-US" dirty="0"/>
              <a:t>Continue </a:t>
            </a:r>
            <a:r>
              <a:rPr lang="en-US" dirty="0" err="1"/>
              <a:t>tucatinib</a:t>
            </a:r>
            <a:r>
              <a:rPr lang="en-US" dirty="0"/>
              <a:t> + trastuzumab/capecitabine</a:t>
            </a:r>
          </a:p>
        </p:txBody>
      </p:sp>
      <p:sp>
        <p:nvSpPr>
          <p:cNvPr id="5" name="Content Placeholder 4">
            <a:extLst>
              <a:ext uri="{FF2B5EF4-FFF2-40B4-BE49-F238E27FC236}">
                <a16:creationId xmlns:a16="http://schemas.microsoft.com/office/drawing/2014/main" id="{51189CDB-6F84-C244-A38C-41F745DD3077}"/>
              </a:ext>
            </a:extLst>
          </p:cNvPr>
          <p:cNvSpPr>
            <a:spLocks noGrp="1"/>
          </p:cNvSpPr>
          <p:nvPr>
            <p:ph idx="12"/>
          </p:nvPr>
        </p:nvSpPr>
        <p:spPr/>
        <p:txBody>
          <a:bodyPr/>
          <a:lstStyle/>
          <a:p>
            <a:r>
              <a:rPr lang="en-US" dirty="0"/>
              <a:t>Continue </a:t>
            </a:r>
            <a:r>
              <a:rPr lang="en-US" dirty="0" err="1"/>
              <a:t>tucatinib</a:t>
            </a:r>
            <a:r>
              <a:rPr lang="en-US" dirty="0"/>
              <a:t> + trastuzumab/capecitabine</a:t>
            </a:r>
          </a:p>
        </p:txBody>
      </p:sp>
      <p:sp>
        <p:nvSpPr>
          <p:cNvPr id="6" name="Content Placeholder 5">
            <a:extLst>
              <a:ext uri="{FF2B5EF4-FFF2-40B4-BE49-F238E27FC236}">
                <a16:creationId xmlns:a16="http://schemas.microsoft.com/office/drawing/2014/main" id="{48C4447B-5C05-2E4B-9CD6-405B022ECC78}"/>
              </a:ext>
            </a:extLst>
          </p:cNvPr>
          <p:cNvSpPr>
            <a:spLocks noGrp="1"/>
          </p:cNvSpPr>
          <p:nvPr>
            <p:ph idx="13"/>
          </p:nvPr>
        </p:nvSpPr>
        <p:spPr/>
        <p:txBody>
          <a:bodyPr/>
          <a:lstStyle/>
          <a:p>
            <a:r>
              <a:rPr lang="en-US" dirty="0"/>
              <a:t>Trastuzumab </a:t>
            </a:r>
            <a:r>
              <a:rPr lang="en-US" dirty="0" err="1"/>
              <a:t>deruxtecan</a:t>
            </a:r>
            <a:endParaRPr lang="en-US" dirty="0"/>
          </a:p>
        </p:txBody>
      </p:sp>
      <p:sp>
        <p:nvSpPr>
          <p:cNvPr id="7" name="Content Placeholder 6">
            <a:extLst>
              <a:ext uri="{FF2B5EF4-FFF2-40B4-BE49-F238E27FC236}">
                <a16:creationId xmlns:a16="http://schemas.microsoft.com/office/drawing/2014/main" id="{C9E815C2-86E9-6941-A823-E29DFA2A15BE}"/>
              </a:ext>
            </a:extLst>
          </p:cNvPr>
          <p:cNvSpPr>
            <a:spLocks noGrp="1"/>
          </p:cNvSpPr>
          <p:nvPr>
            <p:ph idx="14"/>
          </p:nvPr>
        </p:nvSpPr>
        <p:spPr/>
        <p:txBody>
          <a:bodyPr/>
          <a:lstStyle/>
          <a:p>
            <a:r>
              <a:rPr lang="en-US" dirty="0"/>
              <a:t>Continue </a:t>
            </a:r>
            <a:r>
              <a:rPr lang="en-US" dirty="0" err="1"/>
              <a:t>tucatinib</a:t>
            </a:r>
            <a:r>
              <a:rPr lang="en-US" dirty="0"/>
              <a:t> + trastuzumab/capecitabine</a:t>
            </a:r>
          </a:p>
        </p:txBody>
      </p:sp>
      <p:sp>
        <p:nvSpPr>
          <p:cNvPr id="8" name="Title 7">
            <a:extLst>
              <a:ext uri="{FF2B5EF4-FFF2-40B4-BE49-F238E27FC236}">
                <a16:creationId xmlns:a16="http://schemas.microsoft.com/office/drawing/2014/main" id="{DA373273-F555-5441-83F5-D9DD5E7F075E}"/>
              </a:ext>
            </a:extLst>
          </p:cNvPr>
          <p:cNvSpPr>
            <a:spLocks noGrp="1"/>
          </p:cNvSpPr>
          <p:nvPr>
            <p:ph type="title"/>
          </p:nvPr>
        </p:nvSpPr>
        <p:spPr>
          <a:xfrm>
            <a:off x="914638" y="0"/>
            <a:ext cx="10591561" cy="2551376"/>
          </a:xfrm>
        </p:spPr>
        <p:txBody>
          <a:bodyPr/>
          <a:lstStyle/>
          <a:p>
            <a:r>
              <a:rPr lang="en-US" sz="2000" dirty="0"/>
              <a:t>A woman with ER-negative, HER2-positive metastatic breast cancer receives THP followed by T-DM1 on progression. She presents with further disease progression, including new brain metastases, and is started on </a:t>
            </a:r>
            <a:r>
              <a:rPr lang="en-US" sz="2000" dirty="0" err="1"/>
              <a:t>tucatinib</a:t>
            </a:r>
            <a:r>
              <a:rPr lang="en-US" sz="2000" dirty="0"/>
              <a:t>/trastuzumab/capecitabine with sustained response followed by limited disease progression in the brain only. Regulatory and reimbursement issues aside, in addition to local therapy, what systemic treatment would you recommend?</a:t>
            </a:r>
          </a:p>
        </p:txBody>
      </p:sp>
    </p:spTree>
    <p:extLst>
      <p:ext uri="{BB962C8B-B14F-4D97-AF65-F5344CB8AC3E}">
        <p14:creationId xmlns:p14="http://schemas.microsoft.com/office/powerpoint/2010/main" val="23563068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2E967A-01D1-D340-BC34-315B4E0F63C9}"/>
              </a:ext>
            </a:extLst>
          </p:cNvPr>
          <p:cNvSpPr>
            <a:spLocks noGrp="1"/>
          </p:cNvSpPr>
          <p:nvPr>
            <p:ph idx="1"/>
          </p:nvPr>
        </p:nvSpPr>
        <p:spPr/>
        <p:txBody>
          <a:bodyPr/>
          <a:lstStyle/>
          <a:p>
            <a:r>
              <a:rPr lang="en-US" dirty="0"/>
              <a:t>I have not but would for the right patient</a:t>
            </a:r>
          </a:p>
        </p:txBody>
      </p:sp>
      <p:sp>
        <p:nvSpPr>
          <p:cNvPr id="3" name="Content Placeholder 2">
            <a:extLst>
              <a:ext uri="{FF2B5EF4-FFF2-40B4-BE49-F238E27FC236}">
                <a16:creationId xmlns:a16="http://schemas.microsoft.com/office/drawing/2014/main" id="{D921FE6F-81A1-FD46-B494-13A5B3D5BDA2}"/>
              </a:ext>
            </a:extLst>
          </p:cNvPr>
          <p:cNvSpPr>
            <a:spLocks noGrp="1"/>
          </p:cNvSpPr>
          <p:nvPr>
            <p:ph idx="10"/>
          </p:nvPr>
        </p:nvSpPr>
        <p:spPr/>
        <p:txBody>
          <a:bodyPr/>
          <a:lstStyle/>
          <a:p>
            <a:r>
              <a:rPr lang="en-US" dirty="0"/>
              <a:t>I have not but would for the right patient</a:t>
            </a:r>
          </a:p>
        </p:txBody>
      </p:sp>
      <p:sp>
        <p:nvSpPr>
          <p:cNvPr id="4" name="Content Placeholder 3">
            <a:extLst>
              <a:ext uri="{FF2B5EF4-FFF2-40B4-BE49-F238E27FC236}">
                <a16:creationId xmlns:a16="http://schemas.microsoft.com/office/drawing/2014/main" id="{0F10853D-082F-CC40-87D0-268CDAF9713A}"/>
              </a:ext>
            </a:extLst>
          </p:cNvPr>
          <p:cNvSpPr>
            <a:spLocks noGrp="1"/>
          </p:cNvSpPr>
          <p:nvPr>
            <p:ph idx="11"/>
          </p:nvPr>
        </p:nvSpPr>
        <p:spPr/>
        <p:txBody>
          <a:bodyPr/>
          <a:lstStyle/>
          <a:p>
            <a:r>
              <a:rPr lang="en-US" dirty="0"/>
              <a:t>I have not but would for the right patient</a:t>
            </a:r>
          </a:p>
        </p:txBody>
      </p:sp>
      <p:sp>
        <p:nvSpPr>
          <p:cNvPr id="5" name="Content Placeholder 4">
            <a:extLst>
              <a:ext uri="{FF2B5EF4-FFF2-40B4-BE49-F238E27FC236}">
                <a16:creationId xmlns:a16="http://schemas.microsoft.com/office/drawing/2014/main" id="{C558C72A-408E-9341-A1B0-C365FD006A3C}"/>
              </a:ext>
            </a:extLst>
          </p:cNvPr>
          <p:cNvSpPr>
            <a:spLocks noGrp="1"/>
          </p:cNvSpPr>
          <p:nvPr>
            <p:ph idx="12"/>
          </p:nvPr>
        </p:nvSpPr>
        <p:spPr/>
        <p:txBody>
          <a:bodyPr/>
          <a:lstStyle/>
          <a:p>
            <a:r>
              <a:rPr lang="en-US" dirty="0"/>
              <a:t>I have not but would for the right patient</a:t>
            </a:r>
          </a:p>
        </p:txBody>
      </p:sp>
      <p:sp>
        <p:nvSpPr>
          <p:cNvPr id="6" name="Content Placeholder 5">
            <a:extLst>
              <a:ext uri="{FF2B5EF4-FFF2-40B4-BE49-F238E27FC236}">
                <a16:creationId xmlns:a16="http://schemas.microsoft.com/office/drawing/2014/main" id="{05F8682E-18D9-7545-82EE-F0E893D6F055}"/>
              </a:ext>
            </a:extLst>
          </p:cNvPr>
          <p:cNvSpPr>
            <a:spLocks noGrp="1"/>
          </p:cNvSpPr>
          <p:nvPr>
            <p:ph idx="13"/>
          </p:nvPr>
        </p:nvSpPr>
        <p:spPr/>
        <p:txBody>
          <a:bodyPr/>
          <a:lstStyle/>
          <a:p>
            <a:r>
              <a:rPr lang="en-US" dirty="0"/>
              <a:t>I have not but would for the right patient</a:t>
            </a:r>
          </a:p>
        </p:txBody>
      </p:sp>
      <p:sp>
        <p:nvSpPr>
          <p:cNvPr id="7" name="Content Placeholder 6">
            <a:extLst>
              <a:ext uri="{FF2B5EF4-FFF2-40B4-BE49-F238E27FC236}">
                <a16:creationId xmlns:a16="http://schemas.microsoft.com/office/drawing/2014/main" id="{8A3AACFC-1EFC-AC48-BA06-3B0292BEC631}"/>
              </a:ext>
            </a:extLst>
          </p:cNvPr>
          <p:cNvSpPr>
            <a:spLocks noGrp="1"/>
          </p:cNvSpPr>
          <p:nvPr>
            <p:ph idx="14"/>
          </p:nvPr>
        </p:nvSpPr>
        <p:spPr/>
        <p:txBody>
          <a:bodyPr/>
          <a:lstStyle/>
          <a:p>
            <a:r>
              <a:rPr lang="en-US" dirty="0"/>
              <a:t>Only on clinical trial and for a rare patient</a:t>
            </a:r>
          </a:p>
        </p:txBody>
      </p:sp>
      <p:sp>
        <p:nvSpPr>
          <p:cNvPr id="8" name="Title 7">
            <a:extLst>
              <a:ext uri="{FF2B5EF4-FFF2-40B4-BE49-F238E27FC236}">
                <a16:creationId xmlns:a16="http://schemas.microsoft.com/office/drawing/2014/main" id="{F3D71343-9D74-4F4B-94ED-AE2C521CEBA1}"/>
              </a:ext>
            </a:extLst>
          </p:cNvPr>
          <p:cNvSpPr>
            <a:spLocks noGrp="1"/>
          </p:cNvSpPr>
          <p:nvPr>
            <p:ph type="title"/>
          </p:nvPr>
        </p:nvSpPr>
        <p:spPr>
          <a:xfrm>
            <a:off x="914639" y="0"/>
            <a:ext cx="10070861" cy="2551376"/>
          </a:xfrm>
        </p:spPr>
        <p:txBody>
          <a:bodyPr/>
          <a:lstStyle/>
          <a:p>
            <a:r>
              <a:rPr lang="en-US" dirty="0"/>
              <a:t>Have you or would you administer </a:t>
            </a:r>
            <a:r>
              <a:rPr lang="en-US" dirty="0" err="1"/>
              <a:t>tucatinib</a:t>
            </a:r>
            <a:r>
              <a:rPr lang="en-US" dirty="0"/>
              <a:t>/trastuzumab without capecitabine to a patient with HER2-positive metastatic breast cancer who has been unable to tolerate capecitabine in the past? (Dr Ma)</a:t>
            </a:r>
          </a:p>
        </p:txBody>
      </p:sp>
    </p:spTree>
    <p:extLst>
      <p:ext uri="{BB962C8B-B14F-4D97-AF65-F5344CB8AC3E}">
        <p14:creationId xmlns:p14="http://schemas.microsoft.com/office/powerpoint/2010/main" val="1757239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E19EEA-C7F7-6748-93F2-2790C0F31DA9}"/>
              </a:ext>
            </a:extLst>
          </p:cNvPr>
          <p:cNvSpPr>
            <a:spLocks noGrp="1"/>
          </p:cNvSpPr>
          <p:nvPr>
            <p:ph idx="1"/>
          </p:nvPr>
        </p:nvSpPr>
        <p:spPr/>
        <p:txBody>
          <a:bodyPr/>
          <a:lstStyle/>
          <a:p>
            <a:r>
              <a:rPr lang="en-US" dirty="0"/>
              <a:t>I have not but would for the right patient</a:t>
            </a:r>
          </a:p>
        </p:txBody>
      </p:sp>
      <p:sp>
        <p:nvSpPr>
          <p:cNvPr id="3" name="Content Placeholder 2">
            <a:extLst>
              <a:ext uri="{FF2B5EF4-FFF2-40B4-BE49-F238E27FC236}">
                <a16:creationId xmlns:a16="http://schemas.microsoft.com/office/drawing/2014/main" id="{7061914A-28B6-0E4E-ABB7-99D0F020A0D0}"/>
              </a:ext>
            </a:extLst>
          </p:cNvPr>
          <p:cNvSpPr>
            <a:spLocks noGrp="1"/>
          </p:cNvSpPr>
          <p:nvPr>
            <p:ph idx="10"/>
          </p:nvPr>
        </p:nvSpPr>
        <p:spPr/>
        <p:txBody>
          <a:bodyPr/>
          <a:lstStyle/>
          <a:p>
            <a:r>
              <a:rPr lang="en-US" dirty="0"/>
              <a:t>I have not and would not</a:t>
            </a:r>
          </a:p>
        </p:txBody>
      </p:sp>
      <p:sp>
        <p:nvSpPr>
          <p:cNvPr id="4" name="Content Placeholder 3">
            <a:extLst>
              <a:ext uri="{FF2B5EF4-FFF2-40B4-BE49-F238E27FC236}">
                <a16:creationId xmlns:a16="http://schemas.microsoft.com/office/drawing/2014/main" id="{7288BEED-34BC-E146-953B-86E018B2F0EB}"/>
              </a:ext>
            </a:extLst>
          </p:cNvPr>
          <p:cNvSpPr>
            <a:spLocks noGrp="1"/>
          </p:cNvSpPr>
          <p:nvPr>
            <p:ph idx="11"/>
          </p:nvPr>
        </p:nvSpPr>
        <p:spPr/>
        <p:txBody>
          <a:bodyPr/>
          <a:lstStyle/>
          <a:p>
            <a:r>
              <a:rPr lang="en-US" dirty="0"/>
              <a:t>I have not but would for the right patient</a:t>
            </a:r>
          </a:p>
        </p:txBody>
      </p:sp>
      <p:sp>
        <p:nvSpPr>
          <p:cNvPr id="5" name="Content Placeholder 4">
            <a:extLst>
              <a:ext uri="{FF2B5EF4-FFF2-40B4-BE49-F238E27FC236}">
                <a16:creationId xmlns:a16="http://schemas.microsoft.com/office/drawing/2014/main" id="{A73BCDE7-60B8-454D-85F3-CDB681207D6B}"/>
              </a:ext>
            </a:extLst>
          </p:cNvPr>
          <p:cNvSpPr>
            <a:spLocks noGrp="1"/>
          </p:cNvSpPr>
          <p:nvPr>
            <p:ph idx="12"/>
          </p:nvPr>
        </p:nvSpPr>
        <p:spPr/>
        <p:txBody>
          <a:bodyPr/>
          <a:lstStyle/>
          <a:p>
            <a:r>
              <a:rPr lang="en-US" dirty="0"/>
              <a:t>I have</a:t>
            </a:r>
          </a:p>
        </p:txBody>
      </p:sp>
      <p:sp>
        <p:nvSpPr>
          <p:cNvPr id="6" name="Content Placeholder 5">
            <a:extLst>
              <a:ext uri="{FF2B5EF4-FFF2-40B4-BE49-F238E27FC236}">
                <a16:creationId xmlns:a16="http://schemas.microsoft.com/office/drawing/2014/main" id="{6B1D9366-0A28-A048-B64A-26D33559872C}"/>
              </a:ext>
            </a:extLst>
          </p:cNvPr>
          <p:cNvSpPr>
            <a:spLocks noGrp="1"/>
          </p:cNvSpPr>
          <p:nvPr>
            <p:ph idx="13"/>
          </p:nvPr>
        </p:nvSpPr>
        <p:spPr/>
        <p:txBody>
          <a:bodyPr/>
          <a:lstStyle/>
          <a:p>
            <a:r>
              <a:rPr lang="en-US" dirty="0"/>
              <a:t>I have not and would not</a:t>
            </a:r>
          </a:p>
        </p:txBody>
      </p:sp>
      <p:sp>
        <p:nvSpPr>
          <p:cNvPr id="7" name="Content Placeholder 6">
            <a:extLst>
              <a:ext uri="{FF2B5EF4-FFF2-40B4-BE49-F238E27FC236}">
                <a16:creationId xmlns:a16="http://schemas.microsoft.com/office/drawing/2014/main" id="{FE8436E5-AD38-8B40-AB52-028F05B8B968}"/>
              </a:ext>
            </a:extLst>
          </p:cNvPr>
          <p:cNvSpPr>
            <a:spLocks noGrp="1"/>
          </p:cNvSpPr>
          <p:nvPr>
            <p:ph idx="14"/>
          </p:nvPr>
        </p:nvSpPr>
        <p:spPr/>
        <p:txBody>
          <a:bodyPr/>
          <a:lstStyle/>
          <a:p>
            <a:r>
              <a:rPr lang="en-US" dirty="0"/>
              <a:t>I have not but would for the right patient</a:t>
            </a:r>
          </a:p>
        </p:txBody>
      </p:sp>
      <p:sp>
        <p:nvSpPr>
          <p:cNvPr id="8" name="Title 7">
            <a:extLst>
              <a:ext uri="{FF2B5EF4-FFF2-40B4-BE49-F238E27FC236}">
                <a16:creationId xmlns:a16="http://schemas.microsoft.com/office/drawing/2014/main" id="{C34222B9-1850-9F46-A72B-FE9DEEC9AE2B}"/>
              </a:ext>
            </a:extLst>
          </p:cNvPr>
          <p:cNvSpPr>
            <a:spLocks noGrp="1"/>
          </p:cNvSpPr>
          <p:nvPr>
            <p:ph type="title"/>
          </p:nvPr>
        </p:nvSpPr>
        <p:spPr>
          <a:xfrm>
            <a:off x="914639" y="0"/>
            <a:ext cx="9727961" cy="2551376"/>
          </a:xfrm>
        </p:spPr>
        <p:txBody>
          <a:bodyPr/>
          <a:lstStyle/>
          <a:p>
            <a:r>
              <a:rPr lang="en-US" dirty="0"/>
              <a:t>Have you or would you administer trastuzumab </a:t>
            </a:r>
            <a:r>
              <a:rPr lang="en-US" dirty="0" err="1"/>
              <a:t>deruxtecan</a:t>
            </a:r>
            <a:r>
              <a:rPr lang="en-US" dirty="0"/>
              <a:t> to a patient with HER2-low metastatic breast cancer outside of a clinical trial setting? </a:t>
            </a:r>
          </a:p>
        </p:txBody>
      </p:sp>
    </p:spTree>
    <p:extLst>
      <p:ext uri="{BB962C8B-B14F-4D97-AF65-F5344CB8AC3E}">
        <p14:creationId xmlns:p14="http://schemas.microsoft.com/office/powerpoint/2010/main" val="11406259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4DA374-A7EB-BB4F-A429-CCE834342484}"/>
              </a:ext>
            </a:extLst>
          </p:cNvPr>
          <p:cNvSpPr/>
          <p:nvPr/>
        </p:nvSpPr>
        <p:spPr bwMode="auto">
          <a:xfrm>
            <a:off x="574964" y="4987636"/>
            <a:ext cx="4378036" cy="346364"/>
          </a:xfrm>
          <a:prstGeom prst="rect">
            <a:avLst/>
          </a:prstGeom>
          <a:solidFill>
            <a:srgbClr val="0331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762000" y="1358795"/>
            <a:ext cx="11049000" cy="5401479"/>
          </a:xfrm>
          <a:prstGeom prst="rect">
            <a:avLst/>
          </a:prstGeom>
          <a:noFill/>
        </p:spPr>
        <p:txBody>
          <a:bodyPr wrap="square" rtlCol="0">
            <a:spAutoFit/>
          </a:bodyPr>
          <a:lstStyle/>
          <a:p>
            <a:pPr>
              <a:spcBef>
                <a:spcPts val="0"/>
              </a:spcBef>
              <a:spcAft>
                <a:spcPts val="0"/>
              </a:spcAft>
              <a:defRPr/>
            </a:pPr>
            <a:r>
              <a:rPr lang="en-US" sz="2200" b="1" dirty="0">
                <a:solidFill>
                  <a:srgbClr val="0432FF"/>
                </a:solidFill>
                <a:latin typeface="Arial"/>
                <a:ea typeface="ＭＳ Ｐゴシック"/>
              </a:rPr>
              <a:t>Module 2: </a:t>
            </a:r>
            <a:r>
              <a:rPr lang="en-US" sz="2200" b="1" dirty="0">
                <a:solidFill>
                  <a:srgbClr val="0432FF"/>
                </a:solidFill>
              </a:rPr>
              <a:t>HER2-Positive Metastatic Breast Cancer (</a:t>
            </a:r>
            <a:r>
              <a:rPr lang="en-US" sz="2200" b="1" dirty="0" err="1">
                <a:solidFill>
                  <a:srgbClr val="0432FF"/>
                </a:solidFill>
              </a:rPr>
              <a:t>mBC</a:t>
            </a:r>
            <a:r>
              <a:rPr lang="en-US" sz="2200" b="1" dirty="0">
                <a:solidFill>
                  <a:srgbClr val="0432FF"/>
                </a:solidFill>
              </a:rPr>
              <a:t>) — Dr </a:t>
            </a:r>
            <a:r>
              <a:rPr lang="en-US" sz="2200" b="1" dirty="0" err="1">
                <a:solidFill>
                  <a:srgbClr val="0432FF"/>
                </a:solidFill>
              </a:rPr>
              <a:t>Krop</a:t>
            </a:r>
            <a:endParaRPr lang="en-US" sz="2200" dirty="0">
              <a:solidFill>
                <a:srgbClr val="0432FF"/>
              </a:solidFill>
            </a:endParaRPr>
          </a:p>
          <a:p>
            <a:pPr marL="342900" indent="-342900">
              <a:spcBef>
                <a:spcPts val="600"/>
              </a:spcBef>
              <a:spcAft>
                <a:spcPts val="0"/>
              </a:spcAft>
              <a:buFont typeface="Arial" panose="020B0604020202020204" pitchFamily="34" charset="0"/>
              <a:buChar char="•"/>
            </a:pPr>
            <a:r>
              <a:rPr lang="en-US" sz="2200" b="1" dirty="0">
                <a:solidFill>
                  <a:schemeClr val="tx2"/>
                </a:solidFill>
              </a:rPr>
              <a:t>Key Recent Data Sets</a:t>
            </a:r>
            <a:endParaRPr lang="en-US" sz="2200" dirty="0">
              <a:solidFill>
                <a:schemeClr val="tx2"/>
              </a:solidFill>
            </a:endParaRPr>
          </a:p>
          <a:p>
            <a:pPr marL="800100" lvl="1" indent="-342900">
              <a:spcBef>
                <a:spcPts val="0"/>
              </a:spcBef>
              <a:spcAft>
                <a:spcPts val="0"/>
              </a:spcAft>
              <a:buFont typeface="Arial" panose="020B0604020202020204" pitchFamily="34" charset="0"/>
              <a:buChar char="•"/>
            </a:pPr>
            <a:r>
              <a:rPr lang="en-US" sz="2200" dirty="0">
                <a:solidFill>
                  <a:schemeClr val="tx2"/>
                </a:solidFill>
              </a:rPr>
              <a:t>HER2CLIMB: </a:t>
            </a:r>
            <a:r>
              <a:rPr lang="en-US" sz="2200" dirty="0" err="1">
                <a:solidFill>
                  <a:schemeClr val="tx2"/>
                </a:solidFill>
              </a:rPr>
              <a:t>Tucatinib</a:t>
            </a:r>
            <a:r>
              <a:rPr lang="en-US" sz="2200" dirty="0">
                <a:solidFill>
                  <a:schemeClr val="tx2"/>
                </a:solidFill>
              </a:rPr>
              <a:t>/trastuzumab/capecitabine</a:t>
            </a:r>
          </a:p>
          <a:p>
            <a:pPr marL="800100" lvl="1" indent="-342900">
              <a:spcBef>
                <a:spcPts val="0"/>
              </a:spcBef>
              <a:spcAft>
                <a:spcPts val="0"/>
              </a:spcAft>
              <a:buFont typeface="Arial" panose="020B0604020202020204" pitchFamily="34" charset="0"/>
              <a:buChar char="•"/>
            </a:pPr>
            <a:r>
              <a:rPr lang="en-US" sz="2200" dirty="0">
                <a:solidFill>
                  <a:schemeClr val="tx2"/>
                </a:solidFill>
              </a:rPr>
              <a:t>DESTINY-Breast01: Trastuzumab </a:t>
            </a:r>
            <a:r>
              <a:rPr lang="en-US" sz="2200" dirty="0" err="1">
                <a:solidFill>
                  <a:schemeClr val="tx2"/>
                </a:solidFill>
              </a:rPr>
              <a:t>deruxtecan</a:t>
            </a:r>
            <a:endParaRPr lang="en-US" sz="2200" dirty="0">
              <a:solidFill>
                <a:schemeClr val="tx2"/>
              </a:solidFill>
            </a:endParaRPr>
          </a:p>
          <a:p>
            <a:pPr marL="800100" lvl="1" indent="-342900">
              <a:spcBef>
                <a:spcPts val="0"/>
              </a:spcBef>
              <a:spcAft>
                <a:spcPts val="0"/>
              </a:spcAft>
              <a:buFont typeface="Arial" panose="020B0604020202020204" pitchFamily="34" charset="0"/>
              <a:buChar char="•"/>
            </a:pPr>
            <a:r>
              <a:rPr lang="en-US" sz="2200" dirty="0">
                <a:solidFill>
                  <a:schemeClr val="tx2"/>
                </a:solidFill>
              </a:rPr>
              <a:t>NALA: Neratinib/capecitabine</a:t>
            </a:r>
          </a:p>
          <a:p>
            <a:pPr marL="342900" indent="-342900">
              <a:spcBef>
                <a:spcPts val="600"/>
              </a:spcBef>
              <a:spcAft>
                <a:spcPts val="0"/>
              </a:spcAft>
              <a:buFont typeface="Arial" panose="020B0604020202020204" pitchFamily="34" charset="0"/>
              <a:buChar char="•"/>
            </a:pPr>
            <a:r>
              <a:rPr lang="en-US" sz="2200" b="1" dirty="0">
                <a:solidFill>
                  <a:schemeClr val="tx2"/>
                </a:solidFill>
              </a:rPr>
              <a:t>Cases/Questions from General Medical Oncologists</a:t>
            </a:r>
            <a:endParaRPr lang="en-US" sz="2200" dirty="0">
              <a:solidFill>
                <a:schemeClr val="tx2"/>
              </a:solidFill>
            </a:endParaRPr>
          </a:p>
          <a:p>
            <a:pPr marL="800100" lvl="1" indent="-342900">
              <a:spcBef>
                <a:spcPts val="0"/>
              </a:spcBef>
              <a:spcAft>
                <a:spcPts val="0"/>
              </a:spcAft>
              <a:buFont typeface="Arial" panose="020B0604020202020204" pitchFamily="34" charset="0"/>
              <a:buChar char="•"/>
            </a:pPr>
            <a:r>
              <a:rPr lang="en-US" sz="2200" dirty="0">
                <a:solidFill>
                  <a:schemeClr val="tx2"/>
                </a:solidFill>
              </a:rPr>
              <a:t>38-year-old woman with HER2+ </a:t>
            </a:r>
            <a:r>
              <a:rPr lang="en-US" sz="2200" dirty="0" err="1">
                <a:solidFill>
                  <a:schemeClr val="tx2"/>
                </a:solidFill>
              </a:rPr>
              <a:t>mBC</a:t>
            </a:r>
            <a:r>
              <a:rPr lang="en-US" sz="2200" dirty="0">
                <a:solidFill>
                  <a:schemeClr val="tx2"/>
                </a:solidFill>
              </a:rPr>
              <a:t>; progression on THP including new brain </a:t>
            </a:r>
            <a:r>
              <a:rPr lang="en-US" sz="2200" dirty="0" err="1">
                <a:solidFill>
                  <a:schemeClr val="tx2"/>
                </a:solidFill>
              </a:rPr>
              <a:t>mets</a:t>
            </a:r>
            <a:endParaRPr lang="en-US" sz="2200" dirty="0">
              <a:solidFill>
                <a:schemeClr val="tx2"/>
              </a:solidFill>
            </a:endParaRPr>
          </a:p>
          <a:p>
            <a:pPr marL="800100" lvl="1" indent="-342900">
              <a:spcBef>
                <a:spcPts val="0"/>
              </a:spcBef>
              <a:spcAft>
                <a:spcPts val="0"/>
              </a:spcAft>
              <a:buFont typeface="Arial" panose="020B0604020202020204" pitchFamily="34" charset="0"/>
              <a:buChar char="•"/>
            </a:pPr>
            <a:r>
              <a:rPr lang="en-US" sz="2200" dirty="0">
                <a:solidFill>
                  <a:schemeClr val="tx2"/>
                </a:solidFill>
              </a:rPr>
              <a:t>75-year-old woman with HER2+ </a:t>
            </a:r>
            <a:r>
              <a:rPr lang="en-US" sz="2200" dirty="0" err="1">
                <a:solidFill>
                  <a:schemeClr val="tx2"/>
                </a:solidFill>
              </a:rPr>
              <a:t>mBC</a:t>
            </a:r>
            <a:r>
              <a:rPr lang="en-US" sz="2200" dirty="0">
                <a:solidFill>
                  <a:schemeClr val="tx2"/>
                </a:solidFill>
              </a:rPr>
              <a:t>; progression on THP </a:t>
            </a:r>
            <a:r>
              <a:rPr lang="en-US" sz="2200" dirty="0">
                <a:solidFill>
                  <a:schemeClr val="tx2"/>
                </a:solidFill>
                <a:sym typeface="Wingdings" pitchFamily="2" charset="2"/>
              </a:rPr>
              <a:t></a:t>
            </a:r>
            <a:r>
              <a:rPr lang="en-US" sz="2200" dirty="0">
                <a:solidFill>
                  <a:schemeClr val="tx2"/>
                </a:solidFill>
              </a:rPr>
              <a:t> T-DM1 including leptomeningeal </a:t>
            </a:r>
            <a:r>
              <a:rPr lang="en-US" sz="2200" dirty="0" err="1">
                <a:solidFill>
                  <a:schemeClr val="tx2"/>
                </a:solidFill>
              </a:rPr>
              <a:t>mets</a:t>
            </a:r>
            <a:r>
              <a:rPr lang="en-US" sz="2200" dirty="0">
                <a:solidFill>
                  <a:schemeClr val="tx2"/>
                </a:solidFill>
              </a:rPr>
              <a:t> </a:t>
            </a:r>
          </a:p>
          <a:p>
            <a:pPr marL="342900" indent="-342900">
              <a:spcBef>
                <a:spcPts val="600"/>
              </a:spcBef>
              <a:spcAft>
                <a:spcPts val="0"/>
              </a:spcAft>
              <a:buFont typeface="Arial" panose="020B0604020202020204" pitchFamily="34" charset="0"/>
              <a:buChar char="•"/>
            </a:pPr>
            <a:r>
              <a:rPr lang="en-US" sz="2200" b="1" dirty="0">
                <a:solidFill>
                  <a:schemeClr val="bg1"/>
                </a:solidFill>
              </a:rPr>
              <a:t>Faculty Cases</a:t>
            </a:r>
            <a:endParaRPr lang="en-US" sz="2200" dirty="0">
              <a:solidFill>
                <a:schemeClr val="bg1"/>
              </a:solidFill>
            </a:endParaRPr>
          </a:p>
          <a:p>
            <a:pPr marL="800100" lvl="1" indent="-342900">
              <a:spcBef>
                <a:spcPts val="0"/>
              </a:spcBef>
              <a:spcAft>
                <a:spcPts val="0"/>
              </a:spcAft>
              <a:buFont typeface="Arial" panose="020B0604020202020204" pitchFamily="34" charset="0"/>
              <a:buChar char="•"/>
            </a:pPr>
            <a:r>
              <a:rPr lang="en-US" sz="2200" dirty="0">
                <a:solidFill>
                  <a:schemeClr val="tx2"/>
                </a:solidFill>
              </a:rPr>
              <a:t>40-year-old woman with HER2+ </a:t>
            </a:r>
            <a:r>
              <a:rPr lang="en-US" sz="2200" dirty="0" err="1">
                <a:solidFill>
                  <a:schemeClr val="tx2"/>
                </a:solidFill>
              </a:rPr>
              <a:t>mBC</a:t>
            </a:r>
            <a:r>
              <a:rPr lang="en-US" sz="2200" dirty="0">
                <a:solidFill>
                  <a:schemeClr val="tx2"/>
                </a:solidFill>
              </a:rPr>
              <a:t>; progression on THP </a:t>
            </a:r>
            <a:r>
              <a:rPr lang="en-US" sz="2200" dirty="0">
                <a:solidFill>
                  <a:schemeClr val="tx2"/>
                </a:solidFill>
                <a:sym typeface="Wingdings" pitchFamily="2" charset="2"/>
              </a:rPr>
              <a:t></a:t>
            </a:r>
            <a:r>
              <a:rPr lang="en-US" sz="2200" dirty="0">
                <a:solidFill>
                  <a:schemeClr val="tx2"/>
                </a:solidFill>
              </a:rPr>
              <a:t> T-DM1 including new brain </a:t>
            </a:r>
            <a:r>
              <a:rPr lang="en-US" sz="2200" dirty="0" err="1">
                <a:solidFill>
                  <a:schemeClr val="tx2"/>
                </a:solidFill>
              </a:rPr>
              <a:t>mets</a:t>
            </a:r>
            <a:endParaRPr lang="en-US" sz="2200" dirty="0">
              <a:solidFill>
                <a:schemeClr val="tx2"/>
              </a:solidFill>
            </a:endParaRPr>
          </a:p>
          <a:p>
            <a:pPr marL="800100" lvl="1" indent="-342900">
              <a:spcBef>
                <a:spcPts val="0"/>
              </a:spcBef>
              <a:spcAft>
                <a:spcPts val="0"/>
              </a:spcAft>
              <a:buFont typeface="Arial" panose="020B0604020202020204" pitchFamily="34" charset="0"/>
              <a:buChar char="•"/>
            </a:pPr>
            <a:r>
              <a:rPr lang="en-US" sz="2200" dirty="0">
                <a:solidFill>
                  <a:schemeClr val="tx2"/>
                </a:solidFill>
              </a:rPr>
              <a:t>54-year-old woman with HER2+ </a:t>
            </a:r>
            <a:r>
              <a:rPr lang="en-US" sz="2200" dirty="0" err="1">
                <a:solidFill>
                  <a:schemeClr val="tx2"/>
                </a:solidFill>
              </a:rPr>
              <a:t>mBC</a:t>
            </a:r>
            <a:r>
              <a:rPr lang="en-US" sz="2200" dirty="0">
                <a:solidFill>
                  <a:schemeClr val="tx2"/>
                </a:solidFill>
              </a:rPr>
              <a:t> (liver, adrenal); progression on trastuzumab/</a:t>
            </a:r>
            <a:r>
              <a:rPr lang="en-US" sz="2200" dirty="0" err="1">
                <a:solidFill>
                  <a:schemeClr val="tx2"/>
                </a:solidFill>
              </a:rPr>
              <a:t>pertuzumab</a:t>
            </a:r>
            <a:r>
              <a:rPr lang="en-US" sz="2200" dirty="0">
                <a:solidFill>
                  <a:schemeClr val="tx2"/>
                </a:solidFill>
              </a:rPr>
              <a:t>-based chemotherapy </a:t>
            </a:r>
            <a:r>
              <a:rPr lang="en-US" sz="2200" dirty="0">
                <a:solidFill>
                  <a:schemeClr val="tx2"/>
                </a:solidFill>
                <a:sym typeface="Wingdings" pitchFamily="2" charset="2"/>
              </a:rPr>
              <a:t></a:t>
            </a:r>
            <a:r>
              <a:rPr lang="en-US" sz="2200" dirty="0">
                <a:solidFill>
                  <a:schemeClr val="tx2"/>
                </a:solidFill>
              </a:rPr>
              <a:t> T-DM1 </a:t>
            </a:r>
          </a:p>
        </p:txBody>
      </p:sp>
    </p:spTree>
    <p:extLst>
      <p:ext uri="{BB962C8B-B14F-4D97-AF65-F5344CB8AC3E}">
        <p14:creationId xmlns:p14="http://schemas.microsoft.com/office/powerpoint/2010/main" val="628552847"/>
      </p:ext>
    </p:extLst>
  </p:cSld>
  <p:clrMapOvr>
    <a:masterClrMapping/>
  </p:clrMapOvr>
  <p:transition spd="slow"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0972800" cy="1143000"/>
          </a:xfrm>
        </p:spPr>
        <p:txBody>
          <a:bodyPr/>
          <a:lstStyle/>
          <a:p>
            <a:r>
              <a:rPr lang="en-US" sz="2200" dirty="0"/>
              <a:t>A 40-year-old woman with HER2-positive </a:t>
            </a:r>
            <a:r>
              <a:rPr lang="en-US" sz="2200" dirty="0" err="1"/>
              <a:t>mBC</a:t>
            </a:r>
            <a:r>
              <a:rPr lang="en-US" sz="2200" dirty="0"/>
              <a:t> receives THP then T-DM1. She presents with further disease progression including multiple new brain metastases. What systemic treatment would you recommend next?</a:t>
            </a:r>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538014"/>
          <a:ext cx="6781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4">
            <a:extLst>
              <a:ext uri="{FF2B5EF4-FFF2-40B4-BE49-F238E27FC236}">
                <a16:creationId xmlns:a16="http://schemas.microsoft.com/office/drawing/2014/main" id="{357AF87B-EF16-3E4B-A8E3-48DE85E3B39F}"/>
              </a:ext>
            </a:extLst>
          </p:cNvPr>
          <p:cNvSpPr txBox="1">
            <a:spLocks noChangeArrowheads="1"/>
          </p:cNvSpPr>
          <p:nvPr/>
        </p:nvSpPr>
        <p:spPr bwMode="auto">
          <a:xfrm>
            <a:off x="149204" y="1932162"/>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14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Tucatinib</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 capecitabine </a:t>
            </a:r>
          </a:p>
        </p:txBody>
      </p:sp>
      <p:sp>
        <p:nvSpPr>
          <p:cNvPr id="8" name="Text Box 4">
            <a:extLst>
              <a:ext uri="{FF2B5EF4-FFF2-40B4-BE49-F238E27FC236}">
                <a16:creationId xmlns:a16="http://schemas.microsoft.com/office/drawing/2014/main" id="{46B66592-F27F-9040-9A9D-AA0BE7F98E32}"/>
              </a:ext>
            </a:extLst>
          </p:cNvPr>
          <p:cNvSpPr txBox="1">
            <a:spLocks noChangeArrowheads="1"/>
          </p:cNvSpPr>
          <p:nvPr/>
        </p:nvSpPr>
        <p:spPr bwMode="auto">
          <a:xfrm>
            <a:off x="609600" y="2753250"/>
            <a:ext cx="3914775" cy="7512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ts val="214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 </a:t>
            </a: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0"/>
              </a:rPr>
              <a:t>deruxtecan</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1143000" y="3376494"/>
            <a:ext cx="33813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Neratinib/capecitabine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2" name="Text Box 4">
            <a:extLst>
              <a:ext uri="{FF2B5EF4-FFF2-40B4-BE49-F238E27FC236}">
                <a16:creationId xmlns:a16="http://schemas.microsoft.com/office/drawing/2014/main" id="{9468D591-A010-EC42-9E82-B53F1BC6AFFD}"/>
              </a:ext>
            </a:extLst>
          </p:cNvPr>
          <p:cNvSpPr txBox="1">
            <a:spLocks noChangeArrowheads="1"/>
          </p:cNvSpPr>
          <p:nvPr/>
        </p:nvSpPr>
        <p:spPr bwMode="auto">
          <a:xfrm>
            <a:off x="609600" y="4022758"/>
            <a:ext cx="3914775" cy="18524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Neratinib/paclitaxel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0" name="Text Box 4">
            <a:extLst>
              <a:ext uri="{FF2B5EF4-FFF2-40B4-BE49-F238E27FC236}">
                <a16:creationId xmlns:a16="http://schemas.microsoft.com/office/drawing/2014/main" id="{EDF8C6A6-EE1D-8E4D-B4FE-03BA8601FB57}"/>
              </a:ext>
            </a:extLst>
          </p:cNvPr>
          <p:cNvSpPr txBox="1">
            <a:spLocks noChangeArrowheads="1"/>
          </p:cNvSpPr>
          <p:nvPr/>
        </p:nvSpPr>
        <p:spPr bwMode="auto">
          <a:xfrm>
            <a:off x="149204" y="4756708"/>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Trastuzumab/lapatinib </a:t>
            </a:r>
          </a:p>
        </p:txBody>
      </p:sp>
      <p:sp>
        <p:nvSpPr>
          <p:cNvPr id="14" name="Text Box 4">
            <a:extLst>
              <a:ext uri="{FF2B5EF4-FFF2-40B4-BE49-F238E27FC236}">
                <a16:creationId xmlns:a16="http://schemas.microsoft.com/office/drawing/2014/main" id="{C00B8881-158F-8C4F-988E-B604471113BE}"/>
              </a:ext>
            </a:extLst>
          </p:cNvPr>
          <p:cNvSpPr txBox="1">
            <a:spLocks noChangeArrowheads="1"/>
          </p:cNvSpPr>
          <p:nvPr/>
        </p:nvSpPr>
        <p:spPr bwMode="auto">
          <a:xfrm>
            <a:off x="377588" y="6530048"/>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Text Box 4">
            <a:extLst>
              <a:ext uri="{FF2B5EF4-FFF2-40B4-BE49-F238E27FC236}">
                <a16:creationId xmlns:a16="http://schemas.microsoft.com/office/drawing/2014/main" id="{0DA5DD52-FA0E-C149-BDED-6E8A82F02F77}"/>
              </a:ext>
            </a:extLst>
          </p:cNvPr>
          <p:cNvSpPr txBox="1">
            <a:spLocks noChangeArrowheads="1"/>
          </p:cNvSpPr>
          <p:nvPr/>
        </p:nvSpPr>
        <p:spPr bwMode="auto">
          <a:xfrm>
            <a:off x="377588" y="6208076"/>
            <a:ext cx="9525000"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Helvetica" pitchFamily="2" charset="0"/>
                <a:ea typeface="ＭＳ Ｐゴシック" charset="0"/>
              </a:rPr>
              <a:t>N = 131</a:t>
            </a:r>
          </a:p>
        </p:txBody>
      </p:sp>
      <p:sp>
        <p:nvSpPr>
          <p:cNvPr id="15" name="Text Box 4">
            <a:extLst>
              <a:ext uri="{FF2B5EF4-FFF2-40B4-BE49-F238E27FC236}">
                <a16:creationId xmlns:a16="http://schemas.microsoft.com/office/drawing/2014/main" id="{78C02C70-1761-3946-8BA3-1B6B8C1336E4}"/>
              </a:ext>
            </a:extLst>
          </p:cNvPr>
          <p:cNvSpPr txBox="1">
            <a:spLocks noChangeArrowheads="1"/>
          </p:cNvSpPr>
          <p:nvPr/>
        </p:nvSpPr>
        <p:spPr bwMode="auto">
          <a:xfrm>
            <a:off x="149204" y="5472673"/>
            <a:ext cx="4375171"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Other </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455350661"/>
      </p:ext>
    </p:extLst>
  </p:cSld>
  <p:clrMapOvr>
    <a:masterClrMapping/>
  </p:clrMapOvr>
  <p:transition spd="slow"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t>Case Presentation – Dr </a:t>
            </a:r>
            <a:r>
              <a:rPr lang="en-US" sz="3200" b="1" dirty="0" err="1"/>
              <a:t>Krop</a:t>
            </a:r>
            <a:r>
              <a:rPr lang="en-US" sz="3200" b="1" dirty="0"/>
              <a:t>: 40-year-old woman with ER-positive, HER2-positive </a:t>
            </a:r>
            <a:r>
              <a:rPr lang="en-US" sz="3200" b="1" dirty="0" err="1"/>
              <a:t>mBC</a:t>
            </a:r>
            <a:endParaRPr lang="en-US" sz="3200" b="1" dirty="0"/>
          </a:p>
        </p:txBody>
      </p:sp>
      <p:sp>
        <p:nvSpPr>
          <p:cNvPr id="3" name="Content Placeholder 2"/>
          <p:cNvSpPr>
            <a:spLocks noGrp="1"/>
          </p:cNvSpPr>
          <p:nvPr>
            <p:ph idx="1"/>
          </p:nvPr>
        </p:nvSpPr>
        <p:spPr>
          <a:xfrm>
            <a:off x="1328928" y="1707033"/>
            <a:ext cx="8924544" cy="4525963"/>
          </a:xfrm>
        </p:spPr>
        <p:txBody>
          <a:bodyPr>
            <a:normAutofit lnSpcReduction="10000"/>
          </a:bodyPr>
          <a:lstStyle/>
          <a:p>
            <a:r>
              <a:rPr lang="en-US" dirty="0"/>
              <a:t>40 </a:t>
            </a:r>
            <a:r>
              <a:rPr lang="en-US" dirty="0" err="1"/>
              <a:t>yo</a:t>
            </a:r>
            <a:r>
              <a:rPr lang="en-US" dirty="0"/>
              <a:t> elementary school teacher initially presented in 2011 with mammographically detected mass in L breast</a:t>
            </a:r>
          </a:p>
          <a:p>
            <a:pPr lvl="1"/>
            <a:r>
              <a:rPr lang="en-US" dirty="0"/>
              <a:t>Core </a:t>
            </a:r>
            <a:r>
              <a:rPr lang="en-US" dirty="0" err="1"/>
              <a:t>bx</a:t>
            </a:r>
            <a:r>
              <a:rPr lang="en-US" dirty="0"/>
              <a:t>: IDC, grade 3, ER+ PR- HER2 3+</a:t>
            </a:r>
          </a:p>
          <a:p>
            <a:pPr lvl="1"/>
            <a:endParaRPr lang="en-US" dirty="0"/>
          </a:p>
          <a:p>
            <a:r>
              <a:rPr lang="en-US" dirty="0"/>
              <a:t>Mastectomy: 2.1 cm poorly differentiated IDC. </a:t>
            </a:r>
          </a:p>
          <a:p>
            <a:pPr lvl="1"/>
            <a:r>
              <a:rPr lang="en-US" dirty="0"/>
              <a:t>SLNB: 1 positive LN</a:t>
            </a:r>
          </a:p>
          <a:p>
            <a:pPr marL="457200" lvl="1" indent="0">
              <a:buNone/>
            </a:pPr>
            <a:endParaRPr lang="en-US" dirty="0"/>
          </a:p>
          <a:p>
            <a:r>
              <a:rPr lang="en-US" dirty="0"/>
              <a:t>Adjuvant TCH, started on tamoxifen/OS</a:t>
            </a:r>
          </a:p>
          <a:p>
            <a:pPr lvl="1"/>
            <a:endParaRPr lang="en-US" dirty="0"/>
          </a:p>
          <a:p>
            <a:pPr marL="457200" lvl="1" indent="0">
              <a:buNone/>
            </a:pPr>
            <a:endParaRPr lang="en-US" dirty="0"/>
          </a:p>
        </p:txBody>
      </p:sp>
    </p:spTree>
    <p:extLst>
      <p:ext uri="{BB962C8B-B14F-4D97-AF65-F5344CB8AC3E}">
        <p14:creationId xmlns:p14="http://schemas.microsoft.com/office/powerpoint/2010/main" val="4101326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664E-1CDD-1647-9105-872E6192C667}"/>
              </a:ext>
            </a:extLst>
          </p:cNvPr>
          <p:cNvSpPr>
            <a:spLocks noGrp="1"/>
          </p:cNvSpPr>
          <p:nvPr>
            <p:ph type="title"/>
          </p:nvPr>
        </p:nvSpPr>
        <p:spPr/>
        <p:txBody>
          <a:bodyPr/>
          <a:lstStyle/>
          <a:p>
            <a:r>
              <a:rPr lang="en-US" dirty="0"/>
              <a:t>Community Oncologists</a:t>
            </a:r>
          </a:p>
        </p:txBody>
      </p:sp>
      <p:sp>
        <p:nvSpPr>
          <p:cNvPr id="4" name="Text Box 7">
            <a:extLst>
              <a:ext uri="{FF2B5EF4-FFF2-40B4-BE49-F238E27FC236}">
                <a16:creationId xmlns:a16="http://schemas.microsoft.com/office/drawing/2014/main" id="{BEBE4280-A774-5747-AFEC-0E95E2037A00}"/>
              </a:ext>
            </a:extLst>
          </p:cNvPr>
          <p:cNvSpPr txBox="1">
            <a:spLocks noChangeArrowheads="1"/>
          </p:cNvSpPr>
          <p:nvPr/>
        </p:nvSpPr>
        <p:spPr bwMode="auto">
          <a:xfrm>
            <a:off x="1912579" y="1962519"/>
            <a:ext cx="4183421" cy="1023199"/>
          </a:xfrm>
          <a:prstGeom prst="rect">
            <a:avLst/>
          </a:prstGeom>
          <a:noFill/>
          <a:ln w="9525">
            <a:noFill/>
            <a:miter lim="800000"/>
            <a:headEnd/>
            <a:tailEnd/>
          </a:ln>
        </p:spPr>
        <p:txBody>
          <a:bodyPr lIns="68580" tIns="0" rIns="0" bIns="0">
            <a:prstTxWarp prst="textNoShape">
              <a:avLst/>
            </a:prstTxWarp>
          </a:bodyPr>
          <a:lstStyle/>
          <a:p>
            <a:pPr lvl="0" defTabSz="455613" eaLnBrk="1" hangingPunct="1">
              <a:spcBef>
                <a:spcPts val="1800"/>
              </a:spcBef>
              <a:defRPr/>
            </a:pPr>
            <a:r>
              <a:rPr lang="en-US" sz="1600" b="1" dirty="0">
                <a:solidFill>
                  <a:srgbClr val="002060"/>
                </a:solidFill>
                <a:latin typeface="Arial" panose="020B0604020202020204" pitchFamily="34" charset="0"/>
                <a:ea typeface="MS PGothic" charset="0"/>
                <a:cs typeface="Arial" panose="020B0604020202020204" pitchFamily="34" charset="0"/>
              </a:rPr>
              <a:t>Patricia A </a:t>
            </a:r>
            <a:r>
              <a:rPr lang="en-US" sz="1600" b="1" dirty="0" err="1">
                <a:solidFill>
                  <a:srgbClr val="002060"/>
                </a:solidFill>
                <a:latin typeface="Arial" panose="020B0604020202020204" pitchFamily="34" charset="0"/>
                <a:ea typeface="MS PGothic" charset="0"/>
                <a:cs typeface="Arial" panose="020B0604020202020204" pitchFamily="34" charset="0"/>
              </a:rPr>
              <a:t>DeFusco</a:t>
            </a:r>
            <a:r>
              <a:rPr lang="en-US" sz="1600" b="1" dirty="0">
                <a:solidFill>
                  <a:srgbClr val="002060"/>
                </a:solidFill>
                <a:latin typeface="Arial" panose="020B0604020202020204" pitchFamily="34" charset="0"/>
                <a:ea typeface="MS PGothic" charset="0"/>
                <a:cs typeface="Arial" panose="020B0604020202020204" pitchFamily="34" charset="0"/>
              </a:rPr>
              <a:t>, MD</a:t>
            </a:r>
            <a:br>
              <a:rPr lang="en-US" sz="1600" b="1"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Director, Breast Program</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Hartford HealthCare Cancer Institute </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Hartford Hospital </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Hartford, Connecticut</a:t>
            </a:r>
          </a:p>
        </p:txBody>
      </p:sp>
      <p:sp>
        <p:nvSpPr>
          <p:cNvPr id="8" name="Text Box 7">
            <a:extLst>
              <a:ext uri="{FF2B5EF4-FFF2-40B4-BE49-F238E27FC236}">
                <a16:creationId xmlns:a16="http://schemas.microsoft.com/office/drawing/2014/main" id="{B1D32E7D-CB18-C444-833A-828D3DDBFF59}"/>
              </a:ext>
            </a:extLst>
          </p:cNvPr>
          <p:cNvSpPr txBox="1">
            <a:spLocks noChangeArrowheads="1"/>
          </p:cNvSpPr>
          <p:nvPr/>
        </p:nvSpPr>
        <p:spPr bwMode="auto">
          <a:xfrm>
            <a:off x="7597625" y="1962519"/>
            <a:ext cx="3657600" cy="1023199"/>
          </a:xfrm>
          <a:prstGeom prst="rect">
            <a:avLst/>
          </a:prstGeom>
          <a:noFill/>
          <a:ln w="9525">
            <a:noFill/>
            <a:miter lim="800000"/>
            <a:headEnd/>
            <a:tailEnd/>
          </a:ln>
        </p:spPr>
        <p:txBody>
          <a:bodyPr lIns="68580" tIns="0" rIns="0" bIns="0">
            <a:prstTxWarp prst="textNoShape">
              <a:avLst/>
            </a:prstTxWarp>
          </a:bodyPr>
          <a:lstStyle/>
          <a:p>
            <a:pPr lvl="0" defTabSz="455613" eaLnBrk="1" hangingPunct="1">
              <a:spcBef>
                <a:spcPts val="1800"/>
              </a:spcBef>
              <a:defRPr/>
            </a:pPr>
            <a:r>
              <a:rPr lang="en-US" sz="1600" b="1" dirty="0">
                <a:solidFill>
                  <a:srgbClr val="002060"/>
                </a:solidFill>
                <a:latin typeface="Arial" panose="020B0604020202020204" pitchFamily="34" charset="0"/>
                <a:ea typeface="MS PGothic" charset="0"/>
                <a:cs typeface="Arial" panose="020B0604020202020204" pitchFamily="34" charset="0"/>
              </a:rPr>
              <a:t>Nick C </a:t>
            </a:r>
            <a:r>
              <a:rPr lang="en-US" sz="1600" b="1" dirty="0" err="1">
                <a:solidFill>
                  <a:srgbClr val="002060"/>
                </a:solidFill>
                <a:latin typeface="Arial" panose="020B0604020202020204" pitchFamily="34" charset="0"/>
                <a:ea typeface="MS PGothic" charset="0"/>
                <a:cs typeface="Arial" panose="020B0604020202020204" pitchFamily="34" charset="0"/>
              </a:rPr>
              <a:t>Leasure</a:t>
            </a:r>
            <a:r>
              <a:rPr lang="en-US" sz="1600" b="1" dirty="0">
                <a:solidFill>
                  <a:srgbClr val="002060"/>
                </a:solidFill>
                <a:latin typeface="Arial" panose="020B0604020202020204" pitchFamily="34" charset="0"/>
                <a:ea typeface="MS PGothic" charset="0"/>
                <a:cs typeface="Arial" panose="020B0604020202020204" pitchFamily="34" charset="0"/>
              </a:rPr>
              <a:t>, MD </a:t>
            </a:r>
            <a:br>
              <a:rPr lang="en-US" sz="1600" b="1"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Assistant Section Chief</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Section of Hematology and Oncology </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Tower Health Medical Group </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Reading, Pennsylvania  </a:t>
            </a:r>
          </a:p>
        </p:txBody>
      </p:sp>
      <p:sp>
        <p:nvSpPr>
          <p:cNvPr id="6" name="Text Box 7">
            <a:extLst>
              <a:ext uri="{FF2B5EF4-FFF2-40B4-BE49-F238E27FC236}">
                <a16:creationId xmlns:a16="http://schemas.microsoft.com/office/drawing/2014/main" id="{4BA4878D-46B3-6741-BD35-42FC23CED368}"/>
              </a:ext>
            </a:extLst>
          </p:cNvPr>
          <p:cNvSpPr txBox="1">
            <a:spLocks noChangeArrowheads="1"/>
          </p:cNvSpPr>
          <p:nvPr/>
        </p:nvSpPr>
        <p:spPr bwMode="auto">
          <a:xfrm>
            <a:off x="1912579" y="4020966"/>
            <a:ext cx="4183421" cy="1023199"/>
          </a:xfrm>
          <a:prstGeom prst="rect">
            <a:avLst/>
          </a:prstGeom>
          <a:noFill/>
          <a:ln w="9525">
            <a:noFill/>
            <a:miter lim="800000"/>
            <a:headEnd/>
            <a:tailEnd/>
          </a:ln>
        </p:spPr>
        <p:txBody>
          <a:bodyPr lIns="68580" tIns="0" rIns="0" bIns="0">
            <a:prstTxWarp prst="textNoShape">
              <a:avLst/>
            </a:prstTxWarp>
          </a:bodyPr>
          <a:lstStyle/>
          <a:p>
            <a:pPr lvl="0" defTabSz="455613" eaLnBrk="1" hangingPunct="1">
              <a:spcBef>
                <a:spcPts val="1800"/>
              </a:spcBef>
              <a:defRPr/>
            </a:pPr>
            <a:r>
              <a:rPr lang="en-US" sz="1600" b="1" dirty="0">
                <a:solidFill>
                  <a:srgbClr val="002060"/>
                </a:solidFill>
                <a:latin typeface="Arial" panose="020B0604020202020204" pitchFamily="34" charset="0"/>
                <a:ea typeface="MS PGothic" charset="0"/>
                <a:cs typeface="Arial" panose="020B0604020202020204" pitchFamily="34" charset="0"/>
              </a:rPr>
              <a:t>Justin Peter </a:t>
            </a:r>
            <a:r>
              <a:rPr lang="en-US" sz="1600" b="1" dirty="0" err="1">
                <a:solidFill>
                  <a:srgbClr val="002060"/>
                </a:solidFill>
                <a:latin typeface="Arial" panose="020B0604020202020204" pitchFamily="34" charset="0"/>
                <a:ea typeface="MS PGothic" charset="0"/>
                <a:cs typeface="Arial" panose="020B0604020202020204" pitchFamily="34" charset="0"/>
              </a:rPr>
              <a:t>Favaro</a:t>
            </a:r>
            <a:r>
              <a:rPr lang="en-US" sz="1600" b="1" dirty="0">
                <a:solidFill>
                  <a:srgbClr val="002060"/>
                </a:solidFill>
                <a:latin typeface="Arial" panose="020B0604020202020204" pitchFamily="34" charset="0"/>
                <a:ea typeface="MS PGothic" charset="0"/>
                <a:cs typeface="Arial" panose="020B0604020202020204" pitchFamily="34" charset="0"/>
              </a:rPr>
              <a:t>, MD, PhD</a:t>
            </a:r>
            <a:br>
              <a:rPr lang="en-US" sz="1600" b="1"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Oncology Specialists of Charlotte</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Charlotte, North Carolina</a:t>
            </a:r>
          </a:p>
        </p:txBody>
      </p:sp>
      <p:sp>
        <p:nvSpPr>
          <p:cNvPr id="7" name="Text Box 7">
            <a:extLst>
              <a:ext uri="{FF2B5EF4-FFF2-40B4-BE49-F238E27FC236}">
                <a16:creationId xmlns:a16="http://schemas.microsoft.com/office/drawing/2014/main" id="{FFF08E85-8EE8-DD40-AD37-7052210C8B5D}"/>
              </a:ext>
            </a:extLst>
          </p:cNvPr>
          <p:cNvSpPr txBox="1">
            <a:spLocks noChangeArrowheads="1"/>
          </p:cNvSpPr>
          <p:nvPr/>
        </p:nvSpPr>
        <p:spPr bwMode="auto">
          <a:xfrm>
            <a:off x="7597625" y="4020966"/>
            <a:ext cx="3657600" cy="1023199"/>
          </a:xfrm>
          <a:prstGeom prst="rect">
            <a:avLst/>
          </a:prstGeom>
          <a:noFill/>
          <a:ln w="9525">
            <a:noFill/>
            <a:miter lim="800000"/>
            <a:headEnd/>
            <a:tailEnd/>
          </a:ln>
        </p:spPr>
        <p:txBody>
          <a:bodyPr lIns="68580" tIns="0" rIns="0" bIns="0">
            <a:prstTxWarp prst="textNoShape">
              <a:avLst/>
            </a:prstTxWarp>
          </a:bodyPr>
          <a:lstStyle/>
          <a:p>
            <a:pPr lvl="0" defTabSz="455613" eaLnBrk="1" hangingPunct="1">
              <a:spcBef>
                <a:spcPts val="1800"/>
              </a:spcBef>
              <a:defRPr/>
            </a:pPr>
            <a:r>
              <a:rPr lang="en-US" sz="1600" b="1" dirty="0" err="1">
                <a:solidFill>
                  <a:srgbClr val="002060"/>
                </a:solidFill>
                <a:latin typeface="Arial" panose="020B0604020202020204" pitchFamily="34" charset="0"/>
                <a:ea typeface="MS PGothic" charset="0"/>
                <a:cs typeface="Arial" panose="020B0604020202020204" pitchFamily="34" charset="0"/>
              </a:rPr>
              <a:t>YanJun</a:t>
            </a:r>
            <a:r>
              <a:rPr lang="en-US" sz="1600" b="1" dirty="0">
                <a:solidFill>
                  <a:srgbClr val="002060"/>
                </a:solidFill>
                <a:latin typeface="Arial" panose="020B0604020202020204" pitchFamily="34" charset="0"/>
                <a:ea typeface="MS PGothic" charset="0"/>
                <a:cs typeface="Arial" panose="020B0604020202020204" pitchFamily="34" charset="0"/>
              </a:rPr>
              <a:t> Ma, MD  </a:t>
            </a:r>
            <a:br>
              <a:rPr lang="en-US" sz="1600" b="1"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Tennessee Oncology</a:t>
            </a:r>
            <a:br>
              <a:rPr lang="en-US" sz="1600" dirty="0">
                <a:solidFill>
                  <a:srgbClr val="002060"/>
                </a:solidFill>
                <a:latin typeface="Arial" panose="020B0604020202020204" pitchFamily="34" charset="0"/>
                <a:ea typeface="MS PGothic" charset="0"/>
                <a:cs typeface="Arial" panose="020B0604020202020204" pitchFamily="34" charset="0"/>
              </a:rPr>
            </a:br>
            <a:r>
              <a:rPr lang="en-US" sz="1600" dirty="0">
                <a:solidFill>
                  <a:srgbClr val="002060"/>
                </a:solidFill>
                <a:latin typeface="Arial" panose="020B0604020202020204" pitchFamily="34" charset="0"/>
                <a:ea typeface="MS PGothic" charset="0"/>
                <a:cs typeface="Arial" panose="020B0604020202020204" pitchFamily="34" charset="0"/>
              </a:rPr>
              <a:t>Murfreesboro, Tennessee</a:t>
            </a:r>
          </a:p>
        </p:txBody>
      </p:sp>
      <p:pic>
        <p:nvPicPr>
          <p:cNvPr id="9" name="Picture 8">
            <a:extLst>
              <a:ext uri="{FF2B5EF4-FFF2-40B4-BE49-F238E27FC236}">
                <a16:creationId xmlns:a16="http://schemas.microsoft.com/office/drawing/2014/main" id="{7F67E180-3A47-CE4B-8227-A6198004154E}"/>
              </a:ext>
            </a:extLst>
          </p:cNvPr>
          <p:cNvPicPr>
            <a:picLocks noChangeAspect="1"/>
          </p:cNvPicPr>
          <p:nvPr/>
        </p:nvPicPr>
        <p:blipFill>
          <a:blip r:embed="rId2"/>
          <a:srcRect/>
          <a:stretch/>
        </p:blipFill>
        <p:spPr>
          <a:xfrm>
            <a:off x="521531" y="1766169"/>
            <a:ext cx="1261872" cy="1261872"/>
          </a:xfrm>
          <a:prstGeom prst="rect">
            <a:avLst/>
          </a:prstGeom>
        </p:spPr>
      </p:pic>
      <p:pic>
        <p:nvPicPr>
          <p:cNvPr id="10" name="Picture 9">
            <a:extLst>
              <a:ext uri="{FF2B5EF4-FFF2-40B4-BE49-F238E27FC236}">
                <a16:creationId xmlns:a16="http://schemas.microsoft.com/office/drawing/2014/main" id="{55085B4E-9858-7046-A94C-23B4A568808B}"/>
              </a:ext>
            </a:extLst>
          </p:cNvPr>
          <p:cNvPicPr>
            <a:picLocks noChangeAspect="1"/>
          </p:cNvPicPr>
          <p:nvPr/>
        </p:nvPicPr>
        <p:blipFill>
          <a:blip r:embed="rId3"/>
          <a:srcRect/>
          <a:stretch/>
        </p:blipFill>
        <p:spPr>
          <a:xfrm>
            <a:off x="6202212" y="1766169"/>
            <a:ext cx="1261872" cy="1261872"/>
          </a:xfrm>
          <a:prstGeom prst="rect">
            <a:avLst/>
          </a:prstGeom>
        </p:spPr>
      </p:pic>
      <p:pic>
        <p:nvPicPr>
          <p:cNvPr id="11" name="Picture 10">
            <a:extLst>
              <a:ext uri="{FF2B5EF4-FFF2-40B4-BE49-F238E27FC236}">
                <a16:creationId xmlns:a16="http://schemas.microsoft.com/office/drawing/2014/main" id="{279D7FA0-12AA-AA49-AB3D-AD47DC0DC15C}"/>
              </a:ext>
            </a:extLst>
          </p:cNvPr>
          <p:cNvPicPr>
            <a:picLocks noChangeAspect="1"/>
          </p:cNvPicPr>
          <p:nvPr/>
        </p:nvPicPr>
        <p:blipFill>
          <a:blip r:embed="rId4"/>
          <a:srcRect/>
          <a:stretch/>
        </p:blipFill>
        <p:spPr>
          <a:xfrm>
            <a:off x="521531" y="3906857"/>
            <a:ext cx="1261872" cy="1261872"/>
          </a:xfrm>
          <a:prstGeom prst="rect">
            <a:avLst/>
          </a:prstGeom>
        </p:spPr>
      </p:pic>
      <p:pic>
        <p:nvPicPr>
          <p:cNvPr id="12" name="Picture 11">
            <a:extLst>
              <a:ext uri="{FF2B5EF4-FFF2-40B4-BE49-F238E27FC236}">
                <a16:creationId xmlns:a16="http://schemas.microsoft.com/office/drawing/2014/main" id="{676FE6A9-933F-5348-AE70-31621C1ACD51}"/>
              </a:ext>
            </a:extLst>
          </p:cNvPr>
          <p:cNvPicPr>
            <a:picLocks noChangeAspect="1"/>
          </p:cNvPicPr>
          <p:nvPr/>
        </p:nvPicPr>
        <p:blipFill>
          <a:blip r:embed="rId5"/>
          <a:srcRect/>
          <a:stretch/>
        </p:blipFill>
        <p:spPr>
          <a:xfrm>
            <a:off x="6202212" y="3906857"/>
            <a:ext cx="1261872" cy="1261872"/>
          </a:xfrm>
          <a:prstGeom prst="rect">
            <a:avLst/>
          </a:prstGeom>
        </p:spPr>
      </p:pic>
    </p:spTree>
    <p:extLst>
      <p:ext uri="{BB962C8B-B14F-4D97-AF65-F5344CB8AC3E}">
        <p14:creationId xmlns:p14="http://schemas.microsoft.com/office/powerpoint/2010/main" val="29241941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87074-78BC-8A4E-919D-68BB0D7DFBE3}"/>
              </a:ext>
            </a:extLst>
          </p:cNvPr>
          <p:cNvSpPr>
            <a:spLocks noGrp="1"/>
          </p:cNvSpPr>
          <p:nvPr>
            <p:ph type="title"/>
          </p:nvPr>
        </p:nvSpPr>
        <p:spPr/>
        <p:txBody>
          <a:bodyPr>
            <a:normAutofit/>
          </a:bodyPr>
          <a:lstStyle/>
          <a:p>
            <a:pPr algn="l"/>
            <a:r>
              <a:rPr lang="en-US" sz="3200" b="1" dirty="0"/>
              <a:t>Case Presentation – Dr </a:t>
            </a:r>
            <a:r>
              <a:rPr lang="en-US" sz="3200" b="1" dirty="0" err="1"/>
              <a:t>Krop</a:t>
            </a:r>
            <a:r>
              <a:rPr lang="en-US" sz="3200" b="1" dirty="0"/>
              <a:t>: 40-year-old woman with ER-positive, HER2-positive </a:t>
            </a:r>
            <a:r>
              <a:rPr lang="en-US" sz="3200" b="1" dirty="0" err="1"/>
              <a:t>mBC</a:t>
            </a:r>
            <a:r>
              <a:rPr lang="en-US" sz="3200" b="1" dirty="0"/>
              <a:t> (</a:t>
            </a:r>
            <a:r>
              <a:rPr lang="en-US" sz="3200" b="1" dirty="0" err="1"/>
              <a:t>cont</a:t>
            </a:r>
            <a:r>
              <a:rPr lang="en-US" sz="3200" b="1" dirty="0"/>
              <a:t>)</a:t>
            </a:r>
            <a:endParaRPr lang="en-US" sz="3200" dirty="0"/>
          </a:p>
        </p:txBody>
      </p:sp>
      <p:sp>
        <p:nvSpPr>
          <p:cNvPr id="3" name="Content Placeholder 2">
            <a:extLst>
              <a:ext uri="{FF2B5EF4-FFF2-40B4-BE49-F238E27FC236}">
                <a16:creationId xmlns:a16="http://schemas.microsoft.com/office/drawing/2014/main" id="{595FD406-8514-1B42-9754-238709A30919}"/>
              </a:ext>
            </a:extLst>
          </p:cNvPr>
          <p:cNvSpPr>
            <a:spLocks noGrp="1"/>
          </p:cNvSpPr>
          <p:nvPr>
            <p:ph idx="1"/>
          </p:nvPr>
        </p:nvSpPr>
        <p:spPr>
          <a:xfrm>
            <a:off x="1304544" y="1685551"/>
            <a:ext cx="8887968" cy="4525963"/>
          </a:xfrm>
        </p:spPr>
        <p:txBody>
          <a:bodyPr>
            <a:normAutofit fontScale="92500" lnSpcReduction="10000"/>
          </a:bodyPr>
          <a:lstStyle/>
          <a:p>
            <a:r>
              <a:rPr lang="en-US" dirty="0"/>
              <a:t>2015: left hip and mid back pain</a:t>
            </a:r>
          </a:p>
          <a:p>
            <a:pPr lvl="1"/>
            <a:r>
              <a:rPr lang="en-US" dirty="0"/>
              <a:t>Scans show multiple bone lesions, 2 cm liver lesion and sub-centimeter pulmonary nodules</a:t>
            </a:r>
          </a:p>
          <a:p>
            <a:pPr lvl="1"/>
            <a:r>
              <a:rPr lang="en-US" dirty="0"/>
              <a:t>Liver bx: ER+PR-HER2 3+ </a:t>
            </a:r>
            <a:r>
              <a:rPr lang="en-US" dirty="0" err="1"/>
              <a:t>adenoCA</a:t>
            </a:r>
            <a:r>
              <a:rPr lang="en-US" dirty="0"/>
              <a:t> c/w breast primary</a:t>
            </a:r>
          </a:p>
          <a:p>
            <a:pPr lvl="1"/>
            <a:endParaRPr lang="en-US" dirty="0"/>
          </a:p>
          <a:p>
            <a:r>
              <a:rPr lang="en-US" dirty="0"/>
              <a:t>Started on paclitaxel/trastuzumab/pertuzumab</a:t>
            </a:r>
          </a:p>
          <a:p>
            <a:pPr lvl="1"/>
            <a:r>
              <a:rPr lang="en-US" dirty="0"/>
              <a:t>Had near complete response after 4 cycles</a:t>
            </a:r>
          </a:p>
          <a:p>
            <a:pPr lvl="1"/>
            <a:r>
              <a:rPr lang="en-US" dirty="0"/>
              <a:t>Asymptomatic</a:t>
            </a:r>
          </a:p>
          <a:p>
            <a:pPr lvl="1"/>
            <a:r>
              <a:rPr lang="en-US" dirty="0"/>
              <a:t>Continued two more cycles of THP, then stopped paclitaxel can continued HP alone</a:t>
            </a:r>
          </a:p>
        </p:txBody>
      </p:sp>
    </p:spTree>
    <p:extLst>
      <p:ext uri="{BB962C8B-B14F-4D97-AF65-F5344CB8AC3E}">
        <p14:creationId xmlns:p14="http://schemas.microsoft.com/office/powerpoint/2010/main" val="2423833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957C8-267A-1046-901B-F90F3E187EC2}"/>
              </a:ext>
            </a:extLst>
          </p:cNvPr>
          <p:cNvSpPr>
            <a:spLocks noGrp="1"/>
          </p:cNvSpPr>
          <p:nvPr>
            <p:ph type="title"/>
          </p:nvPr>
        </p:nvSpPr>
        <p:spPr/>
        <p:txBody>
          <a:bodyPr>
            <a:normAutofit/>
          </a:bodyPr>
          <a:lstStyle/>
          <a:p>
            <a:pPr algn="l"/>
            <a:r>
              <a:rPr lang="en-US" sz="3200" b="1" dirty="0"/>
              <a:t>Case Presentation – Dr </a:t>
            </a:r>
            <a:r>
              <a:rPr lang="en-US" sz="3200" b="1" dirty="0" err="1"/>
              <a:t>Krop</a:t>
            </a:r>
            <a:r>
              <a:rPr lang="en-US" sz="3200" b="1" dirty="0"/>
              <a:t>: 40-year-old woman with ER-positive, HER2-positive </a:t>
            </a:r>
            <a:r>
              <a:rPr lang="en-US" sz="3200" b="1" dirty="0" err="1"/>
              <a:t>mBC</a:t>
            </a:r>
            <a:r>
              <a:rPr lang="en-US" sz="3200" b="1" dirty="0"/>
              <a:t> (</a:t>
            </a:r>
            <a:r>
              <a:rPr lang="en-US" sz="3200" b="1" dirty="0" err="1"/>
              <a:t>cont</a:t>
            </a:r>
            <a:r>
              <a:rPr lang="en-US" sz="3200" b="1" dirty="0"/>
              <a:t>)</a:t>
            </a:r>
            <a:endParaRPr lang="en-US" sz="3200" dirty="0"/>
          </a:p>
        </p:txBody>
      </p:sp>
      <p:sp>
        <p:nvSpPr>
          <p:cNvPr id="3" name="Content Placeholder 2">
            <a:extLst>
              <a:ext uri="{FF2B5EF4-FFF2-40B4-BE49-F238E27FC236}">
                <a16:creationId xmlns:a16="http://schemas.microsoft.com/office/drawing/2014/main" id="{06E1EC38-9E0D-A54B-BCC6-ECE0FCD6E379}"/>
              </a:ext>
            </a:extLst>
          </p:cNvPr>
          <p:cNvSpPr>
            <a:spLocks noGrp="1"/>
          </p:cNvSpPr>
          <p:nvPr>
            <p:ph idx="1"/>
          </p:nvPr>
        </p:nvSpPr>
        <p:spPr>
          <a:xfrm>
            <a:off x="1048512" y="1673358"/>
            <a:ext cx="10094976" cy="4525963"/>
          </a:xfrm>
        </p:spPr>
        <p:txBody>
          <a:bodyPr>
            <a:normAutofit/>
          </a:bodyPr>
          <a:lstStyle/>
          <a:p>
            <a:r>
              <a:rPr lang="en-US" dirty="0"/>
              <a:t>3/2017 Progression in liver, remained asymptomatic</a:t>
            </a:r>
          </a:p>
          <a:p>
            <a:pPr lvl="1"/>
            <a:r>
              <a:rPr lang="en-US" dirty="0"/>
              <a:t>Reintroduced paclitaxel with HP</a:t>
            </a:r>
          </a:p>
          <a:p>
            <a:pPr>
              <a:spcBef>
                <a:spcPts val="1368"/>
              </a:spcBef>
            </a:pPr>
            <a:r>
              <a:rPr lang="en-US" dirty="0"/>
              <a:t>5/2017: further liver progression</a:t>
            </a:r>
          </a:p>
          <a:p>
            <a:pPr lvl="1"/>
            <a:r>
              <a:rPr lang="en-US" dirty="0"/>
              <a:t>Started T-DM1</a:t>
            </a:r>
          </a:p>
          <a:p>
            <a:pPr>
              <a:spcBef>
                <a:spcPts val="1368"/>
              </a:spcBef>
            </a:pPr>
            <a:r>
              <a:rPr lang="en-US" dirty="0"/>
              <a:t>9/2017: complete response in liver, bone lesions stable, pulmonary nodules no longer visible</a:t>
            </a:r>
          </a:p>
          <a:p>
            <a:pPr lvl="1"/>
            <a:r>
              <a:rPr lang="en-US" dirty="0"/>
              <a:t>Tolerating T-DM1 well</a:t>
            </a:r>
          </a:p>
          <a:p>
            <a:pPr lvl="1"/>
            <a:endParaRPr lang="en-US" dirty="0"/>
          </a:p>
          <a:p>
            <a:pPr lvl="1"/>
            <a:endParaRPr lang="en-US" dirty="0"/>
          </a:p>
        </p:txBody>
      </p:sp>
    </p:spTree>
    <p:extLst>
      <p:ext uri="{BB962C8B-B14F-4D97-AF65-F5344CB8AC3E}">
        <p14:creationId xmlns:p14="http://schemas.microsoft.com/office/powerpoint/2010/main" val="2444158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957C8-267A-1046-901B-F90F3E187EC2}"/>
              </a:ext>
            </a:extLst>
          </p:cNvPr>
          <p:cNvSpPr>
            <a:spLocks noGrp="1"/>
          </p:cNvSpPr>
          <p:nvPr>
            <p:ph type="title"/>
          </p:nvPr>
        </p:nvSpPr>
        <p:spPr/>
        <p:txBody>
          <a:bodyPr>
            <a:normAutofit/>
          </a:bodyPr>
          <a:lstStyle/>
          <a:p>
            <a:pPr algn="l"/>
            <a:r>
              <a:rPr lang="en-US" sz="3200" b="1" dirty="0"/>
              <a:t>Case Presentation – Dr </a:t>
            </a:r>
            <a:r>
              <a:rPr lang="en-US" sz="3200" b="1" dirty="0" err="1"/>
              <a:t>Krop</a:t>
            </a:r>
            <a:r>
              <a:rPr lang="en-US" sz="3200" b="1" dirty="0"/>
              <a:t>: 40-year-old woman with ER-positive, HER2-positive </a:t>
            </a:r>
            <a:r>
              <a:rPr lang="en-US" sz="3200" b="1" dirty="0" err="1"/>
              <a:t>mBC</a:t>
            </a:r>
            <a:r>
              <a:rPr lang="en-US" sz="3200" b="1" dirty="0"/>
              <a:t> (</a:t>
            </a:r>
            <a:r>
              <a:rPr lang="en-US" sz="3200" b="1" dirty="0" err="1"/>
              <a:t>cont</a:t>
            </a:r>
            <a:r>
              <a:rPr lang="en-US" sz="3200" b="1" dirty="0"/>
              <a:t>)</a:t>
            </a:r>
            <a:endParaRPr lang="en-US" sz="3200" dirty="0"/>
          </a:p>
        </p:txBody>
      </p:sp>
      <p:sp>
        <p:nvSpPr>
          <p:cNvPr id="3" name="Content Placeholder 2">
            <a:extLst>
              <a:ext uri="{FF2B5EF4-FFF2-40B4-BE49-F238E27FC236}">
                <a16:creationId xmlns:a16="http://schemas.microsoft.com/office/drawing/2014/main" id="{06E1EC38-9E0D-A54B-BCC6-ECE0FCD6E379}"/>
              </a:ext>
            </a:extLst>
          </p:cNvPr>
          <p:cNvSpPr>
            <a:spLocks noGrp="1"/>
          </p:cNvSpPr>
          <p:nvPr>
            <p:ph idx="1"/>
          </p:nvPr>
        </p:nvSpPr>
        <p:spPr>
          <a:xfrm>
            <a:off x="1182624" y="1758702"/>
            <a:ext cx="10399776" cy="4525963"/>
          </a:xfrm>
        </p:spPr>
        <p:txBody>
          <a:bodyPr>
            <a:normAutofit/>
          </a:bodyPr>
          <a:lstStyle/>
          <a:p>
            <a:r>
              <a:rPr lang="en-US" dirty="0"/>
              <a:t>8/18: Persistent R-sided headache</a:t>
            </a:r>
          </a:p>
          <a:p>
            <a:pPr lvl="1"/>
            <a:r>
              <a:rPr lang="en-US" dirty="0"/>
              <a:t>MRI: innumerable brain lesions, largest 0.7</a:t>
            </a:r>
          </a:p>
          <a:p>
            <a:pPr lvl="1"/>
            <a:r>
              <a:rPr lang="en-US" dirty="0"/>
              <a:t>Restaging CT: stable bone lesions, no other disease</a:t>
            </a:r>
          </a:p>
          <a:p>
            <a:pPr lvl="1"/>
            <a:r>
              <a:rPr lang="en-US" dirty="0"/>
              <a:t>Whole brain RT</a:t>
            </a:r>
          </a:p>
          <a:p>
            <a:pPr lvl="1"/>
            <a:r>
              <a:rPr lang="en-US" dirty="0"/>
              <a:t>Continue T-DM1</a:t>
            </a:r>
          </a:p>
          <a:p>
            <a:pPr>
              <a:spcBef>
                <a:spcPts val="1968"/>
              </a:spcBef>
            </a:pPr>
            <a:r>
              <a:rPr lang="en-US" dirty="0"/>
              <a:t>6/19: Headache returned</a:t>
            </a:r>
          </a:p>
          <a:p>
            <a:pPr lvl="1"/>
            <a:r>
              <a:rPr lang="en-US" dirty="0"/>
              <a:t>MRI: progression in 4 lesions, largest 1.4 cm</a:t>
            </a:r>
          </a:p>
          <a:p>
            <a:pPr lvl="1"/>
            <a:endParaRPr lang="en-US" dirty="0"/>
          </a:p>
          <a:p>
            <a:pPr lvl="1"/>
            <a:endParaRPr lang="en-US" dirty="0"/>
          </a:p>
        </p:txBody>
      </p:sp>
    </p:spTree>
    <p:extLst>
      <p:ext uri="{BB962C8B-B14F-4D97-AF65-F5344CB8AC3E}">
        <p14:creationId xmlns:p14="http://schemas.microsoft.com/office/powerpoint/2010/main" val="4244060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C4F2-F4C8-3B43-9D55-B2DE8A69E310}"/>
              </a:ext>
            </a:extLst>
          </p:cNvPr>
          <p:cNvSpPr>
            <a:spLocks noGrp="1"/>
          </p:cNvSpPr>
          <p:nvPr>
            <p:ph type="title"/>
          </p:nvPr>
        </p:nvSpPr>
        <p:spPr/>
        <p:txBody>
          <a:bodyPr>
            <a:normAutofit/>
          </a:bodyPr>
          <a:lstStyle/>
          <a:p>
            <a:pPr algn="l"/>
            <a:r>
              <a:rPr lang="en-US" sz="3200" b="1" dirty="0"/>
              <a:t>Case Presentation – Dr </a:t>
            </a:r>
            <a:r>
              <a:rPr lang="en-US" sz="3200" b="1" dirty="0" err="1"/>
              <a:t>Krop</a:t>
            </a:r>
            <a:r>
              <a:rPr lang="en-US" sz="3200" b="1" dirty="0"/>
              <a:t>: 40-year-old woman with ER-positive, HER2-positive </a:t>
            </a:r>
            <a:r>
              <a:rPr lang="en-US" sz="3200" b="1" dirty="0" err="1"/>
              <a:t>mBC</a:t>
            </a:r>
            <a:r>
              <a:rPr lang="en-US" sz="3200" b="1" dirty="0"/>
              <a:t> (</a:t>
            </a:r>
            <a:r>
              <a:rPr lang="en-US" sz="3200" b="1" dirty="0" err="1"/>
              <a:t>cont</a:t>
            </a:r>
            <a:r>
              <a:rPr lang="en-US" sz="3200" b="1" dirty="0"/>
              <a:t>)</a:t>
            </a:r>
            <a:endParaRPr lang="en-US" sz="3200" dirty="0"/>
          </a:p>
        </p:txBody>
      </p:sp>
      <p:sp>
        <p:nvSpPr>
          <p:cNvPr id="3" name="Content Placeholder 2">
            <a:extLst>
              <a:ext uri="{FF2B5EF4-FFF2-40B4-BE49-F238E27FC236}">
                <a16:creationId xmlns:a16="http://schemas.microsoft.com/office/drawing/2014/main" id="{45C8594D-F45C-314C-A4C8-C9990F944160}"/>
              </a:ext>
            </a:extLst>
          </p:cNvPr>
          <p:cNvSpPr>
            <a:spLocks noGrp="1"/>
          </p:cNvSpPr>
          <p:nvPr>
            <p:ph idx="1"/>
          </p:nvPr>
        </p:nvSpPr>
        <p:spPr>
          <a:xfrm>
            <a:off x="1133856" y="1600206"/>
            <a:ext cx="10448544" cy="4525963"/>
          </a:xfrm>
        </p:spPr>
        <p:txBody>
          <a:bodyPr>
            <a:normAutofit/>
          </a:bodyPr>
          <a:lstStyle/>
          <a:p>
            <a:r>
              <a:rPr lang="en-US" dirty="0"/>
              <a:t>7/19: Started on HER2CLIMB study</a:t>
            </a:r>
          </a:p>
          <a:p>
            <a:pPr lvl="1"/>
            <a:r>
              <a:rPr lang="en-US" dirty="0"/>
              <a:t>Headaches improved</a:t>
            </a:r>
          </a:p>
          <a:p>
            <a:pPr lvl="1"/>
            <a:endParaRPr lang="en-US" dirty="0"/>
          </a:p>
          <a:p>
            <a:r>
              <a:rPr lang="en-US" dirty="0"/>
              <a:t>9/19</a:t>
            </a:r>
          </a:p>
          <a:p>
            <a:pPr lvl="1"/>
            <a:r>
              <a:rPr lang="en-US" dirty="0"/>
              <a:t>MRI:PR in brain</a:t>
            </a:r>
          </a:p>
          <a:p>
            <a:pPr lvl="1"/>
            <a:r>
              <a:rPr lang="en-US" dirty="0"/>
              <a:t>CT: extracranial disease stable</a:t>
            </a:r>
          </a:p>
          <a:p>
            <a:pPr lvl="1"/>
            <a:endParaRPr lang="en-US" dirty="0"/>
          </a:p>
          <a:p>
            <a:r>
              <a:rPr lang="en-US" dirty="0"/>
              <a:t>6/20: continues on capecitabine/trastuzumab/tucatinib</a:t>
            </a:r>
          </a:p>
          <a:p>
            <a:pPr lvl="1"/>
            <a:endParaRPr lang="en-US" dirty="0"/>
          </a:p>
        </p:txBody>
      </p:sp>
    </p:spTree>
    <p:extLst>
      <p:ext uri="{BB962C8B-B14F-4D97-AF65-F5344CB8AC3E}">
        <p14:creationId xmlns:p14="http://schemas.microsoft.com/office/powerpoint/2010/main" val="244068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t>Case Presentation – Dr </a:t>
            </a:r>
            <a:r>
              <a:rPr lang="en-US" sz="3200" b="1" dirty="0" err="1"/>
              <a:t>Krop</a:t>
            </a:r>
            <a:r>
              <a:rPr lang="en-US" sz="3200" b="1" dirty="0"/>
              <a:t>: 54-year-old woman with ER-negative, HER2-positive </a:t>
            </a:r>
            <a:r>
              <a:rPr lang="en-US" sz="3200" b="1" dirty="0" err="1"/>
              <a:t>mBC</a:t>
            </a:r>
            <a:endParaRPr lang="en-US" sz="3200" dirty="0"/>
          </a:p>
        </p:txBody>
      </p:sp>
      <p:sp>
        <p:nvSpPr>
          <p:cNvPr id="3" name="Content Placeholder 2"/>
          <p:cNvSpPr>
            <a:spLocks noGrp="1"/>
          </p:cNvSpPr>
          <p:nvPr>
            <p:ph idx="1"/>
          </p:nvPr>
        </p:nvSpPr>
        <p:spPr>
          <a:xfrm>
            <a:off x="1197864" y="1429512"/>
            <a:ext cx="9552432" cy="4983156"/>
          </a:xfrm>
        </p:spPr>
        <p:txBody>
          <a:bodyPr>
            <a:noAutofit/>
          </a:bodyPr>
          <a:lstStyle/>
          <a:p>
            <a:r>
              <a:rPr lang="en-US" sz="2600" dirty="0"/>
              <a:t>2017: 54 year old town clerk of a small town in NE. She presented with palpable R breast mass</a:t>
            </a:r>
          </a:p>
          <a:p>
            <a:pPr lvl="1"/>
            <a:r>
              <a:rPr lang="en-US" sz="2200" dirty="0"/>
              <a:t>Bx: ER-PR-HER2 3+ poorly differentiated ductal cancer</a:t>
            </a:r>
          </a:p>
          <a:p>
            <a:pPr lvl="1"/>
            <a:r>
              <a:rPr lang="en-US" sz="2200" dirty="0"/>
              <a:t>Neoadjuvant ACTHP</a:t>
            </a:r>
          </a:p>
          <a:p>
            <a:pPr lvl="1"/>
            <a:r>
              <a:rPr lang="en-US" sz="2200" dirty="0"/>
              <a:t>Lumpectomy/SLND: 2cm residual cancer, 1/3 nodes positive</a:t>
            </a:r>
          </a:p>
          <a:p>
            <a:pPr lvl="1"/>
            <a:r>
              <a:rPr lang="en-US" sz="2200" dirty="0"/>
              <a:t>Adjuvant radiation</a:t>
            </a:r>
          </a:p>
          <a:p>
            <a:pPr lvl="1"/>
            <a:r>
              <a:rPr lang="en-US" sz="2200" dirty="0"/>
              <a:t>Continued 1 year of HP</a:t>
            </a:r>
            <a:endParaRPr lang="en-US" sz="2600" dirty="0"/>
          </a:p>
          <a:p>
            <a:pPr>
              <a:spcBef>
                <a:spcPts val="1224"/>
              </a:spcBef>
            </a:pPr>
            <a:r>
              <a:rPr lang="en-US" sz="2600" dirty="0"/>
              <a:t>3/2019: RUQ abdominal pain</a:t>
            </a:r>
          </a:p>
          <a:p>
            <a:pPr lvl="1"/>
            <a:r>
              <a:rPr lang="en-US" sz="2200" dirty="0"/>
              <a:t>Scans show multiple liver lesions, largest 3.4cm</a:t>
            </a:r>
          </a:p>
          <a:p>
            <a:pPr lvl="1"/>
            <a:r>
              <a:rPr lang="en-US" sz="2200" dirty="0"/>
              <a:t>Liver bx demonstrates metastatic carcinoma, ER-PR-HER2 2+ FISH ratio 3.2</a:t>
            </a:r>
          </a:p>
          <a:p>
            <a:pPr lvl="1"/>
            <a:r>
              <a:rPr lang="en-US" sz="2200" dirty="0"/>
              <a:t>Started on vinorelbine/HP</a:t>
            </a:r>
          </a:p>
          <a:p>
            <a:pPr lvl="1"/>
            <a:r>
              <a:rPr lang="en-US" sz="2200" dirty="0"/>
              <a:t>Abdominal pain improved</a:t>
            </a:r>
          </a:p>
        </p:txBody>
      </p:sp>
    </p:spTree>
    <p:extLst>
      <p:ext uri="{BB962C8B-B14F-4D97-AF65-F5344CB8AC3E}">
        <p14:creationId xmlns:p14="http://schemas.microsoft.com/office/powerpoint/2010/main" val="297438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a:t>Case Presentation – Dr </a:t>
            </a:r>
            <a:r>
              <a:rPr lang="en-US" sz="3200" b="1" dirty="0" err="1"/>
              <a:t>Krop</a:t>
            </a:r>
            <a:r>
              <a:rPr lang="en-US" sz="3200" b="1" dirty="0"/>
              <a:t>: 54-year-old woman with ER-negative, HER2-positive </a:t>
            </a:r>
            <a:r>
              <a:rPr lang="en-US" sz="3200" b="1" dirty="0" err="1"/>
              <a:t>mBC</a:t>
            </a:r>
            <a:r>
              <a:rPr lang="en-US" sz="3200" b="1" dirty="0"/>
              <a:t> (</a:t>
            </a:r>
            <a:r>
              <a:rPr lang="en-US" sz="3200" b="1" dirty="0" err="1"/>
              <a:t>cont</a:t>
            </a:r>
            <a:r>
              <a:rPr lang="en-US" sz="3200" b="1" dirty="0"/>
              <a:t>)</a:t>
            </a:r>
            <a:endParaRPr lang="en-US" sz="3200" dirty="0"/>
          </a:p>
        </p:txBody>
      </p:sp>
      <p:sp>
        <p:nvSpPr>
          <p:cNvPr id="3" name="Content Placeholder 2"/>
          <p:cNvSpPr>
            <a:spLocks noGrp="1"/>
          </p:cNvSpPr>
          <p:nvPr>
            <p:ph idx="1"/>
          </p:nvPr>
        </p:nvSpPr>
        <p:spPr>
          <a:xfrm>
            <a:off x="1072896" y="1901952"/>
            <a:ext cx="10424160" cy="3560064"/>
          </a:xfrm>
        </p:spPr>
        <p:txBody>
          <a:bodyPr>
            <a:normAutofit lnSpcReduction="10000"/>
          </a:bodyPr>
          <a:lstStyle/>
          <a:p>
            <a:r>
              <a:rPr lang="en-US" dirty="0"/>
              <a:t>7 /2019: disease progression in liver</a:t>
            </a:r>
          </a:p>
          <a:p>
            <a:pPr lvl="1"/>
            <a:r>
              <a:rPr lang="en-US" dirty="0"/>
              <a:t>Started T-DM1</a:t>
            </a:r>
          </a:p>
          <a:p>
            <a:pPr lvl="1"/>
            <a:endParaRPr lang="en-US" dirty="0"/>
          </a:p>
          <a:p>
            <a:r>
              <a:rPr lang="en-US" dirty="0"/>
              <a:t>10/19: abdominal pain worsened, CT: modest progression in liver</a:t>
            </a:r>
          </a:p>
          <a:p>
            <a:pPr lvl="1"/>
            <a:r>
              <a:rPr lang="en-US" dirty="0"/>
              <a:t>Started eribulin/trastuzumab</a:t>
            </a:r>
          </a:p>
          <a:p>
            <a:pPr lvl="1"/>
            <a:r>
              <a:rPr lang="en-US" dirty="0"/>
              <a:t>Abdominal pain improved</a:t>
            </a:r>
          </a:p>
          <a:p>
            <a:pPr lvl="1"/>
            <a:endParaRPr lang="en-US" dirty="0"/>
          </a:p>
          <a:p>
            <a:pPr lvl="1"/>
            <a:endParaRPr lang="en-US" dirty="0"/>
          </a:p>
          <a:p>
            <a:pPr lvl="1"/>
            <a:endParaRPr lang="en-US" dirty="0"/>
          </a:p>
          <a:p>
            <a:pPr lvl="1"/>
            <a:endParaRPr lang="en-US" dirty="0"/>
          </a:p>
          <a:p>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451786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758"/>
            <a:ext cx="10972800" cy="1143000"/>
          </a:xfrm>
        </p:spPr>
        <p:txBody>
          <a:bodyPr>
            <a:normAutofit/>
          </a:bodyPr>
          <a:lstStyle/>
          <a:p>
            <a:pPr algn="l"/>
            <a:r>
              <a:rPr lang="en-US" sz="3200" b="1" dirty="0"/>
              <a:t>Case Presentation – Dr </a:t>
            </a:r>
            <a:r>
              <a:rPr lang="en-US" sz="3200" b="1" dirty="0" err="1"/>
              <a:t>Krop</a:t>
            </a:r>
            <a:r>
              <a:rPr lang="en-US" sz="3200" b="1" dirty="0"/>
              <a:t>: 54-year-old woman with ER-negative, HER2-positive </a:t>
            </a:r>
            <a:r>
              <a:rPr lang="en-US" sz="3200" b="1" dirty="0" err="1"/>
              <a:t>mBC</a:t>
            </a:r>
            <a:r>
              <a:rPr lang="en-US" sz="3200" b="1" dirty="0"/>
              <a:t> (</a:t>
            </a:r>
            <a:r>
              <a:rPr lang="en-US" sz="3200" b="1" dirty="0" err="1"/>
              <a:t>cont</a:t>
            </a:r>
            <a:r>
              <a:rPr lang="en-US" sz="3200" b="1" dirty="0"/>
              <a:t>)</a:t>
            </a:r>
            <a:endParaRPr lang="en-US" sz="3200" dirty="0"/>
          </a:p>
        </p:txBody>
      </p:sp>
      <p:sp>
        <p:nvSpPr>
          <p:cNvPr id="3" name="Content Placeholder 2"/>
          <p:cNvSpPr>
            <a:spLocks noGrp="1"/>
          </p:cNvSpPr>
          <p:nvPr>
            <p:ph idx="1"/>
          </p:nvPr>
        </p:nvSpPr>
        <p:spPr>
          <a:xfrm>
            <a:off x="1097280" y="1441710"/>
            <a:ext cx="9997440" cy="4983156"/>
          </a:xfrm>
        </p:spPr>
        <p:txBody>
          <a:bodyPr>
            <a:normAutofit/>
          </a:bodyPr>
          <a:lstStyle/>
          <a:p>
            <a:r>
              <a:rPr lang="en-US" dirty="0"/>
              <a:t>1/20: abdominal pain recurs</a:t>
            </a:r>
          </a:p>
          <a:p>
            <a:pPr lvl="1"/>
            <a:r>
              <a:rPr lang="en-US" dirty="0"/>
              <a:t>Scans: progression in liver, new adrenal lesion, grade 2 transaminase elevation</a:t>
            </a:r>
          </a:p>
          <a:p>
            <a:pPr>
              <a:spcBef>
                <a:spcPts val="1368"/>
              </a:spcBef>
            </a:pPr>
            <a:r>
              <a:rPr lang="en-US" dirty="0"/>
              <a:t>2/20: Started trastuzumab deruxtecan</a:t>
            </a:r>
          </a:p>
          <a:p>
            <a:pPr lvl="1"/>
            <a:r>
              <a:rPr lang="en-US" dirty="0"/>
              <a:t>Abdominal pain resolves, LFTs normalize</a:t>
            </a:r>
          </a:p>
          <a:p>
            <a:pPr lvl="1"/>
            <a:r>
              <a:rPr lang="en-US" dirty="0"/>
              <a:t>Initially had nausea, but resolved with ondansetron</a:t>
            </a:r>
          </a:p>
          <a:p>
            <a:pPr lvl="1"/>
            <a:r>
              <a:rPr lang="en-US" dirty="0"/>
              <a:t>Back to work</a:t>
            </a:r>
          </a:p>
          <a:p>
            <a:pPr>
              <a:spcBef>
                <a:spcPts val="1368"/>
              </a:spcBef>
            </a:pPr>
            <a:r>
              <a:rPr lang="en-US" dirty="0"/>
              <a:t>5/20: scans: no clearly defined liver lesions, adrenal lesion resolved</a:t>
            </a:r>
          </a:p>
          <a:p>
            <a:pPr lvl="1"/>
            <a:endParaRPr lang="en-US" dirty="0"/>
          </a:p>
          <a:p>
            <a:pPr lvl="1"/>
            <a:endParaRPr lang="en-US" dirty="0"/>
          </a:p>
          <a:p>
            <a:pPr lvl="1"/>
            <a:endParaRPr lang="en-US" dirty="0"/>
          </a:p>
          <a:p>
            <a:pPr lvl="1"/>
            <a:endParaRPr lang="en-US" dirty="0"/>
          </a:p>
          <a:p>
            <a:pPr lvl="1"/>
            <a:endParaRPr lang="en-US" dirty="0"/>
          </a:p>
          <a:p>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126132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p:txBody>
          <a:bodyPr/>
          <a:lstStyle/>
          <a:p>
            <a:pPr algn="ctr"/>
            <a:r>
              <a:rPr lang="en-US" dirty="0"/>
              <a:t>Agenda</a:t>
            </a:r>
          </a:p>
        </p:txBody>
      </p:sp>
      <p:sp>
        <p:nvSpPr>
          <p:cNvPr id="3" name="TextBox 2">
            <a:extLst>
              <a:ext uri="{FF2B5EF4-FFF2-40B4-BE49-F238E27FC236}">
                <a16:creationId xmlns:a16="http://schemas.microsoft.com/office/drawing/2014/main" id="{E36FB6F8-0C5B-5440-9E5B-73DCDEC1AFD2}"/>
              </a:ext>
            </a:extLst>
          </p:cNvPr>
          <p:cNvSpPr txBox="1"/>
          <p:nvPr/>
        </p:nvSpPr>
        <p:spPr>
          <a:xfrm>
            <a:off x="1066800" y="1367165"/>
            <a:ext cx="11125200" cy="5262979"/>
          </a:xfrm>
          <a:prstGeom prst="rect">
            <a:avLst/>
          </a:prstGeom>
          <a:noFill/>
        </p:spPr>
        <p:txBody>
          <a:bodyPr wrap="square" rtlCol="0">
            <a:spAutoFit/>
          </a:bodyPr>
          <a:lstStyle/>
          <a:p>
            <a:pPr marL="0" marR="0" lvl="0" indent="0" algn="l" defTabSz="914400" rtl="0" eaLnBrk="0" fontAlgn="base" latinLnBrk="0" hangingPunct="0">
              <a:spcBef>
                <a:spcPct val="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Arial"/>
                <a:ea typeface="ＭＳ Ｐゴシック"/>
                <a:cs typeface="+mj-cs"/>
              </a:rPr>
              <a:t>Module 1: </a:t>
            </a:r>
            <a:r>
              <a:rPr kumimoji="0" lang="en-US" sz="2200" b="1" i="0" u="none" strike="noStrike" kern="1200" cap="none" spc="0" normalizeH="0" baseline="0" noProof="0" dirty="0">
                <a:ln>
                  <a:noFill/>
                </a:ln>
                <a:solidFill>
                  <a:srgbClr val="0432FF"/>
                </a:solidFill>
                <a:effectLst/>
                <a:uLnTx/>
                <a:uFillTx/>
                <a:latin typeface="Arial" charset="0"/>
                <a:ea typeface="ＭＳ Ｐゴシック" charset="0"/>
              </a:rPr>
              <a:t>Localized HER2-Positive Breast Cancer — Dr Carey</a:t>
            </a:r>
            <a:endParaRPr kumimoji="0" lang="en-US" sz="2200" b="0" i="0" u="none" strike="noStrike" kern="1200" cap="none" spc="0" normalizeH="0" baseline="0" noProof="0" dirty="0">
              <a:ln>
                <a:noFill/>
              </a:ln>
              <a:solidFill>
                <a:srgbClr val="0432FF"/>
              </a:solidFill>
              <a:effectLst/>
              <a:uLnTx/>
              <a:uFillTx/>
              <a:latin typeface="Arial" charset="0"/>
              <a:ea typeface="ＭＳ Ｐゴシック" charset="0"/>
            </a:endParaRPr>
          </a:p>
          <a:p>
            <a:pPr marL="285750" indent="-285750">
              <a:spcBef>
                <a:spcPts val="800"/>
              </a:spcBef>
              <a:spcAft>
                <a:spcPts val="0"/>
              </a:spcAft>
              <a:buFont typeface="Arial" panose="020B0604020202020204" pitchFamily="34" charset="0"/>
              <a:buChar char="•"/>
              <a:defRPr/>
            </a:pPr>
            <a:r>
              <a:rPr lang="en-US" sz="2200" b="1" dirty="0">
                <a:solidFill>
                  <a:srgbClr val="000000"/>
                </a:solidFill>
              </a:rPr>
              <a:t>Key Recent Data Sets</a:t>
            </a:r>
          </a:p>
          <a:p>
            <a:pPr marL="742950" lvl="1" indent="-285750">
              <a:spcAft>
                <a:spcPts val="0"/>
              </a:spcAft>
              <a:buFont typeface="Arial" panose="020B0604020202020204" pitchFamily="34" charset="0"/>
              <a:buChar char="•"/>
            </a:pPr>
            <a:r>
              <a:rPr lang="en-US" sz="2200" dirty="0">
                <a:solidFill>
                  <a:srgbClr val="000000"/>
                </a:solidFill>
              </a:rPr>
              <a:t>Adjuvant: APHINITY update (</a:t>
            </a:r>
            <a:r>
              <a:rPr lang="en-US" sz="2200" dirty="0" err="1">
                <a:solidFill>
                  <a:srgbClr val="000000"/>
                </a:solidFill>
              </a:rPr>
              <a:t>pertuzumab</a:t>
            </a:r>
            <a:r>
              <a:rPr lang="en-US" sz="2200" dirty="0">
                <a:solidFill>
                  <a:srgbClr val="000000"/>
                </a:solidFill>
              </a:rPr>
              <a:t>); ATEMPT — T-DM1 vs HP</a:t>
            </a:r>
          </a:p>
          <a:p>
            <a:pPr marL="742950" lvl="1" indent="-285750">
              <a:spcAft>
                <a:spcPts val="0"/>
              </a:spcAft>
              <a:buFont typeface="Arial" panose="020B0604020202020204" pitchFamily="34" charset="0"/>
              <a:buChar char="•"/>
            </a:pPr>
            <a:r>
              <a:rPr lang="en-US" sz="2200" dirty="0" err="1">
                <a:solidFill>
                  <a:srgbClr val="000000"/>
                </a:solidFill>
              </a:rPr>
              <a:t>Postneoadjuvant</a:t>
            </a:r>
            <a:r>
              <a:rPr lang="en-US" sz="2200" dirty="0">
                <a:solidFill>
                  <a:srgbClr val="000000"/>
                </a:solidFill>
              </a:rPr>
              <a:t>: KATHERINE — T-DM1 for residual disease </a:t>
            </a:r>
          </a:p>
          <a:p>
            <a:pPr marL="285750" indent="-285750">
              <a:spcBef>
                <a:spcPts val="800"/>
              </a:spcBef>
              <a:spcAft>
                <a:spcPts val="0"/>
              </a:spcAft>
              <a:buFont typeface="Arial" panose="020B0604020202020204" pitchFamily="34" charset="0"/>
              <a:buChar char="•"/>
            </a:pPr>
            <a:r>
              <a:rPr lang="en-US" sz="2200" b="1" dirty="0">
                <a:solidFill>
                  <a:srgbClr val="000000"/>
                </a:solidFill>
              </a:rPr>
              <a:t>Cases/Questions from General Medical Oncologists</a:t>
            </a:r>
          </a:p>
          <a:p>
            <a:pPr marL="285750" indent="-285750">
              <a:spcBef>
                <a:spcPts val="800"/>
              </a:spcBef>
              <a:spcAft>
                <a:spcPts val="0"/>
              </a:spcAft>
              <a:buFont typeface="Arial" panose="020B0604020202020204" pitchFamily="34" charset="0"/>
              <a:buChar char="•"/>
            </a:pPr>
            <a:r>
              <a:rPr lang="en-US" sz="2200" b="1" dirty="0">
                <a:solidFill>
                  <a:srgbClr val="000000"/>
                </a:solidFill>
              </a:rPr>
              <a:t>Faculty Cases</a:t>
            </a:r>
          </a:p>
          <a:p>
            <a:pPr>
              <a:spcBef>
                <a:spcPts val="1200"/>
              </a:spcBef>
              <a:spcAft>
                <a:spcPts val="0"/>
              </a:spcAft>
              <a:defRPr/>
            </a:pPr>
            <a:r>
              <a:rPr lang="en-US" sz="2200" b="1" dirty="0">
                <a:solidFill>
                  <a:srgbClr val="0432FF"/>
                </a:solidFill>
                <a:latin typeface="Arial"/>
                <a:ea typeface="ＭＳ Ｐゴシック"/>
              </a:rPr>
              <a:t>Module 2: </a:t>
            </a:r>
            <a:r>
              <a:rPr lang="en-US" sz="2200" b="1" dirty="0">
                <a:solidFill>
                  <a:srgbClr val="0432FF"/>
                </a:solidFill>
              </a:rPr>
              <a:t>HER2-Positive Metastatic Breast Cancer — Dr </a:t>
            </a:r>
            <a:r>
              <a:rPr lang="en-US" sz="2200" b="1" dirty="0" err="1">
                <a:solidFill>
                  <a:srgbClr val="0432FF"/>
                </a:solidFill>
              </a:rPr>
              <a:t>Krop</a:t>
            </a:r>
            <a:endParaRPr lang="en-US" sz="2200" dirty="0">
              <a:solidFill>
                <a:srgbClr val="0432FF"/>
              </a:solidFill>
            </a:endParaRPr>
          </a:p>
          <a:p>
            <a:pPr marL="342900" indent="-342900">
              <a:spcBef>
                <a:spcPts val="800"/>
              </a:spcBef>
              <a:spcAft>
                <a:spcPts val="0"/>
              </a:spcAft>
              <a:buFont typeface="Arial" panose="020B0604020202020204" pitchFamily="34" charset="0"/>
              <a:buChar char="•"/>
            </a:pPr>
            <a:r>
              <a:rPr lang="en-US" sz="2200" b="1" dirty="0">
                <a:solidFill>
                  <a:schemeClr val="tx2"/>
                </a:solidFill>
              </a:rPr>
              <a:t>Key Recent Data Sets</a:t>
            </a:r>
            <a:endParaRPr lang="en-US" sz="2200" dirty="0">
              <a:solidFill>
                <a:schemeClr val="tx2"/>
              </a:solidFill>
            </a:endParaRPr>
          </a:p>
          <a:p>
            <a:pPr marL="800100" lvl="1" indent="-342900">
              <a:spcAft>
                <a:spcPts val="0"/>
              </a:spcAft>
              <a:buFont typeface="Arial" panose="020B0604020202020204" pitchFamily="34" charset="0"/>
              <a:buChar char="•"/>
            </a:pPr>
            <a:r>
              <a:rPr lang="en-US" sz="2200" dirty="0">
                <a:solidFill>
                  <a:schemeClr val="tx2"/>
                </a:solidFill>
              </a:rPr>
              <a:t>HER2CLIMB: </a:t>
            </a:r>
            <a:r>
              <a:rPr lang="en-US" sz="2200" dirty="0" err="1">
                <a:solidFill>
                  <a:schemeClr val="tx2"/>
                </a:solidFill>
              </a:rPr>
              <a:t>Tucatinib</a:t>
            </a:r>
            <a:r>
              <a:rPr lang="en-US" sz="2200" dirty="0">
                <a:solidFill>
                  <a:schemeClr val="tx2"/>
                </a:solidFill>
              </a:rPr>
              <a:t>/trastuzumab/capecitabine</a:t>
            </a:r>
          </a:p>
          <a:p>
            <a:pPr marL="800100" lvl="1" indent="-342900">
              <a:spcAft>
                <a:spcPts val="0"/>
              </a:spcAft>
              <a:buFont typeface="Arial" panose="020B0604020202020204" pitchFamily="34" charset="0"/>
              <a:buChar char="•"/>
            </a:pPr>
            <a:r>
              <a:rPr lang="en-US" sz="2200" dirty="0">
                <a:solidFill>
                  <a:schemeClr val="tx2"/>
                </a:solidFill>
              </a:rPr>
              <a:t>DESTINY-Breast01: Trastuzumab </a:t>
            </a:r>
            <a:r>
              <a:rPr lang="en-US" sz="2200" dirty="0" err="1">
                <a:solidFill>
                  <a:schemeClr val="tx2"/>
                </a:solidFill>
              </a:rPr>
              <a:t>deruxtecan</a:t>
            </a:r>
            <a:endParaRPr lang="en-US" sz="2200" dirty="0">
              <a:solidFill>
                <a:schemeClr val="tx2"/>
              </a:solidFill>
            </a:endParaRPr>
          </a:p>
          <a:p>
            <a:pPr marL="800100" lvl="1" indent="-342900">
              <a:spcAft>
                <a:spcPts val="0"/>
              </a:spcAft>
              <a:buFont typeface="Arial" panose="020B0604020202020204" pitchFamily="34" charset="0"/>
              <a:buChar char="•"/>
            </a:pPr>
            <a:r>
              <a:rPr lang="en-US" sz="2200" dirty="0">
                <a:solidFill>
                  <a:schemeClr val="tx2"/>
                </a:solidFill>
              </a:rPr>
              <a:t>NALA: Neratinib/capecitabine</a:t>
            </a:r>
          </a:p>
          <a:p>
            <a:pPr marL="342900" indent="-342900">
              <a:spcBef>
                <a:spcPts val="800"/>
              </a:spcBef>
              <a:spcAft>
                <a:spcPts val="0"/>
              </a:spcAft>
              <a:buFont typeface="Arial" panose="020B0604020202020204" pitchFamily="34" charset="0"/>
              <a:buChar char="•"/>
            </a:pPr>
            <a:r>
              <a:rPr lang="en-US" sz="2200" b="1" dirty="0">
                <a:solidFill>
                  <a:schemeClr val="tx2"/>
                </a:solidFill>
              </a:rPr>
              <a:t>Cases/Questions from General Medical Oncologists</a:t>
            </a:r>
            <a:endParaRPr lang="en-US" sz="2200" dirty="0">
              <a:solidFill>
                <a:schemeClr val="tx2"/>
              </a:solidFill>
            </a:endParaRPr>
          </a:p>
          <a:p>
            <a:pPr marL="342900" indent="-342900">
              <a:spcBef>
                <a:spcPts val="800"/>
              </a:spcBef>
              <a:spcAft>
                <a:spcPts val="0"/>
              </a:spcAft>
              <a:buFont typeface="Arial" panose="020B0604020202020204" pitchFamily="34" charset="0"/>
              <a:buChar char="•"/>
            </a:pPr>
            <a:r>
              <a:rPr lang="en-US" sz="2200" b="1" dirty="0">
                <a:solidFill>
                  <a:schemeClr val="tx2"/>
                </a:solidFill>
              </a:rPr>
              <a:t>Faculty Cases</a:t>
            </a:r>
            <a:endParaRPr lang="en-US" sz="2200" dirty="0">
              <a:solidFill>
                <a:schemeClr val="tx2"/>
              </a:solidFill>
            </a:endParaRPr>
          </a:p>
        </p:txBody>
      </p:sp>
    </p:spTree>
    <p:extLst>
      <p:ext uri="{BB962C8B-B14F-4D97-AF65-F5344CB8AC3E}">
        <p14:creationId xmlns:p14="http://schemas.microsoft.com/office/powerpoint/2010/main" val="4278662719"/>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2E988-56F3-4E41-A16C-37E79BE1B411}"/>
              </a:ext>
            </a:extLst>
          </p:cNvPr>
          <p:cNvSpPr>
            <a:spLocks noGrp="1"/>
          </p:cNvSpPr>
          <p:nvPr>
            <p:ph type="title"/>
          </p:nvPr>
        </p:nvSpPr>
        <p:spPr/>
        <p:txBody>
          <a:bodyPr/>
          <a:lstStyle/>
          <a:p>
            <a:r>
              <a:rPr lang="en-US" sz="3200" dirty="0"/>
              <a:t>Early HER2+ Breast Cancer Treatment Timeline</a:t>
            </a:r>
          </a:p>
        </p:txBody>
      </p:sp>
      <p:cxnSp>
        <p:nvCxnSpPr>
          <p:cNvPr id="31" name="Straight Connector 30">
            <a:extLst>
              <a:ext uri="{FF2B5EF4-FFF2-40B4-BE49-F238E27FC236}">
                <a16:creationId xmlns:a16="http://schemas.microsoft.com/office/drawing/2014/main" id="{EC280859-F9AF-574D-BAFF-5343C72A0D90}"/>
              </a:ext>
            </a:extLst>
          </p:cNvPr>
          <p:cNvCxnSpPr>
            <a:cxnSpLocks/>
          </p:cNvCxnSpPr>
          <p:nvPr/>
        </p:nvCxnSpPr>
        <p:spPr>
          <a:xfrm>
            <a:off x="1417320" y="2491740"/>
            <a:ext cx="1008126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6CB4FE2-F305-1345-BB00-645153D95122}"/>
              </a:ext>
            </a:extLst>
          </p:cNvPr>
          <p:cNvSpPr txBox="1"/>
          <p:nvPr/>
        </p:nvSpPr>
        <p:spPr>
          <a:xfrm>
            <a:off x="238933" y="4513340"/>
            <a:ext cx="138303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outcome</a:t>
            </a:r>
          </a:p>
        </p:txBody>
      </p:sp>
      <p:sp>
        <p:nvSpPr>
          <p:cNvPr id="34" name="Text Box 6">
            <a:extLst>
              <a:ext uri="{FF2B5EF4-FFF2-40B4-BE49-F238E27FC236}">
                <a16:creationId xmlns:a16="http://schemas.microsoft.com/office/drawing/2014/main" id="{EF553244-2B97-B948-830C-0DDF1F252A6F}"/>
              </a:ext>
            </a:extLst>
          </p:cNvPr>
          <p:cNvSpPr txBox="1">
            <a:spLocks noChangeArrowheads="1"/>
          </p:cNvSpPr>
          <p:nvPr/>
        </p:nvSpPr>
        <p:spPr bwMode="auto">
          <a:xfrm>
            <a:off x="2428763" y="2541165"/>
            <a:ext cx="652743" cy="369332"/>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2005</a:t>
            </a:r>
          </a:p>
        </p:txBody>
      </p:sp>
      <p:sp>
        <p:nvSpPr>
          <p:cNvPr id="35" name="Text Box 7">
            <a:extLst>
              <a:ext uri="{FF2B5EF4-FFF2-40B4-BE49-F238E27FC236}">
                <a16:creationId xmlns:a16="http://schemas.microsoft.com/office/drawing/2014/main" id="{911A58BB-A4BD-DF48-A34E-D0E424C3C43D}"/>
              </a:ext>
            </a:extLst>
          </p:cNvPr>
          <p:cNvSpPr txBox="1">
            <a:spLocks noChangeArrowheads="1"/>
          </p:cNvSpPr>
          <p:nvPr/>
        </p:nvSpPr>
        <p:spPr bwMode="auto">
          <a:xfrm>
            <a:off x="1682072" y="1500690"/>
            <a:ext cx="2075595"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Trastuzumab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(H)</a:t>
            </a:r>
          </a:p>
        </p:txBody>
      </p:sp>
      <p:sp>
        <p:nvSpPr>
          <p:cNvPr id="36" name="Text Box 7">
            <a:extLst>
              <a:ext uri="{FF2B5EF4-FFF2-40B4-BE49-F238E27FC236}">
                <a16:creationId xmlns:a16="http://schemas.microsoft.com/office/drawing/2014/main" id="{3F86DB4E-D4D2-1743-9182-439FAE21EBD0}"/>
              </a:ext>
            </a:extLst>
          </p:cNvPr>
          <p:cNvSpPr txBox="1">
            <a:spLocks noChangeArrowheads="1"/>
          </p:cNvSpPr>
          <p:nvPr/>
        </p:nvSpPr>
        <p:spPr bwMode="auto">
          <a:xfrm>
            <a:off x="2035997" y="4503360"/>
            <a:ext cx="1193000" cy="156966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&gt;10%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RFS/OS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all</a:t>
            </a:r>
          </a:p>
        </p:txBody>
      </p:sp>
      <p:sp>
        <p:nvSpPr>
          <p:cNvPr id="37" name="Text Box 29">
            <a:extLst>
              <a:ext uri="{FF2B5EF4-FFF2-40B4-BE49-F238E27FC236}">
                <a16:creationId xmlns:a16="http://schemas.microsoft.com/office/drawing/2014/main" id="{AF841A6C-2750-4845-B9A1-115C98394FE9}"/>
              </a:ext>
            </a:extLst>
          </p:cNvPr>
          <p:cNvSpPr txBox="1">
            <a:spLocks noChangeArrowheads="1"/>
          </p:cNvSpPr>
          <p:nvPr/>
        </p:nvSpPr>
        <p:spPr bwMode="auto">
          <a:xfrm>
            <a:off x="3057138" y="1496234"/>
            <a:ext cx="2766149"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ＭＳ Ｐゴシック" pitchFamily="1" charset="-128"/>
                <a:cs typeface="+mn-cs"/>
              </a:rPr>
              <a:t>Pertuzumab</a:t>
            </a:r>
            <a:endPar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(added to H)</a:t>
            </a:r>
          </a:p>
        </p:txBody>
      </p:sp>
      <p:sp>
        <p:nvSpPr>
          <p:cNvPr id="38" name="Text Box 30">
            <a:extLst>
              <a:ext uri="{FF2B5EF4-FFF2-40B4-BE49-F238E27FC236}">
                <a16:creationId xmlns:a16="http://schemas.microsoft.com/office/drawing/2014/main" id="{1C1F755A-BEF5-634D-B38B-7CF73932B28F}"/>
              </a:ext>
            </a:extLst>
          </p:cNvPr>
          <p:cNvSpPr txBox="1">
            <a:spLocks noChangeArrowheads="1"/>
          </p:cNvSpPr>
          <p:nvPr/>
        </p:nvSpPr>
        <p:spPr bwMode="auto">
          <a:xfrm>
            <a:off x="3800453" y="2545245"/>
            <a:ext cx="957313" cy="369332"/>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2013-18</a:t>
            </a:r>
          </a:p>
        </p:txBody>
      </p:sp>
      <p:sp>
        <p:nvSpPr>
          <p:cNvPr id="39" name="Text Box 7">
            <a:extLst>
              <a:ext uri="{FF2B5EF4-FFF2-40B4-BE49-F238E27FC236}">
                <a16:creationId xmlns:a16="http://schemas.microsoft.com/office/drawing/2014/main" id="{6C392826-3369-8641-8A92-6B29876761F2}"/>
              </a:ext>
            </a:extLst>
          </p:cNvPr>
          <p:cNvSpPr txBox="1">
            <a:spLocks noChangeArrowheads="1"/>
          </p:cNvSpPr>
          <p:nvPr/>
        </p:nvSpPr>
        <p:spPr bwMode="auto">
          <a:xfrm>
            <a:off x="3512286" y="4498220"/>
            <a:ext cx="1383711" cy="156966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2-3%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RFS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ＭＳ Ｐゴシック" pitchFamily="1" charset="-128"/>
                <a:cs typeface="+mn-cs"/>
              </a:rPr>
              <a:t>esp</a:t>
            </a: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endParaRPr>
          </a:p>
        </p:txBody>
      </p:sp>
      <p:sp>
        <p:nvSpPr>
          <p:cNvPr id="41" name="TextBox 40">
            <a:extLst>
              <a:ext uri="{FF2B5EF4-FFF2-40B4-BE49-F238E27FC236}">
                <a16:creationId xmlns:a16="http://schemas.microsoft.com/office/drawing/2014/main" id="{402DE5C1-B47C-2745-9840-1AB040813F47}"/>
              </a:ext>
            </a:extLst>
          </p:cNvPr>
          <p:cNvSpPr txBox="1"/>
          <p:nvPr/>
        </p:nvSpPr>
        <p:spPr>
          <a:xfrm>
            <a:off x="2274023" y="3422846"/>
            <a:ext cx="911660"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1" charset="-128"/>
                <a:cs typeface="+mn-cs"/>
              </a:rPr>
              <a:t>Many</a:t>
            </a:r>
          </a:p>
        </p:txBody>
      </p:sp>
      <p:sp>
        <p:nvSpPr>
          <p:cNvPr id="42" name="TextBox 41">
            <a:extLst>
              <a:ext uri="{FF2B5EF4-FFF2-40B4-BE49-F238E27FC236}">
                <a16:creationId xmlns:a16="http://schemas.microsoft.com/office/drawing/2014/main" id="{20011EF2-699E-E44F-8F00-9EE56CD81975}"/>
              </a:ext>
            </a:extLst>
          </p:cNvPr>
          <p:cNvSpPr txBox="1"/>
          <p:nvPr/>
        </p:nvSpPr>
        <p:spPr>
          <a:xfrm>
            <a:off x="3623203" y="3422846"/>
            <a:ext cx="1406155"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1" charset="-128"/>
                <a:cs typeface="+mn-cs"/>
              </a:rPr>
              <a:t>APHINITY</a:t>
            </a:r>
          </a:p>
        </p:txBody>
      </p:sp>
      <p:sp>
        <p:nvSpPr>
          <p:cNvPr id="43" name="TextBox 42">
            <a:extLst>
              <a:ext uri="{FF2B5EF4-FFF2-40B4-BE49-F238E27FC236}">
                <a16:creationId xmlns:a16="http://schemas.microsoft.com/office/drawing/2014/main" id="{00C8F10A-BA67-4A43-8F4C-DFD40FF8C3BB}"/>
              </a:ext>
            </a:extLst>
          </p:cNvPr>
          <p:cNvSpPr txBox="1"/>
          <p:nvPr/>
        </p:nvSpPr>
        <p:spPr>
          <a:xfrm>
            <a:off x="299042" y="3422846"/>
            <a:ext cx="138303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1" charset="-128"/>
                <a:cs typeface="+mn-cs"/>
              </a:rPr>
              <a:t>Key trials</a:t>
            </a:r>
          </a:p>
        </p:txBody>
      </p:sp>
      <p:sp>
        <p:nvSpPr>
          <p:cNvPr id="44" name="Text Box 30">
            <a:extLst>
              <a:ext uri="{FF2B5EF4-FFF2-40B4-BE49-F238E27FC236}">
                <a16:creationId xmlns:a16="http://schemas.microsoft.com/office/drawing/2014/main" id="{F139A8D1-0FE4-204A-B711-50B3DD694F55}"/>
              </a:ext>
            </a:extLst>
          </p:cNvPr>
          <p:cNvSpPr txBox="1">
            <a:spLocks noChangeArrowheads="1"/>
          </p:cNvSpPr>
          <p:nvPr/>
        </p:nvSpPr>
        <p:spPr bwMode="auto">
          <a:xfrm>
            <a:off x="5714944" y="2534517"/>
            <a:ext cx="652743" cy="369332"/>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2018</a:t>
            </a:r>
          </a:p>
        </p:txBody>
      </p:sp>
      <p:sp>
        <p:nvSpPr>
          <p:cNvPr id="45" name="Text Box 29">
            <a:extLst>
              <a:ext uri="{FF2B5EF4-FFF2-40B4-BE49-F238E27FC236}">
                <a16:creationId xmlns:a16="http://schemas.microsoft.com/office/drawing/2014/main" id="{8A7629F7-4BC0-A240-A3BA-150737FA7AD8}"/>
              </a:ext>
            </a:extLst>
          </p:cNvPr>
          <p:cNvSpPr txBox="1">
            <a:spLocks noChangeArrowheads="1"/>
          </p:cNvSpPr>
          <p:nvPr/>
        </p:nvSpPr>
        <p:spPr bwMode="auto">
          <a:xfrm>
            <a:off x="5212080" y="1493694"/>
            <a:ext cx="1669624"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Neratinib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(after H)</a:t>
            </a:r>
          </a:p>
        </p:txBody>
      </p:sp>
      <p:sp>
        <p:nvSpPr>
          <p:cNvPr id="46" name="Text Box 7">
            <a:extLst>
              <a:ext uri="{FF2B5EF4-FFF2-40B4-BE49-F238E27FC236}">
                <a16:creationId xmlns:a16="http://schemas.microsoft.com/office/drawing/2014/main" id="{B50948FF-0C10-9A41-B7C2-4C16C3A3A029}"/>
              </a:ext>
            </a:extLst>
          </p:cNvPr>
          <p:cNvSpPr txBox="1">
            <a:spLocks noChangeArrowheads="1"/>
          </p:cNvSpPr>
          <p:nvPr/>
        </p:nvSpPr>
        <p:spPr bwMode="auto">
          <a:xfrm>
            <a:off x="5412739" y="4498220"/>
            <a:ext cx="1333179" cy="120032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~2-3%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RFS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ＭＳ Ｐゴシック" pitchFamily="1" charset="-128"/>
                <a:cs typeface="+mn-cs"/>
              </a:rPr>
              <a:t>esp</a:t>
            </a: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ER+</a:t>
            </a:r>
          </a:p>
        </p:txBody>
      </p:sp>
      <p:sp>
        <p:nvSpPr>
          <p:cNvPr id="47" name="TextBox 46">
            <a:extLst>
              <a:ext uri="{FF2B5EF4-FFF2-40B4-BE49-F238E27FC236}">
                <a16:creationId xmlns:a16="http://schemas.microsoft.com/office/drawing/2014/main" id="{D34664CF-8A04-4D49-AB9B-B03B6C5B1E0D}"/>
              </a:ext>
            </a:extLst>
          </p:cNvPr>
          <p:cNvSpPr txBox="1"/>
          <p:nvPr/>
        </p:nvSpPr>
        <p:spPr>
          <a:xfrm>
            <a:off x="5437452" y="3428999"/>
            <a:ext cx="1240468"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4472C4">
                    <a:lumMod val="75000"/>
                  </a:srgbClr>
                </a:solidFill>
                <a:effectLst/>
                <a:uLnTx/>
                <a:uFillTx/>
                <a:latin typeface="Calibri" panose="020F0502020204030204"/>
                <a:ea typeface="ＭＳ Ｐゴシック" pitchFamily="1" charset="-128"/>
                <a:cs typeface="+mn-cs"/>
              </a:rPr>
              <a:t>ExteNET</a:t>
            </a:r>
            <a:endPar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1" charset="-128"/>
              <a:cs typeface="+mn-cs"/>
            </a:endParaRPr>
          </a:p>
        </p:txBody>
      </p:sp>
      <p:sp>
        <p:nvSpPr>
          <p:cNvPr id="49" name="Text Box 29">
            <a:extLst>
              <a:ext uri="{FF2B5EF4-FFF2-40B4-BE49-F238E27FC236}">
                <a16:creationId xmlns:a16="http://schemas.microsoft.com/office/drawing/2014/main" id="{FCD4AF2A-1574-7F48-AD04-FA47C5B5BF8A}"/>
              </a:ext>
            </a:extLst>
          </p:cNvPr>
          <p:cNvSpPr txBox="1">
            <a:spLocks noChangeArrowheads="1"/>
          </p:cNvSpPr>
          <p:nvPr/>
        </p:nvSpPr>
        <p:spPr bwMode="auto">
          <a:xfrm>
            <a:off x="6736080" y="1498614"/>
            <a:ext cx="1669624"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T-DM1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(in RD)</a:t>
            </a:r>
          </a:p>
        </p:txBody>
      </p:sp>
      <p:sp>
        <p:nvSpPr>
          <p:cNvPr id="50" name="Text Box 30">
            <a:extLst>
              <a:ext uri="{FF2B5EF4-FFF2-40B4-BE49-F238E27FC236}">
                <a16:creationId xmlns:a16="http://schemas.microsoft.com/office/drawing/2014/main" id="{39A67681-0D39-664D-8847-149B6486C774}"/>
              </a:ext>
            </a:extLst>
          </p:cNvPr>
          <p:cNvSpPr txBox="1">
            <a:spLocks noChangeArrowheads="1"/>
          </p:cNvSpPr>
          <p:nvPr/>
        </p:nvSpPr>
        <p:spPr bwMode="auto">
          <a:xfrm>
            <a:off x="7273792" y="2539895"/>
            <a:ext cx="652743" cy="369332"/>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2019</a:t>
            </a:r>
          </a:p>
        </p:txBody>
      </p:sp>
      <p:sp>
        <p:nvSpPr>
          <p:cNvPr id="51" name="TextBox 50">
            <a:extLst>
              <a:ext uri="{FF2B5EF4-FFF2-40B4-BE49-F238E27FC236}">
                <a16:creationId xmlns:a16="http://schemas.microsoft.com/office/drawing/2014/main" id="{F2C8E381-17F5-DA48-8BA1-7852EF737DA5}"/>
              </a:ext>
            </a:extLst>
          </p:cNvPr>
          <p:cNvSpPr txBox="1"/>
          <p:nvPr/>
        </p:nvSpPr>
        <p:spPr>
          <a:xfrm>
            <a:off x="6892927" y="3429000"/>
            <a:ext cx="1619354"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1" charset="-128"/>
                <a:cs typeface="+mn-cs"/>
              </a:rPr>
              <a:t>KATHERINE</a:t>
            </a:r>
          </a:p>
        </p:txBody>
      </p:sp>
      <p:sp>
        <p:nvSpPr>
          <p:cNvPr id="52" name="Text Box 7">
            <a:extLst>
              <a:ext uri="{FF2B5EF4-FFF2-40B4-BE49-F238E27FC236}">
                <a16:creationId xmlns:a16="http://schemas.microsoft.com/office/drawing/2014/main" id="{C489CECA-B749-BA4B-81DE-90C5CCD85446}"/>
              </a:ext>
            </a:extLst>
          </p:cNvPr>
          <p:cNvSpPr txBox="1">
            <a:spLocks noChangeArrowheads="1"/>
          </p:cNvSpPr>
          <p:nvPr/>
        </p:nvSpPr>
        <p:spPr bwMode="auto">
          <a:xfrm>
            <a:off x="7005717" y="4505409"/>
            <a:ext cx="1333179"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RFS</a:t>
            </a:r>
          </a:p>
        </p:txBody>
      </p:sp>
      <p:sp>
        <p:nvSpPr>
          <p:cNvPr id="53" name="Text Box 29">
            <a:extLst>
              <a:ext uri="{FF2B5EF4-FFF2-40B4-BE49-F238E27FC236}">
                <a16:creationId xmlns:a16="http://schemas.microsoft.com/office/drawing/2014/main" id="{136A960C-740F-E04D-AE14-E8A1E7955DB6}"/>
              </a:ext>
            </a:extLst>
          </p:cNvPr>
          <p:cNvSpPr txBox="1">
            <a:spLocks noChangeArrowheads="1"/>
          </p:cNvSpPr>
          <p:nvPr/>
        </p:nvSpPr>
        <p:spPr bwMode="auto">
          <a:xfrm>
            <a:off x="8350854" y="1500690"/>
            <a:ext cx="1669624"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TH/T-DM1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in stage 1</a:t>
            </a:r>
          </a:p>
        </p:txBody>
      </p:sp>
      <p:sp>
        <p:nvSpPr>
          <p:cNvPr id="54" name="Text Box 30">
            <a:extLst>
              <a:ext uri="{FF2B5EF4-FFF2-40B4-BE49-F238E27FC236}">
                <a16:creationId xmlns:a16="http://schemas.microsoft.com/office/drawing/2014/main" id="{0D49DC2C-5FCD-D64D-8989-F3EEF5263ACB}"/>
              </a:ext>
            </a:extLst>
          </p:cNvPr>
          <p:cNvSpPr txBox="1">
            <a:spLocks noChangeArrowheads="1"/>
          </p:cNvSpPr>
          <p:nvPr/>
        </p:nvSpPr>
        <p:spPr bwMode="auto">
          <a:xfrm>
            <a:off x="8758576" y="2542476"/>
            <a:ext cx="957313" cy="369332"/>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2017-19</a:t>
            </a:r>
          </a:p>
        </p:txBody>
      </p:sp>
      <p:sp>
        <p:nvSpPr>
          <p:cNvPr id="55" name="TextBox 54">
            <a:extLst>
              <a:ext uri="{FF2B5EF4-FFF2-40B4-BE49-F238E27FC236}">
                <a16:creationId xmlns:a16="http://schemas.microsoft.com/office/drawing/2014/main" id="{80427DF1-D967-9141-A972-78941DB25151}"/>
              </a:ext>
            </a:extLst>
          </p:cNvPr>
          <p:cNvSpPr txBox="1"/>
          <p:nvPr/>
        </p:nvSpPr>
        <p:spPr>
          <a:xfrm>
            <a:off x="8568798" y="3280961"/>
            <a:ext cx="1233736"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1" charset="-128"/>
                <a:cs typeface="+mn-cs"/>
              </a:rPr>
              <a:t>APT/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1" charset="-128"/>
                <a:cs typeface="+mn-cs"/>
              </a:rPr>
              <a:t>ATEMPT</a:t>
            </a:r>
          </a:p>
        </p:txBody>
      </p:sp>
      <p:sp>
        <p:nvSpPr>
          <p:cNvPr id="56" name="Text Box 7">
            <a:extLst>
              <a:ext uri="{FF2B5EF4-FFF2-40B4-BE49-F238E27FC236}">
                <a16:creationId xmlns:a16="http://schemas.microsoft.com/office/drawing/2014/main" id="{7EFDED6B-310F-3C4F-B2AA-1352A421C650}"/>
              </a:ext>
            </a:extLst>
          </p:cNvPr>
          <p:cNvSpPr txBox="1">
            <a:spLocks noChangeArrowheads="1"/>
          </p:cNvSpPr>
          <p:nvPr/>
        </p:nvSpPr>
        <p:spPr bwMode="auto">
          <a:xfrm>
            <a:off x="8525872" y="4510522"/>
            <a:ext cx="1333179"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RFS &gt; 95%</a:t>
            </a:r>
          </a:p>
        </p:txBody>
      </p:sp>
      <p:sp>
        <p:nvSpPr>
          <p:cNvPr id="58" name="Text Box 29">
            <a:extLst>
              <a:ext uri="{FF2B5EF4-FFF2-40B4-BE49-F238E27FC236}">
                <a16:creationId xmlns:a16="http://schemas.microsoft.com/office/drawing/2014/main" id="{BD8017C3-6362-8C44-8786-AF571566CC71}"/>
              </a:ext>
            </a:extLst>
          </p:cNvPr>
          <p:cNvSpPr txBox="1">
            <a:spLocks noChangeArrowheads="1"/>
          </p:cNvSpPr>
          <p:nvPr/>
        </p:nvSpPr>
        <p:spPr bwMode="auto">
          <a:xfrm>
            <a:off x="10020478" y="1493693"/>
            <a:ext cx="1669624" cy="830997"/>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Tailoring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to risk…</a:t>
            </a:r>
          </a:p>
        </p:txBody>
      </p:sp>
      <p:sp>
        <p:nvSpPr>
          <p:cNvPr id="59" name="TextBox 58">
            <a:extLst>
              <a:ext uri="{FF2B5EF4-FFF2-40B4-BE49-F238E27FC236}">
                <a16:creationId xmlns:a16="http://schemas.microsoft.com/office/drawing/2014/main" id="{EEB59D42-3F00-5244-B60E-224E36122A27}"/>
              </a:ext>
            </a:extLst>
          </p:cNvPr>
          <p:cNvSpPr txBox="1"/>
          <p:nvPr/>
        </p:nvSpPr>
        <p:spPr>
          <a:xfrm>
            <a:off x="9859051" y="3280961"/>
            <a:ext cx="2073517" cy="83099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1" charset="-128"/>
                <a:cs typeface="+mn-cs"/>
              </a:rPr>
              <a:t>COMPASS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pitchFamily="1" charset="-128"/>
                <a:cs typeface="+mn-cs"/>
              </a:rPr>
              <a:t>DECRESCENDO</a:t>
            </a:r>
          </a:p>
        </p:txBody>
      </p:sp>
      <p:sp>
        <p:nvSpPr>
          <p:cNvPr id="60" name="Text Box 7">
            <a:extLst>
              <a:ext uri="{FF2B5EF4-FFF2-40B4-BE49-F238E27FC236}">
                <a16:creationId xmlns:a16="http://schemas.microsoft.com/office/drawing/2014/main" id="{CFF4510B-FDD8-324A-AD77-CCED91A23502}"/>
              </a:ext>
            </a:extLst>
          </p:cNvPr>
          <p:cNvSpPr txBox="1">
            <a:spLocks noChangeArrowheads="1"/>
          </p:cNvSpPr>
          <p:nvPr/>
        </p:nvSpPr>
        <p:spPr bwMode="auto">
          <a:xfrm>
            <a:off x="10229219" y="4505409"/>
            <a:ext cx="1333179" cy="46166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t>
            </a:r>
          </a:p>
        </p:txBody>
      </p:sp>
      <p:sp>
        <p:nvSpPr>
          <p:cNvPr id="61" name="Text Box 30">
            <a:extLst>
              <a:ext uri="{FF2B5EF4-FFF2-40B4-BE49-F238E27FC236}">
                <a16:creationId xmlns:a16="http://schemas.microsoft.com/office/drawing/2014/main" id="{106595EB-B2B1-6147-A12C-724895AECF9E}"/>
              </a:ext>
            </a:extLst>
          </p:cNvPr>
          <p:cNvSpPr txBox="1">
            <a:spLocks noChangeArrowheads="1"/>
          </p:cNvSpPr>
          <p:nvPr/>
        </p:nvSpPr>
        <p:spPr bwMode="auto">
          <a:xfrm>
            <a:off x="10472161" y="2541165"/>
            <a:ext cx="768159" cy="369332"/>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2020+</a:t>
            </a:r>
          </a:p>
        </p:txBody>
      </p:sp>
      <p:sp>
        <p:nvSpPr>
          <p:cNvPr id="3" name="TextBox 2">
            <a:extLst>
              <a:ext uri="{FF2B5EF4-FFF2-40B4-BE49-F238E27FC236}">
                <a16:creationId xmlns:a16="http://schemas.microsoft.com/office/drawing/2014/main" id="{E590977B-64D1-024C-BB70-A5B996CD7140}"/>
              </a:ext>
            </a:extLst>
          </p:cNvPr>
          <p:cNvSpPr txBox="1"/>
          <p:nvPr/>
        </p:nvSpPr>
        <p:spPr>
          <a:xfrm>
            <a:off x="9549705" y="6016823"/>
            <a:ext cx="2520818" cy="307777"/>
          </a:xfrm>
          <a:prstGeom prst="rect">
            <a:avLst/>
          </a:prstGeom>
          <a:noFill/>
        </p:spPr>
        <p:txBody>
          <a:bodyPr wrap="none" rtlCol="0">
            <a:spAutoFit/>
          </a:bodyPr>
          <a:lstStyle/>
          <a:p>
            <a:r>
              <a:rPr lang="en-US" sz="1400" dirty="0"/>
              <a:t>Courtesy of Lisa A Carey, MD</a:t>
            </a:r>
          </a:p>
        </p:txBody>
      </p:sp>
    </p:spTree>
    <p:extLst>
      <p:ext uri="{BB962C8B-B14F-4D97-AF65-F5344CB8AC3E}">
        <p14:creationId xmlns:p14="http://schemas.microsoft.com/office/powerpoint/2010/main" val="378981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137D5-253D-FB41-99F1-00F41B0FF57F}"/>
              </a:ext>
            </a:extLst>
          </p:cNvPr>
          <p:cNvSpPr>
            <a:spLocks noGrp="1"/>
          </p:cNvSpPr>
          <p:nvPr>
            <p:ph type="title"/>
          </p:nvPr>
        </p:nvSpPr>
        <p:spPr/>
        <p:txBody>
          <a:bodyPr/>
          <a:lstStyle/>
          <a:p>
            <a:r>
              <a:rPr lang="en-US" sz="3200" dirty="0"/>
              <a:t>APHINITY – Lessons Learned from the Update</a:t>
            </a:r>
          </a:p>
        </p:txBody>
      </p:sp>
      <p:pic>
        <p:nvPicPr>
          <p:cNvPr id="4" name="Picture 3">
            <a:extLst>
              <a:ext uri="{FF2B5EF4-FFF2-40B4-BE49-F238E27FC236}">
                <a16:creationId xmlns:a16="http://schemas.microsoft.com/office/drawing/2014/main" id="{83353B48-71CE-374B-BBF0-4401729A4037}"/>
              </a:ext>
            </a:extLst>
          </p:cNvPr>
          <p:cNvPicPr>
            <a:picLocks noChangeAspect="1"/>
          </p:cNvPicPr>
          <p:nvPr/>
        </p:nvPicPr>
        <p:blipFill>
          <a:blip r:embed="rId2"/>
          <a:stretch>
            <a:fillRect/>
          </a:stretch>
        </p:blipFill>
        <p:spPr>
          <a:xfrm>
            <a:off x="114300" y="1407934"/>
            <a:ext cx="7688692" cy="3255505"/>
          </a:xfrm>
          <a:prstGeom prst="rect">
            <a:avLst/>
          </a:prstGeom>
        </p:spPr>
      </p:pic>
      <p:sp>
        <p:nvSpPr>
          <p:cNvPr id="5" name="TextBox 4">
            <a:extLst>
              <a:ext uri="{FF2B5EF4-FFF2-40B4-BE49-F238E27FC236}">
                <a16:creationId xmlns:a16="http://schemas.microsoft.com/office/drawing/2014/main" id="{516131FF-94C3-E14C-A9F3-70CEBE77597C}"/>
              </a:ext>
            </a:extLst>
          </p:cNvPr>
          <p:cNvSpPr txBox="1"/>
          <p:nvPr/>
        </p:nvSpPr>
        <p:spPr>
          <a:xfrm>
            <a:off x="7859709" y="1891062"/>
            <a:ext cx="4293870" cy="2169825"/>
          </a:xfrm>
          <a:prstGeom prst="rect">
            <a:avLst/>
          </a:prstGeom>
          <a:noFill/>
        </p:spPr>
        <p:txBody>
          <a:bodyPr wrap="square" rtlCol="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ASCO/NEJM 2017:</a:t>
            </a:r>
          </a:p>
          <a:p>
            <a:pPr marL="342900" marR="0" lvl="0"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3y </a:t>
            </a:r>
            <a:r>
              <a:rPr kumimoji="0" lang="en-US" sz="2400" b="1" i="0" u="none" strike="noStrike" kern="1200" cap="none" spc="0" normalizeH="0" baseline="0" noProof="0" dirty="0" err="1">
                <a:ln>
                  <a:noFill/>
                </a:ln>
                <a:solidFill>
                  <a:prstClr val="black"/>
                </a:solidFill>
                <a:effectLst/>
                <a:uLnTx/>
                <a:uFillTx/>
                <a:latin typeface="Calibri" panose="020F0502020204030204"/>
                <a:ea typeface="ＭＳ Ｐゴシック" pitchFamily="1" charset="-128"/>
                <a:cs typeface="+mn-cs"/>
              </a:rPr>
              <a:t>iDFS</a:t>
            </a: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HR 0.81 (△1.7%)</a:t>
            </a:r>
          </a:p>
          <a:p>
            <a:pPr marL="342900" marR="0" lvl="0"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&gt; 3% benefit ER-, N+</a:t>
            </a:r>
          </a:p>
          <a:p>
            <a:pPr marL="342900" marR="0" lvl="0"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Diarrhea, </a:t>
            </a:r>
            <a:r>
              <a:rPr kumimoji="0" lang="en-US" sz="2400" b="1" i="0" u="none" strike="noStrike" kern="1200" cap="none" spc="0" normalizeH="0" baseline="0" noProof="0" dirty="0" err="1">
                <a:ln>
                  <a:noFill/>
                </a:ln>
                <a:solidFill>
                  <a:prstClr val="black"/>
                </a:solidFill>
                <a:effectLst/>
                <a:uLnTx/>
                <a:uFillTx/>
                <a:latin typeface="Calibri" panose="020F0502020204030204"/>
                <a:ea typeface="ＭＳ Ｐゴシック" pitchFamily="1" charset="-128"/>
                <a:cs typeface="+mn-cs"/>
              </a:rPr>
              <a:t>esp</a:t>
            </a:r>
            <a:r>
              <a:rPr kumimoji="0" lang="en-US" sz="2400" b="1" i="0" u="none" strike="noStrike" kern="1200" cap="none" spc="0" normalizeH="0" baseline="0" noProof="0" dirty="0">
                <a:ln>
                  <a:noFill/>
                </a:ln>
                <a:solidFill>
                  <a:prstClr val="black"/>
                </a:solidFill>
                <a:effectLst/>
                <a:uLnTx/>
                <a:uFillTx/>
                <a:latin typeface="Calibri" panose="020F0502020204030204"/>
                <a:ea typeface="ＭＳ Ｐゴシック" pitchFamily="1" charset="-128"/>
                <a:cs typeface="+mn-cs"/>
              </a:rPr>
              <a:t> with TCHP (18%)</a:t>
            </a:r>
          </a:p>
        </p:txBody>
      </p:sp>
      <p:sp>
        <p:nvSpPr>
          <p:cNvPr id="6" name="TextBox 5">
            <a:extLst>
              <a:ext uri="{FF2B5EF4-FFF2-40B4-BE49-F238E27FC236}">
                <a16:creationId xmlns:a16="http://schemas.microsoft.com/office/drawing/2014/main" id="{554D7387-C906-7D4D-8D6A-727BB5A5E27D}"/>
              </a:ext>
            </a:extLst>
          </p:cNvPr>
          <p:cNvSpPr txBox="1"/>
          <p:nvPr/>
        </p:nvSpPr>
        <p:spPr>
          <a:xfrm>
            <a:off x="3391381" y="6340671"/>
            <a:ext cx="311854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charset="0"/>
                <a:ea typeface="ＭＳ Ｐゴシック" pitchFamily="1" charset="-128"/>
                <a:cs typeface="+mn-cs"/>
              </a:rPr>
              <a:t>Von </a:t>
            </a:r>
            <a:r>
              <a:rPr kumimoji="0" lang="en-US" sz="1600" b="0" i="1" u="none" strike="noStrike" kern="1200" cap="none" spc="0" normalizeH="0" baseline="0" noProof="0" dirty="0" err="1">
                <a:ln>
                  <a:noFill/>
                </a:ln>
                <a:solidFill>
                  <a:prstClr val="black"/>
                </a:solidFill>
                <a:effectLst/>
                <a:uLnTx/>
                <a:uFillTx/>
                <a:latin typeface="Arial" charset="0"/>
                <a:ea typeface="ＭＳ Ｐゴシック" pitchFamily="1" charset="-128"/>
                <a:cs typeface="+mn-cs"/>
              </a:rPr>
              <a:t>Minckwitz</a:t>
            </a:r>
            <a:r>
              <a:rPr kumimoji="0" lang="en-US" sz="1600" b="0" i="1" u="none" strike="noStrike" kern="1200" cap="none" spc="0" normalizeH="0" baseline="0" noProof="0" dirty="0">
                <a:ln>
                  <a:noFill/>
                </a:ln>
                <a:solidFill>
                  <a:prstClr val="black"/>
                </a:solidFill>
                <a:effectLst/>
                <a:uLnTx/>
                <a:uFillTx/>
                <a:latin typeface="Arial" charset="0"/>
                <a:ea typeface="ＭＳ Ｐゴシック" pitchFamily="1" charset="-128"/>
                <a:cs typeface="+mn-cs"/>
              </a:rPr>
              <a:t> et al, NEJM 2017</a:t>
            </a:r>
          </a:p>
        </p:txBody>
      </p:sp>
      <p:sp>
        <p:nvSpPr>
          <p:cNvPr id="3" name="Rectangle 2">
            <a:extLst>
              <a:ext uri="{FF2B5EF4-FFF2-40B4-BE49-F238E27FC236}">
                <a16:creationId xmlns:a16="http://schemas.microsoft.com/office/drawing/2014/main" id="{2848C4A9-5973-7346-8143-7F1957B0D0E8}"/>
              </a:ext>
            </a:extLst>
          </p:cNvPr>
          <p:cNvSpPr/>
          <p:nvPr/>
        </p:nvSpPr>
        <p:spPr>
          <a:xfrm>
            <a:off x="5120640" y="2045511"/>
            <a:ext cx="1830180" cy="363241"/>
          </a:xfrm>
          <a:prstGeom prst="rect">
            <a:avLst/>
          </a:prstGeom>
          <a:solidFill>
            <a:srgbClr val="00B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0E93C64-431D-FF4F-8875-734E0D206DAB}"/>
              </a:ext>
            </a:extLst>
          </p:cNvPr>
          <p:cNvSpPr txBox="1"/>
          <p:nvPr/>
        </p:nvSpPr>
        <p:spPr>
          <a:xfrm>
            <a:off x="5170905" y="2073242"/>
            <a:ext cx="1524263" cy="307777"/>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 charset="-128"/>
                <a:cs typeface="Calibri" panose="020F0502020204030204" pitchFamily="34" charset="0"/>
              </a:rPr>
              <a:t>+ trastuzumab</a:t>
            </a:r>
          </a:p>
        </p:txBody>
      </p:sp>
      <p:sp>
        <p:nvSpPr>
          <p:cNvPr id="8" name="Rectangle 7">
            <a:extLst>
              <a:ext uri="{FF2B5EF4-FFF2-40B4-BE49-F238E27FC236}">
                <a16:creationId xmlns:a16="http://schemas.microsoft.com/office/drawing/2014/main" id="{91F4235C-9F67-4B47-9EA3-64F94DDE200A}"/>
              </a:ext>
            </a:extLst>
          </p:cNvPr>
          <p:cNvSpPr/>
          <p:nvPr/>
        </p:nvSpPr>
        <p:spPr>
          <a:xfrm>
            <a:off x="5120640" y="2959911"/>
            <a:ext cx="1830180" cy="363241"/>
          </a:xfrm>
          <a:prstGeom prst="rect">
            <a:avLst/>
          </a:prstGeom>
          <a:solidFill>
            <a:srgbClr val="FF7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CDE6138-E6D5-194B-9798-CBC55169CD9E}"/>
              </a:ext>
            </a:extLst>
          </p:cNvPr>
          <p:cNvSpPr txBox="1"/>
          <p:nvPr/>
        </p:nvSpPr>
        <p:spPr>
          <a:xfrm>
            <a:off x="5184655" y="2987642"/>
            <a:ext cx="1524263" cy="307777"/>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 charset="-128"/>
                <a:cs typeface="Calibri" panose="020F0502020204030204" pitchFamily="34" charset="0"/>
              </a:rPr>
              <a:t>+ trastuzumab</a:t>
            </a:r>
          </a:p>
        </p:txBody>
      </p:sp>
      <p:sp>
        <p:nvSpPr>
          <p:cNvPr id="11" name="TextBox 10">
            <a:extLst>
              <a:ext uri="{FF2B5EF4-FFF2-40B4-BE49-F238E27FC236}">
                <a16:creationId xmlns:a16="http://schemas.microsoft.com/office/drawing/2014/main" id="{7446C508-245C-0B40-AC5F-C256EB910C00}"/>
              </a:ext>
            </a:extLst>
          </p:cNvPr>
          <p:cNvSpPr txBox="1"/>
          <p:nvPr/>
        </p:nvSpPr>
        <p:spPr>
          <a:xfrm>
            <a:off x="9549705" y="6016823"/>
            <a:ext cx="2520818" cy="307777"/>
          </a:xfrm>
          <a:prstGeom prst="rect">
            <a:avLst/>
          </a:prstGeom>
          <a:noFill/>
        </p:spPr>
        <p:txBody>
          <a:bodyPr wrap="none" rtlCol="0">
            <a:spAutoFit/>
          </a:bodyPr>
          <a:lstStyle/>
          <a:p>
            <a:r>
              <a:rPr lang="en-US" sz="1400" dirty="0"/>
              <a:t>Courtesy of Lisa A Carey, MD</a:t>
            </a:r>
          </a:p>
        </p:txBody>
      </p:sp>
    </p:spTree>
    <p:extLst>
      <p:ext uri="{BB962C8B-B14F-4D97-AF65-F5344CB8AC3E}">
        <p14:creationId xmlns:p14="http://schemas.microsoft.com/office/powerpoint/2010/main" val="195077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CCC ppt slide template 2018 VER2" id="{8B87043E-9184-C842-8FD9-A3D184D34173}" vid="{595D5CD3-651A-2A4D-A938-4EAAE7D1A948}"/>
    </a:ext>
  </a:extLst>
</a:theme>
</file>

<file path=ppt/theme/theme12.xml><?xml version="1.0" encoding="utf-8"?>
<a:theme xmlns:a="http://schemas.openxmlformats.org/drawingml/2006/main" name="2_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CCC ppt slide template 2018 VER2" id="{8B87043E-9184-C842-8FD9-A3D184D34173}" vid="{595D5CD3-651A-2A4D-A938-4EAAE7D1A948}"/>
    </a:ext>
  </a:extLst>
</a:theme>
</file>

<file path=ppt/theme/theme13.xml><?xml version="1.0" encoding="utf-8"?>
<a:theme xmlns:a="http://schemas.openxmlformats.org/drawingml/2006/main" name="3_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Master">
  <a:themeElements>
    <a:clrScheme name="Custom 1">
      <a:dk1>
        <a:srgbClr val="000000"/>
      </a:dk1>
      <a:lt1>
        <a:srgbClr val="FFFFFF"/>
      </a:lt1>
      <a:dk2>
        <a:srgbClr val="000000"/>
      </a:dk2>
      <a:lt2>
        <a:srgbClr val="D6E8F7"/>
      </a:lt2>
      <a:accent1>
        <a:srgbClr val="008852"/>
      </a:accent1>
      <a:accent2>
        <a:srgbClr val="67277F"/>
      </a:accent2>
      <a:accent3>
        <a:srgbClr val="2597CB"/>
      </a:accent3>
      <a:accent4>
        <a:srgbClr val="DFD905"/>
      </a:accent4>
      <a:accent5>
        <a:srgbClr val="57A400"/>
      </a:accent5>
      <a:accent6>
        <a:srgbClr val="E89024"/>
      </a:accent6>
      <a:hlink>
        <a:srgbClr val="00823D"/>
      </a:hlink>
      <a:folHlink>
        <a:srgbClr val="00885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200" dirty="0" err="1" smtClean="0">
            <a:latin typeface="Arial" panose="020B0604020202020204" pitchFamily="34" charset="0"/>
          </a:defRPr>
        </a:defPPr>
      </a:lstStyle>
    </a:txDef>
  </a:objectDefaults>
  <a:extraClrSchemeLst/>
  <a:extLst>
    <a:ext uri="{05A4C25C-085E-4340-85A3-A5531E510DB2}">
      <thm15:themeFamily xmlns:thm15="http://schemas.microsoft.com/office/thememl/2012/main" name="Template_Scientific_16x9_No-Footer_No-Logo.potx" id="{6451B7F2-D0D4-44D1-8BD5-14478CF26AD2}" vid="{8F881A4F-F8EF-4BAF-9F3C-94E79ECD43D7}"/>
    </a:ext>
  </a:extLst>
</a:theme>
</file>

<file path=ppt/theme/theme4.xml><?xml version="1.0" encoding="utf-8"?>
<a:theme xmlns:a="http://schemas.openxmlformats.org/drawingml/2006/main" name="1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rgbClr val="000000"/>
      </a:dk1>
      <a:lt1>
        <a:srgbClr val="FFFFFF"/>
      </a:lt1>
      <a:dk2>
        <a:srgbClr val="F7E316"/>
      </a:dk2>
      <a:lt2>
        <a:srgbClr val="E7E6E6"/>
      </a:lt2>
      <a:accent1>
        <a:srgbClr val="204194"/>
      </a:accent1>
      <a:accent2>
        <a:srgbClr val="1C85C7"/>
      </a:accent2>
      <a:accent3>
        <a:srgbClr val="23B24A"/>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S AZ template">
  <a:themeElements>
    <a:clrScheme name="Daiichi/AZ">
      <a:dk1>
        <a:srgbClr val="000000"/>
      </a:dk1>
      <a:lt1>
        <a:srgbClr val="FFFFFF"/>
      </a:lt1>
      <a:dk2>
        <a:srgbClr val="3F4444"/>
      </a:dk2>
      <a:lt2>
        <a:srgbClr val="C4D600"/>
      </a:lt2>
      <a:accent1>
        <a:srgbClr val="000000"/>
      </a:accent1>
      <a:accent2>
        <a:srgbClr val="003865"/>
      </a:accent2>
      <a:accent3>
        <a:srgbClr val="68D2DF"/>
      </a:accent3>
      <a:accent4>
        <a:srgbClr val="C4D600"/>
      </a:accent4>
      <a:accent5>
        <a:srgbClr val="9DB0AC"/>
      </a:accent5>
      <a:accent6>
        <a:srgbClr val="B6B8BB"/>
      </a:accent6>
      <a:hlink>
        <a:srgbClr val="003865"/>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0409 JAMT Meeting Slides.pptx" id="{8346EAE7-3FB0-4D64-AFB3-FB2DA6C3D685}" vid="{B36D977B-3DD2-41F2-9170-C316CCC9DCF9}"/>
    </a:ext>
  </a:ext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4104d5b-b872-4636-a728-507be7308f43"/>
    <Status xmlns="96f1686b-f877-4eb8-89ab-3a67a5dc2612" xsi:nil="true"/>
    <TaxKeywordTaxHTField xmlns="b4104d5b-b872-4636-a728-507be7308f43">
      <Terms xmlns="http://schemas.microsoft.com/office/infopath/2007/PartnerControls"/>
    </TaxKeywordTaxHTField>
    <QID xmlns="96f1686b-f877-4eb8-89ab-3a67a5dc261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82C60D-F036-4920-954C-E5B0854EE33B}">
  <ds:schemaRefs>
    <ds:schemaRef ds:uri="http://schemas.microsoft.com/office/2006/metadata/properties"/>
    <ds:schemaRef ds:uri="http://schemas.microsoft.com/office/infopath/2007/PartnerControls"/>
    <ds:schemaRef ds:uri="b4104d5b-b872-4636-a728-507be7308f43"/>
    <ds:schemaRef ds:uri="96f1686b-f877-4eb8-89ab-3a67a5dc2612"/>
  </ds:schemaRefs>
</ds:datastoreItem>
</file>

<file path=customXml/itemProps2.xml><?xml version="1.0" encoding="utf-8"?>
<ds:datastoreItem xmlns:ds="http://schemas.openxmlformats.org/officeDocument/2006/customXml" ds:itemID="{49C2229E-275A-41EC-A60D-89615AD845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f1686b-f877-4eb8-89ab-3a67a5dc2612"/>
    <ds:schemaRef ds:uri="b4104d5b-b872-4636-a728-507be7308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8C02CA-1628-4E68-8AF6-C75464CFF9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27700</TotalTime>
  <Words>5622</Words>
  <Application>Microsoft Office PowerPoint</Application>
  <PresentationFormat>Widescreen</PresentationFormat>
  <Paragraphs>1006</Paragraphs>
  <Slides>66</Slides>
  <Notes>25</Notes>
  <HiddenSlides>0</HiddenSlides>
  <MMClips>0</MMClips>
  <ScaleCrop>false</ScaleCrop>
  <HeadingPairs>
    <vt:vector size="4" baseType="variant">
      <vt:variant>
        <vt:lpstr>Theme</vt:lpstr>
      </vt:variant>
      <vt:variant>
        <vt:i4>13</vt:i4>
      </vt:variant>
      <vt:variant>
        <vt:lpstr>Slide Titles</vt:lpstr>
      </vt:variant>
      <vt:variant>
        <vt:i4>66</vt:i4>
      </vt:variant>
    </vt:vector>
  </HeadingPairs>
  <TitlesOfParts>
    <vt:vector size="79" baseType="lpstr">
      <vt:lpstr>Blank Presentation</vt:lpstr>
      <vt:lpstr>8_Custom Design</vt:lpstr>
      <vt:lpstr>Main Master</vt:lpstr>
      <vt:lpstr>1_Custom Design</vt:lpstr>
      <vt:lpstr>3_Office Theme</vt:lpstr>
      <vt:lpstr>1_Office Theme</vt:lpstr>
      <vt:lpstr>DS AZ template</vt:lpstr>
      <vt:lpstr>6_Default Design</vt:lpstr>
      <vt:lpstr>Office Theme</vt:lpstr>
      <vt:lpstr>4_Office Theme</vt:lpstr>
      <vt:lpstr>1_Blank Presentation</vt:lpstr>
      <vt:lpstr>2_Blank Presentation</vt:lpstr>
      <vt:lpstr>3_Blank Presentation</vt:lpstr>
      <vt:lpstr>PowerPoint Presentation</vt:lpstr>
      <vt:lpstr>Faculty</vt:lpstr>
      <vt:lpstr>Dr Love — Disclosures</vt:lpstr>
      <vt:lpstr>Dr Carey — Disclosures</vt:lpstr>
      <vt:lpstr>Dr Krop — Disclosures</vt:lpstr>
      <vt:lpstr>Community Oncologists</vt:lpstr>
      <vt:lpstr>Agenda</vt:lpstr>
      <vt:lpstr>Early HER2+ Breast Cancer Treatment Timeline</vt:lpstr>
      <vt:lpstr>APHINITY – Lessons Learned from the Update</vt:lpstr>
      <vt:lpstr>APHINITY @ SABCS 2019</vt:lpstr>
      <vt:lpstr>Neratinib: Extended Adjuvant Anti-HER2 Therapy</vt:lpstr>
      <vt:lpstr>APT and ATEMPT: Optimizing Rx of Stage I HER2+ </vt:lpstr>
      <vt:lpstr>ATEMPT (TBCRC 033): T-DM1 in Stage I</vt:lpstr>
      <vt:lpstr>KATHERINE</vt:lpstr>
      <vt:lpstr>Strategies for Treatment of Early HER2+ Breast Cancer</vt:lpstr>
      <vt:lpstr>Agenda</vt:lpstr>
      <vt:lpstr>A 35-year-old woman with ER-positive, HER2-positive BC receives neoadjuvant TCHP, adjuvant trastuzumab and adjuvant AI. Four years later she has a 5-cm in-breast recurrence and receives neoadjuvant TCHP with a pathologic complete response. What adjuvant therapy would you recommend? </vt:lpstr>
      <vt:lpstr>What is the size of the smallest tumor for which you would recommend neoadjuvant systemic therapy for a patient with ER-negative, HER2-positive, node-negative infiltrating ductal carcinoma (IDC)?    Which neoadjuvant systemic therapy, if any, would you generally recommend for a 77-year-old woman with a 2-cm, ER-positive, HER2-positive, node-negative IDC?   (Dr Favaro)</vt:lpstr>
      <vt:lpstr>An 80-year-old woman presents with a 0.5-cm, ER-negative, HER2-positive, node-negative IDC. Regulatory and reimbursement issues aside, what adjuvant systemic therapy would you recommend?</vt:lpstr>
      <vt:lpstr>A 60-year-old woman presents with a 1.3-cm, ER-negative, HER2-positive IDC with 1 positive sentinel node. Would you incorporate adjuvant pertuzumab and/or postadjuvant neratinib into this patient’s treatment?   What would be your approach if the patient had ER-positive IDC?</vt:lpstr>
      <vt:lpstr>Reimbursement issues aside, would you like to substitute the subcutaneous formulation of pertuzumab, trastuzumab and hyaluronidase–zzxf for standard intravenous pertuzumab and trastuzumab for patients with HER2-positive breast cancer in your practice?</vt:lpstr>
      <vt:lpstr>Which neoadjuvant systemic therapy, if any, would you recommend for a 38-year-old woman with a 3-cm ER-positive, HER2-positive IDC with 1 positive node?</vt:lpstr>
      <vt:lpstr>Which neoadjuvant systemic therapy, if any, would you generally recommend for a 38-year-old woman with a 3-cm,  ER-positive, HER2-positive IDC with 1 positive axillary node on biopsy?</vt:lpstr>
      <vt:lpstr>TRAIN-2: Phase III Trial of Neoadjuvant Chemotherapy with or without Anthracyclines in the Presence of Dual HER2 Blockade</vt:lpstr>
      <vt:lpstr>TRAIN-2 Event-Free Survival: 3-Year Follow-Up</vt:lpstr>
      <vt:lpstr>TRAIN-2 Safety: 3-Year Follow-Up</vt:lpstr>
      <vt:lpstr>Agenda</vt:lpstr>
      <vt:lpstr>A 46-year-old woman presents with extensive DCIS and is found to have  6 mm of ER/PR-negative, HER2-positive, node-negative invasive disease. What adjuvant systemic therapy, if any, would you recommend?</vt:lpstr>
      <vt:lpstr>Case Presentation – Dr Carey: 46-Year-Old Woman with ER-negative/HER2-Positive, Node-Negative IDC</vt:lpstr>
      <vt:lpstr>Case Presentation – Dr Carey: 33-Year-Old Woman with ER-negative/HER2-Positive, Node-Positive IDC</vt:lpstr>
      <vt:lpstr>Agenda</vt:lpstr>
      <vt:lpstr>PowerPoint Presentation</vt:lpstr>
      <vt:lpstr>HER2CLIMB Trial Design </vt:lpstr>
      <vt:lpstr>Progression-Free Survival for Patients with Brain Metastases</vt:lpstr>
      <vt:lpstr>OS Benefit in Patients with Active Brain Metastases</vt:lpstr>
      <vt:lpstr>Intracranial Response Rate (ORR-IC) in Patients with Active Brain Metastases and Measurable Intracranial Lesions at Baseline</vt:lpstr>
      <vt:lpstr>Trastuzumab Deruxtecan (DS-8201) is a Novel ADC Designed to Deliver an Optimal Antitumor Effect</vt:lpstr>
      <vt:lpstr>DS-8201’s membrane-permeable payload can attack  neighbouring cancer cells (i.e. a bystander effect) </vt:lpstr>
      <vt:lpstr>DS-8201’s membrane-permeable payload can attack  neighbouring cancer cells (i.e. a bystander effect) </vt:lpstr>
      <vt:lpstr>DESTINY-Breast01: Best Change in Tumor Size</vt:lpstr>
      <vt:lpstr>DESTINY-Breast01: Adverse Events of Special Interest: Interstitial Lung Disease</vt:lpstr>
      <vt:lpstr>Effect of trastuzumab deruxtecan in heavily pretreated* HER2-low metastatic breast cancer</vt:lpstr>
      <vt:lpstr>NALA study design</vt:lpstr>
      <vt:lpstr>Centrally confirmed PFS (co-primary endpoint)</vt:lpstr>
      <vt:lpstr>Neratinib and Capecitabine for CNS disease (TBCRC 022)</vt:lpstr>
      <vt:lpstr>How to Best Sequence New ≥3rd-Line Agents?</vt:lpstr>
      <vt:lpstr>Approach to Therapy for Metastatic HER2+ disease: Move to Personalization</vt:lpstr>
      <vt:lpstr>Agenda</vt:lpstr>
      <vt:lpstr>A 38-year-old woman with ER-negative, HER2-positive mBC receives THP but after 1 year experiences disease progression, including multiple brain metastases. What systemic treatment would you recommend next?</vt:lpstr>
      <vt:lpstr>A 38-year-old woman with ER-negative, HER2-positive metastatic breast cancer receives THP but after 1 year experiences disease progression, including multiple brain metastases. Regulatory and reimbursement issues aside, what systemic treatment would you recommend next?</vt:lpstr>
      <vt:lpstr>A woman in her 70s with ER-negative, HER2-positive metastatic breast cancer receives THP followed by T-DM1 on progression. She now presents with further disease progression but no evidence of CNS involvement. Regulatory and reimbursement issues aside, what systemic treatment would you recommend?</vt:lpstr>
      <vt:lpstr>A 75-year-old woman with ER-negative, HER2-positive mBC who received THP then T-DM1 now presents with further disease progression, including significant leptomeningeal metastases. What systemic treatment would you recommend?</vt:lpstr>
      <vt:lpstr>A woman in her 70s with ER-negative, HER2-positive metastatic breast cancer receives THP followed by T-DM1 on progression. She now presents with further disease progression, including significant leptomeningeal metastases. Regulatory and reimbursement issues aside, what systemic treatment would you recommend?</vt:lpstr>
      <vt:lpstr>A woman with ER-negative, HER2-positive metastatic breast cancer receives THP followed by T-DM1 on progression. She presents with further disease progression, including new brain metastases, and is started on tucatinib/trastuzumab/capecitabine with sustained response followed by limited disease progression in the brain only. Regulatory and reimbursement issues aside, in addition to local therapy, what systemic treatment would you recommend?</vt:lpstr>
      <vt:lpstr>Have you or would you administer tucatinib/trastuzumab without capecitabine to a patient with HER2-positive metastatic breast cancer who has been unable to tolerate capecitabine in the past? (Dr Ma)</vt:lpstr>
      <vt:lpstr>Have you or would you administer trastuzumab deruxtecan to a patient with HER2-low metastatic breast cancer outside of a clinical trial setting? </vt:lpstr>
      <vt:lpstr>Agenda</vt:lpstr>
      <vt:lpstr>A 40-year-old woman with HER2-positive mBC receives THP then T-DM1. She presents with further disease progression including multiple new brain metastases. What systemic treatment would you recommend next?</vt:lpstr>
      <vt:lpstr>Case Presentation – Dr Krop: 40-year-old woman with ER-positive, HER2-positive mBC</vt:lpstr>
      <vt:lpstr>Case Presentation – Dr Krop: 40-year-old woman with ER-positive, HER2-positive mBC (cont)</vt:lpstr>
      <vt:lpstr>Case Presentation – Dr Krop: 40-year-old woman with ER-positive, HER2-positive mBC (cont)</vt:lpstr>
      <vt:lpstr>Case Presentation – Dr Krop: 40-year-old woman with ER-positive, HER2-positive mBC (cont)</vt:lpstr>
      <vt:lpstr>Case Presentation – Dr Krop: 40-year-old woman with ER-positive, HER2-positive mBC (cont)</vt:lpstr>
      <vt:lpstr>Case Presentation – Dr Krop: 54-year-old woman with ER-negative, HER2-positive mBC</vt:lpstr>
      <vt:lpstr>Case Presentation – Dr Krop: 54-year-old woman with ER-negative, HER2-positive mBC (cont)</vt:lpstr>
      <vt:lpstr>Case Presentation – Dr Krop: 54-year-old woman with ER-negative, HER2-positive mBC (cont)</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2654</cp:revision>
  <cp:lastPrinted>2020-07-08T15:27:11Z</cp:lastPrinted>
  <dcterms:created xsi:type="dcterms:W3CDTF">2012-08-13T12:55:31Z</dcterms:created>
  <dcterms:modified xsi:type="dcterms:W3CDTF">2020-09-23T20:35:55Z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0x01010018862A45804C7345BFDE61DA2C172BE7</vt:lpwstr>
  </property>
</Properties>
</file>