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3.xml" ContentType="application/vnd.openxmlformats-officedocument.presentationml.notesSlide+xml"/>
  <Override PartName="/ppt/charts/colors4.xml" ContentType="application/vnd.ms-office.chartcolorstyle+xml"/>
  <Override PartName="/ppt/theme/theme1.xml" ContentType="application/vnd.openxmlformats-officedocument.theme+xml"/>
  <Override PartName="/ppt/charts/style4.xml" ContentType="application/vnd.ms-office.chartstyle+xml"/>
  <Override PartName="/ppt/charts/chart4.xml" ContentType="application/vnd.openxmlformats-officedocument.drawingml.chart+xml"/>
  <Override PartName="/ppt/charts/colors3.xml" ContentType="application/vnd.ms-office.chartcolorstyle+xml"/>
  <Override PartName="/ppt/charts/style3.xml" ContentType="application/vnd.ms-office.chartstyl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charts/style2.xml" ContentType="application/vnd.ms-office.chartstyle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ppt/changesInfos/changesInfo1.xml" ContentType="application/vnd.ms-powerpoint.changesinfo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3"/>
    <p:sldMasterId id="2147493700" r:id="rId4"/>
  </p:sldMasterIdLst>
  <p:notesMasterIdLst>
    <p:notesMasterId r:id="rId16"/>
  </p:notesMasterIdLst>
  <p:handoutMasterIdLst>
    <p:handoutMasterId r:id="rId17"/>
  </p:handoutMasterIdLst>
  <p:sldIdLst>
    <p:sldId id="2545" r:id="rId5"/>
    <p:sldId id="321" r:id="rId6"/>
    <p:sldId id="322" r:id="rId7"/>
    <p:sldId id="403" r:id="rId8"/>
    <p:sldId id="292" r:id="rId9"/>
    <p:sldId id="319" r:id="rId10"/>
    <p:sldId id="293" r:id="rId11"/>
    <p:sldId id="307" r:id="rId12"/>
    <p:sldId id="308" r:id="rId13"/>
    <p:sldId id="273" r:id="rId14"/>
    <p:sldId id="404" r:id="rId15"/>
  </p:sldIdLst>
  <p:sldSz cx="12192000" cy="6858000"/>
  <p:notesSz cx="6858000" cy="9144000"/>
  <p:defaultTextStyle>
    <a:defPPr>
      <a:defRPr lang="en-US"/>
    </a:defPPr>
    <a:lvl1pPr algn="l" defTabSz="60958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609585" algn="l" defTabSz="60958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1219170" algn="l" defTabSz="60958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828754" algn="l" defTabSz="60958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2438339" algn="l" defTabSz="60958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3047924" algn="l" defTabSz="121917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3657509" algn="l" defTabSz="121917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4267093" algn="l" defTabSz="121917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4876678" algn="l" defTabSz="121917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63" userDrawn="1">
          <p15:clr>
            <a:srgbClr val="A4A3A4"/>
          </p15:clr>
        </p15:guide>
        <p15:guide id="2" pos="3681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424" userDrawn="1">
          <p15:clr>
            <a:srgbClr val="A4A3A4"/>
          </p15:clr>
        </p15:guide>
        <p15:guide id="5" pos="4461" userDrawn="1">
          <p15:clr>
            <a:srgbClr val="A4A3A4"/>
          </p15:clr>
        </p15:guide>
        <p15:guide id="6" orient="horz" pos="4016" userDrawn="1">
          <p15:clr>
            <a:srgbClr val="A4A3A4"/>
          </p15:clr>
        </p15:guide>
        <p15:guide id="7" orient="horz" pos="4943" userDrawn="1">
          <p15:clr>
            <a:srgbClr val="A4A3A4"/>
          </p15:clr>
        </p15:guide>
        <p15:guide id="8" orient="horz" pos="613" userDrawn="1">
          <p15:clr>
            <a:srgbClr val="A4A3A4"/>
          </p15:clr>
        </p15:guide>
        <p15:guide id="9" orient="horz" pos="7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Jones" initials="CJ" lastIdx="3" clrIdx="0">
    <p:extLst>
      <p:ext uri="{19B8F6BF-5375-455C-9EA6-DF929625EA0E}">
        <p15:presenceInfo xmlns:p15="http://schemas.microsoft.com/office/powerpoint/2012/main" userId="S-1-5-21-249126541-2385522620-1901846337-13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1E325F"/>
    <a:srgbClr val="6E1E50"/>
    <a:srgbClr val="FFFFFF"/>
    <a:srgbClr val="000000"/>
    <a:srgbClr val="E7E7E7"/>
    <a:srgbClr val="948A54"/>
    <a:srgbClr val="74AC6B"/>
    <a:srgbClr val="00646E"/>
    <a:srgbClr val="E7E8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7CE91A-314F-A645-AC1D-ABC0FD915AC9}" v="7" dt="2019-04-03T16:45:20.414"/>
    <p1510:client id="{7C629B70-0AEB-E442-A1CD-662EE4F4CB5E}" v="5" dt="2019-04-03T15:05:30.130"/>
  </p1510:revLst>
</p1510:revInfo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34" autoAdjust="0"/>
    <p:restoredTop sz="95701" autoAdjust="0"/>
  </p:normalViewPr>
  <p:slideViewPr>
    <p:cSldViewPr snapToGrid="0" snapToObjects="1" showGuides="1">
      <p:cViewPr varScale="1">
        <p:scale>
          <a:sx n="49" d="100"/>
          <a:sy n="49" d="100"/>
        </p:scale>
        <p:origin x="192" y="1352"/>
      </p:cViewPr>
      <p:guideLst>
        <p:guide orient="horz" pos="5663"/>
        <p:guide pos="3681"/>
        <p:guide pos="576"/>
        <p:guide pos="7424"/>
        <p:guide pos="4461"/>
        <p:guide orient="horz" pos="4016"/>
        <p:guide orient="horz" pos="4943"/>
        <p:guide orient="horz" pos="613"/>
        <p:guide orient="horz" pos="739"/>
      </p:guideLst>
    </p:cSldViewPr>
  </p:slideViewPr>
  <p:outlineViewPr>
    <p:cViewPr>
      <p:scale>
        <a:sx n="33" d="100"/>
        <a:sy n="33" d="100"/>
      </p:scale>
      <p:origin x="0" y="-2732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Izquierdo" userId="46480b9d-78ec-4659-884d-35c5467fe41c" providerId="ADAL" clId="{867CE91A-314F-A645-AC1D-ABC0FD915AC9}"/>
    <pc:docChg chg="modSld">
      <pc:chgData name="Silvana Izquierdo" userId="46480b9d-78ec-4659-884d-35c5467fe41c" providerId="ADAL" clId="{867CE91A-314F-A645-AC1D-ABC0FD915AC9}" dt="2019-04-03T16:45:20.413" v="23"/>
      <pc:docMkLst>
        <pc:docMk/>
      </pc:docMkLst>
      <pc:sldChg chg="modSp">
        <pc:chgData name="Silvana Izquierdo" userId="46480b9d-78ec-4659-884d-35c5467fe41c" providerId="ADAL" clId="{867CE91A-314F-A645-AC1D-ABC0FD915AC9}" dt="2019-04-03T16:45:12.464" v="22"/>
        <pc:sldMkLst>
          <pc:docMk/>
          <pc:sldMk cId="4034153730" sldId="403"/>
        </pc:sldMkLst>
        <pc:spChg chg="mod">
          <ac:chgData name="Silvana Izquierdo" userId="46480b9d-78ec-4659-884d-35c5467fe41c" providerId="ADAL" clId="{867CE91A-314F-A645-AC1D-ABC0FD915AC9}" dt="2019-04-03T16:44:44.109" v="19" actId="20577"/>
          <ac:spMkLst>
            <pc:docMk/>
            <pc:sldMk cId="4034153730" sldId="403"/>
            <ac:spMk id="5" creationId="{441C3A44-06A9-49CC-9A7A-600A4B4F4085}"/>
          </ac:spMkLst>
        </pc:spChg>
        <pc:graphicFrameChg chg="mod modGraphic">
          <ac:chgData name="Silvana Izquierdo" userId="46480b9d-78ec-4659-884d-35c5467fe41c" providerId="ADAL" clId="{867CE91A-314F-A645-AC1D-ABC0FD915AC9}" dt="2019-04-03T16:45:12.464" v="22"/>
          <ac:graphicFrameMkLst>
            <pc:docMk/>
            <pc:sldMk cId="4034153730" sldId="403"/>
            <ac:graphicFrameMk id="11" creationId="{3B0B5B1F-2F8E-43EF-A125-B4AC83A44C23}"/>
          </ac:graphicFrameMkLst>
        </pc:graphicFrameChg>
      </pc:sldChg>
      <pc:sldChg chg="modSp">
        <pc:chgData name="Silvana Izquierdo" userId="46480b9d-78ec-4659-884d-35c5467fe41c" providerId="ADAL" clId="{867CE91A-314F-A645-AC1D-ABC0FD915AC9}" dt="2019-04-03T16:45:20.413" v="23"/>
        <pc:sldMkLst>
          <pc:docMk/>
          <pc:sldMk cId="867337834" sldId="2543"/>
        </pc:sldMkLst>
        <pc:spChg chg="mod">
          <ac:chgData name="Silvana Izquierdo" userId="46480b9d-78ec-4659-884d-35c5467fe41c" providerId="ADAL" clId="{867CE91A-314F-A645-AC1D-ABC0FD915AC9}" dt="2019-04-03T16:44:59.488" v="20"/>
          <ac:spMkLst>
            <pc:docMk/>
            <pc:sldMk cId="867337834" sldId="2543"/>
            <ac:spMk id="5" creationId="{441C3A44-06A9-49CC-9A7A-600A4B4F4085}"/>
          </ac:spMkLst>
        </pc:spChg>
        <pc:graphicFrameChg chg="mod modGraphic">
          <ac:chgData name="Silvana Izquierdo" userId="46480b9d-78ec-4659-884d-35c5467fe41c" providerId="ADAL" clId="{867CE91A-314F-A645-AC1D-ABC0FD915AC9}" dt="2019-04-03T16:45:20.413" v="23"/>
          <ac:graphicFrameMkLst>
            <pc:docMk/>
            <pc:sldMk cId="867337834" sldId="2543"/>
            <ac:graphicFrameMk id="11" creationId="{3B0B5B1F-2F8E-43EF-A125-B4AC83A44C23}"/>
          </ac:graphicFrameMkLst>
        </pc:graphicFrameChg>
      </pc:sldChg>
    </pc:docChg>
  </pc:docChgLst>
  <pc:docChgLst>
    <pc:chgData name="Silvana Izquierdo" userId="46480b9d-78ec-4659-884d-35c5467fe41c" providerId="ADAL" clId="{7C629B70-0AEB-E442-A1CD-662EE4F4CB5E}"/>
    <pc:docChg chg="modSld">
      <pc:chgData name="Silvana Izquierdo" userId="46480b9d-78ec-4659-884d-35c5467fe41c" providerId="ADAL" clId="{7C629B70-0AEB-E442-A1CD-662EE4F4CB5E}" dt="2019-04-03T15:06:02.357" v="17" actId="1582"/>
      <pc:docMkLst>
        <pc:docMk/>
      </pc:docMkLst>
      <pc:sldChg chg="modSp">
        <pc:chgData name="Silvana Izquierdo" userId="46480b9d-78ec-4659-884d-35c5467fe41c" providerId="ADAL" clId="{7C629B70-0AEB-E442-A1CD-662EE4F4CB5E}" dt="2019-04-03T15:06:02.357" v="17" actId="1582"/>
        <pc:sldMkLst>
          <pc:docMk/>
          <pc:sldMk cId="4034153730" sldId="403"/>
        </pc:sldMkLst>
        <pc:spChg chg="mod">
          <ac:chgData name="Silvana Izquierdo" userId="46480b9d-78ec-4659-884d-35c5467fe41c" providerId="ADAL" clId="{7C629B70-0AEB-E442-A1CD-662EE4F4CB5E}" dt="2019-04-03T15:06:02.357" v="17" actId="1582"/>
          <ac:spMkLst>
            <pc:docMk/>
            <pc:sldMk cId="4034153730" sldId="403"/>
            <ac:spMk id="4" creationId="{00000000-0000-0000-0000-000000000000}"/>
          </ac:spMkLst>
        </pc:spChg>
        <pc:graphicFrameChg chg="mod modGraphic">
          <ac:chgData name="Silvana Izquierdo" userId="46480b9d-78ec-4659-884d-35c5467fe41c" providerId="ADAL" clId="{7C629B70-0AEB-E442-A1CD-662EE4F4CB5E}" dt="2019-04-03T15:05:03.093" v="9" actId="20577"/>
          <ac:graphicFrameMkLst>
            <pc:docMk/>
            <pc:sldMk cId="4034153730" sldId="403"/>
            <ac:graphicFrameMk id="11" creationId="{3B0B5B1F-2F8E-43EF-A125-B4AC83A44C23}"/>
          </ac:graphicFrameMkLst>
        </pc:graphicFrameChg>
      </pc:sldChg>
      <pc:sldChg chg="modSp">
        <pc:chgData name="Silvana Izquierdo" userId="46480b9d-78ec-4659-884d-35c5467fe41c" providerId="ADAL" clId="{7C629B70-0AEB-E442-A1CD-662EE4F4CB5E}" dt="2019-04-03T15:05:43.715" v="16" actId="14100"/>
        <pc:sldMkLst>
          <pc:docMk/>
          <pc:sldMk cId="867337834" sldId="2543"/>
        </pc:sldMkLst>
        <pc:spChg chg="mod">
          <ac:chgData name="Silvana Izquierdo" userId="46480b9d-78ec-4659-884d-35c5467fe41c" providerId="ADAL" clId="{7C629B70-0AEB-E442-A1CD-662EE4F4CB5E}" dt="2019-04-03T15:05:34.928" v="14" actId="1076"/>
          <ac:spMkLst>
            <pc:docMk/>
            <pc:sldMk cId="867337834" sldId="2543"/>
            <ac:spMk id="12" creationId="{AFDBBE83-060B-C240-A9BA-2686C60BCACF}"/>
          </ac:spMkLst>
        </pc:spChg>
        <pc:spChg chg="mod">
          <ac:chgData name="Silvana Izquierdo" userId="46480b9d-78ec-4659-884d-35c5467fe41c" providerId="ADAL" clId="{7C629B70-0AEB-E442-A1CD-662EE4F4CB5E}" dt="2019-04-03T15:05:43.715" v="16" actId="14100"/>
          <ac:spMkLst>
            <pc:docMk/>
            <pc:sldMk cId="867337834" sldId="2543"/>
            <ac:spMk id="13" creationId="{9CCFBDEA-4C61-7D43-8F67-E202C3066EF4}"/>
          </ac:spMkLst>
        </pc:spChg>
        <pc:graphicFrameChg chg="mod">
          <ac:chgData name="Silvana Izquierdo" userId="46480b9d-78ec-4659-884d-35c5467fe41c" providerId="ADAL" clId="{7C629B70-0AEB-E442-A1CD-662EE4F4CB5E}" dt="2019-04-03T15:05:30.130" v="13"/>
          <ac:graphicFrameMkLst>
            <pc:docMk/>
            <pc:sldMk cId="867337834" sldId="2543"/>
            <ac:graphicFrameMk id="11" creationId="{3B0B5B1F-2F8E-43EF-A125-B4AC83A44C23}"/>
          </ac:graphicFrameMkLst>
        </pc:graphicFrameChg>
      </pc:sldChg>
    </pc:docChg>
  </pc:docChgLst>
  <pc:docChgLst>
    <pc:chgData name="Silvana Izquierdo" userId="46480b9d-78ec-4659-884d-35c5467fe41c" providerId="ADAL" clId="{C54546D3-A13F-9A40-8D6A-9A9EB5DC7D59}"/>
    <pc:docChg chg="addSld delSld modSld sldOrd">
      <pc:chgData name="Silvana Izquierdo" userId="46480b9d-78ec-4659-884d-35c5467fe41c" providerId="ADAL" clId="{C54546D3-A13F-9A40-8D6A-9A9EB5DC7D59}" dt="2019-04-02T14:24:19.058" v="14" actId="20577"/>
      <pc:docMkLst>
        <pc:docMk/>
      </pc:docMkLst>
      <pc:sldChg chg="del">
        <pc:chgData name="Silvana Izquierdo" userId="46480b9d-78ec-4659-884d-35c5467fe41c" providerId="ADAL" clId="{C54546D3-A13F-9A40-8D6A-9A9EB5DC7D59}" dt="2019-04-02T14:22:29.863" v="4" actId="2696"/>
        <pc:sldMkLst>
          <pc:docMk/>
          <pc:sldMk cId="27643778" sldId="256"/>
        </pc:sldMkLst>
      </pc:sldChg>
      <pc:sldChg chg="del">
        <pc:chgData name="Silvana Izquierdo" userId="46480b9d-78ec-4659-884d-35c5467fe41c" providerId="ADAL" clId="{C54546D3-A13F-9A40-8D6A-9A9EB5DC7D59}" dt="2019-04-02T14:22:29.892" v="6" actId="2696"/>
        <pc:sldMkLst>
          <pc:docMk/>
          <pc:sldMk cId="2994084959" sldId="257"/>
        </pc:sldMkLst>
      </pc:sldChg>
      <pc:sldChg chg="del">
        <pc:chgData name="Silvana Izquierdo" userId="46480b9d-78ec-4659-884d-35c5467fe41c" providerId="ADAL" clId="{C54546D3-A13F-9A40-8D6A-9A9EB5DC7D59}" dt="2019-04-02T14:22:29.905" v="7" actId="2696"/>
        <pc:sldMkLst>
          <pc:docMk/>
          <pc:sldMk cId="918213503" sldId="258"/>
        </pc:sldMkLst>
      </pc:sldChg>
      <pc:sldChg chg="del">
        <pc:chgData name="Silvana Izquierdo" userId="46480b9d-78ec-4659-884d-35c5467fe41c" providerId="ADAL" clId="{C54546D3-A13F-9A40-8D6A-9A9EB5DC7D59}" dt="2019-04-02T14:22:29.916" v="8" actId="2696"/>
        <pc:sldMkLst>
          <pc:docMk/>
          <pc:sldMk cId="3157593552" sldId="259"/>
        </pc:sldMkLst>
      </pc:sldChg>
      <pc:sldChg chg="del">
        <pc:chgData name="Silvana Izquierdo" userId="46480b9d-78ec-4659-884d-35c5467fe41c" providerId="ADAL" clId="{C54546D3-A13F-9A40-8D6A-9A9EB5DC7D59}" dt="2019-04-02T14:22:29.878" v="5" actId="2696"/>
        <pc:sldMkLst>
          <pc:docMk/>
          <pc:sldMk cId="4106267816" sldId="264"/>
        </pc:sldMkLst>
      </pc:sldChg>
      <pc:sldChg chg="modNotesTx">
        <pc:chgData name="Silvana Izquierdo" userId="46480b9d-78ec-4659-884d-35c5467fe41c" providerId="ADAL" clId="{C54546D3-A13F-9A40-8D6A-9A9EB5DC7D59}" dt="2019-04-02T14:24:03.006" v="11" actId="20577"/>
        <pc:sldMkLst>
          <pc:docMk/>
          <pc:sldMk cId="754227018" sldId="322"/>
        </pc:sldMkLst>
      </pc:sldChg>
      <pc:sldChg chg="modNotesTx">
        <pc:chgData name="Silvana Izquierdo" userId="46480b9d-78ec-4659-884d-35c5467fe41c" providerId="ADAL" clId="{C54546D3-A13F-9A40-8D6A-9A9EB5DC7D59}" dt="2019-04-02T14:24:19.058" v="14" actId="20577"/>
        <pc:sldMkLst>
          <pc:docMk/>
          <pc:sldMk cId="839944127" sldId="323"/>
        </pc:sldMkLst>
      </pc:sldChg>
      <pc:sldChg chg="modNotesTx">
        <pc:chgData name="Silvana Izquierdo" userId="46480b9d-78ec-4659-884d-35c5467fe41c" providerId="ADAL" clId="{C54546D3-A13F-9A40-8D6A-9A9EB5DC7D59}" dt="2019-04-02T14:24:12.037" v="12" actId="20577"/>
        <pc:sldMkLst>
          <pc:docMk/>
          <pc:sldMk cId="469212710" sldId="353"/>
        </pc:sldMkLst>
      </pc:sldChg>
      <pc:sldChg chg="modNotesTx">
        <pc:chgData name="Silvana Izquierdo" userId="46480b9d-78ec-4659-884d-35c5467fe41c" providerId="ADAL" clId="{C54546D3-A13F-9A40-8D6A-9A9EB5DC7D59}" dt="2019-04-02T14:23:54.295" v="10" actId="20577"/>
        <pc:sldMkLst>
          <pc:docMk/>
          <pc:sldMk cId="4034153730" sldId="403"/>
        </pc:sldMkLst>
      </pc:sldChg>
      <pc:sldChg chg="modNotesTx">
        <pc:chgData name="Silvana Izquierdo" userId="46480b9d-78ec-4659-884d-35c5467fe41c" providerId="ADAL" clId="{C54546D3-A13F-9A40-8D6A-9A9EB5DC7D59}" dt="2019-04-02T14:24:16.323" v="13" actId="20577"/>
        <pc:sldMkLst>
          <pc:docMk/>
          <pc:sldMk cId="867337834" sldId="2543"/>
        </pc:sldMkLst>
      </pc:sldChg>
      <pc:sldChg chg="del">
        <pc:chgData name="Silvana Izquierdo" userId="46480b9d-78ec-4659-884d-35c5467fe41c" providerId="ADAL" clId="{C54546D3-A13F-9A40-8D6A-9A9EB5DC7D59}" dt="2019-04-02T14:22:32.334" v="9" actId="2696"/>
        <pc:sldMkLst>
          <pc:docMk/>
          <pc:sldMk cId="986053934" sldId="2544"/>
        </pc:sldMkLst>
      </pc:sldChg>
      <pc:sldChg chg="addSp delSp add ord modTransition">
        <pc:chgData name="Silvana Izquierdo" userId="46480b9d-78ec-4659-884d-35c5467fe41c" providerId="ADAL" clId="{C54546D3-A13F-9A40-8D6A-9A9EB5DC7D59}" dt="2019-04-02T14:22:22.915" v="3"/>
        <pc:sldMkLst>
          <pc:docMk/>
          <pc:sldMk cId="1981801771" sldId="2545"/>
        </pc:sldMkLst>
        <pc:spChg chg="del">
          <ac:chgData name="Silvana Izquierdo" userId="46480b9d-78ec-4659-884d-35c5467fe41c" providerId="ADAL" clId="{C54546D3-A13F-9A40-8D6A-9A9EB5DC7D59}" dt="2019-04-02T14:22:21.743" v="2"/>
          <ac:spMkLst>
            <pc:docMk/>
            <pc:sldMk cId="1981801771" sldId="2545"/>
            <ac:spMk id="2" creationId="{D5B6E0D3-0DA9-D244-932B-2F53BE7C76BA}"/>
          </ac:spMkLst>
        </pc:spChg>
        <pc:spChg chg="del">
          <ac:chgData name="Silvana Izquierdo" userId="46480b9d-78ec-4659-884d-35c5467fe41c" providerId="ADAL" clId="{C54546D3-A13F-9A40-8D6A-9A9EB5DC7D59}" dt="2019-04-02T14:22:21.743" v="2"/>
          <ac:spMkLst>
            <pc:docMk/>
            <pc:sldMk cId="1981801771" sldId="2545"/>
            <ac:spMk id="3" creationId="{965CDCDE-5AB9-6C45-BC36-94463DE67898}"/>
          </ac:spMkLst>
        </pc:spChg>
        <pc:spChg chg="add">
          <ac:chgData name="Silvana Izquierdo" userId="46480b9d-78ec-4659-884d-35c5467fe41c" providerId="ADAL" clId="{C54546D3-A13F-9A40-8D6A-9A9EB5DC7D59}" dt="2019-04-02T14:22:22.915" v="3"/>
          <ac:spMkLst>
            <pc:docMk/>
            <pc:sldMk cId="1981801771" sldId="2545"/>
            <ac:spMk id="4" creationId="{5260B403-AB33-5246-99EF-525D5EF2EC43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446110446132624E-2"/>
          <c:y val="4.7361727994510515E-2"/>
          <c:w val="0.8667361989857828"/>
          <c:h val="0.8505447615792983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Placebo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11.5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75E-4000-B453-567994B1967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26.9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75E-4000-B453-567994B1967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3.8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75E-4000-B453-567994B19670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19.2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75E-4000-B453-567994B19670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24.6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5E-4000-B453-567994B19670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14.6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75E-4000-B453-567994B19670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41.5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75E-4000-B453-567994B19670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37.7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75E-4000-B453-567994B196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595959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Neutropenia</c:v>
                </c:pt>
                <c:pt idx="1">
                  <c:v>Arthralgia</c:v>
                </c:pt>
                <c:pt idx="2">
                  <c:v>Dysgeusia</c:v>
                </c:pt>
                <c:pt idx="3">
                  <c:v>Constipation</c:v>
                </c:pt>
                <c:pt idx="4">
                  <c:v>Diarrhoea</c:v>
                </c:pt>
                <c:pt idx="5">
                  <c:v>Anaemia</c:v>
                </c:pt>
                <c:pt idx="6">
                  <c:v>Vomiting</c:v>
                </c:pt>
                <c:pt idx="7">
                  <c:v>Fatigue</c:v>
                </c:pt>
                <c:pt idx="8">
                  <c:v>Nausea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11.5</c:v>
                </c:pt>
                <c:pt idx="1">
                  <c:v>26.9</c:v>
                </c:pt>
                <c:pt idx="2">
                  <c:v>3.8</c:v>
                </c:pt>
                <c:pt idx="3">
                  <c:v>19.2</c:v>
                </c:pt>
                <c:pt idx="4">
                  <c:v>24.6</c:v>
                </c:pt>
                <c:pt idx="5">
                  <c:v>10</c:v>
                </c:pt>
                <c:pt idx="6">
                  <c:v>14.6</c:v>
                </c:pt>
                <c:pt idx="7">
                  <c:v>41.5</c:v>
                </c:pt>
                <c:pt idx="8">
                  <c:v>37.700000000000003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48-4935-9BE0-5D669AD71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45240576"/>
        <c:axId val="245242112"/>
      </c:barChart>
      <c:catAx>
        <c:axId val="2452405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5242112"/>
        <c:crosses val="autoZero"/>
        <c:auto val="1"/>
        <c:lblAlgn val="ctr"/>
        <c:lblOffset val="100"/>
        <c:noMultiLvlLbl val="0"/>
      </c:catAx>
      <c:valAx>
        <c:axId val="245242112"/>
        <c:scaling>
          <c:orientation val="minMax"/>
          <c:max val="100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45240576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anchor="t" anchorCtr="1"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676332276009064E-2"/>
          <c:y val="4.7576817659206946E-2"/>
          <c:w val="0.86697827688824092"/>
          <c:h val="0.8498660220467635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Olaparib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23.1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A82-4ECA-9CE0-2E73BBE883A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25.4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A82-4ECA-9CE0-2E73BBE883A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26.2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A82-4ECA-9CE0-2E73BBE883A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27.7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A82-4ECA-9CE0-2E73BBE883A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34.2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A82-4ECA-9CE0-2E73BBE883A1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38.8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A82-4ECA-9CE0-2E73BBE883A1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3CB1B20A-179E-48AB-B8B7-9BCB3E998859}" type="VALUE">
                      <a:rPr lang="en-US" smtClean="0"/>
                      <a:pPr/>
                      <a:t>[VALUE]</a:t>
                    </a:fld>
                    <a:r>
                      <a:rPr lang="en-US"/>
                      <a:t>.0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C759-4604-9B38-FE8900BC3C6F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63.5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A82-4ECA-9CE0-2E73BBE883A1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77.3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A82-4ECA-9CE0-2E73BBE883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595959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Neutropenia</c:v>
                </c:pt>
                <c:pt idx="1">
                  <c:v>Arthralgia</c:v>
                </c:pt>
                <c:pt idx="2">
                  <c:v>Dysgeusia</c:v>
                </c:pt>
                <c:pt idx="3">
                  <c:v>Constipation</c:v>
                </c:pt>
                <c:pt idx="4">
                  <c:v>Diarrhoea</c:v>
                </c:pt>
                <c:pt idx="5">
                  <c:v>Anaemia</c:v>
                </c:pt>
                <c:pt idx="6">
                  <c:v>Vomiting</c:v>
                </c:pt>
                <c:pt idx="7">
                  <c:v>Fatigue/asthenia</c:v>
                </c:pt>
                <c:pt idx="8">
                  <c:v>Nausea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23.1</c:v>
                </c:pt>
                <c:pt idx="1">
                  <c:v>25.4</c:v>
                </c:pt>
                <c:pt idx="2">
                  <c:v>26.2</c:v>
                </c:pt>
                <c:pt idx="3">
                  <c:v>27.7</c:v>
                </c:pt>
                <c:pt idx="4">
                  <c:v>34.200000000000003</c:v>
                </c:pt>
                <c:pt idx="5">
                  <c:v>38.799999999999997</c:v>
                </c:pt>
                <c:pt idx="6">
                  <c:v>40</c:v>
                </c:pt>
                <c:pt idx="7">
                  <c:v>63.5</c:v>
                </c:pt>
                <c:pt idx="8">
                  <c:v>77.3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59-4604-9B38-FE8900BC3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4712704"/>
        <c:axId val="245277056"/>
      </c:barChart>
      <c:catAx>
        <c:axId val="214712704"/>
        <c:scaling>
          <c:orientation val="minMax"/>
        </c:scaling>
        <c:delete val="1"/>
        <c:axPos val="r"/>
        <c:numFmt formatCode="General" sourceLinked="1"/>
        <c:majorTickMark val="none"/>
        <c:minorTickMark val="none"/>
        <c:tickLblPos val="nextTo"/>
        <c:crossAx val="245277056"/>
        <c:crosses val="autoZero"/>
        <c:auto val="1"/>
        <c:lblAlgn val="ctr"/>
        <c:lblOffset val="100"/>
        <c:noMultiLvlLbl val="0"/>
      </c:catAx>
      <c:valAx>
        <c:axId val="245277056"/>
        <c:scaling>
          <c:orientation val="maxMin"/>
          <c:max val="100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1176"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4712704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643619527714445E-2"/>
          <c:y val="4.7576669551765489E-2"/>
          <c:w val="0.86697827688824092"/>
          <c:h val="0.8498660220467635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Olaparib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Neutropenia</c:v>
                </c:pt>
                <c:pt idx="1">
                  <c:v>Arthralgia</c:v>
                </c:pt>
                <c:pt idx="2">
                  <c:v>Dysgeusia</c:v>
                </c:pt>
                <c:pt idx="3">
                  <c:v>Constipation</c:v>
                </c:pt>
                <c:pt idx="4">
                  <c:v>Diarrhoea</c:v>
                </c:pt>
                <c:pt idx="5">
                  <c:v>Anaemia</c:v>
                </c:pt>
                <c:pt idx="6">
                  <c:v>Vomiting</c:v>
                </c:pt>
                <c:pt idx="7">
                  <c:v>Fatigue/asthenia</c:v>
                </c:pt>
                <c:pt idx="8">
                  <c:v>Nausea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8.5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3.1</c:v>
                </c:pt>
                <c:pt idx="5">
                  <c:v>21.5</c:v>
                </c:pt>
                <c:pt idx="6">
                  <c:v>0.4</c:v>
                </c:pt>
                <c:pt idx="7">
                  <c:v>3.8</c:v>
                </c:pt>
                <c:pt idx="8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89-42AC-845F-D87932F3E7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45345280"/>
        <c:axId val="245351168"/>
      </c:barChart>
      <c:catAx>
        <c:axId val="245345280"/>
        <c:scaling>
          <c:orientation val="minMax"/>
        </c:scaling>
        <c:delete val="1"/>
        <c:axPos val="r"/>
        <c:numFmt formatCode="General" sourceLinked="1"/>
        <c:majorTickMark val="none"/>
        <c:minorTickMark val="none"/>
        <c:tickLblPos val="nextTo"/>
        <c:crossAx val="245351168"/>
        <c:crosses val="autoZero"/>
        <c:auto val="1"/>
        <c:lblAlgn val="ctr"/>
        <c:lblOffset val="100"/>
        <c:noMultiLvlLbl val="0"/>
      </c:catAx>
      <c:valAx>
        <c:axId val="245351168"/>
        <c:scaling>
          <c:orientation val="maxMin"/>
          <c:max val="100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1176"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kumimoji="0" lang="en-US" sz="1200" b="1" i="0" u="none" strike="noStrike" kern="1200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Ebrima" panose="02000000000000000000" pitchFamily="2" charset="0"/>
                <a:cs typeface="Ebrima" panose="02000000000000000000" pitchFamily="2" charset="0"/>
              </a:defRPr>
            </a:pPr>
            <a:endParaRPr lang="en-US"/>
          </a:p>
        </c:txPr>
        <c:crossAx val="245345280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kumimoji="0" lang="en-US" sz="1200" b="1" i="0" u="none" strike="noStrike" kern="1200" cap="none" normalizeH="0" baseline="0">
          <a:ln>
            <a:noFill/>
          </a:ln>
          <a:solidFill>
            <a:schemeClr val="tx1"/>
          </a:solidFill>
          <a:effectLst/>
          <a:latin typeface="+mn-lt"/>
          <a:ea typeface="Ebrima" panose="02000000000000000000" pitchFamily="2" charset="0"/>
          <a:cs typeface="Ebrima" panose="02000000000000000000" pitchFamily="2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26380101421717"/>
          <c:y val="0.14945523842070166"/>
          <c:w val="0.8667361989857828"/>
          <c:h val="0.8505447615792983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Placebo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Neutropenia</c:v>
                </c:pt>
                <c:pt idx="1">
                  <c:v>Arthralgia</c:v>
                </c:pt>
                <c:pt idx="2">
                  <c:v>Dysgeusia</c:v>
                </c:pt>
                <c:pt idx="3">
                  <c:v>Constipation</c:v>
                </c:pt>
                <c:pt idx="4">
                  <c:v>Diarrhoea</c:v>
                </c:pt>
                <c:pt idx="5">
                  <c:v>Anaemia</c:v>
                </c:pt>
                <c:pt idx="6">
                  <c:v>Vomiting</c:v>
                </c:pt>
                <c:pt idx="7">
                  <c:v>Fatigue</c:v>
                </c:pt>
                <c:pt idx="8">
                  <c:v>Nausea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4.5999999999999996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1.5</c:v>
                </c:pt>
                <c:pt idx="6">
                  <c:v>0.8</c:v>
                </c:pt>
                <c:pt idx="7">
                  <c:v>1.5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24-4CB3-B51F-CB1AF77909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57500288"/>
        <c:axId val="257501824"/>
      </c:barChart>
      <c:catAx>
        <c:axId val="2575002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57501824"/>
        <c:crosses val="autoZero"/>
        <c:auto val="1"/>
        <c:lblAlgn val="ctr"/>
        <c:lblOffset val="100"/>
        <c:noMultiLvlLbl val="0"/>
      </c:catAx>
      <c:valAx>
        <c:axId val="257501824"/>
        <c:scaling>
          <c:orientation val="minMax"/>
          <c:max val="100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57500288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anchor="t" anchorCtr="1"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48F6101-F865-434C-8E03-1C010E47B5D0}" type="datetimeFigureOut">
              <a:rPr lang="en-US" altLang="en-US"/>
              <a:pPr>
                <a:defRPr/>
              </a:pPr>
              <a:t>5/3/19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9BDE4E75-88DF-4ADF-8177-C8A4B91AE9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876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A7F01B5-F894-4428-8AAB-2DD80EE09C1C}" type="datetimeFigureOut">
              <a:rPr lang="en-GB"/>
              <a:pPr>
                <a:defRPr/>
              </a:pPr>
              <a:t>03/05/2019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53C4279-0E90-45C7-936D-21AD682423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843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7638" y="768350"/>
            <a:ext cx="5038725" cy="2835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17066" y="3828961"/>
            <a:ext cx="5039401" cy="4714409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751AE-7ABC-314D-AFAD-47B860ED6FF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2944" y="8954851"/>
            <a:ext cx="6184189" cy="215588"/>
          </a:xfrm>
          <a:prstGeom prst="rect">
            <a:avLst/>
          </a:prstGeom>
        </p:spPr>
        <p:txBody>
          <a:bodyPr vert="horz" lIns="92485" tIns="46243" rIns="92485" bIns="46243" rtlCol="0" anchor="b"/>
          <a:lstStyle>
            <a:lvl1pPr algn="l">
              <a:defRPr sz="900">
                <a:latin typeface="Arial" pitchFamily="34" charset="0"/>
              </a:defRPr>
            </a:lvl1pPr>
          </a:lstStyle>
          <a:p>
            <a:r>
              <a:rPr lang="en-US" b="1" dirty="0">
                <a:solidFill>
                  <a:prstClr val="black"/>
                </a:solidFill>
                <a:cs typeface="Arial" pitchFamily="34" charset="0"/>
              </a:rPr>
              <a:t>Speaker notes are for internal use only and are not to be shown or disseminated outside of AstraZeneca.</a:t>
            </a:r>
          </a:p>
        </p:txBody>
      </p:sp>
    </p:spTree>
    <p:extLst>
      <p:ext uri="{BB962C8B-B14F-4D97-AF65-F5344CB8AC3E}">
        <p14:creationId xmlns:p14="http://schemas.microsoft.com/office/powerpoint/2010/main" val="841754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246A-C2B4-4BEA-AAF0-06E755B22A5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337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14885-EA36-455D-B868-3D55005ED15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107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6139" y="2145600"/>
            <a:ext cx="6643652" cy="12192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267" b="1" i="0" cap="all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6139" y="3370145"/>
            <a:ext cx="6643652" cy="600000"/>
          </a:xfrm>
        </p:spPr>
        <p:txBody>
          <a:bodyPr>
            <a:no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Arial Narrow"/>
                <a:cs typeface="Arial Narrow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/>
          </p:nvPr>
        </p:nvSpPr>
        <p:spPr>
          <a:xfrm>
            <a:off x="906142" y="4579200"/>
            <a:ext cx="5900236" cy="307200"/>
          </a:xfrm>
        </p:spPr>
        <p:txBody>
          <a:bodyPr tIns="46800" bIns="234000">
            <a:noAutofit/>
          </a:bodyPr>
          <a:lstStyle>
            <a:lvl1pPr marL="0" indent="0"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906142" y="4894301"/>
            <a:ext cx="5900236" cy="307200"/>
          </a:xfrm>
        </p:spPr>
        <p:txBody>
          <a:bodyPr tIns="46800" bIns="234000">
            <a:noAutofit/>
          </a:bodyPr>
          <a:lstStyle>
            <a:lvl1pPr marL="0" indent="0">
              <a:buFontTx/>
              <a:buNone/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906141" y="5966058"/>
            <a:ext cx="5313011" cy="307777"/>
          </a:xfrm>
        </p:spPr>
        <p:txBody>
          <a:bodyPr bIns="234000">
            <a:noAutofit/>
          </a:bodyPr>
          <a:lstStyle>
            <a:lvl1pPr marL="0" indent="0">
              <a:buFontTx/>
              <a:buNone/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9370882" y="5856000"/>
            <a:ext cx="22117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2133" i="0" u="none" strike="noStrike" kern="1200" baseline="0" dirty="0">
                <a:latin typeface="Arial Narrow"/>
                <a:ea typeface="+mn-ea"/>
                <a:cs typeface="Arial Narrow"/>
              </a:rPr>
              <a:t>esmo</a:t>
            </a:r>
            <a:r>
              <a:rPr lang="en-US" sz="2133" i="0" u="none" strike="noStrike" kern="1200" baseline="0" dirty="0">
                <a:latin typeface="Arial Narrow"/>
                <a:ea typeface="+mn-ea"/>
                <a:cs typeface="Arial Narrow"/>
              </a:rPr>
              <a:t>.org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D4BC4E-496B-47E4-BD97-3361BE1AD4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9695" y="310720"/>
            <a:ext cx="2844429" cy="65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9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Bullet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/>
          <p:cNvSpPr>
            <a:spLocks noGrp="1"/>
          </p:cNvSpPr>
          <p:nvPr>
            <p:ph type="title" hasCustomPrompt="1"/>
          </p:nvPr>
        </p:nvSpPr>
        <p:spPr>
          <a:xfrm>
            <a:off x="316085" y="192000"/>
            <a:ext cx="11687535" cy="67200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100000"/>
              </a:lnSpc>
              <a:defRPr sz="3200" b="1" baseline="0">
                <a:solidFill>
                  <a:srgbClr val="8300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4500" y="6462339"/>
            <a:ext cx="528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67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C4F54F3-C349-4609-AFEE-01462D5C7942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316800" y="1645920"/>
            <a:ext cx="9408000" cy="2157984"/>
          </a:xfrm>
          <a:prstGeom prst="rect">
            <a:avLst/>
          </a:prstGeom>
        </p:spPr>
        <p:txBody>
          <a:bodyPr/>
          <a:lstStyle>
            <a:lvl1pPr marL="239989" indent="-239989">
              <a:lnSpc>
                <a:spcPct val="100000"/>
              </a:lnSpc>
              <a:spcBef>
                <a:spcPts val="0"/>
              </a:spcBef>
              <a:buClr>
                <a:srgbClr val="83005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19965" indent="-239989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67" baseline="0">
                <a:latin typeface="Arial" pitchFamily="34" charset="0"/>
                <a:cs typeface="Arial" pitchFamily="34" charset="0"/>
              </a:defRPr>
            </a:lvl3pPr>
            <a:lvl4pPr marL="830358" indent="-239989">
              <a:defRPr sz="1867">
                <a:latin typeface="Arial" pitchFamily="34" charset="0"/>
                <a:cs typeface="Arial" pitchFamily="34" charset="0"/>
              </a:defRPr>
            </a:lvl4pPr>
            <a:lvl5pPr marL="830358">
              <a:defRPr sz="1867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First level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1"/>
            <a:r>
              <a:rPr lang="en-GB" noProof="0" dirty="0"/>
              <a:t>Third level</a:t>
            </a:r>
          </a:p>
          <a:p>
            <a:pPr lvl="1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467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8"/>
          <p:cNvSpPr>
            <a:spLocks noGrp="1"/>
          </p:cNvSpPr>
          <p:nvPr>
            <p:ph type="title" hasCustomPrompt="1"/>
          </p:nvPr>
        </p:nvSpPr>
        <p:spPr>
          <a:xfrm>
            <a:off x="316085" y="192000"/>
            <a:ext cx="11687535" cy="672000"/>
          </a:xfrm>
          <a:prstGeom prst="rect">
            <a:avLst/>
          </a:prstGeom>
        </p:spPr>
        <p:txBody>
          <a:bodyPr vert="horz"/>
          <a:lstStyle>
            <a:lvl1pPr algn="l" defTabSz="6095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800" b="1" kern="1200" baseline="0" noProof="0" dirty="0">
                <a:solidFill>
                  <a:srgbClr val="83005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58115295-6A67-44D0-B3E7-0E8D5D07BC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13280" y="6322695"/>
            <a:ext cx="9144000" cy="274320"/>
          </a:xfrm>
          <a:prstGeom prst="rect">
            <a:avLst/>
          </a:prstGeom>
        </p:spPr>
        <p:txBody>
          <a:bodyPr lIns="91440" tIns="45720" rIns="91440" bIns="45720" anchor="b"/>
          <a:lstStyle>
            <a:lvl1pPr marL="0" indent="0">
              <a:spcBef>
                <a:spcPts val="300"/>
              </a:spcBef>
              <a:buNone/>
              <a:defRPr sz="1000"/>
            </a:lvl1pPr>
            <a:lvl2pPr marL="609570" indent="0">
              <a:buNone/>
              <a:defRPr sz="1000"/>
            </a:lvl2pPr>
            <a:lvl3pPr marL="1219140" indent="0">
              <a:buNone/>
              <a:defRPr sz="1000"/>
            </a:lvl3pPr>
            <a:lvl4pPr marL="1828709" indent="0">
              <a:buNone/>
              <a:defRPr sz="1000"/>
            </a:lvl4pPr>
            <a:lvl5pPr marL="2438278" indent="0">
              <a:buNone/>
              <a:defRPr sz="1000"/>
            </a:lvl5pPr>
          </a:lstStyle>
          <a:p>
            <a:pPr lvl="0"/>
            <a:r>
              <a:rPr lang="en-US" dirty="0"/>
              <a:t>Footer</a:t>
            </a: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5725369" y="6570339"/>
            <a:ext cx="528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ctr" defTabSz="914400" rtl="0" eaLnBrk="1" latinLnBrk="0" hangingPunct="1">
              <a:defRPr sz="1067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F54F3-C349-4609-AFEE-01462D5C7942}" type="slidenum">
              <a:rPr lang="en-GB" sz="1067" smtClean="0"/>
              <a:pPr/>
              <a:t>‹#›</a:t>
            </a:fld>
            <a:endParaRPr lang="en-GB" sz="1067" dirty="0"/>
          </a:p>
        </p:txBody>
      </p:sp>
    </p:spTree>
    <p:extLst>
      <p:ext uri="{BB962C8B-B14F-4D97-AF65-F5344CB8AC3E}">
        <p14:creationId xmlns:p14="http://schemas.microsoft.com/office/powerpoint/2010/main" val="233097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71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97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975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43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2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302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417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4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914401" y="2145600"/>
            <a:ext cx="6643649" cy="12192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b="1" i="0" cap="all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914402" y="3370145"/>
            <a:ext cx="6643649" cy="672000"/>
          </a:xfrm>
        </p:spPr>
        <p:txBody>
          <a:bodyPr>
            <a:no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Arial Narrow"/>
                <a:cs typeface="Arial Narrow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1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41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444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4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552121"/>
            <a:ext cx="7006269" cy="553999"/>
          </a:xfrm>
        </p:spPr>
        <p:txBody>
          <a:bodyPr anchor="b">
            <a:noAutofit/>
          </a:bodyPr>
          <a:lstStyle>
            <a:lvl1pPr>
              <a:defRPr sz="32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20000" y="1080001"/>
            <a:ext cx="7006269" cy="488795"/>
          </a:xfrm>
        </p:spPr>
        <p:txBody>
          <a:bodyPr>
            <a:noAutofit/>
          </a:bodyPr>
          <a:lstStyle>
            <a:lvl1pPr marL="0" indent="0">
              <a:buNone/>
              <a:defRPr sz="2667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20000" y="2112963"/>
            <a:ext cx="10742400" cy="4020208"/>
          </a:xfrm>
        </p:spPr>
        <p:txBody>
          <a:bodyPr>
            <a:noAutofit/>
          </a:bodyPr>
          <a:lstStyle>
            <a:lvl1pPr marL="0" indent="0">
              <a:buNone/>
              <a:defRPr sz="2133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788FA-F864-4521-9DFD-AF03C9BFF3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6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716909" y="2112963"/>
            <a:ext cx="4551516" cy="4013627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2133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439345" y="2113389"/>
            <a:ext cx="6038400" cy="4013200"/>
          </a:xfrm>
        </p:spPr>
        <p:txBody>
          <a:bodyPr>
            <a:noAutofit/>
          </a:bodyPr>
          <a:lstStyle>
            <a:lvl1pPr marL="0" indent="0">
              <a:buNone/>
              <a:defRPr sz="2133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21140" y="550801"/>
            <a:ext cx="7006269" cy="553999"/>
          </a:xfrm>
        </p:spPr>
        <p:txBody>
          <a:bodyPr anchor="b">
            <a:noAutofit/>
          </a:bodyPr>
          <a:lstStyle>
            <a:lvl1pPr>
              <a:defRPr sz="32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21140" y="1080001"/>
            <a:ext cx="7006269" cy="488795"/>
          </a:xfrm>
        </p:spPr>
        <p:txBody>
          <a:bodyPr>
            <a:noAutofit/>
          </a:bodyPr>
          <a:lstStyle>
            <a:lvl1pPr marL="0" indent="0">
              <a:buNone/>
              <a:defRPr sz="2667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81B8E-DB90-4156-9998-67EBCA269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026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720000" y="4132146"/>
            <a:ext cx="10742400" cy="1994017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marR="0" indent="0" algn="ctr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35000"/>
              <a:buFont typeface="Wingdings" charset="2"/>
              <a:buNone/>
              <a:tabLst/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20000" y="2112964"/>
            <a:ext cx="10742400" cy="1895281"/>
          </a:xfrm>
        </p:spPr>
        <p:txBody>
          <a:bodyPr>
            <a:noAutofit/>
          </a:bodyPr>
          <a:lstStyle>
            <a:lvl1pPr marL="0" indent="0">
              <a:buNone/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20000" y="550801"/>
            <a:ext cx="7006269" cy="553999"/>
          </a:xfrm>
        </p:spPr>
        <p:txBody>
          <a:bodyPr anchor="b">
            <a:noAutofit/>
          </a:bodyPr>
          <a:lstStyle>
            <a:lvl1pPr>
              <a:defRPr sz="32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20000" y="1080001"/>
            <a:ext cx="7006269" cy="488795"/>
          </a:xfrm>
        </p:spPr>
        <p:txBody>
          <a:bodyPr>
            <a:noAutofit/>
          </a:bodyPr>
          <a:lstStyle>
            <a:lvl1pPr marL="0" indent="0">
              <a:buNone/>
              <a:defRPr sz="2667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3CF81-11EA-405E-A3EC-9D48E6C9B0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270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an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20000" y="2112963"/>
            <a:ext cx="10742400" cy="4013627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0000" y="550801"/>
            <a:ext cx="10075917" cy="553999"/>
          </a:xfrm>
        </p:spPr>
        <p:txBody>
          <a:bodyPr anchor="b">
            <a:noAutofit/>
          </a:bodyPr>
          <a:lstStyle>
            <a:lvl1pPr>
              <a:defRPr sz="32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20000" y="1080001"/>
            <a:ext cx="10075917" cy="488795"/>
          </a:xfrm>
        </p:spPr>
        <p:txBody>
          <a:bodyPr>
            <a:noAutofit/>
          </a:bodyPr>
          <a:lstStyle>
            <a:lvl1pPr marL="0" indent="0">
              <a:buNone/>
              <a:defRPr sz="2667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83D96-D520-43E8-9FE3-99F474E31B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846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692A5-A8C0-47CD-A2C0-7DF226E98A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83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20000" y="2112963"/>
            <a:ext cx="10982400" cy="401362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20000" y="550801"/>
            <a:ext cx="7006269" cy="553999"/>
          </a:xfrm>
        </p:spPr>
        <p:txBody>
          <a:bodyPr anchor="b">
            <a:noAutofit/>
          </a:bodyPr>
          <a:lstStyle>
            <a:lvl1pPr>
              <a:defRPr sz="32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720000" y="1080001"/>
            <a:ext cx="7006269" cy="488795"/>
          </a:xfrm>
        </p:spPr>
        <p:txBody>
          <a:bodyPr>
            <a:noAutofit/>
          </a:bodyPr>
          <a:lstStyle>
            <a:lvl1pPr marL="0" indent="0">
              <a:buNone/>
              <a:defRPr sz="2667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A7CD0-78D0-42EA-ADB5-8E9333008C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235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914402" y="3692527"/>
            <a:ext cx="3992033" cy="2140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067" b="1" baseline="30000" dirty="0">
                <a:solidFill>
                  <a:schemeClr val="tx1"/>
                </a:solidFill>
                <a:latin typeface="Arial Narrow" pitchFamily="34" charset="0"/>
              </a:rPr>
              <a:t>Contacts ESMO </a:t>
            </a:r>
          </a:p>
          <a:p>
            <a:pPr eaLnBrk="1" hangingPunct="1">
              <a:defRPr/>
            </a:pPr>
            <a:endParaRPr lang="en-US" altLang="en-US" sz="2067" b="1" baseline="30000" dirty="0">
              <a:solidFill>
                <a:schemeClr val="tx1"/>
              </a:solidFill>
              <a:latin typeface="Arial Narrow" pitchFamily="34" charset="0"/>
            </a:endParaRPr>
          </a:p>
          <a:p>
            <a:pPr eaLnBrk="1" hangingPunct="1">
              <a:defRPr/>
            </a:pPr>
            <a: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  <a:t>European Society for Medical Oncology </a:t>
            </a:r>
            <a:b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</a:br>
            <a: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  <a:t>Via L. </a:t>
            </a:r>
            <a:r>
              <a:rPr lang="en-US" altLang="en-US" sz="2067" baseline="30000" dirty="0" err="1">
                <a:solidFill>
                  <a:schemeClr val="tx1"/>
                </a:solidFill>
                <a:latin typeface="Arial Narrow" pitchFamily="34" charset="0"/>
              </a:rPr>
              <a:t>Taddei</a:t>
            </a:r>
            <a: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  <a:t> 4, CH-6962 </a:t>
            </a:r>
            <a:r>
              <a:rPr lang="en-US" altLang="en-US" sz="2067" baseline="30000" dirty="0" err="1">
                <a:solidFill>
                  <a:schemeClr val="tx1"/>
                </a:solidFill>
                <a:latin typeface="Arial Narrow" pitchFamily="34" charset="0"/>
              </a:rPr>
              <a:t>Viganello</a:t>
            </a:r>
            <a: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  <a:t> – </a:t>
            </a:r>
            <a:r>
              <a:rPr lang="en-US" altLang="en-US" sz="2067" baseline="30000" dirty="0" err="1">
                <a:solidFill>
                  <a:schemeClr val="tx1"/>
                </a:solidFill>
                <a:latin typeface="Arial Narrow" pitchFamily="34" charset="0"/>
              </a:rPr>
              <a:t>Lugano</a:t>
            </a:r>
            <a:b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</a:br>
            <a: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  <a:t>T. +41 (0)91 973 19 00</a:t>
            </a:r>
            <a:b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</a:br>
            <a: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  <a:t>F. +41 (0)91 973 19 02</a:t>
            </a:r>
            <a:b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</a:br>
            <a:r>
              <a:rPr lang="en-US" altLang="en-US" sz="2067" baseline="30000" dirty="0">
                <a:solidFill>
                  <a:schemeClr val="tx1"/>
                </a:solidFill>
                <a:latin typeface="Arial Narrow" pitchFamily="34" charset="0"/>
              </a:rPr>
              <a:t>http://</a:t>
            </a:r>
            <a:r>
              <a:rPr lang="en-US" altLang="en-US" sz="2067" baseline="30000" dirty="0" err="1">
                <a:solidFill>
                  <a:schemeClr val="tx1"/>
                </a:solidFill>
                <a:latin typeface="Arial Narrow" pitchFamily="34" charset="0"/>
              </a:rPr>
              <a:t>www.esmo.org</a:t>
            </a:r>
            <a:endParaRPr lang="en-US" altLang="en-US" sz="2067" b="1" baseline="0" dirty="0">
              <a:solidFill>
                <a:schemeClr val="tx1"/>
              </a:solidFill>
              <a:latin typeface="Arial Narrow" pitchFamily="34" charset="0"/>
            </a:endParaRPr>
          </a:p>
          <a:p>
            <a:pPr marL="0" marR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67" baseline="30000" dirty="0" err="1">
                <a:solidFill>
                  <a:schemeClr val="tx1"/>
                </a:solidFill>
                <a:latin typeface="Arial Narrow" pitchFamily="34" charset="0"/>
              </a:rPr>
              <a:t>esmo@esmo.org</a:t>
            </a:r>
            <a:endParaRPr lang="en-US" altLang="en-US" sz="2067" baseline="30000" dirty="0">
              <a:solidFill>
                <a:schemeClr val="tx1"/>
              </a:solidFill>
              <a:latin typeface="Arial Narrow" pitchFamily="34" charset="0"/>
            </a:endParaRPr>
          </a:p>
          <a:p>
            <a:pPr eaLnBrk="1" hangingPunct="1">
              <a:defRPr/>
            </a:pPr>
            <a:endParaRPr lang="en-US" altLang="en-US" sz="2400" baseline="30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" name="Text Placeholder 18"/>
          <p:cNvSpPr>
            <a:spLocks noGrp="1"/>
          </p:cNvSpPr>
          <p:nvPr>
            <p:ph type="body" sz="quarter" idx="10"/>
          </p:nvPr>
        </p:nvSpPr>
        <p:spPr>
          <a:xfrm>
            <a:off x="914401" y="2266720"/>
            <a:ext cx="6924495" cy="297517"/>
          </a:xfrm>
        </p:spPr>
        <p:txBody>
          <a:bodyPr tIns="140400" anchor="ctr">
            <a:noAutofit/>
          </a:bodyPr>
          <a:lstStyle>
            <a:lvl1pPr marL="0" indent="0" rtl="0">
              <a:buFontTx/>
              <a:buNone/>
              <a:defRPr lang="en-US" sz="2267" b="1" i="0" u="none" strike="noStrike" baseline="3000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914400" y="2664487"/>
            <a:ext cx="6924493" cy="270475"/>
          </a:xfrm>
        </p:spPr>
        <p:txBody>
          <a:bodyPr tIns="93600" bIns="0" anchor="ctr">
            <a:noAutofit/>
          </a:bodyPr>
          <a:lstStyle>
            <a:lvl1pPr marL="0" indent="0" rtl="0">
              <a:buFontTx/>
              <a:buNone/>
              <a:defRPr lang="en-US" sz="2267" b="0" i="0" u="none" strike="noStrike" baseline="3000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2937600"/>
            <a:ext cx="6924493" cy="297600"/>
          </a:xfrm>
        </p:spPr>
        <p:txBody>
          <a:bodyPr tIns="93600" bIns="0" anchor="ctr">
            <a:noAutofit/>
          </a:bodyPr>
          <a:lstStyle>
            <a:lvl1pPr marL="0" indent="0" rtl="0">
              <a:buFontTx/>
              <a:buNone/>
              <a:defRPr lang="en-US" sz="2267" b="0" i="0" u="none" strike="noStrike" baseline="3000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fr-CH" dirty="0"/>
              <a:t>Click to edit Master text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9FB4C-FCC4-423E-B433-D9FA2CAED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966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20000" y="274639"/>
            <a:ext cx="1074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1140" y="1600201"/>
            <a:ext cx="10742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8000" y="6372104"/>
            <a:ext cx="953803" cy="24618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333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5E7506D9-11D1-4EDF-8D7F-95F25EAFBD3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BB9A80-84E8-426B-8C9F-3FBEEA16BC5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35898" y="6106346"/>
            <a:ext cx="2584204" cy="5950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640" r:id="rId1"/>
    <p:sldLayoutId id="2147493641" r:id="rId2"/>
    <p:sldLayoutId id="2147493642" r:id="rId3"/>
    <p:sldLayoutId id="2147493643" r:id="rId4"/>
    <p:sldLayoutId id="2147493644" r:id="rId5"/>
    <p:sldLayoutId id="2147493645" r:id="rId6"/>
    <p:sldLayoutId id="2147493646" r:id="rId7"/>
    <p:sldLayoutId id="2147493647" r:id="rId8"/>
    <p:sldLayoutId id="2147493648" r:id="rId9"/>
    <p:sldLayoutId id="2147493649" r:id="rId10"/>
    <p:sldLayoutId id="214749365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sldNum="0" hdr="0" ftr="0" dt="0"/>
  <p:txStyles>
    <p:titleStyle>
      <a:lvl1pPr algn="l" defTabSz="609585" rtl="0" eaLnBrk="1" fontAlgn="base" hangingPunct="1">
        <a:spcBef>
          <a:spcPct val="0"/>
        </a:spcBef>
        <a:spcAft>
          <a:spcPct val="0"/>
        </a:spcAft>
        <a:defRPr sz="4267" b="1" kern="1200">
          <a:solidFill>
            <a:schemeClr val="tx1"/>
          </a:solidFill>
          <a:latin typeface="Arial Narrow"/>
          <a:ea typeface="MS PGothic" pitchFamily="34" charset="-128"/>
          <a:cs typeface="Arial Narrow"/>
        </a:defRPr>
      </a:lvl1pPr>
      <a:lvl2pPr algn="l" defTabSz="609585" rtl="0" eaLnBrk="1" fontAlgn="base" hangingPunct="1">
        <a:spcBef>
          <a:spcPct val="0"/>
        </a:spcBef>
        <a:spcAft>
          <a:spcPct val="0"/>
        </a:spcAft>
        <a:defRPr sz="5333" b="1">
          <a:solidFill>
            <a:srgbClr val="81104F"/>
          </a:solidFill>
          <a:latin typeface="Arial Narrow" charset="0"/>
          <a:ea typeface="MS PGothic" pitchFamily="34" charset="-128"/>
          <a:cs typeface="Arial Narrow" panose="020B0606020202030204" pitchFamily="34" charset="0"/>
        </a:defRPr>
      </a:lvl2pPr>
      <a:lvl3pPr algn="l" defTabSz="609585" rtl="0" eaLnBrk="1" fontAlgn="base" hangingPunct="1">
        <a:spcBef>
          <a:spcPct val="0"/>
        </a:spcBef>
        <a:spcAft>
          <a:spcPct val="0"/>
        </a:spcAft>
        <a:defRPr sz="5333" b="1">
          <a:solidFill>
            <a:srgbClr val="81104F"/>
          </a:solidFill>
          <a:latin typeface="Arial Narrow" charset="0"/>
          <a:ea typeface="MS PGothic" pitchFamily="34" charset="-128"/>
          <a:cs typeface="Arial Narrow" panose="020B0606020202030204" pitchFamily="34" charset="0"/>
        </a:defRPr>
      </a:lvl3pPr>
      <a:lvl4pPr algn="l" defTabSz="609585" rtl="0" eaLnBrk="1" fontAlgn="base" hangingPunct="1">
        <a:spcBef>
          <a:spcPct val="0"/>
        </a:spcBef>
        <a:spcAft>
          <a:spcPct val="0"/>
        </a:spcAft>
        <a:defRPr sz="5333" b="1">
          <a:solidFill>
            <a:srgbClr val="81104F"/>
          </a:solidFill>
          <a:latin typeface="Arial Narrow" charset="0"/>
          <a:ea typeface="MS PGothic" pitchFamily="34" charset="-128"/>
          <a:cs typeface="Arial Narrow" panose="020B0606020202030204" pitchFamily="34" charset="0"/>
        </a:defRPr>
      </a:lvl4pPr>
      <a:lvl5pPr algn="l" defTabSz="609585" rtl="0" eaLnBrk="1" fontAlgn="base" hangingPunct="1">
        <a:spcBef>
          <a:spcPct val="0"/>
        </a:spcBef>
        <a:spcAft>
          <a:spcPct val="0"/>
        </a:spcAft>
        <a:defRPr sz="5333" b="1">
          <a:solidFill>
            <a:srgbClr val="81104F"/>
          </a:solidFill>
          <a:latin typeface="Arial Narrow" charset="0"/>
          <a:ea typeface="MS PGothic" pitchFamily="34" charset="-128"/>
          <a:cs typeface="Arial Narrow" panose="020B0606020202030204" pitchFamily="34" charset="0"/>
        </a:defRPr>
      </a:lvl5pPr>
      <a:lvl6pPr marL="609585" algn="l" defTabSz="609585" rtl="0" eaLnBrk="1" fontAlgn="base" hangingPunct="1">
        <a:spcBef>
          <a:spcPct val="0"/>
        </a:spcBef>
        <a:spcAft>
          <a:spcPct val="0"/>
        </a:spcAft>
        <a:defRPr sz="5333" b="1">
          <a:solidFill>
            <a:srgbClr val="81104F"/>
          </a:solidFill>
          <a:latin typeface="Arial Narrow" charset="0"/>
          <a:ea typeface="ＭＳ Ｐゴシック" charset="0"/>
        </a:defRPr>
      </a:lvl6pPr>
      <a:lvl7pPr marL="1219170" algn="l" defTabSz="609585" rtl="0" eaLnBrk="1" fontAlgn="base" hangingPunct="1">
        <a:spcBef>
          <a:spcPct val="0"/>
        </a:spcBef>
        <a:spcAft>
          <a:spcPct val="0"/>
        </a:spcAft>
        <a:defRPr sz="5333" b="1">
          <a:solidFill>
            <a:srgbClr val="81104F"/>
          </a:solidFill>
          <a:latin typeface="Arial Narrow" charset="0"/>
          <a:ea typeface="ＭＳ Ｐゴシック" charset="0"/>
        </a:defRPr>
      </a:lvl7pPr>
      <a:lvl8pPr marL="1828754" algn="l" defTabSz="609585" rtl="0" eaLnBrk="1" fontAlgn="base" hangingPunct="1">
        <a:spcBef>
          <a:spcPct val="0"/>
        </a:spcBef>
        <a:spcAft>
          <a:spcPct val="0"/>
        </a:spcAft>
        <a:defRPr sz="5333" b="1">
          <a:solidFill>
            <a:srgbClr val="81104F"/>
          </a:solidFill>
          <a:latin typeface="Arial Narrow" charset="0"/>
          <a:ea typeface="ＭＳ Ｐゴシック" charset="0"/>
        </a:defRPr>
      </a:lvl8pPr>
      <a:lvl9pPr marL="2438339" algn="l" defTabSz="609585" rtl="0" eaLnBrk="1" fontAlgn="base" hangingPunct="1">
        <a:spcBef>
          <a:spcPct val="0"/>
        </a:spcBef>
        <a:spcAft>
          <a:spcPct val="0"/>
        </a:spcAft>
        <a:defRPr sz="5333" b="1">
          <a:solidFill>
            <a:srgbClr val="81104F"/>
          </a:solidFill>
          <a:latin typeface="Arial Narrow" charset="0"/>
          <a:ea typeface="ＭＳ Ｐゴシック" charset="0"/>
        </a:defRPr>
      </a:lvl9pPr>
    </p:titleStyle>
    <p:bodyStyle>
      <a:lvl1pPr marL="457189" indent="-457189" algn="l" defTabSz="60958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35000"/>
        <a:buFont typeface="Wingdings" panose="05000000000000000000" pitchFamily="2" charset="2"/>
        <a:buChar char="u"/>
        <a:defRPr sz="2133" kern="1200">
          <a:solidFill>
            <a:schemeClr val="tx1"/>
          </a:solidFill>
          <a:latin typeface="Arial Narrow"/>
          <a:ea typeface="MS PGothic" pitchFamily="34" charset="-128"/>
          <a:cs typeface="Arial Narrow"/>
        </a:defRPr>
      </a:lvl1pPr>
      <a:lvl2pPr marL="990575" indent="-380990" algn="l" defTabSz="60958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35000"/>
        <a:buFont typeface="Wingdings" panose="05000000000000000000" pitchFamily="2" charset="2"/>
        <a:buChar char="u"/>
        <a:defRPr sz="2133" kern="1200">
          <a:solidFill>
            <a:schemeClr val="tx1">
              <a:lumMod val="50000"/>
              <a:lumOff val="50000"/>
            </a:schemeClr>
          </a:solidFill>
          <a:latin typeface="Arial Narrow"/>
          <a:ea typeface="MS PGothic" pitchFamily="34" charset="-128"/>
          <a:cs typeface="Arial Narrow"/>
        </a:defRPr>
      </a:lvl2pPr>
      <a:lvl3pPr marL="1523962" indent="-304792" algn="l" defTabSz="60958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35000"/>
        <a:buFont typeface="Wingdings" panose="05000000000000000000" pitchFamily="2" charset="2"/>
        <a:buChar char="u"/>
        <a:defRPr sz="2133" kern="1200">
          <a:solidFill>
            <a:schemeClr val="bg1">
              <a:lumMod val="65000"/>
            </a:schemeClr>
          </a:solidFill>
          <a:latin typeface="Arial Narrow"/>
          <a:ea typeface="MS PGothic" pitchFamily="34" charset="-128"/>
          <a:cs typeface="Arial Narrow"/>
        </a:defRPr>
      </a:lvl3pPr>
      <a:lvl4pPr marL="2133547" indent="-304792" algn="l" defTabSz="60958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743131" indent="-304792" algn="l" defTabSz="60958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54701-E038-6A4D-926E-C69F0F27E5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C9674-DB6B-CC43-9B89-ABF9A7CE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9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701" r:id="rId1"/>
    <p:sldLayoutId id="2147493702" r:id="rId2"/>
    <p:sldLayoutId id="2147493703" r:id="rId3"/>
    <p:sldLayoutId id="2147493704" r:id="rId4"/>
    <p:sldLayoutId id="2147493705" r:id="rId5"/>
    <p:sldLayoutId id="2147493706" r:id="rId6"/>
    <p:sldLayoutId id="2147493707" r:id="rId7"/>
    <p:sldLayoutId id="2147493708" r:id="rId8"/>
    <p:sldLayoutId id="2147493709" r:id="rId9"/>
    <p:sldLayoutId id="2147493710" r:id="rId10"/>
    <p:sldLayoutId id="21474937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nicaltrials.gov/NCT0184498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fda.gov/Drugs/InformationOnDrugs/ApprovedDrugs/ucm623540.ht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260B403-AB33-5246-99EF-525D5EF2EC43}"/>
              </a:ext>
            </a:extLst>
          </p:cNvPr>
          <p:cNvSpPr txBox="1">
            <a:spLocks/>
          </p:cNvSpPr>
          <p:nvPr/>
        </p:nvSpPr>
        <p:spPr bwMode="auto">
          <a:xfrm>
            <a:off x="914400" y="2544640"/>
            <a:ext cx="1024568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Please note, these are the actual video-recorded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proceedings from the live CME event and may include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the use of trade names and other raw, unedited content.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1801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9E3715-B2D0-462B-A434-49C4318A8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94" y="573666"/>
            <a:ext cx="9321106" cy="553999"/>
          </a:xfrm>
        </p:spPr>
        <p:txBody>
          <a:bodyPr/>
          <a:lstStyle/>
          <a:p>
            <a:r>
              <a:rPr lang="en-NZ" cap="none" dirty="0"/>
              <a:t>SOLO-1: Adverse Events of Special Interest</a:t>
            </a:r>
            <a:endParaRPr lang="en-US" cap="none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471F08D-A910-4EE0-920A-5517EA3132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385462"/>
              </p:ext>
            </p:extLst>
          </p:nvPr>
        </p:nvGraphicFramePr>
        <p:xfrm>
          <a:off x="867449" y="1721605"/>
          <a:ext cx="10941435" cy="258063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852525">
                  <a:extLst>
                    <a:ext uri="{9D8B030D-6E8A-4147-A177-3AD203B41FA5}">
                      <a16:colId xmlns:a16="http://schemas.microsoft.com/office/drawing/2014/main" val="3527313171"/>
                    </a:ext>
                  </a:extLst>
                </a:gridCol>
                <a:gridCol w="3019835">
                  <a:extLst>
                    <a:ext uri="{9D8B030D-6E8A-4147-A177-3AD203B41FA5}">
                      <a16:colId xmlns:a16="http://schemas.microsoft.com/office/drawing/2014/main" val="3698066879"/>
                    </a:ext>
                  </a:extLst>
                </a:gridCol>
                <a:gridCol w="3069075">
                  <a:extLst>
                    <a:ext uri="{9D8B030D-6E8A-4147-A177-3AD203B41FA5}">
                      <a16:colId xmlns:a16="http://schemas.microsoft.com/office/drawing/2014/main" val="2474464771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dirty="0"/>
                        <a:t>Olaparib </a:t>
                      </a:r>
                      <a:br>
                        <a:rPr lang="en-NZ" sz="3200" dirty="0"/>
                      </a:br>
                      <a:r>
                        <a:rPr lang="en-NZ" sz="3200" dirty="0"/>
                        <a:t>(N=260)</a:t>
                      </a:r>
                      <a:endParaRPr lang="en-US" sz="32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dirty="0"/>
                        <a:t>Placebo </a:t>
                      </a:r>
                      <a:br>
                        <a:rPr lang="en-NZ" sz="3200" dirty="0"/>
                      </a:br>
                      <a:r>
                        <a:rPr lang="en-NZ" sz="3200" dirty="0"/>
                        <a:t>(N=130)</a:t>
                      </a:r>
                      <a:endParaRPr lang="en-US" sz="32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26590497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NZ" sz="2400"/>
                        <a:t>MDS/AML,* n (%)</a:t>
                      </a:r>
                      <a:endParaRPr lang="en-US" sz="240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/>
                        <a:t>3 (1.2)</a:t>
                      </a:r>
                      <a:endParaRPr lang="en-US" sz="240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/>
                        <a:t>0</a:t>
                      </a:r>
                      <a:endParaRPr lang="en-US" sz="240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1163150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NZ" sz="2400" dirty="0"/>
                        <a:t>New primary malignancies,</a:t>
                      </a:r>
                      <a:r>
                        <a:rPr lang="en-NZ" sz="2400" baseline="30000" dirty="0"/>
                        <a:t>†</a:t>
                      </a:r>
                      <a:r>
                        <a:rPr lang="en-NZ" sz="2400" dirty="0"/>
                        <a:t> n (%)</a:t>
                      </a:r>
                      <a:endParaRPr lang="en-US" sz="2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/>
                        <a:t>5 (1.9)</a:t>
                      </a:r>
                      <a:endParaRPr lang="en-US" sz="2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/>
                        <a:t>3 (2.3)</a:t>
                      </a:r>
                      <a:endParaRPr lang="en-US" sz="2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8142402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NZ" sz="2400"/>
                        <a:t>Pneumonitis/ILD, n (%)</a:t>
                      </a:r>
                      <a:endParaRPr lang="en-US" sz="240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/>
                        <a:t>5 (1.9)</a:t>
                      </a:r>
                      <a:endParaRPr lang="en-US" sz="2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/>
                        <a:t>0</a:t>
                      </a:r>
                      <a:endParaRPr lang="en-US" sz="2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7342313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981B138-BBB0-45AF-8BD5-F1926003238D}"/>
              </a:ext>
            </a:extLst>
          </p:cNvPr>
          <p:cNvSpPr txBox="1"/>
          <p:nvPr/>
        </p:nvSpPr>
        <p:spPr>
          <a:xfrm>
            <a:off x="3579778" y="5773787"/>
            <a:ext cx="8365089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333" dirty="0">
                <a:latin typeface="Arial Narrow"/>
                <a:ea typeface="+mn-ea"/>
                <a:cs typeface="Arial Narrow"/>
              </a:rPr>
              <a:t>*The three cases of AML occurred 1.7–5.7 months after stopping olaparib (duration of olaparib therapy of 14.3–24.9 months). </a:t>
            </a:r>
            <a:r>
              <a:rPr lang="en-NZ" sz="1333" baseline="30000" dirty="0"/>
              <a:t>†</a:t>
            </a:r>
            <a:r>
              <a:rPr lang="en-NZ" sz="1333" dirty="0">
                <a:latin typeface="Arial Narrow"/>
                <a:ea typeface="+mn-ea"/>
              </a:rPr>
              <a:t>Including breast cancer (n=3), head and neck cancer (n=1) and thyroid cancer (n=1) in the </a:t>
            </a:r>
            <a:r>
              <a:rPr lang="en-NZ" sz="1333" dirty="0" err="1">
                <a:latin typeface="Arial Narrow"/>
                <a:ea typeface="+mn-ea"/>
              </a:rPr>
              <a:t>olaparib</a:t>
            </a:r>
            <a:r>
              <a:rPr lang="en-NZ" sz="1333" dirty="0">
                <a:latin typeface="Arial Narrow"/>
                <a:ea typeface="+mn-ea"/>
              </a:rPr>
              <a:t> group, and breast cancer (n=3) in the placebo group. AML, acute myeloid leukaemia; ILD, interstitial lung disease; MDS, myelodysplastic syndrome</a:t>
            </a:r>
            <a:endParaRPr lang="en-US" sz="1333" dirty="0">
              <a:latin typeface="Arial Narrow"/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6D3C22-F7CD-2F4C-982D-0979E572C30F}"/>
              </a:ext>
            </a:extLst>
          </p:cNvPr>
          <p:cNvSpPr txBox="1"/>
          <p:nvPr/>
        </p:nvSpPr>
        <p:spPr>
          <a:xfrm>
            <a:off x="928316" y="6481536"/>
            <a:ext cx="3743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0" u="none" strike="noStrike" kern="1200" baseline="0" dirty="0">
                <a:latin typeface="Arial Narrow"/>
                <a:ea typeface="+mn-ea"/>
                <a:cs typeface="Arial Narrow"/>
              </a:rPr>
              <a:t>Moore KN et al. Proc ESMO 2018; Abstract LBA7_PR.</a:t>
            </a:r>
          </a:p>
        </p:txBody>
      </p:sp>
    </p:spTree>
    <p:extLst>
      <p:ext uri="{BB962C8B-B14F-4D97-AF65-F5344CB8AC3E}">
        <p14:creationId xmlns:p14="http://schemas.microsoft.com/office/powerpoint/2010/main" val="207960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62ACF24-8CD2-4A11-9266-CE7470FBFCB0}"/>
              </a:ext>
            </a:extLst>
          </p:cNvPr>
          <p:cNvGrpSpPr/>
          <p:nvPr/>
        </p:nvGrpSpPr>
        <p:grpSpPr>
          <a:xfrm>
            <a:off x="0" y="1930613"/>
            <a:ext cx="12190536" cy="3071381"/>
            <a:chOff x="2" y="2380033"/>
            <a:chExt cx="12190536" cy="3438381"/>
          </a:xfrm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5AF4E72-3BAC-44EA-8078-0FF8F6AE5D28}"/>
                </a:ext>
              </a:extLst>
            </p:cNvPr>
            <p:cNvSpPr/>
            <p:nvPr/>
          </p:nvSpPr>
          <p:spPr bwMode="auto">
            <a:xfrm>
              <a:off x="2" y="2380033"/>
              <a:ext cx="12190536" cy="3438381"/>
            </a:xfrm>
            <a:custGeom>
              <a:avLst/>
              <a:gdLst>
                <a:gd name="connsiteX0" fmla="*/ 965701 w 12190536"/>
                <a:gd name="connsiteY0" fmla="*/ 0 h 3438381"/>
                <a:gd name="connsiteX1" fmla="*/ 1432532 w 12190536"/>
                <a:gd name="connsiteY1" fmla="*/ 0 h 3438381"/>
                <a:gd name="connsiteX2" fmla="*/ 2115052 w 12190536"/>
                <a:gd name="connsiteY2" fmla="*/ 679086 h 3438381"/>
                <a:gd name="connsiteX3" fmla="*/ 2115052 w 12190536"/>
                <a:gd name="connsiteY3" fmla="*/ 1945188 h 3438381"/>
                <a:gd name="connsiteX4" fmla="*/ 2115052 w 12190536"/>
                <a:gd name="connsiteY4" fmla="*/ 2007863 h 3438381"/>
                <a:gd name="connsiteX5" fmla="*/ 2114531 w 12190536"/>
                <a:gd name="connsiteY5" fmla="*/ 2007863 h 3438381"/>
                <a:gd name="connsiteX6" fmla="*/ 2114531 w 12190536"/>
                <a:gd name="connsiteY6" fmla="*/ 2085345 h 3438381"/>
                <a:gd name="connsiteX7" fmla="*/ 2114531 w 12190536"/>
                <a:gd name="connsiteY7" fmla="*/ 2759295 h 3438381"/>
                <a:gd name="connsiteX8" fmla="*/ 2253399 w 12190536"/>
                <a:gd name="connsiteY8" fmla="*/ 2897463 h 3438381"/>
                <a:gd name="connsiteX9" fmla="*/ 2661876 w 12190536"/>
                <a:gd name="connsiteY9" fmla="*/ 2897463 h 3438381"/>
                <a:gd name="connsiteX10" fmla="*/ 2674076 w 12190536"/>
                <a:gd name="connsiteY10" fmla="*/ 2897463 h 3438381"/>
                <a:gd name="connsiteX11" fmla="*/ 2674989 w 12190536"/>
                <a:gd name="connsiteY11" fmla="*/ 2897463 h 3438381"/>
                <a:gd name="connsiteX12" fmla="*/ 2681371 w 12190536"/>
                <a:gd name="connsiteY12" fmla="*/ 2897463 h 3438381"/>
                <a:gd name="connsiteX13" fmla="*/ 2695612 w 12190536"/>
                <a:gd name="connsiteY13" fmla="*/ 2897463 h 3438381"/>
                <a:gd name="connsiteX14" fmla="*/ 2698695 w 12190536"/>
                <a:gd name="connsiteY14" fmla="*/ 2897463 h 3438381"/>
                <a:gd name="connsiteX15" fmla="*/ 2712936 w 12190536"/>
                <a:gd name="connsiteY15" fmla="*/ 2897463 h 3438381"/>
                <a:gd name="connsiteX16" fmla="*/ 2720230 w 12190536"/>
                <a:gd name="connsiteY16" fmla="*/ 2897463 h 3438381"/>
                <a:gd name="connsiteX17" fmla="*/ 2732431 w 12190536"/>
                <a:gd name="connsiteY17" fmla="*/ 2897463 h 3438381"/>
                <a:gd name="connsiteX18" fmla="*/ 3140908 w 12190536"/>
                <a:gd name="connsiteY18" fmla="*/ 2897463 h 3438381"/>
                <a:gd name="connsiteX19" fmla="*/ 3279776 w 12190536"/>
                <a:gd name="connsiteY19" fmla="*/ 2759295 h 3438381"/>
                <a:gd name="connsiteX20" fmla="*/ 3279776 w 12190536"/>
                <a:gd name="connsiteY20" fmla="*/ 2085345 h 3438381"/>
                <a:gd name="connsiteX21" fmla="*/ 3279776 w 12190536"/>
                <a:gd name="connsiteY21" fmla="*/ 2007863 h 3438381"/>
                <a:gd name="connsiteX22" fmla="*/ 3279254 w 12190536"/>
                <a:gd name="connsiteY22" fmla="*/ 2007863 h 3438381"/>
                <a:gd name="connsiteX23" fmla="*/ 3279254 w 12190536"/>
                <a:gd name="connsiteY23" fmla="*/ 1945188 h 3438381"/>
                <a:gd name="connsiteX24" fmla="*/ 3279254 w 12190536"/>
                <a:gd name="connsiteY24" fmla="*/ 679086 h 3438381"/>
                <a:gd name="connsiteX25" fmla="*/ 3961774 w 12190536"/>
                <a:gd name="connsiteY25" fmla="*/ 0 h 3438381"/>
                <a:gd name="connsiteX26" fmla="*/ 4274514 w 12190536"/>
                <a:gd name="connsiteY26" fmla="*/ 0 h 3438381"/>
                <a:gd name="connsiteX27" fmla="*/ 4413750 w 12190536"/>
                <a:gd name="connsiteY27" fmla="*/ 0 h 3438381"/>
                <a:gd name="connsiteX28" fmla="*/ 4428605 w 12190536"/>
                <a:gd name="connsiteY28" fmla="*/ 0 h 3438381"/>
                <a:gd name="connsiteX29" fmla="*/ 4567840 w 12190536"/>
                <a:gd name="connsiteY29" fmla="*/ 0 h 3438381"/>
                <a:gd name="connsiteX30" fmla="*/ 4880581 w 12190536"/>
                <a:gd name="connsiteY30" fmla="*/ 0 h 3438381"/>
                <a:gd name="connsiteX31" fmla="*/ 5563101 w 12190536"/>
                <a:gd name="connsiteY31" fmla="*/ 679086 h 3438381"/>
                <a:gd name="connsiteX32" fmla="*/ 5563101 w 12190536"/>
                <a:gd name="connsiteY32" fmla="*/ 1945188 h 3438381"/>
                <a:gd name="connsiteX33" fmla="*/ 5563101 w 12190536"/>
                <a:gd name="connsiteY33" fmla="*/ 2007863 h 3438381"/>
                <a:gd name="connsiteX34" fmla="*/ 5562580 w 12190536"/>
                <a:gd name="connsiteY34" fmla="*/ 2007863 h 3438381"/>
                <a:gd name="connsiteX35" fmla="*/ 5562580 w 12190536"/>
                <a:gd name="connsiteY35" fmla="*/ 2085345 h 3438381"/>
                <a:gd name="connsiteX36" fmla="*/ 5562580 w 12190536"/>
                <a:gd name="connsiteY36" fmla="*/ 2759295 h 3438381"/>
                <a:gd name="connsiteX37" fmla="*/ 5701448 w 12190536"/>
                <a:gd name="connsiteY37" fmla="*/ 2897463 h 3438381"/>
                <a:gd name="connsiteX38" fmla="*/ 6143661 w 12190536"/>
                <a:gd name="connsiteY38" fmla="*/ 2897463 h 3438381"/>
                <a:gd name="connsiteX39" fmla="*/ 6160226 w 12190536"/>
                <a:gd name="connsiteY39" fmla="*/ 2897463 h 3438381"/>
                <a:gd name="connsiteX40" fmla="*/ 6160985 w 12190536"/>
                <a:gd name="connsiteY40" fmla="*/ 2897463 h 3438381"/>
                <a:gd name="connsiteX41" fmla="*/ 6167520 w 12190536"/>
                <a:gd name="connsiteY41" fmla="*/ 2897463 h 3438381"/>
                <a:gd name="connsiteX42" fmla="*/ 6168279 w 12190536"/>
                <a:gd name="connsiteY42" fmla="*/ 2897463 h 3438381"/>
                <a:gd name="connsiteX43" fmla="*/ 6184844 w 12190536"/>
                <a:gd name="connsiteY43" fmla="*/ 2897463 h 3438381"/>
                <a:gd name="connsiteX44" fmla="*/ 6627057 w 12190536"/>
                <a:gd name="connsiteY44" fmla="*/ 2897463 h 3438381"/>
                <a:gd name="connsiteX45" fmla="*/ 6765925 w 12190536"/>
                <a:gd name="connsiteY45" fmla="*/ 2759295 h 3438381"/>
                <a:gd name="connsiteX46" fmla="*/ 6765925 w 12190536"/>
                <a:gd name="connsiteY46" fmla="*/ 2085345 h 3438381"/>
                <a:gd name="connsiteX47" fmla="*/ 6765925 w 12190536"/>
                <a:gd name="connsiteY47" fmla="*/ 2007863 h 3438381"/>
                <a:gd name="connsiteX48" fmla="*/ 6765404 w 12190536"/>
                <a:gd name="connsiteY48" fmla="*/ 2007863 h 3438381"/>
                <a:gd name="connsiteX49" fmla="*/ 6765404 w 12190536"/>
                <a:gd name="connsiteY49" fmla="*/ 1945188 h 3438381"/>
                <a:gd name="connsiteX50" fmla="*/ 6765404 w 12190536"/>
                <a:gd name="connsiteY50" fmla="*/ 679086 h 3438381"/>
                <a:gd name="connsiteX51" fmla="*/ 7447924 w 12190536"/>
                <a:gd name="connsiteY51" fmla="*/ 0 h 3438381"/>
                <a:gd name="connsiteX52" fmla="*/ 7760664 w 12190536"/>
                <a:gd name="connsiteY52" fmla="*/ 0 h 3438381"/>
                <a:gd name="connsiteX53" fmla="*/ 7880850 w 12190536"/>
                <a:gd name="connsiteY53" fmla="*/ 0 h 3438381"/>
                <a:gd name="connsiteX54" fmla="*/ 7914755 w 12190536"/>
                <a:gd name="connsiteY54" fmla="*/ 0 h 3438381"/>
                <a:gd name="connsiteX55" fmla="*/ 8034940 w 12190536"/>
                <a:gd name="connsiteY55" fmla="*/ 0 h 3438381"/>
                <a:gd name="connsiteX56" fmla="*/ 8347681 w 12190536"/>
                <a:gd name="connsiteY56" fmla="*/ 0 h 3438381"/>
                <a:gd name="connsiteX57" fmla="*/ 9030201 w 12190536"/>
                <a:gd name="connsiteY57" fmla="*/ 679086 h 3438381"/>
                <a:gd name="connsiteX58" fmla="*/ 9030201 w 12190536"/>
                <a:gd name="connsiteY58" fmla="*/ 1945188 h 3438381"/>
                <a:gd name="connsiteX59" fmla="*/ 9030201 w 12190536"/>
                <a:gd name="connsiteY59" fmla="*/ 2007863 h 3438381"/>
                <a:gd name="connsiteX60" fmla="*/ 9029679 w 12190536"/>
                <a:gd name="connsiteY60" fmla="*/ 2007863 h 3438381"/>
                <a:gd name="connsiteX61" fmla="*/ 9029679 w 12190536"/>
                <a:gd name="connsiteY61" fmla="*/ 2085345 h 3438381"/>
                <a:gd name="connsiteX62" fmla="*/ 9029679 w 12190536"/>
                <a:gd name="connsiteY62" fmla="*/ 2759295 h 3438381"/>
                <a:gd name="connsiteX63" fmla="*/ 9168547 w 12190536"/>
                <a:gd name="connsiteY63" fmla="*/ 2897463 h 3438381"/>
                <a:gd name="connsiteX64" fmla="*/ 9577025 w 12190536"/>
                <a:gd name="connsiteY64" fmla="*/ 2897463 h 3438381"/>
                <a:gd name="connsiteX65" fmla="*/ 9589225 w 12190536"/>
                <a:gd name="connsiteY65" fmla="*/ 2897463 h 3438381"/>
                <a:gd name="connsiteX66" fmla="*/ 9596519 w 12190536"/>
                <a:gd name="connsiteY66" fmla="*/ 2897463 h 3438381"/>
                <a:gd name="connsiteX67" fmla="*/ 9628085 w 12190536"/>
                <a:gd name="connsiteY67" fmla="*/ 2897463 h 3438381"/>
                <a:gd name="connsiteX68" fmla="*/ 9635379 w 12190536"/>
                <a:gd name="connsiteY68" fmla="*/ 2897463 h 3438381"/>
                <a:gd name="connsiteX69" fmla="*/ 9647579 w 12190536"/>
                <a:gd name="connsiteY69" fmla="*/ 2897463 h 3438381"/>
                <a:gd name="connsiteX70" fmla="*/ 10056057 w 12190536"/>
                <a:gd name="connsiteY70" fmla="*/ 2897463 h 3438381"/>
                <a:gd name="connsiteX71" fmla="*/ 10194925 w 12190536"/>
                <a:gd name="connsiteY71" fmla="*/ 2759295 h 3438381"/>
                <a:gd name="connsiteX72" fmla="*/ 10194925 w 12190536"/>
                <a:gd name="connsiteY72" fmla="*/ 2085345 h 3438381"/>
                <a:gd name="connsiteX73" fmla="*/ 10194925 w 12190536"/>
                <a:gd name="connsiteY73" fmla="*/ 2007863 h 3438381"/>
                <a:gd name="connsiteX74" fmla="*/ 10194403 w 12190536"/>
                <a:gd name="connsiteY74" fmla="*/ 2007863 h 3438381"/>
                <a:gd name="connsiteX75" fmla="*/ 10194403 w 12190536"/>
                <a:gd name="connsiteY75" fmla="*/ 1945188 h 3438381"/>
                <a:gd name="connsiteX76" fmla="*/ 10194403 w 12190536"/>
                <a:gd name="connsiteY76" fmla="*/ 679086 h 3438381"/>
                <a:gd name="connsiteX77" fmla="*/ 10876923 w 12190536"/>
                <a:gd name="connsiteY77" fmla="*/ 0 h 3438381"/>
                <a:gd name="connsiteX78" fmla="*/ 11343755 w 12190536"/>
                <a:gd name="connsiteY78" fmla="*/ 0 h 3438381"/>
                <a:gd name="connsiteX79" fmla="*/ 11343755 w 12190536"/>
                <a:gd name="connsiteY79" fmla="*/ 1057 h 3438381"/>
                <a:gd name="connsiteX80" fmla="*/ 11343755 w 12190536"/>
                <a:gd name="connsiteY80" fmla="*/ 2037 h 3438381"/>
                <a:gd name="connsiteX81" fmla="*/ 12190536 w 12190536"/>
                <a:gd name="connsiteY81" fmla="*/ 2037 h 3438381"/>
                <a:gd name="connsiteX82" fmla="*/ 12190536 w 12190536"/>
                <a:gd name="connsiteY82" fmla="*/ 541788 h 3438381"/>
                <a:gd name="connsiteX83" fmla="*/ 11235190 w 12190536"/>
                <a:gd name="connsiteY83" fmla="*/ 541788 h 3438381"/>
                <a:gd name="connsiteX84" fmla="*/ 11235190 w 12190536"/>
                <a:gd name="connsiteY84" fmla="*/ 540918 h 3438381"/>
                <a:gd name="connsiteX85" fmla="*/ 11229782 w 12190536"/>
                <a:gd name="connsiteY85" fmla="*/ 540918 h 3438381"/>
                <a:gd name="connsiteX86" fmla="*/ 10876923 w 12190536"/>
                <a:gd name="connsiteY86" fmla="*/ 540918 h 3438381"/>
                <a:gd name="connsiteX87" fmla="*/ 10738055 w 12190536"/>
                <a:gd name="connsiteY87" fmla="*/ 679086 h 3438381"/>
                <a:gd name="connsiteX88" fmla="*/ 10738055 w 12190536"/>
                <a:gd name="connsiteY88" fmla="*/ 1353036 h 3438381"/>
                <a:gd name="connsiteX89" fmla="*/ 10738055 w 12190536"/>
                <a:gd name="connsiteY89" fmla="*/ 1430519 h 3438381"/>
                <a:gd name="connsiteX90" fmla="*/ 10738577 w 12190536"/>
                <a:gd name="connsiteY90" fmla="*/ 1430519 h 3438381"/>
                <a:gd name="connsiteX91" fmla="*/ 10738577 w 12190536"/>
                <a:gd name="connsiteY91" fmla="*/ 1493194 h 3438381"/>
                <a:gd name="connsiteX92" fmla="*/ 10738577 w 12190536"/>
                <a:gd name="connsiteY92" fmla="*/ 2759295 h 3438381"/>
                <a:gd name="connsiteX93" fmla="*/ 10056057 w 12190536"/>
                <a:gd name="connsiteY93" fmla="*/ 3438381 h 3438381"/>
                <a:gd name="connsiteX94" fmla="*/ 9743316 w 12190536"/>
                <a:gd name="connsiteY94" fmla="*/ 3438381 h 3438381"/>
                <a:gd name="connsiteX95" fmla="*/ 9635379 w 12190536"/>
                <a:gd name="connsiteY95" fmla="*/ 3438381 h 3438381"/>
                <a:gd name="connsiteX96" fmla="*/ 9589225 w 12190536"/>
                <a:gd name="connsiteY96" fmla="*/ 3438381 h 3438381"/>
                <a:gd name="connsiteX97" fmla="*/ 9481288 w 12190536"/>
                <a:gd name="connsiteY97" fmla="*/ 3438381 h 3438381"/>
                <a:gd name="connsiteX98" fmla="*/ 9168547 w 12190536"/>
                <a:gd name="connsiteY98" fmla="*/ 3438381 h 3438381"/>
                <a:gd name="connsiteX99" fmla="*/ 8486027 w 12190536"/>
                <a:gd name="connsiteY99" fmla="*/ 2759295 h 3438381"/>
                <a:gd name="connsiteX100" fmla="*/ 8486027 w 12190536"/>
                <a:gd name="connsiteY100" fmla="*/ 1493194 h 3438381"/>
                <a:gd name="connsiteX101" fmla="*/ 8486027 w 12190536"/>
                <a:gd name="connsiteY101" fmla="*/ 1430519 h 3438381"/>
                <a:gd name="connsiteX102" fmla="*/ 8486549 w 12190536"/>
                <a:gd name="connsiteY102" fmla="*/ 1430519 h 3438381"/>
                <a:gd name="connsiteX103" fmla="*/ 8486549 w 12190536"/>
                <a:gd name="connsiteY103" fmla="*/ 1353036 h 3438381"/>
                <a:gd name="connsiteX104" fmla="*/ 8486549 w 12190536"/>
                <a:gd name="connsiteY104" fmla="*/ 679086 h 3438381"/>
                <a:gd name="connsiteX105" fmla="*/ 8347681 w 12190536"/>
                <a:gd name="connsiteY105" fmla="*/ 540918 h 3438381"/>
                <a:gd name="connsiteX106" fmla="*/ 7939204 w 12190536"/>
                <a:gd name="connsiteY106" fmla="*/ 540918 h 3438381"/>
                <a:gd name="connsiteX107" fmla="*/ 7914755 w 12190536"/>
                <a:gd name="connsiteY107" fmla="*/ 540918 h 3438381"/>
                <a:gd name="connsiteX108" fmla="*/ 7907461 w 12190536"/>
                <a:gd name="connsiteY108" fmla="*/ 540918 h 3438381"/>
                <a:gd name="connsiteX109" fmla="*/ 7905468 w 12190536"/>
                <a:gd name="connsiteY109" fmla="*/ 540918 h 3438381"/>
                <a:gd name="connsiteX110" fmla="*/ 7890137 w 12190536"/>
                <a:gd name="connsiteY110" fmla="*/ 540918 h 3438381"/>
                <a:gd name="connsiteX111" fmla="*/ 7888144 w 12190536"/>
                <a:gd name="connsiteY111" fmla="*/ 540918 h 3438381"/>
                <a:gd name="connsiteX112" fmla="*/ 7880850 w 12190536"/>
                <a:gd name="connsiteY112" fmla="*/ 540918 h 3438381"/>
                <a:gd name="connsiteX113" fmla="*/ 7856401 w 12190536"/>
                <a:gd name="connsiteY113" fmla="*/ 540918 h 3438381"/>
                <a:gd name="connsiteX114" fmla="*/ 7447924 w 12190536"/>
                <a:gd name="connsiteY114" fmla="*/ 540918 h 3438381"/>
                <a:gd name="connsiteX115" fmla="*/ 7309056 w 12190536"/>
                <a:gd name="connsiteY115" fmla="*/ 679086 h 3438381"/>
                <a:gd name="connsiteX116" fmla="*/ 7309056 w 12190536"/>
                <a:gd name="connsiteY116" fmla="*/ 1353036 h 3438381"/>
                <a:gd name="connsiteX117" fmla="*/ 7309056 w 12190536"/>
                <a:gd name="connsiteY117" fmla="*/ 1430519 h 3438381"/>
                <a:gd name="connsiteX118" fmla="*/ 7309577 w 12190536"/>
                <a:gd name="connsiteY118" fmla="*/ 1430519 h 3438381"/>
                <a:gd name="connsiteX119" fmla="*/ 7309577 w 12190536"/>
                <a:gd name="connsiteY119" fmla="*/ 1493194 h 3438381"/>
                <a:gd name="connsiteX120" fmla="*/ 7309577 w 12190536"/>
                <a:gd name="connsiteY120" fmla="*/ 2759295 h 3438381"/>
                <a:gd name="connsiteX121" fmla="*/ 6627057 w 12190536"/>
                <a:gd name="connsiteY121" fmla="*/ 3438381 h 3438381"/>
                <a:gd name="connsiteX122" fmla="*/ 6314316 w 12190536"/>
                <a:gd name="connsiteY122" fmla="*/ 3438381 h 3438381"/>
                <a:gd name="connsiteX123" fmla="*/ 6168279 w 12190536"/>
                <a:gd name="connsiteY123" fmla="*/ 3438381 h 3438381"/>
                <a:gd name="connsiteX124" fmla="*/ 6160226 w 12190536"/>
                <a:gd name="connsiteY124" fmla="*/ 3438381 h 3438381"/>
                <a:gd name="connsiteX125" fmla="*/ 6014188 w 12190536"/>
                <a:gd name="connsiteY125" fmla="*/ 3438381 h 3438381"/>
                <a:gd name="connsiteX126" fmla="*/ 5701448 w 12190536"/>
                <a:gd name="connsiteY126" fmla="*/ 3438381 h 3438381"/>
                <a:gd name="connsiteX127" fmla="*/ 5018928 w 12190536"/>
                <a:gd name="connsiteY127" fmla="*/ 2759295 h 3438381"/>
                <a:gd name="connsiteX128" fmla="*/ 5018928 w 12190536"/>
                <a:gd name="connsiteY128" fmla="*/ 1493194 h 3438381"/>
                <a:gd name="connsiteX129" fmla="*/ 5018928 w 12190536"/>
                <a:gd name="connsiteY129" fmla="*/ 1430519 h 3438381"/>
                <a:gd name="connsiteX130" fmla="*/ 5019449 w 12190536"/>
                <a:gd name="connsiteY130" fmla="*/ 1430519 h 3438381"/>
                <a:gd name="connsiteX131" fmla="*/ 5019449 w 12190536"/>
                <a:gd name="connsiteY131" fmla="*/ 1353036 h 3438381"/>
                <a:gd name="connsiteX132" fmla="*/ 5019449 w 12190536"/>
                <a:gd name="connsiteY132" fmla="*/ 679086 h 3438381"/>
                <a:gd name="connsiteX133" fmla="*/ 4880581 w 12190536"/>
                <a:gd name="connsiteY133" fmla="*/ 540918 h 3438381"/>
                <a:gd name="connsiteX134" fmla="*/ 4438368 w 12190536"/>
                <a:gd name="connsiteY134" fmla="*/ 540918 h 3438381"/>
                <a:gd name="connsiteX135" fmla="*/ 4428605 w 12190536"/>
                <a:gd name="connsiteY135" fmla="*/ 540918 h 3438381"/>
                <a:gd name="connsiteX136" fmla="*/ 4421311 w 12190536"/>
                <a:gd name="connsiteY136" fmla="*/ 540918 h 3438381"/>
                <a:gd name="connsiteX137" fmla="*/ 4421045 w 12190536"/>
                <a:gd name="connsiteY137" fmla="*/ 540918 h 3438381"/>
                <a:gd name="connsiteX138" fmla="*/ 4413750 w 12190536"/>
                <a:gd name="connsiteY138" fmla="*/ 540918 h 3438381"/>
                <a:gd name="connsiteX139" fmla="*/ 4403987 w 12190536"/>
                <a:gd name="connsiteY139" fmla="*/ 540918 h 3438381"/>
                <a:gd name="connsiteX140" fmla="*/ 3961774 w 12190536"/>
                <a:gd name="connsiteY140" fmla="*/ 540918 h 3438381"/>
                <a:gd name="connsiteX141" fmla="*/ 3822907 w 12190536"/>
                <a:gd name="connsiteY141" fmla="*/ 679086 h 3438381"/>
                <a:gd name="connsiteX142" fmla="*/ 3822907 w 12190536"/>
                <a:gd name="connsiteY142" fmla="*/ 1353036 h 3438381"/>
                <a:gd name="connsiteX143" fmla="*/ 3822907 w 12190536"/>
                <a:gd name="connsiteY143" fmla="*/ 1430519 h 3438381"/>
                <a:gd name="connsiteX144" fmla="*/ 3823428 w 12190536"/>
                <a:gd name="connsiteY144" fmla="*/ 1430519 h 3438381"/>
                <a:gd name="connsiteX145" fmla="*/ 3823428 w 12190536"/>
                <a:gd name="connsiteY145" fmla="*/ 1493194 h 3438381"/>
                <a:gd name="connsiteX146" fmla="*/ 3823428 w 12190536"/>
                <a:gd name="connsiteY146" fmla="*/ 2759295 h 3438381"/>
                <a:gd name="connsiteX147" fmla="*/ 3140908 w 12190536"/>
                <a:gd name="connsiteY147" fmla="*/ 3438381 h 3438381"/>
                <a:gd name="connsiteX148" fmla="*/ 2756251 w 12190536"/>
                <a:gd name="connsiteY148" fmla="*/ 3438381 h 3438381"/>
                <a:gd name="connsiteX149" fmla="*/ 2720230 w 12190536"/>
                <a:gd name="connsiteY149" fmla="*/ 3438381 h 3438381"/>
                <a:gd name="connsiteX150" fmla="*/ 2674076 w 12190536"/>
                <a:gd name="connsiteY150" fmla="*/ 3438381 h 3438381"/>
                <a:gd name="connsiteX151" fmla="*/ 2638056 w 12190536"/>
                <a:gd name="connsiteY151" fmla="*/ 3438381 h 3438381"/>
                <a:gd name="connsiteX152" fmla="*/ 2253399 w 12190536"/>
                <a:gd name="connsiteY152" fmla="*/ 3438381 h 3438381"/>
                <a:gd name="connsiteX153" fmla="*/ 1570879 w 12190536"/>
                <a:gd name="connsiteY153" fmla="*/ 2759295 h 3438381"/>
                <a:gd name="connsiteX154" fmla="*/ 1570879 w 12190536"/>
                <a:gd name="connsiteY154" fmla="*/ 1493194 h 3438381"/>
                <a:gd name="connsiteX155" fmla="*/ 1570879 w 12190536"/>
                <a:gd name="connsiteY155" fmla="*/ 1430519 h 3438381"/>
                <a:gd name="connsiteX156" fmla="*/ 1571400 w 12190536"/>
                <a:gd name="connsiteY156" fmla="*/ 1430519 h 3438381"/>
                <a:gd name="connsiteX157" fmla="*/ 1571400 w 12190536"/>
                <a:gd name="connsiteY157" fmla="*/ 1353036 h 3438381"/>
                <a:gd name="connsiteX158" fmla="*/ 1571400 w 12190536"/>
                <a:gd name="connsiteY158" fmla="*/ 679086 h 3438381"/>
                <a:gd name="connsiteX159" fmla="*/ 1432532 w 12190536"/>
                <a:gd name="connsiteY159" fmla="*/ 540918 h 3438381"/>
                <a:gd name="connsiteX160" fmla="*/ 972995 w 12190536"/>
                <a:gd name="connsiteY160" fmla="*/ 540918 h 3438381"/>
                <a:gd name="connsiteX161" fmla="*/ 970088 w 12190536"/>
                <a:gd name="connsiteY161" fmla="*/ 540918 h 3438381"/>
                <a:gd name="connsiteX162" fmla="*/ 970088 w 12190536"/>
                <a:gd name="connsiteY162" fmla="*/ 541788 h 3438381"/>
                <a:gd name="connsiteX163" fmla="*/ 0 w 12190536"/>
                <a:gd name="connsiteY163" fmla="*/ 541788 h 3438381"/>
                <a:gd name="connsiteX164" fmla="*/ 0 w 12190536"/>
                <a:gd name="connsiteY164" fmla="*/ 2037 h 3438381"/>
                <a:gd name="connsiteX165" fmla="*/ 965701 w 12190536"/>
                <a:gd name="connsiteY165" fmla="*/ 2037 h 3438381"/>
                <a:gd name="connsiteX166" fmla="*/ 965701 w 12190536"/>
                <a:gd name="connsiteY166" fmla="*/ 1057 h 3438381"/>
                <a:gd name="connsiteX167" fmla="*/ 965701 w 12190536"/>
                <a:gd name="connsiteY167" fmla="*/ 0 h 34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12190536" h="3438381">
                  <a:moveTo>
                    <a:pt x="965701" y="0"/>
                  </a:moveTo>
                  <a:cubicBezTo>
                    <a:pt x="1432532" y="0"/>
                    <a:pt x="1432532" y="0"/>
                    <a:pt x="1432532" y="0"/>
                  </a:cubicBezTo>
                  <a:cubicBezTo>
                    <a:pt x="1810725" y="0"/>
                    <a:pt x="2115052" y="305737"/>
                    <a:pt x="2115052" y="679086"/>
                  </a:cubicBezTo>
                  <a:cubicBezTo>
                    <a:pt x="2115052" y="1265202"/>
                    <a:pt x="2115052" y="1668157"/>
                    <a:pt x="2115052" y="1945188"/>
                  </a:cubicBezTo>
                  <a:lnTo>
                    <a:pt x="2115052" y="2007863"/>
                  </a:lnTo>
                  <a:lnTo>
                    <a:pt x="2114531" y="2007863"/>
                  </a:lnTo>
                  <a:lnTo>
                    <a:pt x="2114531" y="2085345"/>
                  </a:lnTo>
                  <a:cubicBezTo>
                    <a:pt x="2114531" y="2759295"/>
                    <a:pt x="2114531" y="2759295"/>
                    <a:pt x="2114531" y="2759295"/>
                  </a:cubicBezTo>
                  <a:cubicBezTo>
                    <a:pt x="2114531" y="2835728"/>
                    <a:pt x="2176578" y="2897463"/>
                    <a:pt x="2253399" y="2897463"/>
                  </a:cubicBezTo>
                  <a:cubicBezTo>
                    <a:pt x="2486815" y="2897463"/>
                    <a:pt x="2603522" y="2897463"/>
                    <a:pt x="2661876" y="2897463"/>
                  </a:cubicBezTo>
                  <a:lnTo>
                    <a:pt x="2674076" y="2897463"/>
                  </a:lnTo>
                  <a:lnTo>
                    <a:pt x="2674989" y="2897463"/>
                  </a:lnTo>
                  <a:lnTo>
                    <a:pt x="2681371" y="2897463"/>
                  </a:lnTo>
                  <a:lnTo>
                    <a:pt x="2695612" y="2897463"/>
                  </a:lnTo>
                  <a:lnTo>
                    <a:pt x="2698695" y="2897463"/>
                  </a:lnTo>
                  <a:lnTo>
                    <a:pt x="2712936" y="2897463"/>
                  </a:lnTo>
                  <a:cubicBezTo>
                    <a:pt x="2720230" y="2897463"/>
                    <a:pt x="2720230" y="2897463"/>
                    <a:pt x="2720230" y="2897463"/>
                  </a:cubicBezTo>
                  <a:lnTo>
                    <a:pt x="2732431" y="2897463"/>
                  </a:lnTo>
                  <a:cubicBezTo>
                    <a:pt x="2790784" y="2897463"/>
                    <a:pt x="2907492" y="2897463"/>
                    <a:pt x="3140908" y="2897463"/>
                  </a:cubicBezTo>
                  <a:cubicBezTo>
                    <a:pt x="3217729" y="2897463"/>
                    <a:pt x="3279776" y="2835728"/>
                    <a:pt x="3279776" y="2759295"/>
                  </a:cubicBezTo>
                  <a:cubicBezTo>
                    <a:pt x="3279776" y="2759295"/>
                    <a:pt x="3279776" y="2759295"/>
                    <a:pt x="3279776" y="2085345"/>
                  </a:cubicBezTo>
                  <a:lnTo>
                    <a:pt x="3279776" y="2007863"/>
                  </a:lnTo>
                  <a:lnTo>
                    <a:pt x="3279254" y="2007863"/>
                  </a:lnTo>
                  <a:lnTo>
                    <a:pt x="3279254" y="1945188"/>
                  </a:lnTo>
                  <a:cubicBezTo>
                    <a:pt x="3279254" y="1668157"/>
                    <a:pt x="3279254" y="1265202"/>
                    <a:pt x="3279254" y="679086"/>
                  </a:cubicBezTo>
                  <a:cubicBezTo>
                    <a:pt x="3279254" y="305737"/>
                    <a:pt x="3583582" y="0"/>
                    <a:pt x="3961774" y="0"/>
                  </a:cubicBezTo>
                  <a:cubicBezTo>
                    <a:pt x="3961774" y="0"/>
                    <a:pt x="3961774" y="0"/>
                    <a:pt x="4274514" y="0"/>
                  </a:cubicBezTo>
                  <a:lnTo>
                    <a:pt x="4413750" y="0"/>
                  </a:lnTo>
                  <a:lnTo>
                    <a:pt x="4428605" y="0"/>
                  </a:lnTo>
                  <a:lnTo>
                    <a:pt x="4567840" y="0"/>
                  </a:lnTo>
                  <a:cubicBezTo>
                    <a:pt x="4880581" y="0"/>
                    <a:pt x="4880581" y="0"/>
                    <a:pt x="4880581" y="0"/>
                  </a:cubicBezTo>
                  <a:cubicBezTo>
                    <a:pt x="5258774" y="0"/>
                    <a:pt x="5563101" y="305737"/>
                    <a:pt x="5563101" y="679086"/>
                  </a:cubicBezTo>
                  <a:cubicBezTo>
                    <a:pt x="5563101" y="1265202"/>
                    <a:pt x="5563101" y="1668157"/>
                    <a:pt x="5563101" y="1945188"/>
                  </a:cubicBezTo>
                  <a:lnTo>
                    <a:pt x="5563101" y="2007863"/>
                  </a:lnTo>
                  <a:lnTo>
                    <a:pt x="5562580" y="2007863"/>
                  </a:lnTo>
                  <a:lnTo>
                    <a:pt x="5562580" y="2085345"/>
                  </a:lnTo>
                  <a:cubicBezTo>
                    <a:pt x="5562580" y="2759295"/>
                    <a:pt x="5562580" y="2759295"/>
                    <a:pt x="5562580" y="2759295"/>
                  </a:cubicBezTo>
                  <a:cubicBezTo>
                    <a:pt x="5562580" y="2835728"/>
                    <a:pt x="5624627" y="2897463"/>
                    <a:pt x="5701448" y="2897463"/>
                  </a:cubicBezTo>
                  <a:cubicBezTo>
                    <a:pt x="5993217" y="2897463"/>
                    <a:pt x="6102631" y="2897463"/>
                    <a:pt x="6143661" y="2897463"/>
                  </a:cubicBezTo>
                  <a:lnTo>
                    <a:pt x="6160226" y="2897463"/>
                  </a:lnTo>
                  <a:lnTo>
                    <a:pt x="6160985" y="2897463"/>
                  </a:lnTo>
                  <a:lnTo>
                    <a:pt x="6167520" y="2897463"/>
                  </a:lnTo>
                  <a:lnTo>
                    <a:pt x="6168279" y="2897463"/>
                  </a:lnTo>
                  <a:lnTo>
                    <a:pt x="6184844" y="2897463"/>
                  </a:lnTo>
                  <a:cubicBezTo>
                    <a:pt x="6225874" y="2897463"/>
                    <a:pt x="6335287" y="2897463"/>
                    <a:pt x="6627057" y="2897463"/>
                  </a:cubicBezTo>
                  <a:cubicBezTo>
                    <a:pt x="6703878" y="2897463"/>
                    <a:pt x="6765925" y="2835728"/>
                    <a:pt x="6765925" y="2759295"/>
                  </a:cubicBezTo>
                  <a:cubicBezTo>
                    <a:pt x="6765925" y="2759295"/>
                    <a:pt x="6765925" y="2759295"/>
                    <a:pt x="6765925" y="2085345"/>
                  </a:cubicBezTo>
                  <a:lnTo>
                    <a:pt x="6765925" y="2007863"/>
                  </a:lnTo>
                  <a:lnTo>
                    <a:pt x="6765404" y="2007863"/>
                  </a:lnTo>
                  <a:lnTo>
                    <a:pt x="6765404" y="1945188"/>
                  </a:lnTo>
                  <a:cubicBezTo>
                    <a:pt x="6765404" y="1668157"/>
                    <a:pt x="6765404" y="1265202"/>
                    <a:pt x="6765404" y="679086"/>
                  </a:cubicBezTo>
                  <a:cubicBezTo>
                    <a:pt x="6765404" y="305737"/>
                    <a:pt x="7069731" y="0"/>
                    <a:pt x="7447924" y="0"/>
                  </a:cubicBezTo>
                  <a:cubicBezTo>
                    <a:pt x="7447924" y="0"/>
                    <a:pt x="7447924" y="0"/>
                    <a:pt x="7760664" y="0"/>
                  </a:cubicBezTo>
                  <a:lnTo>
                    <a:pt x="7880850" y="0"/>
                  </a:lnTo>
                  <a:lnTo>
                    <a:pt x="7914755" y="0"/>
                  </a:lnTo>
                  <a:lnTo>
                    <a:pt x="8034940" y="0"/>
                  </a:lnTo>
                  <a:cubicBezTo>
                    <a:pt x="8347681" y="0"/>
                    <a:pt x="8347681" y="0"/>
                    <a:pt x="8347681" y="0"/>
                  </a:cubicBezTo>
                  <a:cubicBezTo>
                    <a:pt x="8725873" y="0"/>
                    <a:pt x="9030201" y="305737"/>
                    <a:pt x="9030201" y="679086"/>
                  </a:cubicBezTo>
                  <a:cubicBezTo>
                    <a:pt x="9030201" y="1265202"/>
                    <a:pt x="9030201" y="1668157"/>
                    <a:pt x="9030201" y="1945188"/>
                  </a:cubicBezTo>
                  <a:lnTo>
                    <a:pt x="9030201" y="2007863"/>
                  </a:lnTo>
                  <a:lnTo>
                    <a:pt x="9029679" y="2007863"/>
                  </a:lnTo>
                  <a:lnTo>
                    <a:pt x="9029679" y="2085345"/>
                  </a:lnTo>
                  <a:cubicBezTo>
                    <a:pt x="9029679" y="2759295"/>
                    <a:pt x="9029679" y="2759295"/>
                    <a:pt x="9029679" y="2759295"/>
                  </a:cubicBezTo>
                  <a:cubicBezTo>
                    <a:pt x="9029679" y="2835728"/>
                    <a:pt x="9091727" y="2897463"/>
                    <a:pt x="9168547" y="2897463"/>
                  </a:cubicBezTo>
                  <a:cubicBezTo>
                    <a:pt x="9401963" y="2897463"/>
                    <a:pt x="9518671" y="2897463"/>
                    <a:pt x="9577025" y="2897463"/>
                  </a:cubicBezTo>
                  <a:lnTo>
                    <a:pt x="9589225" y="2897463"/>
                  </a:lnTo>
                  <a:lnTo>
                    <a:pt x="9596519" y="2897463"/>
                  </a:lnTo>
                  <a:lnTo>
                    <a:pt x="9628085" y="2897463"/>
                  </a:lnTo>
                  <a:cubicBezTo>
                    <a:pt x="9635379" y="2897463"/>
                    <a:pt x="9635379" y="2897463"/>
                    <a:pt x="9635379" y="2897463"/>
                  </a:cubicBezTo>
                  <a:lnTo>
                    <a:pt x="9647579" y="2897463"/>
                  </a:lnTo>
                  <a:cubicBezTo>
                    <a:pt x="9705933" y="2897463"/>
                    <a:pt x="9822641" y="2897463"/>
                    <a:pt x="10056057" y="2897463"/>
                  </a:cubicBezTo>
                  <a:cubicBezTo>
                    <a:pt x="10132877" y="2897463"/>
                    <a:pt x="10194925" y="2835728"/>
                    <a:pt x="10194925" y="2759295"/>
                  </a:cubicBezTo>
                  <a:cubicBezTo>
                    <a:pt x="10194925" y="2759295"/>
                    <a:pt x="10194925" y="2759295"/>
                    <a:pt x="10194925" y="2085345"/>
                  </a:cubicBezTo>
                  <a:lnTo>
                    <a:pt x="10194925" y="2007863"/>
                  </a:lnTo>
                  <a:lnTo>
                    <a:pt x="10194403" y="2007863"/>
                  </a:lnTo>
                  <a:lnTo>
                    <a:pt x="10194403" y="1945188"/>
                  </a:lnTo>
                  <a:cubicBezTo>
                    <a:pt x="10194403" y="1668157"/>
                    <a:pt x="10194403" y="1265202"/>
                    <a:pt x="10194403" y="679086"/>
                  </a:cubicBezTo>
                  <a:cubicBezTo>
                    <a:pt x="10194403" y="305737"/>
                    <a:pt x="10498731" y="0"/>
                    <a:pt x="10876923" y="0"/>
                  </a:cubicBezTo>
                  <a:cubicBezTo>
                    <a:pt x="10876923" y="0"/>
                    <a:pt x="10876923" y="0"/>
                    <a:pt x="11343755" y="0"/>
                  </a:cubicBezTo>
                  <a:cubicBezTo>
                    <a:pt x="11343755" y="0"/>
                    <a:pt x="11343755" y="0"/>
                    <a:pt x="11343755" y="1057"/>
                  </a:cubicBezTo>
                  <a:lnTo>
                    <a:pt x="11343755" y="2037"/>
                  </a:lnTo>
                  <a:lnTo>
                    <a:pt x="12190536" y="2037"/>
                  </a:lnTo>
                  <a:lnTo>
                    <a:pt x="12190536" y="541788"/>
                  </a:lnTo>
                  <a:lnTo>
                    <a:pt x="11235190" y="541788"/>
                  </a:lnTo>
                  <a:lnTo>
                    <a:pt x="11235190" y="540918"/>
                  </a:lnTo>
                  <a:lnTo>
                    <a:pt x="11229782" y="540918"/>
                  </a:lnTo>
                  <a:cubicBezTo>
                    <a:pt x="11161399" y="540918"/>
                    <a:pt x="11051985" y="540918"/>
                    <a:pt x="10876923" y="540918"/>
                  </a:cubicBezTo>
                  <a:cubicBezTo>
                    <a:pt x="10800103" y="540918"/>
                    <a:pt x="10738055" y="602653"/>
                    <a:pt x="10738055" y="679086"/>
                  </a:cubicBezTo>
                  <a:cubicBezTo>
                    <a:pt x="10738055" y="679086"/>
                    <a:pt x="10738055" y="679086"/>
                    <a:pt x="10738055" y="1353036"/>
                  </a:cubicBezTo>
                  <a:lnTo>
                    <a:pt x="10738055" y="1430519"/>
                  </a:lnTo>
                  <a:lnTo>
                    <a:pt x="10738577" y="1430519"/>
                  </a:lnTo>
                  <a:lnTo>
                    <a:pt x="10738577" y="1493194"/>
                  </a:lnTo>
                  <a:cubicBezTo>
                    <a:pt x="10738577" y="1770225"/>
                    <a:pt x="10738577" y="2173179"/>
                    <a:pt x="10738577" y="2759295"/>
                  </a:cubicBezTo>
                  <a:cubicBezTo>
                    <a:pt x="10738577" y="3132645"/>
                    <a:pt x="10434249" y="3438381"/>
                    <a:pt x="10056057" y="3438381"/>
                  </a:cubicBezTo>
                  <a:cubicBezTo>
                    <a:pt x="10056057" y="3438381"/>
                    <a:pt x="10056057" y="3438381"/>
                    <a:pt x="9743316" y="3438381"/>
                  </a:cubicBezTo>
                  <a:lnTo>
                    <a:pt x="9635379" y="3438381"/>
                  </a:lnTo>
                  <a:lnTo>
                    <a:pt x="9589225" y="3438381"/>
                  </a:lnTo>
                  <a:lnTo>
                    <a:pt x="9481288" y="3438381"/>
                  </a:lnTo>
                  <a:cubicBezTo>
                    <a:pt x="9168547" y="3438381"/>
                    <a:pt x="9168547" y="3438381"/>
                    <a:pt x="9168547" y="3438381"/>
                  </a:cubicBezTo>
                  <a:cubicBezTo>
                    <a:pt x="8790355" y="3438381"/>
                    <a:pt x="8486027" y="3132645"/>
                    <a:pt x="8486027" y="2759295"/>
                  </a:cubicBezTo>
                  <a:cubicBezTo>
                    <a:pt x="8486027" y="2173179"/>
                    <a:pt x="8486027" y="1770225"/>
                    <a:pt x="8486027" y="1493194"/>
                  </a:cubicBezTo>
                  <a:lnTo>
                    <a:pt x="8486027" y="1430519"/>
                  </a:lnTo>
                  <a:lnTo>
                    <a:pt x="8486549" y="1430519"/>
                  </a:lnTo>
                  <a:lnTo>
                    <a:pt x="8486549" y="1353036"/>
                  </a:lnTo>
                  <a:cubicBezTo>
                    <a:pt x="8486549" y="679086"/>
                    <a:pt x="8486549" y="679086"/>
                    <a:pt x="8486549" y="679086"/>
                  </a:cubicBezTo>
                  <a:cubicBezTo>
                    <a:pt x="8486549" y="602653"/>
                    <a:pt x="8424501" y="540918"/>
                    <a:pt x="8347681" y="540918"/>
                  </a:cubicBezTo>
                  <a:cubicBezTo>
                    <a:pt x="8114265" y="540918"/>
                    <a:pt x="7997557" y="540918"/>
                    <a:pt x="7939204" y="540918"/>
                  </a:cubicBezTo>
                  <a:lnTo>
                    <a:pt x="7914755" y="540918"/>
                  </a:lnTo>
                  <a:cubicBezTo>
                    <a:pt x="7914755" y="540918"/>
                    <a:pt x="7914755" y="540918"/>
                    <a:pt x="7907461" y="540918"/>
                  </a:cubicBezTo>
                  <a:lnTo>
                    <a:pt x="7905468" y="540918"/>
                  </a:lnTo>
                  <a:lnTo>
                    <a:pt x="7890137" y="540918"/>
                  </a:lnTo>
                  <a:lnTo>
                    <a:pt x="7888144" y="540918"/>
                  </a:lnTo>
                  <a:lnTo>
                    <a:pt x="7880850" y="540918"/>
                  </a:lnTo>
                  <a:lnTo>
                    <a:pt x="7856401" y="540918"/>
                  </a:lnTo>
                  <a:cubicBezTo>
                    <a:pt x="7798047" y="540918"/>
                    <a:pt x="7681339" y="540918"/>
                    <a:pt x="7447924" y="540918"/>
                  </a:cubicBezTo>
                  <a:cubicBezTo>
                    <a:pt x="7371103" y="540918"/>
                    <a:pt x="7309056" y="602653"/>
                    <a:pt x="7309056" y="679086"/>
                  </a:cubicBezTo>
                  <a:cubicBezTo>
                    <a:pt x="7309056" y="679086"/>
                    <a:pt x="7309056" y="679086"/>
                    <a:pt x="7309056" y="1353036"/>
                  </a:cubicBezTo>
                  <a:lnTo>
                    <a:pt x="7309056" y="1430519"/>
                  </a:lnTo>
                  <a:lnTo>
                    <a:pt x="7309577" y="1430519"/>
                  </a:lnTo>
                  <a:lnTo>
                    <a:pt x="7309577" y="1493194"/>
                  </a:lnTo>
                  <a:cubicBezTo>
                    <a:pt x="7309577" y="1770225"/>
                    <a:pt x="7309577" y="2173179"/>
                    <a:pt x="7309577" y="2759295"/>
                  </a:cubicBezTo>
                  <a:cubicBezTo>
                    <a:pt x="7309577" y="3132645"/>
                    <a:pt x="7005250" y="3438381"/>
                    <a:pt x="6627057" y="3438381"/>
                  </a:cubicBezTo>
                  <a:cubicBezTo>
                    <a:pt x="6627057" y="3438381"/>
                    <a:pt x="6627057" y="3438381"/>
                    <a:pt x="6314316" y="3438381"/>
                  </a:cubicBezTo>
                  <a:lnTo>
                    <a:pt x="6168279" y="3438381"/>
                  </a:lnTo>
                  <a:lnTo>
                    <a:pt x="6160226" y="3438381"/>
                  </a:lnTo>
                  <a:lnTo>
                    <a:pt x="6014188" y="3438381"/>
                  </a:lnTo>
                  <a:cubicBezTo>
                    <a:pt x="5701448" y="3438381"/>
                    <a:pt x="5701448" y="3438381"/>
                    <a:pt x="5701448" y="3438381"/>
                  </a:cubicBezTo>
                  <a:cubicBezTo>
                    <a:pt x="5323255" y="3438381"/>
                    <a:pt x="5018928" y="3132645"/>
                    <a:pt x="5018928" y="2759295"/>
                  </a:cubicBezTo>
                  <a:cubicBezTo>
                    <a:pt x="5018928" y="2173179"/>
                    <a:pt x="5018928" y="1770225"/>
                    <a:pt x="5018928" y="1493194"/>
                  </a:cubicBezTo>
                  <a:lnTo>
                    <a:pt x="5018928" y="1430519"/>
                  </a:lnTo>
                  <a:lnTo>
                    <a:pt x="5019449" y="1430519"/>
                  </a:lnTo>
                  <a:lnTo>
                    <a:pt x="5019449" y="1353036"/>
                  </a:lnTo>
                  <a:cubicBezTo>
                    <a:pt x="5019449" y="679086"/>
                    <a:pt x="5019449" y="679086"/>
                    <a:pt x="5019449" y="679086"/>
                  </a:cubicBezTo>
                  <a:cubicBezTo>
                    <a:pt x="5019449" y="602653"/>
                    <a:pt x="4957402" y="540918"/>
                    <a:pt x="4880581" y="540918"/>
                  </a:cubicBezTo>
                  <a:cubicBezTo>
                    <a:pt x="4588811" y="540918"/>
                    <a:pt x="4479398" y="540918"/>
                    <a:pt x="4438368" y="540918"/>
                  </a:cubicBezTo>
                  <a:lnTo>
                    <a:pt x="4428605" y="540918"/>
                  </a:lnTo>
                  <a:cubicBezTo>
                    <a:pt x="4428605" y="540918"/>
                    <a:pt x="4428605" y="540918"/>
                    <a:pt x="4421311" y="540918"/>
                  </a:cubicBezTo>
                  <a:lnTo>
                    <a:pt x="4421045" y="540918"/>
                  </a:lnTo>
                  <a:lnTo>
                    <a:pt x="4413750" y="540918"/>
                  </a:lnTo>
                  <a:lnTo>
                    <a:pt x="4403987" y="540918"/>
                  </a:lnTo>
                  <a:cubicBezTo>
                    <a:pt x="4362957" y="540918"/>
                    <a:pt x="4253543" y="540918"/>
                    <a:pt x="3961774" y="540918"/>
                  </a:cubicBezTo>
                  <a:cubicBezTo>
                    <a:pt x="3884954" y="540918"/>
                    <a:pt x="3822907" y="602653"/>
                    <a:pt x="3822907" y="679086"/>
                  </a:cubicBezTo>
                  <a:cubicBezTo>
                    <a:pt x="3822907" y="679086"/>
                    <a:pt x="3822907" y="679086"/>
                    <a:pt x="3822907" y="1353036"/>
                  </a:cubicBezTo>
                  <a:lnTo>
                    <a:pt x="3822907" y="1430519"/>
                  </a:lnTo>
                  <a:lnTo>
                    <a:pt x="3823428" y="1430519"/>
                  </a:lnTo>
                  <a:lnTo>
                    <a:pt x="3823428" y="1493194"/>
                  </a:lnTo>
                  <a:cubicBezTo>
                    <a:pt x="3823428" y="1770225"/>
                    <a:pt x="3823428" y="2173179"/>
                    <a:pt x="3823428" y="2759295"/>
                  </a:cubicBezTo>
                  <a:cubicBezTo>
                    <a:pt x="3823428" y="3132645"/>
                    <a:pt x="3519100" y="3438381"/>
                    <a:pt x="3140908" y="3438381"/>
                  </a:cubicBezTo>
                  <a:cubicBezTo>
                    <a:pt x="3140908" y="3438381"/>
                    <a:pt x="3140908" y="3438381"/>
                    <a:pt x="2756251" y="3438381"/>
                  </a:cubicBezTo>
                  <a:lnTo>
                    <a:pt x="2720230" y="3438381"/>
                  </a:lnTo>
                  <a:lnTo>
                    <a:pt x="2674076" y="3438381"/>
                  </a:lnTo>
                  <a:lnTo>
                    <a:pt x="2638056" y="3438381"/>
                  </a:lnTo>
                  <a:cubicBezTo>
                    <a:pt x="2253399" y="3438381"/>
                    <a:pt x="2253399" y="3438381"/>
                    <a:pt x="2253399" y="3438381"/>
                  </a:cubicBezTo>
                  <a:cubicBezTo>
                    <a:pt x="1875206" y="3438381"/>
                    <a:pt x="1570879" y="3132645"/>
                    <a:pt x="1570879" y="2759295"/>
                  </a:cubicBezTo>
                  <a:cubicBezTo>
                    <a:pt x="1570879" y="2173179"/>
                    <a:pt x="1570879" y="1770225"/>
                    <a:pt x="1570879" y="1493194"/>
                  </a:cubicBezTo>
                  <a:lnTo>
                    <a:pt x="1570879" y="1430519"/>
                  </a:lnTo>
                  <a:lnTo>
                    <a:pt x="1571400" y="1430519"/>
                  </a:lnTo>
                  <a:lnTo>
                    <a:pt x="1571400" y="1353036"/>
                  </a:lnTo>
                  <a:cubicBezTo>
                    <a:pt x="1571400" y="679086"/>
                    <a:pt x="1571400" y="679086"/>
                    <a:pt x="1571400" y="679086"/>
                  </a:cubicBezTo>
                  <a:cubicBezTo>
                    <a:pt x="1571400" y="602653"/>
                    <a:pt x="1509353" y="540918"/>
                    <a:pt x="1432532" y="540918"/>
                  </a:cubicBezTo>
                  <a:cubicBezTo>
                    <a:pt x="1082409" y="540918"/>
                    <a:pt x="994878" y="540918"/>
                    <a:pt x="972995" y="540918"/>
                  </a:cubicBezTo>
                  <a:lnTo>
                    <a:pt x="970088" y="540918"/>
                  </a:lnTo>
                  <a:lnTo>
                    <a:pt x="970088" y="541788"/>
                  </a:lnTo>
                  <a:lnTo>
                    <a:pt x="0" y="541788"/>
                  </a:lnTo>
                  <a:lnTo>
                    <a:pt x="0" y="2037"/>
                  </a:lnTo>
                  <a:lnTo>
                    <a:pt x="965701" y="2037"/>
                  </a:lnTo>
                  <a:lnTo>
                    <a:pt x="965701" y="1057"/>
                  </a:lnTo>
                  <a:cubicBezTo>
                    <a:pt x="965701" y="0"/>
                    <a:pt x="965701" y="0"/>
                    <a:pt x="965701" y="0"/>
                  </a:cubicBezTo>
                  <a:close/>
                </a:path>
              </a:pathLst>
            </a:custGeom>
            <a:solidFill>
              <a:srgbClr val="D9D9D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260" eaLnBrk="1" hangingPunct="1">
                <a:defRPr/>
              </a:pPr>
              <a:endParaRPr lang="en-GB" sz="1867" i="1" dirty="0">
                <a:solidFill>
                  <a:prstClr val="black"/>
                </a:solidFill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52B7FA9-B0B6-4EF4-B356-A7CFF206715E}"/>
                </a:ext>
              </a:extLst>
            </p:cNvPr>
            <p:cNvGrpSpPr/>
            <p:nvPr/>
          </p:nvGrpSpPr>
          <p:grpSpPr>
            <a:xfrm>
              <a:off x="2" y="2646409"/>
              <a:ext cx="12161113" cy="2923054"/>
              <a:chOff x="2" y="2436040"/>
              <a:chExt cx="12161113" cy="2923054"/>
            </a:xfrm>
          </p:grpSpPr>
          <p:sp>
            <p:nvSpPr>
              <p:cNvPr id="66" name="Freeform 5">
                <a:extLst>
                  <a:ext uri="{FF2B5EF4-FFF2-40B4-BE49-F238E27FC236}">
                    <a16:creationId xmlns:a16="http://schemas.microsoft.com/office/drawing/2014/main" id="{F1453667-2C22-4A9C-A5A2-D64C73572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6738" y="2436040"/>
                <a:ext cx="1730590" cy="833407"/>
              </a:xfrm>
              <a:custGeom>
                <a:avLst/>
                <a:gdLst>
                  <a:gd name="T0" fmla="*/ 916 w 916"/>
                  <a:gd name="T1" fmla="*/ 297 h 297"/>
                  <a:gd name="T2" fmla="*/ 916 w 916"/>
                  <a:gd name="T3" fmla="*/ 139 h 297"/>
                  <a:gd name="T4" fmla="*/ 777 w 916"/>
                  <a:gd name="T5" fmla="*/ 0 h 297"/>
                  <a:gd name="T6" fmla="*/ 139 w 916"/>
                  <a:gd name="T7" fmla="*/ 0 h 297"/>
                  <a:gd name="T8" fmla="*/ 0 w 916"/>
                  <a:gd name="T9" fmla="*/ 139 h 297"/>
                  <a:gd name="T10" fmla="*/ 0 w 916"/>
                  <a:gd name="T11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6" h="297">
                    <a:moveTo>
                      <a:pt x="916" y="297"/>
                    </a:moveTo>
                    <a:cubicBezTo>
                      <a:pt x="916" y="139"/>
                      <a:pt x="916" y="139"/>
                      <a:pt x="916" y="139"/>
                    </a:cubicBezTo>
                    <a:cubicBezTo>
                      <a:pt x="916" y="62"/>
                      <a:pt x="854" y="0"/>
                      <a:pt x="777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62" y="0"/>
                      <a:pt x="0" y="62"/>
                      <a:pt x="0" y="139"/>
                    </a:cubicBezTo>
                    <a:cubicBezTo>
                      <a:pt x="0" y="297"/>
                      <a:pt x="0" y="297"/>
                      <a:pt x="0" y="297"/>
                    </a:cubicBezTo>
                  </a:path>
                </a:pathLst>
              </a:cu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solidFill>
                    <a:prstClr val="black"/>
                  </a:solidFill>
                  <a:ea typeface="+mn-ea"/>
                </a:endParaRPr>
              </a:p>
            </p:txBody>
          </p:sp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758C1F8F-AA81-42F6-9DFC-E19A6F7E34B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274471" y="4525685"/>
                <a:ext cx="1726985" cy="833407"/>
              </a:xfrm>
              <a:custGeom>
                <a:avLst/>
                <a:gdLst>
                  <a:gd name="T0" fmla="*/ 916 w 916"/>
                  <a:gd name="T1" fmla="*/ 297 h 297"/>
                  <a:gd name="T2" fmla="*/ 916 w 916"/>
                  <a:gd name="T3" fmla="*/ 139 h 297"/>
                  <a:gd name="T4" fmla="*/ 777 w 916"/>
                  <a:gd name="T5" fmla="*/ 0 h 297"/>
                  <a:gd name="T6" fmla="*/ 139 w 916"/>
                  <a:gd name="T7" fmla="*/ 0 h 297"/>
                  <a:gd name="T8" fmla="*/ 0 w 916"/>
                  <a:gd name="T9" fmla="*/ 139 h 297"/>
                  <a:gd name="T10" fmla="*/ 0 w 916"/>
                  <a:gd name="T11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6" h="297">
                    <a:moveTo>
                      <a:pt x="916" y="297"/>
                    </a:moveTo>
                    <a:cubicBezTo>
                      <a:pt x="916" y="139"/>
                      <a:pt x="916" y="139"/>
                      <a:pt x="916" y="139"/>
                    </a:cubicBezTo>
                    <a:cubicBezTo>
                      <a:pt x="916" y="62"/>
                      <a:pt x="854" y="0"/>
                      <a:pt x="777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62" y="0"/>
                      <a:pt x="0" y="62"/>
                      <a:pt x="0" y="139"/>
                    </a:cubicBezTo>
                    <a:cubicBezTo>
                      <a:pt x="0" y="297"/>
                      <a:pt x="0" y="297"/>
                      <a:pt x="0" y="297"/>
                    </a:cubicBezTo>
                  </a:path>
                </a:pathLst>
              </a:cu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solidFill>
                    <a:prstClr val="black"/>
                  </a:solidFill>
                  <a:ea typeface="+mn-ea"/>
                </a:endParaRPr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A6F3756-5C31-4A08-A2A3-2F2E637110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488" y="2436040"/>
                <a:ext cx="1730590" cy="833407"/>
              </a:xfrm>
              <a:custGeom>
                <a:avLst/>
                <a:gdLst>
                  <a:gd name="T0" fmla="*/ 916 w 916"/>
                  <a:gd name="T1" fmla="*/ 297 h 297"/>
                  <a:gd name="T2" fmla="*/ 916 w 916"/>
                  <a:gd name="T3" fmla="*/ 139 h 297"/>
                  <a:gd name="T4" fmla="*/ 777 w 916"/>
                  <a:gd name="T5" fmla="*/ 0 h 297"/>
                  <a:gd name="T6" fmla="*/ 139 w 916"/>
                  <a:gd name="T7" fmla="*/ 0 h 297"/>
                  <a:gd name="T8" fmla="*/ 0 w 916"/>
                  <a:gd name="T9" fmla="*/ 139 h 297"/>
                  <a:gd name="T10" fmla="*/ 0 w 916"/>
                  <a:gd name="T11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6" h="297">
                    <a:moveTo>
                      <a:pt x="916" y="297"/>
                    </a:moveTo>
                    <a:cubicBezTo>
                      <a:pt x="916" y="139"/>
                      <a:pt x="916" y="139"/>
                      <a:pt x="916" y="139"/>
                    </a:cubicBezTo>
                    <a:cubicBezTo>
                      <a:pt x="916" y="62"/>
                      <a:pt x="854" y="0"/>
                      <a:pt x="777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62" y="0"/>
                      <a:pt x="0" y="62"/>
                      <a:pt x="0" y="139"/>
                    </a:cubicBezTo>
                    <a:cubicBezTo>
                      <a:pt x="0" y="297"/>
                      <a:pt x="0" y="297"/>
                      <a:pt x="0" y="297"/>
                    </a:cubicBezTo>
                  </a:path>
                </a:pathLst>
              </a:cu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solidFill>
                    <a:prstClr val="black"/>
                  </a:solidFill>
                  <a:ea typeface="+mn-ea"/>
                </a:endParaRPr>
              </a:p>
            </p:txBody>
          </p:sp>
          <p:sp>
            <p:nvSpPr>
              <p:cNvPr id="69" name="Freeform 5">
                <a:extLst>
                  <a:ext uri="{FF2B5EF4-FFF2-40B4-BE49-F238E27FC236}">
                    <a16:creationId xmlns:a16="http://schemas.microsoft.com/office/drawing/2014/main" id="{A8D653FA-0B80-4FF7-AAA1-E622D86CE4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728078" y="4525687"/>
                <a:ext cx="1730590" cy="833407"/>
              </a:xfrm>
              <a:custGeom>
                <a:avLst/>
                <a:gdLst>
                  <a:gd name="T0" fmla="*/ 916 w 916"/>
                  <a:gd name="T1" fmla="*/ 297 h 297"/>
                  <a:gd name="T2" fmla="*/ 916 w 916"/>
                  <a:gd name="T3" fmla="*/ 139 h 297"/>
                  <a:gd name="T4" fmla="*/ 777 w 916"/>
                  <a:gd name="T5" fmla="*/ 0 h 297"/>
                  <a:gd name="T6" fmla="*/ 139 w 916"/>
                  <a:gd name="T7" fmla="*/ 0 h 297"/>
                  <a:gd name="T8" fmla="*/ 0 w 916"/>
                  <a:gd name="T9" fmla="*/ 139 h 297"/>
                  <a:gd name="T10" fmla="*/ 0 w 916"/>
                  <a:gd name="T11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6" h="297">
                    <a:moveTo>
                      <a:pt x="916" y="297"/>
                    </a:moveTo>
                    <a:cubicBezTo>
                      <a:pt x="916" y="139"/>
                      <a:pt x="916" y="139"/>
                      <a:pt x="916" y="139"/>
                    </a:cubicBezTo>
                    <a:cubicBezTo>
                      <a:pt x="916" y="62"/>
                      <a:pt x="854" y="0"/>
                      <a:pt x="777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62" y="0"/>
                      <a:pt x="0" y="62"/>
                      <a:pt x="0" y="139"/>
                    </a:cubicBezTo>
                    <a:cubicBezTo>
                      <a:pt x="0" y="297"/>
                      <a:pt x="0" y="297"/>
                      <a:pt x="0" y="297"/>
                    </a:cubicBezTo>
                  </a:path>
                </a:pathLst>
              </a:cu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solidFill>
                    <a:prstClr val="black"/>
                  </a:solidFill>
                  <a:ea typeface="+mn-ea"/>
                </a:endParaRPr>
              </a:p>
            </p:txBody>
          </p:sp>
          <p:sp>
            <p:nvSpPr>
              <p:cNvPr id="70" name="Freeform 5">
                <a:extLst>
                  <a:ext uri="{FF2B5EF4-FFF2-40B4-BE49-F238E27FC236}">
                    <a16:creationId xmlns:a16="http://schemas.microsoft.com/office/drawing/2014/main" id="{0F42CF1E-1AE2-4FB1-9795-775CC6F16F0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836353" y="4525686"/>
                <a:ext cx="1700385" cy="833407"/>
              </a:xfrm>
              <a:custGeom>
                <a:avLst/>
                <a:gdLst>
                  <a:gd name="T0" fmla="*/ 916 w 916"/>
                  <a:gd name="T1" fmla="*/ 297 h 297"/>
                  <a:gd name="T2" fmla="*/ 916 w 916"/>
                  <a:gd name="T3" fmla="*/ 139 h 297"/>
                  <a:gd name="T4" fmla="*/ 777 w 916"/>
                  <a:gd name="T5" fmla="*/ 0 h 297"/>
                  <a:gd name="T6" fmla="*/ 139 w 916"/>
                  <a:gd name="T7" fmla="*/ 0 h 297"/>
                  <a:gd name="T8" fmla="*/ 0 w 916"/>
                  <a:gd name="T9" fmla="*/ 139 h 297"/>
                  <a:gd name="T10" fmla="*/ 0 w 916"/>
                  <a:gd name="T11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6" h="297">
                    <a:moveTo>
                      <a:pt x="916" y="297"/>
                    </a:moveTo>
                    <a:cubicBezTo>
                      <a:pt x="916" y="139"/>
                      <a:pt x="916" y="139"/>
                      <a:pt x="916" y="139"/>
                    </a:cubicBezTo>
                    <a:cubicBezTo>
                      <a:pt x="916" y="62"/>
                      <a:pt x="854" y="0"/>
                      <a:pt x="777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62" y="0"/>
                      <a:pt x="0" y="62"/>
                      <a:pt x="0" y="139"/>
                    </a:cubicBezTo>
                    <a:cubicBezTo>
                      <a:pt x="0" y="297"/>
                      <a:pt x="0" y="297"/>
                      <a:pt x="0" y="297"/>
                    </a:cubicBezTo>
                  </a:path>
                </a:pathLst>
              </a:cu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solidFill>
                    <a:prstClr val="black"/>
                  </a:solidFill>
                  <a:ea typeface="+mn-ea"/>
                </a:endParaRPr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25A83C15-C058-4399-AA32-EC82CE30860E}"/>
                  </a:ext>
                </a:extLst>
              </p:cNvPr>
              <p:cNvCxnSpPr/>
              <p:nvPr/>
            </p:nvCxnSpPr>
            <p:spPr bwMode="auto">
              <a:xfrm>
                <a:off x="3536738" y="3263126"/>
                <a:ext cx="0" cy="1262560"/>
              </a:xfrm>
              <a:prstGeom prst="line">
                <a:avLst/>
              </a:pr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/>
            </p:spPr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8CEC2B8E-A1E1-49CF-A8FD-A5B45306013F}"/>
                  </a:ext>
                </a:extLst>
              </p:cNvPr>
              <p:cNvCxnSpPr/>
              <p:nvPr/>
            </p:nvCxnSpPr>
            <p:spPr bwMode="auto">
              <a:xfrm>
                <a:off x="5270909" y="3298765"/>
                <a:ext cx="0" cy="1193321"/>
              </a:xfrm>
              <a:prstGeom prst="line">
                <a:avLst/>
              </a:pr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/>
            </p:spPr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68872B29-E7B7-43EF-B059-7D4E76002189}"/>
                  </a:ext>
                </a:extLst>
              </p:cNvPr>
              <p:cNvCxnSpPr/>
              <p:nvPr/>
            </p:nvCxnSpPr>
            <p:spPr bwMode="auto">
              <a:xfrm>
                <a:off x="7001457" y="3263126"/>
                <a:ext cx="0" cy="1262560"/>
              </a:xfrm>
              <a:prstGeom prst="line">
                <a:avLst/>
              </a:pr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/>
            </p:spPr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39F97C3C-987F-4A7C-9272-5D53073E3DE4}"/>
                  </a:ext>
                </a:extLst>
              </p:cNvPr>
              <p:cNvCxnSpPr/>
              <p:nvPr/>
            </p:nvCxnSpPr>
            <p:spPr bwMode="auto">
              <a:xfrm>
                <a:off x="8728078" y="3298765"/>
                <a:ext cx="0" cy="1193321"/>
              </a:xfrm>
              <a:prstGeom prst="line">
                <a:avLst/>
              </a:pr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/>
            </p:spPr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D7C3036-D2F2-46FA-AA32-F9CF9C23337B}"/>
                  </a:ext>
                </a:extLst>
              </p:cNvPr>
              <p:cNvCxnSpPr/>
              <p:nvPr/>
            </p:nvCxnSpPr>
            <p:spPr bwMode="auto">
              <a:xfrm>
                <a:off x="10459032" y="3263126"/>
                <a:ext cx="0" cy="1262560"/>
              </a:xfrm>
              <a:prstGeom prst="line">
                <a:avLst/>
              </a:pr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/>
            </p:spPr>
          </p:cxn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4DC8E281-D484-42FE-B12D-CEC7C577353B}"/>
                  </a:ext>
                </a:extLst>
              </p:cNvPr>
              <p:cNvGrpSpPr/>
              <p:nvPr/>
            </p:nvGrpSpPr>
            <p:grpSpPr>
              <a:xfrm>
                <a:off x="10459825" y="2436040"/>
                <a:ext cx="1701290" cy="833407"/>
                <a:chOff x="10459823" y="2436039"/>
                <a:chExt cx="1701290" cy="833407"/>
              </a:xfrm>
            </p:grpSpPr>
            <p:sp>
              <p:nvSpPr>
                <p:cNvPr id="82" name="Freeform 5">
                  <a:extLst>
                    <a:ext uri="{FF2B5EF4-FFF2-40B4-BE49-F238E27FC236}">
                      <a16:creationId xmlns:a16="http://schemas.microsoft.com/office/drawing/2014/main" id="{6EB00891-B458-4E73-BB16-54E96D9A20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59823" y="2436039"/>
                  <a:ext cx="1468059" cy="833407"/>
                </a:xfrm>
                <a:custGeom>
                  <a:avLst/>
                  <a:gdLst>
                    <a:gd name="T0" fmla="*/ 916 w 916"/>
                    <a:gd name="T1" fmla="*/ 297 h 297"/>
                    <a:gd name="T2" fmla="*/ 916 w 916"/>
                    <a:gd name="T3" fmla="*/ 139 h 297"/>
                    <a:gd name="T4" fmla="*/ 777 w 916"/>
                    <a:gd name="T5" fmla="*/ 0 h 297"/>
                    <a:gd name="T6" fmla="*/ 139 w 916"/>
                    <a:gd name="T7" fmla="*/ 0 h 297"/>
                    <a:gd name="T8" fmla="*/ 0 w 916"/>
                    <a:gd name="T9" fmla="*/ 139 h 297"/>
                    <a:gd name="T10" fmla="*/ 0 w 916"/>
                    <a:gd name="T11" fmla="*/ 297 h 297"/>
                    <a:gd name="connsiteX0" fmla="*/ 10000 w 10000"/>
                    <a:gd name="connsiteY0" fmla="*/ 4680 h 10000"/>
                    <a:gd name="connsiteX1" fmla="*/ 8483 w 10000"/>
                    <a:gd name="connsiteY1" fmla="*/ 0 h 10000"/>
                    <a:gd name="connsiteX2" fmla="*/ 1517 w 10000"/>
                    <a:gd name="connsiteY2" fmla="*/ 0 h 10000"/>
                    <a:gd name="connsiteX3" fmla="*/ 0 w 10000"/>
                    <a:gd name="connsiteY3" fmla="*/ 4680 h 10000"/>
                    <a:gd name="connsiteX4" fmla="*/ 0 w 10000"/>
                    <a:gd name="connsiteY4" fmla="*/ 10000 h 10000"/>
                    <a:gd name="connsiteX0" fmla="*/ 8483 w 8483"/>
                    <a:gd name="connsiteY0" fmla="*/ 0 h 10000"/>
                    <a:gd name="connsiteX1" fmla="*/ 1517 w 8483"/>
                    <a:gd name="connsiteY1" fmla="*/ 0 h 10000"/>
                    <a:gd name="connsiteX2" fmla="*/ 0 w 8483"/>
                    <a:gd name="connsiteY2" fmla="*/ 4680 h 10000"/>
                    <a:gd name="connsiteX3" fmla="*/ 0 w 8483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83" h="10000">
                      <a:moveTo>
                        <a:pt x="8483" y="0"/>
                      </a:moveTo>
                      <a:lnTo>
                        <a:pt x="1517" y="0"/>
                      </a:lnTo>
                      <a:cubicBezTo>
                        <a:pt x="677" y="0"/>
                        <a:pt x="0" y="2088"/>
                        <a:pt x="0" y="4680"/>
                      </a:cubicBezTo>
                      <a:lnTo>
                        <a:pt x="0" y="10000"/>
                      </a:lnTo>
                    </a:path>
                  </a:pathLst>
                </a:custGeom>
                <a:noFill/>
                <a:ln w="38100" cap="flat">
                  <a:solidFill>
                    <a:schemeClr val="bg1">
                      <a:lumMod val="65000"/>
                    </a:schemeClr>
                  </a:solidFill>
                  <a:prstDash val="sysDot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54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dirty="0">
                    <a:solidFill>
                      <a:prstClr val="black"/>
                    </a:solidFill>
                    <a:ea typeface="+mn-ea"/>
                  </a:endParaRPr>
                </a:p>
              </p:txBody>
            </p: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8E978442-C024-43D9-80C3-FB3AE783744C}"/>
                    </a:ext>
                  </a:extLst>
                </p:cNvPr>
                <p:cNvCxnSpPr/>
                <p:nvPr/>
              </p:nvCxnSpPr>
              <p:spPr bwMode="auto">
                <a:xfrm>
                  <a:off x="11982450" y="2436039"/>
                  <a:ext cx="178663" cy="0"/>
                </a:xfrm>
                <a:prstGeom prst="line">
                  <a:avLst/>
                </a:prstGeom>
                <a:noFill/>
                <a:ln w="38100" cap="flat">
                  <a:solidFill>
                    <a:schemeClr val="bg1">
                      <a:lumMod val="65000"/>
                    </a:schemeClr>
                  </a:solidFill>
                  <a:prstDash val="sysDot"/>
                  <a:miter lim="800000"/>
                  <a:headEnd/>
                  <a:tailEnd/>
                </a:ln>
                <a:extLst/>
              </p:spPr>
            </p:cxnSp>
          </p:grp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E45AF7FA-6746-4BF6-A953-9DD541F18574}"/>
                  </a:ext>
                </a:extLst>
              </p:cNvPr>
              <p:cNvGrpSpPr/>
              <p:nvPr/>
            </p:nvGrpSpPr>
            <p:grpSpPr>
              <a:xfrm flipH="1">
                <a:off x="2" y="2436040"/>
                <a:ext cx="1831654" cy="833407"/>
                <a:chOff x="10459823" y="2436039"/>
                <a:chExt cx="1831654" cy="833407"/>
              </a:xfrm>
            </p:grpSpPr>
            <p:sp>
              <p:nvSpPr>
                <p:cNvPr id="80" name="Freeform 5">
                  <a:extLst>
                    <a:ext uri="{FF2B5EF4-FFF2-40B4-BE49-F238E27FC236}">
                      <a16:creationId xmlns:a16="http://schemas.microsoft.com/office/drawing/2014/main" id="{AF621326-897E-42A5-9D41-F4307863A3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59823" y="2436039"/>
                  <a:ext cx="1468059" cy="833407"/>
                </a:xfrm>
                <a:custGeom>
                  <a:avLst/>
                  <a:gdLst>
                    <a:gd name="T0" fmla="*/ 916 w 916"/>
                    <a:gd name="T1" fmla="*/ 297 h 297"/>
                    <a:gd name="T2" fmla="*/ 916 w 916"/>
                    <a:gd name="T3" fmla="*/ 139 h 297"/>
                    <a:gd name="T4" fmla="*/ 777 w 916"/>
                    <a:gd name="T5" fmla="*/ 0 h 297"/>
                    <a:gd name="T6" fmla="*/ 139 w 916"/>
                    <a:gd name="T7" fmla="*/ 0 h 297"/>
                    <a:gd name="T8" fmla="*/ 0 w 916"/>
                    <a:gd name="T9" fmla="*/ 139 h 297"/>
                    <a:gd name="T10" fmla="*/ 0 w 916"/>
                    <a:gd name="T11" fmla="*/ 297 h 297"/>
                    <a:gd name="connsiteX0" fmla="*/ 10000 w 10000"/>
                    <a:gd name="connsiteY0" fmla="*/ 4680 h 10000"/>
                    <a:gd name="connsiteX1" fmla="*/ 8483 w 10000"/>
                    <a:gd name="connsiteY1" fmla="*/ 0 h 10000"/>
                    <a:gd name="connsiteX2" fmla="*/ 1517 w 10000"/>
                    <a:gd name="connsiteY2" fmla="*/ 0 h 10000"/>
                    <a:gd name="connsiteX3" fmla="*/ 0 w 10000"/>
                    <a:gd name="connsiteY3" fmla="*/ 4680 h 10000"/>
                    <a:gd name="connsiteX4" fmla="*/ 0 w 10000"/>
                    <a:gd name="connsiteY4" fmla="*/ 10000 h 10000"/>
                    <a:gd name="connsiteX0" fmla="*/ 8483 w 8483"/>
                    <a:gd name="connsiteY0" fmla="*/ 0 h 10000"/>
                    <a:gd name="connsiteX1" fmla="*/ 1517 w 8483"/>
                    <a:gd name="connsiteY1" fmla="*/ 0 h 10000"/>
                    <a:gd name="connsiteX2" fmla="*/ 0 w 8483"/>
                    <a:gd name="connsiteY2" fmla="*/ 4680 h 10000"/>
                    <a:gd name="connsiteX3" fmla="*/ 0 w 8483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83" h="10000">
                      <a:moveTo>
                        <a:pt x="8483" y="0"/>
                      </a:moveTo>
                      <a:lnTo>
                        <a:pt x="1517" y="0"/>
                      </a:lnTo>
                      <a:cubicBezTo>
                        <a:pt x="677" y="0"/>
                        <a:pt x="0" y="2088"/>
                        <a:pt x="0" y="4680"/>
                      </a:cubicBezTo>
                      <a:lnTo>
                        <a:pt x="0" y="10000"/>
                      </a:lnTo>
                    </a:path>
                  </a:pathLst>
                </a:custGeom>
                <a:noFill/>
                <a:ln w="38100" cap="flat">
                  <a:solidFill>
                    <a:schemeClr val="bg1">
                      <a:lumMod val="65000"/>
                    </a:schemeClr>
                  </a:solidFill>
                  <a:prstDash val="sysDot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54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dirty="0">
                    <a:solidFill>
                      <a:prstClr val="black"/>
                    </a:solidFill>
                    <a:ea typeface="+mn-ea"/>
                  </a:endParaRPr>
                </a:p>
              </p:txBody>
            </p: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D2238ECA-BB78-4412-9465-63445A04AE9F}"/>
                    </a:ext>
                  </a:extLst>
                </p:cNvPr>
                <p:cNvCxnSpPr/>
                <p:nvPr/>
              </p:nvCxnSpPr>
              <p:spPr bwMode="auto">
                <a:xfrm>
                  <a:off x="11982449" y="2436039"/>
                  <a:ext cx="309028" cy="5537"/>
                </a:xfrm>
                <a:prstGeom prst="line">
                  <a:avLst/>
                </a:prstGeom>
                <a:noFill/>
                <a:ln w="38100" cap="flat">
                  <a:solidFill>
                    <a:schemeClr val="bg1">
                      <a:lumMod val="65000"/>
                    </a:schemeClr>
                  </a:solidFill>
                  <a:prstDash val="sysDot"/>
                  <a:miter lim="800000"/>
                  <a:headEnd/>
                  <a:tailEnd/>
                </a:ln>
                <a:extLst/>
              </p:spPr>
            </p:cxnSp>
          </p:grp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F4FF6697-B4E4-4C6A-AFA7-D41DACD40C97}"/>
                  </a:ext>
                </a:extLst>
              </p:cNvPr>
              <p:cNvCxnSpPr/>
              <p:nvPr/>
            </p:nvCxnSpPr>
            <p:spPr bwMode="auto">
              <a:xfrm>
                <a:off x="1834289" y="3298765"/>
                <a:ext cx="0" cy="1193321"/>
              </a:xfrm>
              <a:prstGeom prst="line">
                <a:avLst/>
              </a:prstGeom>
              <a:noFill/>
              <a:ln w="38100" cap="flat">
                <a:solidFill>
                  <a:schemeClr val="bg1">
                    <a:lumMod val="65000"/>
                  </a:schemeClr>
                </a:solidFill>
                <a:prstDash val="sysDot"/>
                <a:miter lim="800000"/>
                <a:headEnd/>
                <a:tailEnd/>
              </a:ln>
              <a:extLst/>
            </p:spPr>
          </p:cxnSp>
        </p:grpSp>
      </p:grpSp>
      <p:sp>
        <p:nvSpPr>
          <p:cNvPr id="3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What Additional PARPi Studies are Coming?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CEEF25D-7E9B-45FD-BCEF-95786A3B1F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7799" y="6170630"/>
            <a:ext cx="10477501" cy="623334"/>
          </a:xfrm>
        </p:spPr>
        <p:txBody>
          <a:bodyPr/>
          <a:lstStyle/>
          <a:p>
            <a:pPr defTabSz="914354">
              <a:lnSpc>
                <a:spcPts val="1000"/>
              </a:lnSpc>
              <a:spcBef>
                <a:spcPts val="240"/>
              </a:spcBef>
              <a:defRPr/>
            </a:pPr>
            <a:r>
              <a:rPr lang="en-US" dirty="0">
                <a:solidFill>
                  <a:srgbClr val="292929"/>
                </a:solidFill>
              </a:rPr>
              <a:t>Bev=bevacizumab; </a:t>
            </a:r>
            <a:r>
              <a:rPr lang="en-US" i="1" dirty="0">
                <a:solidFill>
                  <a:srgbClr val="292929"/>
                </a:solidFill>
              </a:rPr>
              <a:t>BRCA</a:t>
            </a:r>
            <a:r>
              <a:rPr lang="en-US" dirty="0">
                <a:solidFill>
                  <a:srgbClr val="292929"/>
                </a:solidFill>
              </a:rPr>
              <a:t>m=</a:t>
            </a:r>
            <a:r>
              <a:rPr lang="en-US" i="1" dirty="0">
                <a:solidFill>
                  <a:srgbClr val="292929"/>
                </a:solidFill>
              </a:rPr>
              <a:t>BRCA</a:t>
            </a:r>
            <a:r>
              <a:rPr lang="en-US" dirty="0">
                <a:solidFill>
                  <a:srgbClr val="292929"/>
                </a:solidFill>
              </a:rPr>
              <a:t> mutated; OC=ovarian cancer; PARPi=PARP inhibitor; PC=paclitaxel and carboplatin.</a:t>
            </a:r>
          </a:p>
          <a:p>
            <a:pPr marL="228600" indent="-228600" defTabSz="914354">
              <a:lnSpc>
                <a:spcPts val="1000"/>
              </a:lnSpc>
              <a:spcBef>
                <a:spcPts val="240"/>
              </a:spcBef>
              <a:buAutoNum type="arabicPeriod"/>
              <a:defRPr/>
            </a:pPr>
            <a:r>
              <a:rPr lang="en-US" dirty="0">
                <a:solidFill>
                  <a:srgbClr val="292929"/>
                </a:solidFill>
              </a:rPr>
              <a:t>1. </a:t>
            </a:r>
            <a:r>
              <a:rPr lang="en-US" dirty="0" err="1">
                <a:solidFill>
                  <a:srgbClr val="292929"/>
                </a:solidFill>
              </a:rPr>
              <a:t>ClinicalTrials.gov</a:t>
            </a:r>
            <a:r>
              <a:rPr lang="en-US" dirty="0">
                <a:solidFill>
                  <a:srgbClr val="292929"/>
                </a:solidFill>
              </a:rPr>
              <a:t>. https://clinicaltrials.gov/ct2/show/NCT01844986. Accessed 1 October 2018. 2. ClinicalTrials.gov. https://clinicaltrials.gov/ct2/show/NCT02470585. Accessed 1 October 2018. </a:t>
            </a:r>
            <a:br>
              <a:rPr lang="en-US" dirty="0">
                <a:solidFill>
                  <a:srgbClr val="292929"/>
                </a:solidFill>
              </a:rPr>
            </a:br>
            <a:r>
              <a:rPr lang="en-US" dirty="0">
                <a:solidFill>
                  <a:srgbClr val="292929"/>
                </a:solidFill>
              </a:rPr>
              <a:t>3. ClinicalTrials.gov. https://clinicaltrials.gov/ct2/show/NCT02477644. Accessed 1 October 2018. 4. </a:t>
            </a:r>
            <a:r>
              <a:rPr lang="en-US" dirty="0" err="1">
                <a:solidFill>
                  <a:srgbClr val="292929"/>
                </a:solidFill>
              </a:rPr>
              <a:t>ClinicalTrials.gov</a:t>
            </a:r>
            <a:r>
              <a:rPr lang="en-US" dirty="0">
                <a:solidFill>
                  <a:srgbClr val="292929"/>
                </a:solidFill>
              </a:rPr>
              <a:t>. https://</a:t>
            </a:r>
            <a:r>
              <a:rPr lang="en-US" dirty="0" err="1">
                <a:solidFill>
                  <a:srgbClr val="292929"/>
                </a:solidFill>
              </a:rPr>
              <a:t>clinicaltrials.gov</a:t>
            </a:r>
            <a:r>
              <a:rPr lang="en-US" dirty="0">
                <a:solidFill>
                  <a:srgbClr val="292929"/>
                </a:solidFill>
              </a:rPr>
              <a:t>/ct2/show/NCT02655016. Accessed 1 October 2018.</a:t>
            </a:r>
            <a:br>
              <a:rPr lang="en-US" dirty="0">
                <a:solidFill>
                  <a:srgbClr val="292929"/>
                </a:solidFill>
              </a:rPr>
            </a:br>
            <a:r>
              <a:rPr lang="en-US" dirty="0">
                <a:solidFill>
                  <a:srgbClr val="292929"/>
                </a:solidFill>
              </a:rPr>
              <a:t>5. </a:t>
            </a:r>
            <a:r>
              <a:rPr lang="en-US" dirty="0" err="1">
                <a:solidFill>
                  <a:srgbClr val="292929"/>
                </a:solidFill>
              </a:rPr>
              <a:t>ClinicalTrials.gov</a:t>
            </a:r>
            <a:r>
              <a:rPr lang="en-US" dirty="0">
                <a:solidFill>
                  <a:srgbClr val="292929"/>
                </a:solidFill>
              </a:rPr>
              <a:t>. https://</a:t>
            </a:r>
            <a:r>
              <a:rPr lang="en-US" dirty="0" err="1">
                <a:solidFill>
                  <a:srgbClr val="292929"/>
                </a:solidFill>
              </a:rPr>
              <a:t>www.clinicaltrials.gov</a:t>
            </a:r>
            <a:r>
              <a:rPr lang="en-US" dirty="0">
                <a:solidFill>
                  <a:srgbClr val="292929"/>
                </a:solidFill>
              </a:rPr>
              <a:t>/ct2/show/NCT03737643; https://</a:t>
            </a:r>
            <a:r>
              <a:rPr lang="en-US" dirty="0" err="1">
                <a:solidFill>
                  <a:srgbClr val="292929"/>
                </a:solidFill>
              </a:rPr>
              <a:t>www.clinicaltrials.gov</a:t>
            </a:r>
            <a:r>
              <a:rPr lang="en-US" dirty="0">
                <a:solidFill>
                  <a:srgbClr val="292929"/>
                </a:solidFill>
              </a:rPr>
              <a:t>/ct2/show/NCT03522246; Accessed 14 March 2019. 6. https://</a:t>
            </a:r>
            <a:r>
              <a:rPr lang="en-US" dirty="0" err="1">
                <a:solidFill>
                  <a:srgbClr val="292929"/>
                </a:solidFill>
              </a:rPr>
              <a:t>www.clinicaltrials.gov</a:t>
            </a:r>
            <a:r>
              <a:rPr lang="en-US" dirty="0">
                <a:solidFill>
                  <a:srgbClr val="292929"/>
                </a:solidFill>
              </a:rPr>
              <a:t>/ct2/show/NCT03602859. Accessed March 15, 2019.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8401032" y="1165684"/>
            <a:ext cx="2387609" cy="646323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accent2"/>
                </a:solidFill>
                <a:ea typeface="+mn-ea"/>
              </a:rPr>
              <a:t>Phase III PRIMA:</a:t>
            </a:r>
            <a:r>
              <a:rPr lang="en-GB" sz="1200" dirty="0">
                <a:solidFill>
                  <a:schemeClr val="accent2"/>
                </a:solidFill>
                <a:ea typeface="+mn-ea"/>
              </a:rPr>
              <a:t> </a:t>
            </a:r>
            <a:r>
              <a:rPr lang="en-GB" sz="1200" i="1" dirty="0">
                <a:solidFill>
                  <a:schemeClr val="accent2"/>
                </a:solidFill>
                <a:ea typeface="+mn-ea"/>
              </a:rPr>
              <a:t>NCT02655016</a:t>
            </a:r>
            <a:br>
              <a:rPr lang="en-GB" sz="1200" dirty="0">
                <a:solidFill>
                  <a:schemeClr val="accent2"/>
                </a:solidFill>
                <a:ea typeface="+mn-ea"/>
              </a:rPr>
            </a:br>
            <a:r>
              <a:rPr lang="en-GB" sz="1200" dirty="0">
                <a:solidFill>
                  <a:schemeClr val="accent2"/>
                </a:solidFill>
                <a:ea typeface="+mn-ea"/>
              </a:rPr>
              <a:t>Niraparib maintenance for newly diagnosed advanced OC</a:t>
            </a:r>
            <a:endParaRPr lang="en-GB" sz="1200" b="1" dirty="0">
              <a:solidFill>
                <a:schemeClr val="accent2"/>
              </a:solidFill>
              <a:ea typeface="+mn-ea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32ACA21-0F79-4FC1-AEE8-AD7398E4D7FB}"/>
              </a:ext>
            </a:extLst>
          </p:cNvPr>
          <p:cNvGrpSpPr/>
          <p:nvPr/>
        </p:nvGrpSpPr>
        <p:grpSpPr>
          <a:xfrm>
            <a:off x="7298928" y="1005934"/>
            <a:ext cx="1061173" cy="1059799"/>
            <a:chOff x="7539290" y="1979530"/>
            <a:chExt cx="1061173" cy="1059799"/>
          </a:xfrm>
          <a:solidFill>
            <a:schemeClr val="accent2"/>
          </a:solidFill>
        </p:grpSpPr>
        <p:sp>
          <p:nvSpPr>
            <p:cNvPr id="130" name="Freeform 11"/>
            <p:cNvSpPr>
              <a:spLocks/>
            </p:cNvSpPr>
            <p:nvPr/>
          </p:nvSpPr>
          <p:spPr bwMode="auto">
            <a:xfrm rot="5400000">
              <a:off x="7539977" y="1978843"/>
              <a:ext cx="1059799" cy="1061173"/>
            </a:xfrm>
            <a:custGeom>
              <a:avLst/>
              <a:gdLst>
                <a:gd name="T0" fmla="*/ 304 w 326"/>
                <a:gd name="T1" fmla="*/ 244 h 326"/>
                <a:gd name="T2" fmla="*/ 326 w 326"/>
                <a:gd name="T3" fmla="*/ 163 h 326"/>
                <a:gd name="T4" fmla="*/ 163 w 326"/>
                <a:gd name="T5" fmla="*/ 0 h 326"/>
                <a:gd name="T6" fmla="*/ 0 w 326"/>
                <a:gd name="T7" fmla="*/ 163 h 326"/>
                <a:gd name="T8" fmla="*/ 163 w 326"/>
                <a:gd name="T9" fmla="*/ 326 h 326"/>
                <a:gd name="T10" fmla="*/ 244 w 326"/>
                <a:gd name="T11" fmla="*/ 304 h 326"/>
                <a:gd name="T12" fmla="*/ 326 w 326"/>
                <a:gd name="T13" fmla="*/ 326 h 326"/>
                <a:gd name="T14" fmla="*/ 304 w 326"/>
                <a:gd name="T15" fmla="*/ 24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326">
                  <a:moveTo>
                    <a:pt x="304" y="244"/>
                  </a:moveTo>
                  <a:cubicBezTo>
                    <a:pt x="318" y="220"/>
                    <a:pt x="326" y="193"/>
                    <a:pt x="326" y="163"/>
                  </a:cubicBezTo>
                  <a:cubicBezTo>
                    <a:pt x="326" y="73"/>
                    <a:pt x="253" y="0"/>
                    <a:pt x="163" y="0"/>
                  </a:cubicBezTo>
                  <a:cubicBezTo>
                    <a:pt x="73" y="0"/>
                    <a:pt x="0" y="73"/>
                    <a:pt x="0" y="163"/>
                  </a:cubicBezTo>
                  <a:cubicBezTo>
                    <a:pt x="0" y="253"/>
                    <a:pt x="73" y="326"/>
                    <a:pt x="163" y="326"/>
                  </a:cubicBezTo>
                  <a:cubicBezTo>
                    <a:pt x="193" y="326"/>
                    <a:pt x="220" y="318"/>
                    <a:pt x="244" y="304"/>
                  </a:cubicBezTo>
                  <a:cubicBezTo>
                    <a:pt x="326" y="326"/>
                    <a:pt x="326" y="326"/>
                    <a:pt x="326" y="326"/>
                  </a:cubicBezTo>
                  <a:lnTo>
                    <a:pt x="304" y="2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9pPr>
            </a:lstStyle>
            <a:p>
              <a:pPr algn="ctr" defTabSz="914354" eaLnBrk="1" hangingPunct="1">
                <a:defRPr/>
              </a:pPr>
              <a:endParaRPr lang="en-GB" sz="1400" i="0" dirty="0">
                <a:solidFill>
                  <a:srgbClr val="0066CC"/>
                </a:solidFill>
                <a:latin typeface="+mn-lt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686760" y="2355541"/>
              <a:ext cx="766235" cy="307775"/>
            </a:xfrm>
            <a:prstGeom prst="rect">
              <a:avLst/>
            </a:prstGeom>
            <a:grpFill/>
          </p:spPr>
          <p:txBody>
            <a:bodyPr wrap="none" lIns="0" tIns="45719" rIns="0" bIns="45719" rtlCol="0" anchor="ctr">
              <a:spAutoFit/>
            </a:bodyPr>
            <a:lstStyle/>
            <a:p>
              <a:pPr algn="ctr" defTabSz="3428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prstClr val="white"/>
                  </a:solidFill>
                  <a:ea typeface="Imago" charset="0"/>
                  <a:cs typeface="Imago" charset="0"/>
                </a:rPr>
                <a:t>Niraparib</a:t>
              </a:r>
              <a:r>
                <a:rPr lang="en-US" sz="1400" b="1" kern="0" baseline="30000" dirty="0">
                  <a:solidFill>
                    <a:prstClr val="white"/>
                  </a:solidFill>
                  <a:ea typeface="Imago" charset="0"/>
                  <a:cs typeface="Imago" charset="0"/>
                </a:rPr>
                <a:t>4</a:t>
              </a:r>
              <a:endParaRPr lang="en-US" sz="1400" b="1" kern="0" dirty="0">
                <a:solidFill>
                  <a:prstClr val="white"/>
                </a:solidFill>
                <a:ea typeface="Imago" charset="0"/>
                <a:cs typeface="Imago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596D515-7D5C-4D5A-8603-22BA12908C71}"/>
              </a:ext>
            </a:extLst>
          </p:cNvPr>
          <p:cNvGrpSpPr/>
          <p:nvPr/>
        </p:nvGrpSpPr>
        <p:grpSpPr>
          <a:xfrm>
            <a:off x="5734634" y="1793608"/>
            <a:ext cx="1061173" cy="1059799"/>
            <a:chOff x="6081137" y="2659544"/>
            <a:chExt cx="1061173" cy="1059798"/>
          </a:xfrm>
          <a:solidFill>
            <a:schemeClr val="accent1"/>
          </a:solidFill>
        </p:grpSpPr>
        <p:sp>
          <p:nvSpPr>
            <p:cNvPr id="133" name="Freeform 11"/>
            <p:cNvSpPr>
              <a:spLocks/>
            </p:cNvSpPr>
            <p:nvPr/>
          </p:nvSpPr>
          <p:spPr bwMode="auto">
            <a:xfrm rot="18278949">
              <a:off x="6081825" y="2658856"/>
              <a:ext cx="1059798" cy="1061173"/>
            </a:xfrm>
            <a:custGeom>
              <a:avLst/>
              <a:gdLst>
                <a:gd name="T0" fmla="*/ 304 w 326"/>
                <a:gd name="T1" fmla="*/ 244 h 326"/>
                <a:gd name="T2" fmla="*/ 326 w 326"/>
                <a:gd name="T3" fmla="*/ 163 h 326"/>
                <a:gd name="T4" fmla="*/ 163 w 326"/>
                <a:gd name="T5" fmla="*/ 0 h 326"/>
                <a:gd name="T6" fmla="*/ 0 w 326"/>
                <a:gd name="T7" fmla="*/ 163 h 326"/>
                <a:gd name="T8" fmla="*/ 163 w 326"/>
                <a:gd name="T9" fmla="*/ 326 h 326"/>
                <a:gd name="T10" fmla="*/ 244 w 326"/>
                <a:gd name="T11" fmla="*/ 304 h 326"/>
                <a:gd name="T12" fmla="*/ 326 w 326"/>
                <a:gd name="T13" fmla="*/ 326 h 326"/>
                <a:gd name="T14" fmla="*/ 304 w 326"/>
                <a:gd name="T15" fmla="*/ 24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326">
                  <a:moveTo>
                    <a:pt x="304" y="244"/>
                  </a:moveTo>
                  <a:cubicBezTo>
                    <a:pt x="318" y="220"/>
                    <a:pt x="326" y="193"/>
                    <a:pt x="326" y="163"/>
                  </a:cubicBezTo>
                  <a:cubicBezTo>
                    <a:pt x="326" y="73"/>
                    <a:pt x="253" y="0"/>
                    <a:pt x="163" y="0"/>
                  </a:cubicBezTo>
                  <a:cubicBezTo>
                    <a:pt x="73" y="0"/>
                    <a:pt x="0" y="73"/>
                    <a:pt x="0" y="163"/>
                  </a:cubicBezTo>
                  <a:cubicBezTo>
                    <a:pt x="0" y="253"/>
                    <a:pt x="73" y="326"/>
                    <a:pt x="163" y="326"/>
                  </a:cubicBezTo>
                  <a:cubicBezTo>
                    <a:pt x="193" y="326"/>
                    <a:pt x="220" y="318"/>
                    <a:pt x="244" y="304"/>
                  </a:cubicBezTo>
                  <a:cubicBezTo>
                    <a:pt x="326" y="326"/>
                    <a:pt x="326" y="326"/>
                    <a:pt x="326" y="326"/>
                  </a:cubicBezTo>
                  <a:lnTo>
                    <a:pt x="304" y="2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ctr" anchorCtr="0" compatLnSpc="1">
              <a:prstTxWarp prst="textNoShape">
                <a:avLst/>
              </a:prstTxWarp>
            </a:bodyPr>
            <a:lstStyle/>
            <a:p>
              <a:pPr algn="ctr" defTabSz="914354" eaLnBrk="1" hangingPunct="1">
                <a:defRPr/>
              </a:pPr>
              <a:endParaRPr lang="en-GB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125533" y="2950543"/>
              <a:ext cx="972381" cy="55399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121920" tIns="60960" rIns="121920" bIns="60960" numCol="1" anchor="ctr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FFFFF"/>
                  </a:solidFill>
                  <a:latin typeface="Imago" pitchFamily="2" charset="0"/>
                  <a:ea typeface="MS PGothic" pitchFamily="34" charset="-128"/>
                </a:defRPr>
              </a:lvl1pPr>
            </a:lstStyle>
            <a:p>
              <a:pPr defTabSz="914354" eaLnBrk="1" hangingPunct="1">
                <a:defRPr/>
              </a:pPr>
              <a:r>
                <a:rPr lang="en-US" sz="1400" dirty="0">
                  <a:latin typeface="+mn-lt"/>
                </a:rPr>
                <a:t>Olaparib +</a:t>
              </a:r>
              <a:br>
                <a:rPr lang="en-US" sz="1400" dirty="0">
                  <a:latin typeface="+mn-lt"/>
                </a:rPr>
              </a:br>
              <a:r>
                <a:rPr lang="en-US" sz="1400" dirty="0">
                  <a:latin typeface="+mn-lt"/>
                </a:rPr>
                <a:t>Bev</a:t>
              </a:r>
              <a:r>
                <a:rPr lang="en-US" sz="1400" baseline="30000" dirty="0">
                  <a:latin typeface="+mn-lt"/>
                </a:rPr>
                <a:t>3</a:t>
              </a:r>
              <a:endParaRPr lang="en-US" sz="1400" dirty="0">
                <a:latin typeface="+mn-lt"/>
              </a:endParaRPr>
            </a:p>
          </p:txBody>
        </p:sp>
      </p:grpSp>
      <p:sp>
        <p:nvSpPr>
          <p:cNvPr id="44" name="Rectangle 43"/>
          <p:cNvSpPr/>
          <p:nvPr/>
        </p:nvSpPr>
        <p:spPr>
          <a:xfrm>
            <a:off x="4451676" y="1165685"/>
            <a:ext cx="2592163" cy="646323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tx2"/>
                </a:solidFill>
                <a:ea typeface="+mn-ea"/>
              </a:rPr>
              <a:t>Phase III PAOLA-1:</a:t>
            </a:r>
            <a:r>
              <a:rPr lang="en-GB" sz="1200" dirty="0">
                <a:solidFill>
                  <a:schemeClr val="tx2"/>
                </a:solidFill>
                <a:ea typeface="+mn-ea"/>
              </a:rPr>
              <a:t> </a:t>
            </a:r>
            <a:r>
              <a:rPr lang="en-GB" sz="1200" i="1" dirty="0">
                <a:solidFill>
                  <a:schemeClr val="tx2"/>
                </a:solidFill>
                <a:ea typeface="+mn-ea"/>
              </a:rPr>
              <a:t>NCT02477644</a:t>
            </a:r>
            <a:r>
              <a:rPr lang="en-GB" sz="1200" dirty="0">
                <a:solidFill>
                  <a:schemeClr val="tx2"/>
                </a:solidFill>
                <a:ea typeface="+mn-ea"/>
              </a:rPr>
              <a:t> Olaparib + Bev maintenance for newly diagnosed advanced OC</a:t>
            </a:r>
            <a:endParaRPr lang="en-GB" sz="1200" b="1" dirty="0">
              <a:solidFill>
                <a:schemeClr val="tx2"/>
              </a:solidFill>
              <a:ea typeface="+mn-ea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703AC299-C839-44BE-8E58-16814DFD0E5D}"/>
              </a:ext>
            </a:extLst>
          </p:cNvPr>
          <p:cNvSpPr/>
          <p:nvPr/>
        </p:nvSpPr>
        <p:spPr>
          <a:xfrm>
            <a:off x="1381044" y="1157141"/>
            <a:ext cx="2825577" cy="646323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tx2"/>
                </a:solidFill>
                <a:ea typeface="+mn-ea"/>
              </a:rPr>
              <a:t>Phase III SOLO-1:</a:t>
            </a:r>
            <a:r>
              <a:rPr lang="en-GB" sz="1200" dirty="0">
                <a:solidFill>
                  <a:schemeClr val="tx2"/>
                </a:solidFill>
                <a:ea typeface="+mn-ea"/>
              </a:rPr>
              <a:t> </a:t>
            </a:r>
            <a:r>
              <a:rPr lang="en-GB" sz="1200" i="1" dirty="0">
                <a:solidFill>
                  <a:schemeClr val="tx2"/>
                </a:solidFill>
                <a:ea typeface="+mn-ea"/>
              </a:rPr>
              <a:t>NCT01844986</a:t>
            </a:r>
            <a:r>
              <a:rPr lang="en-GB" sz="1200" dirty="0">
                <a:solidFill>
                  <a:schemeClr val="tx2"/>
                </a:solidFill>
                <a:ea typeface="+mn-ea"/>
              </a:rPr>
              <a:t> Olaparib maintenance for newly diagnosed advanced </a:t>
            </a:r>
            <a:r>
              <a:rPr lang="en-GB" sz="1200" i="1" dirty="0">
                <a:solidFill>
                  <a:schemeClr val="tx2"/>
                </a:solidFill>
                <a:ea typeface="+mn-ea"/>
              </a:rPr>
              <a:t>BRCA</a:t>
            </a:r>
            <a:r>
              <a:rPr lang="en-GB" sz="1200" dirty="0">
                <a:solidFill>
                  <a:schemeClr val="tx2"/>
                </a:solidFill>
                <a:ea typeface="+mn-ea"/>
              </a:rPr>
              <a:t>m OC</a:t>
            </a:r>
            <a:endParaRPr lang="en-GB" sz="1200" b="1" dirty="0">
              <a:solidFill>
                <a:schemeClr val="tx2"/>
              </a:solidFill>
              <a:ea typeface="+mn-ea"/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290656EB-9A7F-4BB0-B4A2-9BB56A5CCD25}"/>
              </a:ext>
            </a:extLst>
          </p:cNvPr>
          <p:cNvGrpSpPr/>
          <p:nvPr/>
        </p:nvGrpSpPr>
        <p:grpSpPr>
          <a:xfrm>
            <a:off x="335636" y="1079489"/>
            <a:ext cx="1058421" cy="1061173"/>
            <a:chOff x="1207247" y="2160012"/>
            <a:chExt cx="1058421" cy="1061173"/>
          </a:xfrm>
        </p:grpSpPr>
        <p:sp>
          <p:nvSpPr>
            <p:cNvPr id="145" name="Freeform 11">
              <a:extLst>
                <a:ext uri="{FF2B5EF4-FFF2-40B4-BE49-F238E27FC236}">
                  <a16:creationId xmlns:a16="http://schemas.microsoft.com/office/drawing/2014/main" id="{202E11DD-346B-4784-AD6E-C96618764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247" y="2160012"/>
              <a:ext cx="1058421" cy="1061173"/>
            </a:xfrm>
            <a:custGeom>
              <a:avLst/>
              <a:gdLst>
                <a:gd name="T0" fmla="*/ 304 w 326"/>
                <a:gd name="T1" fmla="*/ 244 h 326"/>
                <a:gd name="T2" fmla="*/ 326 w 326"/>
                <a:gd name="T3" fmla="*/ 163 h 326"/>
                <a:gd name="T4" fmla="*/ 163 w 326"/>
                <a:gd name="T5" fmla="*/ 0 h 326"/>
                <a:gd name="T6" fmla="*/ 0 w 326"/>
                <a:gd name="T7" fmla="*/ 163 h 326"/>
                <a:gd name="T8" fmla="*/ 163 w 326"/>
                <a:gd name="T9" fmla="*/ 326 h 326"/>
                <a:gd name="T10" fmla="*/ 244 w 326"/>
                <a:gd name="T11" fmla="*/ 304 h 326"/>
                <a:gd name="T12" fmla="*/ 326 w 326"/>
                <a:gd name="T13" fmla="*/ 326 h 326"/>
                <a:gd name="T14" fmla="*/ 304 w 326"/>
                <a:gd name="T15" fmla="*/ 24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326">
                  <a:moveTo>
                    <a:pt x="304" y="244"/>
                  </a:moveTo>
                  <a:cubicBezTo>
                    <a:pt x="318" y="220"/>
                    <a:pt x="326" y="193"/>
                    <a:pt x="326" y="163"/>
                  </a:cubicBezTo>
                  <a:cubicBezTo>
                    <a:pt x="326" y="73"/>
                    <a:pt x="253" y="0"/>
                    <a:pt x="163" y="0"/>
                  </a:cubicBezTo>
                  <a:cubicBezTo>
                    <a:pt x="73" y="0"/>
                    <a:pt x="0" y="73"/>
                    <a:pt x="0" y="163"/>
                  </a:cubicBezTo>
                  <a:cubicBezTo>
                    <a:pt x="0" y="253"/>
                    <a:pt x="73" y="326"/>
                    <a:pt x="163" y="326"/>
                  </a:cubicBezTo>
                  <a:cubicBezTo>
                    <a:pt x="193" y="326"/>
                    <a:pt x="220" y="318"/>
                    <a:pt x="244" y="304"/>
                  </a:cubicBezTo>
                  <a:cubicBezTo>
                    <a:pt x="326" y="326"/>
                    <a:pt x="326" y="326"/>
                    <a:pt x="326" y="326"/>
                  </a:cubicBezTo>
                  <a:lnTo>
                    <a:pt x="304" y="2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ctr" anchorCtr="0" compatLnSpc="1">
              <a:prstTxWarp prst="textNoShape">
                <a:avLst/>
              </a:prstTxWarp>
            </a:bodyPr>
            <a:lstStyle/>
            <a:p>
              <a:pPr algn="ctr" defTabSz="914354" eaLnBrk="1" hangingPunct="1">
                <a:defRPr/>
              </a:pPr>
              <a:endParaRPr lang="en-GB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1E46EB9F-6F47-4AC5-870C-88091FAFBB8B}"/>
                </a:ext>
              </a:extLst>
            </p:cNvPr>
            <p:cNvSpPr txBox="1"/>
            <p:nvPr/>
          </p:nvSpPr>
          <p:spPr>
            <a:xfrm>
              <a:off x="1346620" y="2557329"/>
              <a:ext cx="779675" cy="26653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121920" tIns="60960" rIns="121920" bIns="60960" numCol="1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2000" b="1" i="0">
                  <a:solidFill>
                    <a:srgbClr val="FFFFFF"/>
                  </a:solidFill>
                  <a:latin typeface="Imago" pitchFamily="2" charset="0"/>
                  <a:ea typeface="MS PGothic" pitchFamily="34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i="1">
                  <a:latin typeface="Imago-Medium" pitchFamily="2" charset="0"/>
                  <a:ea typeface="MS PGothic" pitchFamily="34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i="1">
                  <a:latin typeface="Imago-Medium" pitchFamily="2" charset="0"/>
                  <a:ea typeface="MS PGothic" pitchFamily="34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i="1">
                  <a:latin typeface="Imago-Medium" pitchFamily="2" charset="0"/>
                  <a:ea typeface="MS PGothic" pitchFamily="34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i="1">
                  <a:latin typeface="Imago-Medium" pitchFamily="2" charset="0"/>
                  <a:ea typeface="MS PGothic" pitchFamily="34" charset="-128"/>
                </a:defRPr>
              </a:lvl5pPr>
              <a:lvl6pPr>
                <a:defRPr i="1">
                  <a:latin typeface="Imago-Medium" pitchFamily="2" charset="0"/>
                  <a:ea typeface="MS PGothic" pitchFamily="34" charset="-128"/>
                </a:defRPr>
              </a:lvl6pPr>
              <a:lvl7pPr>
                <a:defRPr i="1">
                  <a:latin typeface="Imago-Medium" pitchFamily="2" charset="0"/>
                  <a:ea typeface="MS PGothic" pitchFamily="34" charset="-128"/>
                </a:defRPr>
              </a:lvl7pPr>
              <a:lvl8pPr>
                <a:defRPr i="1">
                  <a:latin typeface="Imago-Medium" pitchFamily="2" charset="0"/>
                  <a:ea typeface="MS PGothic" pitchFamily="34" charset="-128"/>
                </a:defRPr>
              </a:lvl8pPr>
              <a:lvl9pPr>
                <a:defRPr i="1">
                  <a:latin typeface="Imago-Medium" pitchFamily="2" charset="0"/>
                  <a:ea typeface="MS PGothic" pitchFamily="34" charset="-128"/>
                </a:defRPr>
              </a:lvl9pPr>
            </a:lstStyle>
            <a:p>
              <a:pPr defTabSz="914354" eaLnBrk="1" hangingPunct="1">
                <a:defRPr/>
              </a:pPr>
              <a:r>
                <a:rPr lang="en-US" sz="1400" dirty="0">
                  <a:latin typeface="+mn-lt"/>
                </a:rPr>
                <a:t>Olaparib</a:t>
              </a:r>
              <a:r>
                <a:rPr lang="en-US" sz="1400" baseline="30000" dirty="0">
                  <a:latin typeface="+mn-lt"/>
                </a:rPr>
                <a:t>1</a:t>
              </a:r>
              <a:endParaRPr lang="en-US" sz="1400" dirty="0">
                <a:latin typeface="+mn-lt"/>
              </a:endParaRPr>
            </a:p>
          </p:txBody>
        </p:sp>
      </p:grpSp>
      <p:sp>
        <p:nvSpPr>
          <p:cNvPr id="147" name="Rectangle 146">
            <a:extLst>
              <a:ext uri="{FF2B5EF4-FFF2-40B4-BE49-F238E27FC236}">
                <a16:creationId xmlns:a16="http://schemas.microsoft.com/office/drawing/2014/main" id="{D57D3242-98EF-4F8E-91E9-8E67E406680E}"/>
              </a:ext>
            </a:extLst>
          </p:cNvPr>
          <p:cNvSpPr/>
          <p:nvPr/>
        </p:nvSpPr>
        <p:spPr>
          <a:xfrm>
            <a:off x="481576" y="5001995"/>
            <a:ext cx="3400664" cy="646323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accent3">
                    <a:lumMod val="75000"/>
                  </a:schemeClr>
                </a:solidFill>
                <a:ea typeface="+mn-ea"/>
              </a:rPr>
              <a:t>Phase III GOG-3005:</a:t>
            </a:r>
            <a:r>
              <a:rPr lang="en-GB" sz="1200" dirty="0">
                <a:solidFill>
                  <a:schemeClr val="accent3">
                    <a:lumMod val="75000"/>
                  </a:schemeClr>
                </a:solidFill>
                <a:ea typeface="+mn-ea"/>
              </a:rPr>
              <a:t> </a:t>
            </a:r>
            <a:r>
              <a:rPr lang="en-GB" sz="1200" i="1" dirty="0">
                <a:solidFill>
                  <a:schemeClr val="accent3">
                    <a:lumMod val="75000"/>
                  </a:schemeClr>
                </a:solidFill>
                <a:ea typeface="+mn-ea"/>
              </a:rPr>
              <a:t>NCT02470585</a:t>
            </a:r>
            <a:r>
              <a:rPr lang="en-GB" sz="1200" dirty="0">
                <a:solidFill>
                  <a:schemeClr val="accent3">
                    <a:lumMod val="75000"/>
                  </a:schemeClr>
                </a:solidFill>
                <a:ea typeface="+mn-ea"/>
              </a:rPr>
              <a:t> </a:t>
            </a:r>
            <a:br>
              <a:rPr lang="en-GB" sz="1200" dirty="0">
                <a:solidFill>
                  <a:schemeClr val="accent3">
                    <a:lumMod val="75000"/>
                  </a:schemeClr>
                </a:solidFill>
                <a:ea typeface="+mn-ea"/>
              </a:rPr>
            </a:br>
            <a:r>
              <a:rPr lang="en-US" sz="1200" dirty="0">
                <a:solidFill>
                  <a:schemeClr val="accent3">
                    <a:lumMod val="75000"/>
                  </a:schemeClr>
                </a:solidFill>
                <a:ea typeface="+mn-ea"/>
              </a:rPr>
              <a:t>PC +/- concurrent and maintenance veliparib for newly diagnosed advanced OC</a:t>
            </a:r>
            <a:endParaRPr lang="en-GB" sz="1200" b="1" dirty="0">
              <a:solidFill>
                <a:schemeClr val="accent3">
                  <a:lumMod val="75000"/>
                </a:schemeClr>
              </a:solidFill>
              <a:ea typeface="+mn-ea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FCE8007-D969-4950-8E33-61376B4A3630}"/>
              </a:ext>
            </a:extLst>
          </p:cNvPr>
          <p:cNvGrpSpPr/>
          <p:nvPr/>
        </p:nvGrpSpPr>
        <p:grpSpPr>
          <a:xfrm>
            <a:off x="3140141" y="3940821"/>
            <a:ext cx="1059799" cy="1061173"/>
            <a:chOff x="3138677" y="5029974"/>
            <a:chExt cx="1059799" cy="1061173"/>
          </a:xfrm>
          <a:solidFill>
            <a:schemeClr val="accent3">
              <a:lumMod val="75000"/>
            </a:schemeClr>
          </a:solidFill>
        </p:grpSpPr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7F661C67-AE4A-43E9-8283-9C5ED733DC5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38677" y="5029974"/>
              <a:ext cx="1059799" cy="1061173"/>
            </a:xfrm>
            <a:custGeom>
              <a:avLst/>
              <a:gdLst>
                <a:gd name="T0" fmla="*/ 304 w 326"/>
                <a:gd name="T1" fmla="*/ 244 h 326"/>
                <a:gd name="T2" fmla="*/ 326 w 326"/>
                <a:gd name="T3" fmla="*/ 163 h 326"/>
                <a:gd name="T4" fmla="*/ 163 w 326"/>
                <a:gd name="T5" fmla="*/ 0 h 326"/>
                <a:gd name="T6" fmla="*/ 0 w 326"/>
                <a:gd name="T7" fmla="*/ 163 h 326"/>
                <a:gd name="T8" fmla="*/ 163 w 326"/>
                <a:gd name="T9" fmla="*/ 326 h 326"/>
                <a:gd name="T10" fmla="*/ 244 w 326"/>
                <a:gd name="T11" fmla="*/ 304 h 326"/>
                <a:gd name="T12" fmla="*/ 326 w 326"/>
                <a:gd name="T13" fmla="*/ 326 h 326"/>
                <a:gd name="T14" fmla="*/ 304 w 326"/>
                <a:gd name="T15" fmla="*/ 24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326">
                  <a:moveTo>
                    <a:pt x="304" y="244"/>
                  </a:moveTo>
                  <a:cubicBezTo>
                    <a:pt x="318" y="220"/>
                    <a:pt x="326" y="193"/>
                    <a:pt x="326" y="163"/>
                  </a:cubicBezTo>
                  <a:cubicBezTo>
                    <a:pt x="326" y="73"/>
                    <a:pt x="253" y="0"/>
                    <a:pt x="163" y="0"/>
                  </a:cubicBezTo>
                  <a:cubicBezTo>
                    <a:pt x="73" y="0"/>
                    <a:pt x="0" y="73"/>
                    <a:pt x="0" y="163"/>
                  </a:cubicBezTo>
                  <a:cubicBezTo>
                    <a:pt x="0" y="253"/>
                    <a:pt x="73" y="326"/>
                    <a:pt x="163" y="326"/>
                  </a:cubicBezTo>
                  <a:cubicBezTo>
                    <a:pt x="193" y="326"/>
                    <a:pt x="220" y="318"/>
                    <a:pt x="244" y="304"/>
                  </a:cubicBezTo>
                  <a:cubicBezTo>
                    <a:pt x="326" y="326"/>
                    <a:pt x="326" y="326"/>
                    <a:pt x="326" y="326"/>
                  </a:cubicBezTo>
                  <a:lnTo>
                    <a:pt x="304" y="2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ctr" anchorCtr="0" compatLnSpc="1">
              <a:prstTxWarp prst="textNoShape">
                <a:avLst/>
              </a:prstTxWarp>
            </a:bodyPr>
            <a:lstStyle/>
            <a:p>
              <a:pPr algn="ctr" defTabSz="914354" eaLnBrk="1" hangingPunct="1">
                <a:defRPr/>
              </a:pPr>
              <a:endParaRPr lang="en-GB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BB17E43-872F-484A-A90D-5A34AC74C160}"/>
                </a:ext>
              </a:extLst>
            </p:cNvPr>
            <p:cNvSpPr/>
            <p:nvPr/>
          </p:nvSpPr>
          <p:spPr>
            <a:xfrm>
              <a:off x="3178837" y="5404537"/>
              <a:ext cx="979478" cy="31204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none" lIns="121920" tIns="60960" rIns="121920" bIns="60960" numCol="1" anchor="ctr" anchorCtr="0" compatLnSpc="1">
              <a:prstTxWarp prst="textNoShape">
                <a:avLst/>
              </a:prstTxWarp>
            </a:bodyPr>
            <a:lstStyle/>
            <a:p>
              <a:pPr algn="ctr" defTabSz="914354" eaLnBrk="1" hangingPunct="1">
                <a:defRPr/>
              </a:pPr>
              <a:r>
                <a:rPr lang="en-US" sz="1400" b="1" dirty="0">
                  <a:solidFill>
                    <a:srgbClr val="FFFFFF"/>
                  </a:solidFill>
                </a:rPr>
                <a:t>Veliparib</a:t>
              </a:r>
              <a:r>
                <a:rPr lang="en-US" sz="1400" b="1" baseline="30000" dirty="0">
                  <a:solidFill>
                    <a:srgbClr val="FFFFFF"/>
                  </a:solidFill>
                </a:rPr>
                <a:t>2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D783EBE7-0630-427D-B83B-57783FC2FA2D}"/>
              </a:ext>
            </a:extLst>
          </p:cNvPr>
          <p:cNvSpPr txBox="1"/>
          <p:nvPr/>
        </p:nvSpPr>
        <p:spPr>
          <a:xfrm>
            <a:off x="580903" y="24185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F7F7F"/>
                </a:solidFill>
              </a:rPr>
              <a:t>2018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055D9-CB46-A745-940C-13CFE91B49B3}"/>
              </a:ext>
            </a:extLst>
          </p:cNvPr>
          <p:cNvSpPr txBox="1"/>
          <p:nvPr/>
        </p:nvSpPr>
        <p:spPr>
          <a:xfrm>
            <a:off x="7356803" y="2392100"/>
            <a:ext cx="119532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6E1E50"/>
                </a:solidFill>
              </a:rPr>
              <a:t>DUO-O: </a:t>
            </a:r>
            <a:r>
              <a:rPr lang="en-US" sz="1000" i="1" dirty="0">
                <a:solidFill>
                  <a:srgbClr val="6E1E50"/>
                </a:solidFill>
              </a:rPr>
              <a:t>NCT03737643</a:t>
            </a:r>
          </a:p>
          <a:p>
            <a:r>
              <a:rPr lang="en-US" sz="1000" dirty="0" err="1">
                <a:solidFill>
                  <a:srgbClr val="6E1E50"/>
                </a:solidFill>
              </a:rPr>
              <a:t>Olaparib</a:t>
            </a:r>
            <a:r>
              <a:rPr lang="en-US" sz="1000" dirty="0">
                <a:solidFill>
                  <a:srgbClr val="6E1E50"/>
                </a:solidFill>
              </a:rPr>
              <a:t> + </a:t>
            </a:r>
            <a:r>
              <a:rPr lang="en-US" sz="1000" dirty="0" err="1">
                <a:solidFill>
                  <a:srgbClr val="6E1E50"/>
                </a:solidFill>
              </a:rPr>
              <a:t>bev</a:t>
            </a:r>
            <a:r>
              <a:rPr lang="en-US" sz="1000" dirty="0">
                <a:solidFill>
                  <a:srgbClr val="6E1E50"/>
                </a:solidFill>
              </a:rPr>
              <a:t> + </a:t>
            </a:r>
            <a:r>
              <a:rPr lang="en-US" sz="1000" dirty="0" err="1">
                <a:solidFill>
                  <a:srgbClr val="6E1E50"/>
                </a:solidFill>
              </a:rPr>
              <a:t>durvalumab</a:t>
            </a:r>
            <a:r>
              <a:rPr lang="en-US" sz="1000" dirty="0">
                <a:solidFill>
                  <a:srgbClr val="6E1E50"/>
                </a:solidFill>
              </a:rPr>
              <a:t> maintenance for newly diagnosed advanced OC</a:t>
            </a:r>
            <a:br>
              <a:rPr lang="en-US" sz="1000" dirty="0">
                <a:solidFill>
                  <a:srgbClr val="6E1E50"/>
                </a:solidFill>
              </a:rPr>
            </a:br>
            <a:endParaRPr lang="en-US" sz="1000" dirty="0">
              <a:solidFill>
                <a:srgbClr val="6E1E50"/>
              </a:solidFill>
            </a:endParaRPr>
          </a:p>
          <a:p>
            <a:r>
              <a:rPr lang="en-US" sz="1000" b="1" dirty="0">
                <a:solidFill>
                  <a:srgbClr val="6E1E50"/>
                </a:solidFill>
              </a:rPr>
              <a:t>ATHENA: </a:t>
            </a:r>
            <a:r>
              <a:rPr lang="en-US" sz="1000" i="1" dirty="0">
                <a:solidFill>
                  <a:srgbClr val="6E1E50"/>
                </a:solidFill>
              </a:rPr>
              <a:t>NCT03522246</a:t>
            </a:r>
          </a:p>
          <a:p>
            <a:r>
              <a:rPr lang="en-US" sz="1000" dirty="0">
                <a:solidFill>
                  <a:srgbClr val="6E1E50"/>
                </a:solidFill>
              </a:rPr>
              <a:t>Rucaparib + nivolumab maintenance for newly diagnosed advanced OC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B60A7E3-1AC8-C44C-9B89-1F71B22BDED7}"/>
              </a:ext>
            </a:extLst>
          </p:cNvPr>
          <p:cNvGrpSpPr/>
          <p:nvPr/>
        </p:nvGrpSpPr>
        <p:grpSpPr>
          <a:xfrm>
            <a:off x="8632161" y="2531193"/>
            <a:ext cx="1061173" cy="1059799"/>
            <a:chOff x="7539290" y="1979530"/>
            <a:chExt cx="1061173" cy="1059799"/>
          </a:xfrm>
          <a:solidFill>
            <a:schemeClr val="accent2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848754D-F469-B444-92A9-44F17C479A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7539977" y="1978843"/>
              <a:ext cx="1059799" cy="1061173"/>
            </a:xfrm>
            <a:custGeom>
              <a:avLst/>
              <a:gdLst>
                <a:gd name="T0" fmla="*/ 304 w 326"/>
                <a:gd name="T1" fmla="*/ 244 h 326"/>
                <a:gd name="T2" fmla="*/ 326 w 326"/>
                <a:gd name="T3" fmla="*/ 163 h 326"/>
                <a:gd name="T4" fmla="*/ 163 w 326"/>
                <a:gd name="T5" fmla="*/ 0 h 326"/>
                <a:gd name="T6" fmla="*/ 0 w 326"/>
                <a:gd name="T7" fmla="*/ 163 h 326"/>
                <a:gd name="T8" fmla="*/ 163 w 326"/>
                <a:gd name="T9" fmla="*/ 326 h 326"/>
                <a:gd name="T10" fmla="*/ 244 w 326"/>
                <a:gd name="T11" fmla="*/ 304 h 326"/>
                <a:gd name="T12" fmla="*/ 326 w 326"/>
                <a:gd name="T13" fmla="*/ 326 h 326"/>
                <a:gd name="T14" fmla="*/ 304 w 326"/>
                <a:gd name="T15" fmla="*/ 24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326">
                  <a:moveTo>
                    <a:pt x="304" y="244"/>
                  </a:moveTo>
                  <a:cubicBezTo>
                    <a:pt x="318" y="220"/>
                    <a:pt x="326" y="193"/>
                    <a:pt x="326" y="163"/>
                  </a:cubicBezTo>
                  <a:cubicBezTo>
                    <a:pt x="326" y="73"/>
                    <a:pt x="253" y="0"/>
                    <a:pt x="163" y="0"/>
                  </a:cubicBezTo>
                  <a:cubicBezTo>
                    <a:pt x="73" y="0"/>
                    <a:pt x="0" y="73"/>
                    <a:pt x="0" y="163"/>
                  </a:cubicBezTo>
                  <a:cubicBezTo>
                    <a:pt x="0" y="253"/>
                    <a:pt x="73" y="326"/>
                    <a:pt x="163" y="326"/>
                  </a:cubicBezTo>
                  <a:cubicBezTo>
                    <a:pt x="193" y="326"/>
                    <a:pt x="220" y="318"/>
                    <a:pt x="244" y="304"/>
                  </a:cubicBezTo>
                  <a:cubicBezTo>
                    <a:pt x="326" y="326"/>
                    <a:pt x="326" y="326"/>
                    <a:pt x="326" y="326"/>
                  </a:cubicBezTo>
                  <a:lnTo>
                    <a:pt x="304" y="2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9pPr>
            </a:lstStyle>
            <a:p>
              <a:pPr algn="ctr" defTabSz="914354" eaLnBrk="1" hangingPunct="1">
                <a:defRPr/>
              </a:pPr>
              <a:endParaRPr lang="en-GB" sz="1400" i="0" dirty="0">
                <a:solidFill>
                  <a:srgbClr val="0066CC"/>
                </a:solidFill>
                <a:latin typeface="+mn-lt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B2FE981-72D4-154E-B40E-A89A25416599}"/>
                </a:ext>
              </a:extLst>
            </p:cNvPr>
            <p:cNvSpPr txBox="1"/>
            <p:nvPr/>
          </p:nvSpPr>
          <p:spPr>
            <a:xfrm>
              <a:off x="7692369" y="2211803"/>
              <a:ext cx="755015" cy="492440"/>
            </a:xfrm>
            <a:prstGeom prst="rect">
              <a:avLst/>
            </a:prstGeom>
            <a:noFill/>
          </p:spPr>
          <p:txBody>
            <a:bodyPr wrap="none" lIns="0" tIns="45719" rIns="0" bIns="45719" rtlCol="0" anchor="ctr">
              <a:spAutoFit/>
            </a:bodyPr>
            <a:lstStyle/>
            <a:p>
              <a:pPr algn="ctr" defTabSz="3428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b="1" kern="0" dirty="0">
                  <a:solidFill>
                    <a:prstClr val="white"/>
                  </a:solidFill>
                  <a:ea typeface="Imago" charset="0"/>
                  <a:cs typeface="Imago" charset="0"/>
                </a:rPr>
                <a:t>Olaparib</a:t>
              </a:r>
              <a:r>
                <a:rPr lang="en-US" sz="1300" b="1" kern="0" baseline="30000" dirty="0">
                  <a:solidFill>
                    <a:prstClr val="white"/>
                  </a:solidFill>
                  <a:ea typeface="Imago" charset="0"/>
                  <a:cs typeface="Imago" charset="0"/>
                </a:rPr>
                <a:t>5</a:t>
              </a:r>
            </a:p>
            <a:p>
              <a:pPr algn="ctr" defTabSz="3428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b="1" kern="0" dirty="0">
                  <a:solidFill>
                    <a:prstClr val="white"/>
                  </a:solidFill>
                  <a:ea typeface="Imago" charset="0"/>
                  <a:cs typeface="Imago" charset="0"/>
                </a:rPr>
                <a:t>Rucaparib</a:t>
              </a:r>
              <a:r>
                <a:rPr lang="en-US" sz="1300" b="1" kern="0" baseline="30000" dirty="0">
                  <a:solidFill>
                    <a:prstClr val="white"/>
                  </a:solidFill>
                  <a:ea typeface="Imago" charset="0"/>
                  <a:cs typeface="Imago" charset="0"/>
                </a:rPr>
                <a:t>5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7D46E91-8E00-3545-A45C-D7EDD1B28199}"/>
              </a:ext>
            </a:extLst>
          </p:cNvPr>
          <p:cNvGrpSpPr/>
          <p:nvPr/>
        </p:nvGrpSpPr>
        <p:grpSpPr>
          <a:xfrm>
            <a:off x="9935232" y="3988679"/>
            <a:ext cx="1061173" cy="1059799"/>
            <a:chOff x="7539290" y="1979530"/>
            <a:chExt cx="1061173" cy="1059799"/>
          </a:xfrm>
          <a:solidFill>
            <a:schemeClr val="accent2"/>
          </a:solidFill>
        </p:grpSpPr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id="{B3C4B33E-6DF6-D449-868C-645C463EA8D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7539977" y="1978843"/>
              <a:ext cx="1059799" cy="1061173"/>
            </a:xfrm>
            <a:custGeom>
              <a:avLst/>
              <a:gdLst>
                <a:gd name="T0" fmla="*/ 304 w 326"/>
                <a:gd name="T1" fmla="*/ 244 h 326"/>
                <a:gd name="T2" fmla="*/ 326 w 326"/>
                <a:gd name="T3" fmla="*/ 163 h 326"/>
                <a:gd name="T4" fmla="*/ 163 w 326"/>
                <a:gd name="T5" fmla="*/ 0 h 326"/>
                <a:gd name="T6" fmla="*/ 0 w 326"/>
                <a:gd name="T7" fmla="*/ 163 h 326"/>
                <a:gd name="T8" fmla="*/ 163 w 326"/>
                <a:gd name="T9" fmla="*/ 326 h 326"/>
                <a:gd name="T10" fmla="*/ 244 w 326"/>
                <a:gd name="T11" fmla="*/ 304 h 326"/>
                <a:gd name="T12" fmla="*/ 326 w 326"/>
                <a:gd name="T13" fmla="*/ 326 h 326"/>
                <a:gd name="T14" fmla="*/ 304 w 326"/>
                <a:gd name="T15" fmla="*/ 24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326">
                  <a:moveTo>
                    <a:pt x="304" y="244"/>
                  </a:moveTo>
                  <a:cubicBezTo>
                    <a:pt x="318" y="220"/>
                    <a:pt x="326" y="193"/>
                    <a:pt x="326" y="163"/>
                  </a:cubicBezTo>
                  <a:cubicBezTo>
                    <a:pt x="326" y="73"/>
                    <a:pt x="253" y="0"/>
                    <a:pt x="163" y="0"/>
                  </a:cubicBezTo>
                  <a:cubicBezTo>
                    <a:pt x="73" y="0"/>
                    <a:pt x="0" y="73"/>
                    <a:pt x="0" y="163"/>
                  </a:cubicBezTo>
                  <a:cubicBezTo>
                    <a:pt x="0" y="253"/>
                    <a:pt x="73" y="326"/>
                    <a:pt x="163" y="326"/>
                  </a:cubicBezTo>
                  <a:cubicBezTo>
                    <a:pt x="193" y="326"/>
                    <a:pt x="220" y="318"/>
                    <a:pt x="244" y="304"/>
                  </a:cubicBezTo>
                  <a:cubicBezTo>
                    <a:pt x="326" y="326"/>
                    <a:pt x="326" y="326"/>
                    <a:pt x="326" y="326"/>
                  </a:cubicBezTo>
                  <a:lnTo>
                    <a:pt x="304" y="2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i="1" kern="1200">
                  <a:solidFill>
                    <a:schemeClr val="tx1"/>
                  </a:solidFill>
                  <a:latin typeface="Imago-Medium" pitchFamily="2" charset="0"/>
                  <a:ea typeface="MS PGothic" pitchFamily="34" charset="-128"/>
                  <a:cs typeface="+mn-cs"/>
                </a:defRPr>
              </a:lvl9pPr>
            </a:lstStyle>
            <a:p>
              <a:pPr algn="ctr" defTabSz="914354" eaLnBrk="1" hangingPunct="1">
                <a:defRPr/>
              </a:pPr>
              <a:endParaRPr lang="en-GB" sz="1400" i="0" dirty="0">
                <a:solidFill>
                  <a:srgbClr val="0066CC"/>
                </a:solidFill>
                <a:latin typeface="+mn-lt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02A9B17-8793-1846-981F-81A6E3437879}"/>
                </a:ext>
              </a:extLst>
            </p:cNvPr>
            <p:cNvSpPr txBox="1"/>
            <p:nvPr/>
          </p:nvSpPr>
          <p:spPr>
            <a:xfrm>
              <a:off x="7739060" y="2211803"/>
              <a:ext cx="748262" cy="492440"/>
            </a:xfrm>
            <a:prstGeom prst="rect">
              <a:avLst/>
            </a:prstGeom>
            <a:noFill/>
          </p:spPr>
          <p:txBody>
            <a:bodyPr wrap="square" lIns="0" tIns="45719" rIns="0" bIns="45719" rtlCol="0" anchor="ctr">
              <a:spAutoFit/>
            </a:bodyPr>
            <a:lstStyle/>
            <a:p>
              <a:pPr algn="ctr" defTabSz="3428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b="1" kern="0" dirty="0">
                  <a:solidFill>
                    <a:prstClr val="white"/>
                  </a:solidFill>
                  <a:ea typeface="Imago" charset="0"/>
                  <a:cs typeface="Imago" charset="0"/>
                </a:rPr>
                <a:t>Niraparib, TSR-042</a:t>
              </a:r>
              <a:r>
                <a:rPr lang="en-US" sz="1300" b="1" kern="0" baseline="30000" dirty="0">
                  <a:solidFill>
                    <a:prstClr val="white"/>
                  </a:solidFill>
                  <a:ea typeface="Imago" charset="0"/>
                  <a:cs typeface="Imago" charset="0"/>
                </a:rPr>
                <a:t>6</a:t>
              </a: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59E005DB-131D-F146-A690-991CE032C21E}"/>
              </a:ext>
            </a:extLst>
          </p:cNvPr>
          <p:cNvSpPr/>
          <p:nvPr/>
        </p:nvSpPr>
        <p:spPr>
          <a:xfrm>
            <a:off x="9296962" y="5066058"/>
            <a:ext cx="2571620" cy="78482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srgbClr val="6E1E50"/>
                </a:solidFill>
                <a:ea typeface="+mn-ea"/>
              </a:rPr>
              <a:t>Phase III FIRST:</a:t>
            </a:r>
            <a:r>
              <a:rPr lang="en-GB" sz="1100" dirty="0">
                <a:solidFill>
                  <a:srgbClr val="6E1E50"/>
                </a:solidFill>
                <a:ea typeface="+mn-ea"/>
              </a:rPr>
              <a:t> </a:t>
            </a:r>
            <a:r>
              <a:rPr lang="en-US" sz="1100" i="1" dirty="0">
                <a:solidFill>
                  <a:srgbClr val="6E1E50"/>
                </a:solidFill>
              </a:rPr>
              <a:t>NCT03602859</a:t>
            </a:r>
            <a:br>
              <a:rPr lang="en-GB" sz="1100" dirty="0">
                <a:solidFill>
                  <a:srgbClr val="6E1E50"/>
                </a:solidFill>
                <a:ea typeface="+mn-ea"/>
              </a:rPr>
            </a:br>
            <a:r>
              <a:rPr lang="en-GB" sz="1100" dirty="0">
                <a:solidFill>
                  <a:srgbClr val="6E1E50"/>
                </a:solidFill>
                <a:ea typeface="+mn-ea"/>
              </a:rPr>
              <a:t>Chemo </a:t>
            </a:r>
            <a:r>
              <a:rPr lang="en-US" sz="1100" dirty="0">
                <a:solidFill>
                  <a:srgbClr val="6E1E50"/>
                </a:solidFill>
              </a:rPr>
              <a:t>+/-</a:t>
            </a:r>
            <a:r>
              <a:rPr lang="en-GB" sz="1100" dirty="0">
                <a:solidFill>
                  <a:srgbClr val="6E1E50"/>
                </a:solidFill>
                <a:ea typeface="+mn-ea"/>
              </a:rPr>
              <a:t> TSR-042 followed by maintenance with niraparib </a:t>
            </a:r>
            <a:r>
              <a:rPr lang="en-US" sz="1100" dirty="0">
                <a:solidFill>
                  <a:srgbClr val="6E1E50"/>
                </a:solidFill>
              </a:rPr>
              <a:t>+/-</a:t>
            </a:r>
            <a:r>
              <a:rPr lang="en-GB" sz="1100" dirty="0">
                <a:solidFill>
                  <a:srgbClr val="6E1E50"/>
                </a:solidFill>
                <a:ea typeface="+mn-ea"/>
              </a:rPr>
              <a:t> TSR-042 for newly diagnosed advanced OC</a:t>
            </a:r>
            <a:endParaRPr lang="en-GB" sz="1100" b="1" dirty="0">
              <a:solidFill>
                <a:srgbClr val="6E1E50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981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45600"/>
            <a:ext cx="9502987" cy="1219200"/>
          </a:xfrm>
        </p:spPr>
        <p:txBody>
          <a:bodyPr/>
          <a:lstStyle/>
          <a:p>
            <a:r>
              <a:rPr lang="en-US" dirty="0"/>
              <a:t>Module 1: PARP Inhibition as a Therapeutic Strategy — Ovarian Cancer (OC) at the Vanguard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Kathleen Moore, MD</a:t>
            </a:r>
          </a:p>
        </p:txBody>
      </p:sp>
    </p:spTree>
    <p:extLst>
      <p:ext uri="{BB962C8B-B14F-4D97-AF65-F5344CB8AC3E}">
        <p14:creationId xmlns:p14="http://schemas.microsoft.com/office/powerpoint/2010/main" val="416894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519935" y="1456503"/>
            <a:ext cx="6081451" cy="2591736"/>
            <a:chOff x="1139951" y="1092377"/>
            <a:chExt cx="4561088" cy="1943802"/>
          </a:xfrm>
        </p:grpSpPr>
        <p:sp>
          <p:nvSpPr>
            <p:cNvPr id="10" name="Rounded Rectangle 9"/>
            <p:cNvSpPr/>
            <p:nvPr/>
          </p:nvSpPr>
          <p:spPr>
            <a:xfrm>
              <a:off x="1375094" y="1092377"/>
              <a:ext cx="2838535" cy="1837506"/>
            </a:xfrm>
            <a:prstGeom prst="roundRect">
              <a:avLst>
                <a:gd name="adj" fmla="val 7759"/>
              </a:avLst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>
              <a:innerShdw blurRad="114300">
                <a:schemeClr val="accent4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324"/>
            <a:stretch/>
          </p:blipFill>
          <p:spPr>
            <a:xfrm>
              <a:off x="2779887" y="1292962"/>
              <a:ext cx="2921152" cy="1743217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7" name="TextBox 36"/>
            <p:cNvSpPr txBox="1"/>
            <p:nvPr/>
          </p:nvSpPr>
          <p:spPr>
            <a:xfrm>
              <a:off x="2425293" y="1671141"/>
              <a:ext cx="546238" cy="1098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ts val="1133"/>
                </a:lnSpc>
              </a:pPr>
              <a:r>
                <a:rPr lang="en-US" sz="1200" b="1" dirty="0"/>
                <a:t>Other 21%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69395" y="1153043"/>
              <a:ext cx="1092902" cy="6157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67" b="1" dirty="0">
                  <a:solidFill>
                    <a:schemeClr val="accent2"/>
                  </a:solidFill>
                </a:rPr>
                <a:t>OTHER</a:t>
              </a:r>
            </a:p>
            <a:p>
              <a:r>
                <a:rPr lang="en-US" sz="1067" i="1" dirty="0">
                  <a:solidFill>
                    <a:schemeClr val="accent2"/>
                  </a:solidFill>
                </a:rPr>
                <a:t>Some may be DRD positive via upregulation of miRNAs or other mechanisms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3001370" y="1731957"/>
              <a:ext cx="479700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2732331" y="2758920"/>
              <a:ext cx="353190" cy="246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139951" y="2694451"/>
              <a:ext cx="1564415" cy="1098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ts val="1133"/>
                </a:lnSpc>
              </a:pPr>
              <a:r>
                <a:rPr lang="en-US" sz="1200" b="1" dirty="0"/>
                <a:t>MMR mutations 3%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141755" y="2450096"/>
              <a:ext cx="1564415" cy="1098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ts val="1133"/>
                </a:lnSpc>
              </a:pPr>
              <a:r>
                <a:rPr lang="en-US" sz="1200" b="1" dirty="0"/>
                <a:t>NER mutations 4-8% 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2745286" y="2510263"/>
              <a:ext cx="354732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ounded Rectangle 42"/>
          <p:cNvSpPr/>
          <p:nvPr/>
        </p:nvSpPr>
        <p:spPr>
          <a:xfrm>
            <a:off x="6096193" y="4021619"/>
            <a:ext cx="4152067" cy="1115885"/>
          </a:xfrm>
          <a:prstGeom prst="roundRect">
            <a:avLst>
              <a:gd name="adj" fmla="val 15674"/>
            </a:avLst>
          </a:prstGeom>
          <a:solidFill>
            <a:schemeClr val="bg1"/>
          </a:solidFill>
          <a:ln>
            <a:solidFill>
              <a:schemeClr val="accent3"/>
            </a:solidFill>
          </a:ln>
          <a:effectLst>
            <a:innerShdw blurRad="114300">
              <a:schemeClr val="accent3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le 41"/>
          <p:cNvSpPr/>
          <p:nvPr/>
        </p:nvSpPr>
        <p:spPr>
          <a:xfrm>
            <a:off x="4496316" y="4995020"/>
            <a:ext cx="2290915" cy="1135323"/>
          </a:xfrm>
          <a:prstGeom prst="roundRect">
            <a:avLst>
              <a:gd name="adj" fmla="val 11339"/>
            </a:avLst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114300">
              <a:schemeClr val="bg2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accent1"/>
                </a:solidFill>
              </a:rPr>
              <a:t>DNA-Repair Deficiency (DRD) Impacts Up to Two-Thirds of Tumors</a:t>
            </a:r>
            <a:endParaRPr lang="en-US" sz="2800" baseline="30000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4F54F3-C349-4609-AFEE-01462D5C7942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6176" y="6197369"/>
            <a:ext cx="979052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300" dirty="0"/>
              <a:t>CDK12, cyclin dependent kinase 12; EMSY, BRCA2-interacting transcriptional repressor; FA, Fanconi anemia; MMR, mismatch repair; </a:t>
            </a:r>
            <a:br>
              <a:rPr lang="en-US" sz="1300" dirty="0"/>
            </a:br>
            <a:r>
              <a:rPr lang="en-US" sz="1300" dirty="0"/>
              <a:t>miRNA, micro messenger ribonucleic acid; NER, nucleotide excision repair; PTEN, phosphatase and tensin homolog.</a:t>
            </a:r>
          </a:p>
          <a:p>
            <a:r>
              <a:rPr lang="en-US" sz="1300" dirty="0"/>
              <a:t>Konstantinopoulos PA, et al. </a:t>
            </a:r>
            <a:r>
              <a:rPr lang="en-US" sz="1300" i="1" dirty="0"/>
              <a:t>Cancer Discov</a:t>
            </a:r>
            <a:r>
              <a:rPr lang="en-US" sz="1300" dirty="0"/>
              <a:t>. 2015;5:1137-1154.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2079" y="908979"/>
            <a:ext cx="11767500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67" b="1" dirty="0"/>
              <a:t>A subset of ovarian tumors may exhibit DRD in the absence of </a:t>
            </a:r>
            <a:r>
              <a:rPr lang="en-US" sz="1867" b="1" i="1" dirty="0"/>
              <a:t>BRCA1/2</a:t>
            </a:r>
            <a:r>
              <a:rPr lang="en-US" sz="1867" b="1" dirty="0"/>
              <a:t> mutations</a:t>
            </a:r>
            <a:endParaRPr lang="en-US" sz="1867" b="1" baseline="30000" dirty="0"/>
          </a:p>
        </p:txBody>
      </p:sp>
      <p:sp>
        <p:nvSpPr>
          <p:cNvPr id="41" name="Rounded Rectangle 40"/>
          <p:cNvSpPr/>
          <p:nvPr/>
        </p:nvSpPr>
        <p:spPr>
          <a:xfrm>
            <a:off x="1794528" y="3906510"/>
            <a:ext cx="3166845" cy="1211897"/>
          </a:xfrm>
          <a:prstGeom prst="roundRect">
            <a:avLst>
              <a:gd name="adj" fmla="val 16112"/>
            </a:avLst>
          </a:prstGeom>
          <a:solidFill>
            <a:schemeClr val="bg1"/>
          </a:solidFill>
          <a:ln>
            <a:solidFill>
              <a:schemeClr val="accent4"/>
            </a:solidFill>
          </a:ln>
          <a:effectLst>
            <a:innerShdw blurRad="114300">
              <a:schemeClr val="bg1">
                <a:lumMod val="50000"/>
              </a:scheme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959194" y="1719537"/>
            <a:ext cx="5639372" cy="3894871"/>
            <a:chOff x="1469395" y="1289652"/>
            <a:chExt cx="4229529" cy="2921153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7772" y="1289652"/>
              <a:ext cx="2921152" cy="2921153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4" name="TextBox 33"/>
            <p:cNvSpPr txBox="1"/>
            <p:nvPr/>
          </p:nvSpPr>
          <p:spPr>
            <a:xfrm>
              <a:off x="1893247" y="3406423"/>
              <a:ext cx="1015679" cy="2156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133"/>
                </a:lnSpc>
              </a:pPr>
              <a:r>
                <a:rPr lang="en-US" sz="1200" b="1" dirty="0"/>
                <a:t>Cyclin E1 amplification 15%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69395" y="3017031"/>
              <a:ext cx="990702" cy="1231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67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DR PROFICIENT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>
              <a:off x="2874411" y="3502819"/>
              <a:ext cx="479700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ounded Rectangle 43"/>
          <p:cNvSpPr/>
          <p:nvPr/>
        </p:nvSpPr>
        <p:spPr>
          <a:xfrm>
            <a:off x="5618173" y="1466741"/>
            <a:ext cx="4638521" cy="2525904"/>
          </a:xfrm>
          <a:prstGeom prst="roundRect">
            <a:avLst>
              <a:gd name="adj" fmla="val 6418"/>
            </a:avLst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innerShdw blurRad="114300">
              <a:schemeClr val="accent5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504361" y="1537391"/>
            <a:ext cx="4780617" cy="2642757"/>
            <a:chOff x="4128270" y="1153043"/>
            <a:chExt cx="3585463" cy="198206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40" b="36837"/>
            <a:stretch/>
          </p:blipFill>
          <p:spPr>
            <a:xfrm>
              <a:off x="4128270" y="1290024"/>
              <a:ext cx="1587927" cy="1845087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4709738" y="1234954"/>
              <a:ext cx="2088059" cy="13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i="1" dirty="0"/>
                <a:t>BRCA1</a:t>
              </a:r>
              <a:r>
                <a:rPr lang="en-US" sz="1200" b="1" dirty="0"/>
                <a:t> germline mutations 8%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59966" y="1526837"/>
              <a:ext cx="2088059" cy="13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i="1" dirty="0"/>
                <a:t>BRCA1</a:t>
              </a:r>
              <a:r>
                <a:rPr lang="en-US" sz="1200" b="1" dirty="0"/>
                <a:t> somatic mutations 3%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97535" y="1769720"/>
              <a:ext cx="2088059" cy="13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i="1" dirty="0"/>
                <a:t>BRCA2</a:t>
              </a:r>
              <a:r>
                <a:rPr lang="en-US" sz="1200" b="1" dirty="0"/>
                <a:t> germline mutations 6%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25674" y="2099465"/>
              <a:ext cx="2088059" cy="13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i="1" dirty="0"/>
                <a:t>BRCA2</a:t>
              </a:r>
              <a:r>
                <a:rPr lang="en-US" sz="1200" b="1" dirty="0"/>
                <a:t> somatic mutations 3%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91712" y="2542302"/>
              <a:ext cx="153574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i="1" dirty="0"/>
                <a:t>BRCA1</a:t>
              </a:r>
              <a:r>
                <a:rPr lang="en-US" sz="1200" b="1" dirty="0"/>
                <a:t> promoter methylation 10%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584409" y="1153043"/>
              <a:ext cx="990702" cy="1231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067" b="1" dirty="0">
                  <a:solidFill>
                    <a:schemeClr val="accent5">
                      <a:lumMod val="50000"/>
                    </a:schemeClr>
                  </a:solidFill>
                </a:rPr>
                <a:t>DRD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 flipH="1" flipV="1">
              <a:off x="5415853" y="2615883"/>
              <a:ext cx="216551" cy="7737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5341836" y="2170780"/>
              <a:ext cx="233561" cy="14872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5182971" y="1853392"/>
              <a:ext cx="155005" cy="5793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4927284" y="1612872"/>
              <a:ext cx="173123" cy="63206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>
              <a:off x="4412179" y="1309639"/>
              <a:ext cx="247066" cy="13611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429669" y="3415762"/>
            <a:ext cx="2418407" cy="2678486"/>
            <a:chOff x="3322251" y="2561821"/>
            <a:chExt cx="1813805" cy="2008864"/>
          </a:xfrm>
        </p:grpSpPr>
        <p:sp>
          <p:nvSpPr>
            <p:cNvPr id="39" name="TextBox 38"/>
            <p:cNvSpPr txBox="1"/>
            <p:nvPr/>
          </p:nvSpPr>
          <p:spPr>
            <a:xfrm>
              <a:off x="3322251" y="4447526"/>
              <a:ext cx="1768172" cy="1231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67" b="1" dirty="0">
                  <a:solidFill>
                    <a:schemeClr val="bg2">
                      <a:lumMod val="75000"/>
                    </a:schemeClr>
                  </a:solidFill>
                </a:rPr>
                <a:t>POSSIBLY DRD</a:t>
              </a:r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49" t="43765" r="24587"/>
            <a:stretch/>
          </p:blipFill>
          <p:spPr>
            <a:xfrm>
              <a:off x="3481070" y="2561821"/>
              <a:ext cx="1497502" cy="1642704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2" name="TextBox 31"/>
            <p:cNvSpPr txBox="1"/>
            <p:nvPr/>
          </p:nvSpPr>
          <p:spPr>
            <a:xfrm>
              <a:off x="4213629" y="4060401"/>
              <a:ext cx="922427" cy="321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133"/>
                </a:lnSpc>
              </a:pPr>
              <a:r>
                <a:rPr lang="en-US" sz="1200" b="1" dirty="0"/>
                <a:t>EMSY </a:t>
              </a:r>
              <a:br>
                <a:rPr lang="en-US" sz="1200" b="1" dirty="0"/>
              </a:br>
              <a:r>
                <a:rPr lang="en-US" sz="1200" b="1" dirty="0"/>
                <a:t>amplification</a:t>
              </a:r>
            </a:p>
            <a:p>
              <a:pPr algn="ctr">
                <a:lnSpc>
                  <a:spcPts val="1133"/>
                </a:lnSpc>
              </a:pPr>
              <a:r>
                <a:rPr lang="en-US" sz="1200" b="1" dirty="0"/>
                <a:t>6%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372237" y="4070291"/>
              <a:ext cx="922427" cy="321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133"/>
                </a:lnSpc>
              </a:pPr>
              <a:r>
                <a:rPr lang="en-US" sz="1200" b="1" dirty="0"/>
                <a:t>PTEN </a:t>
              </a:r>
              <a:br>
                <a:rPr lang="en-US" sz="1200" b="1" dirty="0"/>
              </a:br>
              <a:r>
                <a:rPr lang="en-US" sz="1200" b="1" dirty="0"/>
                <a:t>homozygous </a:t>
              </a:r>
              <a:br>
                <a:rPr lang="en-US" sz="1200" b="1" dirty="0"/>
              </a:br>
              <a:r>
                <a:rPr lang="en-US" sz="1200" b="1" dirty="0"/>
                <a:t>loss 7%</a:t>
              </a:r>
            </a:p>
          </p:txBody>
        </p:sp>
        <p:cxnSp>
          <p:nvCxnSpPr>
            <p:cNvPr id="51" name="Straight Connector 50"/>
            <p:cNvCxnSpPr/>
            <p:nvPr/>
          </p:nvCxnSpPr>
          <p:spPr>
            <a:xfrm flipV="1">
              <a:off x="3792010" y="3860458"/>
              <a:ext cx="63860" cy="158276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4526039" y="3832240"/>
              <a:ext cx="106722" cy="193451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Left Arrow Callout 58"/>
          <p:cNvSpPr/>
          <p:nvPr/>
        </p:nvSpPr>
        <p:spPr>
          <a:xfrm>
            <a:off x="9980792" y="3977128"/>
            <a:ext cx="1911232" cy="1285689"/>
          </a:xfrm>
          <a:prstGeom prst="leftArrowCallout">
            <a:avLst>
              <a:gd name="adj1" fmla="val 22278"/>
              <a:gd name="adj2" fmla="val 21387"/>
              <a:gd name="adj3" fmla="val 25000"/>
              <a:gd name="adj4" fmla="val 73631"/>
            </a:avLst>
          </a:prstGeom>
          <a:solidFill>
            <a:schemeClr val="accent4">
              <a:lumMod val="90000"/>
              <a:lumOff val="10000"/>
            </a:scheme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600" dirty="0">
                <a:solidFill>
                  <a:schemeClr val="bg1"/>
                </a:solidFill>
              </a:rPr>
              <a:t>DRD positive may be sensitive to PARP inhibition</a:t>
            </a:r>
            <a:endParaRPr lang="en-US" sz="1600" baseline="30000" dirty="0">
              <a:solidFill>
                <a:schemeClr val="bg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34699" y="3317816"/>
            <a:ext cx="4808948" cy="2023807"/>
            <a:chOff x="4151024" y="2488362"/>
            <a:chExt cx="3606711" cy="1517855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46" t="40696" b="7343"/>
            <a:stretch/>
          </p:blipFill>
          <p:spPr>
            <a:xfrm>
              <a:off x="4151024" y="2488362"/>
              <a:ext cx="1558564" cy="1517855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>
              <a:off x="5669676" y="3057909"/>
              <a:ext cx="208805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spc="-40" dirty="0"/>
                <a:t>CDK12 mutations 3%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29676" y="3232737"/>
              <a:ext cx="208805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spc="-40" dirty="0"/>
                <a:t>RAD51C promoter methylation 2%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99209" y="3397226"/>
              <a:ext cx="208805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spc="-40" dirty="0"/>
                <a:t>FA gene mutations 2%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89554" y="3584263"/>
              <a:ext cx="208805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spc="-40" dirty="0"/>
                <a:t>Core RAD gene mutations 1.5%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149275" y="3703464"/>
              <a:ext cx="208805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spc="-40" dirty="0"/>
                <a:t>HR DNA damage gene mutations 2%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 flipH="1" flipV="1">
              <a:off x="4904279" y="3769327"/>
              <a:ext cx="216551" cy="7737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 flipV="1">
              <a:off x="5024204" y="3649402"/>
              <a:ext cx="216551" cy="7737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5207619" y="3451878"/>
              <a:ext cx="216551" cy="7737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5348708" y="3289626"/>
              <a:ext cx="216551" cy="7737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 flipV="1">
              <a:off x="5405143" y="3120320"/>
              <a:ext cx="216551" cy="7737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>
              <a:glow rad="127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6725746" y="3042981"/>
              <a:ext cx="891776" cy="1231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067" b="1" dirty="0">
                  <a:solidFill>
                    <a:schemeClr val="accent5">
                      <a:lumMod val="50000"/>
                    </a:schemeClr>
                  </a:solidFill>
                </a:rPr>
                <a:t>DRD</a:t>
              </a:r>
            </a:p>
          </p:txBody>
        </p:sp>
      </p:grpSp>
      <p:sp>
        <p:nvSpPr>
          <p:cNvPr id="12" name="Left Arrow Callout 11"/>
          <p:cNvSpPr/>
          <p:nvPr/>
        </p:nvSpPr>
        <p:spPr>
          <a:xfrm>
            <a:off x="9836817" y="1970745"/>
            <a:ext cx="2034656" cy="1177840"/>
          </a:xfrm>
          <a:prstGeom prst="leftArrowCallout">
            <a:avLst>
              <a:gd name="adj1" fmla="val 33042"/>
              <a:gd name="adj2" fmla="val 25000"/>
              <a:gd name="adj3" fmla="val 25000"/>
              <a:gd name="adj4" fmla="val 63838"/>
            </a:avLst>
          </a:prstGeom>
          <a:solidFill>
            <a:schemeClr val="tx2"/>
          </a:solidFill>
          <a:ln w="28575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600" i="1" dirty="0">
                <a:solidFill>
                  <a:schemeClr val="bg1"/>
                </a:solidFill>
              </a:rPr>
              <a:t>BRCA</a:t>
            </a:r>
            <a:r>
              <a:rPr lang="en-US" sz="1600" dirty="0">
                <a:solidFill>
                  <a:schemeClr val="bg1"/>
                </a:solidFill>
              </a:rPr>
              <a:t> sensitive to PARP inhibition</a:t>
            </a:r>
            <a:endParaRPr lang="en-US" sz="1600" baseline="30000" dirty="0">
              <a:solidFill>
                <a:schemeClr val="bg1"/>
              </a:solidFill>
            </a:endParaRPr>
          </a:p>
        </p:txBody>
      </p:sp>
      <p:sp>
        <p:nvSpPr>
          <p:cNvPr id="11" name="Left Arrow Callout 10"/>
          <p:cNvSpPr/>
          <p:nvPr/>
        </p:nvSpPr>
        <p:spPr>
          <a:xfrm flipH="1">
            <a:off x="367672" y="4102721"/>
            <a:ext cx="2057801" cy="1003603"/>
          </a:xfrm>
          <a:prstGeom prst="leftArrowCallout">
            <a:avLst>
              <a:gd name="adj1" fmla="val 29767"/>
              <a:gd name="adj2" fmla="val 25000"/>
              <a:gd name="adj3" fmla="val 26735"/>
              <a:gd name="adj4" fmla="val 65118"/>
            </a:avLst>
          </a:prstGeom>
          <a:solidFill>
            <a:schemeClr val="bg1">
              <a:lumMod val="50000"/>
            </a:scheme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600" dirty="0">
                <a:solidFill>
                  <a:schemeClr val="bg1"/>
                </a:solidFill>
              </a:rPr>
              <a:t>Not sensitive to PARP inhibition</a:t>
            </a:r>
            <a:endParaRPr lang="en-US" sz="1600" baseline="30000" dirty="0">
              <a:solidFill>
                <a:schemeClr val="bg1"/>
              </a:solidFill>
            </a:endParaRPr>
          </a:p>
        </p:txBody>
      </p:sp>
      <p:sp>
        <p:nvSpPr>
          <p:cNvPr id="17" name="Left Arrow Callout 16"/>
          <p:cNvSpPr/>
          <p:nvPr/>
        </p:nvSpPr>
        <p:spPr>
          <a:xfrm flipH="1">
            <a:off x="329179" y="1927665"/>
            <a:ext cx="2096292" cy="1664936"/>
          </a:xfrm>
          <a:prstGeom prst="leftArrowCallout">
            <a:avLst>
              <a:gd name="adj1" fmla="val 31190"/>
              <a:gd name="adj2" fmla="val 25000"/>
              <a:gd name="adj3" fmla="val 25000"/>
              <a:gd name="adj4" fmla="val 63439"/>
            </a:avLst>
          </a:prstGeom>
          <a:solidFill>
            <a:schemeClr val="accent4">
              <a:lumMod val="90000"/>
              <a:lumOff val="10000"/>
            </a:scheme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600" dirty="0">
                <a:solidFill>
                  <a:schemeClr val="bg1"/>
                </a:solidFill>
              </a:rPr>
              <a:t>DRD positive may be sensitive to PARP inhibition</a:t>
            </a:r>
            <a:endParaRPr lang="en-US" sz="16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22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E8796AE-90A2-48D7-BDF4-F67BEDA861A0}"/>
              </a:ext>
            </a:extLst>
          </p:cNvPr>
          <p:cNvGrpSpPr/>
          <p:nvPr/>
        </p:nvGrpSpPr>
        <p:grpSpPr>
          <a:xfrm>
            <a:off x="1534802" y="755041"/>
            <a:ext cx="10443839" cy="5252887"/>
            <a:chOff x="1534801" y="1197474"/>
            <a:chExt cx="10443839" cy="5152539"/>
          </a:xfrm>
        </p:grpSpPr>
        <p:sp>
          <p:nvSpPr>
            <p:cNvPr id="7" name="Rounded Rectangle 3">
              <a:extLst>
                <a:ext uri="{FF2B5EF4-FFF2-40B4-BE49-F238E27FC236}">
                  <a16:creationId xmlns:a16="http://schemas.microsoft.com/office/drawing/2014/main" id="{309D9B1E-45C0-459B-94FD-F3F019CF89DA}"/>
                </a:ext>
              </a:extLst>
            </p:cNvPr>
            <p:cNvSpPr/>
            <p:nvPr/>
          </p:nvSpPr>
          <p:spPr>
            <a:xfrm>
              <a:off x="1534801" y="1197474"/>
              <a:ext cx="2746897" cy="5152539"/>
            </a:xfrm>
            <a:prstGeom prst="roundRect">
              <a:avLst>
                <a:gd name="adj" fmla="val 775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Rounded Rectangle 6">
              <a:extLst>
                <a:ext uri="{FF2B5EF4-FFF2-40B4-BE49-F238E27FC236}">
                  <a16:creationId xmlns:a16="http://schemas.microsoft.com/office/drawing/2014/main" id="{D3160BAB-742E-4FBC-8FE8-7CD0B392AF8B}"/>
                </a:ext>
              </a:extLst>
            </p:cNvPr>
            <p:cNvSpPr/>
            <p:nvPr/>
          </p:nvSpPr>
          <p:spPr>
            <a:xfrm>
              <a:off x="7169872" y="1197474"/>
              <a:ext cx="2468880" cy="5152539"/>
            </a:xfrm>
            <a:prstGeom prst="roundRect">
              <a:avLst>
                <a:gd name="adj" fmla="val 775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Rounded Rectangle 7">
              <a:extLst>
                <a:ext uri="{FF2B5EF4-FFF2-40B4-BE49-F238E27FC236}">
                  <a16:creationId xmlns:a16="http://schemas.microsoft.com/office/drawing/2014/main" id="{289F4C01-222B-44D2-95BF-3F39B13D461F}"/>
                </a:ext>
              </a:extLst>
            </p:cNvPr>
            <p:cNvSpPr/>
            <p:nvPr/>
          </p:nvSpPr>
          <p:spPr>
            <a:xfrm>
              <a:off x="4354185" y="1197474"/>
              <a:ext cx="2743200" cy="5152539"/>
            </a:xfrm>
            <a:prstGeom prst="roundRect">
              <a:avLst>
                <a:gd name="adj" fmla="val 775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40F905D5-D38E-4B32-BD06-AC7C46C96BDF}"/>
                </a:ext>
              </a:extLst>
            </p:cNvPr>
            <p:cNvSpPr/>
            <p:nvPr/>
          </p:nvSpPr>
          <p:spPr>
            <a:xfrm>
              <a:off x="9700606" y="1197474"/>
              <a:ext cx="2278034" cy="5152539"/>
            </a:xfrm>
            <a:prstGeom prst="roundRect">
              <a:avLst>
                <a:gd name="adj" fmla="val 775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</p:grp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B0B5B1F-2F8E-43EF-A125-B4AC83A44C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241536"/>
              </p:ext>
            </p:extLst>
          </p:nvPr>
        </p:nvGraphicFramePr>
        <p:xfrm>
          <a:off x="0" y="720403"/>
          <a:ext cx="11978640" cy="481351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4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0320">
                  <a:extLst>
                    <a:ext uri="{9D8B030D-6E8A-4147-A177-3AD203B41FA5}">
                      <a16:colId xmlns:a16="http://schemas.microsoft.com/office/drawing/2014/main" val="150188027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cap="all" baseline="0" dirty="0" err="1">
                          <a:solidFill>
                            <a:schemeClr val="bg1"/>
                          </a:solidFill>
                        </a:rPr>
                        <a:t>oLAPARIB</a:t>
                      </a:r>
                      <a:r>
                        <a:rPr lang="en-US" sz="1200" cap="all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cap="all" baseline="30000" dirty="0">
                          <a:solidFill>
                            <a:schemeClr val="bg1"/>
                          </a:solidFill>
                        </a:rPr>
                        <a:t>1-3</a:t>
                      </a:r>
                      <a:endParaRPr lang="en-US" sz="1200" cap="all" baseline="0" dirty="0">
                        <a:solidFill>
                          <a:schemeClr val="bg1"/>
                        </a:solidFill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cap="all" baseline="0" dirty="0">
                          <a:solidFill>
                            <a:schemeClr val="bg1"/>
                          </a:solidFill>
                        </a:rPr>
                        <a:t>TALAZOPARIB</a:t>
                      </a:r>
                      <a:r>
                        <a:rPr lang="en-US" sz="1200" cap="all" baseline="30000" dirty="0">
                          <a:solidFill>
                            <a:schemeClr val="bg1"/>
                          </a:solidFill>
                        </a:rPr>
                        <a:t>4-6</a:t>
                      </a:r>
                      <a:endParaRPr lang="en-US" sz="1200" cap="all" baseline="0" dirty="0">
                        <a:solidFill>
                          <a:schemeClr val="bg1"/>
                        </a:solidFill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cap="all" baseline="0" dirty="0">
                          <a:solidFill>
                            <a:schemeClr val="bg1"/>
                          </a:solidFill>
                        </a:rPr>
                        <a:t>Rucaparib</a:t>
                      </a:r>
                      <a:r>
                        <a:rPr lang="en-US" sz="1200" cap="all" baseline="3000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1200" cap="all" baseline="0" dirty="0">
                        <a:solidFill>
                          <a:schemeClr val="bg1"/>
                        </a:solidFill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cap="all" baseline="0" dirty="0">
                          <a:solidFill>
                            <a:schemeClr val="bg1"/>
                          </a:solidFill>
                        </a:rPr>
                        <a:t>Niraparib</a:t>
                      </a:r>
                      <a:r>
                        <a:rPr lang="en-US" sz="1200" cap="all" baseline="30000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1200" cap="all" baseline="0" dirty="0">
                        <a:solidFill>
                          <a:schemeClr val="bg1"/>
                        </a:solidFill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cap="none" baseline="0" dirty="0">
                          <a:solidFill>
                            <a:schemeClr val="tx1"/>
                          </a:solidFill>
                        </a:rPr>
                        <a:t>MoA</a:t>
                      </a:r>
                    </a:p>
                  </a:txBody>
                  <a:tcPr marT="91440" marB="9144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PARP-1, PARP-2, PARP-3 inhibitor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Dual-mechanism PARP inhibitor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PARP-1, PARP-2, PARP-3 inhibitor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PARP-1, PARP-2 inhibitor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520">
                <a:tc rowSpan="2"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cap="none" baseline="0" dirty="0">
                          <a:solidFill>
                            <a:schemeClr val="tx1"/>
                          </a:solidFill>
                        </a:rPr>
                        <a:t>Treatment Indication</a:t>
                      </a:r>
                    </a:p>
                  </a:txBody>
                  <a:tcPr marT="91440" marB="9144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Deleterious or suspected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200" i="1" baseline="0" dirty="0" err="1">
                          <a:solidFill>
                            <a:schemeClr val="tx1"/>
                          </a:solidFill>
                        </a:rPr>
                        <a:t>BRCA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en-US" sz="12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HER2-negative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</a:rPr>
                        <a:t>mBC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previously treated with chemotherapy in the neoadjuvant, adjuvant </a:t>
                      </a:r>
                      <a:br>
                        <a:rPr lang="en-US" sz="12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or metastatic setting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Deleterious or suspected deleterious </a:t>
                      </a:r>
                      <a:r>
                        <a:rPr lang="en-US" sz="12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en-US" sz="1200" i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BRCA</a:t>
                      </a:r>
                      <a:r>
                        <a:rPr lang="en-US" sz="12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HER2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-negative </a:t>
                      </a: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locally advanced or </a:t>
                      </a:r>
                      <a:r>
                        <a:rPr lang="en-US" sz="12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mBC</a:t>
                      </a:r>
                      <a:endParaRPr lang="en-US" sz="12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Second-line or greater chemotherapy with deleterious g/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2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BRCA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OC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Not indicated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690356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Third-line or greater chemotherapy with deleterious or suspected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200" i="1" baseline="0" dirty="0" err="1">
                          <a:solidFill>
                            <a:schemeClr val="tx1"/>
                          </a:solidFill>
                        </a:rPr>
                        <a:t>BRCA</a:t>
                      </a:r>
                      <a:r>
                        <a:rPr lang="en-US" sz="1200" i="0" baseline="0" dirty="0" err="1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OC</a:t>
                      </a:r>
                    </a:p>
                  </a:txBody>
                  <a:tcPr marT="91440" marB="9144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98654241"/>
                  </a:ext>
                </a:extLst>
              </a:tr>
              <a:tr h="548640">
                <a:tc rowSpan="2"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cap="none" baseline="0" dirty="0">
                          <a:solidFill>
                            <a:schemeClr val="tx1"/>
                          </a:solidFill>
                        </a:rPr>
                        <a:t>Maintenance Indication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cap="non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cap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Second-line maintenance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for recurrent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EOC, FTC, PPC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Not indicated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Second-line maintenance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for recurrent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EOC, FTC, PPC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Second-line maintenance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for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recurrent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EOC, FTC, PPC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58738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cap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First-line 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aintenance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for </a:t>
                      </a: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high-risk advanced (FIGO stage III-IV) </a:t>
                      </a:r>
                      <a:r>
                        <a:rPr lang="en-US" sz="1200" b="0" i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BRCA</a:t>
                      </a:r>
                      <a:r>
                        <a:rPr lang="en-US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high-grade EOC, FTC, PPC 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75946"/>
                  </a:ext>
                </a:extLst>
              </a:tr>
              <a:tr h="515839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cap="none" baseline="0" dirty="0">
                          <a:solidFill>
                            <a:schemeClr val="tx1"/>
                          </a:solidFill>
                        </a:rPr>
                        <a:t>Recommended Dose</a:t>
                      </a:r>
                    </a:p>
                  </a:txBody>
                  <a:tcPr marT="91440" marB="9144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300 mg PO BID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 mg PO QD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600 mg PO BID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300 mg PO QD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cap="none" baseline="0" dirty="0">
                          <a:solidFill>
                            <a:schemeClr val="tx1"/>
                          </a:solidFill>
                        </a:rPr>
                        <a:t>Approval Date(s)</a:t>
                      </a:r>
                    </a:p>
                  </a:txBody>
                  <a:tcPr marT="91440" marB="9144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January 2018; December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20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14;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August 2017;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December 2018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October 2018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December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20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16 and April 2018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March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20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0E7CB3B-8CE9-4C75-836F-64274D2F1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085" y="83041"/>
            <a:ext cx="11687535" cy="672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Currently Approved PARP Inhibitors in Solid Tumors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1C3A44-06A9-49CC-9A7A-600A4B4F4085}"/>
              </a:ext>
            </a:extLst>
          </p:cNvPr>
          <p:cNvSpPr txBox="1">
            <a:spLocks/>
          </p:cNvSpPr>
          <p:nvPr/>
        </p:nvSpPr>
        <p:spPr>
          <a:xfrm>
            <a:off x="214618" y="6273626"/>
            <a:ext cx="11843003" cy="501333"/>
          </a:xfrm>
          <a:prstGeom prst="rect">
            <a:avLst/>
          </a:prstGeom>
          <a:solidFill>
            <a:schemeClr val="bg1"/>
          </a:solidFill>
        </p:spPr>
        <p:txBody>
          <a:bodyPr lIns="91440" tIns="45720" rIns="91440" bIns="45720" anchor="b"/>
          <a:lstStyle>
            <a:lvl1pPr marL="0" indent="0" algn="l" defTabSz="609585" rtl="0" eaLnBrk="1" latinLnBrk="0" hangingPunct="1">
              <a:spcBef>
                <a:spcPts val="3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5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BID, twice daily; FIGO, International Federation of Gynecology and Obstetric; FTC, fallopian tube cancer; </a:t>
            </a:r>
            <a:r>
              <a:rPr lang="en-NZ" sz="800" dirty="0">
                <a:latin typeface="Arial" panose="020B0604020202020204" pitchFamily="34" charset="0"/>
                <a:cs typeface="Arial" panose="020B0604020202020204" pitchFamily="34" charset="0"/>
              </a:rPr>
              <a:t>g/</a:t>
            </a:r>
            <a:r>
              <a:rPr lang="en-NZ" sz="8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NZ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BRCA</a:t>
            </a:r>
            <a:r>
              <a:rPr lang="en-NZ" sz="8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NZ" sz="800" dirty="0">
                <a:latin typeface="Arial" panose="020B0604020202020204" pitchFamily="34" charset="0"/>
                <a:cs typeface="Arial" panose="020B0604020202020204" pitchFamily="34" charset="0"/>
              </a:rPr>
              <a:t>, germline and/or somatic </a:t>
            </a:r>
            <a:r>
              <a:rPr lang="en-NZ" sz="800" i="1" dirty="0">
                <a:latin typeface="Arial" panose="020B0604020202020204" pitchFamily="34" charset="0"/>
                <a:cs typeface="Arial" panose="020B0604020202020204" pitchFamily="34" charset="0"/>
              </a:rPr>
              <a:t>BRCA</a:t>
            </a:r>
            <a:r>
              <a:rPr lang="en-NZ" sz="800" dirty="0">
                <a:latin typeface="Arial" panose="020B0604020202020204" pitchFamily="34" charset="0"/>
                <a:cs typeface="Arial" panose="020B0604020202020204" pitchFamily="34" charset="0"/>
              </a:rPr>
              <a:t> mutant;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HER2, human epidermal growth factor receptor 2;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MoA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, mechanism of action; OC, ovarian cancer; PPC, primary peritoneal cancer; PO, by mouth; QD, once daily.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1. Robson M, et al. Presented at: AACR 2018; April 14-18, 2018; Chicago, IL. 2.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Olaparib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[prescribing information]. Wilmington, DE: AstraZeneca Pharmaceuticals LP; 2017. 3.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www.clinicaltrials.gov/NCT01844986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. 4. www.clinicaltrials.gov/NCT01945775. 5. Litton J, et al. Presented at: San Antonio Breast Cancer Symposium 2017. December 4-8, 2017; San Antonio, TX. Abs GS6-07. 6.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https://www.fda.gov/Drugs/InformationOnDrugs/ApprovedDrugs/ucm623540.htm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7. Rucaparib [prescribing information]. Boulder, CO: Clovis Oncology, Inc., 2016. 8. Niraparib [prescribing information]. Waltham, MA: TESARO, Inc, 2017.</a:t>
            </a:r>
          </a:p>
        </p:txBody>
      </p:sp>
      <p:sp>
        <p:nvSpPr>
          <p:cNvPr id="4" name="Rectangle 3"/>
          <p:cNvSpPr/>
          <p:nvPr/>
        </p:nvSpPr>
        <p:spPr>
          <a:xfrm>
            <a:off x="1534801" y="3573379"/>
            <a:ext cx="2746897" cy="85090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415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3BE548-5043-4A12-A0D1-69A76E625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144" y="281374"/>
            <a:ext cx="7006269" cy="553999"/>
          </a:xfrm>
        </p:spPr>
        <p:txBody>
          <a:bodyPr/>
          <a:lstStyle/>
          <a:p>
            <a:r>
              <a:rPr lang="en-NZ" sz="3600" cap="none" dirty="0"/>
              <a:t>SOLO-1</a:t>
            </a:r>
            <a:endParaRPr lang="en-US" sz="3600" cap="non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1292D2-2AFD-493F-B012-714EA74A0FE9}"/>
              </a:ext>
            </a:extLst>
          </p:cNvPr>
          <p:cNvSpPr/>
          <p:nvPr/>
        </p:nvSpPr>
        <p:spPr>
          <a:xfrm>
            <a:off x="879223" y="1806767"/>
            <a:ext cx="2792063" cy="2800767"/>
          </a:xfrm>
          <a:prstGeom prst="rect">
            <a:avLst/>
          </a:prstGeom>
          <a:solidFill>
            <a:schemeClr val="accent4">
              <a:lumMod val="20000"/>
              <a:lumOff val="80000"/>
              <a:alpha val="74902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228594" indent="-228594">
              <a:buFont typeface="Arial" panose="020B0604020202020204" pitchFamily="34" charset="0"/>
              <a:buChar char="•"/>
            </a:pPr>
            <a:r>
              <a:rPr lang="en-NZ" sz="1600" dirty="0">
                <a:latin typeface="+mn-lt"/>
              </a:rPr>
              <a:t>Newly diagnosed, FIGO </a:t>
            </a:r>
            <a:br>
              <a:rPr lang="en-NZ" sz="1600" dirty="0">
                <a:latin typeface="+mn-lt"/>
              </a:rPr>
            </a:br>
            <a:r>
              <a:rPr lang="en-NZ" sz="1600" dirty="0">
                <a:latin typeface="+mn-lt"/>
              </a:rPr>
              <a:t>stage III–IV, high-grade </a:t>
            </a:r>
            <a:r>
              <a:rPr lang="en-US" sz="1600" dirty="0">
                <a:latin typeface="+mn-lt"/>
              </a:rPr>
              <a:t>serous or endometrioid ovarian, primary peritoneal or fallopian tube cancer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NZ" sz="1600" dirty="0">
                <a:latin typeface="+mn-lt"/>
              </a:rPr>
              <a:t>G</a:t>
            </a:r>
            <a:r>
              <a:rPr lang="en-US" sz="1600" dirty="0" err="1">
                <a:latin typeface="+mn-lt"/>
              </a:rPr>
              <a:t>ermline</a:t>
            </a:r>
            <a:r>
              <a:rPr lang="en-US" sz="1600" dirty="0">
                <a:latin typeface="+mn-lt"/>
              </a:rPr>
              <a:t> or somatic </a:t>
            </a:r>
            <a:r>
              <a:rPr lang="en-US" sz="1600" i="1" dirty="0" err="1">
                <a:latin typeface="+mn-lt"/>
              </a:rPr>
              <a:t>BRCA</a:t>
            </a:r>
            <a:r>
              <a:rPr lang="en-US" sz="1600" dirty="0" err="1">
                <a:latin typeface="+mn-lt"/>
              </a:rPr>
              <a:t>m</a:t>
            </a:r>
            <a:endParaRPr lang="en-US" sz="1600" dirty="0">
              <a:latin typeface="+mn-lt"/>
            </a:endParaRP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NZ" sz="1600" dirty="0">
                <a:latin typeface="+mn-lt"/>
              </a:rPr>
              <a:t>E</a:t>
            </a:r>
            <a:r>
              <a:rPr lang="en-US" sz="1600" dirty="0">
                <a:latin typeface="+mn-lt"/>
              </a:rPr>
              <a:t>COG performance status 0–1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NZ" sz="1600" dirty="0">
                <a:latin typeface="+mn-lt"/>
              </a:rPr>
              <a:t>Cytoreductive surgery*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NZ" sz="1600" dirty="0">
                <a:latin typeface="+mn-lt"/>
              </a:rPr>
              <a:t>In clinical complete response or partial response after platinum-based chemotherapy</a:t>
            </a:r>
            <a:endParaRPr lang="en-US" sz="1600" dirty="0">
              <a:latin typeface="+mn-lt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FCC16D-C86D-451E-8757-3D5A094357A1}"/>
              </a:ext>
            </a:extLst>
          </p:cNvPr>
          <p:cNvCxnSpPr>
            <a:cxnSpLocks/>
          </p:cNvCxnSpPr>
          <p:nvPr/>
        </p:nvCxnSpPr>
        <p:spPr>
          <a:xfrm>
            <a:off x="3673552" y="3194897"/>
            <a:ext cx="28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FB97883-FAAA-42D8-9BC6-12C0FFEDC7FC}"/>
              </a:ext>
            </a:extLst>
          </p:cNvPr>
          <p:cNvCxnSpPr>
            <a:cxnSpLocks/>
          </p:cNvCxnSpPr>
          <p:nvPr/>
        </p:nvCxnSpPr>
        <p:spPr>
          <a:xfrm flipH="1" flipV="1">
            <a:off x="3961553" y="2046619"/>
            <a:ext cx="4535" cy="11605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489A3AC-2DCB-4ECF-8C30-3DF0845FE297}"/>
              </a:ext>
            </a:extLst>
          </p:cNvPr>
          <p:cNvCxnSpPr>
            <a:cxnSpLocks/>
          </p:cNvCxnSpPr>
          <p:nvPr/>
        </p:nvCxnSpPr>
        <p:spPr>
          <a:xfrm flipV="1">
            <a:off x="3966085" y="3207148"/>
            <a:ext cx="0" cy="11638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7B88E9D-4239-4086-A4AE-6C3368803C7F}"/>
              </a:ext>
            </a:extLst>
          </p:cNvPr>
          <p:cNvCxnSpPr>
            <a:cxnSpLocks/>
          </p:cNvCxnSpPr>
          <p:nvPr/>
        </p:nvCxnSpPr>
        <p:spPr>
          <a:xfrm>
            <a:off x="3938279" y="2063631"/>
            <a:ext cx="68697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EA4741B-0DAA-4368-86AB-2061A9865C52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3970440" y="4345155"/>
            <a:ext cx="654816" cy="24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8E5C0DC-7365-4080-8554-6AD3955F942F}"/>
              </a:ext>
            </a:extLst>
          </p:cNvPr>
          <p:cNvSpPr/>
          <p:nvPr/>
        </p:nvSpPr>
        <p:spPr>
          <a:xfrm>
            <a:off x="4661643" y="1779953"/>
            <a:ext cx="1654620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NZ" sz="1600" dirty="0">
                <a:solidFill>
                  <a:schemeClr val="bg1"/>
                </a:solidFill>
                <a:latin typeface="+mn-lt"/>
              </a:rPr>
              <a:t>Olaparib 300 mg </a:t>
            </a:r>
            <a:r>
              <a:rPr lang="en-NZ" sz="1600" dirty="0" err="1">
                <a:solidFill>
                  <a:schemeClr val="bg1"/>
                </a:solidFill>
                <a:latin typeface="+mn-lt"/>
              </a:rPr>
              <a:t>bd</a:t>
            </a:r>
            <a:br>
              <a:rPr lang="en-NZ" sz="1600" dirty="0">
                <a:solidFill>
                  <a:schemeClr val="bg1"/>
                </a:solidFill>
                <a:latin typeface="+mn-lt"/>
              </a:rPr>
            </a:br>
            <a:r>
              <a:rPr lang="en-NZ" sz="1600" dirty="0">
                <a:solidFill>
                  <a:schemeClr val="bg1"/>
                </a:solidFill>
                <a:latin typeface="+mn-lt"/>
              </a:rPr>
              <a:t>(N=260)</a:t>
            </a:r>
            <a:endParaRPr lang="en-US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851C7A-9A3A-4F97-B4F9-25461DAB80C9}"/>
              </a:ext>
            </a:extLst>
          </p:cNvPr>
          <p:cNvSpPr/>
          <p:nvPr/>
        </p:nvSpPr>
        <p:spPr>
          <a:xfrm>
            <a:off x="4625256" y="4052767"/>
            <a:ext cx="1680373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NZ" sz="1600" dirty="0">
                <a:solidFill>
                  <a:schemeClr val="bg1"/>
                </a:solidFill>
                <a:latin typeface="+mn-lt"/>
              </a:rPr>
              <a:t>Placebo</a:t>
            </a:r>
            <a:br>
              <a:rPr lang="en-NZ" sz="1600" dirty="0">
                <a:solidFill>
                  <a:schemeClr val="bg1"/>
                </a:solidFill>
                <a:latin typeface="+mn-lt"/>
              </a:rPr>
            </a:br>
            <a:r>
              <a:rPr lang="en-NZ" sz="1600" dirty="0">
                <a:solidFill>
                  <a:schemeClr val="bg1"/>
                </a:solidFill>
                <a:latin typeface="+mn-lt"/>
              </a:rPr>
              <a:t>(N=131)</a:t>
            </a:r>
            <a:endParaRPr lang="en-US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DFD26E-C113-42C1-9DDF-5ECFA519DA84}"/>
              </a:ext>
            </a:extLst>
          </p:cNvPr>
          <p:cNvSpPr txBox="1"/>
          <p:nvPr/>
        </p:nvSpPr>
        <p:spPr>
          <a:xfrm>
            <a:off x="4475157" y="2541118"/>
            <a:ext cx="1853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600" dirty="0">
                <a:latin typeface="Arial Narrow"/>
                <a:ea typeface="+mn-ea"/>
                <a:cs typeface="Arial Narrow"/>
              </a:rPr>
              <a:t>2</a:t>
            </a:r>
            <a:r>
              <a:rPr lang="en-GB" sz="1600" dirty="0">
                <a:latin typeface="Arial Narrow"/>
                <a:ea typeface="+mn-ea"/>
              </a:rPr>
              <a:t>:1 r</a:t>
            </a:r>
            <a:r>
              <a:rPr lang="en-NZ" sz="1600" dirty="0" err="1">
                <a:latin typeface="Arial Narrow"/>
                <a:cs typeface="Arial Narrow"/>
              </a:rPr>
              <a:t>andomization</a:t>
            </a:r>
            <a:endParaRPr lang="en-NZ" sz="1600" dirty="0">
              <a:latin typeface="Arial Narrow"/>
              <a:cs typeface="Arial Narrow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E1C00F8-E2E2-4071-8B46-FAF4EE76A467}"/>
              </a:ext>
            </a:extLst>
          </p:cNvPr>
          <p:cNvSpPr/>
          <p:nvPr/>
        </p:nvSpPr>
        <p:spPr>
          <a:xfrm>
            <a:off x="6739009" y="1806766"/>
            <a:ext cx="2098545" cy="28007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marL="228594" indent="-228594">
              <a:buFont typeface="Arial" panose="020B0604020202020204" pitchFamily="34" charset="0"/>
              <a:buChar char="•"/>
            </a:pPr>
            <a:r>
              <a:rPr lang="en-NZ" sz="1600" dirty="0">
                <a:latin typeface="+mn-lt"/>
              </a:rPr>
              <a:t>Study treatment continued until disease progression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NZ" sz="1600" dirty="0">
                <a:latin typeface="+mn-lt"/>
              </a:rPr>
              <a:t>Patients with no evidence of disease at 2 years stopped treatment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NZ" sz="1600" dirty="0">
                <a:latin typeface="+mn-lt"/>
              </a:rPr>
              <a:t>Patients with a partial response at 2 years could continue treatment</a:t>
            </a:r>
            <a:endParaRPr lang="en-US" sz="1600" dirty="0"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5F61CFE-A5E4-4F96-AB0C-D6F2CD77B053}"/>
              </a:ext>
            </a:extLst>
          </p:cNvPr>
          <p:cNvGrpSpPr/>
          <p:nvPr/>
        </p:nvGrpSpPr>
        <p:grpSpPr>
          <a:xfrm>
            <a:off x="9116674" y="1098434"/>
            <a:ext cx="2801861" cy="4440535"/>
            <a:chOff x="6837505" y="422877"/>
            <a:chExt cx="2101396" cy="333040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05D2420-C007-4EF5-AE34-B1E00FD49A48}"/>
                </a:ext>
              </a:extLst>
            </p:cNvPr>
            <p:cNvSpPr/>
            <p:nvPr/>
          </p:nvSpPr>
          <p:spPr>
            <a:xfrm>
              <a:off x="7710106" y="2038205"/>
              <a:ext cx="138548" cy="276999"/>
            </a:xfrm>
            <a:prstGeom prst="rect">
              <a:avLst/>
            </a:prstGeom>
          </p:spPr>
          <p:txBody>
            <a:bodyPr wrap="none" rtlCol="0" anchor="ctr">
              <a:sp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75171D2-F733-4390-95B8-0A47E0FE9564}"/>
                </a:ext>
              </a:extLst>
            </p:cNvPr>
            <p:cNvSpPr/>
            <p:nvPr/>
          </p:nvSpPr>
          <p:spPr>
            <a:xfrm>
              <a:off x="6863445" y="588324"/>
              <a:ext cx="2075456" cy="31649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1075F63-EA02-4790-9511-4226F6BA740F}"/>
                </a:ext>
              </a:extLst>
            </p:cNvPr>
            <p:cNvSpPr/>
            <p:nvPr/>
          </p:nvSpPr>
          <p:spPr>
            <a:xfrm>
              <a:off x="6855139" y="422877"/>
              <a:ext cx="2075456" cy="25391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NZ" sz="1600" b="1" dirty="0">
                  <a:latin typeface="+mn-lt"/>
                </a:rPr>
                <a:t>Primary endpoint</a:t>
              </a:r>
              <a:endParaRPr lang="en-US" sz="1600" b="1" dirty="0">
                <a:latin typeface="+mn-l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B78F47D-C19E-4E5F-A374-265C9EBCA390}"/>
                </a:ext>
              </a:extLst>
            </p:cNvPr>
            <p:cNvSpPr txBox="1"/>
            <p:nvPr/>
          </p:nvSpPr>
          <p:spPr>
            <a:xfrm>
              <a:off x="6837505" y="777015"/>
              <a:ext cx="2016472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594" indent="-228594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NZ" sz="1600" dirty="0">
                  <a:latin typeface="Arial Narrow"/>
                  <a:ea typeface="+mn-ea"/>
                  <a:cs typeface="Arial Narrow"/>
                </a:rPr>
                <a:t>Investigator-assessed PFS (modified RECIST 1.1)</a:t>
              </a:r>
              <a:endParaRPr lang="en-US" sz="1600" dirty="0">
                <a:latin typeface="Arial Narrow"/>
                <a:ea typeface="+mn-ea"/>
                <a:cs typeface="Arial Narrow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B9A8944-B12F-49A1-96CE-D309B06D39B8}"/>
                </a:ext>
              </a:extLst>
            </p:cNvPr>
            <p:cNvSpPr/>
            <p:nvPr/>
          </p:nvSpPr>
          <p:spPr>
            <a:xfrm>
              <a:off x="6855139" y="1470535"/>
              <a:ext cx="2075456" cy="25391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NZ" sz="1600" b="1" dirty="0">
                  <a:latin typeface="+mn-lt"/>
                </a:rPr>
                <a:t>Secondary endpoints</a:t>
              </a:r>
              <a:endParaRPr lang="en-US" sz="1600" b="1" dirty="0">
                <a:latin typeface="+mn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A370B75-E772-43C0-9B43-FB59E0C67DC0}"/>
                </a:ext>
              </a:extLst>
            </p:cNvPr>
            <p:cNvSpPr txBox="1"/>
            <p:nvPr/>
          </p:nvSpPr>
          <p:spPr>
            <a:xfrm>
              <a:off x="6905175" y="1837369"/>
              <a:ext cx="1975384" cy="1915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594" indent="-228594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NZ" sz="1600" dirty="0">
                  <a:latin typeface="Arial Narrow"/>
                  <a:ea typeface="+mn-ea"/>
                  <a:cs typeface="Arial Narrow"/>
                </a:rPr>
                <a:t>PFS using BICR</a:t>
              </a:r>
            </a:p>
            <a:p>
              <a:pPr marL="228594" indent="-228594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NZ" sz="1600" dirty="0">
                  <a:latin typeface="Arial Narrow"/>
                  <a:ea typeface="+mn-ea"/>
                  <a:cs typeface="Arial Narrow"/>
                </a:rPr>
                <a:t>PFS2</a:t>
              </a:r>
            </a:p>
            <a:p>
              <a:pPr marL="228594" indent="-228594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NZ" sz="1600" dirty="0">
                  <a:latin typeface="Arial Narrow"/>
                  <a:ea typeface="+mn-ea"/>
                  <a:cs typeface="Arial Narrow"/>
                </a:rPr>
                <a:t>Overall survival</a:t>
              </a:r>
            </a:p>
            <a:p>
              <a:pPr marL="228594" indent="-228594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 Narrow"/>
                  <a:ea typeface="+mn-ea"/>
                </a:rPr>
                <a:t>Time from randomization to first subsequent therapy or death </a:t>
              </a:r>
            </a:p>
            <a:p>
              <a:pPr marL="228594" indent="-228594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 Narrow"/>
                </a:rPr>
                <a:t>Time from randomization to second subsequent therapy or death</a:t>
              </a:r>
            </a:p>
            <a:p>
              <a:pPr marL="228594" indent="-228594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00" dirty="0" err="1">
                  <a:latin typeface="Arial Narrow"/>
                </a:rPr>
                <a:t>HRQoL</a:t>
              </a:r>
              <a:r>
                <a:rPr lang="en-US" sz="1600" dirty="0">
                  <a:latin typeface="Arial Narrow"/>
                </a:rPr>
                <a:t> (FACT-O TOI score) </a:t>
              </a:r>
              <a:endParaRPr lang="en-US" sz="1600" dirty="0">
                <a:latin typeface="Arial Narrow"/>
                <a:ea typeface="+mn-ea"/>
                <a:cs typeface="Arial Narrow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D85C17F-1C38-4744-B628-BEFBBEF4BD6D}"/>
              </a:ext>
            </a:extLst>
          </p:cNvPr>
          <p:cNvSpPr txBox="1"/>
          <p:nvPr/>
        </p:nvSpPr>
        <p:spPr>
          <a:xfrm>
            <a:off x="2532867" y="5901619"/>
            <a:ext cx="9485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dk1"/>
                </a:solidFill>
                <a:latin typeface="+mn-lt"/>
                <a:ea typeface="+mn-ea"/>
              </a:rPr>
              <a:t>*Upfront or interval attempt at optimal cytoreductive surgery for stage III disease and either biopsy and/or upfront or interval cytoreductive surgery for stage IV disease.  BICR, blinded independent central review; ECOG, Eastern Cooperative Oncology Group; </a:t>
            </a:r>
            <a:r>
              <a:rPr lang="en-US" sz="1200" dirty="0">
                <a:latin typeface="Arial Narrow" panose="020B0606020202030204" pitchFamily="34" charset="0"/>
              </a:rPr>
              <a:t>FACT-O, Functional Assessment of Cancer Therapy – </a:t>
            </a:r>
            <a:br>
              <a:rPr lang="en-US" sz="1200" dirty="0">
                <a:latin typeface="Arial Narrow" panose="020B0606020202030204" pitchFamily="34" charset="0"/>
              </a:rPr>
            </a:br>
            <a:r>
              <a:rPr lang="en-US" sz="1200" dirty="0">
                <a:latin typeface="Arial Narrow" panose="020B0606020202030204" pitchFamily="34" charset="0"/>
              </a:rPr>
              <a:t>Ovarian Cancer;</a:t>
            </a:r>
            <a:r>
              <a:rPr lang="en-US" sz="1200" dirty="0">
                <a:solidFill>
                  <a:schemeClr val="dk1"/>
                </a:solidFill>
                <a:latin typeface="+mn-lt"/>
                <a:ea typeface="+mn-ea"/>
              </a:rPr>
              <a:t> FIGO, International Federation of Gynecology and Obstetrics; </a:t>
            </a:r>
            <a:r>
              <a:rPr lang="en-US" sz="1200" dirty="0" err="1">
                <a:solidFill>
                  <a:schemeClr val="dk1"/>
                </a:solidFill>
                <a:latin typeface="+mn-lt"/>
                <a:ea typeface="+mn-ea"/>
              </a:rPr>
              <a:t>HRQoL</a:t>
            </a:r>
            <a:r>
              <a:rPr lang="en-US" sz="1200" dirty="0">
                <a:solidFill>
                  <a:schemeClr val="dk1"/>
                </a:solidFill>
                <a:latin typeface="+mn-lt"/>
                <a:ea typeface="+mn-ea"/>
              </a:rPr>
              <a:t>, health-related quality of life; PFS, progression-free survival; </a:t>
            </a:r>
            <a:br>
              <a:rPr lang="en-US" sz="1200" dirty="0">
                <a:solidFill>
                  <a:schemeClr val="dk1"/>
                </a:solidFill>
                <a:latin typeface="+mn-lt"/>
                <a:ea typeface="+mn-ea"/>
              </a:rPr>
            </a:br>
            <a:r>
              <a:rPr lang="en-US" sz="1200" dirty="0">
                <a:solidFill>
                  <a:schemeClr val="dk1"/>
                </a:solidFill>
                <a:latin typeface="+mn-lt"/>
                <a:ea typeface="+mn-ea"/>
              </a:rPr>
              <a:t>PFS2, time to second progression or death; RECIST, Response Evaluation Criteria in Solid </a:t>
            </a:r>
            <a:r>
              <a:rPr lang="en-US" sz="1200" dirty="0" err="1">
                <a:solidFill>
                  <a:schemeClr val="dk1"/>
                </a:solidFill>
                <a:latin typeface="+mn-lt"/>
                <a:ea typeface="+mn-ea"/>
              </a:rPr>
              <a:t>Tumours</a:t>
            </a:r>
            <a:r>
              <a:rPr lang="en-US" sz="1200" dirty="0">
                <a:solidFill>
                  <a:schemeClr val="dk1"/>
                </a:solidFill>
                <a:latin typeface="+mn-lt"/>
                <a:ea typeface="+mn-ea"/>
              </a:rPr>
              <a:t>; </a:t>
            </a:r>
            <a:r>
              <a:rPr lang="en-US" sz="1200" dirty="0">
                <a:latin typeface="Arial Narrow" panose="020B0606020202030204" pitchFamily="34" charset="0"/>
              </a:rPr>
              <a:t>TOI, Trial Outcome Index </a:t>
            </a:r>
            <a:endParaRPr lang="en-US" sz="12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1474CA-D9A9-48F0-912B-FDF0EB739D2E}"/>
              </a:ext>
            </a:extLst>
          </p:cNvPr>
          <p:cNvSpPr txBox="1"/>
          <p:nvPr/>
        </p:nvSpPr>
        <p:spPr>
          <a:xfrm>
            <a:off x="4498666" y="3019240"/>
            <a:ext cx="1853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600" dirty="0">
                <a:latin typeface="Arial Narrow"/>
                <a:cs typeface="Arial Narrow"/>
              </a:rPr>
              <a:t>Stratified by response to platinum-based chemotherapy </a:t>
            </a:r>
            <a:endParaRPr lang="en-US" sz="1600" dirty="0">
              <a:latin typeface="Arial Narrow"/>
              <a:ea typeface="+mn-ea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55F6B8B-16FB-4791-AF50-D563C2B9152B}"/>
              </a:ext>
            </a:extLst>
          </p:cNvPr>
          <p:cNvCxnSpPr>
            <a:cxnSpLocks/>
          </p:cNvCxnSpPr>
          <p:nvPr/>
        </p:nvCxnSpPr>
        <p:spPr>
          <a:xfrm>
            <a:off x="3989596" y="5456291"/>
            <a:ext cx="468514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F8A73F2-2444-4042-B44C-2EED6265257B}"/>
              </a:ext>
            </a:extLst>
          </p:cNvPr>
          <p:cNvSpPr txBox="1"/>
          <p:nvPr/>
        </p:nvSpPr>
        <p:spPr>
          <a:xfrm>
            <a:off x="4332985" y="5018758"/>
            <a:ext cx="43417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867" dirty="0">
                <a:latin typeface="Arial Narrow"/>
                <a:ea typeface="+mn-ea"/>
                <a:cs typeface="Arial Narrow"/>
              </a:rPr>
              <a:t>2 years’ treatment if no evidence of disease</a:t>
            </a:r>
            <a:endParaRPr lang="en-US" sz="1867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3B060D-925E-D240-A82B-EE6F3235D91E}"/>
              </a:ext>
            </a:extLst>
          </p:cNvPr>
          <p:cNvSpPr txBox="1"/>
          <p:nvPr/>
        </p:nvSpPr>
        <p:spPr>
          <a:xfrm>
            <a:off x="490654" y="6523463"/>
            <a:ext cx="3241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i="0" u="none" strike="noStrike" kern="1200" baseline="0" dirty="0">
                <a:latin typeface="Arial Narrow"/>
                <a:ea typeface="+mn-ea"/>
                <a:cs typeface="Arial Narrow"/>
              </a:rPr>
              <a:t>Moore KN et al. Proc ESMO 2018; Abstract LBA7_PR.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313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Table 227">
            <a:extLst>
              <a:ext uri="{FF2B5EF4-FFF2-40B4-BE49-F238E27FC236}">
                <a16:creationId xmlns:a16="http://schemas.microsoft.com/office/drawing/2014/main" id="{0EAD6975-1F06-488E-8DC6-F43FCD7734B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36776" y="212183"/>
          <a:ext cx="5753448" cy="23825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9363">
                  <a:extLst>
                    <a:ext uri="{9D8B030D-6E8A-4147-A177-3AD203B41FA5}">
                      <a16:colId xmlns:a16="http://schemas.microsoft.com/office/drawing/2014/main" val="2244434444"/>
                    </a:ext>
                  </a:extLst>
                </a:gridCol>
                <a:gridCol w="1741868">
                  <a:extLst>
                    <a:ext uri="{9D8B030D-6E8A-4147-A177-3AD203B41FA5}">
                      <a16:colId xmlns:a16="http://schemas.microsoft.com/office/drawing/2014/main" val="3804996999"/>
                    </a:ext>
                  </a:extLst>
                </a:gridCol>
                <a:gridCol w="1512217">
                  <a:extLst>
                    <a:ext uri="{9D8B030D-6E8A-4147-A177-3AD203B41FA5}">
                      <a16:colId xmlns:a16="http://schemas.microsoft.com/office/drawing/2014/main" val="227492736"/>
                    </a:ext>
                  </a:extLst>
                </a:gridCol>
              </a:tblGrid>
              <a:tr h="690880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900" dirty="0"/>
                        <a:t>Olaparib</a:t>
                      </a:r>
                      <a:br>
                        <a:rPr lang="en-NZ" sz="1900" dirty="0"/>
                      </a:br>
                      <a:r>
                        <a:rPr lang="en-NZ" sz="1900" dirty="0"/>
                        <a:t>(N=260)</a:t>
                      </a:r>
                      <a:endParaRPr lang="en-US" sz="19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900" dirty="0"/>
                        <a:t>Placebo</a:t>
                      </a:r>
                      <a:br>
                        <a:rPr lang="en-NZ" sz="1900" dirty="0"/>
                      </a:br>
                      <a:r>
                        <a:rPr lang="en-NZ" sz="1900" dirty="0"/>
                        <a:t>(N=131)</a:t>
                      </a:r>
                      <a:endParaRPr lang="en-US" sz="1900" dirty="0"/>
                    </a:p>
                  </a:txBody>
                  <a:tcPr marL="121920" marR="121920" marT="60960" marB="6096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225169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NZ" sz="1700" dirty="0"/>
                        <a:t>Events (%) [50.6% maturity]</a:t>
                      </a:r>
                      <a:endParaRPr lang="en-US" sz="1700" dirty="0"/>
                    </a:p>
                  </a:txBody>
                  <a:tcPr marL="121920" marR="121920" marT="60960" marB="6096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900" dirty="0"/>
                        <a:t>102 (39.2)</a:t>
                      </a:r>
                      <a:endParaRPr lang="en-US" sz="19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900" dirty="0"/>
                        <a:t>96 (73.3)</a:t>
                      </a:r>
                      <a:endParaRPr lang="en-US" sz="1900" dirty="0"/>
                    </a:p>
                  </a:txBody>
                  <a:tcPr marL="121920" marR="121920" marT="60960" marB="6096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88427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NZ" sz="1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Median PFS, months</a:t>
                      </a:r>
                      <a:endParaRPr lang="en-US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NZ" sz="1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NR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NZ" sz="1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13.8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861866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NZ" sz="2100" b="1" dirty="0"/>
                        <a:t>HR 0.30</a:t>
                      </a:r>
                      <a:endParaRPr lang="en-US" sz="2100" b="1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62014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+mn-lt"/>
                        </a:rPr>
                        <a:t>95% CI 0.23, 0.41; </a:t>
                      </a:r>
                      <a:r>
                        <a:rPr lang="en-US" sz="1900" i="1" dirty="0">
                          <a:latin typeface="+mn-lt"/>
                        </a:rPr>
                        <a:t>P</a:t>
                      </a:r>
                      <a:r>
                        <a:rPr lang="en-US" sz="1900" dirty="0">
                          <a:latin typeface="+mn-lt"/>
                        </a:rPr>
                        <a:t>&lt;0.0001</a:t>
                      </a:r>
                      <a:endParaRPr lang="en-US" sz="19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56925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1EA1D19-77FA-4B24-928F-8AA81C189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947" y="269890"/>
            <a:ext cx="8871005" cy="553999"/>
          </a:xfrm>
        </p:spPr>
        <p:txBody>
          <a:bodyPr/>
          <a:lstStyle/>
          <a:p>
            <a:r>
              <a:rPr lang="en-NZ" dirty="0"/>
              <a:t>SOLO-1: PFS </a:t>
            </a:r>
            <a:r>
              <a:rPr lang="en-NZ" cap="none" dirty="0"/>
              <a:t>by</a:t>
            </a:r>
            <a:r>
              <a:rPr lang="en-NZ" dirty="0"/>
              <a:t> </a:t>
            </a:r>
            <a:r>
              <a:rPr lang="en-NZ" cap="none" dirty="0"/>
              <a:t>Investigator Assessment</a:t>
            </a:r>
            <a:endParaRPr lang="en-US" cap="none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BE55A05D-EB40-4609-B4B8-DCAC01A0E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5847" y="4846497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0</a:t>
            </a:r>
            <a:endParaRPr lang="en-US" altLang="en-US" sz="1600">
              <a:latin typeface="+mn-lt"/>
            </a:endParaRPr>
          </a:p>
        </p:txBody>
      </p:sp>
      <p:sp>
        <p:nvSpPr>
          <p:cNvPr id="6" name="Rectangle 44">
            <a:extLst>
              <a:ext uri="{FF2B5EF4-FFF2-40B4-BE49-F238E27FC236}">
                <a16:creationId xmlns:a16="http://schemas.microsoft.com/office/drawing/2014/main" id="{2E872103-22F9-4269-ACA7-4C1E55A80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5880" y="4846497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6</a:t>
            </a:r>
            <a:endParaRPr lang="en-US" altLang="en-US" sz="1600" dirty="0">
              <a:latin typeface="+mn-lt"/>
            </a:endParaRPr>
          </a:p>
        </p:txBody>
      </p:sp>
      <p:sp>
        <p:nvSpPr>
          <p:cNvPr id="7" name="Rectangle 46">
            <a:extLst>
              <a:ext uri="{FF2B5EF4-FFF2-40B4-BE49-F238E27FC236}">
                <a16:creationId xmlns:a16="http://schemas.microsoft.com/office/drawing/2014/main" id="{B062F7A9-D138-4A56-8E60-C97D78167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6664" y="4846497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9</a:t>
            </a:r>
            <a:endParaRPr lang="en-US" altLang="en-US" sz="1600">
              <a:latin typeface="+mn-lt"/>
            </a:endParaRPr>
          </a:p>
        </p:txBody>
      </p:sp>
      <p:sp>
        <p:nvSpPr>
          <p:cNvPr id="8" name="Rectangle 48">
            <a:extLst>
              <a:ext uri="{FF2B5EF4-FFF2-40B4-BE49-F238E27FC236}">
                <a16:creationId xmlns:a16="http://schemas.microsoft.com/office/drawing/2014/main" id="{7F93BDB8-2DE7-4CDB-8C24-374F306A3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0465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12</a:t>
            </a:r>
            <a:endParaRPr lang="en-US" altLang="en-US" sz="1600" dirty="0">
              <a:latin typeface="+mn-lt"/>
            </a:endParaRPr>
          </a:p>
        </p:txBody>
      </p:sp>
      <p:sp>
        <p:nvSpPr>
          <p:cNvPr id="9" name="Rectangle 50">
            <a:extLst>
              <a:ext uri="{FF2B5EF4-FFF2-40B4-BE49-F238E27FC236}">
                <a16:creationId xmlns:a16="http://schemas.microsoft.com/office/drawing/2014/main" id="{D6741403-9F62-49F1-9699-9F189A6B3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014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15</a:t>
            </a:r>
            <a:endParaRPr lang="en-US" altLang="en-US" sz="1600" dirty="0">
              <a:latin typeface="+mn-lt"/>
            </a:endParaRPr>
          </a:p>
        </p:txBody>
      </p:sp>
      <p:sp>
        <p:nvSpPr>
          <p:cNvPr id="10" name="Rectangle 52">
            <a:extLst>
              <a:ext uri="{FF2B5EF4-FFF2-40B4-BE49-F238E27FC236}">
                <a16:creationId xmlns:a16="http://schemas.microsoft.com/office/drawing/2014/main" id="{C1563059-BCC4-4923-A52E-0F6ECBFF6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2031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18</a:t>
            </a:r>
            <a:endParaRPr lang="en-US" altLang="en-US" sz="1600">
              <a:latin typeface="+mn-lt"/>
            </a:endParaRPr>
          </a:p>
        </p:txBody>
      </p:sp>
      <p:sp>
        <p:nvSpPr>
          <p:cNvPr id="11" name="Rectangle 54">
            <a:extLst>
              <a:ext uri="{FF2B5EF4-FFF2-40B4-BE49-F238E27FC236}">
                <a16:creationId xmlns:a16="http://schemas.microsoft.com/office/drawing/2014/main" id="{C22AB4C9-1295-4B8A-97FF-FE30E689D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9747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21</a:t>
            </a:r>
            <a:endParaRPr lang="en-US" altLang="en-US" sz="1600">
              <a:latin typeface="+mn-lt"/>
            </a:endParaRPr>
          </a:p>
        </p:txBody>
      </p:sp>
      <p:sp>
        <p:nvSpPr>
          <p:cNvPr id="12" name="Rectangle 56">
            <a:extLst>
              <a:ext uri="{FF2B5EF4-FFF2-40B4-BE49-F238E27FC236}">
                <a16:creationId xmlns:a16="http://schemas.microsoft.com/office/drawing/2014/main" id="{342F4744-6903-48E4-98C4-3DEC48EC8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3231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24</a:t>
            </a:r>
            <a:endParaRPr lang="en-US" altLang="en-US" sz="1600" dirty="0">
              <a:latin typeface="+mn-lt"/>
            </a:endParaRPr>
          </a:p>
        </p:txBody>
      </p:sp>
      <p:sp>
        <p:nvSpPr>
          <p:cNvPr id="13" name="Rectangle 58">
            <a:extLst>
              <a:ext uri="{FF2B5EF4-FFF2-40B4-BE49-F238E27FC236}">
                <a16:creationId xmlns:a16="http://schemas.microsoft.com/office/drawing/2014/main" id="{C915CFB7-A218-4990-B88B-D3C263648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5547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27</a:t>
            </a:r>
            <a:endParaRPr lang="en-US" altLang="en-US" sz="1600" dirty="0">
              <a:latin typeface="+mn-lt"/>
            </a:endParaRPr>
          </a:p>
        </p:txBody>
      </p:sp>
      <p:sp>
        <p:nvSpPr>
          <p:cNvPr id="14" name="Rectangle 60">
            <a:extLst>
              <a:ext uri="{FF2B5EF4-FFF2-40B4-BE49-F238E27FC236}">
                <a16:creationId xmlns:a16="http://schemas.microsoft.com/office/drawing/2014/main" id="{8BD5D301-5C15-45EE-9159-AFF559DDD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914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30</a:t>
            </a:r>
            <a:endParaRPr lang="en-US" altLang="en-US" sz="1600">
              <a:latin typeface="+mn-lt"/>
            </a:endParaRPr>
          </a:p>
        </p:txBody>
      </p:sp>
      <p:sp>
        <p:nvSpPr>
          <p:cNvPr id="15" name="Rectangle 62">
            <a:extLst>
              <a:ext uri="{FF2B5EF4-FFF2-40B4-BE49-F238E27FC236}">
                <a16:creationId xmlns:a16="http://schemas.microsoft.com/office/drawing/2014/main" id="{2C5F9AE2-DD7D-4790-A9E5-90A6C7C7F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3463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33</a:t>
            </a:r>
            <a:endParaRPr lang="en-US" altLang="en-US" sz="1600" dirty="0">
              <a:latin typeface="+mn-lt"/>
            </a:endParaRPr>
          </a:p>
        </p:txBody>
      </p:sp>
      <p:sp>
        <p:nvSpPr>
          <p:cNvPr id="16" name="Rectangle 64">
            <a:extLst>
              <a:ext uri="{FF2B5EF4-FFF2-40B4-BE49-F238E27FC236}">
                <a16:creationId xmlns:a16="http://schemas.microsoft.com/office/drawing/2014/main" id="{3AB7CF4B-0643-4B69-90BC-32D8B2C77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531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36</a:t>
            </a:r>
            <a:endParaRPr lang="en-US" altLang="en-US" sz="1600">
              <a:latin typeface="+mn-lt"/>
            </a:endParaRPr>
          </a:p>
        </p:txBody>
      </p:sp>
      <p:sp>
        <p:nvSpPr>
          <p:cNvPr id="17" name="Rectangle 66">
            <a:extLst>
              <a:ext uri="{FF2B5EF4-FFF2-40B4-BE49-F238E27FC236}">
                <a16:creationId xmlns:a16="http://schemas.microsoft.com/office/drawing/2014/main" id="{B29B8A41-AF6B-406F-8751-1C30AD3E7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4081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39</a:t>
            </a:r>
            <a:endParaRPr lang="en-US" altLang="en-US" sz="1600">
              <a:latin typeface="+mn-lt"/>
            </a:endParaRPr>
          </a:p>
        </p:txBody>
      </p:sp>
      <p:sp>
        <p:nvSpPr>
          <p:cNvPr id="18" name="Rectangle 68">
            <a:extLst>
              <a:ext uri="{FF2B5EF4-FFF2-40B4-BE49-F238E27FC236}">
                <a16:creationId xmlns:a16="http://schemas.microsoft.com/office/drawing/2014/main" id="{878B944C-EC32-4DC7-AE97-B8EBD557B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565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42</a:t>
            </a:r>
            <a:endParaRPr lang="en-US" altLang="en-US" sz="1600">
              <a:latin typeface="+mn-lt"/>
            </a:endParaRPr>
          </a:p>
        </p:txBody>
      </p:sp>
      <p:sp>
        <p:nvSpPr>
          <p:cNvPr id="19" name="Rectangle 69">
            <a:extLst>
              <a:ext uri="{FF2B5EF4-FFF2-40B4-BE49-F238E27FC236}">
                <a16:creationId xmlns:a16="http://schemas.microsoft.com/office/drawing/2014/main" id="{F4855540-318F-4959-A539-0A7E73EC4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4698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45</a:t>
            </a:r>
            <a:endParaRPr lang="en-US" altLang="en-US" sz="1600">
              <a:latin typeface="+mn-lt"/>
            </a:endParaRPr>
          </a:p>
        </p:txBody>
      </p:sp>
      <p:sp>
        <p:nvSpPr>
          <p:cNvPr id="20" name="Rectangle 70">
            <a:extLst>
              <a:ext uri="{FF2B5EF4-FFF2-40B4-BE49-F238E27FC236}">
                <a16:creationId xmlns:a16="http://schemas.microsoft.com/office/drawing/2014/main" id="{2BA76348-737F-49C3-91B1-FAAAAAE88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7598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48</a:t>
            </a:r>
            <a:endParaRPr lang="en-US" altLang="en-US" sz="1600">
              <a:latin typeface="+mn-lt"/>
            </a:endParaRPr>
          </a:p>
        </p:txBody>
      </p:sp>
      <p:sp>
        <p:nvSpPr>
          <p:cNvPr id="21" name="Rectangle 71">
            <a:extLst>
              <a:ext uri="{FF2B5EF4-FFF2-40B4-BE49-F238E27FC236}">
                <a16:creationId xmlns:a16="http://schemas.microsoft.com/office/drawing/2014/main" id="{07131752-AE68-42A9-9EE8-2AFD835E4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614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51</a:t>
            </a:r>
            <a:endParaRPr lang="en-US" altLang="en-US" sz="1600">
              <a:latin typeface="+mn-lt"/>
            </a:endParaRPr>
          </a:p>
        </p:txBody>
      </p:sp>
      <p:sp>
        <p:nvSpPr>
          <p:cNvPr id="22" name="Rectangle 72">
            <a:extLst>
              <a:ext uri="{FF2B5EF4-FFF2-40B4-BE49-F238E27FC236}">
                <a16:creationId xmlns:a16="http://schemas.microsoft.com/office/drawing/2014/main" id="{65BAFF12-13A4-4E64-A60A-B6A4B5D8D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2447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54</a:t>
            </a:r>
            <a:endParaRPr lang="en-US" altLang="en-US" sz="1600">
              <a:latin typeface="+mn-lt"/>
            </a:endParaRPr>
          </a:p>
        </p:txBody>
      </p:sp>
      <p:sp>
        <p:nvSpPr>
          <p:cNvPr id="23" name="Rectangle 73">
            <a:extLst>
              <a:ext uri="{FF2B5EF4-FFF2-40B4-BE49-F238E27FC236}">
                <a16:creationId xmlns:a16="http://schemas.microsoft.com/office/drawing/2014/main" id="{D3882662-D358-428C-90DC-0971963F2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8998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57</a:t>
            </a:r>
            <a:endParaRPr lang="en-US" altLang="en-US" sz="1600">
              <a:latin typeface="+mn-lt"/>
            </a:endParaRPr>
          </a:p>
        </p:txBody>
      </p:sp>
      <p:sp>
        <p:nvSpPr>
          <p:cNvPr id="24" name="Rectangle 74">
            <a:extLst>
              <a:ext uri="{FF2B5EF4-FFF2-40B4-BE49-F238E27FC236}">
                <a16:creationId xmlns:a16="http://schemas.microsoft.com/office/drawing/2014/main" id="{D00C0DDC-2F4F-40C2-961C-48E4243C1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8247" y="4846497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60</a:t>
            </a:r>
            <a:endParaRPr lang="en-US" altLang="en-US" sz="1600">
              <a:latin typeface="+mn-lt"/>
            </a:endParaRPr>
          </a:p>
        </p:txBody>
      </p:sp>
      <p:sp>
        <p:nvSpPr>
          <p:cNvPr id="25" name="Rectangle 105">
            <a:extLst>
              <a:ext uri="{FF2B5EF4-FFF2-40B4-BE49-F238E27FC236}">
                <a16:creationId xmlns:a16="http://schemas.microsoft.com/office/drawing/2014/main" id="{7541C089-3E54-4348-9847-F2A59196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089" y="4518409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0</a:t>
            </a:r>
            <a:endParaRPr lang="en-US" altLang="en-US" sz="1600">
              <a:latin typeface="+mn-lt"/>
            </a:endParaRPr>
          </a:p>
        </p:txBody>
      </p:sp>
      <p:sp>
        <p:nvSpPr>
          <p:cNvPr id="26" name="Rectangle 106">
            <a:extLst>
              <a:ext uri="{FF2B5EF4-FFF2-40B4-BE49-F238E27FC236}">
                <a16:creationId xmlns:a16="http://schemas.microsoft.com/office/drawing/2014/main" id="{7ACB81EF-577C-4E85-958C-0DCCFA437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841" y="422630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10</a:t>
            </a:r>
            <a:endParaRPr lang="en-US" altLang="en-US" sz="1600">
              <a:latin typeface="+mn-lt"/>
            </a:endParaRPr>
          </a:p>
        </p:txBody>
      </p:sp>
      <p:sp>
        <p:nvSpPr>
          <p:cNvPr id="27" name="Rectangle 107">
            <a:extLst>
              <a:ext uri="{FF2B5EF4-FFF2-40B4-BE49-F238E27FC236}">
                <a16:creationId xmlns:a16="http://schemas.microsoft.com/office/drawing/2014/main" id="{FA5565B9-7503-4513-8EBA-CC6A6245C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841" y="3936326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20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28" name="Rectangle 108">
            <a:extLst>
              <a:ext uri="{FF2B5EF4-FFF2-40B4-BE49-F238E27FC236}">
                <a16:creationId xmlns:a16="http://schemas.microsoft.com/office/drawing/2014/main" id="{5050F22F-2605-4ADE-95CB-EEDC567F3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841" y="3644226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30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AEC8A43F-04DB-4FFB-9F67-FE79AADC4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841" y="3339426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40</a:t>
            </a:r>
            <a:endParaRPr lang="en-US" altLang="en-US" sz="1600">
              <a:latin typeface="+mn-lt"/>
            </a:endParaRPr>
          </a:p>
        </p:txBody>
      </p:sp>
      <p:sp>
        <p:nvSpPr>
          <p:cNvPr id="30" name="Rectangle 110">
            <a:extLst>
              <a:ext uri="{FF2B5EF4-FFF2-40B4-BE49-F238E27FC236}">
                <a16:creationId xmlns:a16="http://schemas.microsoft.com/office/drawing/2014/main" id="{0F221BF9-8E4D-48EB-AF20-91211BDCB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841" y="304520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50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31" name="Rectangle 111">
            <a:extLst>
              <a:ext uri="{FF2B5EF4-FFF2-40B4-BE49-F238E27FC236}">
                <a16:creationId xmlns:a16="http://schemas.microsoft.com/office/drawing/2014/main" id="{5E355409-CD48-4414-8A18-F514881F0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841" y="275310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60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32" name="Rectangle 112">
            <a:extLst>
              <a:ext uri="{FF2B5EF4-FFF2-40B4-BE49-F238E27FC236}">
                <a16:creationId xmlns:a16="http://schemas.microsoft.com/office/drawing/2014/main" id="{1A94D632-4E55-4A24-84F6-B5A7C3258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841" y="2446193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70</a:t>
            </a:r>
            <a:endParaRPr lang="en-US" altLang="en-US" sz="1600">
              <a:latin typeface="+mn-lt"/>
            </a:endParaRPr>
          </a:p>
        </p:txBody>
      </p:sp>
      <p:sp>
        <p:nvSpPr>
          <p:cNvPr id="33" name="Rectangle 113">
            <a:extLst>
              <a:ext uri="{FF2B5EF4-FFF2-40B4-BE49-F238E27FC236}">
                <a16:creationId xmlns:a16="http://schemas.microsoft.com/office/drawing/2014/main" id="{01270E13-C71F-4E47-A428-B03DECE3F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841" y="2166793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80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34" name="Rectangle 114">
            <a:extLst>
              <a:ext uri="{FF2B5EF4-FFF2-40B4-BE49-F238E27FC236}">
                <a16:creationId xmlns:a16="http://schemas.microsoft.com/office/drawing/2014/main" id="{33C2A8E6-046F-4274-8B3E-779CA2E81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841" y="1868342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90</a:t>
            </a:r>
            <a:endParaRPr lang="en-US" altLang="en-US" sz="1600">
              <a:latin typeface="+mn-lt"/>
            </a:endParaRPr>
          </a:p>
        </p:txBody>
      </p:sp>
      <p:sp>
        <p:nvSpPr>
          <p:cNvPr id="35" name="Rectangle 115">
            <a:extLst>
              <a:ext uri="{FF2B5EF4-FFF2-40B4-BE49-F238E27FC236}">
                <a16:creationId xmlns:a16="http://schemas.microsoft.com/office/drawing/2014/main" id="{8DAD0F10-9F6B-43AC-8501-A76789BDC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5478" y="1572009"/>
            <a:ext cx="3758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100</a:t>
            </a:r>
            <a:endParaRPr lang="en-US" altLang="en-US" sz="1600" dirty="0">
              <a:latin typeface="+mn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EDAEB11-6ED2-4568-96CB-4086FCA1B0E8}"/>
              </a:ext>
            </a:extLst>
          </p:cNvPr>
          <p:cNvGrpSpPr/>
          <p:nvPr/>
        </p:nvGrpSpPr>
        <p:grpSpPr>
          <a:xfrm>
            <a:off x="1620000" y="1699012"/>
            <a:ext cx="7196664" cy="3141584"/>
            <a:chOff x="2020890" y="1431925"/>
            <a:chExt cx="5397498" cy="2356188"/>
          </a:xfrm>
        </p:grpSpPr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64BABB9E-99A3-4D06-994A-D8D2AFDA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163" y="1431925"/>
              <a:ext cx="5356225" cy="2312988"/>
            </a:xfrm>
            <a:custGeom>
              <a:avLst/>
              <a:gdLst>
                <a:gd name="T0" fmla="*/ 0 w 3374"/>
                <a:gd name="T1" fmla="*/ 0 h 1457"/>
                <a:gd name="T2" fmla="*/ 0 w 3374"/>
                <a:gd name="T3" fmla="*/ 1457 h 1457"/>
                <a:gd name="T4" fmla="*/ 3374 w 3374"/>
                <a:gd name="T5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74" h="1457">
                  <a:moveTo>
                    <a:pt x="0" y="0"/>
                  </a:moveTo>
                  <a:lnTo>
                    <a:pt x="0" y="1457"/>
                  </a:lnTo>
                  <a:lnTo>
                    <a:pt x="3374" y="1457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Line 7">
              <a:extLst>
                <a:ext uri="{FF2B5EF4-FFF2-40B4-BE49-F238E27FC236}">
                  <a16:creationId xmlns:a16="http://schemas.microsoft.com/office/drawing/2014/main" id="{71A13C7F-0FD6-499E-A44A-640CB55E30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1439862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0" name="Line 8">
              <a:extLst>
                <a:ext uri="{FF2B5EF4-FFF2-40B4-BE49-F238E27FC236}">
                  <a16:creationId xmlns:a16="http://schemas.microsoft.com/office/drawing/2014/main" id="{F8C35363-5F2E-4EFC-B45C-B982C368AE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1654175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1" name="Line 9">
              <a:extLst>
                <a:ext uri="{FF2B5EF4-FFF2-40B4-BE49-F238E27FC236}">
                  <a16:creationId xmlns:a16="http://schemas.microsoft.com/office/drawing/2014/main" id="{38908247-4778-4BAD-9771-683249E6C6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1881188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2" name="Line 10">
              <a:extLst>
                <a:ext uri="{FF2B5EF4-FFF2-40B4-BE49-F238E27FC236}">
                  <a16:creationId xmlns:a16="http://schemas.microsoft.com/office/drawing/2014/main" id="{F51119ED-EEE9-4ED0-9672-7187E70F5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097088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3" name="Line 11">
              <a:extLst>
                <a:ext uri="{FF2B5EF4-FFF2-40B4-BE49-F238E27FC236}">
                  <a16:creationId xmlns:a16="http://schemas.microsoft.com/office/drawing/2014/main" id="{3D7FB91A-0253-4949-96D3-1701F39CC6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324100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4" name="Line 12">
              <a:extLst>
                <a:ext uri="{FF2B5EF4-FFF2-40B4-BE49-F238E27FC236}">
                  <a16:creationId xmlns:a16="http://schemas.microsoft.com/office/drawing/2014/main" id="{BF98FCE9-F2D7-4F02-862F-266AD4AB8E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763838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5" name="Line 13">
              <a:extLst>
                <a:ext uri="{FF2B5EF4-FFF2-40B4-BE49-F238E27FC236}">
                  <a16:creationId xmlns:a16="http://schemas.microsoft.com/office/drawing/2014/main" id="{FB02381D-18CD-4407-9EE5-87601D62C2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989263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6" name="Line 14">
              <a:extLst>
                <a:ext uri="{FF2B5EF4-FFF2-40B4-BE49-F238E27FC236}">
                  <a16:creationId xmlns:a16="http://schemas.microsoft.com/office/drawing/2014/main" id="{97521F4E-19B4-4EAB-B198-128630873E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3208338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7" name="Line 15">
              <a:extLst>
                <a:ext uri="{FF2B5EF4-FFF2-40B4-BE49-F238E27FC236}">
                  <a16:creationId xmlns:a16="http://schemas.microsoft.com/office/drawing/2014/main" id="{88D978B3-B183-4CC4-94BC-9452DAF7BB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3425825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8" name="Line 16">
              <a:extLst>
                <a:ext uri="{FF2B5EF4-FFF2-40B4-BE49-F238E27FC236}">
                  <a16:creationId xmlns:a16="http://schemas.microsoft.com/office/drawing/2014/main" id="{4AE8A6D5-C285-4198-A5C2-F1176D8AAE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3644900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9" name="Line 17">
              <a:extLst>
                <a:ext uri="{FF2B5EF4-FFF2-40B4-BE49-F238E27FC236}">
                  <a16:creationId xmlns:a16="http://schemas.microsoft.com/office/drawing/2014/main" id="{57ED3173-5245-4EAE-9738-D85B5814D5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6151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0" name="Line 18">
              <a:extLst>
                <a:ext uri="{FF2B5EF4-FFF2-40B4-BE49-F238E27FC236}">
                  <a16:creationId xmlns:a16="http://schemas.microsoft.com/office/drawing/2014/main" id="{3C93D0DE-A4DB-445E-999B-25A1A231CA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491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1" name="Line 19">
              <a:extLst>
                <a:ext uri="{FF2B5EF4-FFF2-40B4-BE49-F238E27FC236}">
                  <a16:creationId xmlns:a16="http://schemas.microsoft.com/office/drawing/2014/main" id="{90085CBD-4CDE-47BC-8253-1AC6DF080F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851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2" name="Line 20">
              <a:extLst>
                <a:ext uri="{FF2B5EF4-FFF2-40B4-BE49-F238E27FC236}">
                  <a16:creationId xmlns:a16="http://schemas.microsoft.com/office/drawing/2014/main" id="{0EA3458A-DAA5-451A-9567-20CFD9CAD9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92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3" name="Line 21">
              <a:extLst>
                <a:ext uri="{FF2B5EF4-FFF2-40B4-BE49-F238E27FC236}">
                  <a16:creationId xmlns:a16="http://schemas.microsoft.com/office/drawing/2014/main" id="{05EF8922-9B48-4C82-9A15-993C954C6E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43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4" name="Line 22">
              <a:extLst>
                <a:ext uri="{FF2B5EF4-FFF2-40B4-BE49-F238E27FC236}">
                  <a16:creationId xmlns:a16="http://schemas.microsoft.com/office/drawing/2014/main" id="{079E4BD9-847D-496D-8A43-C12EE13A63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99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5" name="Line 23">
              <a:extLst>
                <a:ext uri="{FF2B5EF4-FFF2-40B4-BE49-F238E27FC236}">
                  <a16:creationId xmlns:a16="http://schemas.microsoft.com/office/drawing/2014/main" id="{185BB449-AA02-44F8-B0A3-2C2E205BAD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5551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6" name="Line 24">
              <a:extLst>
                <a:ext uri="{FF2B5EF4-FFF2-40B4-BE49-F238E27FC236}">
                  <a16:creationId xmlns:a16="http://schemas.microsoft.com/office/drawing/2014/main" id="{C53298DF-FAEE-4DF9-9ADD-627B2F47F4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3838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7" name="Line 25">
              <a:extLst>
                <a:ext uri="{FF2B5EF4-FFF2-40B4-BE49-F238E27FC236}">
                  <a16:creationId xmlns:a16="http://schemas.microsoft.com/office/drawing/2014/main" id="{0A69CBF3-338E-4C64-9E88-9215E32908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212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8" name="Line 26">
              <a:extLst>
                <a:ext uri="{FF2B5EF4-FFF2-40B4-BE49-F238E27FC236}">
                  <a16:creationId xmlns:a16="http://schemas.microsoft.com/office/drawing/2014/main" id="{326E831F-9217-4E58-B49E-14EC0062AB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13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9" name="Line 27">
              <a:extLst>
                <a:ext uri="{FF2B5EF4-FFF2-40B4-BE49-F238E27FC236}">
                  <a16:creationId xmlns:a16="http://schemas.microsoft.com/office/drawing/2014/main" id="{12D76D75-5F1A-4B19-A917-D3BBC3B94E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64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0" name="Line 28">
              <a:extLst>
                <a:ext uri="{FF2B5EF4-FFF2-40B4-BE49-F238E27FC236}">
                  <a16:creationId xmlns:a16="http://schemas.microsoft.com/office/drawing/2014/main" id="{69191DE6-6004-46C8-8411-AE9545E38E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720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1" name="Line 29">
              <a:extLst>
                <a:ext uri="{FF2B5EF4-FFF2-40B4-BE49-F238E27FC236}">
                  <a16:creationId xmlns:a16="http://schemas.microsoft.com/office/drawing/2014/main" id="{C6275C57-359F-407D-9BE0-E0056D4F8D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71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2" name="Line 30">
              <a:extLst>
                <a:ext uri="{FF2B5EF4-FFF2-40B4-BE49-F238E27FC236}">
                  <a16:creationId xmlns:a16="http://schemas.microsoft.com/office/drawing/2014/main" id="{212E61A9-F00B-4FF8-A019-4E91B074C5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3" name="Line 31">
              <a:extLst>
                <a:ext uri="{FF2B5EF4-FFF2-40B4-BE49-F238E27FC236}">
                  <a16:creationId xmlns:a16="http://schemas.microsoft.com/office/drawing/2014/main" id="{8620AE46-7BD1-412E-A098-917E87075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5311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4" name="Line 32">
              <a:extLst>
                <a:ext uri="{FF2B5EF4-FFF2-40B4-BE49-F238E27FC236}">
                  <a16:creationId xmlns:a16="http://schemas.microsoft.com/office/drawing/2014/main" id="{9F2C0398-C3D5-468D-8263-E068B67F1B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5051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5" name="Line 33">
              <a:extLst>
                <a:ext uri="{FF2B5EF4-FFF2-40B4-BE49-F238E27FC236}">
                  <a16:creationId xmlns:a16="http://schemas.microsoft.com/office/drawing/2014/main" id="{1FD05A6A-BAD8-4B47-9364-D4DA3A706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70638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6" name="Line 34">
              <a:extLst>
                <a:ext uri="{FF2B5EF4-FFF2-40B4-BE49-F238E27FC236}">
                  <a16:creationId xmlns:a16="http://schemas.microsoft.com/office/drawing/2014/main" id="{2BC3AC3C-2D3B-4099-87C2-D86C9888F4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325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7" name="Line 35">
              <a:extLst>
                <a:ext uri="{FF2B5EF4-FFF2-40B4-BE49-F238E27FC236}">
                  <a16:creationId xmlns:a16="http://schemas.microsoft.com/office/drawing/2014/main" id="{E7DB5735-B7C0-4B39-808F-092163B07E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008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8" name="Line 36">
              <a:extLst>
                <a:ext uri="{FF2B5EF4-FFF2-40B4-BE49-F238E27FC236}">
                  <a16:creationId xmlns:a16="http://schemas.microsoft.com/office/drawing/2014/main" id="{C86E374B-89B4-4E2B-AB9E-7D1394D656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32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9" name="Line 37">
              <a:extLst>
                <a:ext uri="{FF2B5EF4-FFF2-40B4-BE49-F238E27FC236}">
                  <a16:creationId xmlns:a16="http://schemas.microsoft.com/office/drawing/2014/main" id="{7E5DC50B-1E6D-49FC-9EF7-440665BC2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8070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70" name="Line 12">
              <a:extLst>
                <a:ext uri="{FF2B5EF4-FFF2-40B4-BE49-F238E27FC236}">
                  <a16:creationId xmlns:a16="http://schemas.microsoft.com/office/drawing/2014/main" id="{768A9485-AF01-420D-9324-B0C7BFB9DE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543175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sp>
        <p:nvSpPr>
          <p:cNvPr id="71" name="Rectangle 44">
            <a:extLst>
              <a:ext uri="{FF2B5EF4-FFF2-40B4-BE49-F238E27FC236}">
                <a16:creationId xmlns:a16="http://schemas.microsoft.com/office/drawing/2014/main" id="{D777D4EE-B62B-4F13-B67A-7A7366B33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59" y="4846497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3</a:t>
            </a:r>
            <a:endParaRPr lang="en-US" altLang="en-US" sz="1600" dirty="0">
              <a:latin typeface="+mn-lt"/>
            </a:endParaRPr>
          </a:p>
        </p:txBody>
      </p:sp>
      <p:sp>
        <p:nvSpPr>
          <p:cNvPr id="72" name="Rectangle 110">
            <a:extLst>
              <a:ext uri="{FF2B5EF4-FFF2-40B4-BE49-F238E27FC236}">
                <a16:creationId xmlns:a16="http://schemas.microsoft.com/office/drawing/2014/main" id="{75720C6D-C733-41F3-82BF-64CE5E3E211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234874" y="2939567"/>
            <a:ext cx="24180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b="1" dirty="0">
                <a:solidFill>
                  <a:srgbClr val="000000"/>
                </a:solidFill>
                <a:latin typeface="+mn-lt"/>
              </a:rPr>
              <a:t>Investigator-assessed</a:t>
            </a:r>
          </a:p>
          <a:p>
            <a:pPr algn="ctr" defTabSz="1219170"/>
            <a:r>
              <a:rPr lang="en-US" altLang="en-US" sz="1600" b="1" dirty="0">
                <a:solidFill>
                  <a:srgbClr val="000000"/>
                </a:solidFill>
                <a:latin typeface="+mn-lt"/>
              </a:rPr>
              <a:t>progression-free survival (%)</a:t>
            </a:r>
            <a:endParaRPr lang="en-US" altLang="en-US" sz="1600" b="1" dirty="0">
              <a:latin typeface="+mn-lt"/>
            </a:endParaRPr>
          </a:p>
        </p:txBody>
      </p:sp>
      <p:sp>
        <p:nvSpPr>
          <p:cNvPr id="73" name="Rectangle 110">
            <a:extLst>
              <a:ext uri="{FF2B5EF4-FFF2-40B4-BE49-F238E27FC236}">
                <a16:creationId xmlns:a16="http://schemas.microsoft.com/office/drawing/2014/main" id="{C2BA6BEE-BB7A-4D19-AD67-6080EA43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2809" y="5219219"/>
            <a:ext cx="23619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b="1" dirty="0">
                <a:solidFill>
                  <a:srgbClr val="000000"/>
                </a:solidFill>
                <a:latin typeface="+mn-lt"/>
              </a:rPr>
              <a:t>Months since randomization</a:t>
            </a:r>
            <a:endParaRPr lang="en-US" altLang="en-US" sz="1600" b="1" dirty="0">
              <a:latin typeface="+mn-lt"/>
            </a:endParaRPr>
          </a:p>
        </p:txBody>
      </p:sp>
      <p:grpSp>
        <p:nvGrpSpPr>
          <p:cNvPr id="102" name="Group 8">
            <a:extLst>
              <a:ext uri="{FF2B5EF4-FFF2-40B4-BE49-F238E27FC236}">
                <a16:creationId xmlns:a16="http://schemas.microsoft.com/office/drawing/2014/main" id="{A0A706CB-7846-4293-92FD-8861F4EFB83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35429" y="1689537"/>
            <a:ext cx="6141776" cy="1446489"/>
            <a:chOff x="1295" y="1245"/>
            <a:chExt cx="3176" cy="748"/>
          </a:xfrm>
          <a:solidFill>
            <a:schemeClr val="accent5"/>
          </a:solidFill>
        </p:grpSpPr>
        <p:sp>
          <p:nvSpPr>
            <p:cNvPr id="104" name="Oval 9">
              <a:extLst>
                <a:ext uri="{FF2B5EF4-FFF2-40B4-BE49-F238E27FC236}">
                  <a16:creationId xmlns:a16="http://schemas.microsoft.com/office/drawing/2014/main" id="{087E675C-1114-4880-A0A8-7F3B5FE98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5" y="1245"/>
              <a:ext cx="21" cy="21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10">
              <a:extLst>
                <a:ext uri="{FF2B5EF4-FFF2-40B4-BE49-F238E27FC236}">
                  <a16:creationId xmlns:a16="http://schemas.microsoft.com/office/drawing/2014/main" id="{4031D5B7-E80E-4B32-897C-73C3285B5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8" y="1245"/>
              <a:ext cx="20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11">
              <a:extLst>
                <a:ext uri="{FF2B5EF4-FFF2-40B4-BE49-F238E27FC236}">
                  <a16:creationId xmlns:a16="http://schemas.microsoft.com/office/drawing/2014/main" id="{20D29622-5F0C-4F9D-BDA1-A7B16431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" y="1262"/>
              <a:ext cx="20" cy="20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12">
              <a:extLst>
                <a:ext uri="{FF2B5EF4-FFF2-40B4-BE49-F238E27FC236}">
                  <a16:creationId xmlns:a16="http://schemas.microsoft.com/office/drawing/2014/main" id="{BCF03E0C-EC52-477A-AC0A-384C2FEDD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1262"/>
              <a:ext cx="21" cy="2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Oval 13">
              <a:extLst>
                <a:ext uri="{FF2B5EF4-FFF2-40B4-BE49-F238E27FC236}">
                  <a16:creationId xmlns:a16="http://schemas.microsoft.com/office/drawing/2014/main" id="{80B4910C-A43C-4314-9D0B-2D7742563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1278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14">
              <a:extLst>
                <a:ext uri="{FF2B5EF4-FFF2-40B4-BE49-F238E27FC236}">
                  <a16:creationId xmlns:a16="http://schemas.microsoft.com/office/drawing/2014/main" id="{4A97DC47-DB7A-4154-B418-4B36B32C5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" y="1278"/>
              <a:ext cx="20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Oval 15">
              <a:extLst>
                <a:ext uri="{FF2B5EF4-FFF2-40B4-BE49-F238E27FC236}">
                  <a16:creationId xmlns:a16="http://schemas.microsoft.com/office/drawing/2014/main" id="{16B69E32-D039-4A7A-80DC-0BCBF72D7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8" y="1278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Oval 16">
              <a:extLst>
                <a:ext uri="{FF2B5EF4-FFF2-40B4-BE49-F238E27FC236}">
                  <a16:creationId xmlns:a16="http://schemas.microsoft.com/office/drawing/2014/main" id="{7B2E450B-F1B9-4D1B-90CB-91A951E0D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5" y="1305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Oval 17">
              <a:extLst>
                <a:ext uri="{FF2B5EF4-FFF2-40B4-BE49-F238E27FC236}">
                  <a16:creationId xmlns:a16="http://schemas.microsoft.com/office/drawing/2014/main" id="{4367E517-6F77-48A7-B275-4D4B240C1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0" y="1304"/>
              <a:ext cx="32" cy="32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Oval 18">
              <a:extLst>
                <a:ext uri="{FF2B5EF4-FFF2-40B4-BE49-F238E27FC236}">
                  <a16:creationId xmlns:a16="http://schemas.microsoft.com/office/drawing/2014/main" id="{C57AF4AE-3080-4ABF-BFC9-FD8633B7D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5" y="1354"/>
              <a:ext cx="21" cy="2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Oval 19">
              <a:extLst>
                <a:ext uri="{FF2B5EF4-FFF2-40B4-BE49-F238E27FC236}">
                  <a16:creationId xmlns:a16="http://schemas.microsoft.com/office/drawing/2014/main" id="{C8972319-0C21-40D5-9D29-F12373001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4" y="1354"/>
              <a:ext cx="20" cy="2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Oval 20">
              <a:extLst>
                <a:ext uri="{FF2B5EF4-FFF2-40B4-BE49-F238E27FC236}">
                  <a16:creationId xmlns:a16="http://schemas.microsoft.com/office/drawing/2014/main" id="{4548089F-3E1C-4D4F-B35E-75EAA1F6D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8" y="1364"/>
              <a:ext cx="20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Oval 21">
              <a:extLst>
                <a:ext uri="{FF2B5EF4-FFF2-40B4-BE49-F238E27FC236}">
                  <a16:creationId xmlns:a16="http://schemas.microsoft.com/office/drawing/2014/main" id="{E77D4266-EC94-4341-95AD-94CA69163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" y="1418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22">
              <a:extLst>
                <a:ext uri="{FF2B5EF4-FFF2-40B4-BE49-F238E27FC236}">
                  <a16:creationId xmlns:a16="http://schemas.microsoft.com/office/drawing/2014/main" id="{CA3567A4-B897-4557-BA18-C7E834CA0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2" y="1565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Oval 23">
              <a:extLst>
                <a:ext uri="{FF2B5EF4-FFF2-40B4-BE49-F238E27FC236}">
                  <a16:creationId xmlns:a16="http://schemas.microsoft.com/office/drawing/2014/main" id="{F851C953-3579-4C74-9A88-27EE921E0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" y="1565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24">
              <a:extLst>
                <a:ext uri="{FF2B5EF4-FFF2-40B4-BE49-F238E27FC236}">
                  <a16:creationId xmlns:a16="http://schemas.microsoft.com/office/drawing/2014/main" id="{A3488C4F-FC39-4F05-9CC1-5354E58EE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" y="1590"/>
              <a:ext cx="32" cy="32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Oval 25">
              <a:extLst>
                <a:ext uri="{FF2B5EF4-FFF2-40B4-BE49-F238E27FC236}">
                  <a16:creationId xmlns:a16="http://schemas.microsoft.com/office/drawing/2014/main" id="{690D2670-866F-46D5-A8C1-8BF32FEBB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8" y="1590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26">
              <a:extLst>
                <a:ext uri="{FF2B5EF4-FFF2-40B4-BE49-F238E27FC236}">
                  <a16:creationId xmlns:a16="http://schemas.microsoft.com/office/drawing/2014/main" id="{AD9F2DF8-B8BB-4B3F-ADA3-71A18FAC9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" y="1590"/>
              <a:ext cx="20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Oval 27">
              <a:extLst>
                <a:ext uri="{FF2B5EF4-FFF2-40B4-BE49-F238E27FC236}">
                  <a16:creationId xmlns:a16="http://schemas.microsoft.com/office/drawing/2014/main" id="{2A6227F6-979C-456A-BF38-2B081E5E3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" y="1590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Oval 28">
              <a:extLst>
                <a:ext uri="{FF2B5EF4-FFF2-40B4-BE49-F238E27FC236}">
                  <a16:creationId xmlns:a16="http://schemas.microsoft.com/office/drawing/2014/main" id="{615D4353-39EA-4C12-B0FE-18DB061C1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1586"/>
              <a:ext cx="32" cy="32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Oval 29">
              <a:extLst>
                <a:ext uri="{FF2B5EF4-FFF2-40B4-BE49-F238E27FC236}">
                  <a16:creationId xmlns:a16="http://schemas.microsoft.com/office/drawing/2014/main" id="{895F32CF-238D-4B3B-8BC2-3B619FE05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9" y="1636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Oval 30">
              <a:extLst>
                <a:ext uri="{FF2B5EF4-FFF2-40B4-BE49-F238E27FC236}">
                  <a16:creationId xmlns:a16="http://schemas.microsoft.com/office/drawing/2014/main" id="{38EA3765-1F74-45BF-B544-08FDEFD89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0" y="1636"/>
              <a:ext cx="20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31">
              <a:extLst>
                <a:ext uri="{FF2B5EF4-FFF2-40B4-BE49-F238E27FC236}">
                  <a16:creationId xmlns:a16="http://schemas.microsoft.com/office/drawing/2014/main" id="{0869C3B2-269E-44ED-A0C3-2C7D7B4F1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8" y="1644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Oval 32">
              <a:extLst>
                <a:ext uri="{FF2B5EF4-FFF2-40B4-BE49-F238E27FC236}">
                  <a16:creationId xmlns:a16="http://schemas.microsoft.com/office/drawing/2014/main" id="{1DDB0BD2-B653-4DB3-A27B-1D3D6AEE5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" y="1644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Oval 33">
              <a:extLst>
                <a:ext uri="{FF2B5EF4-FFF2-40B4-BE49-F238E27FC236}">
                  <a16:creationId xmlns:a16="http://schemas.microsoft.com/office/drawing/2014/main" id="{A65DEFD4-566E-4852-B9E9-02D1607B2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9" y="1675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Oval 34">
              <a:extLst>
                <a:ext uri="{FF2B5EF4-FFF2-40B4-BE49-F238E27FC236}">
                  <a16:creationId xmlns:a16="http://schemas.microsoft.com/office/drawing/2014/main" id="{16A73E40-3716-40E6-BF80-E7A71D448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" y="1675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35">
              <a:extLst>
                <a:ext uri="{FF2B5EF4-FFF2-40B4-BE49-F238E27FC236}">
                  <a16:creationId xmlns:a16="http://schemas.microsoft.com/office/drawing/2014/main" id="{CE5ACB83-A44C-49F5-8B20-0AA02686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" y="1686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Oval 36">
              <a:extLst>
                <a:ext uri="{FF2B5EF4-FFF2-40B4-BE49-F238E27FC236}">
                  <a16:creationId xmlns:a16="http://schemas.microsoft.com/office/drawing/2014/main" id="{36962870-0F09-4CBA-82EF-89926CF36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4" y="1686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Oval 37">
              <a:extLst>
                <a:ext uri="{FF2B5EF4-FFF2-40B4-BE49-F238E27FC236}">
                  <a16:creationId xmlns:a16="http://schemas.microsoft.com/office/drawing/2014/main" id="{A1F1CE46-436F-4F33-9F11-1B34A2513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4" y="1696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38">
              <a:extLst>
                <a:ext uri="{FF2B5EF4-FFF2-40B4-BE49-F238E27FC236}">
                  <a16:creationId xmlns:a16="http://schemas.microsoft.com/office/drawing/2014/main" id="{723072E9-499A-46B9-AE49-95A7A8554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6" y="1696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Oval 39">
              <a:extLst>
                <a:ext uri="{FF2B5EF4-FFF2-40B4-BE49-F238E27FC236}">
                  <a16:creationId xmlns:a16="http://schemas.microsoft.com/office/drawing/2014/main" id="{792BE817-5E15-4935-9BA1-1AFDBEAE7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" y="1705"/>
              <a:ext cx="20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Oval 40">
              <a:extLst>
                <a:ext uri="{FF2B5EF4-FFF2-40B4-BE49-F238E27FC236}">
                  <a16:creationId xmlns:a16="http://schemas.microsoft.com/office/drawing/2014/main" id="{21BD83D4-1CA9-4307-ABB2-BE3585409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" y="1705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41">
              <a:extLst>
                <a:ext uri="{FF2B5EF4-FFF2-40B4-BE49-F238E27FC236}">
                  <a16:creationId xmlns:a16="http://schemas.microsoft.com/office/drawing/2014/main" id="{9326919A-2282-4AED-80BE-F945B3B62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3" y="1744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Oval 42">
              <a:extLst>
                <a:ext uri="{FF2B5EF4-FFF2-40B4-BE49-F238E27FC236}">
                  <a16:creationId xmlns:a16="http://schemas.microsoft.com/office/drawing/2014/main" id="{0664F27D-A24F-4C52-82D7-3066AC5B67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3" y="1744"/>
              <a:ext cx="21" cy="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43">
              <a:extLst>
                <a:ext uri="{FF2B5EF4-FFF2-40B4-BE49-F238E27FC236}">
                  <a16:creationId xmlns:a16="http://schemas.microsoft.com/office/drawing/2014/main" id="{A3628383-71DE-46CF-B74E-527989B83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1803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44">
              <a:extLst>
                <a:ext uri="{FF2B5EF4-FFF2-40B4-BE49-F238E27FC236}">
                  <a16:creationId xmlns:a16="http://schemas.microsoft.com/office/drawing/2014/main" id="{9F0A899E-F94D-4293-9578-58D741655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2" y="1803"/>
              <a:ext cx="25" cy="23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45">
              <a:extLst>
                <a:ext uri="{FF2B5EF4-FFF2-40B4-BE49-F238E27FC236}">
                  <a16:creationId xmlns:a16="http://schemas.microsoft.com/office/drawing/2014/main" id="{CD5150A7-4522-4CC3-A648-653010808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2" y="1813"/>
              <a:ext cx="25" cy="23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46">
              <a:extLst>
                <a:ext uri="{FF2B5EF4-FFF2-40B4-BE49-F238E27FC236}">
                  <a16:creationId xmlns:a16="http://schemas.microsoft.com/office/drawing/2014/main" id="{C3FDCE44-BB0E-40BE-9FEF-B028689C8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" y="1813"/>
              <a:ext cx="32" cy="32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47">
              <a:extLst>
                <a:ext uri="{FF2B5EF4-FFF2-40B4-BE49-F238E27FC236}">
                  <a16:creationId xmlns:a16="http://schemas.microsoft.com/office/drawing/2014/main" id="{64C51F0E-8B6A-4859-B2D2-4BB427786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8" y="1826"/>
              <a:ext cx="23" cy="25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48">
              <a:extLst>
                <a:ext uri="{FF2B5EF4-FFF2-40B4-BE49-F238E27FC236}">
                  <a16:creationId xmlns:a16="http://schemas.microsoft.com/office/drawing/2014/main" id="{C9B61E8D-0B10-4CF3-8530-3BE971527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" y="1826"/>
              <a:ext cx="23" cy="25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49">
              <a:extLst>
                <a:ext uri="{FF2B5EF4-FFF2-40B4-BE49-F238E27FC236}">
                  <a16:creationId xmlns:a16="http://schemas.microsoft.com/office/drawing/2014/main" id="{82365C49-F172-49CC-BA7D-DE9F966F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1832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50">
              <a:extLst>
                <a:ext uri="{FF2B5EF4-FFF2-40B4-BE49-F238E27FC236}">
                  <a16:creationId xmlns:a16="http://schemas.microsoft.com/office/drawing/2014/main" id="{8E52B9A0-AA3F-48B7-8738-6FD5BFADC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1832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51">
              <a:extLst>
                <a:ext uri="{FF2B5EF4-FFF2-40B4-BE49-F238E27FC236}">
                  <a16:creationId xmlns:a16="http://schemas.microsoft.com/office/drawing/2014/main" id="{77820BFD-3660-4ECB-AB56-C9EE1B701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" y="184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2">
              <a:extLst>
                <a:ext uri="{FF2B5EF4-FFF2-40B4-BE49-F238E27FC236}">
                  <a16:creationId xmlns:a16="http://schemas.microsoft.com/office/drawing/2014/main" id="{271FC9C6-5309-4A5F-BC34-CE79A844B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" y="184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53">
              <a:extLst>
                <a:ext uri="{FF2B5EF4-FFF2-40B4-BE49-F238E27FC236}">
                  <a16:creationId xmlns:a16="http://schemas.microsoft.com/office/drawing/2014/main" id="{9EB3D041-A533-4E06-9ECC-3E18D09C0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184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4">
              <a:extLst>
                <a:ext uri="{FF2B5EF4-FFF2-40B4-BE49-F238E27FC236}">
                  <a16:creationId xmlns:a16="http://schemas.microsoft.com/office/drawing/2014/main" id="{B3C74F87-0672-42D5-9BD4-B660CDC4F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8" y="184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55">
              <a:extLst>
                <a:ext uri="{FF2B5EF4-FFF2-40B4-BE49-F238E27FC236}">
                  <a16:creationId xmlns:a16="http://schemas.microsoft.com/office/drawing/2014/main" id="{4B5DF301-3814-4900-8B89-6590C71B2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" y="1853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4"/>
                    <a:pt x="10" y="7"/>
                  </a:cubicBez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6">
              <a:extLst>
                <a:ext uri="{FF2B5EF4-FFF2-40B4-BE49-F238E27FC236}">
                  <a16:creationId xmlns:a16="http://schemas.microsoft.com/office/drawing/2014/main" id="{4537C80E-34E0-41EE-BE69-8680031F3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3" y="1853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3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3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2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57">
              <a:extLst>
                <a:ext uri="{FF2B5EF4-FFF2-40B4-BE49-F238E27FC236}">
                  <a16:creationId xmlns:a16="http://schemas.microsoft.com/office/drawing/2014/main" id="{AB634A45-8452-43C1-987B-049F3B4F2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3" y="1853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8">
              <a:extLst>
                <a:ext uri="{FF2B5EF4-FFF2-40B4-BE49-F238E27FC236}">
                  <a16:creationId xmlns:a16="http://schemas.microsoft.com/office/drawing/2014/main" id="{3DC98CB4-02BD-49F8-AB75-D0EF8419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" y="1868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9">
              <a:extLst>
                <a:ext uri="{FF2B5EF4-FFF2-40B4-BE49-F238E27FC236}">
                  <a16:creationId xmlns:a16="http://schemas.microsoft.com/office/drawing/2014/main" id="{441D1B32-7514-459F-89DF-DF3F248E1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" y="1868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0">
              <a:extLst>
                <a:ext uri="{FF2B5EF4-FFF2-40B4-BE49-F238E27FC236}">
                  <a16:creationId xmlns:a16="http://schemas.microsoft.com/office/drawing/2014/main" id="{04042B9F-60EF-43C8-A0FE-2EC14BCA4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868"/>
              <a:ext cx="22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61">
              <a:extLst>
                <a:ext uri="{FF2B5EF4-FFF2-40B4-BE49-F238E27FC236}">
                  <a16:creationId xmlns:a16="http://schemas.microsoft.com/office/drawing/2014/main" id="{B0F9588B-B790-4BE1-8852-7B6B4D1D2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" y="1868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3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3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2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62">
              <a:extLst>
                <a:ext uri="{FF2B5EF4-FFF2-40B4-BE49-F238E27FC236}">
                  <a16:creationId xmlns:a16="http://schemas.microsoft.com/office/drawing/2014/main" id="{99A0F718-C6E3-4B12-8504-E6B14F7A6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8" y="1868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8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63">
              <a:extLst>
                <a:ext uri="{FF2B5EF4-FFF2-40B4-BE49-F238E27FC236}">
                  <a16:creationId xmlns:a16="http://schemas.microsoft.com/office/drawing/2014/main" id="{4FDCD038-9B4F-4D27-9BB1-F0592A36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868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8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64">
              <a:extLst>
                <a:ext uri="{FF2B5EF4-FFF2-40B4-BE49-F238E27FC236}">
                  <a16:creationId xmlns:a16="http://schemas.microsoft.com/office/drawing/2014/main" id="{19801A2E-B186-496E-9BDF-4FAC88FEB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6" y="1868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65">
              <a:extLst>
                <a:ext uri="{FF2B5EF4-FFF2-40B4-BE49-F238E27FC236}">
                  <a16:creationId xmlns:a16="http://schemas.microsoft.com/office/drawing/2014/main" id="{F152F1D5-A31B-4D6D-AFCF-2557342B3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" y="1868"/>
              <a:ext cx="25" cy="23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66">
              <a:extLst>
                <a:ext uri="{FF2B5EF4-FFF2-40B4-BE49-F238E27FC236}">
                  <a16:creationId xmlns:a16="http://schemas.microsoft.com/office/drawing/2014/main" id="{3AD79D6D-2754-42CB-9FD7-1311A6835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" y="1868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67">
              <a:extLst>
                <a:ext uri="{FF2B5EF4-FFF2-40B4-BE49-F238E27FC236}">
                  <a16:creationId xmlns:a16="http://schemas.microsoft.com/office/drawing/2014/main" id="{85798A62-6DAA-441A-9B72-CCCCA0853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" y="1878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68">
              <a:extLst>
                <a:ext uri="{FF2B5EF4-FFF2-40B4-BE49-F238E27FC236}">
                  <a16:creationId xmlns:a16="http://schemas.microsoft.com/office/drawing/2014/main" id="{9ED64C72-8979-4D05-B6D2-6BE14CC1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4" y="1878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8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Freeform 69">
              <a:extLst>
                <a:ext uri="{FF2B5EF4-FFF2-40B4-BE49-F238E27FC236}">
                  <a16:creationId xmlns:a16="http://schemas.microsoft.com/office/drawing/2014/main" id="{20332851-A3C1-47EA-AE7F-7CFD8F877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" y="1886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3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70">
              <a:extLst>
                <a:ext uri="{FF2B5EF4-FFF2-40B4-BE49-F238E27FC236}">
                  <a16:creationId xmlns:a16="http://schemas.microsoft.com/office/drawing/2014/main" id="{E1EB643E-5EB9-4CF2-93E7-030C7BB4C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886"/>
              <a:ext cx="22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71">
              <a:extLst>
                <a:ext uri="{FF2B5EF4-FFF2-40B4-BE49-F238E27FC236}">
                  <a16:creationId xmlns:a16="http://schemas.microsoft.com/office/drawing/2014/main" id="{035840DC-6DA8-4239-9848-0A42DC3A1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" y="1889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3 w 11"/>
                <a:gd name="T3" fmla="*/ 10 h 11"/>
                <a:gd name="T4" fmla="*/ 1 w 11"/>
                <a:gd name="T5" fmla="*/ 3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Freeform 72">
              <a:extLst>
                <a:ext uri="{FF2B5EF4-FFF2-40B4-BE49-F238E27FC236}">
                  <a16:creationId xmlns:a16="http://schemas.microsoft.com/office/drawing/2014/main" id="{0E9DF38E-E61D-4405-B57C-941A4C649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4" y="1897"/>
              <a:ext cx="25" cy="23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3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1"/>
                    <a:pt x="12" y="4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73">
              <a:extLst>
                <a:ext uri="{FF2B5EF4-FFF2-40B4-BE49-F238E27FC236}">
                  <a16:creationId xmlns:a16="http://schemas.microsoft.com/office/drawing/2014/main" id="{6A2A46BD-3A47-4C71-84D7-E94C26143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" y="1894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3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74">
              <a:extLst>
                <a:ext uri="{FF2B5EF4-FFF2-40B4-BE49-F238E27FC236}">
                  <a16:creationId xmlns:a16="http://schemas.microsoft.com/office/drawing/2014/main" id="{F3545C22-7D1C-4480-8DBD-C5B48EA86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" y="1897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75">
              <a:extLst>
                <a:ext uri="{FF2B5EF4-FFF2-40B4-BE49-F238E27FC236}">
                  <a16:creationId xmlns:a16="http://schemas.microsoft.com/office/drawing/2014/main" id="{8E8CD8CB-808E-4DA6-B68F-26EFED1E4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" y="1907"/>
              <a:ext cx="23" cy="25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76">
              <a:extLst>
                <a:ext uri="{FF2B5EF4-FFF2-40B4-BE49-F238E27FC236}">
                  <a16:creationId xmlns:a16="http://schemas.microsoft.com/office/drawing/2014/main" id="{FD94DAA1-0C2D-4680-AA24-69087B32A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1907"/>
              <a:ext cx="25" cy="25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77">
              <a:extLst>
                <a:ext uri="{FF2B5EF4-FFF2-40B4-BE49-F238E27FC236}">
                  <a16:creationId xmlns:a16="http://schemas.microsoft.com/office/drawing/2014/main" id="{CD193A1E-8474-4CFF-AB15-1352BD3C1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" y="1907"/>
              <a:ext cx="23" cy="25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78">
              <a:extLst>
                <a:ext uri="{FF2B5EF4-FFF2-40B4-BE49-F238E27FC236}">
                  <a16:creationId xmlns:a16="http://schemas.microsoft.com/office/drawing/2014/main" id="{6A799B12-F7C3-4E97-AF77-D5FA07192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" y="1947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3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79">
              <a:extLst>
                <a:ext uri="{FF2B5EF4-FFF2-40B4-BE49-F238E27FC236}">
                  <a16:creationId xmlns:a16="http://schemas.microsoft.com/office/drawing/2014/main" id="{3860A603-83AC-454B-A9D1-D2AA6556B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1947"/>
              <a:ext cx="25" cy="23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3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1"/>
                    <a:pt x="12" y="4"/>
                    <a:pt x="11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Freeform 80">
              <a:extLst>
                <a:ext uri="{FF2B5EF4-FFF2-40B4-BE49-F238E27FC236}">
                  <a16:creationId xmlns:a16="http://schemas.microsoft.com/office/drawing/2014/main" id="{827DE33A-B0F7-4938-95B1-13DB42BE7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" y="1947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3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81">
              <a:extLst>
                <a:ext uri="{FF2B5EF4-FFF2-40B4-BE49-F238E27FC236}">
                  <a16:creationId xmlns:a16="http://schemas.microsoft.com/office/drawing/2014/main" id="{8BD46548-4FA5-4F16-B84F-DA6670198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8" y="1947"/>
              <a:ext cx="25" cy="23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3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1"/>
                    <a:pt x="12" y="4"/>
                    <a:pt x="11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82">
              <a:extLst>
                <a:ext uri="{FF2B5EF4-FFF2-40B4-BE49-F238E27FC236}">
                  <a16:creationId xmlns:a16="http://schemas.microsoft.com/office/drawing/2014/main" id="{4EDD5156-D255-4314-B9AB-F1E37C6B8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1" y="1947"/>
              <a:ext cx="23" cy="23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3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Freeform 83">
              <a:extLst>
                <a:ext uri="{FF2B5EF4-FFF2-40B4-BE49-F238E27FC236}">
                  <a16:creationId xmlns:a16="http://schemas.microsoft.com/office/drawing/2014/main" id="{8CDD6F9F-55F4-40BE-89EE-B43AB3F8A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" y="1970"/>
              <a:ext cx="24" cy="23"/>
            </a:xfrm>
            <a:custGeom>
              <a:avLst/>
              <a:gdLst>
                <a:gd name="T0" fmla="*/ 11 w 12"/>
                <a:gd name="T1" fmla="*/ 8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8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Freeform 84">
              <a:extLst>
                <a:ext uri="{FF2B5EF4-FFF2-40B4-BE49-F238E27FC236}">
                  <a16:creationId xmlns:a16="http://schemas.microsoft.com/office/drawing/2014/main" id="{3F5A6BE4-54CA-4932-9125-569B851FF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" y="197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Freeform 85">
              <a:extLst>
                <a:ext uri="{FF2B5EF4-FFF2-40B4-BE49-F238E27FC236}">
                  <a16:creationId xmlns:a16="http://schemas.microsoft.com/office/drawing/2014/main" id="{771C26AE-A865-45FF-9464-D50C58CE7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8" y="197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6" y="11"/>
                    <a:pt x="3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Freeform 86">
              <a:extLst>
                <a:ext uri="{FF2B5EF4-FFF2-40B4-BE49-F238E27FC236}">
                  <a16:creationId xmlns:a16="http://schemas.microsoft.com/office/drawing/2014/main" id="{52CC047F-8F41-47AF-A79A-58329809B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" y="197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87">
              <a:extLst>
                <a:ext uri="{FF2B5EF4-FFF2-40B4-BE49-F238E27FC236}">
                  <a16:creationId xmlns:a16="http://schemas.microsoft.com/office/drawing/2014/main" id="{7C51CA18-700A-45C1-833B-49E02871A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197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6" y="11"/>
                    <a:pt x="3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Freeform 88">
              <a:extLst>
                <a:ext uri="{FF2B5EF4-FFF2-40B4-BE49-F238E27FC236}">
                  <a16:creationId xmlns:a16="http://schemas.microsoft.com/office/drawing/2014/main" id="{86BC592F-F761-43A5-B579-08DB412D9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" y="197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Freeform 89">
              <a:extLst>
                <a:ext uri="{FF2B5EF4-FFF2-40B4-BE49-F238E27FC236}">
                  <a16:creationId xmlns:a16="http://schemas.microsoft.com/office/drawing/2014/main" id="{A9649EF6-3933-4A48-B106-3AB43C02A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8" y="1970"/>
              <a:ext cx="25" cy="23"/>
            </a:xfrm>
            <a:custGeom>
              <a:avLst/>
              <a:gdLst>
                <a:gd name="T0" fmla="*/ 11 w 12"/>
                <a:gd name="T1" fmla="*/ 8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8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Freeform 90">
              <a:extLst>
                <a:ext uri="{FF2B5EF4-FFF2-40B4-BE49-F238E27FC236}">
                  <a16:creationId xmlns:a16="http://schemas.microsoft.com/office/drawing/2014/main" id="{E3C18771-0389-41FD-A964-DE0C8529D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" y="1970"/>
              <a:ext cx="22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Freeform 91">
              <a:extLst>
                <a:ext uri="{FF2B5EF4-FFF2-40B4-BE49-F238E27FC236}">
                  <a16:creationId xmlns:a16="http://schemas.microsoft.com/office/drawing/2014/main" id="{A0921A33-2040-40F8-AE9F-358398396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1970"/>
              <a:ext cx="22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Freeform 92">
              <a:extLst>
                <a:ext uri="{FF2B5EF4-FFF2-40B4-BE49-F238E27FC236}">
                  <a16:creationId xmlns:a16="http://schemas.microsoft.com/office/drawing/2014/main" id="{21EEEF96-4A4B-43BC-B79C-A6203BD6E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97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4 w 11"/>
                <a:gd name="T3" fmla="*/ 10 h 11"/>
                <a:gd name="T4" fmla="*/ 1 w 11"/>
                <a:gd name="T5" fmla="*/ 4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93">
              <a:extLst>
                <a:ext uri="{FF2B5EF4-FFF2-40B4-BE49-F238E27FC236}">
                  <a16:creationId xmlns:a16="http://schemas.microsoft.com/office/drawing/2014/main" id="{B412328F-385C-49A7-A459-22DD1530D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4" y="1970"/>
              <a:ext cx="23" cy="23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6" y="11"/>
                    <a:pt x="3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Freeform 94">
              <a:extLst>
                <a:ext uri="{FF2B5EF4-FFF2-40B4-BE49-F238E27FC236}">
                  <a16:creationId xmlns:a16="http://schemas.microsoft.com/office/drawing/2014/main" id="{4C657740-25D5-49A9-A056-82949921E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" y="1970"/>
              <a:ext cx="25" cy="23"/>
            </a:xfrm>
            <a:custGeom>
              <a:avLst/>
              <a:gdLst>
                <a:gd name="T0" fmla="*/ 11 w 12"/>
                <a:gd name="T1" fmla="*/ 8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8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99" name="Group 101">
            <a:extLst>
              <a:ext uri="{FF2B5EF4-FFF2-40B4-BE49-F238E27FC236}">
                <a16:creationId xmlns:a16="http://schemas.microsoft.com/office/drawing/2014/main" id="{7C2C4BD1-D1D1-4C00-ADC8-02F645819E2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13900" y="2263968"/>
            <a:ext cx="5164667" cy="2101851"/>
            <a:chOff x="1604" y="1008"/>
            <a:chExt cx="2440" cy="993"/>
          </a:xfrm>
          <a:solidFill>
            <a:schemeClr val="accent1"/>
          </a:solidFill>
        </p:grpSpPr>
        <p:sp>
          <p:nvSpPr>
            <p:cNvPr id="201" name="Freeform 102">
              <a:extLst>
                <a:ext uri="{FF2B5EF4-FFF2-40B4-BE49-F238E27FC236}">
                  <a16:creationId xmlns:a16="http://schemas.microsoft.com/office/drawing/2014/main" id="{A8F26FEF-3D26-462C-81A7-0FDC6A3C8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3" y="1980"/>
              <a:ext cx="21" cy="21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9" y="10"/>
                    <a:pt x="6" y="11"/>
                    <a:pt x="3" y="10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2" name="Freeform 103">
              <a:extLst>
                <a:ext uri="{FF2B5EF4-FFF2-40B4-BE49-F238E27FC236}">
                  <a16:creationId xmlns:a16="http://schemas.microsoft.com/office/drawing/2014/main" id="{808A79A4-0931-4680-A6C8-E4941EF17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4" y="1008"/>
              <a:ext cx="21" cy="21"/>
            </a:xfrm>
            <a:custGeom>
              <a:avLst/>
              <a:gdLst>
                <a:gd name="T0" fmla="*/ 10 w 11"/>
                <a:gd name="T1" fmla="*/ 7 h 11"/>
                <a:gd name="T2" fmla="*/ 3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3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3" name="Freeform 104">
              <a:extLst>
                <a:ext uri="{FF2B5EF4-FFF2-40B4-BE49-F238E27FC236}">
                  <a16:creationId xmlns:a16="http://schemas.microsoft.com/office/drawing/2014/main" id="{7727FDE5-E885-427E-ABC2-66B52A810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1058"/>
              <a:ext cx="23" cy="21"/>
            </a:xfrm>
            <a:custGeom>
              <a:avLst/>
              <a:gdLst>
                <a:gd name="T0" fmla="*/ 11 w 12"/>
                <a:gd name="T1" fmla="*/ 8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8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05">
              <a:extLst>
                <a:ext uri="{FF2B5EF4-FFF2-40B4-BE49-F238E27FC236}">
                  <a16:creationId xmlns:a16="http://schemas.microsoft.com/office/drawing/2014/main" id="{3BDAA97D-30CC-46C6-9D18-459EAF7E9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" y="1066"/>
              <a:ext cx="22" cy="23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06">
              <a:extLst>
                <a:ext uri="{FF2B5EF4-FFF2-40B4-BE49-F238E27FC236}">
                  <a16:creationId xmlns:a16="http://schemas.microsoft.com/office/drawing/2014/main" id="{0326F0ED-A1EA-45DA-883E-D870C4847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1561"/>
              <a:ext cx="21" cy="23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07">
              <a:extLst>
                <a:ext uri="{FF2B5EF4-FFF2-40B4-BE49-F238E27FC236}">
                  <a16:creationId xmlns:a16="http://schemas.microsoft.com/office/drawing/2014/main" id="{56F25239-1B32-4E5A-8FE4-C5530CF2E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8" y="1584"/>
              <a:ext cx="22" cy="23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08">
              <a:extLst>
                <a:ext uri="{FF2B5EF4-FFF2-40B4-BE49-F238E27FC236}">
                  <a16:creationId xmlns:a16="http://schemas.microsoft.com/office/drawing/2014/main" id="{BEF50447-25CA-433B-AFC7-7536184AC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3" y="1657"/>
              <a:ext cx="23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09">
              <a:extLst>
                <a:ext uri="{FF2B5EF4-FFF2-40B4-BE49-F238E27FC236}">
                  <a16:creationId xmlns:a16="http://schemas.microsoft.com/office/drawing/2014/main" id="{2A28522B-3D70-470B-80D8-CF3AA8B12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" y="1740"/>
              <a:ext cx="21" cy="21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10">
              <a:extLst>
                <a:ext uri="{FF2B5EF4-FFF2-40B4-BE49-F238E27FC236}">
                  <a16:creationId xmlns:a16="http://schemas.microsoft.com/office/drawing/2014/main" id="{BCCFA076-BDC2-4BFB-86EC-E40F52B0D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3" y="1740"/>
              <a:ext cx="23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11">
              <a:extLst>
                <a:ext uri="{FF2B5EF4-FFF2-40B4-BE49-F238E27FC236}">
                  <a16:creationId xmlns:a16="http://schemas.microsoft.com/office/drawing/2014/main" id="{452CF16C-BCCA-4F9C-9BBA-3C99241FB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" y="1765"/>
              <a:ext cx="23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12">
              <a:extLst>
                <a:ext uri="{FF2B5EF4-FFF2-40B4-BE49-F238E27FC236}">
                  <a16:creationId xmlns:a16="http://schemas.microsoft.com/office/drawing/2014/main" id="{71A11EA6-425E-45FA-9C29-6B2816219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3" y="1765"/>
              <a:ext cx="23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13">
              <a:extLst>
                <a:ext uri="{FF2B5EF4-FFF2-40B4-BE49-F238E27FC236}">
                  <a16:creationId xmlns:a16="http://schemas.microsoft.com/office/drawing/2014/main" id="{1A45269B-33F2-4E3F-BEE8-F04145C00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" y="1765"/>
              <a:ext cx="21" cy="21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14">
              <a:extLst>
                <a:ext uri="{FF2B5EF4-FFF2-40B4-BE49-F238E27FC236}">
                  <a16:creationId xmlns:a16="http://schemas.microsoft.com/office/drawing/2014/main" id="{F9611F02-EA79-4D58-ADC8-BE4EA11FA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" y="1778"/>
              <a:ext cx="29" cy="29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4" name="Freeform 115">
              <a:extLst>
                <a:ext uri="{FF2B5EF4-FFF2-40B4-BE49-F238E27FC236}">
                  <a16:creationId xmlns:a16="http://schemas.microsoft.com/office/drawing/2014/main" id="{958493B0-1D97-495E-9F87-E90333877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" y="1797"/>
              <a:ext cx="21" cy="22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16">
              <a:extLst>
                <a:ext uri="{FF2B5EF4-FFF2-40B4-BE49-F238E27FC236}">
                  <a16:creationId xmlns:a16="http://schemas.microsoft.com/office/drawing/2014/main" id="{8F3024CF-C344-40C1-820D-B9EFDDA63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" y="1797"/>
              <a:ext cx="23" cy="22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17">
              <a:extLst>
                <a:ext uri="{FF2B5EF4-FFF2-40B4-BE49-F238E27FC236}">
                  <a16:creationId xmlns:a16="http://schemas.microsoft.com/office/drawing/2014/main" id="{FCF2C6E2-F297-4C12-A895-DE69710B5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" y="1797"/>
              <a:ext cx="23" cy="22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7" name="Freeform 118">
              <a:extLst>
                <a:ext uri="{FF2B5EF4-FFF2-40B4-BE49-F238E27FC236}">
                  <a16:creationId xmlns:a16="http://schemas.microsoft.com/office/drawing/2014/main" id="{EC2649F8-64F1-4EBC-BBC4-90456AEFE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" y="1819"/>
              <a:ext cx="23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19">
              <a:extLst>
                <a:ext uri="{FF2B5EF4-FFF2-40B4-BE49-F238E27FC236}">
                  <a16:creationId xmlns:a16="http://schemas.microsoft.com/office/drawing/2014/main" id="{79592D38-89D7-4AA8-AA46-E36A44892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" y="1819"/>
              <a:ext cx="22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9" name="Freeform 120">
              <a:extLst>
                <a:ext uri="{FF2B5EF4-FFF2-40B4-BE49-F238E27FC236}">
                  <a16:creationId xmlns:a16="http://schemas.microsoft.com/office/drawing/2014/main" id="{11F7A034-C134-4962-839F-4D97EA11B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" y="1819"/>
              <a:ext cx="21" cy="21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21">
              <a:extLst>
                <a:ext uri="{FF2B5EF4-FFF2-40B4-BE49-F238E27FC236}">
                  <a16:creationId xmlns:a16="http://schemas.microsoft.com/office/drawing/2014/main" id="{DC5798B2-69E0-43CD-8019-AF49003A2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" y="1819"/>
              <a:ext cx="23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22">
              <a:extLst>
                <a:ext uri="{FF2B5EF4-FFF2-40B4-BE49-F238E27FC236}">
                  <a16:creationId xmlns:a16="http://schemas.microsoft.com/office/drawing/2014/main" id="{1E7A7864-9DC9-443C-B8D4-B05EC53A0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3" y="1819"/>
              <a:ext cx="23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2" name="Freeform 123">
              <a:extLst>
                <a:ext uri="{FF2B5EF4-FFF2-40B4-BE49-F238E27FC236}">
                  <a16:creationId xmlns:a16="http://schemas.microsoft.com/office/drawing/2014/main" id="{C89A31EF-30A6-4CA8-8D00-29BA83F17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" y="1819"/>
              <a:ext cx="23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3" name="Freeform 124">
              <a:extLst>
                <a:ext uri="{FF2B5EF4-FFF2-40B4-BE49-F238E27FC236}">
                  <a16:creationId xmlns:a16="http://schemas.microsoft.com/office/drawing/2014/main" id="{415041E1-01DD-418B-9EF8-21E343D84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1" y="1819"/>
              <a:ext cx="23" cy="21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0 h 11"/>
                <a:gd name="T4" fmla="*/ 1 w 12"/>
                <a:gd name="T5" fmla="*/ 4 h 11"/>
                <a:gd name="T6" fmla="*/ 8 w 12"/>
                <a:gd name="T7" fmla="*/ 1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0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0" y="2"/>
                    <a:pt x="12" y="5"/>
                    <a:pt x="11" y="7"/>
                  </a:cubicBezTo>
                  <a:close/>
                </a:path>
              </a:pathLst>
            </a:cu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4" name="Freeform 98">
            <a:extLst>
              <a:ext uri="{FF2B5EF4-FFF2-40B4-BE49-F238E27FC236}">
                <a16:creationId xmlns:a16="http://schemas.microsoft.com/office/drawing/2014/main" id="{A656B3AD-8AAC-437B-B1F2-525776617F8A}"/>
              </a:ext>
            </a:extLst>
          </p:cNvPr>
          <p:cNvSpPr>
            <a:spLocks/>
          </p:cNvSpPr>
          <p:nvPr/>
        </p:nvSpPr>
        <p:spPr bwMode="auto">
          <a:xfrm>
            <a:off x="1846491" y="1714470"/>
            <a:ext cx="5791200" cy="2622549"/>
          </a:xfrm>
          <a:custGeom>
            <a:avLst/>
            <a:gdLst>
              <a:gd name="T0" fmla="*/ 122 w 2736"/>
              <a:gd name="T1" fmla="*/ 9 h 1239"/>
              <a:gd name="T2" fmla="*/ 145 w 2736"/>
              <a:gd name="T3" fmla="*/ 21 h 1239"/>
              <a:gd name="T4" fmla="*/ 150 w 2736"/>
              <a:gd name="T5" fmla="*/ 73 h 1239"/>
              <a:gd name="T6" fmla="*/ 154 w 2736"/>
              <a:gd name="T7" fmla="*/ 103 h 1239"/>
              <a:gd name="T8" fmla="*/ 228 w 2736"/>
              <a:gd name="T9" fmla="*/ 117 h 1239"/>
              <a:gd name="T10" fmla="*/ 247 w 2736"/>
              <a:gd name="T11" fmla="*/ 134 h 1239"/>
              <a:gd name="T12" fmla="*/ 270 w 2736"/>
              <a:gd name="T13" fmla="*/ 141 h 1239"/>
              <a:gd name="T14" fmla="*/ 276 w 2736"/>
              <a:gd name="T15" fmla="*/ 155 h 1239"/>
              <a:gd name="T16" fmla="*/ 299 w 2736"/>
              <a:gd name="T17" fmla="*/ 170 h 1239"/>
              <a:gd name="T18" fmla="*/ 303 w 2736"/>
              <a:gd name="T19" fmla="*/ 201 h 1239"/>
              <a:gd name="T20" fmla="*/ 308 w 2736"/>
              <a:gd name="T21" fmla="*/ 239 h 1239"/>
              <a:gd name="T22" fmla="*/ 312 w 2736"/>
              <a:gd name="T23" fmla="*/ 262 h 1239"/>
              <a:gd name="T24" fmla="*/ 352 w 2736"/>
              <a:gd name="T25" fmla="*/ 273 h 1239"/>
              <a:gd name="T26" fmla="*/ 360 w 2736"/>
              <a:gd name="T27" fmla="*/ 281 h 1239"/>
              <a:gd name="T28" fmla="*/ 409 w 2736"/>
              <a:gd name="T29" fmla="*/ 283 h 1239"/>
              <a:gd name="T30" fmla="*/ 417 w 2736"/>
              <a:gd name="T31" fmla="*/ 291 h 1239"/>
              <a:gd name="T32" fmla="*/ 422 w 2736"/>
              <a:gd name="T33" fmla="*/ 298 h 1239"/>
              <a:gd name="T34" fmla="*/ 424 w 2736"/>
              <a:gd name="T35" fmla="*/ 317 h 1239"/>
              <a:gd name="T36" fmla="*/ 443 w 2736"/>
              <a:gd name="T37" fmla="*/ 325 h 1239"/>
              <a:gd name="T38" fmla="*/ 451 w 2736"/>
              <a:gd name="T39" fmla="*/ 357 h 1239"/>
              <a:gd name="T40" fmla="*/ 457 w 2736"/>
              <a:gd name="T41" fmla="*/ 367 h 1239"/>
              <a:gd name="T42" fmla="*/ 460 w 2736"/>
              <a:gd name="T43" fmla="*/ 440 h 1239"/>
              <a:gd name="T44" fmla="*/ 466 w 2736"/>
              <a:gd name="T45" fmla="*/ 455 h 1239"/>
              <a:gd name="T46" fmla="*/ 472 w 2736"/>
              <a:gd name="T47" fmla="*/ 468 h 1239"/>
              <a:gd name="T48" fmla="*/ 479 w 2736"/>
              <a:gd name="T49" fmla="*/ 474 h 1239"/>
              <a:gd name="T50" fmla="*/ 481 w 2736"/>
              <a:gd name="T51" fmla="*/ 491 h 1239"/>
              <a:gd name="T52" fmla="*/ 508 w 2736"/>
              <a:gd name="T53" fmla="*/ 495 h 1239"/>
              <a:gd name="T54" fmla="*/ 592 w 2736"/>
              <a:gd name="T55" fmla="*/ 512 h 1239"/>
              <a:gd name="T56" fmla="*/ 599 w 2736"/>
              <a:gd name="T57" fmla="*/ 539 h 1239"/>
              <a:gd name="T58" fmla="*/ 605 w 2736"/>
              <a:gd name="T59" fmla="*/ 560 h 1239"/>
              <a:gd name="T60" fmla="*/ 611 w 2736"/>
              <a:gd name="T61" fmla="*/ 585 h 1239"/>
              <a:gd name="T62" fmla="*/ 615 w 2736"/>
              <a:gd name="T63" fmla="*/ 604 h 1239"/>
              <a:gd name="T64" fmla="*/ 635 w 2736"/>
              <a:gd name="T65" fmla="*/ 644 h 1239"/>
              <a:gd name="T66" fmla="*/ 655 w 2736"/>
              <a:gd name="T67" fmla="*/ 685 h 1239"/>
              <a:gd name="T68" fmla="*/ 755 w 2736"/>
              <a:gd name="T69" fmla="*/ 694 h 1239"/>
              <a:gd name="T70" fmla="*/ 769 w 2736"/>
              <a:gd name="T71" fmla="*/ 751 h 1239"/>
              <a:gd name="T72" fmla="*/ 792 w 2736"/>
              <a:gd name="T73" fmla="*/ 761 h 1239"/>
              <a:gd name="T74" fmla="*/ 801 w 2736"/>
              <a:gd name="T75" fmla="*/ 771 h 1239"/>
              <a:gd name="T76" fmla="*/ 837 w 2736"/>
              <a:gd name="T77" fmla="*/ 776 h 1239"/>
              <a:gd name="T78" fmla="*/ 900 w 2736"/>
              <a:gd name="T79" fmla="*/ 792 h 1239"/>
              <a:gd name="T80" fmla="*/ 911 w 2736"/>
              <a:gd name="T81" fmla="*/ 805 h 1239"/>
              <a:gd name="T82" fmla="*/ 999 w 2736"/>
              <a:gd name="T83" fmla="*/ 811 h 1239"/>
              <a:gd name="T84" fmla="*/ 1012 w 2736"/>
              <a:gd name="T85" fmla="*/ 824 h 1239"/>
              <a:gd name="T86" fmla="*/ 1062 w 2736"/>
              <a:gd name="T87" fmla="*/ 832 h 1239"/>
              <a:gd name="T88" fmla="*/ 1172 w 2736"/>
              <a:gd name="T89" fmla="*/ 862 h 1239"/>
              <a:gd name="T90" fmla="*/ 1201 w 2736"/>
              <a:gd name="T91" fmla="*/ 866 h 1239"/>
              <a:gd name="T92" fmla="*/ 1212 w 2736"/>
              <a:gd name="T93" fmla="*/ 918 h 1239"/>
              <a:gd name="T94" fmla="*/ 1366 w 2736"/>
              <a:gd name="T95" fmla="*/ 924 h 1239"/>
              <a:gd name="T96" fmla="*/ 1518 w 2736"/>
              <a:gd name="T97" fmla="*/ 941 h 1239"/>
              <a:gd name="T98" fmla="*/ 1659 w 2736"/>
              <a:gd name="T99" fmla="*/ 964 h 1239"/>
              <a:gd name="T100" fmla="*/ 1676 w 2736"/>
              <a:gd name="T101" fmla="*/ 970 h 1239"/>
              <a:gd name="T102" fmla="*/ 1800 w 2736"/>
              <a:gd name="T103" fmla="*/ 998 h 1239"/>
              <a:gd name="T104" fmla="*/ 1834 w 2736"/>
              <a:gd name="T105" fmla="*/ 1025 h 1239"/>
              <a:gd name="T106" fmla="*/ 2112 w 2736"/>
              <a:gd name="T107" fmla="*/ 1036 h 1239"/>
              <a:gd name="T108" fmla="*/ 2277 w 2736"/>
              <a:gd name="T109" fmla="*/ 1056 h 1239"/>
              <a:gd name="T110" fmla="*/ 2622 w 2736"/>
              <a:gd name="T111" fmla="*/ 1079 h 1239"/>
              <a:gd name="T112" fmla="*/ 2736 w 2736"/>
              <a:gd name="T113" fmla="*/ 1239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36" h="1239">
                <a:moveTo>
                  <a:pt x="0" y="0"/>
                </a:moveTo>
                <a:lnTo>
                  <a:pt x="122" y="0"/>
                </a:lnTo>
                <a:lnTo>
                  <a:pt x="122" y="9"/>
                </a:lnTo>
                <a:lnTo>
                  <a:pt x="133" y="9"/>
                </a:lnTo>
                <a:lnTo>
                  <a:pt x="133" y="21"/>
                </a:lnTo>
                <a:lnTo>
                  <a:pt x="145" y="21"/>
                </a:lnTo>
                <a:lnTo>
                  <a:pt x="145" y="53"/>
                </a:lnTo>
                <a:lnTo>
                  <a:pt x="145" y="73"/>
                </a:lnTo>
                <a:lnTo>
                  <a:pt x="150" y="73"/>
                </a:lnTo>
                <a:lnTo>
                  <a:pt x="150" y="88"/>
                </a:lnTo>
                <a:lnTo>
                  <a:pt x="154" y="88"/>
                </a:lnTo>
                <a:lnTo>
                  <a:pt x="154" y="103"/>
                </a:lnTo>
                <a:lnTo>
                  <a:pt x="158" y="103"/>
                </a:lnTo>
                <a:lnTo>
                  <a:pt x="158" y="117"/>
                </a:lnTo>
                <a:lnTo>
                  <a:pt x="228" y="117"/>
                </a:lnTo>
                <a:lnTo>
                  <a:pt x="228" y="128"/>
                </a:lnTo>
                <a:lnTo>
                  <a:pt x="247" y="128"/>
                </a:lnTo>
                <a:lnTo>
                  <a:pt x="247" y="134"/>
                </a:lnTo>
                <a:lnTo>
                  <a:pt x="251" y="134"/>
                </a:lnTo>
                <a:lnTo>
                  <a:pt x="251" y="141"/>
                </a:lnTo>
                <a:lnTo>
                  <a:pt x="270" y="141"/>
                </a:lnTo>
                <a:lnTo>
                  <a:pt x="270" y="149"/>
                </a:lnTo>
                <a:lnTo>
                  <a:pt x="276" y="149"/>
                </a:lnTo>
                <a:lnTo>
                  <a:pt x="276" y="155"/>
                </a:lnTo>
                <a:lnTo>
                  <a:pt x="289" y="155"/>
                </a:lnTo>
                <a:lnTo>
                  <a:pt x="289" y="170"/>
                </a:lnTo>
                <a:lnTo>
                  <a:pt x="299" y="170"/>
                </a:lnTo>
                <a:lnTo>
                  <a:pt x="299" y="191"/>
                </a:lnTo>
                <a:lnTo>
                  <a:pt x="303" y="191"/>
                </a:lnTo>
                <a:lnTo>
                  <a:pt x="303" y="201"/>
                </a:lnTo>
                <a:lnTo>
                  <a:pt x="304" y="201"/>
                </a:lnTo>
                <a:lnTo>
                  <a:pt x="304" y="239"/>
                </a:lnTo>
                <a:lnTo>
                  <a:pt x="308" y="239"/>
                </a:lnTo>
                <a:lnTo>
                  <a:pt x="308" y="252"/>
                </a:lnTo>
                <a:lnTo>
                  <a:pt x="312" y="252"/>
                </a:lnTo>
                <a:lnTo>
                  <a:pt x="312" y="262"/>
                </a:lnTo>
                <a:lnTo>
                  <a:pt x="318" y="262"/>
                </a:lnTo>
                <a:lnTo>
                  <a:pt x="318" y="273"/>
                </a:lnTo>
                <a:lnTo>
                  <a:pt x="352" y="273"/>
                </a:lnTo>
                <a:lnTo>
                  <a:pt x="352" y="277"/>
                </a:lnTo>
                <a:lnTo>
                  <a:pt x="360" y="277"/>
                </a:lnTo>
                <a:lnTo>
                  <a:pt x="360" y="281"/>
                </a:lnTo>
                <a:lnTo>
                  <a:pt x="405" y="281"/>
                </a:lnTo>
                <a:lnTo>
                  <a:pt x="405" y="283"/>
                </a:lnTo>
                <a:lnTo>
                  <a:pt x="409" y="283"/>
                </a:lnTo>
                <a:lnTo>
                  <a:pt x="409" y="287"/>
                </a:lnTo>
                <a:lnTo>
                  <a:pt x="417" y="287"/>
                </a:lnTo>
                <a:lnTo>
                  <a:pt x="417" y="291"/>
                </a:lnTo>
                <a:lnTo>
                  <a:pt x="420" y="291"/>
                </a:lnTo>
                <a:lnTo>
                  <a:pt x="420" y="298"/>
                </a:lnTo>
                <a:lnTo>
                  <a:pt x="422" y="298"/>
                </a:lnTo>
                <a:lnTo>
                  <a:pt x="422" y="308"/>
                </a:lnTo>
                <a:lnTo>
                  <a:pt x="424" y="308"/>
                </a:lnTo>
                <a:lnTo>
                  <a:pt x="424" y="317"/>
                </a:lnTo>
                <a:lnTo>
                  <a:pt x="434" y="317"/>
                </a:lnTo>
                <a:lnTo>
                  <a:pt x="434" y="325"/>
                </a:lnTo>
                <a:lnTo>
                  <a:pt x="443" y="325"/>
                </a:lnTo>
                <a:lnTo>
                  <a:pt x="443" y="331"/>
                </a:lnTo>
                <a:lnTo>
                  <a:pt x="451" y="331"/>
                </a:lnTo>
                <a:lnTo>
                  <a:pt x="451" y="357"/>
                </a:lnTo>
                <a:lnTo>
                  <a:pt x="455" y="357"/>
                </a:lnTo>
                <a:lnTo>
                  <a:pt x="455" y="367"/>
                </a:lnTo>
                <a:lnTo>
                  <a:pt x="457" y="367"/>
                </a:lnTo>
                <a:lnTo>
                  <a:pt x="457" y="436"/>
                </a:lnTo>
                <a:lnTo>
                  <a:pt x="460" y="436"/>
                </a:lnTo>
                <a:lnTo>
                  <a:pt x="460" y="440"/>
                </a:lnTo>
                <a:lnTo>
                  <a:pt x="462" y="440"/>
                </a:lnTo>
                <a:lnTo>
                  <a:pt x="462" y="455"/>
                </a:lnTo>
                <a:lnTo>
                  <a:pt x="466" y="455"/>
                </a:lnTo>
                <a:lnTo>
                  <a:pt x="466" y="461"/>
                </a:lnTo>
                <a:lnTo>
                  <a:pt x="472" y="461"/>
                </a:lnTo>
                <a:lnTo>
                  <a:pt x="472" y="468"/>
                </a:lnTo>
                <a:lnTo>
                  <a:pt x="478" y="468"/>
                </a:lnTo>
                <a:lnTo>
                  <a:pt x="478" y="474"/>
                </a:lnTo>
                <a:lnTo>
                  <a:pt x="479" y="474"/>
                </a:lnTo>
                <a:lnTo>
                  <a:pt x="479" y="482"/>
                </a:lnTo>
                <a:lnTo>
                  <a:pt x="481" y="482"/>
                </a:lnTo>
                <a:lnTo>
                  <a:pt x="481" y="491"/>
                </a:lnTo>
                <a:lnTo>
                  <a:pt x="502" y="491"/>
                </a:lnTo>
                <a:lnTo>
                  <a:pt x="502" y="495"/>
                </a:lnTo>
                <a:lnTo>
                  <a:pt x="508" y="495"/>
                </a:lnTo>
                <a:lnTo>
                  <a:pt x="508" y="512"/>
                </a:lnTo>
                <a:lnTo>
                  <a:pt x="578" y="512"/>
                </a:lnTo>
                <a:lnTo>
                  <a:pt x="592" y="512"/>
                </a:lnTo>
                <a:lnTo>
                  <a:pt x="592" y="518"/>
                </a:lnTo>
                <a:lnTo>
                  <a:pt x="599" y="518"/>
                </a:lnTo>
                <a:lnTo>
                  <a:pt x="599" y="539"/>
                </a:lnTo>
                <a:lnTo>
                  <a:pt x="601" y="539"/>
                </a:lnTo>
                <a:lnTo>
                  <a:pt x="601" y="560"/>
                </a:lnTo>
                <a:lnTo>
                  <a:pt x="605" y="560"/>
                </a:lnTo>
                <a:lnTo>
                  <a:pt x="607" y="560"/>
                </a:lnTo>
                <a:lnTo>
                  <a:pt x="607" y="585"/>
                </a:lnTo>
                <a:lnTo>
                  <a:pt x="611" y="585"/>
                </a:lnTo>
                <a:lnTo>
                  <a:pt x="611" y="597"/>
                </a:lnTo>
                <a:lnTo>
                  <a:pt x="615" y="597"/>
                </a:lnTo>
                <a:lnTo>
                  <a:pt x="615" y="604"/>
                </a:lnTo>
                <a:lnTo>
                  <a:pt x="622" y="604"/>
                </a:lnTo>
                <a:lnTo>
                  <a:pt x="622" y="644"/>
                </a:lnTo>
                <a:lnTo>
                  <a:pt x="635" y="644"/>
                </a:lnTo>
                <a:lnTo>
                  <a:pt x="635" y="658"/>
                </a:lnTo>
                <a:lnTo>
                  <a:pt x="655" y="658"/>
                </a:lnTo>
                <a:lnTo>
                  <a:pt x="655" y="685"/>
                </a:lnTo>
                <a:lnTo>
                  <a:pt x="748" y="685"/>
                </a:lnTo>
                <a:lnTo>
                  <a:pt x="755" y="685"/>
                </a:lnTo>
                <a:lnTo>
                  <a:pt x="755" y="694"/>
                </a:lnTo>
                <a:lnTo>
                  <a:pt x="761" y="694"/>
                </a:lnTo>
                <a:lnTo>
                  <a:pt x="761" y="751"/>
                </a:lnTo>
                <a:lnTo>
                  <a:pt x="769" y="751"/>
                </a:lnTo>
                <a:lnTo>
                  <a:pt x="772" y="751"/>
                </a:lnTo>
                <a:lnTo>
                  <a:pt x="772" y="761"/>
                </a:lnTo>
                <a:lnTo>
                  <a:pt x="792" y="761"/>
                </a:lnTo>
                <a:lnTo>
                  <a:pt x="792" y="763"/>
                </a:lnTo>
                <a:lnTo>
                  <a:pt x="801" y="763"/>
                </a:lnTo>
                <a:lnTo>
                  <a:pt x="801" y="771"/>
                </a:lnTo>
                <a:lnTo>
                  <a:pt x="807" y="771"/>
                </a:lnTo>
                <a:lnTo>
                  <a:pt x="807" y="776"/>
                </a:lnTo>
                <a:lnTo>
                  <a:pt x="837" y="776"/>
                </a:lnTo>
                <a:lnTo>
                  <a:pt x="837" y="792"/>
                </a:lnTo>
                <a:lnTo>
                  <a:pt x="889" y="792"/>
                </a:lnTo>
                <a:lnTo>
                  <a:pt x="900" y="792"/>
                </a:lnTo>
                <a:lnTo>
                  <a:pt x="900" y="797"/>
                </a:lnTo>
                <a:lnTo>
                  <a:pt x="911" y="797"/>
                </a:lnTo>
                <a:lnTo>
                  <a:pt x="911" y="805"/>
                </a:lnTo>
                <a:lnTo>
                  <a:pt x="917" y="805"/>
                </a:lnTo>
                <a:lnTo>
                  <a:pt x="917" y="811"/>
                </a:lnTo>
                <a:lnTo>
                  <a:pt x="999" y="811"/>
                </a:lnTo>
                <a:lnTo>
                  <a:pt x="999" y="817"/>
                </a:lnTo>
                <a:lnTo>
                  <a:pt x="1012" y="817"/>
                </a:lnTo>
                <a:lnTo>
                  <a:pt x="1012" y="824"/>
                </a:lnTo>
                <a:lnTo>
                  <a:pt x="1043" y="824"/>
                </a:lnTo>
                <a:lnTo>
                  <a:pt x="1043" y="832"/>
                </a:lnTo>
                <a:lnTo>
                  <a:pt x="1062" y="832"/>
                </a:lnTo>
                <a:lnTo>
                  <a:pt x="1062" y="857"/>
                </a:lnTo>
                <a:lnTo>
                  <a:pt x="1172" y="857"/>
                </a:lnTo>
                <a:lnTo>
                  <a:pt x="1172" y="862"/>
                </a:lnTo>
                <a:lnTo>
                  <a:pt x="1182" y="862"/>
                </a:lnTo>
                <a:lnTo>
                  <a:pt x="1182" y="866"/>
                </a:lnTo>
                <a:lnTo>
                  <a:pt x="1201" y="866"/>
                </a:lnTo>
                <a:lnTo>
                  <a:pt x="1201" y="910"/>
                </a:lnTo>
                <a:lnTo>
                  <a:pt x="1212" y="910"/>
                </a:lnTo>
                <a:lnTo>
                  <a:pt x="1212" y="918"/>
                </a:lnTo>
                <a:lnTo>
                  <a:pt x="1359" y="918"/>
                </a:lnTo>
                <a:lnTo>
                  <a:pt x="1359" y="924"/>
                </a:lnTo>
                <a:lnTo>
                  <a:pt x="1366" y="924"/>
                </a:lnTo>
                <a:lnTo>
                  <a:pt x="1366" y="941"/>
                </a:lnTo>
                <a:lnTo>
                  <a:pt x="1469" y="941"/>
                </a:lnTo>
                <a:lnTo>
                  <a:pt x="1518" y="941"/>
                </a:lnTo>
                <a:lnTo>
                  <a:pt x="1518" y="952"/>
                </a:lnTo>
                <a:lnTo>
                  <a:pt x="1659" y="952"/>
                </a:lnTo>
                <a:lnTo>
                  <a:pt x="1659" y="964"/>
                </a:lnTo>
                <a:lnTo>
                  <a:pt x="1667" y="964"/>
                </a:lnTo>
                <a:lnTo>
                  <a:pt x="1667" y="970"/>
                </a:lnTo>
                <a:lnTo>
                  <a:pt x="1676" y="970"/>
                </a:lnTo>
                <a:lnTo>
                  <a:pt x="1676" y="998"/>
                </a:lnTo>
                <a:lnTo>
                  <a:pt x="1775" y="998"/>
                </a:lnTo>
                <a:lnTo>
                  <a:pt x="1800" y="998"/>
                </a:lnTo>
                <a:lnTo>
                  <a:pt x="1800" y="1008"/>
                </a:lnTo>
                <a:lnTo>
                  <a:pt x="1834" y="1008"/>
                </a:lnTo>
                <a:lnTo>
                  <a:pt x="1834" y="1025"/>
                </a:lnTo>
                <a:lnTo>
                  <a:pt x="1950" y="1025"/>
                </a:lnTo>
                <a:lnTo>
                  <a:pt x="2112" y="1025"/>
                </a:lnTo>
                <a:lnTo>
                  <a:pt x="2112" y="1036"/>
                </a:lnTo>
                <a:lnTo>
                  <a:pt x="2125" y="1036"/>
                </a:lnTo>
                <a:lnTo>
                  <a:pt x="2125" y="1056"/>
                </a:lnTo>
                <a:lnTo>
                  <a:pt x="2277" y="1056"/>
                </a:lnTo>
                <a:lnTo>
                  <a:pt x="2277" y="1079"/>
                </a:lnTo>
                <a:lnTo>
                  <a:pt x="2576" y="1079"/>
                </a:lnTo>
                <a:lnTo>
                  <a:pt x="2622" y="1079"/>
                </a:lnTo>
                <a:lnTo>
                  <a:pt x="2622" y="1166"/>
                </a:lnTo>
                <a:lnTo>
                  <a:pt x="2622" y="1239"/>
                </a:lnTo>
                <a:lnTo>
                  <a:pt x="2736" y="1239"/>
                </a:lnTo>
              </a:path>
            </a:pathLst>
          </a:custGeom>
          <a:noFill/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B77519AC-06A1-48EC-A314-5A8F4F28B2BE}"/>
              </a:ext>
            </a:extLst>
          </p:cNvPr>
          <p:cNvSpPr/>
          <p:nvPr/>
        </p:nvSpPr>
        <p:spPr>
          <a:xfrm>
            <a:off x="6219356" y="2703912"/>
            <a:ext cx="18435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dirty="0" err="1">
                <a:solidFill>
                  <a:schemeClr val="tx2"/>
                </a:solidFill>
                <a:latin typeface="+mn-lt"/>
              </a:rPr>
              <a:t>Olaparib</a:t>
            </a:r>
            <a:r>
              <a:rPr lang="en-GB" sz="1600" dirty="0">
                <a:solidFill>
                  <a:schemeClr val="tx2"/>
                </a:solidFill>
                <a:latin typeface="+mn-lt"/>
              </a:rPr>
              <a:t> 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81E05D62-CEAF-44F3-AA96-5F5459631E10}"/>
              </a:ext>
            </a:extLst>
          </p:cNvPr>
          <p:cNvSpPr/>
          <p:nvPr/>
        </p:nvSpPr>
        <p:spPr>
          <a:xfrm>
            <a:off x="5236887" y="4279600"/>
            <a:ext cx="25567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dirty="0">
                <a:solidFill>
                  <a:schemeClr val="accent1"/>
                </a:solidFill>
                <a:latin typeface="+mn-lt"/>
              </a:rPr>
              <a:t>Placebo</a:t>
            </a:r>
            <a:endParaRPr lang="en-US" sz="16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98" name="Freeform 5">
            <a:extLst>
              <a:ext uri="{FF2B5EF4-FFF2-40B4-BE49-F238E27FC236}">
                <a16:creationId xmlns:a16="http://schemas.microsoft.com/office/drawing/2014/main" id="{30610C1B-AE55-4EEA-8F18-084AEA518751}"/>
              </a:ext>
            </a:extLst>
          </p:cNvPr>
          <p:cNvSpPr>
            <a:spLocks/>
          </p:cNvSpPr>
          <p:nvPr/>
        </p:nvSpPr>
        <p:spPr bwMode="auto">
          <a:xfrm>
            <a:off x="1859769" y="1708423"/>
            <a:ext cx="6131611" cy="1408719"/>
          </a:xfrm>
          <a:custGeom>
            <a:avLst/>
            <a:gdLst>
              <a:gd name="T0" fmla="*/ 148 w 3160"/>
              <a:gd name="T1" fmla="*/ 6 h 726"/>
              <a:gd name="T2" fmla="*/ 166 w 3160"/>
              <a:gd name="T3" fmla="*/ 27 h 726"/>
              <a:gd name="T4" fmla="*/ 249 w 3160"/>
              <a:gd name="T5" fmla="*/ 40 h 726"/>
              <a:gd name="T6" fmla="*/ 281 w 3160"/>
              <a:gd name="T7" fmla="*/ 52 h 726"/>
              <a:gd name="T8" fmla="*/ 328 w 3160"/>
              <a:gd name="T9" fmla="*/ 65 h 726"/>
              <a:gd name="T10" fmla="*/ 358 w 3160"/>
              <a:gd name="T11" fmla="*/ 84 h 726"/>
              <a:gd name="T12" fmla="*/ 478 w 3160"/>
              <a:gd name="T13" fmla="*/ 94 h 726"/>
              <a:gd name="T14" fmla="*/ 495 w 3160"/>
              <a:gd name="T15" fmla="*/ 115 h 726"/>
              <a:gd name="T16" fmla="*/ 559 w 3160"/>
              <a:gd name="T17" fmla="*/ 132 h 726"/>
              <a:gd name="T18" fmla="*/ 634 w 3160"/>
              <a:gd name="T19" fmla="*/ 142 h 726"/>
              <a:gd name="T20" fmla="*/ 653 w 3160"/>
              <a:gd name="T21" fmla="*/ 151 h 726"/>
              <a:gd name="T22" fmla="*/ 663 w 3160"/>
              <a:gd name="T23" fmla="*/ 163 h 726"/>
              <a:gd name="T24" fmla="*/ 680 w 3160"/>
              <a:gd name="T25" fmla="*/ 172 h 726"/>
              <a:gd name="T26" fmla="*/ 705 w 3160"/>
              <a:gd name="T27" fmla="*/ 178 h 726"/>
              <a:gd name="T28" fmla="*/ 730 w 3160"/>
              <a:gd name="T29" fmla="*/ 190 h 726"/>
              <a:gd name="T30" fmla="*/ 746 w 3160"/>
              <a:gd name="T31" fmla="*/ 197 h 726"/>
              <a:gd name="T32" fmla="*/ 794 w 3160"/>
              <a:gd name="T33" fmla="*/ 209 h 726"/>
              <a:gd name="T34" fmla="*/ 825 w 3160"/>
              <a:gd name="T35" fmla="*/ 220 h 726"/>
              <a:gd name="T36" fmla="*/ 836 w 3160"/>
              <a:gd name="T37" fmla="*/ 243 h 726"/>
              <a:gd name="T38" fmla="*/ 871 w 3160"/>
              <a:gd name="T39" fmla="*/ 253 h 726"/>
              <a:gd name="T40" fmla="*/ 954 w 3160"/>
              <a:gd name="T41" fmla="*/ 262 h 726"/>
              <a:gd name="T42" fmla="*/ 975 w 3160"/>
              <a:gd name="T43" fmla="*/ 272 h 726"/>
              <a:gd name="T44" fmla="*/ 996 w 3160"/>
              <a:gd name="T45" fmla="*/ 278 h 726"/>
              <a:gd name="T46" fmla="*/ 1004 w 3160"/>
              <a:gd name="T47" fmla="*/ 295 h 726"/>
              <a:gd name="T48" fmla="*/ 1073 w 3160"/>
              <a:gd name="T49" fmla="*/ 303 h 726"/>
              <a:gd name="T50" fmla="*/ 1098 w 3160"/>
              <a:gd name="T51" fmla="*/ 310 h 726"/>
              <a:gd name="T52" fmla="*/ 1123 w 3160"/>
              <a:gd name="T53" fmla="*/ 316 h 726"/>
              <a:gd name="T54" fmla="*/ 1150 w 3160"/>
              <a:gd name="T55" fmla="*/ 324 h 726"/>
              <a:gd name="T56" fmla="*/ 1160 w 3160"/>
              <a:gd name="T57" fmla="*/ 339 h 726"/>
              <a:gd name="T58" fmla="*/ 1216 w 3160"/>
              <a:gd name="T59" fmla="*/ 343 h 726"/>
              <a:gd name="T60" fmla="*/ 1314 w 3160"/>
              <a:gd name="T61" fmla="*/ 349 h 726"/>
              <a:gd name="T62" fmla="*/ 1322 w 3160"/>
              <a:gd name="T63" fmla="*/ 377 h 726"/>
              <a:gd name="T64" fmla="*/ 1326 w 3160"/>
              <a:gd name="T65" fmla="*/ 393 h 726"/>
              <a:gd name="T66" fmla="*/ 1403 w 3160"/>
              <a:gd name="T67" fmla="*/ 395 h 726"/>
              <a:gd name="T68" fmla="*/ 1464 w 3160"/>
              <a:gd name="T69" fmla="*/ 408 h 726"/>
              <a:gd name="T70" fmla="*/ 1472 w 3160"/>
              <a:gd name="T71" fmla="*/ 427 h 726"/>
              <a:gd name="T72" fmla="*/ 1491 w 3160"/>
              <a:gd name="T73" fmla="*/ 441 h 726"/>
              <a:gd name="T74" fmla="*/ 1507 w 3160"/>
              <a:gd name="T75" fmla="*/ 450 h 726"/>
              <a:gd name="T76" fmla="*/ 1526 w 3160"/>
              <a:gd name="T77" fmla="*/ 460 h 726"/>
              <a:gd name="T78" fmla="*/ 1572 w 3160"/>
              <a:gd name="T79" fmla="*/ 471 h 726"/>
              <a:gd name="T80" fmla="*/ 1611 w 3160"/>
              <a:gd name="T81" fmla="*/ 483 h 726"/>
              <a:gd name="T82" fmla="*/ 1630 w 3160"/>
              <a:gd name="T83" fmla="*/ 492 h 726"/>
              <a:gd name="T84" fmla="*/ 1647 w 3160"/>
              <a:gd name="T85" fmla="*/ 502 h 726"/>
              <a:gd name="T86" fmla="*/ 1659 w 3160"/>
              <a:gd name="T87" fmla="*/ 513 h 726"/>
              <a:gd name="T88" fmla="*/ 1667 w 3160"/>
              <a:gd name="T89" fmla="*/ 525 h 726"/>
              <a:gd name="T90" fmla="*/ 1719 w 3160"/>
              <a:gd name="T91" fmla="*/ 533 h 726"/>
              <a:gd name="T92" fmla="*/ 1763 w 3160"/>
              <a:gd name="T93" fmla="*/ 544 h 726"/>
              <a:gd name="T94" fmla="*/ 1788 w 3160"/>
              <a:gd name="T95" fmla="*/ 554 h 726"/>
              <a:gd name="T96" fmla="*/ 1817 w 3160"/>
              <a:gd name="T97" fmla="*/ 563 h 726"/>
              <a:gd name="T98" fmla="*/ 1850 w 3160"/>
              <a:gd name="T99" fmla="*/ 575 h 726"/>
              <a:gd name="T100" fmla="*/ 1979 w 3160"/>
              <a:gd name="T101" fmla="*/ 584 h 726"/>
              <a:gd name="T102" fmla="*/ 2025 w 3160"/>
              <a:gd name="T103" fmla="*/ 586 h 726"/>
              <a:gd name="T104" fmla="*/ 2096 w 3160"/>
              <a:gd name="T105" fmla="*/ 596 h 726"/>
              <a:gd name="T106" fmla="*/ 2141 w 3160"/>
              <a:gd name="T107" fmla="*/ 611 h 726"/>
              <a:gd name="T108" fmla="*/ 2177 w 3160"/>
              <a:gd name="T109" fmla="*/ 621 h 726"/>
              <a:gd name="T110" fmla="*/ 2326 w 3160"/>
              <a:gd name="T111" fmla="*/ 625 h 726"/>
              <a:gd name="T112" fmla="*/ 2345 w 3160"/>
              <a:gd name="T113" fmla="*/ 634 h 726"/>
              <a:gd name="T114" fmla="*/ 2430 w 3160"/>
              <a:gd name="T115" fmla="*/ 640 h 726"/>
              <a:gd name="T116" fmla="*/ 2486 w 3160"/>
              <a:gd name="T117" fmla="*/ 653 h 726"/>
              <a:gd name="T118" fmla="*/ 2532 w 3160"/>
              <a:gd name="T119" fmla="*/ 703 h 726"/>
              <a:gd name="T120" fmla="*/ 2688 w 3160"/>
              <a:gd name="T121" fmla="*/ 726 h 726"/>
              <a:gd name="T122" fmla="*/ 3160 w 3160"/>
              <a:gd name="T123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160" h="726">
                <a:moveTo>
                  <a:pt x="0" y="0"/>
                </a:moveTo>
                <a:lnTo>
                  <a:pt x="137" y="0"/>
                </a:lnTo>
                <a:lnTo>
                  <a:pt x="137" y="6"/>
                </a:lnTo>
                <a:lnTo>
                  <a:pt x="148" y="6"/>
                </a:lnTo>
                <a:lnTo>
                  <a:pt x="148" y="15"/>
                </a:lnTo>
                <a:lnTo>
                  <a:pt x="158" y="15"/>
                </a:lnTo>
                <a:lnTo>
                  <a:pt x="158" y="27"/>
                </a:lnTo>
                <a:lnTo>
                  <a:pt x="166" y="27"/>
                </a:lnTo>
                <a:lnTo>
                  <a:pt x="166" y="36"/>
                </a:lnTo>
                <a:lnTo>
                  <a:pt x="227" y="36"/>
                </a:lnTo>
                <a:lnTo>
                  <a:pt x="227" y="40"/>
                </a:lnTo>
                <a:lnTo>
                  <a:pt x="249" y="40"/>
                </a:lnTo>
                <a:lnTo>
                  <a:pt x="249" y="46"/>
                </a:lnTo>
                <a:lnTo>
                  <a:pt x="274" y="46"/>
                </a:lnTo>
                <a:lnTo>
                  <a:pt x="274" y="52"/>
                </a:lnTo>
                <a:lnTo>
                  <a:pt x="281" y="52"/>
                </a:lnTo>
                <a:lnTo>
                  <a:pt x="281" y="59"/>
                </a:lnTo>
                <a:lnTo>
                  <a:pt x="320" y="59"/>
                </a:lnTo>
                <a:lnTo>
                  <a:pt x="320" y="65"/>
                </a:lnTo>
                <a:lnTo>
                  <a:pt x="328" y="65"/>
                </a:lnTo>
                <a:lnTo>
                  <a:pt x="328" y="73"/>
                </a:lnTo>
                <a:lnTo>
                  <a:pt x="333" y="73"/>
                </a:lnTo>
                <a:lnTo>
                  <a:pt x="333" y="84"/>
                </a:lnTo>
                <a:lnTo>
                  <a:pt x="358" y="84"/>
                </a:lnTo>
                <a:lnTo>
                  <a:pt x="358" y="90"/>
                </a:lnTo>
                <a:lnTo>
                  <a:pt x="437" y="90"/>
                </a:lnTo>
                <a:lnTo>
                  <a:pt x="437" y="94"/>
                </a:lnTo>
                <a:lnTo>
                  <a:pt x="478" y="94"/>
                </a:lnTo>
                <a:lnTo>
                  <a:pt x="478" y="109"/>
                </a:lnTo>
                <a:lnTo>
                  <a:pt x="486" y="109"/>
                </a:lnTo>
                <a:lnTo>
                  <a:pt x="486" y="115"/>
                </a:lnTo>
                <a:lnTo>
                  <a:pt x="495" y="115"/>
                </a:lnTo>
                <a:lnTo>
                  <a:pt x="495" y="128"/>
                </a:lnTo>
                <a:lnTo>
                  <a:pt x="522" y="128"/>
                </a:lnTo>
                <a:lnTo>
                  <a:pt x="522" y="132"/>
                </a:lnTo>
                <a:lnTo>
                  <a:pt x="559" y="132"/>
                </a:lnTo>
                <a:lnTo>
                  <a:pt x="559" y="136"/>
                </a:lnTo>
                <a:lnTo>
                  <a:pt x="565" y="136"/>
                </a:lnTo>
                <a:lnTo>
                  <a:pt x="565" y="142"/>
                </a:lnTo>
                <a:lnTo>
                  <a:pt x="634" y="142"/>
                </a:lnTo>
                <a:lnTo>
                  <a:pt x="634" y="147"/>
                </a:lnTo>
                <a:lnTo>
                  <a:pt x="649" y="147"/>
                </a:lnTo>
                <a:lnTo>
                  <a:pt x="649" y="151"/>
                </a:lnTo>
                <a:lnTo>
                  <a:pt x="653" y="151"/>
                </a:lnTo>
                <a:lnTo>
                  <a:pt x="653" y="155"/>
                </a:lnTo>
                <a:lnTo>
                  <a:pt x="657" y="155"/>
                </a:lnTo>
                <a:lnTo>
                  <a:pt x="657" y="163"/>
                </a:lnTo>
                <a:lnTo>
                  <a:pt x="663" y="163"/>
                </a:lnTo>
                <a:lnTo>
                  <a:pt x="663" y="165"/>
                </a:lnTo>
                <a:lnTo>
                  <a:pt x="667" y="165"/>
                </a:lnTo>
                <a:lnTo>
                  <a:pt x="667" y="172"/>
                </a:lnTo>
                <a:lnTo>
                  <a:pt x="680" y="172"/>
                </a:lnTo>
                <a:lnTo>
                  <a:pt x="680" y="174"/>
                </a:lnTo>
                <a:lnTo>
                  <a:pt x="701" y="174"/>
                </a:lnTo>
                <a:lnTo>
                  <a:pt x="701" y="178"/>
                </a:lnTo>
                <a:lnTo>
                  <a:pt x="705" y="178"/>
                </a:lnTo>
                <a:lnTo>
                  <a:pt x="705" y="182"/>
                </a:lnTo>
                <a:lnTo>
                  <a:pt x="721" y="182"/>
                </a:lnTo>
                <a:lnTo>
                  <a:pt x="721" y="190"/>
                </a:lnTo>
                <a:lnTo>
                  <a:pt x="730" y="190"/>
                </a:lnTo>
                <a:lnTo>
                  <a:pt x="730" y="193"/>
                </a:lnTo>
                <a:lnTo>
                  <a:pt x="738" y="193"/>
                </a:lnTo>
                <a:lnTo>
                  <a:pt x="738" y="197"/>
                </a:lnTo>
                <a:lnTo>
                  <a:pt x="746" y="197"/>
                </a:lnTo>
                <a:lnTo>
                  <a:pt x="746" y="201"/>
                </a:lnTo>
                <a:lnTo>
                  <a:pt x="782" y="201"/>
                </a:lnTo>
                <a:lnTo>
                  <a:pt x="782" y="209"/>
                </a:lnTo>
                <a:lnTo>
                  <a:pt x="794" y="209"/>
                </a:lnTo>
                <a:lnTo>
                  <a:pt x="794" y="216"/>
                </a:lnTo>
                <a:lnTo>
                  <a:pt x="798" y="216"/>
                </a:lnTo>
                <a:lnTo>
                  <a:pt x="798" y="220"/>
                </a:lnTo>
                <a:lnTo>
                  <a:pt x="825" y="220"/>
                </a:lnTo>
                <a:lnTo>
                  <a:pt x="825" y="239"/>
                </a:lnTo>
                <a:lnTo>
                  <a:pt x="830" y="239"/>
                </a:lnTo>
                <a:lnTo>
                  <a:pt x="830" y="243"/>
                </a:lnTo>
                <a:lnTo>
                  <a:pt x="836" y="243"/>
                </a:lnTo>
                <a:lnTo>
                  <a:pt x="836" y="247"/>
                </a:lnTo>
                <a:lnTo>
                  <a:pt x="867" y="247"/>
                </a:lnTo>
                <a:lnTo>
                  <a:pt x="867" y="253"/>
                </a:lnTo>
                <a:lnTo>
                  <a:pt x="871" y="253"/>
                </a:lnTo>
                <a:lnTo>
                  <a:pt x="871" y="257"/>
                </a:lnTo>
                <a:lnTo>
                  <a:pt x="902" y="257"/>
                </a:lnTo>
                <a:lnTo>
                  <a:pt x="902" y="262"/>
                </a:lnTo>
                <a:lnTo>
                  <a:pt x="954" y="262"/>
                </a:lnTo>
                <a:lnTo>
                  <a:pt x="954" y="268"/>
                </a:lnTo>
                <a:lnTo>
                  <a:pt x="956" y="268"/>
                </a:lnTo>
                <a:lnTo>
                  <a:pt x="956" y="272"/>
                </a:lnTo>
                <a:lnTo>
                  <a:pt x="975" y="272"/>
                </a:lnTo>
                <a:lnTo>
                  <a:pt x="975" y="276"/>
                </a:lnTo>
                <a:lnTo>
                  <a:pt x="990" y="276"/>
                </a:lnTo>
                <a:lnTo>
                  <a:pt x="990" y="278"/>
                </a:lnTo>
                <a:lnTo>
                  <a:pt x="996" y="278"/>
                </a:lnTo>
                <a:lnTo>
                  <a:pt x="996" y="289"/>
                </a:lnTo>
                <a:lnTo>
                  <a:pt x="1000" y="289"/>
                </a:lnTo>
                <a:lnTo>
                  <a:pt x="1004" y="289"/>
                </a:lnTo>
                <a:lnTo>
                  <a:pt x="1004" y="295"/>
                </a:lnTo>
                <a:lnTo>
                  <a:pt x="1058" y="295"/>
                </a:lnTo>
                <a:lnTo>
                  <a:pt x="1058" y="299"/>
                </a:lnTo>
                <a:lnTo>
                  <a:pt x="1073" y="299"/>
                </a:lnTo>
                <a:lnTo>
                  <a:pt x="1073" y="303"/>
                </a:lnTo>
                <a:lnTo>
                  <a:pt x="1077" y="303"/>
                </a:lnTo>
                <a:lnTo>
                  <a:pt x="1077" y="308"/>
                </a:lnTo>
                <a:lnTo>
                  <a:pt x="1098" y="308"/>
                </a:lnTo>
                <a:lnTo>
                  <a:pt x="1098" y="310"/>
                </a:lnTo>
                <a:lnTo>
                  <a:pt x="1106" y="310"/>
                </a:lnTo>
                <a:lnTo>
                  <a:pt x="1106" y="314"/>
                </a:lnTo>
                <a:lnTo>
                  <a:pt x="1123" y="314"/>
                </a:lnTo>
                <a:lnTo>
                  <a:pt x="1123" y="316"/>
                </a:lnTo>
                <a:lnTo>
                  <a:pt x="1141" y="316"/>
                </a:lnTo>
                <a:lnTo>
                  <a:pt x="1141" y="318"/>
                </a:lnTo>
                <a:lnTo>
                  <a:pt x="1150" y="318"/>
                </a:lnTo>
                <a:lnTo>
                  <a:pt x="1150" y="324"/>
                </a:lnTo>
                <a:lnTo>
                  <a:pt x="1158" y="324"/>
                </a:lnTo>
                <a:lnTo>
                  <a:pt x="1158" y="331"/>
                </a:lnTo>
                <a:lnTo>
                  <a:pt x="1160" y="331"/>
                </a:lnTo>
                <a:lnTo>
                  <a:pt x="1160" y="339"/>
                </a:lnTo>
                <a:lnTo>
                  <a:pt x="1202" y="339"/>
                </a:lnTo>
                <a:lnTo>
                  <a:pt x="1202" y="343"/>
                </a:lnTo>
                <a:lnTo>
                  <a:pt x="1210" y="343"/>
                </a:lnTo>
                <a:lnTo>
                  <a:pt x="1216" y="343"/>
                </a:lnTo>
                <a:lnTo>
                  <a:pt x="1262" y="343"/>
                </a:lnTo>
                <a:lnTo>
                  <a:pt x="1304" y="343"/>
                </a:lnTo>
                <a:lnTo>
                  <a:pt x="1314" y="343"/>
                </a:lnTo>
                <a:lnTo>
                  <a:pt x="1314" y="349"/>
                </a:lnTo>
                <a:lnTo>
                  <a:pt x="1318" y="349"/>
                </a:lnTo>
                <a:lnTo>
                  <a:pt x="1318" y="362"/>
                </a:lnTo>
                <a:lnTo>
                  <a:pt x="1322" y="362"/>
                </a:lnTo>
                <a:lnTo>
                  <a:pt x="1322" y="377"/>
                </a:lnTo>
                <a:lnTo>
                  <a:pt x="1326" y="377"/>
                </a:lnTo>
                <a:lnTo>
                  <a:pt x="1326" y="381"/>
                </a:lnTo>
                <a:lnTo>
                  <a:pt x="1326" y="387"/>
                </a:lnTo>
                <a:lnTo>
                  <a:pt x="1326" y="393"/>
                </a:lnTo>
                <a:lnTo>
                  <a:pt x="1360" y="393"/>
                </a:lnTo>
                <a:lnTo>
                  <a:pt x="1360" y="395"/>
                </a:lnTo>
                <a:lnTo>
                  <a:pt x="1376" y="395"/>
                </a:lnTo>
                <a:lnTo>
                  <a:pt x="1403" y="395"/>
                </a:lnTo>
                <a:lnTo>
                  <a:pt x="1403" y="402"/>
                </a:lnTo>
                <a:lnTo>
                  <a:pt x="1457" y="402"/>
                </a:lnTo>
                <a:lnTo>
                  <a:pt x="1457" y="408"/>
                </a:lnTo>
                <a:lnTo>
                  <a:pt x="1464" y="408"/>
                </a:lnTo>
                <a:lnTo>
                  <a:pt x="1464" y="414"/>
                </a:lnTo>
                <a:lnTo>
                  <a:pt x="1472" y="414"/>
                </a:lnTo>
                <a:lnTo>
                  <a:pt x="1472" y="421"/>
                </a:lnTo>
                <a:lnTo>
                  <a:pt x="1472" y="427"/>
                </a:lnTo>
                <a:lnTo>
                  <a:pt x="1486" y="427"/>
                </a:lnTo>
                <a:lnTo>
                  <a:pt x="1486" y="433"/>
                </a:lnTo>
                <a:lnTo>
                  <a:pt x="1486" y="441"/>
                </a:lnTo>
                <a:lnTo>
                  <a:pt x="1491" y="441"/>
                </a:lnTo>
                <a:lnTo>
                  <a:pt x="1491" y="444"/>
                </a:lnTo>
                <a:lnTo>
                  <a:pt x="1497" y="444"/>
                </a:lnTo>
                <a:lnTo>
                  <a:pt x="1497" y="450"/>
                </a:lnTo>
                <a:lnTo>
                  <a:pt x="1507" y="450"/>
                </a:lnTo>
                <a:lnTo>
                  <a:pt x="1507" y="454"/>
                </a:lnTo>
                <a:lnTo>
                  <a:pt x="1516" y="454"/>
                </a:lnTo>
                <a:lnTo>
                  <a:pt x="1516" y="460"/>
                </a:lnTo>
                <a:lnTo>
                  <a:pt x="1526" y="460"/>
                </a:lnTo>
                <a:lnTo>
                  <a:pt x="1526" y="462"/>
                </a:lnTo>
                <a:lnTo>
                  <a:pt x="1568" y="462"/>
                </a:lnTo>
                <a:lnTo>
                  <a:pt x="1568" y="471"/>
                </a:lnTo>
                <a:lnTo>
                  <a:pt x="1572" y="471"/>
                </a:lnTo>
                <a:lnTo>
                  <a:pt x="1572" y="479"/>
                </a:lnTo>
                <a:lnTo>
                  <a:pt x="1605" y="479"/>
                </a:lnTo>
                <a:lnTo>
                  <a:pt x="1605" y="483"/>
                </a:lnTo>
                <a:lnTo>
                  <a:pt x="1611" y="483"/>
                </a:lnTo>
                <a:lnTo>
                  <a:pt x="1611" y="490"/>
                </a:lnTo>
                <a:lnTo>
                  <a:pt x="1620" y="490"/>
                </a:lnTo>
                <a:lnTo>
                  <a:pt x="1620" y="492"/>
                </a:lnTo>
                <a:lnTo>
                  <a:pt x="1630" y="492"/>
                </a:lnTo>
                <a:lnTo>
                  <a:pt x="1630" y="496"/>
                </a:lnTo>
                <a:lnTo>
                  <a:pt x="1638" y="496"/>
                </a:lnTo>
                <a:lnTo>
                  <a:pt x="1638" y="502"/>
                </a:lnTo>
                <a:lnTo>
                  <a:pt x="1647" y="502"/>
                </a:lnTo>
                <a:lnTo>
                  <a:pt x="1647" y="504"/>
                </a:lnTo>
                <a:lnTo>
                  <a:pt x="1657" y="504"/>
                </a:lnTo>
                <a:lnTo>
                  <a:pt x="1657" y="513"/>
                </a:lnTo>
                <a:lnTo>
                  <a:pt x="1659" y="513"/>
                </a:lnTo>
                <a:lnTo>
                  <a:pt x="1659" y="519"/>
                </a:lnTo>
                <a:lnTo>
                  <a:pt x="1663" y="519"/>
                </a:lnTo>
                <a:lnTo>
                  <a:pt x="1663" y="525"/>
                </a:lnTo>
                <a:lnTo>
                  <a:pt x="1667" y="525"/>
                </a:lnTo>
                <a:lnTo>
                  <a:pt x="1667" y="529"/>
                </a:lnTo>
                <a:lnTo>
                  <a:pt x="1713" y="529"/>
                </a:lnTo>
                <a:lnTo>
                  <a:pt x="1713" y="533"/>
                </a:lnTo>
                <a:lnTo>
                  <a:pt x="1719" y="533"/>
                </a:lnTo>
                <a:lnTo>
                  <a:pt x="1719" y="538"/>
                </a:lnTo>
                <a:lnTo>
                  <a:pt x="1728" y="538"/>
                </a:lnTo>
                <a:lnTo>
                  <a:pt x="1728" y="544"/>
                </a:lnTo>
                <a:lnTo>
                  <a:pt x="1763" y="544"/>
                </a:lnTo>
                <a:lnTo>
                  <a:pt x="1765" y="544"/>
                </a:lnTo>
                <a:lnTo>
                  <a:pt x="1765" y="550"/>
                </a:lnTo>
                <a:lnTo>
                  <a:pt x="1788" y="550"/>
                </a:lnTo>
                <a:lnTo>
                  <a:pt x="1788" y="554"/>
                </a:lnTo>
                <a:lnTo>
                  <a:pt x="1807" y="554"/>
                </a:lnTo>
                <a:lnTo>
                  <a:pt x="1807" y="561"/>
                </a:lnTo>
                <a:lnTo>
                  <a:pt x="1817" y="561"/>
                </a:lnTo>
                <a:lnTo>
                  <a:pt x="1817" y="563"/>
                </a:lnTo>
                <a:lnTo>
                  <a:pt x="1825" y="563"/>
                </a:lnTo>
                <a:lnTo>
                  <a:pt x="1825" y="569"/>
                </a:lnTo>
                <a:lnTo>
                  <a:pt x="1850" y="569"/>
                </a:lnTo>
                <a:lnTo>
                  <a:pt x="1850" y="575"/>
                </a:lnTo>
                <a:lnTo>
                  <a:pt x="1967" y="575"/>
                </a:lnTo>
                <a:lnTo>
                  <a:pt x="1967" y="579"/>
                </a:lnTo>
                <a:lnTo>
                  <a:pt x="1979" y="579"/>
                </a:lnTo>
                <a:lnTo>
                  <a:pt x="1979" y="584"/>
                </a:lnTo>
                <a:lnTo>
                  <a:pt x="1994" y="584"/>
                </a:lnTo>
                <a:lnTo>
                  <a:pt x="1994" y="586"/>
                </a:lnTo>
                <a:lnTo>
                  <a:pt x="2012" y="586"/>
                </a:lnTo>
                <a:lnTo>
                  <a:pt x="2025" y="586"/>
                </a:lnTo>
                <a:lnTo>
                  <a:pt x="2025" y="592"/>
                </a:lnTo>
                <a:lnTo>
                  <a:pt x="2033" y="592"/>
                </a:lnTo>
                <a:lnTo>
                  <a:pt x="2033" y="596"/>
                </a:lnTo>
                <a:lnTo>
                  <a:pt x="2096" y="596"/>
                </a:lnTo>
                <a:lnTo>
                  <a:pt x="2133" y="596"/>
                </a:lnTo>
                <a:lnTo>
                  <a:pt x="2133" y="607"/>
                </a:lnTo>
                <a:lnTo>
                  <a:pt x="2141" y="607"/>
                </a:lnTo>
                <a:lnTo>
                  <a:pt x="2141" y="611"/>
                </a:lnTo>
                <a:lnTo>
                  <a:pt x="2166" y="611"/>
                </a:lnTo>
                <a:lnTo>
                  <a:pt x="2166" y="615"/>
                </a:lnTo>
                <a:lnTo>
                  <a:pt x="2177" y="615"/>
                </a:lnTo>
                <a:lnTo>
                  <a:pt x="2177" y="621"/>
                </a:lnTo>
                <a:lnTo>
                  <a:pt x="2202" y="621"/>
                </a:lnTo>
                <a:lnTo>
                  <a:pt x="2231" y="621"/>
                </a:lnTo>
                <a:lnTo>
                  <a:pt x="2326" y="621"/>
                </a:lnTo>
                <a:lnTo>
                  <a:pt x="2326" y="625"/>
                </a:lnTo>
                <a:lnTo>
                  <a:pt x="2339" y="625"/>
                </a:lnTo>
                <a:lnTo>
                  <a:pt x="2339" y="630"/>
                </a:lnTo>
                <a:lnTo>
                  <a:pt x="2345" y="630"/>
                </a:lnTo>
                <a:lnTo>
                  <a:pt x="2345" y="634"/>
                </a:lnTo>
                <a:lnTo>
                  <a:pt x="2383" y="634"/>
                </a:lnTo>
                <a:lnTo>
                  <a:pt x="2383" y="640"/>
                </a:lnTo>
                <a:lnTo>
                  <a:pt x="2420" y="640"/>
                </a:lnTo>
                <a:lnTo>
                  <a:pt x="2430" y="640"/>
                </a:lnTo>
                <a:lnTo>
                  <a:pt x="2430" y="648"/>
                </a:lnTo>
                <a:lnTo>
                  <a:pt x="2434" y="648"/>
                </a:lnTo>
                <a:lnTo>
                  <a:pt x="2434" y="653"/>
                </a:lnTo>
                <a:lnTo>
                  <a:pt x="2486" y="653"/>
                </a:lnTo>
                <a:lnTo>
                  <a:pt x="2486" y="663"/>
                </a:lnTo>
                <a:lnTo>
                  <a:pt x="2507" y="663"/>
                </a:lnTo>
                <a:lnTo>
                  <a:pt x="2507" y="703"/>
                </a:lnTo>
                <a:lnTo>
                  <a:pt x="2532" y="703"/>
                </a:lnTo>
                <a:lnTo>
                  <a:pt x="2613" y="703"/>
                </a:lnTo>
                <a:lnTo>
                  <a:pt x="2613" y="726"/>
                </a:lnTo>
                <a:lnTo>
                  <a:pt x="2649" y="726"/>
                </a:lnTo>
                <a:lnTo>
                  <a:pt x="2688" y="726"/>
                </a:lnTo>
                <a:lnTo>
                  <a:pt x="2723" y="726"/>
                </a:lnTo>
                <a:lnTo>
                  <a:pt x="2865" y="726"/>
                </a:lnTo>
                <a:lnTo>
                  <a:pt x="2996" y="726"/>
                </a:lnTo>
                <a:lnTo>
                  <a:pt x="3160" y="726"/>
                </a:lnTo>
              </a:path>
            </a:pathLst>
          </a:cu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7" name="Freeform 5">
            <a:extLst>
              <a:ext uri="{FF2B5EF4-FFF2-40B4-BE49-F238E27FC236}">
                <a16:creationId xmlns:a16="http://schemas.microsoft.com/office/drawing/2014/main" id="{395B8375-EEBB-4F99-A662-1FEB435EB343}"/>
              </a:ext>
            </a:extLst>
          </p:cNvPr>
          <p:cNvSpPr>
            <a:spLocks/>
          </p:cNvSpPr>
          <p:nvPr/>
        </p:nvSpPr>
        <p:spPr bwMode="auto">
          <a:xfrm>
            <a:off x="1681380" y="3180679"/>
            <a:ext cx="7154333" cy="0"/>
          </a:xfrm>
          <a:custGeom>
            <a:avLst/>
            <a:gdLst>
              <a:gd name="T0" fmla="*/ 0 w 3380"/>
              <a:gd name="T1" fmla="*/ 18 w 3380"/>
              <a:gd name="T2" fmla="*/ 3380 w 338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380">
                <a:moveTo>
                  <a:pt x="0" y="0"/>
                </a:moveTo>
                <a:lnTo>
                  <a:pt x="18" y="0"/>
                </a:lnTo>
                <a:lnTo>
                  <a:pt x="3380" y="0"/>
                </a:lnTo>
              </a:path>
            </a:pathLst>
          </a:custGeom>
          <a:solidFill>
            <a:schemeClr val="accent5"/>
          </a:solidFill>
          <a:ln w="12700" cap="flat">
            <a:solidFill>
              <a:srgbClr val="939598"/>
            </a:solidFill>
            <a:prstDash val="dash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13C14128-032A-4023-BF8D-11E37138FDC5}"/>
              </a:ext>
            </a:extLst>
          </p:cNvPr>
          <p:cNvSpPr txBox="1"/>
          <p:nvPr/>
        </p:nvSpPr>
        <p:spPr>
          <a:xfrm>
            <a:off x="6191487" y="6183994"/>
            <a:ext cx="5746437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33" dirty="0">
                <a:solidFill>
                  <a:schemeClr val="dk1"/>
                </a:solidFill>
                <a:latin typeface="+mn-lt"/>
                <a:ea typeface="+mn-ea"/>
              </a:rPr>
              <a:t>CI, confidence interval; NR, not reached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E95E70-DF0E-4621-ADE6-B1B658B37488}"/>
              </a:ext>
            </a:extLst>
          </p:cNvPr>
          <p:cNvSpPr/>
          <p:nvPr/>
        </p:nvSpPr>
        <p:spPr>
          <a:xfrm>
            <a:off x="5955408" y="2711084"/>
            <a:ext cx="174043" cy="369332"/>
          </a:xfrm>
          <a:prstGeom prst="rect">
            <a:avLst/>
          </a:prstGeom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dirty="0">
              <a:latin typeface="+mn-lt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ECECFD14-B0A7-4795-AFFA-0E7EFC251802}"/>
              </a:ext>
            </a:extLst>
          </p:cNvPr>
          <p:cNvSpPr/>
          <p:nvPr/>
        </p:nvSpPr>
        <p:spPr>
          <a:xfrm>
            <a:off x="5952508" y="3703367"/>
            <a:ext cx="174043" cy="369332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dirty="0">
              <a:latin typeface="+mn-lt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8C7B9DBD-D42C-4E93-91FE-B776136F6894}"/>
              </a:ext>
            </a:extLst>
          </p:cNvPr>
          <p:cNvSpPr txBox="1"/>
          <p:nvPr/>
        </p:nvSpPr>
        <p:spPr>
          <a:xfrm>
            <a:off x="4768038" y="1741609"/>
            <a:ext cx="2536765" cy="666977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867" dirty="0">
                <a:solidFill>
                  <a:schemeClr val="bg1"/>
                </a:solidFill>
                <a:latin typeface="Arial Narrow"/>
                <a:ea typeface="+mn-ea"/>
                <a:cs typeface="Arial Narrow"/>
              </a:rPr>
              <a:t>60.4% progression free </a:t>
            </a:r>
            <a:br>
              <a:rPr lang="en-NZ" sz="1867" dirty="0">
                <a:solidFill>
                  <a:schemeClr val="bg1"/>
                </a:solidFill>
                <a:latin typeface="Arial Narrow"/>
                <a:ea typeface="+mn-ea"/>
                <a:cs typeface="Arial Narrow"/>
              </a:rPr>
            </a:br>
            <a:r>
              <a:rPr lang="en-NZ" sz="1867" dirty="0">
                <a:solidFill>
                  <a:schemeClr val="bg1"/>
                </a:solidFill>
                <a:latin typeface="Arial Narrow"/>
                <a:ea typeface="+mn-ea"/>
                <a:cs typeface="Arial Narrow"/>
              </a:rPr>
              <a:t>at 3 years</a:t>
            </a:r>
            <a:endParaRPr lang="en-US" sz="1867" dirty="0">
              <a:solidFill>
                <a:schemeClr val="bg1"/>
              </a:solidFill>
              <a:latin typeface="Arial Narrow"/>
              <a:ea typeface="+mn-ea"/>
              <a:cs typeface="Arial Narrow"/>
            </a:endParaRPr>
          </a:p>
        </p:txBody>
      </p: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E3762C47-9567-4041-B1FC-9E1EC18D57B3}"/>
              </a:ext>
            </a:extLst>
          </p:cNvPr>
          <p:cNvCxnSpPr>
            <a:stCxn id="232" idx="2"/>
            <a:endCxn id="4" idx="0"/>
          </p:cNvCxnSpPr>
          <p:nvPr/>
        </p:nvCxnSpPr>
        <p:spPr>
          <a:xfrm>
            <a:off x="6036421" y="2408586"/>
            <a:ext cx="6009" cy="302498"/>
          </a:xfrm>
          <a:prstGeom prst="line">
            <a:avLst/>
          </a:prstGeom>
          <a:ln w="1905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" name="TextBox 234">
            <a:extLst>
              <a:ext uri="{FF2B5EF4-FFF2-40B4-BE49-F238E27FC236}">
                <a16:creationId xmlns:a16="http://schemas.microsoft.com/office/drawing/2014/main" id="{4940F873-AB15-4047-BEF8-E40B0C88CC8B}"/>
              </a:ext>
            </a:extLst>
          </p:cNvPr>
          <p:cNvSpPr txBox="1"/>
          <p:nvPr/>
        </p:nvSpPr>
        <p:spPr>
          <a:xfrm>
            <a:off x="2743227" y="3910319"/>
            <a:ext cx="2536765" cy="666977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867" dirty="0">
                <a:solidFill>
                  <a:schemeClr val="bg1"/>
                </a:solidFill>
                <a:latin typeface="Arial Narrow"/>
                <a:ea typeface="+mn-ea"/>
                <a:cs typeface="Arial Narrow"/>
              </a:rPr>
              <a:t>26.9% progression free </a:t>
            </a:r>
            <a:br>
              <a:rPr lang="en-NZ" sz="1867" dirty="0">
                <a:solidFill>
                  <a:schemeClr val="bg1"/>
                </a:solidFill>
                <a:latin typeface="Arial Narrow"/>
                <a:ea typeface="+mn-ea"/>
                <a:cs typeface="Arial Narrow"/>
              </a:rPr>
            </a:br>
            <a:r>
              <a:rPr lang="en-NZ" sz="1867" dirty="0">
                <a:solidFill>
                  <a:schemeClr val="bg1"/>
                </a:solidFill>
                <a:latin typeface="Arial Narrow"/>
                <a:ea typeface="+mn-ea"/>
                <a:cs typeface="Arial Narrow"/>
              </a:rPr>
              <a:t>at 3 years</a:t>
            </a:r>
            <a:endParaRPr lang="en-US" sz="1867" dirty="0">
              <a:solidFill>
                <a:schemeClr val="bg1"/>
              </a:solidFill>
              <a:latin typeface="Arial Narrow"/>
              <a:ea typeface="+mn-ea"/>
              <a:cs typeface="Arial Narrow"/>
            </a:endParaRPr>
          </a:p>
        </p:txBody>
      </p: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D7063518-4E82-4B63-9B31-5635834AA1F7}"/>
              </a:ext>
            </a:extLst>
          </p:cNvPr>
          <p:cNvCxnSpPr>
            <a:stCxn id="230" idx="1"/>
            <a:endCxn id="235" idx="3"/>
          </p:cNvCxnSpPr>
          <p:nvPr/>
        </p:nvCxnSpPr>
        <p:spPr>
          <a:xfrm flipH="1">
            <a:off x="5279992" y="3888033"/>
            <a:ext cx="672516" cy="355775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1E5B586A-09BC-4F70-8EF8-7A8631761484}"/>
              </a:ext>
            </a:extLst>
          </p:cNvPr>
          <p:cNvGrpSpPr/>
          <p:nvPr/>
        </p:nvGrpSpPr>
        <p:grpSpPr>
          <a:xfrm>
            <a:off x="88310" y="5331023"/>
            <a:ext cx="8810087" cy="988201"/>
            <a:chOff x="141845" y="3361724"/>
            <a:chExt cx="6607565" cy="741151"/>
          </a:xfrm>
        </p:grpSpPr>
        <p:sp>
          <p:nvSpPr>
            <p:cNvPr id="233" name="Rectangle 38">
              <a:extLst>
                <a:ext uri="{FF2B5EF4-FFF2-40B4-BE49-F238E27FC236}">
                  <a16:creationId xmlns:a16="http://schemas.microsoft.com/office/drawing/2014/main" id="{A4315369-7F44-4942-9456-316FECCEE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8813" y="3731056"/>
              <a:ext cx="28189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GB" altLang="en-US" sz="1600" dirty="0">
                  <a:solidFill>
                    <a:schemeClr val="accent1"/>
                  </a:solidFill>
                  <a:latin typeface="+mn-lt"/>
                </a:rPr>
                <a:t>1</a:t>
              </a: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31</a:t>
              </a:r>
            </a:p>
          </p:txBody>
        </p:sp>
        <p:sp>
          <p:nvSpPr>
            <p:cNvPr id="236" name="Rectangle 44">
              <a:extLst>
                <a:ext uri="{FF2B5EF4-FFF2-40B4-BE49-F238E27FC236}">
                  <a16:creationId xmlns:a16="http://schemas.microsoft.com/office/drawing/2014/main" id="{0A05A64D-DD98-4250-ABA0-C93B86860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5575" y="355273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103</a:t>
              </a:r>
            </a:p>
          </p:txBody>
        </p:sp>
        <p:sp>
          <p:nvSpPr>
            <p:cNvPr id="237" name="Rectangle 46">
              <a:extLst>
                <a:ext uri="{FF2B5EF4-FFF2-40B4-BE49-F238E27FC236}">
                  <a16:creationId xmlns:a16="http://schemas.microsoft.com/office/drawing/2014/main" id="{108D2B9D-FD5F-4E5D-98FB-B4B4F2A9A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432" y="3548750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82</a:t>
              </a:r>
            </a:p>
          </p:txBody>
        </p:sp>
        <p:sp>
          <p:nvSpPr>
            <p:cNvPr id="238" name="Rectangle 48">
              <a:extLst>
                <a:ext uri="{FF2B5EF4-FFF2-40B4-BE49-F238E27FC236}">
                  <a16:creationId xmlns:a16="http://schemas.microsoft.com/office/drawing/2014/main" id="{74BC0523-6947-4302-9811-B42E87F93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572" y="3548750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65</a:t>
              </a:r>
            </a:p>
          </p:txBody>
        </p:sp>
        <p:sp>
          <p:nvSpPr>
            <p:cNvPr id="239" name="Rectangle 50">
              <a:extLst>
                <a:ext uri="{FF2B5EF4-FFF2-40B4-BE49-F238E27FC236}">
                  <a16:creationId xmlns:a16="http://schemas.microsoft.com/office/drawing/2014/main" id="{74E4F6CA-D957-4E1E-A267-1212CED82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8709" y="3548750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56</a:t>
              </a:r>
            </a:p>
          </p:txBody>
        </p:sp>
        <p:sp>
          <p:nvSpPr>
            <p:cNvPr id="240" name="Rectangle 52">
              <a:extLst>
                <a:ext uri="{FF2B5EF4-FFF2-40B4-BE49-F238E27FC236}">
                  <a16:creationId xmlns:a16="http://schemas.microsoft.com/office/drawing/2014/main" id="{BC02E2A9-FC9B-479A-8CD9-4DA4C3F47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3158" y="3548750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53</a:t>
              </a:r>
            </a:p>
          </p:txBody>
        </p:sp>
        <p:sp>
          <p:nvSpPr>
            <p:cNvPr id="241" name="Rectangle 54">
              <a:extLst>
                <a:ext uri="{FF2B5EF4-FFF2-40B4-BE49-F238E27FC236}">
                  <a16:creationId xmlns:a16="http://schemas.microsoft.com/office/drawing/2014/main" id="{F2967926-90AC-4C25-AFA9-43F46FFB9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9836" y="3548750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47</a:t>
              </a:r>
            </a:p>
          </p:txBody>
        </p:sp>
        <p:sp>
          <p:nvSpPr>
            <p:cNvPr id="243" name="Rectangle 56">
              <a:extLst>
                <a:ext uri="{FF2B5EF4-FFF2-40B4-BE49-F238E27FC236}">
                  <a16:creationId xmlns:a16="http://schemas.microsoft.com/office/drawing/2014/main" id="{3F8BADB1-6E04-4EBB-AFE4-ADC82847D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6601" y="3548750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41</a:t>
              </a:r>
            </a:p>
          </p:txBody>
        </p:sp>
        <p:sp>
          <p:nvSpPr>
            <p:cNvPr id="244" name="Rectangle 58">
              <a:extLst>
                <a:ext uri="{FF2B5EF4-FFF2-40B4-BE49-F238E27FC236}">
                  <a16:creationId xmlns:a16="http://schemas.microsoft.com/office/drawing/2014/main" id="{15933CBB-02C7-4DAC-AEDE-49A7E0490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157" y="3548750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39</a:t>
              </a:r>
            </a:p>
          </p:txBody>
        </p:sp>
        <p:sp>
          <p:nvSpPr>
            <p:cNvPr id="245" name="Rectangle 60">
              <a:extLst>
                <a:ext uri="{FF2B5EF4-FFF2-40B4-BE49-F238E27FC236}">
                  <a16:creationId xmlns:a16="http://schemas.microsoft.com/office/drawing/2014/main" id="{3C5E1851-03C7-4911-A500-AE64E979D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2890" y="3548750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38</a:t>
              </a:r>
            </a:p>
          </p:txBody>
        </p:sp>
        <p:sp>
          <p:nvSpPr>
            <p:cNvPr id="246" name="Rectangle 62">
              <a:extLst>
                <a:ext uri="{FF2B5EF4-FFF2-40B4-BE49-F238E27FC236}">
                  <a16:creationId xmlns:a16="http://schemas.microsoft.com/office/drawing/2014/main" id="{1B1F00D4-AE3F-4D13-A748-F4305AF39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9826" y="3552738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31</a:t>
              </a:r>
            </a:p>
          </p:txBody>
        </p:sp>
        <p:sp>
          <p:nvSpPr>
            <p:cNvPr id="247" name="Rectangle 64">
              <a:extLst>
                <a:ext uri="{FF2B5EF4-FFF2-40B4-BE49-F238E27FC236}">
                  <a16:creationId xmlns:a16="http://schemas.microsoft.com/office/drawing/2014/main" id="{2F09375A-F181-4309-8962-1663B6B27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5918" y="3544972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28</a:t>
              </a:r>
            </a:p>
          </p:txBody>
        </p:sp>
        <p:sp>
          <p:nvSpPr>
            <p:cNvPr id="248" name="Rectangle 66">
              <a:extLst>
                <a:ext uri="{FF2B5EF4-FFF2-40B4-BE49-F238E27FC236}">
                  <a16:creationId xmlns:a16="http://schemas.microsoft.com/office/drawing/2014/main" id="{8058F5EA-FB71-4C6B-AE1B-B1F7E7813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9427" y="3548750"/>
              <a:ext cx="2122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22</a:t>
              </a:r>
            </a:p>
          </p:txBody>
        </p:sp>
        <p:sp>
          <p:nvSpPr>
            <p:cNvPr id="249" name="Rectangle 68">
              <a:extLst>
                <a:ext uri="{FF2B5EF4-FFF2-40B4-BE49-F238E27FC236}">
                  <a16:creationId xmlns:a16="http://schemas.microsoft.com/office/drawing/2014/main" id="{D787BD60-0280-44EC-8E20-57D7E9236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0207" y="3548750"/>
              <a:ext cx="1424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6</a:t>
              </a:r>
            </a:p>
          </p:txBody>
        </p:sp>
        <p:sp>
          <p:nvSpPr>
            <p:cNvPr id="250" name="Rectangle 69">
              <a:extLst>
                <a:ext uri="{FF2B5EF4-FFF2-40B4-BE49-F238E27FC236}">
                  <a16:creationId xmlns:a16="http://schemas.microsoft.com/office/drawing/2014/main" id="{44A19912-B74D-43B6-A74E-2713A2C0F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557" y="3548750"/>
              <a:ext cx="1424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5</a:t>
              </a:r>
            </a:p>
          </p:txBody>
        </p:sp>
        <p:sp>
          <p:nvSpPr>
            <p:cNvPr id="251" name="Rectangle 70">
              <a:extLst>
                <a:ext uri="{FF2B5EF4-FFF2-40B4-BE49-F238E27FC236}">
                  <a16:creationId xmlns:a16="http://schemas.microsoft.com/office/drawing/2014/main" id="{E1D27D38-55D8-43C1-8D0F-0273BF651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5283" y="3548750"/>
              <a:ext cx="1424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1</a:t>
              </a:r>
            </a:p>
          </p:txBody>
        </p:sp>
        <p:sp>
          <p:nvSpPr>
            <p:cNvPr id="252" name="Rectangle 71">
              <a:extLst>
                <a:ext uri="{FF2B5EF4-FFF2-40B4-BE49-F238E27FC236}">
                  <a16:creationId xmlns:a16="http://schemas.microsoft.com/office/drawing/2014/main" id="{F8715ED0-AA6B-40A5-A1D7-CA7E947AC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9565" y="3548750"/>
              <a:ext cx="1424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0</a:t>
              </a:r>
            </a:p>
          </p:txBody>
        </p:sp>
        <p:sp>
          <p:nvSpPr>
            <p:cNvPr id="253" name="Rectangle 72">
              <a:extLst>
                <a:ext uri="{FF2B5EF4-FFF2-40B4-BE49-F238E27FC236}">
                  <a16:creationId xmlns:a16="http://schemas.microsoft.com/office/drawing/2014/main" id="{B613EA3F-91AB-41E8-A601-05D5CE477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0246" y="3544972"/>
              <a:ext cx="1424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0</a:t>
              </a:r>
            </a:p>
          </p:txBody>
        </p:sp>
        <p:sp>
          <p:nvSpPr>
            <p:cNvPr id="254" name="Rectangle 73">
              <a:extLst>
                <a:ext uri="{FF2B5EF4-FFF2-40B4-BE49-F238E27FC236}">
                  <a16:creationId xmlns:a16="http://schemas.microsoft.com/office/drawing/2014/main" id="{FEE94A75-FEBB-4493-AE65-13574F6B5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0493" y="3729638"/>
              <a:ext cx="1424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GB" altLang="en-US" sz="1600" dirty="0">
                  <a:solidFill>
                    <a:schemeClr val="accent1"/>
                  </a:solidFill>
                  <a:latin typeface="+mn-lt"/>
                </a:rPr>
                <a:t>0</a:t>
              </a: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55" name="Rectangle 74">
              <a:extLst>
                <a:ext uri="{FF2B5EF4-FFF2-40B4-BE49-F238E27FC236}">
                  <a16:creationId xmlns:a16="http://schemas.microsoft.com/office/drawing/2014/main" id="{3EC9CB5D-5E83-47F9-BE51-748F39738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6928" y="3544972"/>
              <a:ext cx="1424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0</a:t>
              </a:r>
            </a:p>
          </p:txBody>
        </p:sp>
        <p:sp>
          <p:nvSpPr>
            <p:cNvPr id="256" name="Rectangle 44">
              <a:extLst>
                <a:ext uri="{FF2B5EF4-FFF2-40B4-BE49-F238E27FC236}">
                  <a16:creationId xmlns:a16="http://schemas.microsoft.com/office/drawing/2014/main" id="{53C77A14-443B-45A8-A6A3-20227E71D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694" y="3548877"/>
              <a:ext cx="27271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600" dirty="0">
                  <a:solidFill>
                    <a:schemeClr val="accent1"/>
                  </a:solidFill>
                  <a:latin typeface="+mn-lt"/>
                </a:rPr>
                <a:t>118</a:t>
              </a:r>
            </a:p>
            <a:p>
              <a:pPr algn="r" defTabSz="1219170"/>
              <a:endParaRPr lang="en-US" altLang="en-US" sz="1600" dirty="0">
                <a:latin typeface="+mn-lt"/>
              </a:endParaRPr>
            </a:p>
          </p:txBody>
        </p:sp>
        <p:sp>
          <p:nvSpPr>
            <p:cNvPr id="257" name="Rectangle 38">
              <a:extLst>
                <a:ext uri="{FF2B5EF4-FFF2-40B4-BE49-F238E27FC236}">
                  <a16:creationId xmlns:a16="http://schemas.microsoft.com/office/drawing/2014/main" id="{925CACEB-38FB-4F79-8FC6-53D0F1262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45" y="3361724"/>
              <a:ext cx="86912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b="1" dirty="0">
                  <a:solidFill>
                    <a:srgbClr val="000000"/>
                  </a:solidFill>
                  <a:latin typeface="+mn-lt"/>
                </a:rPr>
                <a:t>No. at risk</a:t>
              </a:r>
            </a:p>
            <a:p>
              <a:pPr algn="r" defTabSz="1219170"/>
              <a:br>
                <a:rPr lang="en-GB" altLang="en-US" sz="1600" dirty="0">
                  <a:solidFill>
                    <a:srgbClr val="000000"/>
                  </a:solidFill>
                  <a:latin typeface="+mn-lt"/>
                </a:rPr>
              </a:br>
              <a:r>
                <a:rPr lang="en-GB" altLang="en-US" sz="1600" dirty="0">
                  <a:solidFill>
                    <a:schemeClr val="accent1"/>
                  </a:solidFill>
                  <a:latin typeface="+mn-lt"/>
                </a:rPr>
                <a:t>Placebo</a:t>
              </a: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51F6D50-C6D7-41D6-81C5-C7C9AA8D8147}"/>
              </a:ext>
            </a:extLst>
          </p:cNvPr>
          <p:cNvGrpSpPr/>
          <p:nvPr/>
        </p:nvGrpSpPr>
        <p:grpSpPr>
          <a:xfrm>
            <a:off x="83856" y="5530573"/>
            <a:ext cx="8819873" cy="738664"/>
            <a:chOff x="62891" y="4147928"/>
            <a:chExt cx="6614905" cy="553998"/>
          </a:xfrm>
        </p:grpSpPr>
        <p:sp>
          <p:nvSpPr>
            <p:cNvPr id="259" name="Rectangle 38">
              <a:extLst>
                <a:ext uri="{FF2B5EF4-FFF2-40B4-BE49-F238E27FC236}">
                  <a16:creationId xmlns:a16="http://schemas.microsoft.com/office/drawing/2014/main" id="{57A1E2E4-9A59-4D02-A38F-32FB9305D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3453" y="4147928"/>
              <a:ext cx="28189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260</a:t>
              </a:r>
            </a:p>
          </p:txBody>
        </p:sp>
        <p:sp>
          <p:nvSpPr>
            <p:cNvPr id="260" name="Rectangle 44">
              <a:extLst>
                <a:ext uri="{FF2B5EF4-FFF2-40B4-BE49-F238E27FC236}">
                  <a16:creationId xmlns:a16="http://schemas.microsoft.com/office/drawing/2014/main" id="{BFBCE3F1-0950-4460-B398-49EF3C45D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408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229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61" name="Rectangle 46">
              <a:extLst>
                <a:ext uri="{FF2B5EF4-FFF2-40B4-BE49-F238E27FC236}">
                  <a16:creationId xmlns:a16="http://schemas.microsoft.com/office/drawing/2014/main" id="{6500565D-A0DE-48B3-AAA5-69794440D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8656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221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62" name="Rectangle 48">
              <a:extLst>
                <a:ext uri="{FF2B5EF4-FFF2-40B4-BE49-F238E27FC236}">
                  <a16:creationId xmlns:a16="http://schemas.microsoft.com/office/drawing/2014/main" id="{378D56CC-E4B4-422F-88A9-7914A5295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3367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212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63" name="Rectangle 50">
              <a:extLst>
                <a:ext uri="{FF2B5EF4-FFF2-40B4-BE49-F238E27FC236}">
                  <a16:creationId xmlns:a16="http://schemas.microsoft.com/office/drawing/2014/main" id="{B1F67FFF-EFCB-4D42-91D7-1FAF04F7E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171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201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64" name="Rectangle 52">
              <a:extLst>
                <a:ext uri="{FF2B5EF4-FFF2-40B4-BE49-F238E27FC236}">
                  <a16:creationId xmlns:a16="http://schemas.microsoft.com/office/drawing/2014/main" id="{62848910-8705-4AF0-9F2B-DE690FC8B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356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194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65" name="Rectangle 54">
              <a:extLst>
                <a:ext uri="{FF2B5EF4-FFF2-40B4-BE49-F238E27FC236}">
                  <a16:creationId xmlns:a16="http://schemas.microsoft.com/office/drawing/2014/main" id="{C6F1FCA1-62B1-42AA-A6D5-A137990FF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003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184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66" name="Rectangle 56">
              <a:extLst>
                <a:ext uri="{FF2B5EF4-FFF2-40B4-BE49-F238E27FC236}">
                  <a16:creationId xmlns:a16="http://schemas.microsoft.com/office/drawing/2014/main" id="{B78A44C0-2B94-4B13-AC13-B40595040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032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172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67" name="Rectangle 58">
              <a:extLst>
                <a:ext uri="{FF2B5EF4-FFF2-40B4-BE49-F238E27FC236}">
                  <a16:creationId xmlns:a16="http://schemas.microsoft.com/office/drawing/2014/main" id="{D04FE872-F0CE-4689-8F78-5C656856D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4815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149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68" name="Rectangle 60">
              <a:extLst>
                <a:ext uri="{FF2B5EF4-FFF2-40B4-BE49-F238E27FC236}">
                  <a16:creationId xmlns:a16="http://schemas.microsoft.com/office/drawing/2014/main" id="{0FB85E85-8EB8-4D82-A586-16343640E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4592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138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69" name="Rectangle 62">
              <a:extLst>
                <a:ext uri="{FF2B5EF4-FFF2-40B4-BE49-F238E27FC236}">
                  <a16:creationId xmlns:a16="http://schemas.microsoft.com/office/drawing/2014/main" id="{91AA656D-DB29-4781-8516-228C448C5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4916" y="4147928"/>
              <a:ext cx="2819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133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70" name="Rectangle 64">
              <a:extLst>
                <a:ext uri="{FF2B5EF4-FFF2-40B4-BE49-F238E27FC236}">
                  <a16:creationId xmlns:a16="http://schemas.microsoft.com/office/drawing/2014/main" id="{83F08ABF-AA79-4F33-90A4-73180AB95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8603" y="4147928"/>
              <a:ext cx="2634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111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71" name="Rectangle 66">
              <a:extLst>
                <a:ext uri="{FF2B5EF4-FFF2-40B4-BE49-F238E27FC236}">
                  <a16:creationId xmlns:a16="http://schemas.microsoft.com/office/drawing/2014/main" id="{F7448CEB-0191-41A4-AADE-75BE83F02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6050" y="4147928"/>
              <a:ext cx="2122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88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72" name="Rectangle 68">
              <a:extLst>
                <a:ext uri="{FF2B5EF4-FFF2-40B4-BE49-F238E27FC236}">
                  <a16:creationId xmlns:a16="http://schemas.microsoft.com/office/drawing/2014/main" id="{8AE01158-B10D-4CA1-A2F7-7EB079DFF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016" y="4147928"/>
              <a:ext cx="2122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45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73" name="Rectangle 69">
              <a:extLst>
                <a:ext uri="{FF2B5EF4-FFF2-40B4-BE49-F238E27FC236}">
                  <a16:creationId xmlns:a16="http://schemas.microsoft.com/office/drawing/2014/main" id="{9D3BAD71-DCB2-4AFF-9A7E-1058D9E9F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634" y="4147928"/>
              <a:ext cx="2122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36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74" name="Rectangle 70">
              <a:extLst>
                <a:ext uri="{FF2B5EF4-FFF2-40B4-BE49-F238E27FC236}">
                  <a16:creationId xmlns:a16="http://schemas.microsoft.com/office/drawing/2014/main" id="{D5C14C57-4057-4821-AAC4-61FE71EF6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2012" y="4147928"/>
              <a:ext cx="1424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4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75" name="Rectangle 71">
              <a:extLst>
                <a:ext uri="{FF2B5EF4-FFF2-40B4-BE49-F238E27FC236}">
                  <a16:creationId xmlns:a16="http://schemas.microsoft.com/office/drawing/2014/main" id="{32009B69-59CF-4550-9D1A-E8CBFED58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8495" y="4147928"/>
              <a:ext cx="1424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3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76" name="Rectangle 72">
              <a:extLst>
                <a:ext uri="{FF2B5EF4-FFF2-40B4-BE49-F238E27FC236}">
                  <a16:creationId xmlns:a16="http://schemas.microsoft.com/office/drawing/2014/main" id="{570EA760-13FF-4705-8B5E-6DAEE0777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4248" y="4147928"/>
              <a:ext cx="1424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0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77" name="Rectangle 73">
              <a:extLst>
                <a:ext uri="{FF2B5EF4-FFF2-40B4-BE49-F238E27FC236}">
                  <a16:creationId xmlns:a16="http://schemas.microsoft.com/office/drawing/2014/main" id="{0D2B9914-0A70-4F91-9509-0A70C184B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0282" y="4147928"/>
              <a:ext cx="1424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0</a:t>
              </a:r>
            </a:p>
          </p:txBody>
        </p:sp>
        <p:sp>
          <p:nvSpPr>
            <p:cNvPr id="278" name="Rectangle 74">
              <a:extLst>
                <a:ext uri="{FF2B5EF4-FFF2-40B4-BE49-F238E27FC236}">
                  <a16:creationId xmlns:a16="http://schemas.microsoft.com/office/drawing/2014/main" id="{17001E37-A071-435D-96F7-D343B18A2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362" y="4147928"/>
              <a:ext cx="1424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0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79" name="Rectangle 44">
              <a:extLst>
                <a:ext uri="{FF2B5EF4-FFF2-40B4-BE49-F238E27FC236}">
                  <a16:creationId xmlns:a16="http://schemas.microsoft.com/office/drawing/2014/main" id="{7479376A-C0AB-48DC-B16B-9A29DF791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6848" y="4147928"/>
              <a:ext cx="28194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240</a:t>
              </a:r>
              <a:br>
                <a:rPr lang="en-US" altLang="en-US" sz="1600" dirty="0">
                  <a:solidFill>
                    <a:srgbClr val="000000"/>
                  </a:solidFill>
                  <a:latin typeface="+mn-lt"/>
                </a:rPr>
              </a:b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  <a:p>
              <a:pPr algn="r" defTabSz="1219170"/>
              <a:endParaRPr lang="en-US" altLang="en-US" sz="1600" dirty="0">
                <a:latin typeface="+mn-lt"/>
              </a:endParaRPr>
            </a:p>
          </p:txBody>
        </p:sp>
        <p:sp>
          <p:nvSpPr>
            <p:cNvPr id="280" name="Rectangle 38">
              <a:extLst>
                <a:ext uri="{FF2B5EF4-FFF2-40B4-BE49-F238E27FC236}">
                  <a16:creationId xmlns:a16="http://schemas.microsoft.com/office/drawing/2014/main" id="{B52878B6-EAD7-4E62-A3EA-4C421A47D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91" y="4152251"/>
              <a:ext cx="86912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8000" tIns="0" rIns="4800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1219170"/>
              <a:r>
                <a:rPr lang="en-GB" altLang="en-US" sz="1600" dirty="0" err="1">
                  <a:solidFill>
                    <a:schemeClr val="accent2"/>
                  </a:solidFill>
                  <a:latin typeface="+mn-lt"/>
                </a:rPr>
                <a:t>Olaparib</a:t>
              </a:r>
              <a:endParaRPr lang="en-US" altLang="en-US" sz="1600" dirty="0">
                <a:solidFill>
                  <a:schemeClr val="accent1"/>
                </a:solidFill>
                <a:latin typeface="+mn-lt"/>
              </a:endParaRPr>
            </a:p>
          </p:txBody>
        </p:sp>
      </p:grpSp>
      <p:sp>
        <p:nvSpPr>
          <p:cNvPr id="258" name="TextBox 257">
            <a:extLst>
              <a:ext uri="{FF2B5EF4-FFF2-40B4-BE49-F238E27FC236}">
                <a16:creationId xmlns:a16="http://schemas.microsoft.com/office/drawing/2014/main" id="{81402F18-A416-EA45-AE35-0A4496B91374}"/>
              </a:ext>
            </a:extLst>
          </p:cNvPr>
          <p:cNvSpPr txBox="1"/>
          <p:nvPr/>
        </p:nvSpPr>
        <p:spPr>
          <a:xfrm>
            <a:off x="928316" y="6481536"/>
            <a:ext cx="3743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0" u="none" strike="noStrike" kern="1200" baseline="0" dirty="0">
                <a:latin typeface="Arial Narrow"/>
                <a:ea typeface="+mn-ea"/>
                <a:cs typeface="Arial Narrow"/>
              </a:rPr>
              <a:t>Moore KN et al. Proc ESMO 2018; Abstract LBA7_PR.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367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EA1D19-77FA-4B24-928F-8AA81C189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577" y="576562"/>
            <a:ext cx="8510952" cy="553999"/>
          </a:xfrm>
        </p:spPr>
        <p:txBody>
          <a:bodyPr/>
          <a:lstStyle/>
          <a:p>
            <a:r>
              <a:rPr lang="en-NZ" cap="none" dirty="0"/>
              <a:t>SOLO-1: PFS2*</a:t>
            </a:r>
            <a:endParaRPr lang="en-US" cap="none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BE55A05D-EB40-4609-B4B8-DCAC01A0E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0667" y="4891429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6" name="Rectangle 44">
            <a:extLst>
              <a:ext uri="{FF2B5EF4-FFF2-40B4-BE49-F238E27FC236}">
                <a16:creationId xmlns:a16="http://schemas.microsoft.com/office/drawing/2014/main" id="{2E872103-22F9-4269-ACA7-4C1E55A80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0700" y="4891429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6</a:t>
            </a:r>
            <a:endParaRPr lang="en-US" altLang="en-US" sz="1600" dirty="0">
              <a:latin typeface="+mn-lt"/>
            </a:endParaRPr>
          </a:p>
        </p:txBody>
      </p:sp>
      <p:sp>
        <p:nvSpPr>
          <p:cNvPr id="7" name="Rectangle 46">
            <a:extLst>
              <a:ext uri="{FF2B5EF4-FFF2-40B4-BE49-F238E27FC236}">
                <a16:creationId xmlns:a16="http://schemas.microsoft.com/office/drawing/2014/main" id="{B062F7A9-D138-4A56-8E60-C97D78167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1484" y="4891429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9</a:t>
            </a:r>
            <a:endParaRPr lang="en-US" altLang="en-US" sz="1600">
              <a:latin typeface="+mn-lt"/>
            </a:endParaRPr>
          </a:p>
        </p:txBody>
      </p:sp>
      <p:sp>
        <p:nvSpPr>
          <p:cNvPr id="8" name="Rectangle 48">
            <a:extLst>
              <a:ext uri="{FF2B5EF4-FFF2-40B4-BE49-F238E27FC236}">
                <a16:creationId xmlns:a16="http://schemas.microsoft.com/office/drawing/2014/main" id="{7F93BDB8-2DE7-4CDB-8C24-374F306A3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5285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12</a:t>
            </a:r>
            <a:endParaRPr lang="en-US" altLang="en-US" sz="1600" dirty="0">
              <a:latin typeface="+mn-lt"/>
            </a:endParaRPr>
          </a:p>
        </p:txBody>
      </p:sp>
      <p:sp>
        <p:nvSpPr>
          <p:cNvPr id="9" name="Rectangle 50">
            <a:extLst>
              <a:ext uri="{FF2B5EF4-FFF2-40B4-BE49-F238E27FC236}">
                <a16:creationId xmlns:a16="http://schemas.microsoft.com/office/drawing/2014/main" id="{D6741403-9F62-49F1-9699-9F189A6B3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1834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15</a:t>
            </a:r>
            <a:endParaRPr lang="en-US" altLang="en-US" sz="1600" dirty="0">
              <a:latin typeface="+mn-lt"/>
            </a:endParaRPr>
          </a:p>
        </p:txBody>
      </p:sp>
      <p:sp>
        <p:nvSpPr>
          <p:cNvPr id="10" name="Rectangle 52">
            <a:extLst>
              <a:ext uri="{FF2B5EF4-FFF2-40B4-BE49-F238E27FC236}">
                <a16:creationId xmlns:a16="http://schemas.microsoft.com/office/drawing/2014/main" id="{C1563059-BCC4-4923-A52E-0F6ECBFF6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6851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18</a:t>
            </a:r>
            <a:endParaRPr lang="en-US" altLang="en-US" sz="1600">
              <a:latin typeface="+mn-lt"/>
            </a:endParaRPr>
          </a:p>
        </p:txBody>
      </p:sp>
      <p:sp>
        <p:nvSpPr>
          <p:cNvPr id="11" name="Rectangle 54">
            <a:extLst>
              <a:ext uri="{FF2B5EF4-FFF2-40B4-BE49-F238E27FC236}">
                <a16:creationId xmlns:a16="http://schemas.microsoft.com/office/drawing/2014/main" id="{C22AB4C9-1295-4B8A-97FF-FE30E689D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567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21</a:t>
            </a:r>
            <a:endParaRPr lang="en-US" altLang="en-US" sz="1600">
              <a:latin typeface="+mn-lt"/>
            </a:endParaRPr>
          </a:p>
        </p:txBody>
      </p:sp>
      <p:sp>
        <p:nvSpPr>
          <p:cNvPr id="12" name="Rectangle 56">
            <a:extLst>
              <a:ext uri="{FF2B5EF4-FFF2-40B4-BE49-F238E27FC236}">
                <a16:creationId xmlns:a16="http://schemas.microsoft.com/office/drawing/2014/main" id="{342F4744-6903-48E4-98C4-3DEC48EC8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8051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24</a:t>
            </a:r>
            <a:endParaRPr lang="en-US" altLang="en-US" sz="1600" dirty="0">
              <a:latin typeface="+mn-lt"/>
            </a:endParaRPr>
          </a:p>
        </p:txBody>
      </p:sp>
      <p:sp>
        <p:nvSpPr>
          <p:cNvPr id="13" name="Rectangle 58">
            <a:extLst>
              <a:ext uri="{FF2B5EF4-FFF2-40B4-BE49-F238E27FC236}">
                <a16:creationId xmlns:a16="http://schemas.microsoft.com/office/drawing/2014/main" id="{C915CFB7-A218-4990-B88B-D3C263648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0367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27</a:t>
            </a:r>
            <a:endParaRPr lang="en-US" altLang="en-US" sz="1600" dirty="0">
              <a:latin typeface="+mn-lt"/>
            </a:endParaRPr>
          </a:p>
        </p:txBody>
      </p:sp>
      <p:sp>
        <p:nvSpPr>
          <p:cNvPr id="14" name="Rectangle 60">
            <a:extLst>
              <a:ext uri="{FF2B5EF4-FFF2-40B4-BE49-F238E27FC236}">
                <a16:creationId xmlns:a16="http://schemas.microsoft.com/office/drawing/2014/main" id="{8BD5D301-5C15-45EE-9159-AFF559DDD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8085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30</a:t>
            </a:r>
            <a:endParaRPr lang="en-US" altLang="en-US" sz="1600">
              <a:latin typeface="+mn-lt"/>
            </a:endParaRPr>
          </a:p>
        </p:txBody>
      </p:sp>
      <p:sp>
        <p:nvSpPr>
          <p:cNvPr id="15" name="Rectangle 62">
            <a:extLst>
              <a:ext uri="{FF2B5EF4-FFF2-40B4-BE49-F238E27FC236}">
                <a16:creationId xmlns:a16="http://schemas.microsoft.com/office/drawing/2014/main" id="{2C5F9AE2-DD7D-4790-A9E5-90A6C7C7F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4634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33</a:t>
            </a:r>
            <a:endParaRPr lang="en-US" altLang="en-US" sz="1600">
              <a:latin typeface="+mn-lt"/>
            </a:endParaRPr>
          </a:p>
        </p:txBody>
      </p:sp>
      <p:sp>
        <p:nvSpPr>
          <p:cNvPr id="16" name="Rectangle 64">
            <a:extLst>
              <a:ext uri="{FF2B5EF4-FFF2-40B4-BE49-F238E27FC236}">
                <a16:creationId xmlns:a16="http://schemas.microsoft.com/office/drawing/2014/main" id="{3AB7CF4B-0643-4B69-90BC-32D8B2C77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2351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36</a:t>
            </a:r>
            <a:endParaRPr lang="en-US" altLang="en-US" sz="1600">
              <a:latin typeface="+mn-lt"/>
            </a:endParaRPr>
          </a:p>
        </p:txBody>
      </p:sp>
      <p:sp>
        <p:nvSpPr>
          <p:cNvPr id="17" name="Rectangle 66">
            <a:extLst>
              <a:ext uri="{FF2B5EF4-FFF2-40B4-BE49-F238E27FC236}">
                <a16:creationId xmlns:a16="http://schemas.microsoft.com/office/drawing/2014/main" id="{B29B8A41-AF6B-406F-8751-1C30AD3E7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8901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39</a:t>
            </a:r>
            <a:endParaRPr lang="en-US" altLang="en-US" sz="1600">
              <a:latin typeface="+mn-lt"/>
            </a:endParaRPr>
          </a:p>
        </p:txBody>
      </p:sp>
      <p:sp>
        <p:nvSpPr>
          <p:cNvPr id="18" name="Rectangle 68">
            <a:extLst>
              <a:ext uri="{FF2B5EF4-FFF2-40B4-BE49-F238E27FC236}">
                <a16:creationId xmlns:a16="http://schemas.microsoft.com/office/drawing/2014/main" id="{878B944C-EC32-4DC7-AE97-B8EBD557B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385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42</a:t>
            </a:r>
            <a:endParaRPr lang="en-US" altLang="en-US" sz="1600">
              <a:latin typeface="+mn-lt"/>
            </a:endParaRPr>
          </a:p>
        </p:txBody>
      </p:sp>
      <p:sp>
        <p:nvSpPr>
          <p:cNvPr id="19" name="Rectangle 69">
            <a:extLst>
              <a:ext uri="{FF2B5EF4-FFF2-40B4-BE49-F238E27FC236}">
                <a16:creationId xmlns:a16="http://schemas.microsoft.com/office/drawing/2014/main" id="{F4855540-318F-4959-A539-0A7E73EC4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9518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45</a:t>
            </a:r>
            <a:endParaRPr lang="en-US" altLang="en-US" sz="1600">
              <a:latin typeface="+mn-lt"/>
            </a:endParaRPr>
          </a:p>
        </p:txBody>
      </p:sp>
      <p:sp>
        <p:nvSpPr>
          <p:cNvPr id="20" name="Rectangle 70">
            <a:extLst>
              <a:ext uri="{FF2B5EF4-FFF2-40B4-BE49-F238E27FC236}">
                <a16:creationId xmlns:a16="http://schemas.microsoft.com/office/drawing/2014/main" id="{2BA76348-737F-49C3-91B1-FAAAAAE88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2418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48</a:t>
            </a:r>
            <a:endParaRPr lang="en-US" altLang="en-US" sz="1600">
              <a:latin typeface="+mn-lt"/>
            </a:endParaRPr>
          </a:p>
        </p:txBody>
      </p:sp>
      <p:sp>
        <p:nvSpPr>
          <p:cNvPr id="21" name="Rectangle 71">
            <a:extLst>
              <a:ext uri="{FF2B5EF4-FFF2-40B4-BE49-F238E27FC236}">
                <a16:creationId xmlns:a16="http://schemas.microsoft.com/office/drawing/2014/main" id="{07131752-AE68-42A9-9EE8-2AFD835E4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7434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51</a:t>
            </a:r>
            <a:endParaRPr lang="en-US" altLang="en-US" sz="1600" dirty="0">
              <a:latin typeface="+mn-lt"/>
            </a:endParaRPr>
          </a:p>
        </p:txBody>
      </p:sp>
      <p:sp>
        <p:nvSpPr>
          <p:cNvPr id="22" name="Rectangle 72">
            <a:extLst>
              <a:ext uri="{FF2B5EF4-FFF2-40B4-BE49-F238E27FC236}">
                <a16:creationId xmlns:a16="http://schemas.microsoft.com/office/drawing/2014/main" id="{65BAFF12-13A4-4E64-A60A-B6A4B5D8D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267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54</a:t>
            </a:r>
            <a:endParaRPr lang="en-US" altLang="en-US" sz="1600">
              <a:latin typeface="+mn-lt"/>
            </a:endParaRPr>
          </a:p>
        </p:txBody>
      </p:sp>
      <p:sp>
        <p:nvSpPr>
          <p:cNvPr id="23" name="Rectangle 73">
            <a:extLst>
              <a:ext uri="{FF2B5EF4-FFF2-40B4-BE49-F238E27FC236}">
                <a16:creationId xmlns:a16="http://schemas.microsoft.com/office/drawing/2014/main" id="{D3882662-D358-428C-90DC-0971963F2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3818" y="48914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57</a:t>
            </a:r>
            <a:endParaRPr lang="en-US" altLang="en-US" sz="1600">
              <a:latin typeface="+mn-lt"/>
            </a:endParaRPr>
          </a:p>
        </p:txBody>
      </p:sp>
      <p:sp>
        <p:nvSpPr>
          <p:cNvPr id="24" name="Rectangle 74">
            <a:extLst>
              <a:ext uri="{FF2B5EF4-FFF2-40B4-BE49-F238E27FC236}">
                <a16:creationId xmlns:a16="http://schemas.microsoft.com/office/drawing/2014/main" id="{D00C0DDC-2F4F-40C2-961C-48E4243C1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7299" y="4885529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60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25" name="Rectangle 105">
            <a:extLst>
              <a:ext uri="{FF2B5EF4-FFF2-40B4-BE49-F238E27FC236}">
                <a16:creationId xmlns:a16="http://schemas.microsoft.com/office/drawing/2014/main" id="{7541C089-3E54-4348-9847-F2A59196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909" y="4563341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0</a:t>
            </a:r>
            <a:endParaRPr lang="en-US" altLang="en-US" sz="1600">
              <a:latin typeface="+mn-lt"/>
            </a:endParaRPr>
          </a:p>
        </p:txBody>
      </p:sp>
      <p:sp>
        <p:nvSpPr>
          <p:cNvPr id="26" name="Rectangle 106">
            <a:extLst>
              <a:ext uri="{FF2B5EF4-FFF2-40B4-BE49-F238E27FC236}">
                <a16:creationId xmlns:a16="http://schemas.microsoft.com/office/drawing/2014/main" id="{7ACB81EF-577C-4E85-958C-0DCCFA437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661" y="4271241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10</a:t>
            </a:r>
            <a:endParaRPr lang="en-US" altLang="en-US" sz="1600">
              <a:latin typeface="+mn-lt"/>
            </a:endParaRPr>
          </a:p>
        </p:txBody>
      </p:sp>
      <p:sp>
        <p:nvSpPr>
          <p:cNvPr id="27" name="Rectangle 107">
            <a:extLst>
              <a:ext uri="{FF2B5EF4-FFF2-40B4-BE49-F238E27FC236}">
                <a16:creationId xmlns:a16="http://schemas.microsoft.com/office/drawing/2014/main" id="{FA5565B9-7503-4513-8EBA-CC6A6245C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661" y="3981258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20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28" name="Rectangle 108">
            <a:extLst>
              <a:ext uri="{FF2B5EF4-FFF2-40B4-BE49-F238E27FC236}">
                <a16:creationId xmlns:a16="http://schemas.microsoft.com/office/drawing/2014/main" id="{5050F22F-2605-4ADE-95CB-EEDC567F3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661" y="3689158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30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AEC8A43F-04DB-4FFB-9F67-FE79AADC4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661" y="3384358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40</a:t>
            </a:r>
            <a:endParaRPr lang="en-US" altLang="en-US" sz="1600">
              <a:latin typeface="+mn-lt"/>
            </a:endParaRPr>
          </a:p>
        </p:txBody>
      </p:sp>
      <p:sp>
        <p:nvSpPr>
          <p:cNvPr id="30" name="Rectangle 110">
            <a:extLst>
              <a:ext uri="{FF2B5EF4-FFF2-40B4-BE49-F238E27FC236}">
                <a16:creationId xmlns:a16="http://schemas.microsoft.com/office/drawing/2014/main" id="{0F221BF9-8E4D-48EB-AF20-91211BDCB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661" y="3090141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50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31" name="Rectangle 111">
            <a:extLst>
              <a:ext uri="{FF2B5EF4-FFF2-40B4-BE49-F238E27FC236}">
                <a16:creationId xmlns:a16="http://schemas.microsoft.com/office/drawing/2014/main" id="{5E355409-CD48-4414-8A18-F514881F0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661" y="2798041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60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32" name="Rectangle 112">
            <a:extLst>
              <a:ext uri="{FF2B5EF4-FFF2-40B4-BE49-F238E27FC236}">
                <a16:creationId xmlns:a16="http://schemas.microsoft.com/office/drawing/2014/main" id="{1A94D632-4E55-4A24-84F6-B5A7C3258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661" y="2491125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70</a:t>
            </a:r>
            <a:endParaRPr lang="en-US" altLang="en-US" sz="1600">
              <a:latin typeface="+mn-lt"/>
            </a:endParaRPr>
          </a:p>
        </p:txBody>
      </p:sp>
      <p:sp>
        <p:nvSpPr>
          <p:cNvPr id="33" name="Rectangle 113">
            <a:extLst>
              <a:ext uri="{FF2B5EF4-FFF2-40B4-BE49-F238E27FC236}">
                <a16:creationId xmlns:a16="http://schemas.microsoft.com/office/drawing/2014/main" id="{01270E13-C71F-4E47-A428-B03DECE3F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661" y="2211725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80</a:t>
            </a:r>
            <a:endParaRPr lang="en-US" altLang="en-US" sz="1600" dirty="0">
              <a:latin typeface="+mn-lt"/>
            </a:endParaRPr>
          </a:p>
        </p:txBody>
      </p:sp>
      <p:sp>
        <p:nvSpPr>
          <p:cNvPr id="34" name="Rectangle 114">
            <a:extLst>
              <a:ext uri="{FF2B5EF4-FFF2-40B4-BE49-F238E27FC236}">
                <a16:creationId xmlns:a16="http://schemas.microsoft.com/office/drawing/2014/main" id="{33C2A8E6-046F-4274-8B3E-779CA2E81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661" y="1913274"/>
            <a:ext cx="282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>
                <a:solidFill>
                  <a:srgbClr val="000000"/>
                </a:solidFill>
                <a:latin typeface="+mn-lt"/>
              </a:rPr>
              <a:t>90</a:t>
            </a:r>
            <a:endParaRPr lang="en-US" altLang="en-US" sz="1600">
              <a:latin typeface="+mn-lt"/>
            </a:endParaRPr>
          </a:p>
        </p:txBody>
      </p:sp>
      <p:sp>
        <p:nvSpPr>
          <p:cNvPr id="35" name="Rectangle 115">
            <a:extLst>
              <a:ext uri="{FF2B5EF4-FFF2-40B4-BE49-F238E27FC236}">
                <a16:creationId xmlns:a16="http://schemas.microsoft.com/office/drawing/2014/main" id="{8DAD0F10-9F6B-43AC-8501-A76789BDC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298" y="1616941"/>
            <a:ext cx="3758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100</a:t>
            </a:r>
            <a:endParaRPr lang="en-US" altLang="en-US" sz="1600" dirty="0">
              <a:latin typeface="+mn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EDAEB11-6ED2-4568-96CB-4086FCA1B0E8}"/>
              </a:ext>
            </a:extLst>
          </p:cNvPr>
          <p:cNvGrpSpPr/>
          <p:nvPr/>
        </p:nvGrpSpPr>
        <p:grpSpPr>
          <a:xfrm>
            <a:off x="1194821" y="1743944"/>
            <a:ext cx="7209364" cy="3141584"/>
            <a:chOff x="2020890" y="1431925"/>
            <a:chExt cx="5407023" cy="235618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C05D5FB8-50F6-4D50-BE94-E1C9E75BB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163" y="2543175"/>
              <a:ext cx="5365750" cy="0"/>
            </a:xfrm>
            <a:custGeom>
              <a:avLst/>
              <a:gdLst>
                <a:gd name="T0" fmla="*/ 0 w 3380"/>
                <a:gd name="T1" fmla="*/ 18 w 3380"/>
                <a:gd name="T2" fmla="*/ 3380 w 338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380">
                  <a:moveTo>
                    <a:pt x="0" y="0"/>
                  </a:moveTo>
                  <a:lnTo>
                    <a:pt x="18" y="0"/>
                  </a:lnTo>
                  <a:lnTo>
                    <a:pt x="3380" y="0"/>
                  </a:lnTo>
                </a:path>
              </a:pathLst>
            </a:custGeom>
            <a:solidFill>
              <a:schemeClr val="accent5"/>
            </a:solidFill>
            <a:ln w="12700" cap="flat">
              <a:solidFill>
                <a:srgbClr val="939598"/>
              </a:solidFill>
              <a:prstDash val="dash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64BABB9E-99A3-4D06-994A-D8D2AFDA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163" y="1431925"/>
              <a:ext cx="5356225" cy="2312988"/>
            </a:xfrm>
            <a:custGeom>
              <a:avLst/>
              <a:gdLst>
                <a:gd name="T0" fmla="*/ 0 w 3374"/>
                <a:gd name="T1" fmla="*/ 0 h 1457"/>
                <a:gd name="T2" fmla="*/ 0 w 3374"/>
                <a:gd name="T3" fmla="*/ 1457 h 1457"/>
                <a:gd name="T4" fmla="*/ 3374 w 3374"/>
                <a:gd name="T5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74" h="1457">
                  <a:moveTo>
                    <a:pt x="0" y="0"/>
                  </a:moveTo>
                  <a:lnTo>
                    <a:pt x="0" y="1457"/>
                  </a:lnTo>
                  <a:lnTo>
                    <a:pt x="3374" y="1457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Line 7">
              <a:extLst>
                <a:ext uri="{FF2B5EF4-FFF2-40B4-BE49-F238E27FC236}">
                  <a16:creationId xmlns:a16="http://schemas.microsoft.com/office/drawing/2014/main" id="{71A13C7F-0FD6-499E-A44A-640CB55E30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1442243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0" name="Line 8">
              <a:extLst>
                <a:ext uri="{FF2B5EF4-FFF2-40B4-BE49-F238E27FC236}">
                  <a16:creationId xmlns:a16="http://schemas.microsoft.com/office/drawing/2014/main" id="{F8C35363-5F2E-4EFC-B45C-B982C368AE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1654175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1" name="Line 9">
              <a:extLst>
                <a:ext uri="{FF2B5EF4-FFF2-40B4-BE49-F238E27FC236}">
                  <a16:creationId xmlns:a16="http://schemas.microsoft.com/office/drawing/2014/main" id="{38908247-4778-4BAD-9771-683249E6C6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1881188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2" name="Line 10">
              <a:extLst>
                <a:ext uri="{FF2B5EF4-FFF2-40B4-BE49-F238E27FC236}">
                  <a16:creationId xmlns:a16="http://schemas.microsoft.com/office/drawing/2014/main" id="{F51119ED-EEE9-4ED0-9672-7187E70F5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097088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3" name="Line 11">
              <a:extLst>
                <a:ext uri="{FF2B5EF4-FFF2-40B4-BE49-F238E27FC236}">
                  <a16:creationId xmlns:a16="http://schemas.microsoft.com/office/drawing/2014/main" id="{3D7FB91A-0253-4949-96D3-1701F39CC6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324100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4" name="Line 12">
              <a:extLst>
                <a:ext uri="{FF2B5EF4-FFF2-40B4-BE49-F238E27FC236}">
                  <a16:creationId xmlns:a16="http://schemas.microsoft.com/office/drawing/2014/main" id="{BF98FCE9-F2D7-4F02-862F-266AD4AB8E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763838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5" name="Line 13">
              <a:extLst>
                <a:ext uri="{FF2B5EF4-FFF2-40B4-BE49-F238E27FC236}">
                  <a16:creationId xmlns:a16="http://schemas.microsoft.com/office/drawing/2014/main" id="{FB02381D-18CD-4407-9EE5-87601D62C2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989263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6" name="Line 14">
              <a:extLst>
                <a:ext uri="{FF2B5EF4-FFF2-40B4-BE49-F238E27FC236}">
                  <a16:creationId xmlns:a16="http://schemas.microsoft.com/office/drawing/2014/main" id="{97521F4E-19B4-4EAB-B198-128630873E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3208338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7" name="Line 15">
              <a:extLst>
                <a:ext uri="{FF2B5EF4-FFF2-40B4-BE49-F238E27FC236}">
                  <a16:creationId xmlns:a16="http://schemas.microsoft.com/office/drawing/2014/main" id="{88D978B3-B183-4CC4-94BC-9452DAF7BB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3425825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8" name="Line 16">
              <a:extLst>
                <a:ext uri="{FF2B5EF4-FFF2-40B4-BE49-F238E27FC236}">
                  <a16:creationId xmlns:a16="http://schemas.microsoft.com/office/drawing/2014/main" id="{4AE8A6D5-C285-4198-A5C2-F1176D8AAE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3644900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49" name="Line 17">
              <a:extLst>
                <a:ext uri="{FF2B5EF4-FFF2-40B4-BE49-F238E27FC236}">
                  <a16:creationId xmlns:a16="http://schemas.microsoft.com/office/drawing/2014/main" id="{57ED3173-5245-4EAE-9738-D85B5814D5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6151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0" name="Line 18">
              <a:extLst>
                <a:ext uri="{FF2B5EF4-FFF2-40B4-BE49-F238E27FC236}">
                  <a16:creationId xmlns:a16="http://schemas.microsoft.com/office/drawing/2014/main" id="{3C93D0DE-A4DB-445E-999B-25A1A231CA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491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1" name="Line 19">
              <a:extLst>
                <a:ext uri="{FF2B5EF4-FFF2-40B4-BE49-F238E27FC236}">
                  <a16:creationId xmlns:a16="http://schemas.microsoft.com/office/drawing/2014/main" id="{90085CBD-4CDE-47BC-8253-1AC6DF080F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851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2" name="Line 20">
              <a:extLst>
                <a:ext uri="{FF2B5EF4-FFF2-40B4-BE49-F238E27FC236}">
                  <a16:creationId xmlns:a16="http://schemas.microsoft.com/office/drawing/2014/main" id="{0EA3458A-DAA5-451A-9567-20CFD9CAD9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92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3" name="Line 21">
              <a:extLst>
                <a:ext uri="{FF2B5EF4-FFF2-40B4-BE49-F238E27FC236}">
                  <a16:creationId xmlns:a16="http://schemas.microsoft.com/office/drawing/2014/main" id="{05EF8922-9B48-4C82-9A15-993C954C6E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43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4" name="Line 22">
              <a:extLst>
                <a:ext uri="{FF2B5EF4-FFF2-40B4-BE49-F238E27FC236}">
                  <a16:creationId xmlns:a16="http://schemas.microsoft.com/office/drawing/2014/main" id="{079E4BD9-847D-496D-8A43-C12EE13A63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99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5" name="Line 23">
              <a:extLst>
                <a:ext uri="{FF2B5EF4-FFF2-40B4-BE49-F238E27FC236}">
                  <a16:creationId xmlns:a16="http://schemas.microsoft.com/office/drawing/2014/main" id="{185BB449-AA02-44F8-B0A3-2C2E205BAD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5551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6" name="Line 24">
              <a:extLst>
                <a:ext uri="{FF2B5EF4-FFF2-40B4-BE49-F238E27FC236}">
                  <a16:creationId xmlns:a16="http://schemas.microsoft.com/office/drawing/2014/main" id="{C53298DF-FAEE-4DF9-9ADD-627B2F47F4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3838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7" name="Line 25">
              <a:extLst>
                <a:ext uri="{FF2B5EF4-FFF2-40B4-BE49-F238E27FC236}">
                  <a16:creationId xmlns:a16="http://schemas.microsoft.com/office/drawing/2014/main" id="{0A69CBF3-338E-4C64-9E88-9215E32908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212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8" name="Line 26">
              <a:extLst>
                <a:ext uri="{FF2B5EF4-FFF2-40B4-BE49-F238E27FC236}">
                  <a16:creationId xmlns:a16="http://schemas.microsoft.com/office/drawing/2014/main" id="{326E831F-9217-4E58-B49E-14EC0062AB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13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9" name="Line 27">
              <a:extLst>
                <a:ext uri="{FF2B5EF4-FFF2-40B4-BE49-F238E27FC236}">
                  <a16:creationId xmlns:a16="http://schemas.microsoft.com/office/drawing/2014/main" id="{12D76D75-5F1A-4B19-A917-D3BBC3B94E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64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0" name="Line 28">
              <a:extLst>
                <a:ext uri="{FF2B5EF4-FFF2-40B4-BE49-F238E27FC236}">
                  <a16:creationId xmlns:a16="http://schemas.microsoft.com/office/drawing/2014/main" id="{69191DE6-6004-46C8-8411-AE9545E38E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720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1" name="Line 29">
              <a:extLst>
                <a:ext uri="{FF2B5EF4-FFF2-40B4-BE49-F238E27FC236}">
                  <a16:creationId xmlns:a16="http://schemas.microsoft.com/office/drawing/2014/main" id="{C6275C57-359F-407D-9BE0-E0056D4F8D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71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2" name="Line 30">
              <a:extLst>
                <a:ext uri="{FF2B5EF4-FFF2-40B4-BE49-F238E27FC236}">
                  <a16:creationId xmlns:a16="http://schemas.microsoft.com/office/drawing/2014/main" id="{212E61A9-F00B-4FF8-A019-4E91B074C5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3" name="Line 31">
              <a:extLst>
                <a:ext uri="{FF2B5EF4-FFF2-40B4-BE49-F238E27FC236}">
                  <a16:creationId xmlns:a16="http://schemas.microsoft.com/office/drawing/2014/main" id="{8620AE46-7BD1-412E-A098-917E87075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5311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4" name="Line 32">
              <a:extLst>
                <a:ext uri="{FF2B5EF4-FFF2-40B4-BE49-F238E27FC236}">
                  <a16:creationId xmlns:a16="http://schemas.microsoft.com/office/drawing/2014/main" id="{9F2C0398-C3D5-468D-8263-E068B67F1B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5051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5" name="Line 33">
              <a:extLst>
                <a:ext uri="{FF2B5EF4-FFF2-40B4-BE49-F238E27FC236}">
                  <a16:creationId xmlns:a16="http://schemas.microsoft.com/office/drawing/2014/main" id="{1FD05A6A-BAD8-4B47-9364-D4DA3A706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70638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6" name="Line 34">
              <a:extLst>
                <a:ext uri="{FF2B5EF4-FFF2-40B4-BE49-F238E27FC236}">
                  <a16:creationId xmlns:a16="http://schemas.microsoft.com/office/drawing/2014/main" id="{2BC3AC3C-2D3B-4099-87C2-D86C9888F4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325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7" name="Line 35">
              <a:extLst>
                <a:ext uri="{FF2B5EF4-FFF2-40B4-BE49-F238E27FC236}">
                  <a16:creationId xmlns:a16="http://schemas.microsoft.com/office/drawing/2014/main" id="{E7DB5735-B7C0-4B39-808F-092163B07E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00863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8" name="Line 36">
              <a:extLst>
                <a:ext uri="{FF2B5EF4-FFF2-40B4-BE49-F238E27FC236}">
                  <a16:creationId xmlns:a16="http://schemas.microsoft.com/office/drawing/2014/main" id="{C86E374B-89B4-4E2B-AB9E-7D1394D656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3276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69" name="Line 37">
              <a:extLst>
                <a:ext uri="{FF2B5EF4-FFF2-40B4-BE49-F238E27FC236}">
                  <a16:creationId xmlns:a16="http://schemas.microsoft.com/office/drawing/2014/main" id="{7E5DC50B-1E6D-49FC-9EF7-440665BC2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5029" y="3744913"/>
              <a:ext cx="0" cy="432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70" name="Line 12">
              <a:extLst>
                <a:ext uri="{FF2B5EF4-FFF2-40B4-BE49-F238E27FC236}">
                  <a16:creationId xmlns:a16="http://schemas.microsoft.com/office/drawing/2014/main" id="{768A9485-AF01-420D-9324-B0C7BFB9DE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90" y="2543175"/>
              <a:ext cx="432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sp>
        <p:nvSpPr>
          <p:cNvPr id="71" name="Rectangle 44">
            <a:extLst>
              <a:ext uri="{FF2B5EF4-FFF2-40B4-BE49-F238E27FC236}">
                <a16:creationId xmlns:a16="http://schemas.microsoft.com/office/drawing/2014/main" id="{D777D4EE-B62B-4F13-B67A-7A7366B33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879" y="4891429"/>
            <a:ext cx="189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3</a:t>
            </a:r>
            <a:endParaRPr lang="en-US" altLang="en-US" sz="1600" dirty="0">
              <a:latin typeface="+mn-lt"/>
            </a:endParaRPr>
          </a:p>
        </p:txBody>
      </p:sp>
      <p:sp>
        <p:nvSpPr>
          <p:cNvPr id="72" name="Rectangle 110">
            <a:extLst>
              <a:ext uri="{FF2B5EF4-FFF2-40B4-BE49-F238E27FC236}">
                <a16:creationId xmlns:a16="http://schemas.microsoft.com/office/drawing/2014/main" id="{75720C6D-C733-41F3-82BF-64CE5E3E211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0683" y="3107610"/>
            <a:ext cx="13841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GB" altLang="en-US" sz="1600" b="1" dirty="0">
                <a:solidFill>
                  <a:srgbClr val="000000"/>
                </a:solidFill>
                <a:latin typeface="+mn-lt"/>
              </a:rPr>
              <a:t>Second PFS (%)</a:t>
            </a:r>
            <a:endParaRPr lang="en-US" altLang="en-US" sz="1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Rectangle 110">
            <a:extLst>
              <a:ext uri="{FF2B5EF4-FFF2-40B4-BE49-F238E27FC236}">
                <a16:creationId xmlns:a16="http://schemas.microsoft.com/office/drawing/2014/main" id="{C2BA6BEE-BB7A-4D19-AD67-6080EA43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7630" y="5264151"/>
            <a:ext cx="23619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b="1" dirty="0">
                <a:solidFill>
                  <a:srgbClr val="000000"/>
                </a:solidFill>
                <a:latin typeface="+mn-lt"/>
              </a:rPr>
              <a:t>Months since randomization</a:t>
            </a:r>
            <a:endParaRPr lang="en-US" altLang="en-US" sz="1600" b="1" dirty="0">
              <a:latin typeface="+mn-lt"/>
            </a:endParaRPr>
          </a:p>
        </p:txBody>
      </p:sp>
      <p:sp>
        <p:nvSpPr>
          <p:cNvPr id="74" name="Rectangle 38">
            <a:extLst>
              <a:ext uri="{FF2B5EF4-FFF2-40B4-BE49-F238E27FC236}">
                <a16:creationId xmlns:a16="http://schemas.microsoft.com/office/drawing/2014/main" id="{E3751F74-E2A9-4CD7-B008-9119AC263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6089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260</a:t>
            </a:r>
          </a:p>
          <a:p>
            <a:pPr defTabSz="1219170"/>
            <a:r>
              <a:rPr lang="en-GB" altLang="en-US" sz="1600" dirty="0">
                <a:solidFill>
                  <a:schemeClr val="accent1"/>
                </a:solidFill>
                <a:latin typeface="+mn-lt"/>
              </a:rPr>
              <a:t>1</a:t>
            </a: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31</a:t>
            </a:r>
          </a:p>
        </p:txBody>
      </p:sp>
      <p:sp>
        <p:nvSpPr>
          <p:cNvPr id="75" name="Rectangle 44">
            <a:extLst>
              <a:ext uri="{FF2B5EF4-FFF2-40B4-BE49-F238E27FC236}">
                <a16:creationId xmlns:a16="http://schemas.microsoft.com/office/drawing/2014/main" id="{1418FD5A-97A8-49E1-B266-C86E2E2EA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6121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239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122</a:t>
            </a:r>
          </a:p>
        </p:txBody>
      </p:sp>
      <p:sp>
        <p:nvSpPr>
          <p:cNvPr id="76" name="Rectangle 46">
            <a:extLst>
              <a:ext uri="{FF2B5EF4-FFF2-40B4-BE49-F238E27FC236}">
                <a16:creationId xmlns:a16="http://schemas.microsoft.com/office/drawing/2014/main" id="{D4F35F9C-31AF-4A19-A382-69C36CC21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905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231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113</a:t>
            </a:r>
          </a:p>
        </p:txBody>
      </p:sp>
      <p:sp>
        <p:nvSpPr>
          <p:cNvPr id="77" name="Rectangle 48">
            <a:extLst>
              <a:ext uri="{FF2B5EF4-FFF2-40B4-BE49-F238E27FC236}">
                <a16:creationId xmlns:a16="http://schemas.microsoft.com/office/drawing/2014/main" id="{81D6D589-D203-4990-9305-625EC789F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192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229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108</a:t>
            </a:r>
          </a:p>
        </p:txBody>
      </p:sp>
      <p:sp>
        <p:nvSpPr>
          <p:cNvPr id="78" name="Rectangle 50">
            <a:extLst>
              <a:ext uri="{FF2B5EF4-FFF2-40B4-BE49-F238E27FC236}">
                <a16:creationId xmlns:a16="http://schemas.microsoft.com/office/drawing/2014/main" id="{A8059866-E2CC-443B-8258-EB28B46CB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3741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225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100</a:t>
            </a:r>
          </a:p>
        </p:txBody>
      </p:sp>
      <p:sp>
        <p:nvSpPr>
          <p:cNvPr id="79" name="Rectangle 52">
            <a:extLst>
              <a:ext uri="{FF2B5EF4-FFF2-40B4-BE49-F238E27FC236}">
                <a16:creationId xmlns:a16="http://schemas.microsoft.com/office/drawing/2014/main" id="{111C4439-1AA0-4B02-9D53-F7466B2B5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1967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216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92</a:t>
            </a:r>
          </a:p>
        </p:txBody>
      </p:sp>
      <p:sp>
        <p:nvSpPr>
          <p:cNvPr id="80" name="Rectangle 54">
            <a:extLst>
              <a:ext uri="{FF2B5EF4-FFF2-40B4-BE49-F238E27FC236}">
                <a16:creationId xmlns:a16="http://schemas.microsoft.com/office/drawing/2014/main" id="{94CDE9CE-903B-48E5-B8CD-24441B0FE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9683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204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88</a:t>
            </a:r>
          </a:p>
        </p:txBody>
      </p:sp>
      <p:sp>
        <p:nvSpPr>
          <p:cNvPr id="81" name="Rectangle 56">
            <a:extLst>
              <a:ext uri="{FF2B5EF4-FFF2-40B4-BE49-F238E27FC236}">
                <a16:creationId xmlns:a16="http://schemas.microsoft.com/office/drawing/2014/main" id="{B52DE19D-5488-4FB1-8C0A-D94E7B259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3167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194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79</a:t>
            </a:r>
          </a:p>
        </p:txBody>
      </p:sp>
      <p:sp>
        <p:nvSpPr>
          <p:cNvPr id="82" name="Rectangle 58">
            <a:extLst>
              <a:ext uri="{FF2B5EF4-FFF2-40B4-BE49-F238E27FC236}">
                <a16:creationId xmlns:a16="http://schemas.microsoft.com/office/drawing/2014/main" id="{01F0DD17-C8D3-42C1-8BF9-F7D6318F5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5483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177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73</a:t>
            </a:r>
          </a:p>
        </p:txBody>
      </p:sp>
      <p:sp>
        <p:nvSpPr>
          <p:cNvPr id="83" name="Rectangle 60">
            <a:extLst>
              <a:ext uri="{FF2B5EF4-FFF2-40B4-BE49-F238E27FC236}">
                <a16:creationId xmlns:a16="http://schemas.microsoft.com/office/drawing/2014/main" id="{E380FC5B-E52E-410D-9F64-C291DF5F5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3201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168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68</a:t>
            </a:r>
          </a:p>
        </p:txBody>
      </p:sp>
      <p:sp>
        <p:nvSpPr>
          <p:cNvPr id="84" name="Rectangle 62">
            <a:extLst>
              <a:ext uri="{FF2B5EF4-FFF2-40B4-BE49-F238E27FC236}">
                <a16:creationId xmlns:a16="http://schemas.microsoft.com/office/drawing/2014/main" id="{93572BEF-D227-4EEB-A335-701F1ADBC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9750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163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63</a:t>
            </a:r>
          </a:p>
        </p:txBody>
      </p:sp>
      <p:sp>
        <p:nvSpPr>
          <p:cNvPr id="85" name="Rectangle 64">
            <a:extLst>
              <a:ext uri="{FF2B5EF4-FFF2-40B4-BE49-F238E27FC236}">
                <a16:creationId xmlns:a16="http://schemas.microsoft.com/office/drawing/2014/main" id="{D6268977-4D88-4A1A-90D9-7491982DF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5158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140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55</a:t>
            </a:r>
          </a:p>
        </p:txBody>
      </p:sp>
      <p:sp>
        <p:nvSpPr>
          <p:cNvPr id="86" name="Rectangle 66">
            <a:extLst>
              <a:ext uri="{FF2B5EF4-FFF2-40B4-BE49-F238E27FC236}">
                <a16:creationId xmlns:a16="http://schemas.microsoft.com/office/drawing/2014/main" id="{FA4A8DE1-BC3E-4769-AEE1-E7D4C49A0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1617" y="5602629"/>
            <a:ext cx="35123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111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44</a:t>
            </a:r>
          </a:p>
        </p:txBody>
      </p:sp>
      <p:sp>
        <p:nvSpPr>
          <p:cNvPr id="87" name="Rectangle 68">
            <a:extLst>
              <a:ext uri="{FF2B5EF4-FFF2-40B4-BE49-F238E27FC236}">
                <a16:creationId xmlns:a16="http://schemas.microsoft.com/office/drawing/2014/main" id="{11576085-87E5-4246-91CA-CA7F2DB0F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385" y="5602629"/>
            <a:ext cx="2828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61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18</a:t>
            </a:r>
          </a:p>
        </p:txBody>
      </p:sp>
      <p:sp>
        <p:nvSpPr>
          <p:cNvPr id="88" name="Rectangle 69">
            <a:extLst>
              <a:ext uri="{FF2B5EF4-FFF2-40B4-BE49-F238E27FC236}">
                <a16:creationId xmlns:a16="http://schemas.microsoft.com/office/drawing/2014/main" id="{510EDA36-ECB2-4F25-8F63-624895FE1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9518" y="5602629"/>
            <a:ext cx="2828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48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11</a:t>
            </a:r>
          </a:p>
        </p:txBody>
      </p:sp>
      <p:sp>
        <p:nvSpPr>
          <p:cNvPr id="89" name="Rectangle 70">
            <a:extLst>
              <a:ext uri="{FF2B5EF4-FFF2-40B4-BE49-F238E27FC236}">
                <a16:creationId xmlns:a16="http://schemas.microsoft.com/office/drawing/2014/main" id="{00DF52EA-C3C5-448C-AB99-37D7BBE64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3486" y="5602629"/>
            <a:ext cx="2828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13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3</a:t>
            </a:r>
          </a:p>
        </p:txBody>
      </p:sp>
      <p:sp>
        <p:nvSpPr>
          <p:cNvPr id="90" name="Rectangle 71">
            <a:extLst>
              <a:ext uri="{FF2B5EF4-FFF2-40B4-BE49-F238E27FC236}">
                <a16:creationId xmlns:a16="http://schemas.microsoft.com/office/drawing/2014/main" id="{2706DF43-527B-4928-B605-818BEF52E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3921" y="5602629"/>
            <a:ext cx="18991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5</a:t>
            </a:r>
            <a:br>
              <a:rPr lang="en-US" altLang="en-US" sz="1600" dirty="0">
                <a:solidFill>
                  <a:schemeClr val="accent2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1</a:t>
            </a:r>
          </a:p>
        </p:txBody>
      </p:sp>
      <p:sp>
        <p:nvSpPr>
          <p:cNvPr id="91" name="Rectangle 72">
            <a:extLst>
              <a:ext uri="{FF2B5EF4-FFF2-40B4-BE49-F238E27FC236}">
                <a16:creationId xmlns:a16="http://schemas.microsoft.com/office/drawing/2014/main" id="{B8757D44-CE5B-4309-823B-66618FBA6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3755" y="5602629"/>
            <a:ext cx="18991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0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0</a:t>
            </a:r>
          </a:p>
        </p:txBody>
      </p:sp>
      <p:sp>
        <p:nvSpPr>
          <p:cNvPr id="92" name="Rectangle 73">
            <a:extLst>
              <a:ext uri="{FF2B5EF4-FFF2-40B4-BE49-F238E27FC236}">
                <a16:creationId xmlns:a16="http://schemas.microsoft.com/office/drawing/2014/main" id="{E9E437B0-86BA-4885-AFB3-F42F325EC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0305" y="5602629"/>
            <a:ext cx="18991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0</a:t>
            </a:r>
          </a:p>
          <a:p>
            <a:pPr algn="ctr" defTabSz="1219170"/>
            <a:r>
              <a:rPr lang="en-GB" altLang="en-US" sz="1600" dirty="0">
                <a:solidFill>
                  <a:schemeClr val="accent1"/>
                </a:solidFill>
                <a:latin typeface="+mn-lt"/>
              </a:rPr>
              <a:t>0</a:t>
            </a:r>
            <a:endParaRPr lang="en-US" altLang="en-US" sz="16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93" name="Rectangle 74">
            <a:extLst>
              <a:ext uri="{FF2B5EF4-FFF2-40B4-BE49-F238E27FC236}">
                <a16:creationId xmlns:a16="http://schemas.microsoft.com/office/drawing/2014/main" id="{D9B7883A-4F18-43E4-BF83-448F6BF6F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3787" y="5604306"/>
            <a:ext cx="18991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0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0</a:t>
            </a:r>
          </a:p>
        </p:txBody>
      </p:sp>
      <p:sp>
        <p:nvSpPr>
          <p:cNvPr id="94" name="Rectangle 44">
            <a:extLst>
              <a:ext uri="{FF2B5EF4-FFF2-40B4-BE49-F238E27FC236}">
                <a16:creationId xmlns:a16="http://schemas.microsoft.com/office/drawing/2014/main" id="{960E50EB-94D6-46B4-B599-E943829F54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4300" y="5602629"/>
            <a:ext cx="3758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246</a:t>
            </a:r>
            <a:br>
              <a:rPr lang="en-US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126</a:t>
            </a:r>
          </a:p>
        </p:txBody>
      </p:sp>
      <p:sp>
        <p:nvSpPr>
          <p:cNvPr id="116" name="Rectangle 38">
            <a:extLst>
              <a:ext uri="{FF2B5EF4-FFF2-40B4-BE49-F238E27FC236}">
                <a16:creationId xmlns:a16="http://schemas.microsoft.com/office/drawing/2014/main" id="{EFBDA85A-DEC9-4393-BF4A-C34190954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07" y="5356407"/>
            <a:ext cx="115883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000" tIns="0" rIns="4800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b="1" dirty="0">
                <a:solidFill>
                  <a:srgbClr val="000000"/>
                </a:solidFill>
                <a:latin typeface="+mn-lt"/>
              </a:rPr>
              <a:t>No. at risk</a:t>
            </a:r>
          </a:p>
          <a:p>
            <a:pPr algn="r" defTabSz="1219170"/>
            <a:r>
              <a:rPr lang="en-GB" altLang="en-US" sz="1600" dirty="0" err="1">
                <a:solidFill>
                  <a:schemeClr val="accent2"/>
                </a:solidFill>
                <a:latin typeface="+mn-lt"/>
              </a:rPr>
              <a:t>Olaparib</a:t>
            </a:r>
            <a:br>
              <a:rPr lang="en-GB" altLang="en-US" sz="1600" dirty="0">
                <a:solidFill>
                  <a:srgbClr val="000000"/>
                </a:solidFill>
                <a:latin typeface="+mn-lt"/>
              </a:rPr>
            </a:br>
            <a:r>
              <a:rPr lang="en-GB" altLang="en-US" sz="1600" dirty="0">
                <a:solidFill>
                  <a:schemeClr val="accent1"/>
                </a:solidFill>
                <a:latin typeface="+mn-lt"/>
              </a:rPr>
              <a:t>Placebo</a:t>
            </a:r>
            <a:endParaRPr lang="en-US" altLang="en-US" sz="16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98" name="AutoShape 3">
            <a:extLst>
              <a:ext uri="{FF2B5EF4-FFF2-40B4-BE49-F238E27FC236}">
                <a16:creationId xmlns:a16="http://schemas.microsoft.com/office/drawing/2014/main" id="{5AAB6FAA-D27E-4A28-9AEB-2525A83BCE3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445735" y="1730036"/>
            <a:ext cx="6086032" cy="126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7" name="Group 4">
            <a:extLst>
              <a:ext uri="{FF2B5EF4-FFF2-40B4-BE49-F238E27FC236}">
                <a16:creationId xmlns:a16="http://schemas.microsoft.com/office/drawing/2014/main" id="{D6C7209D-CD4F-476D-850D-CD677580BC1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21155" y="1704203"/>
            <a:ext cx="6110612" cy="1300291"/>
            <a:chOff x="1294" y="1282"/>
            <a:chExt cx="3172" cy="676"/>
          </a:xfrm>
          <a:solidFill>
            <a:schemeClr val="accent2"/>
          </a:solidFill>
        </p:grpSpPr>
        <p:sp>
          <p:nvSpPr>
            <p:cNvPr id="101" name="Oval 5">
              <a:extLst>
                <a:ext uri="{FF2B5EF4-FFF2-40B4-BE49-F238E27FC236}">
                  <a16:creationId xmlns:a16="http://schemas.microsoft.com/office/drawing/2014/main" id="{2BBB97F6-2C02-4686-B479-B5A0B77E8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4" y="128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6">
              <a:extLst>
                <a:ext uri="{FF2B5EF4-FFF2-40B4-BE49-F238E27FC236}">
                  <a16:creationId xmlns:a16="http://schemas.microsoft.com/office/drawing/2014/main" id="{8C91C6EE-8A60-41E0-A2D3-BBD5B0F91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2" y="128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7">
              <a:extLst>
                <a:ext uri="{FF2B5EF4-FFF2-40B4-BE49-F238E27FC236}">
                  <a16:creationId xmlns:a16="http://schemas.microsoft.com/office/drawing/2014/main" id="{D914D916-2A2E-49AB-8B86-55D538C77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4" y="128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8">
              <a:extLst>
                <a:ext uri="{FF2B5EF4-FFF2-40B4-BE49-F238E27FC236}">
                  <a16:creationId xmlns:a16="http://schemas.microsoft.com/office/drawing/2014/main" id="{8004037C-4E53-4D1F-9CC5-0B3E97474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" y="1282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9">
              <a:extLst>
                <a:ext uri="{FF2B5EF4-FFF2-40B4-BE49-F238E27FC236}">
                  <a16:creationId xmlns:a16="http://schemas.microsoft.com/office/drawing/2014/main" id="{91C5F40D-F638-4767-99C3-C650D19BA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9" y="128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10">
              <a:extLst>
                <a:ext uri="{FF2B5EF4-FFF2-40B4-BE49-F238E27FC236}">
                  <a16:creationId xmlns:a16="http://schemas.microsoft.com/office/drawing/2014/main" id="{A1DA9E15-557D-4B34-8BED-B98211438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129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11">
              <a:extLst>
                <a:ext uri="{FF2B5EF4-FFF2-40B4-BE49-F238E27FC236}">
                  <a16:creationId xmlns:a16="http://schemas.microsoft.com/office/drawing/2014/main" id="{10359AD3-6DC9-4E12-BE55-88EE84648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297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Oval 12">
              <a:extLst>
                <a:ext uri="{FF2B5EF4-FFF2-40B4-BE49-F238E27FC236}">
                  <a16:creationId xmlns:a16="http://schemas.microsoft.com/office/drawing/2014/main" id="{63B363CD-91A1-4E9C-9470-8909F31C8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8" y="129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13">
              <a:extLst>
                <a:ext uri="{FF2B5EF4-FFF2-40B4-BE49-F238E27FC236}">
                  <a16:creationId xmlns:a16="http://schemas.microsoft.com/office/drawing/2014/main" id="{355EA5C3-DE5B-4370-B6D0-D12A2F962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4" y="129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Oval 14">
              <a:extLst>
                <a:ext uri="{FF2B5EF4-FFF2-40B4-BE49-F238E27FC236}">
                  <a16:creationId xmlns:a16="http://schemas.microsoft.com/office/drawing/2014/main" id="{63350372-BEDF-467F-9D32-737CDE2B0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129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Oval 15">
              <a:extLst>
                <a:ext uri="{FF2B5EF4-FFF2-40B4-BE49-F238E27FC236}">
                  <a16:creationId xmlns:a16="http://schemas.microsoft.com/office/drawing/2014/main" id="{F1F9700D-669C-485F-B798-BC654C69E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" y="1320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Oval 16">
              <a:extLst>
                <a:ext uri="{FF2B5EF4-FFF2-40B4-BE49-F238E27FC236}">
                  <a16:creationId xmlns:a16="http://schemas.microsoft.com/office/drawing/2014/main" id="{7C9A99E3-A941-4C7B-A785-59666BA9F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" y="1320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17">
              <a:extLst>
                <a:ext uri="{FF2B5EF4-FFF2-40B4-BE49-F238E27FC236}">
                  <a16:creationId xmlns:a16="http://schemas.microsoft.com/office/drawing/2014/main" id="{54C32959-E2D5-40B0-9AAE-D1B0CA2BF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3" y="1320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18">
              <a:extLst>
                <a:ext uri="{FF2B5EF4-FFF2-40B4-BE49-F238E27FC236}">
                  <a16:creationId xmlns:a16="http://schemas.microsoft.com/office/drawing/2014/main" id="{D11EB8D5-DC0F-4427-835C-C013D4258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20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Oval 19">
              <a:extLst>
                <a:ext uri="{FF2B5EF4-FFF2-40B4-BE49-F238E27FC236}">
                  <a16:creationId xmlns:a16="http://schemas.microsoft.com/office/drawing/2014/main" id="{F24FEE10-0FF3-44E3-A332-F8F36F6EE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2" y="1320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20">
              <a:extLst>
                <a:ext uri="{FF2B5EF4-FFF2-40B4-BE49-F238E27FC236}">
                  <a16:creationId xmlns:a16="http://schemas.microsoft.com/office/drawing/2014/main" id="{8D70BCD3-BA85-462D-996E-0819665A9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1336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21">
              <a:extLst>
                <a:ext uri="{FF2B5EF4-FFF2-40B4-BE49-F238E27FC236}">
                  <a16:creationId xmlns:a16="http://schemas.microsoft.com/office/drawing/2014/main" id="{A93A570E-7DD9-4EDE-A66E-51A84C5ED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8" y="133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22">
              <a:extLst>
                <a:ext uri="{FF2B5EF4-FFF2-40B4-BE49-F238E27FC236}">
                  <a16:creationId xmlns:a16="http://schemas.microsoft.com/office/drawing/2014/main" id="{8BB1782A-B443-46C2-B307-9327BCD27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1345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23">
              <a:extLst>
                <a:ext uri="{FF2B5EF4-FFF2-40B4-BE49-F238E27FC236}">
                  <a16:creationId xmlns:a16="http://schemas.microsoft.com/office/drawing/2014/main" id="{C581F548-AD32-4921-932C-2359DF693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5" y="1345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24">
              <a:extLst>
                <a:ext uri="{FF2B5EF4-FFF2-40B4-BE49-F238E27FC236}">
                  <a16:creationId xmlns:a16="http://schemas.microsoft.com/office/drawing/2014/main" id="{BDB3EB76-E927-40F3-9F43-F8B3573DF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4" y="1345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Oval 25">
              <a:extLst>
                <a:ext uri="{FF2B5EF4-FFF2-40B4-BE49-F238E27FC236}">
                  <a16:creationId xmlns:a16="http://schemas.microsoft.com/office/drawing/2014/main" id="{DC373C5F-398A-41A1-B3DA-3C3C1C1AE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" y="1412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26">
              <a:extLst>
                <a:ext uri="{FF2B5EF4-FFF2-40B4-BE49-F238E27FC236}">
                  <a16:creationId xmlns:a16="http://schemas.microsoft.com/office/drawing/2014/main" id="{C3F0D975-3BAB-45FD-B7A8-9CB4FE5EE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2" y="141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27">
              <a:extLst>
                <a:ext uri="{FF2B5EF4-FFF2-40B4-BE49-F238E27FC236}">
                  <a16:creationId xmlns:a16="http://schemas.microsoft.com/office/drawing/2014/main" id="{69501AC0-8E8A-4B97-A3C4-5759B13D1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2" y="141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28">
              <a:extLst>
                <a:ext uri="{FF2B5EF4-FFF2-40B4-BE49-F238E27FC236}">
                  <a16:creationId xmlns:a16="http://schemas.microsoft.com/office/drawing/2014/main" id="{4DC35699-2854-4CE4-A327-02753254A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1428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29">
              <a:extLst>
                <a:ext uri="{FF2B5EF4-FFF2-40B4-BE49-F238E27FC236}">
                  <a16:creationId xmlns:a16="http://schemas.microsoft.com/office/drawing/2014/main" id="{6E112038-5932-4E0A-B51F-1FCAF5BBA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0" y="1428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30">
              <a:extLst>
                <a:ext uri="{FF2B5EF4-FFF2-40B4-BE49-F238E27FC236}">
                  <a16:creationId xmlns:a16="http://schemas.microsoft.com/office/drawing/2014/main" id="{37D7D650-3399-42A5-BFEA-8A691714F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6" y="1443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31">
              <a:extLst>
                <a:ext uri="{FF2B5EF4-FFF2-40B4-BE49-F238E27FC236}">
                  <a16:creationId xmlns:a16="http://schemas.microsoft.com/office/drawing/2014/main" id="{6B213952-260E-41DF-A3FC-8887B1A29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2" y="1443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32">
              <a:extLst>
                <a:ext uri="{FF2B5EF4-FFF2-40B4-BE49-F238E27FC236}">
                  <a16:creationId xmlns:a16="http://schemas.microsoft.com/office/drawing/2014/main" id="{5345D11F-FD59-43F8-97E8-65C18F6A2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1451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33">
              <a:extLst>
                <a:ext uri="{FF2B5EF4-FFF2-40B4-BE49-F238E27FC236}">
                  <a16:creationId xmlns:a16="http://schemas.microsoft.com/office/drawing/2014/main" id="{1339C912-BA20-4FD9-81DF-B203994D7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1" y="1451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34">
              <a:extLst>
                <a:ext uri="{FF2B5EF4-FFF2-40B4-BE49-F238E27FC236}">
                  <a16:creationId xmlns:a16="http://schemas.microsoft.com/office/drawing/2014/main" id="{8880A28B-F040-46F2-BBEE-8F1FAC31C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3" y="147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35">
              <a:extLst>
                <a:ext uri="{FF2B5EF4-FFF2-40B4-BE49-F238E27FC236}">
                  <a16:creationId xmlns:a16="http://schemas.microsoft.com/office/drawing/2014/main" id="{9928B881-9E4D-4B05-932F-2C9D598FF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6" y="1472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36">
              <a:extLst>
                <a:ext uri="{FF2B5EF4-FFF2-40B4-BE49-F238E27FC236}">
                  <a16:creationId xmlns:a16="http://schemas.microsoft.com/office/drawing/2014/main" id="{63615409-8424-4656-A39B-9C827D416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8" y="147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Oval 37">
              <a:extLst>
                <a:ext uri="{FF2B5EF4-FFF2-40B4-BE49-F238E27FC236}">
                  <a16:creationId xmlns:a16="http://schemas.microsoft.com/office/drawing/2014/main" id="{9BD84E69-BE07-4252-972D-06E77112B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" y="151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38">
              <a:extLst>
                <a:ext uri="{FF2B5EF4-FFF2-40B4-BE49-F238E27FC236}">
                  <a16:creationId xmlns:a16="http://schemas.microsoft.com/office/drawing/2014/main" id="{2956FD76-1B8B-4226-82BA-130F20EA8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4" y="151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Oval 39">
              <a:extLst>
                <a:ext uri="{FF2B5EF4-FFF2-40B4-BE49-F238E27FC236}">
                  <a16:creationId xmlns:a16="http://schemas.microsoft.com/office/drawing/2014/main" id="{5CB8EEAC-122D-4E68-A85E-4F4B840FB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6" y="151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Oval 40">
              <a:extLst>
                <a:ext uri="{FF2B5EF4-FFF2-40B4-BE49-F238E27FC236}">
                  <a16:creationId xmlns:a16="http://schemas.microsoft.com/office/drawing/2014/main" id="{93B4C78C-BE9D-4078-8F27-1D57A855A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1" y="151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41">
              <a:extLst>
                <a:ext uri="{FF2B5EF4-FFF2-40B4-BE49-F238E27FC236}">
                  <a16:creationId xmlns:a16="http://schemas.microsoft.com/office/drawing/2014/main" id="{4454D26F-C3C0-4AE8-9A49-EF0C033BF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" y="151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Oval 42">
              <a:extLst>
                <a:ext uri="{FF2B5EF4-FFF2-40B4-BE49-F238E27FC236}">
                  <a16:creationId xmlns:a16="http://schemas.microsoft.com/office/drawing/2014/main" id="{45871BC7-C63C-4D9D-ACFE-F3DF31194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4" y="1554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Oval 43">
              <a:extLst>
                <a:ext uri="{FF2B5EF4-FFF2-40B4-BE49-F238E27FC236}">
                  <a16:creationId xmlns:a16="http://schemas.microsoft.com/office/drawing/2014/main" id="{0E4088C2-78F3-4B24-91CA-5429BAF35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5" y="1554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Oval 44">
              <a:extLst>
                <a:ext uri="{FF2B5EF4-FFF2-40B4-BE49-F238E27FC236}">
                  <a16:creationId xmlns:a16="http://schemas.microsoft.com/office/drawing/2014/main" id="{763444EA-075B-4AA7-9D16-C2DB1C442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2" y="160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Oval 45">
              <a:extLst>
                <a:ext uri="{FF2B5EF4-FFF2-40B4-BE49-F238E27FC236}">
                  <a16:creationId xmlns:a16="http://schemas.microsoft.com/office/drawing/2014/main" id="{E091C004-94B9-414D-BCF7-1B2EE7E93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3" y="160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46">
              <a:extLst>
                <a:ext uri="{FF2B5EF4-FFF2-40B4-BE49-F238E27FC236}">
                  <a16:creationId xmlns:a16="http://schemas.microsoft.com/office/drawing/2014/main" id="{C0357913-E2E3-4B19-B5B4-947265E9E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160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47">
              <a:extLst>
                <a:ext uri="{FF2B5EF4-FFF2-40B4-BE49-F238E27FC236}">
                  <a16:creationId xmlns:a16="http://schemas.microsoft.com/office/drawing/2014/main" id="{A5F2E27E-5879-42D6-94F5-2E7E7ADA9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9" y="1625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Oval 48">
              <a:extLst>
                <a:ext uri="{FF2B5EF4-FFF2-40B4-BE49-F238E27FC236}">
                  <a16:creationId xmlns:a16="http://schemas.microsoft.com/office/drawing/2014/main" id="{4DB99B9F-FD66-45D3-95F8-23619862B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9" y="1625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Oval 49">
              <a:extLst>
                <a:ext uri="{FF2B5EF4-FFF2-40B4-BE49-F238E27FC236}">
                  <a16:creationId xmlns:a16="http://schemas.microsoft.com/office/drawing/2014/main" id="{D53AF57D-1F26-416B-A26B-F32046172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6" y="1636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Oval 50">
              <a:extLst>
                <a:ext uri="{FF2B5EF4-FFF2-40B4-BE49-F238E27FC236}">
                  <a16:creationId xmlns:a16="http://schemas.microsoft.com/office/drawing/2014/main" id="{7ABA473B-6253-4862-9881-06D3786EF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7" y="1636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Oval 51">
              <a:extLst>
                <a:ext uri="{FF2B5EF4-FFF2-40B4-BE49-F238E27FC236}">
                  <a16:creationId xmlns:a16="http://schemas.microsoft.com/office/drawing/2014/main" id="{B2AA2F5E-D6BF-4CBE-B157-C19229D58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1659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Oval 52">
              <a:extLst>
                <a:ext uri="{FF2B5EF4-FFF2-40B4-BE49-F238E27FC236}">
                  <a16:creationId xmlns:a16="http://schemas.microsoft.com/office/drawing/2014/main" id="{07064534-7A30-499E-89E7-2E4016038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6" y="1659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Oval 53">
              <a:extLst>
                <a:ext uri="{FF2B5EF4-FFF2-40B4-BE49-F238E27FC236}">
                  <a16:creationId xmlns:a16="http://schemas.microsoft.com/office/drawing/2014/main" id="{19381CD3-701A-4851-9D21-C79FD67B6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0" y="1659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Oval 54">
              <a:extLst>
                <a:ext uri="{FF2B5EF4-FFF2-40B4-BE49-F238E27FC236}">
                  <a16:creationId xmlns:a16="http://schemas.microsoft.com/office/drawing/2014/main" id="{16A2AC9F-5C8A-4AA7-9E0F-3523C969F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1" y="166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Oval 55">
              <a:extLst>
                <a:ext uri="{FF2B5EF4-FFF2-40B4-BE49-F238E27FC236}">
                  <a16:creationId xmlns:a16="http://schemas.microsoft.com/office/drawing/2014/main" id="{E44271CE-FBBD-4556-8314-6E67C2D10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4" y="166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Oval 56">
              <a:extLst>
                <a:ext uri="{FF2B5EF4-FFF2-40B4-BE49-F238E27FC236}">
                  <a16:creationId xmlns:a16="http://schemas.microsoft.com/office/drawing/2014/main" id="{E92ECCEC-7F09-47FE-9A63-1BD927D34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6" y="166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Oval 57">
              <a:extLst>
                <a:ext uri="{FF2B5EF4-FFF2-40B4-BE49-F238E27FC236}">
                  <a16:creationId xmlns:a16="http://schemas.microsoft.com/office/drawing/2014/main" id="{733E2659-33DC-44CE-BA51-1F5985B75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7" y="1667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Oval 58">
              <a:extLst>
                <a:ext uri="{FF2B5EF4-FFF2-40B4-BE49-F238E27FC236}">
                  <a16:creationId xmlns:a16="http://schemas.microsoft.com/office/drawing/2014/main" id="{F766E463-A23A-464E-9E91-8324DD490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2" y="1671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59">
              <a:extLst>
                <a:ext uri="{FF2B5EF4-FFF2-40B4-BE49-F238E27FC236}">
                  <a16:creationId xmlns:a16="http://schemas.microsoft.com/office/drawing/2014/main" id="{A89B165E-A220-42ED-A45A-C24C1624C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3" y="168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Oval 60">
              <a:extLst>
                <a:ext uri="{FF2B5EF4-FFF2-40B4-BE49-F238E27FC236}">
                  <a16:creationId xmlns:a16="http://schemas.microsoft.com/office/drawing/2014/main" id="{0DF24AA1-CEFB-4A8F-8A77-6A85CC448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7" y="168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Oval 61">
              <a:extLst>
                <a:ext uri="{FF2B5EF4-FFF2-40B4-BE49-F238E27FC236}">
                  <a16:creationId xmlns:a16="http://schemas.microsoft.com/office/drawing/2014/main" id="{AAC96FD3-9A94-46D3-8366-38705B34B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8" y="1703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Oval 62">
              <a:extLst>
                <a:ext uri="{FF2B5EF4-FFF2-40B4-BE49-F238E27FC236}">
                  <a16:creationId xmlns:a16="http://schemas.microsoft.com/office/drawing/2014/main" id="{CAD9A68A-B3EA-4890-A879-88091650E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7" y="1709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Oval 63">
              <a:extLst>
                <a:ext uri="{FF2B5EF4-FFF2-40B4-BE49-F238E27FC236}">
                  <a16:creationId xmlns:a16="http://schemas.microsoft.com/office/drawing/2014/main" id="{91834895-76CF-46C0-9A38-A99C56394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2" y="1709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Oval 64">
              <a:extLst>
                <a:ext uri="{FF2B5EF4-FFF2-40B4-BE49-F238E27FC236}">
                  <a16:creationId xmlns:a16="http://schemas.microsoft.com/office/drawing/2014/main" id="{E1B433D4-4E3C-426C-996B-AB950AEAB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724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Oval 65">
              <a:extLst>
                <a:ext uri="{FF2B5EF4-FFF2-40B4-BE49-F238E27FC236}">
                  <a16:creationId xmlns:a16="http://schemas.microsoft.com/office/drawing/2014/main" id="{EAE13E86-858A-44D4-8F81-DB2E1C1D2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1" y="1724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Oval 66">
              <a:extLst>
                <a:ext uri="{FF2B5EF4-FFF2-40B4-BE49-F238E27FC236}">
                  <a16:creationId xmlns:a16="http://schemas.microsoft.com/office/drawing/2014/main" id="{F4FE5F2E-B81B-4864-A9AC-C543699ED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9" y="1724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Oval 67">
              <a:extLst>
                <a:ext uri="{FF2B5EF4-FFF2-40B4-BE49-F238E27FC236}">
                  <a16:creationId xmlns:a16="http://schemas.microsoft.com/office/drawing/2014/main" id="{C42A8249-EF50-4F26-8498-78A86E65E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0" y="1724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Oval 68">
              <a:extLst>
                <a:ext uri="{FF2B5EF4-FFF2-40B4-BE49-F238E27FC236}">
                  <a16:creationId xmlns:a16="http://schemas.microsoft.com/office/drawing/2014/main" id="{41A18914-3D92-4327-AC20-DBF4FA243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3" y="1724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Oval 69">
              <a:extLst>
                <a:ext uri="{FF2B5EF4-FFF2-40B4-BE49-F238E27FC236}">
                  <a16:creationId xmlns:a16="http://schemas.microsoft.com/office/drawing/2014/main" id="{C4D4227B-A91B-433F-B8C7-A4020EC80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3" y="1724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70">
              <a:extLst>
                <a:ext uri="{FF2B5EF4-FFF2-40B4-BE49-F238E27FC236}">
                  <a16:creationId xmlns:a16="http://schemas.microsoft.com/office/drawing/2014/main" id="{2D94CE6E-14E1-4992-8ED5-52C68E158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4" y="1724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Oval 71">
              <a:extLst>
                <a:ext uri="{FF2B5EF4-FFF2-40B4-BE49-F238E27FC236}">
                  <a16:creationId xmlns:a16="http://schemas.microsoft.com/office/drawing/2014/main" id="{F5663E3D-2BF0-4034-8985-A1014655A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1742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72">
              <a:extLst>
                <a:ext uri="{FF2B5EF4-FFF2-40B4-BE49-F238E27FC236}">
                  <a16:creationId xmlns:a16="http://schemas.microsoft.com/office/drawing/2014/main" id="{2FB0A68E-7107-4F79-AFB9-31B25C9A0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1" y="174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Oval 73">
              <a:extLst>
                <a:ext uri="{FF2B5EF4-FFF2-40B4-BE49-F238E27FC236}">
                  <a16:creationId xmlns:a16="http://schemas.microsoft.com/office/drawing/2014/main" id="{1A9AFB38-56F4-4E54-85A8-E63CCD1D9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6" y="1742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Oval 74">
              <a:extLst>
                <a:ext uri="{FF2B5EF4-FFF2-40B4-BE49-F238E27FC236}">
                  <a16:creationId xmlns:a16="http://schemas.microsoft.com/office/drawing/2014/main" id="{04113A35-C160-43B8-B940-6A0605010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" y="1755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Oval 75">
              <a:extLst>
                <a:ext uri="{FF2B5EF4-FFF2-40B4-BE49-F238E27FC236}">
                  <a16:creationId xmlns:a16="http://schemas.microsoft.com/office/drawing/2014/main" id="{95DB9BCB-F849-4EDD-9F98-B56116309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" y="1768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76">
              <a:extLst>
                <a:ext uri="{FF2B5EF4-FFF2-40B4-BE49-F238E27FC236}">
                  <a16:creationId xmlns:a16="http://schemas.microsoft.com/office/drawing/2014/main" id="{EA631C42-FF8F-4B81-AEC5-9080635CE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0" y="1768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Oval 77">
              <a:extLst>
                <a:ext uri="{FF2B5EF4-FFF2-40B4-BE49-F238E27FC236}">
                  <a16:creationId xmlns:a16="http://schemas.microsoft.com/office/drawing/2014/main" id="{1C9F9AA1-3408-4185-8E53-3D4C2685E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1768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78">
              <a:extLst>
                <a:ext uri="{FF2B5EF4-FFF2-40B4-BE49-F238E27FC236}">
                  <a16:creationId xmlns:a16="http://schemas.microsoft.com/office/drawing/2014/main" id="{047C0263-64F8-4BE6-A0FE-F91746D17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1" y="1768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Oval 79">
              <a:extLst>
                <a:ext uri="{FF2B5EF4-FFF2-40B4-BE49-F238E27FC236}">
                  <a16:creationId xmlns:a16="http://schemas.microsoft.com/office/drawing/2014/main" id="{94869EC4-55F4-4CCD-8C48-8F377D06D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7" y="1768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Oval 80">
              <a:extLst>
                <a:ext uri="{FF2B5EF4-FFF2-40B4-BE49-F238E27FC236}">
                  <a16:creationId xmlns:a16="http://schemas.microsoft.com/office/drawing/2014/main" id="{33DDB0D9-C6CA-4603-B52B-379ECCAE8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1" y="1768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Oval 81">
              <a:extLst>
                <a:ext uri="{FF2B5EF4-FFF2-40B4-BE49-F238E27FC236}">
                  <a16:creationId xmlns:a16="http://schemas.microsoft.com/office/drawing/2014/main" id="{9E7C124B-9047-4560-A82D-53DA86864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1" y="1768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82">
              <a:extLst>
                <a:ext uri="{FF2B5EF4-FFF2-40B4-BE49-F238E27FC236}">
                  <a16:creationId xmlns:a16="http://schemas.microsoft.com/office/drawing/2014/main" id="{3365E55D-EEA0-4221-B9C6-E73E9853F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" y="1768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Oval 83">
              <a:extLst>
                <a:ext uri="{FF2B5EF4-FFF2-40B4-BE49-F238E27FC236}">
                  <a16:creationId xmlns:a16="http://schemas.microsoft.com/office/drawing/2014/main" id="{4F1D21A4-229D-4517-A79E-03F25C0BE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4" y="1793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Oval 84">
              <a:extLst>
                <a:ext uri="{FF2B5EF4-FFF2-40B4-BE49-F238E27FC236}">
                  <a16:creationId xmlns:a16="http://schemas.microsoft.com/office/drawing/2014/main" id="{AE6F9210-A082-404D-B0CC-8C1A8845A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" y="1793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Oval 85">
              <a:extLst>
                <a:ext uri="{FF2B5EF4-FFF2-40B4-BE49-F238E27FC236}">
                  <a16:creationId xmlns:a16="http://schemas.microsoft.com/office/drawing/2014/main" id="{43BB059F-B3F9-4AC0-9D03-9E9F06815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8" y="1793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Oval 86">
              <a:extLst>
                <a:ext uri="{FF2B5EF4-FFF2-40B4-BE49-F238E27FC236}">
                  <a16:creationId xmlns:a16="http://schemas.microsoft.com/office/drawing/2014/main" id="{2061FBD4-1C42-408E-A9F6-E2FBB7318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" y="1793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Oval 87">
              <a:extLst>
                <a:ext uri="{FF2B5EF4-FFF2-40B4-BE49-F238E27FC236}">
                  <a16:creationId xmlns:a16="http://schemas.microsoft.com/office/drawing/2014/main" id="{ECCA472D-CD67-45F0-ACA9-C9AABA926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9" y="1793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Oval 88">
              <a:extLst>
                <a:ext uri="{FF2B5EF4-FFF2-40B4-BE49-F238E27FC236}">
                  <a16:creationId xmlns:a16="http://schemas.microsoft.com/office/drawing/2014/main" id="{013C2486-033E-4CC1-82C8-09CC7CCB9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4" y="1793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Oval 89">
              <a:extLst>
                <a:ext uri="{FF2B5EF4-FFF2-40B4-BE49-F238E27FC236}">
                  <a16:creationId xmlns:a16="http://schemas.microsoft.com/office/drawing/2014/main" id="{3DD9899F-F2AA-49A3-8CCA-0611555AF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3" y="1793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Oval 90">
              <a:extLst>
                <a:ext uri="{FF2B5EF4-FFF2-40B4-BE49-F238E27FC236}">
                  <a16:creationId xmlns:a16="http://schemas.microsoft.com/office/drawing/2014/main" id="{F5123096-566A-4DAC-8952-30B2DC6B2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9" y="1793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91">
              <a:extLst>
                <a:ext uri="{FF2B5EF4-FFF2-40B4-BE49-F238E27FC236}">
                  <a16:creationId xmlns:a16="http://schemas.microsoft.com/office/drawing/2014/main" id="{E2CA1106-A17C-446B-B4CF-7378B50B6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" y="1862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Oval 92">
              <a:extLst>
                <a:ext uri="{FF2B5EF4-FFF2-40B4-BE49-F238E27FC236}">
                  <a16:creationId xmlns:a16="http://schemas.microsoft.com/office/drawing/2014/main" id="{E9F9A0F7-FE0C-44F5-874B-06E348987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193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Oval 93">
              <a:extLst>
                <a:ext uri="{FF2B5EF4-FFF2-40B4-BE49-F238E27FC236}">
                  <a16:creationId xmlns:a16="http://schemas.microsoft.com/office/drawing/2014/main" id="{A9B8BB1A-1DCF-4D17-B281-18C101BDC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5" y="193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Oval 94">
              <a:extLst>
                <a:ext uri="{FF2B5EF4-FFF2-40B4-BE49-F238E27FC236}">
                  <a16:creationId xmlns:a16="http://schemas.microsoft.com/office/drawing/2014/main" id="{4D2AB30A-32AE-4997-AE91-9F52BE48A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" y="193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Oval 95">
              <a:extLst>
                <a:ext uri="{FF2B5EF4-FFF2-40B4-BE49-F238E27FC236}">
                  <a16:creationId xmlns:a16="http://schemas.microsoft.com/office/drawing/2014/main" id="{853E30F7-DD75-4F9F-A16E-54166CD29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" y="1937"/>
              <a:ext cx="20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Oval 96">
              <a:extLst>
                <a:ext uri="{FF2B5EF4-FFF2-40B4-BE49-F238E27FC236}">
                  <a16:creationId xmlns:a16="http://schemas.microsoft.com/office/drawing/2014/main" id="{C4F1C7CE-819E-479F-9052-BF8109F42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9" y="193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Oval 97">
              <a:extLst>
                <a:ext uri="{FF2B5EF4-FFF2-40B4-BE49-F238E27FC236}">
                  <a16:creationId xmlns:a16="http://schemas.microsoft.com/office/drawing/2014/main" id="{3A6F6580-72CE-4E90-A680-F1BA4FAFD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5" y="1937"/>
              <a:ext cx="21" cy="21"/>
            </a:xfrm>
            <a:prstGeom prst="ellipse">
              <a:avLst/>
            </a:prstGeom>
            <a:grp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7" name="Group 100">
            <a:extLst>
              <a:ext uri="{FF2B5EF4-FFF2-40B4-BE49-F238E27FC236}">
                <a16:creationId xmlns:a16="http://schemas.microsoft.com/office/drawing/2014/main" id="{47C6E913-FCA1-4E60-8509-30A3C6172A0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37198" y="1715821"/>
            <a:ext cx="5848261" cy="2164439"/>
            <a:chOff x="1373" y="1059"/>
            <a:chExt cx="3018" cy="1122"/>
          </a:xfrm>
          <a:solidFill>
            <a:schemeClr val="accent1"/>
          </a:solidFill>
        </p:grpSpPr>
        <p:sp>
          <p:nvSpPr>
            <p:cNvPr id="199" name="Oval 101">
              <a:extLst>
                <a:ext uri="{FF2B5EF4-FFF2-40B4-BE49-F238E27FC236}">
                  <a16:creationId xmlns:a16="http://schemas.microsoft.com/office/drawing/2014/main" id="{07A62FD7-3E2D-4F7F-B8B4-E7AB9F241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105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Oval 102">
              <a:extLst>
                <a:ext uri="{FF2B5EF4-FFF2-40B4-BE49-F238E27FC236}">
                  <a16:creationId xmlns:a16="http://schemas.microsoft.com/office/drawing/2014/main" id="{CF416178-355C-4198-8810-F186E4430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105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Oval 103">
              <a:extLst>
                <a:ext uri="{FF2B5EF4-FFF2-40B4-BE49-F238E27FC236}">
                  <a16:creationId xmlns:a16="http://schemas.microsoft.com/office/drawing/2014/main" id="{17B8E932-C291-4EDB-9EB5-9A5565AE9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5" y="105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Oval 104">
              <a:extLst>
                <a:ext uri="{FF2B5EF4-FFF2-40B4-BE49-F238E27FC236}">
                  <a16:creationId xmlns:a16="http://schemas.microsoft.com/office/drawing/2014/main" id="{DF5820FB-43E3-4E2A-A891-1F32DFA89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059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Oval 105">
              <a:extLst>
                <a:ext uri="{FF2B5EF4-FFF2-40B4-BE49-F238E27FC236}">
                  <a16:creationId xmlns:a16="http://schemas.microsoft.com/office/drawing/2014/main" id="{D566886C-25F4-4034-9EE5-D61498C33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069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Oval 106">
              <a:extLst>
                <a:ext uri="{FF2B5EF4-FFF2-40B4-BE49-F238E27FC236}">
                  <a16:creationId xmlns:a16="http://schemas.microsoft.com/office/drawing/2014/main" id="{E5C02FA2-6867-4894-958C-304704D32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106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Oval 107">
              <a:extLst>
                <a:ext uri="{FF2B5EF4-FFF2-40B4-BE49-F238E27FC236}">
                  <a16:creationId xmlns:a16="http://schemas.microsoft.com/office/drawing/2014/main" id="{EF0883FB-23AF-4485-A92F-5CE55073E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" y="106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Oval 108">
              <a:extLst>
                <a:ext uri="{FF2B5EF4-FFF2-40B4-BE49-F238E27FC236}">
                  <a16:creationId xmlns:a16="http://schemas.microsoft.com/office/drawing/2014/main" id="{3A2212F7-175C-4E0A-910D-56B2E458F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" y="1076"/>
              <a:ext cx="21" cy="20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Oval 109">
              <a:extLst>
                <a:ext uri="{FF2B5EF4-FFF2-40B4-BE49-F238E27FC236}">
                  <a16:creationId xmlns:a16="http://schemas.microsoft.com/office/drawing/2014/main" id="{8CE4B229-57A0-4881-9E63-DC4FB7CBA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6" y="1084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Oval 110">
              <a:extLst>
                <a:ext uri="{FF2B5EF4-FFF2-40B4-BE49-F238E27FC236}">
                  <a16:creationId xmlns:a16="http://schemas.microsoft.com/office/drawing/2014/main" id="{A558EE5E-6FD4-4C81-80EC-CC6007B14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" y="1084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Oval 111">
              <a:extLst>
                <a:ext uri="{FF2B5EF4-FFF2-40B4-BE49-F238E27FC236}">
                  <a16:creationId xmlns:a16="http://schemas.microsoft.com/office/drawing/2014/main" id="{C2D3C40B-7D60-46E2-B63C-F159789E1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1090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Oval 112">
              <a:extLst>
                <a:ext uri="{FF2B5EF4-FFF2-40B4-BE49-F238E27FC236}">
                  <a16:creationId xmlns:a16="http://schemas.microsoft.com/office/drawing/2014/main" id="{0FE79C66-8011-4486-BB7D-F98BE796E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1099"/>
              <a:ext cx="21" cy="20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Oval 113">
              <a:extLst>
                <a:ext uri="{FF2B5EF4-FFF2-40B4-BE49-F238E27FC236}">
                  <a16:creationId xmlns:a16="http://schemas.microsoft.com/office/drawing/2014/main" id="{B6B72D3A-0D55-41B6-ADA7-AEE09BD7A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6" y="1099"/>
              <a:ext cx="20" cy="20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Oval 114">
              <a:extLst>
                <a:ext uri="{FF2B5EF4-FFF2-40B4-BE49-F238E27FC236}">
                  <a16:creationId xmlns:a16="http://schemas.microsoft.com/office/drawing/2014/main" id="{DCF49138-995E-432F-9D95-2DEBA6DB3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6" y="1113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Oval 115">
              <a:extLst>
                <a:ext uri="{FF2B5EF4-FFF2-40B4-BE49-F238E27FC236}">
                  <a16:creationId xmlns:a16="http://schemas.microsoft.com/office/drawing/2014/main" id="{F6471A14-74CE-4903-8321-8E6013A76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" y="111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Oval 116">
              <a:extLst>
                <a:ext uri="{FF2B5EF4-FFF2-40B4-BE49-F238E27FC236}">
                  <a16:creationId xmlns:a16="http://schemas.microsoft.com/office/drawing/2014/main" id="{49B28D51-299C-4154-A771-B3C034ABE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3" y="111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Oval 117">
              <a:extLst>
                <a:ext uri="{FF2B5EF4-FFF2-40B4-BE49-F238E27FC236}">
                  <a16:creationId xmlns:a16="http://schemas.microsoft.com/office/drawing/2014/main" id="{76E7BAC9-281C-4B83-A7C5-034CD7FF4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111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Oval 118">
              <a:extLst>
                <a:ext uri="{FF2B5EF4-FFF2-40B4-BE49-F238E27FC236}">
                  <a16:creationId xmlns:a16="http://schemas.microsoft.com/office/drawing/2014/main" id="{A46B5EED-401C-4DD9-BAA5-CAAE28888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" y="111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Oval 119">
              <a:extLst>
                <a:ext uri="{FF2B5EF4-FFF2-40B4-BE49-F238E27FC236}">
                  <a16:creationId xmlns:a16="http://schemas.microsoft.com/office/drawing/2014/main" id="{30005072-33AD-4512-B146-4C1125F7D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4" y="111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Oval 120">
              <a:extLst>
                <a:ext uri="{FF2B5EF4-FFF2-40B4-BE49-F238E27FC236}">
                  <a16:creationId xmlns:a16="http://schemas.microsoft.com/office/drawing/2014/main" id="{FC5B705F-F8FB-4DAD-ABD3-62F963FD9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2" y="111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Oval 121">
              <a:extLst>
                <a:ext uri="{FF2B5EF4-FFF2-40B4-BE49-F238E27FC236}">
                  <a16:creationId xmlns:a16="http://schemas.microsoft.com/office/drawing/2014/main" id="{77330F8B-6E6F-48BA-AC47-FC58D1C07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3" y="1134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Oval 122">
              <a:extLst>
                <a:ext uri="{FF2B5EF4-FFF2-40B4-BE49-F238E27FC236}">
                  <a16:creationId xmlns:a16="http://schemas.microsoft.com/office/drawing/2014/main" id="{FCD6DEB5-09D4-448D-BF77-859208E22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3" y="1138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Oval 123">
              <a:extLst>
                <a:ext uri="{FF2B5EF4-FFF2-40B4-BE49-F238E27FC236}">
                  <a16:creationId xmlns:a16="http://schemas.microsoft.com/office/drawing/2014/main" id="{DB7718C8-93C8-4CC2-82B5-9AF1806A1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4" y="1146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Oval 124">
              <a:extLst>
                <a:ext uri="{FF2B5EF4-FFF2-40B4-BE49-F238E27FC236}">
                  <a16:creationId xmlns:a16="http://schemas.microsoft.com/office/drawing/2014/main" id="{34BE120D-18AF-4636-85CD-86C2907D2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" y="117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Oval 125">
              <a:extLst>
                <a:ext uri="{FF2B5EF4-FFF2-40B4-BE49-F238E27FC236}">
                  <a16:creationId xmlns:a16="http://schemas.microsoft.com/office/drawing/2014/main" id="{EE356F6C-ED74-4969-A121-33E0EF088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4" y="117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Oval 126">
              <a:extLst>
                <a:ext uri="{FF2B5EF4-FFF2-40B4-BE49-F238E27FC236}">
                  <a16:creationId xmlns:a16="http://schemas.microsoft.com/office/drawing/2014/main" id="{BE1B4F22-2D93-4ED0-888F-4D781E233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7" y="117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Oval 127">
              <a:extLst>
                <a:ext uri="{FF2B5EF4-FFF2-40B4-BE49-F238E27FC236}">
                  <a16:creationId xmlns:a16="http://schemas.microsoft.com/office/drawing/2014/main" id="{CD8E5FEF-BBD0-41F3-BBBE-2008F7D95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117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128">
              <a:extLst>
                <a:ext uri="{FF2B5EF4-FFF2-40B4-BE49-F238E27FC236}">
                  <a16:creationId xmlns:a16="http://schemas.microsoft.com/office/drawing/2014/main" id="{6FF61B39-A66B-4163-9CA8-7935C1770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" y="1188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Oval 129">
              <a:extLst>
                <a:ext uri="{FF2B5EF4-FFF2-40B4-BE49-F238E27FC236}">
                  <a16:creationId xmlns:a16="http://schemas.microsoft.com/office/drawing/2014/main" id="{24E9A6B2-5F4D-426F-938A-F38E42A08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" y="1188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Oval 130">
              <a:extLst>
                <a:ext uri="{FF2B5EF4-FFF2-40B4-BE49-F238E27FC236}">
                  <a16:creationId xmlns:a16="http://schemas.microsoft.com/office/drawing/2014/main" id="{A57652BF-D501-4385-9A4F-AE8E794AF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8" y="1230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Oval 131">
              <a:extLst>
                <a:ext uri="{FF2B5EF4-FFF2-40B4-BE49-F238E27FC236}">
                  <a16:creationId xmlns:a16="http://schemas.microsoft.com/office/drawing/2014/main" id="{2EB8BB89-D91B-401A-A0DC-A0CB16B84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4" y="1230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Oval 132">
              <a:extLst>
                <a:ext uri="{FF2B5EF4-FFF2-40B4-BE49-F238E27FC236}">
                  <a16:creationId xmlns:a16="http://schemas.microsoft.com/office/drawing/2014/main" id="{2EEEB203-A7DF-4D1E-9EB3-FFF000371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2" y="1257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Oval 133">
              <a:extLst>
                <a:ext uri="{FF2B5EF4-FFF2-40B4-BE49-F238E27FC236}">
                  <a16:creationId xmlns:a16="http://schemas.microsoft.com/office/drawing/2014/main" id="{801329AA-E45A-410C-A48F-8008C385C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5" y="1257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Oval 134">
              <a:extLst>
                <a:ext uri="{FF2B5EF4-FFF2-40B4-BE49-F238E27FC236}">
                  <a16:creationId xmlns:a16="http://schemas.microsoft.com/office/drawing/2014/main" id="{9BC1B223-0889-4427-9732-FE0C330BF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1305"/>
              <a:ext cx="21" cy="20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Oval 135">
              <a:extLst>
                <a:ext uri="{FF2B5EF4-FFF2-40B4-BE49-F238E27FC236}">
                  <a16:creationId xmlns:a16="http://schemas.microsoft.com/office/drawing/2014/main" id="{54885E85-0FF2-40DC-8560-59675930B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6" y="1305"/>
              <a:ext cx="21" cy="20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Oval 136">
              <a:extLst>
                <a:ext uri="{FF2B5EF4-FFF2-40B4-BE49-F238E27FC236}">
                  <a16:creationId xmlns:a16="http://schemas.microsoft.com/office/drawing/2014/main" id="{D71A75FA-240E-494D-81D4-854BB7A5E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2" y="1359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Oval 137">
              <a:extLst>
                <a:ext uri="{FF2B5EF4-FFF2-40B4-BE49-F238E27FC236}">
                  <a16:creationId xmlns:a16="http://schemas.microsoft.com/office/drawing/2014/main" id="{67534198-26A9-40E2-8854-15EDA01EE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9" y="1369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Oval 138">
              <a:extLst>
                <a:ext uri="{FF2B5EF4-FFF2-40B4-BE49-F238E27FC236}">
                  <a16:creationId xmlns:a16="http://schemas.microsoft.com/office/drawing/2014/main" id="{79212205-8C6D-4A0B-9258-5139050AE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8" y="1402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Oval 139">
              <a:extLst>
                <a:ext uri="{FF2B5EF4-FFF2-40B4-BE49-F238E27FC236}">
                  <a16:creationId xmlns:a16="http://schemas.microsoft.com/office/drawing/2014/main" id="{6771EF41-602A-4B7C-8BE6-E98D10AF6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0" y="1402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Oval 140">
              <a:extLst>
                <a:ext uri="{FF2B5EF4-FFF2-40B4-BE49-F238E27FC236}">
                  <a16:creationId xmlns:a16="http://schemas.microsoft.com/office/drawing/2014/main" id="{7C8D4808-F2E0-49B7-BF20-DFBB65A28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1436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Oval 141">
              <a:extLst>
                <a:ext uri="{FF2B5EF4-FFF2-40B4-BE49-F238E27FC236}">
                  <a16:creationId xmlns:a16="http://schemas.microsoft.com/office/drawing/2014/main" id="{D890C18A-B5FD-4937-BB87-4707EC4AD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5" y="1436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Oval 142">
              <a:extLst>
                <a:ext uri="{FF2B5EF4-FFF2-40B4-BE49-F238E27FC236}">
                  <a16:creationId xmlns:a16="http://schemas.microsoft.com/office/drawing/2014/main" id="{CD0DF957-9ACC-404E-BD7D-04C3D54A4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2" y="1573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Oval 143">
              <a:extLst>
                <a:ext uri="{FF2B5EF4-FFF2-40B4-BE49-F238E27FC236}">
                  <a16:creationId xmlns:a16="http://schemas.microsoft.com/office/drawing/2014/main" id="{CD6E2772-9782-4CEC-B0AC-6C4D064E4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4" y="157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Oval 144">
              <a:extLst>
                <a:ext uri="{FF2B5EF4-FFF2-40B4-BE49-F238E27FC236}">
                  <a16:creationId xmlns:a16="http://schemas.microsoft.com/office/drawing/2014/main" id="{9BE688D4-5045-4125-99E9-669DE59BF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573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Oval 145">
              <a:extLst>
                <a:ext uri="{FF2B5EF4-FFF2-40B4-BE49-F238E27FC236}">
                  <a16:creationId xmlns:a16="http://schemas.microsoft.com/office/drawing/2014/main" id="{FD172B1C-9D24-491D-B380-7E3EAA4F2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157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Oval 146">
              <a:extLst>
                <a:ext uri="{FF2B5EF4-FFF2-40B4-BE49-F238E27FC236}">
                  <a16:creationId xmlns:a16="http://schemas.microsoft.com/office/drawing/2014/main" id="{AC87FECF-826A-466D-BCAC-8C4273D4A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" y="1590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Oval 147">
              <a:extLst>
                <a:ext uri="{FF2B5EF4-FFF2-40B4-BE49-F238E27FC236}">
                  <a16:creationId xmlns:a16="http://schemas.microsoft.com/office/drawing/2014/main" id="{27D571E4-385C-472F-8398-5085A64C1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5" y="1590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Oval 148">
              <a:extLst>
                <a:ext uri="{FF2B5EF4-FFF2-40B4-BE49-F238E27FC236}">
                  <a16:creationId xmlns:a16="http://schemas.microsoft.com/office/drawing/2014/main" id="{63FFF45C-2BA1-4EE8-9F72-BC88AFDA0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" y="1609"/>
              <a:ext cx="21" cy="20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Oval 149">
              <a:extLst>
                <a:ext uri="{FF2B5EF4-FFF2-40B4-BE49-F238E27FC236}">
                  <a16:creationId xmlns:a16="http://schemas.microsoft.com/office/drawing/2014/main" id="{666D3249-65ED-4BF5-93D8-606CB50E0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8" y="1609"/>
              <a:ext cx="20" cy="20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Oval 150">
              <a:extLst>
                <a:ext uri="{FF2B5EF4-FFF2-40B4-BE49-F238E27FC236}">
                  <a16:creationId xmlns:a16="http://schemas.microsoft.com/office/drawing/2014/main" id="{AE847E54-40A9-4000-8330-9DAA0F859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9" y="1667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Oval 151">
              <a:extLst>
                <a:ext uri="{FF2B5EF4-FFF2-40B4-BE49-F238E27FC236}">
                  <a16:creationId xmlns:a16="http://schemas.microsoft.com/office/drawing/2014/main" id="{B2079094-5764-4323-811B-F85161E3B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" y="1667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Oval 152">
              <a:extLst>
                <a:ext uri="{FF2B5EF4-FFF2-40B4-BE49-F238E27FC236}">
                  <a16:creationId xmlns:a16="http://schemas.microsoft.com/office/drawing/2014/main" id="{1D198384-67E3-43CB-A1D7-90E4F9B5E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" y="1686"/>
              <a:ext cx="21" cy="20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Oval 153">
              <a:extLst>
                <a:ext uri="{FF2B5EF4-FFF2-40B4-BE49-F238E27FC236}">
                  <a16:creationId xmlns:a16="http://schemas.microsoft.com/office/drawing/2014/main" id="{7544215E-B3D8-44D0-923C-F7A98A517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3" y="1686"/>
              <a:ext cx="21" cy="20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Oval 154">
              <a:extLst>
                <a:ext uri="{FF2B5EF4-FFF2-40B4-BE49-F238E27FC236}">
                  <a16:creationId xmlns:a16="http://schemas.microsoft.com/office/drawing/2014/main" id="{E9E3A8CC-5A7C-4058-9FEB-DDC09F122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1" y="1721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Oval 155">
              <a:extLst>
                <a:ext uri="{FF2B5EF4-FFF2-40B4-BE49-F238E27FC236}">
                  <a16:creationId xmlns:a16="http://schemas.microsoft.com/office/drawing/2014/main" id="{8076698B-3715-44F8-AE14-BAD4F8A09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" y="172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Oval 156">
              <a:extLst>
                <a:ext uri="{FF2B5EF4-FFF2-40B4-BE49-F238E27FC236}">
                  <a16:creationId xmlns:a16="http://schemas.microsoft.com/office/drawing/2014/main" id="{555997A8-8825-4BD9-A27E-7BF438552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6" y="1725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Oval 157">
              <a:extLst>
                <a:ext uri="{FF2B5EF4-FFF2-40B4-BE49-F238E27FC236}">
                  <a16:creationId xmlns:a16="http://schemas.microsoft.com/office/drawing/2014/main" id="{0BA39566-3DE3-47F9-92E4-DCE43B1B9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9" y="1725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Oval 158">
              <a:extLst>
                <a:ext uri="{FF2B5EF4-FFF2-40B4-BE49-F238E27FC236}">
                  <a16:creationId xmlns:a16="http://schemas.microsoft.com/office/drawing/2014/main" id="{F0440DEB-270B-4312-BFF4-D8649D6AE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1725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Oval 159">
              <a:extLst>
                <a:ext uri="{FF2B5EF4-FFF2-40B4-BE49-F238E27FC236}">
                  <a16:creationId xmlns:a16="http://schemas.microsoft.com/office/drawing/2014/main" id="{0B0C2104-17AC-4D9C-879E-8CE86964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725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Oval 160">
              <a:extLst>
                <a:ext uri="{FF2B5EF4-FFF2-40B4-BE49-F238E27FC236}">
                  <a16:creationId xmlns:a16="http://schemas.microsoft.com/office/drawing/2014/main" id="{73FEFF1B-E931-4495-89A6-CA0B061CF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1" y="1783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Oval 161">
              <a:extLst>
                <a:ext uri="{FF2B5EF4-FFF2-40B4-BE49-F238E27FC236}">
                  <a16:creationId xmlns:a16="http://schemas.microsoft.com/office/drawing/2014/main" id="{27AEFCD1-5BA4-46E5-BD67-EB213DB54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3" y="178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Oval 162">
              <a:extLst>
                <a:ext uri="{FF2B5EF4-FFF2-40B4-BE49-F238E27FC236}">
                  <a16:creationId xmlns:a16="http://schemas.microsoft.com/office/drawing/2014/main" id="{4376AF40-9B5E-47DA-8493-4A39CAA13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8" y="1783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Oval 163">
              <a:extLst>
                <a:ext uri="{FF2B5EF4-FFF2-40B4-BE49-F238E27FC236}">
                  <a16:creationId xmlns:a16="http://schemas.microsoft.com/office/drawing/2014/main" id="{F63E9456-A08B-4270-98BF-6E0368C33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0" y="178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Oval 164">
              <a:extLst>
                <a:ext uri="{FF2B5EF4-FFF2-40B4-BE49-F238E27FC236}">
                  <a16:creationId xmlns:a16="http://schemas.microsoft.com/office/drawing/2014/main" id="{E3D88D33-C439-4055-9FE0-B0B447293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0" y="1783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Oval 165">
              <a:extLst>
                <a:ext uri="{FF2B5EF4-FFF2-40B4-BE49-F238E27FC236}">
                  <a16:creationId xmlns:a16="http://schemas.microsoft.com/office/drawing/2014/main" id="{211B5541-AA5D-469B-B1B4-9D5271AEE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Oval 166">
              <a:extLst>
                <a:ext uri="{FF2B5EF4-FFF2-40B4-BE49-F238E27FC236}">
                  <a16:creationId xmlns:a16="http://schemas.microsoft.com/office/drawing/2014/main" id="{0DD758FE-AC02-409A-A8F9-11437F524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Oval 167">
              <a:extLst>
                <a:ext uri="{FF2B5EF4-FFF2-40B4-BE49-F238E27FC236}">
                  <a16:creationId xmlns:a16="http://schemas.microsoft.com/office/drawing/2014/main" id="{EF61294D-7A83-4CE0-9BEC-0EE9B196B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4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Oval 168">
              <a:extLst>
                <a:ext uri="{FF2B5EF4-FFF2-40B4-BE49-F238E27FC236}">
                  <a16:creationId xmlns:a16="http://schemas.microsoft.com/office/drawing/2014/main" id="{E8F7DD91-7E4A-4CF6-92EB-F27503410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Oval 169">
              <a:extLst>
                <a:ext uri="{FF2B5EF4-FFF2-40B4-BE49-F238E27FC236}">
                  <a16:creationId xmlns:a16="http://schemas.microsoft.com/office/drawing/2014/main" id="{36D2D738-1C30-4D1F-983F-2AEF87329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71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Oval 170">
              <a:extLst>
                <a:ext uri="{FF2B5EF4-FFF2-40B4-BE49-F238E27FC236}">
                  <a16:creationId xmlns:a16="http://schemas.microsoft.com/office/drawing/2014/main" id="{D5520E3E-34FA-4492-BC5C-691D48770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0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Oval 171">
              <a:extLst>
                <a:ext uri="{FF2B5EF4-FFF2-40B4-BE49-F238E27FC236}">
                  <a16:creationId xmlns:a16="http://schemas.microsoft.com/office/drawing/2014/main" id="{10791F81-97BF-49E1-835F-43A2CAC41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9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Oval 172">
              <a:extLst>
                <a:ext uri="{FF2B5EF4-FFF2-40B4-BE49-F238E27FC236}">
                  <a16:creationId xmlns:a16="http://schemas.microsoft.com/office/drawing/2014/main" id="{9DDDD87B-DCBC-4A80-81DB-C0732D8EB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" y="1871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Oval 173">
              <a:extLst>
                <a:ext uri="{FF2B5EF4-FFF2-40B4-BE49-F238E27FC236}">
                  <a16:creationId xmlns:a16="http://schemas.microsoft.com/office/drawing/2014/main" id="{4FF3A5FE-2CE0-4AF6-8D1E-D29200057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Oval 174">
              <a:extLst>
                <a:ext uri="{FF2B5EF4-FFF2-40B4-BE49-F238E27FC236}">
                  <a16:creationId xmlns:a16="http://schemas.microsoft.com/office/drawing/2014/main" id="{67C1DEF6-667E-4AD0-B95D-236F3A75B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6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Oval 175">
              <a:extLst>
                <a:ext uri="{FF2B5EF4-FFF2-40B4-BE49-F238E27FC236}">
                  <a16:creationId xmlns:a16="http://schemas.microsoft.com/office/drawing/2014/main" id="{2035B81D-8099-4AE5-8348-CABFC6F0A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3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Oval 176">
              <a:extLst>
                <a:ext uri="{FF2B5EF4-FFF2-40B4-BE49-F238E27FC236}">
                  <a16:creationId xmlns:a16="http://schemas.microsoft.com/office/drawing/2014/main" id="{75D06113-0232-48DC-97B4-37955CC57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8" y="1871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Oval 177">
              <a:extLst>
                <a:ext uri="{FF2B5EF4-FFF2-40B4-BE49-F238E27FC236}">
                  <a16:creationId xmlns:a16="http://schemas.microsoft.com/office/drawing/2014/main" id="{93D39B7F-29CE-47A1-BCB6-42718526D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2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Oval 178">
              <a:extLst>
                <a:ext uri="{FF2B5EF4-FFF2-40B4-BE49-F238E27FC236}">
                  <a16:creationId xmlns:a16="http://schemas.microsoft.com/office/drawing/2014/main" id="{DD253840-4D9E-453B-8005-12B2666E2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9" y="1871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Oval 179">
              <a:extLst>
                <a:ext uri="{FF2B5EF4-FFF2-40B4-BE49-F238E27FC236}">
                  <a16:creationId xmlns:a16="http://schemas.microsoft.com/office/drawing/2014/main" id="{B3593FD2-E86D-4C83-A176-E9226B872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2160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Oval 180">
              <a:extLst>
                <a:ext uri="{FF2B5EF4-FFF2-40B4-BE49-F238E27FC236}">
                  <a16:creationId xmlns:a16="http://schemas.microsoft.com/office/drawing/2014/main" id="{703E9F01-E33A-4ED8-859D-2793EC9DD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5" y="2160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Oval 181">
              <a:extLst>
                <a:ext uri="{FF2B5EF4-FFF2-40B4-BE49-F238E27FC236}">
                  <a16:creationId xmlns:a16="http://schemas.microsoft.com/office/drawing/2014/main" id="{C882B02E-16AD-4E7F-B581-4615CC4FE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0" y="2160"/>
              <a:ext cx="20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Oval 182">
              <a:extLst>
                <a:ext uri="{FF2B5EF4-FFF2-40B4-BE49-F238E27FC236}">
                  <a16:creationId xmlns:a16="http://schemas.microsoft.com/office/drawing/2014/main" id="{B2BF2888-84DA-4A7F-8246-B1DAE9CCE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8" y="2160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Oval 183">
              <a:extLst>
                <a:ext uri="{FF2B5EF4-FFF2-40B4-BE49-F238E27FC236}">
                  <a16:creationId xmlns:a16="http://schemas.microsoft.com/office/drawing/2014/main" id="{F7462950-E93C-4160-B209-6D2271528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0" y="2160"/>
              <a:ext cx="21" cy="21"/>
            </a:xfrm>
            <a:prstGeom prst="ellipse">
              <a:avLst/>
            </a:prstGeom>
            <a:grp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2" name="Rectangle 194">
            <a:extLst>
              <a:ext uri="{FF2B5EF4-FFF2-40B4-BE49-F238E27FC236}">
                <a16:creationId xmlns:a16="http://schemas.microsoft.com/office/drawing/2014/main" id="{D39C5858-E781-4CF3-99E9-62B93013CB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4485" y="3007795"/>
            <a:ext cx="6331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 dirty="0" err="1">
                <a:solidFill>
                  <a:schemeClr val="tx2"/>
                </a:solidFill>
                <a:latin typeface="+mn-lt"/>
              </a:rPr>
              <a:t>Olaparib</a:t>
            </a:r>
            <a:endParaRPr lang="en-US" alt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94" name="Freeform 195">
            <a:extLst>
              <a:ext uri="{FF2B5EF4-FFF2-40B4-BE49-F238E27FC236}">
                <a16:creationId xmlns:a16="http://schemas.microsoft.com/office/drawing/2014/main" id="{F18B4818-76E2-4EEC-B0A7-140DD9C42BC9}"/>
              </a:ext>
            </a:extLst>
          </p:cNvPr>
          <p:cNvSpPr>
            <a:spLocks/>
          </p:cNvSpPr>
          <p:nvPr/>
        </p:nvSpPr>
        <p:spPr bwMode="auto">
          <a:xfrm>
            <a:off x="1455168" y="1743945"/>
            <a:ext cx="6007256" cy="2110023"/>
          </a:xfrm>
          <a:custGeom>
            <a:avLst/>
            <a:gdLst>
              <a:gd name="T0" fmla="*/ 286 w 3573"/>
              <a:gd name="T1" fmla="*/ 5 h 1255"/>
              <a:gd name="T2" fmla="*/ 407 w 3573"/>
              <a:gd name="T3" fmla="*/ 22 h 1255"/>
              <a:gd name="T4" fmla="*/ 504 w 3573"/>
              <a:gd name="T5" fmla="*/ 31 h 1255"/>
              <a:gd name="T6" fmla="*/ 530 w 3573"/>
              <a:gd name="T7" fmla="*/ 48 h 1255"/>
              <a:gd name="T8" fmla="*/ 572 w 3573"/>
              <a:gd name="T9" fmla="*/ 62 h 1255"/>
              <a:gd name="T10" fmla="*/ 615 w 3573"/>
              <a:gd name="T11" fmla="*/ 55 h 1255"/>
              <a:gd name="T12" fmla="*/ 650 w 3573"/>
              <a:gd name="T13" fmla="*/ 64 h 1255"/>
              <a:gd name="T14" fmla="*/ 776 w 3573"/>
              <a:gd name="T15" fmla="*/ 64 h 1255"/>
              <a:gd name="T16" fmla="*/ 821 w 3573"/>
              <a:gd name="T17" fmla="*/ 79 h 1255"/>
              <a:gd name="T18" fmla="*/ 861 w 3573"/>
              <a:gd name="T19" fmla="*/ 98 h 1255"/>
              <a:gd name="T20" fmla="*/ 908 w 3573"/>
              <a:gd name="T21" fmla="*/ 114 h 1255"/>
              <a:gd name="T22" fmla="*/ 944 w 3573"/>
              <a:gd name="T23" fmla="*/ 124 h 1255"/>
              <a:gd name="T24" fmla="*/ 1005 w 3573"/>
              <a:gd name="T25" fmla="*/ 141 h 1255"/>
              <a:gd name="T26" fmla="*/ 1081 w 3573"/>
              <a:gd name="T27" fmla="*/ 155 h 1255"/>
              <a:gd name="T28" fmla="*/ 1102 w 3573"/>
              <a:gd name="T29" fmla="*/ 171 h 1255"/>
              <a:gd name="T30" fmla="*/ 1129 w 3573"/>
              <a:gd name="T31" fmla="*/ 190 h 1255"/>
              <a:gd name="T32" fmla="*/ 1145 w 3573"/>
              <a:gd name="T33" fmla="*/ 221 h 1255"/>
              <a:gd name="T34" fmla="*/ 1266 w 3573"/>
              <a:gd name="T35" fmla="*/ 231 h 1255"/>
              <a:gd name="T36" fmla="*/ 1398 w 3573"/>
              <a:gd name="T37" fmla="*/ 252 h 1255"/>
              <a:gd name="T38" fmla="*/ 1417 w 3573"/>
              <a:gd name="T39" fmla="*/ 276 h 1255"/>
              <a:gd name="T40" fmla="*/ 1443 w 3573"/>
              <a:gd name="T41" fmla="*/ 293 h 1255"/>
              <a:gd name="T42" fmla="*/ 1505 w 3573"/>
              <a:gd name="T43" fmla="*/ 335 h 1255"/>
              <a:gd name="T44" fmla="*/ 1524 w 3573"/>
              <a:gd name="T45" fmla="*/ 378 h 1255"/>
              <a:gd name="T46" fmla="*/ 1552 w 3573"/>
              <a:gd name="T47" fmla="*/ 392 h 1255"/>
              <a:gd name="T48" fmla="*/ 1689 w 3573"/>
              <a:gd name="T49" fmla="*/ 402 h 1255"/>
              <a:gd name="T50" fmla="*/ 1706 w 3573"/>
              <a:gd name="T51" fmla="*/ 428 h 1255"/>
              <a:gd name="T52" fmla="*/ 1732 w 3573"/>
              <a:gd name="T53" fmla="*/ 445 h 1255"/>
              <a:gd name="T54" fmla="*/ 1775 w 3573"/>
              <a:gd name="T55" fmla="*/ 466 h 1255"/>
              <a:gd name="T56" fmla="*/ 1872 w 3573"/>
              <a:gd name="T57" fmla="*/ 492 h 1255"/>
              <a:gd name="T58" fmla="*/ 1905 w 3573"/>
              <a:gd name="T59" fmla="*/ 504 h 1255"/>
              <a:gd name="T60" fmla="*/ 1933 w 3573"/>
              <a:gd name="T61" fmla="*/ 521 h 1255"/>
              <a:gd name="T62" fmla="*/ 1964 w 3573"/>
              <a:gd name="T63" fmla="*/ 535 h 1255"/>
              <a:gd name="T64" fmla="*/ 1988 w 3573"/>
              <a:gd name="T65" fmla="*/ 571 h 1255"/>
              <a:gd name="T66" fmla="*/ 2163 w 3573"/>
              <a:gd name="T67" fmla="*/ 590 h 1255"/>
              <a:gd name="T68" fmla="*/ 2234 w 3573"/>
              <a:gd name="T69" fmla="*/ 606 h 1255"/>
              <a:gd name="T70" fmla="*/ 2293 w 3573"/>
              <a:gd name="T71" fmla="*/ 623 h 1255"/>
              <a:gd name="T72" fmla="*/ 2414 w 3573"/>
              <a:gd name="T73" fmla="*/ 632 h 1255"/>
              <a:gd name="T74" fmla="*/ 2425 w 3573"/>
              <a:gd name="T75" fmla="*/ 656 h 1255"/>
              <a:gd name="T76" fmla="*/ 2456 w 3573"/>
              <a:gd name="T77" fmla="*/ 699 h 1255"/>
              <a:gd name="T78" fmla="*/ 2511 w 3573"/>
              <a:gd name="T79" fmla="*/ 725 h 1255"/>
              <a:gd name="T80" fmla="*/ 2589 w 3573"/>
              <a:gd name="T81" fmla="*/ 749 h 1255"/>
              <a:gd name="T82" fmla="*/ 2733 w 3573"/>
              <a:gd name="T83" fmla="*/ 761 h 1255"/>
              <a:gd name="T84" fmla="*/ 2785 w 3573"/>
              <a:gd name="T85" fmla="*/ 804 h 1255"/>
              <a:gd name="T86" fmla="*/ 2863 w 3573"/>
              <a:gd name="T87" fmla="*/ 830 h 1255"/>
              <a:gd name="T88" fmla="*/ 2873 w 3573"/>
              <a:gd name="T89" fmla="*/ 927 h 1255"/>
              <a:gd name="T90" fmla="*/ 3259 w 3573"/>
              <a:gd name="T91" fmla="*/ 927 h 1255"/>
              <a:gd name="T92" fmla="*/ 3266 w 3573"/>
              <a:gd name="T93" fmla="*/ 1105 h 1255"/>
              <a:gd name="T94" fmla="*/ 3365 w 3573"/>
              <a:gd name="T95" fmla="*/ 1255 h 1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73" h="1255">
                <a:moveTo>
                  <a:pt x="0" y="0"/>
                </a:moveTo>
                <a:lnTo>
                  <a:pt x="234" y="0"/>
                </a:lnTo>
                <a:lnTo>
                  <a:pt x="234" y="5"/>
                </a:lnTo>
                <a:lnTo>
                  <a:pt x="286" y="5"/>
                </a:lnTo>
                <a:lnTo>
                  <a:pt x="348" y="5"/>
                </a:lnTo>
                <a:lnTo>
                  <a:pt x="348" y="12"/>
                </a:lnTo>
                <a:lnTo>
                  <a:pt x="407" y="12"/>
                </a:lnTo>
                <a:lnTo>
                  <a:pt x="407" y="22"/>
                </a:lnTo>
                <a:lnTo>
                  <a:pt x="452" y="22"/>
                </a:lnTo>
                <a:lnTo>
                  <a:pt x="452" y="31"/>
                </a:lnTo>
                <a:lnTo>
                  <a:pt x="497" y="31"/>
                </a:lnTo>
                <a:lnTo>
                  <a:pt x="504" y="31"/>
                </a:lnTo>
                <a:lnTo>
                  <a:pt x="504" y="38"/>
                </a:lnTo>
                <a:lnTo>
                  <a:pt x="513" y="38"/>
                </a:lnTo>
                <a:lnTo>
                  <a:pt x="513" y="48"/>
                </a:lnTo>
                <a:lnTo>
                  <a:pt x="530" y="48"/>
                </a:lnTo>
                <a:lnTo>
                  <a:pt x="530" y="55"/>
                </a:lnTo>
                <a:lnTo>
                  <a:pt x="539" y="55"/>
                </a:lnTo>
                <a:lnTo>
                  <a:pt x="539" y="62"/>
                </a:lnTo>
                <a:lnTo>
                  <a:pt x="572" y="62"/>
                </a:lnTo>
                <a:lnTo>
                  <a:pt x="572" y="48"/>
                </a:lnTo>
                <a:lnTo>
                  <a:pt x="601" y="48"/>
                </a:lnTo>
                <a:lnTo>
                  <a:pt x="601" y="55"/>
                </a:lnTo>
                <a:lnTo>
                  <a:pt x="615" y="55"/>
                </a:lnTo>
                <a:lnTo>
                  <a:pt x="615" y="69"/>
                </a:lnTo>
                <a:lnTo>
                  <a:pt x="632" y="69"/>
                </a:lnTo>
                <a:lnTo>
                  <a:pt x="650" y="69"/>
                </a:lnTo>
                <a:lnTo>
                  <a:pt x="650" y="64"/>
                </a:lnTo>
                <a:lnTo>
                  <a:pt x="676" y="64"/>
                </a:lnTo>
                <a:lnTo>
                  <a:pt x="729" y="64"/>
                </a:lnTo>
                <a:lnTo>
                  <a:pt x="771" y="64"/>
                </a:lnTo>
                <a:lnTo>
                  <a:pt x="776" y="64"/>
                </a:lnTo>
                <a:lnTo>
                  <a:pt x="776" y="72"/>
                </a:lnTo>
                <a:lnTo>
                  <a:pt x="785" y="72"/>
                </a:lnTo>
                <a:lnTo>
                  <a:pt x="785" y="79"/>
                </a:lnTo>
                <a:lnTo>
                  <a:pt x="821" y="79"/>
                </a:lnTo>
                <a:lnTo>
                  <a:pt x="821" y="91"/>
                </a:lnTo>
                <a:lnTo>
                  <a:pt x="830" y="91"/>
                </a:lnTo>
                <a:lnTo>
                  <a:pt x="830" y="98"/>
                </a:lnTo>
                <a:lnTo>
                  <a:pt x="861" y="98"/>
                </a:lnTo>
                <a:lnTo>
                  <a:pt x="861" y="105"/>
                </a:lnTo>
                <a:lnTo>
                  <a:pt x="901" y="105"/>
                </a:lnTo>
                <a:lnTo>
                  <a:pt x="908" y="105"/>
                </a:lnTo>
                <a:lnTo>
                  <a:pt x="908" y="114"/>
                </a:lnTo>
                <a:lnTo>
                  <a:pt x="918" y="114"/>
                </a:lnTo>
                <a:lnTo>
                  <a:pt x="934" y="114"/>
                </a:lnTo>
                <a:lnTo>
                  <a:pt x="934" y="124"/>
                </a:lnTo>
                <a:lnTo>
                  <a:pt x="944" y="124"/>
                </a:lnTo>
                <a:lnTo>
                  <a:pt x="944" y="131"/>
                </a:lnTo>
                <a:lnTo>
                  <a:pt x="991" y="131"/>
                </a:lnTo>
                <a:lnTo>
                  <a:pt x="1005" y="131"/>
                </a:lnTo>
                <a:lnTo>
                  <a:pt x="1005" y="141"/>
                </a:lnTo>
                <a:lnTo>
                  <a:pt x="1017" y="141"/>
                </a:lnTo>
                <a:lnTo>
                  <a:pt x="1017" y="148"/>
                </a:lnTo>
                <a:lnTo>
                  <a:pt x="1081" y="148"/>
                </a:lnTo>
                <a:lnTo>
                  <a:pt x="1081" y="155"/>
                </a:lnTo>
                <a:lnTo>
                  <a:pt x="1093" y="155"/>
                </a:lnTo>
                <a:lnTo>
                  <a:pt x="1093" y="164"/>
                </a:lnTo>
                <a:lnTo>
                  <a:pt x="1102" y="164"/>
                </a:lnTo>
                <a:lnTo>
                  <a:pt x="1102" y="171"/>
                </a:lnTo>
                <a:lnTo>
                  <a:pt x="1117" y="171"/>
                </a:lnTo>
                <a:lnTo>
                  <a:pt x="1117" y="183"/>
                </a:lnTo>
                <a:lnTo>
                  <a:pt x="1129" y="183"/>
                </a:lnTo>
                <a:lnTo>
                  <a:pt x="1129" y="190"/>
                </a:lnTo>
                <a:lnTo>
                  <a:pt x="1140" y="190"/>
                </a:lnTo>
                <a:lnTo>
                  <a:pt x="1140" y="202"/>
                </a:lnTo>
                <a:lnTo>
                  <a:pt x="1145" y="202"/>
                </a:lnTo>
                <a:lnTo>
                  <a:pt x="1145" y="221"/>
                </a:lnTo>
                <a:lnTo>
                  <a:pt x="1157" y="221"/>
                </a:lnTo>
                <a:lnTo>
                  <a:pt x="1157" y="231"/>
                </a:lnTo>
                <a:lnTo>
                  <a:pt x="1211" y="231"/>
                </a:lnTo>
                <a:lnTo>
                  <a:pt x="1266" y="231"/>
                </a:lnTo>
                <a:lnTo>
                  <a:pt x="1266" y="243"/>
                </a:lnTo>
                <a:lnTo>
                  <a:pt x="1379" y="243"/>
                </a:lnTo>
                <a:lnTo>
                  <a:pt x="1398" y="243"/>
                </a:lnTo>
                <a:lnTo>
                  <a:pt x="1398" y="252"/>
                </a:lnTo>
                <a:lnTo>
                  <a:pt x="1408" y="252"/>
                </a:lnTo>
                <a:lnTo>
                  <a:pt x="1408" y="264"/>
                </a:lnTo>
                <a:lnTo>
                  <a:pt x="1417" y="264"/>
                </a:lnTo>
                <a:lnTo>
                  <a:pt x="1417" y="276"/>
                </a:lnTo>
                <a:lnTo>
                  <a:pt x="1434" y="276"/>
                </a:lnTo>
                <a:lnTo>
                  <a:pt x="1434" y="285"/>
                </a:lnTo>
                <a:lnTo>
                  <a:pt x="1443" y="285"/>
                </a:lnTo>
                <a:lnTo>
                  <a:pt x="1443" y="293"/>
                </a:lnTo>
                <a:lnTo>
                  <a:pt x="1498" y="293"/>
                </a:lnTo>
                <a:lnTo>
                  <a:pt x="1498" y="319"/>
                </a:lnTo>
                <a:lnTo>
                  <a:pt x="1505" y="319"/>
                </a:lnTo>
                <a:lnTo>
                  <a:pt x="1505" y="335"/>
                </a:lnTo>
                <a:lnTo>
                  <a:pt x="1517" y="335"/>
                </a:lnTo>
                <a:lnTo>
                  <a:pt x="1517" y="343"/>
                </a:lnTo>
                <a:lnTo>
                  <a:pt x="1524" y="343"/>
                </a:lnTo>
                <a:lnTo>
                  <a:pt x="1524" y="378"/>
                </a:lnTo>
                <a:lnTo>
                  <a:pt x="1540" y="378"/>
                </a:lnTo>
                <a:lnTo>
                  <a:pt x="1540" y="388"/>
                </a:lnTo>
                <a:lnTo>
                  <a:pt x="1552" y="388"/>
                </a:lnTo>
                <a:lnTo>
                  <a:pt x="1552" y="392"/>
                </a:lnTo>
                <a:lnTo>
                  <a:pt x="1621" y="392"/>
                </a:lnTo>
                <a:lnTo>
                  <a:pt x="1671" y="392"/>
                </a:lnTo>
                <a:lnTo>
                  <a:pt x="1671" y="402"/>
                </a:lnTo>
                <a:lnTo>
                  <a:pt x="1689" y="402"/>
                </a:lnTo>
                <a:lnTo>
                  <a:pt x="1689" y="411"/>
                </a:lnTo>
                <a:lnTo>
                  <a:pt x="1697" y="411"/>
                </a:lnTo>
                <a:lnTo>
                  <a:pt x="1697" y="428"/>
                </a:lnTo>
                <a:lnTo>
                  <a:pt x="1706" y="428"/>
                </a:lnTo>
                <a:lnTo>
                  <a:pt x="1706" y="435"/>
                </a:lnTo>
                <a:lnTo>
                  <a:pt x="1723" y="435"/>
                </a:lnTo>
                <a:lnTo>
                  <a:pt x="1723" y="445"/>
                </a:lnTo>
                <a:lnTo>
                  <a:pt x="1732" y="445"/>
                </a:lnTo>
                <a:lnTo>
                  <a:pt x="1732" y="459"/>
                </a:lnTo>
                <a:lnTo>
                  <a:pt x="1765" y="459"/>
                </a:lnTo>
                <a:lnTo>
                  <a:pt x="1765" y="466"/>
                </a:lnTo>
                <a:lnTo>
                  <a:pt x="1775" y="466"/>
                </a:lnTo>
                <a:lnTo>
                  <a:pt x="1775" y="480"/>
                </a:lnTo>
                <a:lnTo>
                  <a:pt x="1848" y="480"/>
                </a:lnTo>
                <a:lnTo>
                  <a:pt x="1872" y="480"/>
                </a:lnTo>
                <a:lnTo>
                  <a:pt x="1872" y="492"/>
                </a:lnTo>
                <a:lnTo>
                  <a:pt x="1881" y="492"/>
                </a:lnTo>
                <a:lnTo>
                  <a:pt x="1881" y="499"/>
                </a:lnTo>
                <a:lnTo>
                  <a:pt x="1905" y="499"/>
                </a:lnTo>
                <a:lnTo>
                  <a:pt x="1905" y="504"/>
                </a:lnTo>
                <a:lnTo>
                  <a:pt x="1921" y="504"/>
                </a:lnTo>
                <a:lnTo>
                  <a:pt x="1921" y="511"/>
                </a:lnTo>
                <a:lnTo>
                  <a:pt x="1933" y="511"/>
                </a:lnTo>
                <a:lnTo>
                  <a:pt x="1933" y="521"/>
                </a:lnTo>
                <a:lnTo>
                  <a:pt x="1950" y="521"/>
                </a:lnTo>
                <a:lnTo>
                  <a:pt x="1950" y="530"/>
                </a:lnTo>
                <a:lnTo>
                  <a:pt x="1964" y="530"/>
                </a:lnTo>
                <a:lnTo>
                  <a:pt x="1964" y="535"/>
                </a:lnTo>
                <a:lnTo>
                  <a:pt x="1973" y="535"/>
                </a:lnTo>
                <a:lnTo>
                  <a:pt x="1973" y="556"/>
                </a:lnTo>
                <a:lnTo>
                  <a:pt x="1988" y="556"/>
                </a:lnTo>
                <a:lnTo>
                  <a:pt x="1988" y="571"/>
                </a:lnTo>
                <a:lnTo>
                  <a:pt x="2052" y="571"/>
                </a:lnTo>
                <a:lnTo>
                  <a:pt x="2075" y="571"/>
                </a:lnTo>
                <a:lnTo>
                  <a:pt x="2075" y="590"/>
                </a:lnTo>
                <a:lnTo>
                  <a:pt x="2163" y="590"/>
                </a:lnTo>
                <a:lnTo>
                  <a:pt x="2212" y="590"/>
                </a:lnTo>
                <a:lnTo>
                  <a:pt x="2212" y="597"/>
                </a:lnTo>
                <a:lnTo>
                  <a:pt x="2234" y="597"/>
                </a:lnTo>
                <a:lnTo>
                  <a:pt x="2234" y="606"/>
                </a:lnTo>
                <a:lnTo>
                  <a:pt x="2276" y="606"/>
                </a:lnTo>
                <a:lnTo>
                  <a:pt x="2276" y="613"/>
                </a:lnTo>
                <a:lnTo>
                  <a:pt x="2293" y="613"/>
                </a:lnTo>
                <a:lnTo>
                  <a:pt x="2293" y="623"/>
                </a:lnTo>
                <a:lnTo>
                  <a:pt x="2354" y="623"/>
                </a:lnTo>
                <a:lnTo>
                  <a:pt x="2390" y="623"/>
                </a:lnTo>
                <a:lnTo>
                  <a:pt x="2390" y="632"/>
                </a:lnTo>
                <a:lnTo>
                  <a:pt x="2414" y="632"/>
                </a:lnTo>
                <a:lnTo>
                  <a:pt x="2414" y="640"/>
                </a:lnTo>
                <a:lnTo>
                  <a:pt x="2418" y="640"/>
                </a:lnTo>
                <a:lnTo>
                  <a:pt x="2418" y="656"/>
                </a:lnTo>
                <a:lnTo>
                  <a:pt x="2425" y="656"/>
                </a:lnTo>
                <a:lnTo>
                  <a:pt x="2425" y="680"/>
                </a:lnTo>
                <a:lnTo>
                  <a:pt x="2435" y="680"/>
                </a:lnTo>
                <a:lnTo>
                  <a:pt x="2456" y="680"/>
                </a:lnTo>
                <a:lnTo>
                  <a:pt x="2456" y="699"/>
                </a:lnTo>
                <a:lnTo>
                  <a:pt x="2494" y="699"/>
                </a:lnTo>
                <a:lnTo>
                  <a:pt x="2494" y="716"/>
                </a:lnTo>
                <a:lnTo>
                  <a:pt x="2511" y="716"/>
                </a:lnTo>
                <a:lnTo>
                  <a:pt x="2511" y="725"/>
                </a:lnTo>
                <a:lnTo>
                  <a:pt x="2523" y="725"/>
                </a:lnTo>
                <a:lnTo>
                  <a:pt x="2523" y="742"/>
                </a:lnTo>
                <a:lnTo>
                  <a:pt x="2589" y="742"/>
                </a:lnTo>
                <a:lnTo>
                  <a:pt x="2589" y="749"/>
                </a:lnTo>
                <a:lnTo>
                  <a:pt x="2617" y="749"/>
                </a:lnTo>
                <a:lnTo>
                  <a:pt x="2617" y="761"/>
                </a:lnTo>
                <a:lnTo>
                  <a:pt x="2695" y="761"/>
                </a:lnTo>
                <a:lnTo>
                  <a:pt x="2733" y="761"/>
                </a:lnTo>
                <a:lnTo>
                  <a:pt x="2733" y="780"/>
                </a:lnTo>
                <a:lnTo>
                  <a:pt x="2750" y="780"/>
                </a:lnTo>
                <a:lnTo>
                  <a:pt x="2750" y="804"/>
                </a:lnTo>
                <a:lnTo>
                  <a:pt x="2785" y="804"/>
                </a:lnTo>
                <a:lnTo>
                  <a:pt x="2785" y="820"/>
                </a:lnTo>
                <a:lnTo>
                  <a:pt x="2795" y="820"/>
                </a:lnTo>
                <a:lnTo>
                  <a:pt x="2795" y="830"/>
                </a:lnTo>
                <a:lnTo>
                  <a:pt x="2863" y="830"/>
                </a:lnTo>
                <a:lnTo>
                  <a:pt x="2863" y="882"/>
                </a:lnTo>
                <a:lnTo>
                  <a:pt x="2873" y="882"/>
                </a:lnTo>
                <a:lnTo>
                  <a:pt x="2873" y="901"/>
                </a:lnTo>
                <a:lnTo>
                  <a:pt x="2873" y="927"/>
                </a:lnTo>
                <a:lnTo>
                  <a:pt x="3001" y="927"/>
                </a:lnTo>
                <a:lnTo>
                  <a:pt x="3048" y="927"/>
                </a:lnTo>
                <a:lnTo>
                  <a:pt x="3240" y="927"/>
                </a:lnTo>
                <a:lnTo>
                  <a:pt x="3259" y="927"/>
                </a:lnTo>
                <a:lnTo>
                  <a:pt x="3259" y="1013"/>
                </a:lnTo>
                <a:lnTo>
                  <a:pt x="3259" y="1089"/>
                </a:lnTo>
                <a:lnTo>
                  <a:pt x="3266" y="1089"/>
                </a:lnTo>
                <a:lnTo>
                  <a:pt x="3266" y="1105"/>
                </a:lnTo>
                <a:lnTo>
                  <a:pt x="3268" y="1105"/>
                </a:lnTo>
                <a:lnTo>
                  <a:pt x="3268" y="1146"/>
                </a:lnTo>
                <a:lnTo>
                  <a:pt x="3268" y="1255"/>
                </a:lnTo>
                <a:lnTo>
                  <a:pt x="3365" y="1255"/>
                </a:lnTo>
                <a:lnTo>
                  <a:pt x="3412" y="1255"/>
                </a:lnTo>
                <a:lnTo>
                  <a:pt x="3573" y="1255"/>
                </a:lnTo>
              </a:path>
            </a:pathLst>
          </a:custGeom>
          <a:noFill/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5" name="Rectangle 194">
            <a:extLst>
              <a:ext uri="{FF2B5EF4-FFF2-40B4-BE49-F238E27FC236}">
                <a16:creationId xmlns:a16="http://schemas.microsoft.com/office/drawing/2014/main" id="{2C9BB53F-1BA4-4358-A9D3-C6DE997EA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9285" y="3875957"/>
            <a:ext cx="6059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600" dirty="0">
                <a:solidFill>
                  <a:schemeClr val="accent1"/>
                </a:solidFill>
                <a:latin typeface="+mn-lt"/>
              </a:rPr>
              <a:t>Placebo</a:t>
            </a:r>
          </a:p>
        </p:txBody>
      </p:sp>
      <p:graphicFrame>
        <p:nvGraphicFramePr>
          <p:cNvPr id="282" name="Table 281">
            <a:extLst>
              <a:ext uri="{FF2B5EF4-FFF2-40B4-BE49-F238E27FC236}">
                <a16:creationId xmlns:a16="http://schemas.microsoft.com/office/drawing/2014/main" id="{47A0F222-B25B-445E-A09E-FCF073BF0F4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441315" y="653005"/>
          <a:ext cx="6350221" cy="23825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05249">
                  <a:extLst>
                    <a:ext uri="{9D8B030D-6E8A-4147-A177-3AD203B41FA5}">
                      <a16:colId xmlns:a16="http://schemas.microsoft.com/office/drawing/2014/main" val="2244434444"/>
                    </a:ext>
                  </a:extLst>
                </a:gridCol>
                <a:gridCol w="1720724">
                  <a:extLst>
                    <a:ext uri="{9D8B030D-6E8A-4147-A177-3AD203B41FA5}">
                      <a16:colId xmlns:a16="http://schemas.microsoft.com/office/drawing/2014/main" val="3804996999"/>
                    </a:ext>
                  </a:extLst>
                </a:gridCol>
                <a:gridCol w="1824248">
                  <a:extLst>
                    <a:ext uri="{9D8B030D-6E8A-4147-A177-3AD203B41FA5}">
                      <a16:colId xmlns:a16="http://schemas.microsoft.com/office/drawing/2014/main" val="227492736"/>
                    </a:ext>
                  </a:extLst>
                </a:gridCol>
              </a:tblGrid>
              <a:tr h="690880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900" dirty="0"/>
                        <a:t>Olaparib</a:t>
                      </a:r>
                      <a:br>
                        <a:rPr lang="en-NZ" sz="1900" dirty="0"/>
                      </a:br>
                      <a:r>
                        <a:rPr lang="en-NZ" sz="1900" dirty="0"/>
                        <a:t>(N=260)</a:t>
                      </a:r>
                      <a:endParaRPr lang="en-US" sz="19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900" dirty="0"/>
                        <a:t>Placebo</a:t>
                      </a:r>
                      <a:br>
                        <a:rPr lang="en-NZ" sz="1900" dirty="0"/>
                      </a:br>
                      <a:r>
                        <a:rPr lang="en-NZ" sz="1900" dirty="0"/>
                        <a:t>(N=131)</a:t>
                      </a:r>
                      <a:endParaRPr lang="en-US" sz="1900" dirty="0"/>
                    </a:p>
                  </a:txBody>
                  <a:tcPr marL="121920" marR="121920" marT="60960" marB="6096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225169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NZ" sz="1900" dirty="0"/>
                        <a:t>Events (%) [30.9% maturity]</a:t>
                      </a:r>
                      <a:endParaRPr lang="en-US" sz="1900" dirty="0"/>
                    </a:p>
                  </a:txBody>
                  <a:tcPr marL="121920" marR="121920" marT="60960" marB="6096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900" dirty="0"/>
                        <a:t>69 (26.5)</a:t>
                      </a:r>
                      <a:endParaRPr lang="en-US" sz="19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900" dirty="0"/>
                        <a:t>52 (39.7)</a:t>
                      </a:r>
                      <a:endParaRPr lang="en-US" sz="1900" dirty="0"/>
                    </a:p>
                  </a:txBody>
                  <a:tcPr marL="121920" marR="121920" marT="60960" marB="6096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88427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NZ" sz="1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Median PFS2, months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NZ" sz="1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NR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NZ" sz="1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41.9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861866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NZ" sz="2100" b="1" dirty="0"/>
                        <a:t>HR 0.50</a:t>
                      </a:r>
                      <a:endParaRPr lang="en-US" sz="2100" b="1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62014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+mn-lt"/>
                        </a:rPr>
                        <a:t>95% CI 0.35, 0.72; </a:t>
                      </a:r>
                      <a:r>
                        <a:rPr lang="en-US" sz="1900" i="1" dirty="0">
                          <a:latin typeface="+mn-lt"/>
                        </a:rPr>
                        <a:t>P=</a:t>
                      </a:r>
                      <a:r>
                        <a:rPr lang="en-US" sz="1900" dirty="0">
                          <a:latin typeface="+mn-lt"/>
                        </a:rPr>
                        <a:t>0.0002</a:t>
                      </a:r>
                      <a:endParaRPr lang="en-US" sz="19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569254"/>
                  </a:ext>
                </a:extLst>
              </a:tr>
            </a:tbl>
          </a:graphicData>
        </a:graphic>
      </p:graphicFrame>
      <p:sp>
        <p:nvSpPr>
          <p:cNvPr id="99" name="Freeform 5">
            <a:extLst>
              <a:ext uri="{FF2B5EF4-FFF2-40B4-BE49-F238E27FC236}">
                <a16:creationId xmlns:a16="http://schemas.microsoft.com/office/drawing/2014/main" id="{A18A414F-CBC6-47C0-852C-B391809F7618}"/>
              </a:ext>
            </a:extLst>
          </p:cNvPr>
          <p:cNvSpPr>
            <a:spLocks/>
          </p:cNvSpPr>
          <p:nvPr/>
        </p:nvSpPr>
        <p:spPr bwMode="auto">
          <a:xfrm>
            <a:off x="1445735" y="1733495"/>
            <a:ext cx="6078348" cy="1256397"/>
          </a:xfrm>
          <a:custGeom>
            <a:avLst/>
            <a:gdLst>
              <a:gd name="T0" fmla="*/ 200 w 3164"/>
              <a:gd name="T1" fmla="*/ 4 h 654"/>
              <a:gd name="T2" fmla="*/ 260 w 3164"/>
              <a:gd name="T3" fmla="*/ 15 h 654"/>
              <a:gd name="T4" fmla="*/ 389 w 3164"/>
              <a:gd name="T5" fmla="*/ 23 h 654"/>
              <a:gd name="T6" fmla="*/ 437 w 3164"/>
              <a:gd name="T7" fmla="*/ 38 h 654"/>
              <a:gd name="T8" fmla="*/ 538 w 3164"/>
              <a:gd name="T9" fmla="*/ 46 h 654"/>
              <a:gd name="T10" fmla="*/ 823 w 3164"/>
              <a:gd name="T11" fmla="*/ 63 h 654"/>
              <a:gd name="T12" fmla="*/ 952 w 3164"/>
              <a:gd name="T13" fmla="*/ 67 h 654"/>
              <a:gd name="T14" fmla="*/ 958 w 3164"/>
              <a:gd name="T15" fmla="*/ 77 h 654"/>
              <a:gd name="T16" fmla="*/ 967 w 3164"/>
              <a:gd name="T17" fmla="*/ 84 h 654"/>
              <a:gd name="T18" fmla="*/ 981 w 3164"/>
              <a:gd name="T19" fmla="*/ 98 h 654"/>
              <a:gd name="T20" fmla="*/ 1031 w 3164"/>
              <a:gd name="T21" fmla="*/ 102 h 654"/>
              <a:gd name="T22" fmla="*/ 1039 w 3164"/>
              <a:gd name="T23" fmla="*/ 119 h 654"/>
              <a:gd name="T24" fmla="*/ 1102 w 3164"/>
              <a:gd name="T25" fmla="*/ 125 h 654"/>
              <a:gd name="T26" fmla="*/ 1131 w 3164"/>
              <a:gd name="T27" fmla="*/ 136 h 654"/>
              <a:gd name="T28" fmla="*/ 1162 w 3164"/>
              <a:gd name="T29" fmla="*/ 150 h 654"/>
              <a:gd name="T30" fmla="*/ 1220 w 3164"/>
              <a:gd name="T31" fmla="*/ 157 h 654"/>
              <a:gd name="T32" fmla="*/ 1243 w 3164"/>
              <a:gd name="T33" fmla="*/ 171 h 654"/>
              <a:gd name="T34" fmla="*/ 1274 w 3164"/>
              <a:gd name="T35" fmla="*/ 180 h 654"/>
              <a:gd name="T36" fmla="*/ 1330 w 3164"/>
              <a:gd name="T37" fmla="*/ 188 h 654"/>
              <a:gd name="T38" fmla="*/ 1345 w 3164"/>
              <a:gd name="T39" fmla="*/ 201 h 654"/>
              <a:gd name="T40" fmla="*/ 1436 w 3164"/>
              <a:gd name="T41" fmla="*/ 209 h 654"/>
              <a:gd name="T42" fmla="*/ 1445 w 3164"/>
              <a:gd name="T43" fmla="*/ 224 h 654"/>
              <a:gd name="T44" fmla="*/ 1457 w 3164"/>
              <a:gd name="T45" fmla="*/ 234 h 654"/>
              <a:gd name="T46" fmla="*/ 1570 w 3164"/>
              <a:gd name="T47" fmla="*/ 238 h 654"/>
              <a:gd name="T48" fmla="*/ 1580 w 3164"/>
              <a:gd name="T49" fmla="*/ 253 h 654"/>
              <a:gd name="T50" fmla="*/ 1611 w 3164"/>
              <a:gd name="T51" fmla="*/ 261 h 654"/>
              <a:gd name="T52" fmla="*/ 1667 w 3164"/>
              <a:gd name="T53" fmla="*/ 269 h 654"/>
              <a:gd name="T54" fmla="*/ 1688 w 3164"/>
              <a:gd name="T55" fmla="*/ 282 h 654"/>
              <a:gd name="T56" fmla="*/ 1738 w 3164"/>
              <a:gd name="T57" fmla="*/ 292 h 654"/>
              <a:gd name="T58" fmla="*/ 1777 w 3164"/>
              <a:gd name="T59" fmla="*/ 305 h 654"/>
              <a:gd name="T60" fmla="*/ 1800 w 3164"/>
              <a:gd name="T61" fmla="*/ 313 h 654"/>
              <a:gd name="T62" fmla="*/ 1831 w 3164"/>
              <a:gd name="T63" fmla="*/ 326 h 654"/>
              <a:gd name="T64" fmla="*/ 1944 w 3164"/>
              <a:gd name="T65" fmla="*/ 334 h 654"/>
              <a:gd name="T66" fmla="*/ 2016 w 3164"/>
              <a:gd name="T67" fmla="*/ 340 h 654"/>
              <a:gd name="T68" fmla="*/ 2025 w 3164"/>
              <a:gd name="T69" fmla="*/ 359 h 654"/>
              <a:gd name="T70" fmla="*/ 2039 w 3164"/>
              <a:gd name="T71" fmla="*/ 366 h 654"/>
              <a:gd name="T72" fmla="*/ 2104 w 3164"/>
              <a:gd name="T73" fmla="*/ 380 h 654"/>
              <a:gd name="T74" fmla="*/ 2220 w 3164"/>
              <a:gd name="T75" fmla="*/ 386 h 654"/>
              <a:gd name="T76" fmla="*/ 2256 w 3164"/>
              <a:gd name="T77" fmla="*/ 395 h 654"/>
              <a:gd name="T78" fmla="*/ 2268 w 3164"/>
              <a:gd name="T79" fmla="*/ 418 h 654"/>
              <a:gd name="T80" fmla="*/ 2312 w 3164"/>
              <a:gd name="T81" fmla="*/ 424 h 654"/>
              <a:gd name="T82" fmla="*/ 2339 w 3164"/>
              <a:gd name="T83" fmla="*/ 441 h 654"/>
              <a:gd name="T84" fmla="*/ 2430 w 3164"/>
              <a:gd name="T85" fmla="*/ 449 h 654"/>
              <a:gd name="T86" fmla="*/ 2484 w 3164"/>
              <a:gd name="T87" fmla="*/ 470 h 654"/>
              <a:gd name="T88" fmla="*/ 2547 w 3164"/>
              <a:gd name="T89" fmla="*/ 485 h 654"/>
              <a:gd name="T90" fmla="*/ 2642 w 3164"/>
              <a:gd name="T91" fmla="*/ 493 h 654"/>
              <a:gd name="T92" fmla="*/ 2844 w 3164"/>
              <a:gd name="T93" fmla="*/ 579 h 654"/>
              <a:gd name="T94" fmla="*/ 3164 w 3164"/>
              <a:gd name="T95" fmla="*/ 654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64" h="654">
                <a:moveTo>
                  <a:pt x="0" y="0"/>
                </a:moveTo>
                <a:lnTo>
                  <a:pt x="200" y="0"/>
                </a:lnTo>
                <a:lnTo>
                  <a:pt x="200" y="4"/>
                </a:lnTo>
                <a:lnTo>
                  <a:pt x="214" y="4"/>
                </a:lnTo>
                <a:lnTo>
                  <a:pt x="214" y="15"/>
                </a:lnTo>
                <a:lnTo>
                  <a:pt x="260" y="15"/>
                </a:lnTo>
                <a:lnTo>
                  <a:pt x="366" y="15"/>
                </a:lnTo>
                <a:lnTo>
                  <a:pt x="366" y="23"/>
                </a:lnTo>
                <a:lnTo>
                  <a:pt x="389" y="23"/>
                </a:lnTo>
                <a:lnTo>
                  <a:pt x="389" y="29"/>
                </a:lnTo>
                <a:lnTo>
                  <a:pt x="437" y="29"/>
                </a:lnTo>
                <a:lnTo>
                  <a:pt x="437" y="38"/>
                </a:lnTo>
                <a:lnTo>
                  <a:pt x="528" y="38"/>
                </a:lnTo>
                <a:lnTo>
                  <a:pt x="528" y="46"/>
                </a:lnTo>
                <a:lnTo>
                  <a:pt x="538" y="46"/>
                </a:lnTo>
                <a:lnTo>
                  <a:pt x="538" y="52"/>
                </a:lnTo>
                <a:lnTo>
                  <a:pt x="823" y="52"/>
                </a:lnTo>
                <a:lnTo>
                  <a:pt x="823" y="63"/>
                </a:lnTo>
                <a:lnTo>
                  <a:pt x="854" y="63"/>
                </a:lnTo>
                <a:lnTo>
                  <a:pt x="854" y="67"/>
                </a:lnTo>
                <a:lnTo>
                  <a:pt x="952" y="67"/>
                </a:lnTo>
                <a:lnTo>
                  <a:pt x="952" y="71"/>
                </a:lnTo>
                <a:lnTo>
                  <a:pt x="958" y="71"/>
                </a:lnTo>
                <a:lnTo>
                  <a:pt x="958" y="77"/>
                </a:lnTo>
                <a:lnTo>
                  <a:pt x="963" y="77"/>
                </a:lnTo>
                <a:lnTo>
                  <a:pt x="963" y="84"/>
                </a:lnTo>
                <a:lnTo>
                  <a:pt x="967" y="84"/>
                </a:lnTo>
                <a:lnTo>
                  <a:pt x="967" y="90"/>
                </a:lnTo>
                <a:lnTo>
                  <a:pt x="981" y="90"/>
                </a:lnTo>
                <a:lnTo>
                  <a:pt x="981" y="98"/>
                </a:lnTo>
                <a:lnTo>
                  <a:pt x="1006" y="98"/>
                </a:lnTo>
                <a:lnTo>
                  <a:pt x="1006" y="102"/>
                </a:lnTo>
                <a:lnTo>
                  <a:pt x="1031" y="102"/>
                </a:lnTo>
                <a:lnTo>
                  <a:pt x="1031" y="113"/>
                </a:lnTo>
                <a:lnTo>
                  <a:pt x="1039" y="113"/>
                </a:lnTo>
                <a:lnTo>
                  <a:pt x="1039" y="119"/>
                </a:lnTo>
                <a:lnTo>
                  <a:pt x="1046" y="119"/>
                </a:lnTo>
                <a:lnTo>
                  <a:pt x="1046" y="125"/>
                </a:lnTo>
                <a:lnTo>
                  <a:pt x="1102" y="125"/>
                </a:lnTo>
                <a:lnTo>
                  <a:pt x="1102" y="136"/>
                </a:lnTo>
                <a:lnTo>
                  <a:pt x="1127" y="136"/>
                </a:lnTo>
                <a:lnTo>
                  <a:pt x="1131" y="136"/>
                </a:lnTo>
                <a:lnTo>
                  <a:pt x="1131" y="142"/>
                </a:lnTo>
                <a:lnTo>
                  <a:pt x="1162" y="142"/>
                </a:lnTo>
                <a:lnTo>
                  <a:pt x="1162" y="150"/>
                </a:lnTo>
                <a:lnTo>
                  <a:pt x="1197" y="150"/>
                </a:lnTo>
                <a:lnTo>
                  <a:pt x="1197" y="157"/>
                </a:lnTo>
                <a:lnTo>
                  <a:pt x="1220" y="157"/>
                </a:lnTo>
                <a:lnTo>
                  <a:pt x="1220" y="165"/>
                </a:lnTo>
                <a:lnTo>
                  <a:pt x="1243" y="165"/>
                </a:lnTo>
                <a:lnTo>
                  <a:pt x="1243" y="171"/>
                </a:lnTo>
                <a:lnTo>
                  <a:pt x="1270" y="171"/>
                </a:lnTo>
                <a:lnTo>
                  <a:pt x="1274" y="171"/>
                </a:lnTo>
                <a:lnTo>
                  <a:pt x="1274" y="180"/>
                </a:lnTo>
                <a:lnTo>
                  <a:pt x="1297" y="180"/>
                </a:lnTo>
                <a:lnTo>
                  <a:pt x="1297" y="188"/>
                </a:lnTo>
                <a:lnTo>
                  <a:pt x="1330" y="188"/>
                </a:lnTo>
                <a:lnTo>
                  <a:pt x="1330" y="198"/>
                </a:lnTo>
                <a:lnTo>
                  <a:pt x="1345" y="198"/>
                </a:lnTo>
                <a:lnTo>
                  <a:pt x="1345" y="201"/>
                </a:lnTo>
                <a:lnTo>
                  <a:pt x="1368" y="201"/>
                </a:lnTo>
                <a:lnTo>
                  <a:pt x="1368" y="209"/>
                </a:lnTo>
                <a:lnTo>
                  <a:pt x="1436" y="209"/>
                </a:lnTo>
                <a:lnTo>
                  <a:pt x="1436" y="217"/>
                </a:lnTo>
                <a:lnTo>
                  <a:pt x="1445" y="217"/>
                </a:lnTo>
                <a:lnTo>
                  <a:pt x="1445" y="224"/>
                </a:lnTo>
                <a:lnTo>
                  <a:pt x="1457" y="224"/>
                </a:lnTo>
                <a:lnTo>
                  <a:pt x="1457" y="232"/>
                </a:lnTo>
                <a:lnTo>
                  <a:pt x="1457" y="234"/>
                </a:lnTo>
                <a:lnTo>
                  <a:pt x="1530" y="234"/>
                </a:lnTo>
                <a:lnTo>
                  <a:pt x="1530" y="238"/>
                </a:lnTo>
                <a:lnTo>
                  <a:pt x="1570" y="238"/>
                </a:lnTo>
                <a:lnTo>
                  <a:pt x="1570" y="246"/>
                </a:lnTo>
                <a:lnTo>
                  <a:pt x="1580" y="246"/>
                </a:lnTo>
                <a:lnTo>
                  <a:pt x="1580" y="253"/>
                </a:lnTo>
                <a:lnTo>
                  <a:pt x="1607" y="253"/>
                </a:lnTo>
                <a:lnTo>
                  <a:pt x="1611" y="253"/>
                </a:lnTo>
                <a:lnTo>
                  <a:pt x="1611" y="261"/>
                </a:lnTo>
                <a:lnTo>
                  <a:pt x="1642" y="261"/>
                </a:lnTo>
                <a:lnTo>
                  <a:pt x="1642" y="269"/>
                </a:lnTo>
                <a:lnTo>
                  <a:pt x="1667" y="269"/>
                </a:lnTo>
                <a:lnTo>
                  <a:pt x="1667" y="276"/>
                </a:lnTo>
                <a:lnTo>
                  <a:pt x="1688" y="276"/>
                </a:lnTo>
                <a:lnTo>
                  <a:pt x="1688" y="282"/>
                </a:lnTo>
                <a:lnTo>
                  <a:pt x="1692" y="282"/>
                </a:lnTo>
                <a:lnTo>
                  <a:pt x="1692" y="292"/>
                </a:lnTo>
                <a:lnTo>
                  <a:pt x="1738" y="292"/>
                </a:lnTo>
                <a:lnTo>
                  <a:pt x="1738" y="301"/>
                </a:lnTo>
                <a:lnTo>
                  <a:pt x="1777" y="301"/>
                </a:lnTo>
                <a:lnTo>
                  <a:pt x="1777" y="305"/>
                </a:lnTo>
                <a:lnTo>
                  <a:pt x="1786" y="305"/>
                </a:lnTo>
                <a:lnTo>
                  <a:pt x="1786" y="313"/>
                </a:lnTo>
                <a:lnTo>
                  <a:pt x="1800" y="313"/>
                </a:lnTo>
                <a:lnTo>
                  <a:pt x="1800" y="320"/>
                </a:lnTo>
                <a:lnTo>
                  <a:pt x="1831" y="320"/>
                </a:lnTo>
                <a:lnTo>
                  <a:pt x="1831" y="326"/>
                </a:lnTo>
                <a:lnTo>
                  <a:pt x="1923" y="326"/>
                </a:lnTo>
                <a:lnTo>
                  <a:pt x="1923" y="334"/>
                </a:lnTo>
                <a:lnTo>
                  <a:pt x="1944" y="334"/>
                </a:lnTo>
                <a:lnTo>
                  <a:pt x="1944" y="340"/>
                </a:lnTo>
                <a:lnTo>
                  <a:pt x="2006" y="340"/>
                </a:lnTo>
                <a:lnTo>
                  <a:pt x="2016" y="340"/>
                </a:lnTo>
                <a:lnTo>
                  <a:pt x="2016" y="353"/>
                </a:lnTo>
                <a:lnTo>
                  <a:pt x="2025" y="353"/>
                </a:lnTo>
                <a:lnTo>
                  <a:pt x="2025" y="359"/>
                </a:lnTo>
                <a:lnTo>
                  <a:pt x="2033" y="359"/>
                </a:lnTo>
                <a:lnTo>
                  <a:pt x="2033" y="366"/>
                </a:lnTo>
                <a:lnTo>
                  <a:pt x="2039" y="366"/>
                </a:lnTo>
                <a:lnTo>
                  <a:pt x="2039" y="372"/>
                </a:lnTo>
                <a:lnTo>
                  <a:pt x="2104" y="372"/>
                </a:lnTo>
                <a:lnTo>
                  <a:pt x="2104" y="380"/>
                </a:lnTo>
                <a:lnTo>
                  <a:pt x="2193" y="380"/>
                </a:lnTo>
                <a:lnTo>
                  <a:pt x="2193" y="386"/>
                </a:lnTo>
                <a:lnTo>
                  <a:pt x="2220" y="386"/>
                </a:lnTo>
                <a:lnTo>
                  <a:pt x="2220" y="395"/>
                </a:lnTo>
                <a:lnTo>
                  <a:pt x="2237" y="395"/>
                </a:lnTo>
                <a:lnTo>
                  <a:pt x="2256" y="395"/>
                </a:lnTo>
                <a:lnTo>
                  <a:pt x="2256" y="403"/>
                </a:lnTo>
                <a:lnTo>
                  <a:pt x="2268" y="403"/>
                </a:lnTo>
                <a:lnTo>
                  <a:pt x="2268" y="418"/>
                </a:lnTo>
                <a:lnTo>
                  <a:pt x="2278" y="418"/>
                </a:lnTo>
                <a:lnTo>
                  <a:pt x="2278" y="424"/>
                </a:lnTo>
                <a:lnTo>
                  <a:pt x="2312" y="424"/>
                </a:lnTo>
                <a:lnTo>
                  <a:pt x="2312" y="434"/>
                </a:lnTo>
                <a:lnTo>
                  <a:pt x="2339" y="434"/>
                </a:lnTo>
                <a:lnTo>
                  <a:pt x="2339" y="441"/>
                </a:lnTo>
                <a:lnTo>
                  <a:pt x="2422" y="441"/>
                </a:lnTo>
                <a:lnTo>
                  <a:pt x="2422" y="449"/>
                </a:lnTo>
                <a:lnTo>
                  <a:pt x="2430" y="449"/>
                </a:lnTo>
                <a:lnTo>
                  <a:pt x="2430" y="460"/>
                </a:lnTo>
                <a:lnTo>
                  <a:pt x="2484" y="460"/>
                </a:lnTo>
                <a:lnTo>
                  <a:pt x="2484" y="470"/>
                </a:lnTo>
                <a:lnTo>
                  <a:pt x="2488" y="470"/>
                </a:lnTo>
                <a:lnTo>
                  <a:pt x="2488" y="485"/>
                </a:lnTo>
                <a:lnTo>
                  <a:pt x="2547" y="485"/>
                </a:lnTo>
                <a:lnTo>
                  <a:pt x="2638" y="485"/>
                </a:lnTo>
                <a:lnTo>
                  <a:pt x="2638" y="493"/>
                </a:lnTo>
                <a:lnTo>
                  <a:pt x="2642" y="493"/>
                </a:lnTo>
                <a:lnTo>
                  <a:pt x="2642" y="514"/>
                </a:lnTo>
                <a:lnTo>
                  <a:pt x="2844" y="514"/>
                </a:lnTo>
                <a:lnTo>
                  <a:pt x="2844" y="579"/>
                </a:lnTo>
                <a:lnTo>
                  <a:pt x="2904" y="579"/>
                </a:lnTo>
                <a:lnTo>
                  <a:pt x="2904" y="654"/>
                </a:lnTo>
                <a:lnTo>
                  <a:pt x="3164" y="654"/>
                </a:lnTo>
              </a:path>
            </a:pathLst>
          </a:cu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A5CFEE-CB67-4A93-97DE-07EFCF301F4C}"/>
              </a:ext>
            </a:extLst>
          </p:cNvPr>
          <p:cNvSpPr txBox="1"/>
          <p:nvPr/>
        </p:nvSpPr>
        <p:spPr>
          <a:xfrm>
            <a:off x="5082073" y="6182188"/>
            <a:ext cx="6850524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333" dirty="0">
                <a:latin typeface="Arial Narrow"/>
                <a:ea typeface="+mn-ea"/>
                <a:cs typeface="Arial Narrow"/>
              </a:rPr>
              <a:t>*</a:t>
            </a:r>
            <a:r>
              <a:rPr lang="en-US" sz="1333" dirty="0">
                <a:latin typeface="Arial Narrow"/>
                <a:ea typeface="+mn-ea"/>
                <a:cs typeface="Arial Narrow"/>
              </a:rPr>
              <a:t>T</a:t>
            </a:r>
            <a:r>
              <a:rPr lang="en-US" sz="1333" dirty="0">
                <a:latin typeface="Arial Narrow" panose="020B0606020202030204" pitchFamily="34" charset="0"/>
              </a:rPr>
              <a:t>ime from randomization to second progression or death</a:t>
            </a:r>
            <a:endParaRPr lang="en-US" sz="1333" dirty="0">
              <a:latin typeface="Arial Narrow" panose="020B0606020202030204" pitchFamily="34" charset="0"/>
              <a:ea typeface="+mn-ea"/>
              <a:cs typeface="Arial Narrow"/>
            </a:endParaRPr>
          </a:p>
        </p:txBody>
      </p: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B3EBB8E0-42E8-4781-8635-818DDDBA0518}"/>
              </a:ext>
            </a:extLst>
          </p:cNvPr>
          <p:cNvGrpSpPr/>
          <p:nvPr/>
        </p:nvGrpSpPr>
        <p:grpSpPr>
          <a:xfrm>
            <a:off x="9144089" y="3458782"/>
            <a:ext cx="2640000" cy="2051590"/>
            <a:chOff x="6798504" y="1503380"/>
            <a:chExt cx="1980000" cy="2430490"/>
          </a:xfrm>
        </p:grpSpPr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id="{2F219B5A-336E-42CF-87DE-52FF86B6E96B}"/>
                </a:ext>
              </a:extLst>
            </p:cNvPr>
            <p:cNvSpPr/>
            <p:nvPr/>
          </p:nvSpPr>
          <p:spPr>
            <a:xfrm>
              <a:off x="6798504" y="1503380"/>
              <a:ext cx="1980000" cy="24304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403615CE-CE05-4FB1-B474-6D412321B2C1}"/>
                </a:ext>
              </a:extLst>
            </p:cNvPr>
            <p:cNvSpPr txBox="1"/>
            <p:nvPr/>
          </p:nvSpPr>
          <p:spPr>
            <a:xfrm>
              <a:off x="6860144" y="1641995"/>
              <a:ext cx="1856720" cy="2151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67" dirty="0">
                  <a:latin typeface="Arial Narrow"/>
                </a:rPr>
                <a:t>In second line, a PARP inhibitor was used in 33/94 (35%) patients in the placebo arm and 10/91 (11%) patients in the </a:t>
              </a:r>
              <a:r>
                <a:rPr lang="en-US" sz="1867" dirty="0" err="1">
                  <a:latin typeface="Arial Narrow"/>
                </a:rPr>
                <a:t>olaparib</a:t>
              </a:r>
              <a:r>
                <a:rPr lang="en-US" sz="1867" dirty="0">
                  <a:latin typeface="Arial Narrow"/>
                </a:rPr>
                <a:t> arm</a:t>
              </a:r>
              <a:endParaRPr lang="en-US" sz="1867" dirty="0">
                <a:latin typeface="Arial Narrow"/>
                <a:ea typeface="+mn-ea"/>
                <a:cs typeface="Arial Narrow"/>
              </a:endParaRPr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220CA191-1A82-C64F-AA56-8DCDB49EEF1F}"/>
              </a:ext>
            </a:extLst>
          </p:cNvPr>
          <p:cNvSpPr txBox="1"/>
          <p:nvPr/>
        </p:nvSpPr>
        <p:spPr>
          <a:xfrm>
            <a:off x="928316" y="6481536"/>
            <a:ext cx="3743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0" u="none" strike="noStrike" kern="1200" baseline="0" dirty="0">
                <a:latin typeface="Arial Narrow"/>
                <a:ea typeface="+mn-ea"/>
                <a:cs typeface="Arial Narrow"/>
              </a:rPr>
              <a:t>Moore KN et al. Proc ESMO 2018; Abstract LBA7_PR.</a:t>
            </a:r>
          </a:p>
        </p:txBody>
      </p:sp>
    </p:spTree>
    <p:extLst>
      <p:ext uri="{BB962C8B-B14F-4D97-AF65-F5344CB8AC3E}">
        <p14:creationId xmlns:p14="http://schemas.microsoft.com/office/powerpoint/2010/main" val="331783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FFF0A1-107D-415A-94A6-C6F6718A1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545" y="144966"/>
            <a:ext cx="11053191" cy="1170878"/>
          </a:xfrm>
        </p:spPr>
        <p:txBody>
          <a:bodyPr/>
          <a:lstStyle/>
          <a:p>
            <a:r>
              <a:rPr lang="en-NZ" cap="none" dirty="0"/>
              <a:t>SOLO-1: Safety Summary: Treatment-emergent Adverse Events and Exposure</a:t>
            </a:r>
            <a:endParaRPr lang="en-US" cap="none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FC717D7-47C2-4C2C-A32B-C11298C1D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88238"/>
              </p:ext>
            </p:extLst>
          </p:nvPr>
        </p:nvGraphicFramePr>
        <p:xfrm>
          <a:off x="883477" y="1536605"/>
          <a:ext cx="10902448" cy="409333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880904">
                  <a:extLst>
                    <a:ext uri="{9D8B030D-6E8A-4147-A177-3AD203B41FA5}">
                      <a16:colId xmlns:a16="http://schemas.microsoft.com/office/drawing/2014/main" val="2657307727"/>
                    </a:ext>
                  </a:extLst>
                </a:gridCol>
                <a:gridCol w="3071268">
                  <a:extLst>
                    <a:ext uri="{9D8B030D-6E8A-4147-A177-3AD203B41FA5}">
                      <a16:colId xmlns:a16="http://schemas.microsoft.com/office/drawing/2014/main" val="3170748231"/>
                    </a:ext>
                  </a:extLst>
                </a:gridCol>
                <a:gridCol w="2950276">
                  <a:extLst>
                    <a:ext uri="{9D8B030D-6E8A-4147-A177-3AD203B41FA5}">
                      <a16:colId xmlns:a16="http://schemas.microsoft.com/office/drawing/2014/main" val="1928253449"/>
                    </a:ext>
                  </a:extLst>
                </a:gridCol>
              </a:tblGrid>
              <a:tr h="8534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/>
                        <a:t>Olaparib</a:t>
                      </a:r>
                      <a:br>
                        <a:rPr lang="en-NZ" sz="2400" dirty="0"/>
                      </a:br>
                      <a:r>
                        <a:rPr lang="en-NZ" sz="2400" dirty="0"/>
                        <a:t>(N=260)</a:t>
                      </a:r>
                      <a:endParaRPr lang="en-US" sz="2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/>
                        <a:t>Placebo</a:t>
                      </a:r>
                      <a:br>
                        <a:rPr lang="en-NZ" sz="2400"/>
                      </a:br>
                      <a:r>
                        <a:rPr lang="en-NZ" sz="2400"/>
                        <a:t>(N=130)</a:t>
                      </a:r>
                      <a:endParaRPr lang="en-US" sz="240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35812019"/>
                  </a:ext>
                </a:extLst>
              </a:tr>
              <a:tr h="466857">
                <a:tc>
                  <a:txBody>
                    <a:bodyPr/>
                    <a:lstStyle/>
                    <a:p>
                      <a:r>
                        <a:rPr lang="en-NZ" sz="2100" dirty="0"/>
                        <a:t>All-grade TEAEs, n (%)</a:t>
                      </a:r>
                      <a:endParaRPr lang="en-US" sz="21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 (98.5)</a:t>
                      </a:r>
                      <a:endParaRPr lang="en-US" sz="21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 (92.3)</a:t>
                      </a:r>
                      <a:endParaRPr lang="en-US" sz="21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3802570"/>
                  </a:ext>
                </a:extLst>
              </a:tr>
              <a:tr h="449635">
                <a:tc>
                  <a:txBody>
                    <a:bodyPr/>
                    <a:lstStyle/>
                    <a:p>
                      <a:r>
                        <a:rPr lang="en-NZ" sz="2100" dirty="0"/>
                        <a:t>Grade ≥3 TEAEs, n (%)</a:t>
                      </a:r>
                      <a:endParaRPr lang="en-US" sz="21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 (39.2)</a:t>
                      </a:r>
                      <a:endParaRPr lang="en-US" sz="21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 (18.5)</a:t>
                      </a:r>
                      <a:endParaRPr lang="en-US" sz="21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4587910"/>
                  </a:ext>
                </a:extLst>
              </a:tr>
              <a:tr h="466928">
                <a:tc>
                  <a:txBody>
                    <a:bodyPr/>
                    <a:lstStyle/>
                    <a:p>
                      <a:r>
                        <a:rPr lang="en-NZ" sz="2100" dirty="0"/>
                        <a:t>Serious </a:t>
                      </a:r>
                      <a:r>
                        <a:rPr lang="en-NZ" sz="2100" dirty="0" err="1"/>
                        <a:t>TEAEs</a:t>
                      </a:r>
                      <a:r>
                        <a:rPr lang="en-NZ" sz="2100" dirty="0"/>
                        <a:t>, n (%)</a:t>
                      </a:r>
                      <a:endParaRPr lang="en-US" sz="21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100" dirty="0"/>
                        <a:t>54 (20.8)</a:t>
                      </a:r>
                      <a:endParaRPr lang="en-US" sz="21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100"/>
                        <a:t>16 (12.3) </a:t>
                      </a:r>
                      <a:endParaRPr lang="en-US" sz="210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3984913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NZ" sz="2100" dirty="0"/>
                        <a:t>TEAEs leading to dose interruption, n (%)</a:t>
                      </a:r>
                      <a:endParaRPr lang="en-US" sz="21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 (51.9)</a:t>
                      </a:r>
                      <a:endParaRPr lang="en-US" sz="19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 (16.9)</a:t>
                      </a:r>
                      <a:endParaRPr lang="en-US" sz="19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73989940"/>
                  </a:ext>
                </a:extLst>
              </a:tr>
              <a:tr h="49286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100" dirty="0"/>
                        <a:t>TEAEs leading to dose reduction, n (%)</a:t>
                      </a:r>
                      <a:endParaRPr lang="en-US" sz="2100" dirty="0"/>
                    </a:p>
                  </a:txBody>
                  <a:tcPr marL="121920" marR="121920" marT="60960" marB="6096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 (28.5)</a:t>
                      </a:r>
                      <a:endParaRPr lang="en-US" sz="19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(3.1)</a:t>
                      </a:r>
                      <a:endParaRPr lang="en-US" sz="19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4014501"/>
                  </a:ext>
                </a:extLst>
              </a:tr>
              <a:tr h="45828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100" dirty="0"/>
                        <a:t>TEAEs leading to discontinuation, n (%)</a:t>
                      </a:r>
                      <a:endParaRPr lang="en-US" sz="2100" dirty="0"/>
                    </a:p>
                  </a:txBody>
                  <a:tcPr marL="121920" marR="121920" marT="60960" marB="6096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 (11.5)</a:t>
                      </a:r>
                      <a:endParaRPr lang="en-US" sz="19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(2.3)</a:t>
                      </a:r>
                      <a:endParaRPr lang="en-US" sz="19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6799350"/>
                  </a:ext>
                </a:extLst>
              </a:tr>
              <a:tr h="458281">
                <a:tc>
                  <a:txBody>
                    <a:bodyPr/>
                    <a:lstStyle/>
                    <a:p>
                      <a:r>
                        <a:rPr lang="en-NZ" sz="2100" b="0" dirty="0"/>
                        <a:t>Median (range) duration of treatment, months</a:t>
                      </a:r>
                      <a:endParaRPr lang="en-US" sz="2100" b="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100" b="0" dirty="0"/>
                        <a:t>24.6 (0–52.0)</a:t>
                      </a:r>
                      <a:endParaRPr lang="en-US" sz="2100" b="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100" b="0" dirty="0"/>
                        <a:t>13.9 (0.2–45.6)</a:t>
                      </a:r>
                      <a:endParaRPr lang="en-US" sz="2100" b="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037580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5300C12-15CE-4E8B-AF97-CB23D29713C7}"/>
              </a:ext>
            </a:extLst>
          </p:cNvPr>
          <p:cNvSpPr txBox="1"/>
          <p:nvPr/>
        </p:nvSpPr>
        <p:spPr>
          <a:xfrm>
            <a:off x="8947333" y="6185109"/>
            <a:ext cx="298933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333" dirty="0" err="1">
                <a:latin typeface="Arial Narrow"/>
                <a:ea typeface="+mn-ea"/>
                <a:cs typeface="Arial Narrow"/>
              </a:rPr>
              <a:t>TEAE</a:t>
            </a:r>
            <a:r>
              <a:rPr lang="en-NZ" sz="1333" dirty="0">
                <a:latin typeface="Arial Narrow"/>
                <a:ea typeface="+mn-ea"/>
                <a:cs typeface="Arial Narrow"/>
              </a:rPr>
              <a:t>, treatment-emergent adverse event</a:t>
            </a:r>
            <a:endParaRPr lang="en-US" sz="1333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1CBF9B-382D-704F-881D-8E5D2430E134}"/>
              </a:ext>
            </a:extLst>
          </p:cNvPr>
          <p:cNvSpPr txBox="1"/>
          <p:nvPr/>
        </p:nvSpPr>
        <p:spPr>
          <a:xfrm>
            <a:off x="928316" y="6481536"/>
            <a:ext cx="3743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0" u="none" strike="noStrike" kern="1200" baseline="0" dirty="0">
                <a:latin typeface="Arial Narrow"/>
                <a:ea typeface="+mn-ea"/>
                <a:cs typeface="Arial Narrow"/>
              </a:rPr>
              <a:t>Moore KN et al. Proc ESMO 2018; Abstract LBA7_PR.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03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3BBF6C-02F0-49BA-BD8A-7D30A36D2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565" y="582013"/>
            <a:ext cx="10913588" cy="553999"/>
          </a:xfrm>
        </p:spPr>
        <p:txBody>
          <a:bodyPr/>
          <a:lstStyle/>
          <a:p>
            <a:r>
              <a:rPr lang="en-NZ" cap="none" dirty="0"/>
              <a:t>SOLO-1: Most Common Treatment-emergent Adverse Events</a:t>
            </a:r>
            <a:endParaRPr lang="en-US" cap="none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920A6F5-EBD8-42B7-B15B-A4E239ADB1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2942055"/>
              </p:ext>
            </p:extLst>
          </p:nvPr>
        </p:nvGraphicFramePr>
        <p:xfrm>
          <a:off x="6122479" y="1756747"/>
          <a:ext cx="4208435" cy="3932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77D87F2-ACC8-44B0-899E-B92DE4D751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675519"/>
              </p:ext>
            </p:extLst>
          </p:nvPr>
        </p:nvGraphicFramePr>
        <p:xfrm>
          <a:off x="2037548" y="1756747"/>
          <a:ext cx="4216093" cy="3932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30">
            <a:extLst>
              <a:ext uri="{FF2B5EF4-FFF2-40B4-BE49-F238E27FC236}">
                <a16:creationId xmlns:a16="http://schemas.microsoft.com/office/drawing/2014/main" id="{D95FBDBD-AEB5-465F-BBDE-46108ADA6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6381" y="1499216"/>
            <a:ext cx="1566134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867" b="1" dirty="0" err="1">
                <a:solidFill>
                  <a:schemeClr val="accent2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Olaparib</a:t>
            </a:r>
            <a:r>
              <a:rPr lang="en-US" altLang="en-US" sz="1867" b="1" dirty="0">
                <a:solidFill>
                  <a:schemeClr val="accent2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 (N=260)</a:t>
            </a:r>
          </a:p>
        </p:txBody>
      </p:sp>
      <p:sp>
        <p:nvSpPr>
          <p:cNvPr id="12" name="Rectangle 31">
            <a:extLst>
              <a:ext uri="{FF2B5EF4-FFF2-40B4-BE49-F238E27FC236}">
                <a16:creationId xmlns:a16="http://schemas.microsoft.com/office/drawing/2014/main" id="{52DA2438-AED3-4B93-BF74-7CBF5BAEA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3606" y="1505024"/>
            <a:ext cx="1522853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 b="1" dirty="0">
                <a:solidFill>
                  <a:schemeClr val="accent1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Placebo (N=130)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31692-6D7B-4AED-A5F5-9B247AAA7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1933" y="3853621"/>
            <a:ext cx="9313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Constipation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9D0170-6796-4367-95FB-9FD35F3F84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3861" y="4225986"/>
            <a:ext cx="7854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Dysgeusia</a:t>
            </a:r>
          </a:p>
        </p:txBody>
      </p:sp>
      <p:sp>
        <p:nvSpPr>
          <p:cNvPr id="16" name="Rectangle 18">
            <a:extLst>
              <a:ext uri="{FF2B5EF4-FFF2-40B4-BE49-F238E27FC236}">
                <a16:creationId xmlns:a16="http://schemas.microsoft.com/office/drawing/2014/main" id="{62111C6E-1552-4719-A061-52A809F4C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2518" y="4970714"/>
            <a:ext cx="97783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Neutropenia*</a:t>
            </a: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3FBD8194-E46F-4ED6-8BF5-F5F6140BAC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838" y="1991794"/>
            <a:ext cx="6753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Nausea</a:t>
            </a: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C07887DE-65F0-4E8C-BFBD-81E5FAB49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855" y="2364159"/>
            <a:ext cx="13032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Fatigue/asthenia*</a:t>
            </a:r>
          </a:p>
        </p:txBody>
      </p:sp>
      <p:sp>
        <p:nvSpPr>
          <p:cNvPr id="19" name="Rectangle 10">
            <a:extLst>
              <a:ext uri="{FF2B5EF4-FFF2-40B4-BE49-F238E27FC236}">
                <a16:creationId xmlns:a16="http://schemas.microsoft.com/office/drawing/2014/main" id="{6FF183AE-C2BD-4E31-9F1C-C5D756DD2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2788" y="2736525"/>
            <a:ext cx="6415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Vomiting</a:t>
            </a:r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02A10D73-A043-4EF0-AA02-B34E13355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403" y="3481255"/>
            <a:ext cx="93901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 err="1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Diarrhoea</a:t>
            </a:r>
            <a:endParaRPr lang="en-US" altLang="en-US" sz="1600" dirty="0"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8F920C34-9637-4020-8C6C-DBBA7D57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2789" y="4598351"/>
            <a:ext cx="7165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Arthralgia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3A2121D-EB66-483F-A5AB-3A57DCA0E650}"/>
              </a:ext>
            </a:extLst>
          </p:cNvPr>
          <p:cNvGrpSpPr/>
          <p:nvPr/>
        </p:nvGrpSpPr>
        <p:grpSpPr>
          <a:xfrm>
            <a:off x="2163818" y="5280330"/>
            <a:ext cx="8041021" cy="357968"/>
            <a:chOff x="2635367" y="5615782"/>
            <a:chExt cx="4526533" cy="362286"/>
          </a:xfrm>
        </p:grpSpPr>
        <p:sp>
          <p:nvSpPr>
            <p:cNvPr id="23" name="Line 209">
              <a:extLst>
                <a:ext uri="{FF2B5EF4-FFF2-40B4-BE49-F238E27FC236}">
                  <a16:creationId xmlns:a16="http://schemas.microsoft.com/office/drawing/2014/main" id="{6EAFC2F2-FE04-4A7E-8DBC-7DAD8E4019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9968" y="5615782"/>
              <a:ext cx="0" cy="60325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4" name="Line 210">
              <a:extLst>
                <a:ext uri="{FF2B5EF4-FFF2-40B4-BE49-F238E27FC236}">
                  <a16:creationId xmlns:a16="http://schemas.microsoft.com/office/drawing/2014/main" id="{C09FB686-7E07-46B6-BFC4-2EA5548254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9450" y="5616575"/>
              <a:ext cx="0" cy="59532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5" name="Line 211">
              <a:extLst>
                <a:ext uri="{FF2B5EF4-FFF2-40B4-BE49-F238E27FC236}">
                  <a16:creationId xmlns:a16="http://schemas.microsoft.com/office/drawing/2014/main" id="{153697F7-1EDE-4C6D-8232-9FBF83AD99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6975" y="5616575"/>
              <a:ext cx="0" cy="59532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6" name="Line 212">
              <a:extLst>
                <a:ext uri="{FF2B5EF4-FFF2-40B4-BE49-F238E27FC236}">
                  <a16:creationId xmlns:a16="http://schemas.microsoft.com/office/drawing/2014/main" id="{C8173531-BAC1-49E5-80CE-5BFCC1FF73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9737" y="5616575"/>
              <a:ext cx="0" cy="59532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7" name="Line 213">
              <a:extLst>
                <a:ext uri="{FF2B5EF4-FFF2-40B4-BE49-F238E27FC236}">
                  <a16:creationId xmlns:a16="http://schemas.microsoft.com/office/drawing/2014/main" id="{7B2D2479-F8CE-40C8-AD3D-B33D62073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2500" y="5616575"/>
              <a:ext cx="0" cy="59532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8" name="Line 217">
              <a:extLst>
                <a:ext uri="{FF2B5EF4-FFF2-40B4-BE49-F238E27FC236}">
                  <a16:creationId xmlns:a16="http://schemas.microsoft.com/office/drawing/2014/main" id="{150C1F95-9AB3-4370-9F48-796AA56B3E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967" y="5616575"/>
              <a:ext cx="0" cy="59532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9" name="Line 218">
              <a:extLst>
                <a:ext uri="{FF2B5EF4-FFF2-40B4-BE49-F238E27FC236}">
                  <a16:creationId xmlns:a16="http://schemas.microsoft.com/office/drawing/2014/main" id="{E195CEA8-E669-4B11-B640-48540D67CF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8905" y="5616575"/>
              <a:ext cx="0" cy="59532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0" name="Line 219">
              <a:extLst>
                <a:ext uri="{FF2B5EF4-FFF2-40B4-BE49-F238E27FC236}">
                  <a16:creationId xmlns:a16="http://schemas.microsoft.com/office/drawing/2014/main" id="{5FAFAC70-F7ED-4EF7-BF5A-7339244654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1667" y="5616575"/>
              <a:ext cx="0" cy="59532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1" name="Line 220">
              <a:extLst>
                <a:ext uri="{FF2B5EF4-FFF2-40B4-BE49-F238E27FC236}">
                  <a16:creationId xmlns:a16="http://schemas.microsoft.com/office/drawing/2014/main" id="{8307763E-01A3-4F23-B462-E2E51F1AE6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37605" y="5616575"/>
              <a:ext cx="0" cy="59532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2" name="Line 221">
              <a:extLst>
                <a:ext uri="{FF2B5EF4-FFF2-40B4-BE49-F238E27FC236}">
                  <a16:creationId xmlns:a16="http://schemas.microsoft.com/office/drawing/2014/main" id="{DDB43636-ADFE-4216-98BD-3F3FF417DE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4811" y="5615782"/>
              <a:ext cx="0" cy="59532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979EBAB-D0CD-4F4B-861E-2BB27E433241}"/>
                </a:ext>
              </a:extLst>
            </p:cNvPr>
            <p:cNvSpPr txBox="1"/>
            <p:nvPr/>
          </p:nvSpPr>
          <p:spPr>
            <a:xfrm>
              <a:off x="2635367" y="5697728"/>
              <a:ext cx="223068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44D9629-F34F-4A1B-8B25-B2EA9CCBE2D8}"/>
                </a:ext>
              </a:extLst>
            </p:cNvPr>
            <p:cNvSpPr txBox="1"/>
            <p:nvPr/>
          </p:nvSpPr>
          <p:spPr>
            <a:xfrm>
              <a:off x="3167450" y="5697728"/>
              <a:ext cx="183363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D84131D-1909-44AF-9D76-F56A12CA6FC7}"/>
                </a:ext>
              </a:extLst>
            </p:cNvPr>
            <p:cNvSpPr txBox="1"/>
            <p:nvPr/>
          </p:nvSpPr>
          <p:spPr>
            <a:xfrm>
              <a:off x="3685611" y="5697728"/>
              <a:ext cx="183363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6E913E1-7948-4118-95C8-EED042C454BA}"/>
                </a:ext>
              </a:extLst>
            </p:cNvPr>
            <p:cNvSpPr txBox="1"/>
            <p:nvPr/>
          </p:nvSpPr>
          <p:spPr>
            <a:xfrm>
              <a:off x="4197675" y="5697728"/>
              <a:ext cx="183363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421418A-899D-4DCA-BE33-E4754B12DF37}"/>
                </a:ext>
              </a:extLst>
            </p:cNvPr>
            <p:cNvSpPr txBox="1"/>
            <p:nvPr/>
          </p:nvSpPr>
          <p:spPr>
            <a:xfrm>
              <a:off x="4729590" y="5697728"/>
              <a:ext cx="143659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AFF872-B1C1-4176-B155-99F2A1C7905F}"/>
                </a:ext>
              </a:extLst>
            </p:cNvPr>
            <p:cNvSpPr txBox="1"/>
            <p:nvPr/>
          </p:nvSpPr>
          <p:spPr>
            <a:xfrm>
              <a:off x="4924183" y="5697728"/>
              <a:ext cx="143659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2ED2185-7E87-4A61-ABA2-8D863707408F}"/>
                </a:ext>
              </a:extLst>
            </p:cNvPr>
            <p:cNvSpPr txBox="1"/>
            <p:nvPr/>
          </p:nvSpPr>
          <p:spPr>
            <a:xfrm>
              <a:off x="5416398" y="5697728"/>
              <a:ext cx="183363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48739D2-903A-46F7-8F0F-B93DEC35353C}"/>
                </a:ext>
              </a:extLst>
            </p:cNvPr>
            <p:cNvSpPr txBox="1"/>
            <p:nvPr/>
          </p:nvSpPr>
          <p:spPr>
            <a:xfrm>
              <a:off x="5928461" y="5697728"/>
              <a:ext cx="183363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639FB03-F22D-4A30-AF54-E5B0AB888FA7}"/>
                </a:ext>
              </a:extLst>
            </p:cNvPr>
            <p:cNvSpPr txBox="1"/>
            <p:nvPr/>
          </p:nvSpPr>
          <p:spPr>
            <a:xfrm>
              <a:off x="6446619" y="5697728"/>
              <a:ext cx="183363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BF4F68E-24E2-4BCE-B6D1-A900E5BE9529}"/>
                </a:ext>
              </a:extLst>
            </p:cNvPr>
            <p:cNvSpPr txBox="1"/>
            <p:nvPr/>
          </p:nvSpPr>
          <p:spPr>
            <a:xfrm>
              <a:off x="6938832" y="5697728"/>
              <a:ext cx="223068" cy="2803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595959"/>
                  </a:solidFill>
                  <a:latin typeface="+mn-lt"/>
                  <a:ea typeface="Ebrima" panose="02000000000000000000" pitchFamily="2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43" name="Line 197">
              <a:extLst>
                <a:ext uri="{FF2B5EF4-FFF2-40B4-BE49-F238E27FC236}">
                  <a16:creationId xmlns:a16="http://schemas.microsoft.com/office/drawing/2014/main" id="{184E6937-5C5D-4D7A-8A83-4B387E15B5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49966" y="5619432"/>
              <a:ext cx="4297225" cy="0"/>
            </a:xfrm>
            <a:prstGeom prst="line">
              <a:avLst/>
            </a:prstGeom>
            <a:noFill/>
            <a:ln w="11113" cap="flat">
              <a:solidFill>
                <a:srgbClr val="59595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1333" dirty="0">
                <a:solidFill>
                  <a:srgbClr val="595959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Rectangle 10">
            <a:extLst>
              <a:ext uri="{FF2B5EF4-FFF2-40B4-BE49-F238E27FC236}">
                <a16:creationId xmlns:a16="http://schemas.microsoft.com/office/drawing/2014/main" id="{98B1FB29-86E6-41FD-8211-219513B05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2725" y="3108890"/>
            <a:ext cx="8864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1219170"/>
            <a:r>
              <a:rPr lang="en-US" altLang="en-US" sz="1600" dirty="0" err="1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Anaemia</a:t>
            </a:r>
            <a:r>
              <a:rPr lang="en-US" altLang="en-US" sz="16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*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DEA040-522E-4781-9BCC-55F13FDA019E}"/>
              </a:ext>
            </a:extLst>
          </p:cNvPr>
          <p:cNvSpPr txBox="1"/>
          <p:nvPr/>
        </p:nvSpPr>
        <p:spPr>
          <a:xfrm>
            <a:off x="5723100" y="2029746"/>
            <a:ext cx="262203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9734612-A40E-4D47-AC00-E09E80447A35}"/>
              </a:ext>
            </a:extLst>
          </p:cNvPr>
          <p:cNvSpPr txBox="1"/>
          <p:nvPr/>
        </p:nvSpPr>
        <p:spPr>
          <a:xfrm>
            <a:off x="5615111" y="2417523"/>
            <a:ext cx="262203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3.8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4772485-1F91-415F-BE52-D19119E72777}"/>
              </a:ext>
            </a:extLst>
          </p:cNvPr>
          <p:cNvSpPr txBox="1"/>
          <p:nvPr/>
        </p:nvSpPr>
        <p:spPr>
          <a:xfrm>
            <a:off x="5738973" y="2778494"/>
            <a:ext cx="262203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5B873E-DDEF-4CB3-A169-A28F20F9EAFB}"/>
              </a:ext>
            </a:extLst>
          </p:cNvPr>
          <p:cNvSpPr txBox="1"/>
          <p:nvPr/>
        </p:nvSpPr>
        <p:spPr>
          <a:xfrm>
            <a:off x="4884843" y="3146667"/>
            <a:ext cx="344771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21.5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6E3A6C9-1DC8-472D-BA8F-65C2481CE82D}"/>
              </a:ext>
            </a:extLst>
          </p:cNvPr>
          <p:cNvSpPr txBox="1"/>
          <p:nvPr/>
        </p:nvSpPr>
        <p:spPr>
          <a:xfrm>
            <a:off x="5645339" y="3518991"/>
            <a:ext cx="262203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3.1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EC37C83-954D-4AF9-ABFA-7C1095F0CEC5}"/>
              </a:ext>
            </a:extLst>
          </p:cNvPr>
          <p:cNvSpPr txBox="1"/>
          <p:nvPr/>
        </p:nvSpPr>
        <p:spPr>
          <a:xfrm>
            <a:off x="5441828" y="5008277"/>
            <a:ext cx="262203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8.5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A4F3DF8-2DEF-4243-B75B-692D7D416A21}"/>
              </a:ext>
            </a:extLst>
          </p:cNvPr>
          <p:cNvSpPr txBox="1"/>
          <p:nvPr/>
        </p:nvSpPr>
        <p:spPr>
          <a:xfrm>
            <a:off x="6514513" y="5010511"/>
            <a:ext cx="262203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4.6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4D8DBA5-ED0F-4198-B18A-7AD74C6B67CA}"/>
              </a:ext>
            </a:extLst>
          </p:cNvPr>
          <p:cNvSpPr txBox="1"/>
          <p:nvPr/>
        </p:nvSpPr>
        <p:spPr>
          <a:xfrm>
            <a:off x="6412720" y="3146667"/>
            <a:ext cx="262203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EDC47BE-1078-470D-81AC-DF91D63AFB87}"/>
              </a:ext>
            </a:extLst>
          </p:cNvPr>
          <p:cNvSpPr txBox="1"/>
          <p:nvPr/>
        </p:nvSpPr>
        <p:spPr>
          <a:xfrm>
            <a:off x="6391744" y="2778494"/>
            <a:ext cx="262203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0397C1-FA9D-4C02-BF85-EAC0CCEFA42E}"/>
              </a:ext>
            </a:extLst>
          </p:cNvPr>
          <p:cNvSpPr txBox="1"/>
          <p:nvPr/>
        </p:nvSpPr>
        <p:spPr>
          <a:xfrm>
            <a:off x="6413432" y="2410321"/>
            <a:ext cx="262203" cy="1786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7" name="Chart 66">
            <a:extLst>
              <a:ext uri="{FF2B5EF4-FFF2-40B4-BE49-F238E27FC236}">
                <a16:creationId xmlns:a16="http://schemas.microsoft.com/office/drawing/2014/main" id="{9BBE784D-7DF7-4741-A271-47576A8EE6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8675377"/>
              </p:ext>
            </p:extLst>
          </p:nvPr>
        </p:nvGraphicFramePr>
        <p:xfrm>
          <a:off x="2074006" y="1756745"/>
          <a:ext cx="4216093" cy="3932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8" name="Chart 67">
            <a:extLst>
              <a:ext uri="{FF2B5EF4-FFF2-40B4-BE49-F238E27FC236}">
                <a16:creationId xmlns:a16="http://schemas.microsoft.com/office/drawing/2014/main" id="{7B24AE59-28CB-4D4F-B917-3E04BA7F1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7530556"/>
              </p:ext>
            </p:extLst>
          </p:nvPr>
        </p:nvGraphicFramePr>
        <p:xfrm>
          <a:off x="5792635" y="1355182"/>
          <a:ext cx="4208435" cy="3932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5" name="Rectangle 54">
            <a:extLst>
              <a:ext uri="{FF2B5EF4-FFF2-40B4-BE49-F238E27FC236}">
                <a16:creationId xmlns:a16="http://schemas.microsoft.com/office/drawing/2014/main" id="{68E0A526-E255-4483-8482-86D31CA90B00}"/>
              </a:ext>
            </a:extLst>
          </p:cNvPr>
          <p:cNvSpPr/>
          <p:nvPr/>
        </p:nvSpPr>
        <p:spPr>
          <a:xfrm>
            <a:off x="8474697" y="4548632"/>
            <a:ext cx="240000" cy="2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B14A36A-0A8A-491C-A7A1-32D8E7390B02}"/>
              </a:ext>
            </a:extLst>
          </p:cNvPr>
          <p:cNvSpPr/>
          <p:nvPr/>
        </p:nvSpPr>
        <p:spPr>
          <a:xfrm>
            <a:off x="8474697" y="4918443"/>
            <a:ext cx="240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48F7CBA-9E21-49A0-A75E-C644A5BA1FAF}"/>
              </a:ext>
            </a:extLst>
          </p:cNvPr>
          <p:cNvSpPr txBox="1"/>
          <p:nvPr/>
        </p:nvSpPr>
        <p:spPr>
          <a:xfrm>
            <a:off x="8664735" y="3746238"/>
            <a:ext cx="281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600" dirty="0">
                <a:latin typeface="Arial Narrow"/>
                <a:ea typeface="+mn-ea"/>
                <a:cs typeface="Arial Narrow"/>
              </a:rPr>
              <a:t>All grades (frequency ≥25%)</a:t>
            </a:r>
            <a:endParaRPr lang="en-US" sz="160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FB3F00D-1F32-4F63-B069-ACC6E1F5958B}"/>
              </a:ext>
            </a:extLst>
          </p:cNvPr>
          <p:cNvSpPr txBox="1"/>
          <p:nvPr/>
        </p:nvSpPr>
        <p:spPr>
          <a:xfrm>
            <a:off x="8664735" y="4107337"/>
            <a:ext cx="2583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600" dirty="0">
                <a:latin typeface="Arial Narrow"/>
                <a:ea typeface="+mn-ea"/>
                <a:cs typeface="Arial Narrow"/>
              </a:rPr>
              <a:t>Grade ≥3 (frequency ≥5%)</a:t>
            </a:r>
            <a:endParaRPr lang="en-US" sz="160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F50BAE8-BA7F-4E3D-80AA-BAA5E374FC9C}"/>
              </a:ext>
            </a:extLst>
          </p:cNvPr>
          <p:cNvSpPr/>
          <p:nvPr/>
        </p:nvSpPr>
        <p:spPr>
          <a:xfrm>
            <a:off x="8469889" y="3802191"/>
            <a:ext cx="240000" cy="24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2CFF2B1-1910-4621-87D5-DA2DE18FF5D5}"/>
              </a:ext>
            </a:extLst>
          </p:cNvPr>
          <p:cNvSpPr/>
          <p:nvPr/>
        </p:nvSpPr>
        <p:spPr>
          <a:xfrm>
            <a:off x="8469889" y="4172001"/>
            <a:ext cx="240000" cy="2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92700DC-E7B0-4613-AA91-97E19DE2B790}"/>
              </a:ext>
            </a:extLst>
          </p:cNvPr>
          <p:cNvSpPr txBox="1"/>
          <p:nvPr/>
        </p:nvSpPr>
        <p:spPr>
          <a:xfrm>
            <a:off x="8664735" y="4488169"/>
            <a:ext cx="281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600" dirty="0">
                <a:latin typeface="Arial Narrow"/>
                <a:ea typeface="+mn-ea"/>
                <a:cs typeface="Arial Narrow"/>
              </a:rPr>
              <a:t>All grades (frequency ≥25%)</a:t>
            </a:r>
            <a:endParaRPr lang="en-US" sz="160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25E5BFB-4CA3-4CB2-8C97-8169044E7BCE}"/>
              </a:ext>
            </a:extLst>
          </p:cNvPr>
          <p:cNvSpPr txBox="1"/>
          <p:nvPr/>
        </p:nvSpPr>
        <p:spPr>
          <a:xfrm>
            <a:off x="8664735" y="4853874"/>
            <a:ext cx="2583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600" dirty="0">
                <a:latin typeface="Arial Narrow"/>
                <a:ea typeface="+mn-ea"/>
                <a:cs typeface="Arial Narrow"/>
              </a:rPr>
              <a:t>Grade ≥3 (frequency ≥5%)</a:t>
            </a:r>
            <a:endParaRPr lang="en-US" sz="160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E43C901-D758-42DD-BC59-6C2F3DEB534B}"/>
              </a:ext>
            </a:extLst>
          </p:cNvPr>
          <p:cNvSpPr txBox="1"/>
          <p:nvPr/>
        </p:nvSpPr>
        <p:spPr>
          <a:xfrm>
            <a:off x="3774410" y="6091161"/>
            <a:ext cx="815552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NZ" sz="1333" dirty="0">
                <a:latin typeface="Arial Narrow"/>
                <a:ea typeface="+mn-ea"/>
                <a:cs typeface="Arial Narrow"/>
              </a:rPr>
              <a:t>*Grouped terms. </a:t>
            </a:r>
            <a:r>
              <a:rPr lang="en-NZ" sz="1333" dirty="0">
                <a:latin typeface="Arial Narrow"/>
                <a:cs typeface="Arial Narrow"/>
              </a:rPr>
              <a:t>All-grade thrombocytopenia (grouped term) occurred in 11.2% of patients in the </a:t>
            </a:r>
            <a:r>
              <a:rPr lang="en-NZ" sz="1333" dirty="0" err="1">
                <a:latin typeface="Arial Narrow"/>
                <a:cs typeface="Arial Narrow"/>
              </a:rPr>
              <a:t>olaparib</a:t>
            </a:r>
            <a:r>
              <a:rPr lang="en-NZ" sz="1333" dirty="0">
                <a:latin typeface="Arial Narrow"/>
                <a:cs typeface="Arial Narrow"/>
              </a:rPr>
              <a:t> group and 3.8% of patients in the placebo group and grade ≥3 thrombocytopenia (grouped term) occurred in 0.8% and 1.5%, respectively</a:t>
            </a:r>
            <a:r>
              <a:rPr lang="en-NZ" sz="1333" dirty="0">
                <a:latin typeface="Arial Narrow"/>
                <a:ea typeface="+mn-ea"/>
                <a:cs typeface="Arial Narrow"/>
              </a:rPr>
              <a:t>.  </a:t>
            </a:r>
            <a:endParaRPr lang="en-US" sz="1333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8FA0EA-C5E7-4ACA-997C-C347958169AB}"/>
              </a:ext>
            </a:extLst>
          </p:cNvPr>
          <p:cNvSpPr txBox="1"/>
          <p:nvPr/>
        </p:nvSpPr>
        <p:spPr>
          <a:xfrm>
            <a:off x="5191518" y="5651123"/>
            <a:ext cx="1991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Adverse events (%)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DBAD1D5-AAA1-114F-ABC3-308EB0228810}"/>
              </a:ext>
            </a:extLst>
          </p:cNvPr>
          <p:cNvSpPr txBox="1"/>
          <p:nvPr/>
        </p:nvSpPr>
        <p:spPr>
          <a:xfrm>
            <a:off x="928316" y="6481536"/>
            <a:ext cx="3743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0" u="none" strike="noStrike" kern="1200" baseline="0" dirty="0">
                <a:latin typeface="Arial Narrow"/>
                <a:ea typeface="+mn-ea"/>
                <a:cs typeface="Arial Narrow"/>
              </a:rPr>
              <a:t>Moore KN et al. Proc ESMO 2018; Abstract LBA7_PR.</a:t>
            </a:r>
          </a:p>
        </p:txBody>
      </p:sp>
    </p:spTree>
    <p:extLst>
      <p:ext uri="{BB962C8B-B14F-4D97-AF65-F5344CB8AC3E}">
        <p14:creationId xmlns:p14="http://schemas.microsoft.com/office/powerpoint/2010/main" val="258395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4|3.6|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|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3|19.9"/>
</p:tagLst>
</file>

<file path=ppt/theme/theme1.xml><?xml version="1.0" encoding="utf-8"?>
<a:theme xmlns:a="http://schemas.openxmlformats.org/drawingml/2006/main" name="Office Theme">
  <a:themeElements>
    <a:clrScheme name="Custom 29">
      <a:dk1>
        <a:sysClr val="windowText" lastClr="000000"/>
      </a:dk1>
      <a:lt1>
        <a:sysClr val="window" lastClr="FFFFFF"/>
      </a:lt1>
      <a:dk2>
        <a:srgbClr val="6E1E50"/>
      </a:dk2>
      <a:lt2>
        <a:srgbClr val="EEECE1"/>
      </a:lt2>
      <a:accent1>
        <a:srgbClr val="1E325F"/>
      </a:accent1>
      <a:accent2>
        <a:srgbClr val="6E1E50"/>
      </a:accent2>
      <a:accent3>
        <a:srgbClr val="7D8232"/>
      </a:accent3>
      <a:accent4>
        <a:srgbClr val="32502D"/>
      </a:accent4>
      <a:accent5>
        <a:srgbClr val="8795A0"/>
      </a:accent5>
      <a:accent6>
        <a:srgbClr val="56639D"/>
      </a:accent6>
      <a:hlink>
        <a:srgbClr val="000000"/>
      </a:hlink>
      <a:folHlink>
        <a:srgbClr val="000000"/>
      </a:folHlink>
    </a:clrScheme>
    <a:fontScheme name="Custom 6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dirty="0" smtClean="0">
            <a:latin typeface="+mn-lt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i="0" u="none" strike="noStrike" kern="1200" baseline="0" dirty="0" smtClean="0">
            <a:latin typeface="Arial Narrow"/>
            <a:ea typeface="+mn-ea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5" ma:contentTypeDescription="Create a new document." ma:contentTypeScope="" ma:versionID="23d67e052bb3c24e620a8f72405d5082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ecf5540b87dd5b4ccfd09fbe6551b200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DA2DDA-4E94-49B3-BE48-28E9F156685D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9DFA592E-B709-4F12-84FB-E63696DA2245}"/>
</file>

<file path=customXml/itemProps3.xml><?xml version="1.0" encoding="utf-8"?>
<ds:datastoreItem xmlns:ds="http://schemas.openxmlformats.org/officeDocument/2006/customXml" ds:itemID="{E4222D8A-0996-467E-BAB3-B6AA05DFEE15}"/>
</file>

<file path=docProps/app.xml><?xml version="1.0" encoding="utf-8"?>
<Properties xmlns="http://schemas.openxmlformats.org/officeDocument/2006/extended-properties" xmlns:vt="http://schemas.openxmlformats.org/officeDocument/2006/docPropsVTypes">
  <Template>ESMO-Conference-Speaker-Template-ELCC-2016-wide02</Template>
  <TotalTime>9507</TotalTime>
  <Words>1480</Words>
  <Application>Microsoft Macintosh PowerPoint</Application>
  <PresentationFormat>Widescreen</PresentationFormat>
  <Paragraphs>391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Wingdings</vt:lpstr>
      <vt:lpstr>Office Theme</vt:lpstr>
      <vt:lpstr>1_Office Theme</vt:lpstr>
      <vt:lpstr>PowerPoint Presentation</vt:lpstr>
      <vt:lpstr>Module 1: PARP Inhibition as a Therapeutic Strategy — Ovarian Cancer (OC) at the Vanguard </vt:lpstr>
      <vt:lpstr>DNA-Repair Deficiency (DRD) Impacts Up to Two-Thirds of Tumors</vt:lpstr>
      <vt:lpstr>Currently Approved PARP Inhibitors in Solid Tumors</vt:lpstr>
      <vt:lpstr>SOLO-1</vt:lpstr>
      <vt:lpstr>SOLO-1: PFS by Investigator Assessment</vt:lpstr>
      <vt:lpstr>SOLO-1: PFS2*</vt:lpstr>
      <vt:lpstr>SOLO-1: Safety Summary: Treatment-emergent Adverse Events and Exposure</vt:lpstr>
      <vt:lpstr>SOLO-1: Most Common Treatment-emergent Adverse Events</vt:lpstr>
      <vt:lpstr>SOLO-1: Adverse Events of Special Interest</vt:lpstr>
      <vt:lpstr>What Additional PARPi Studies are Coming?</vt:lpstr>
    </vt:vector>
  </TitlesOfParts>
  <Manager/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Alexis Oneca</cp:lastModifiedBy>
  <cp:revision>575</cp:revision>
  <cp:lastPrinted>2019-03-27T12:39:53Z</cp:lastPrinted>
  <dcterms:created xsi:type="dcterms:W3CDTF">2016-02-17T10:07:52Z</dcterms:created>
  <dcterms:modified xsi:type="dcterms:W3CDTF">2019-05-03T14:46:37Z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TaxKeyword">
    <vt:lpwstr/>
  </property>
</Properties>
</file>