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changesInfos/changesInfo1.xml" ContentType="application/vnd.ms-powerpoint.changesinfo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4087" r:id="rId2"/>
    <p:sldMasterId id="2147486011" r:id="rId3"/>
    <p:sldMasterId id="2147494326" r:id="rId4"/>
  </p:sldMasterIdLst>
  <p:notesMasterIdLst>
    <p:notesMasterId r:id="rId23"/>
  </p:notesMasterIdLst>
  <p:sldIdLst>
    <p:sldId id="1390" r:id="rId5"/>
    <p:sldId id="339" r:id="rId6"/>
    <p:sldId id="748" r:id="rId7"/>
    <p:sldId id="767" r:id="rId8"/>
    <p:sldId id="750" r:id="rId9"/>
    <p:sldId id="624" r:id="rId10"/>
    <p:sldId id="769" r:id="rId11"/>
    <p:sldId id="768" r:id="rId12"/>
    <p:sldId id="1388" r:id="rId13"/>
    <p:sldId id="770" r:id="rId14"/>
    <p:sldId id="725" r:id="rId15"/>
    <p:sldId id="771" r:id="rId16"/>
    <p:sldId id="719" r:id="rId17"/>
    <p:sldId id="741" r:id="rId18"/>
    <p:sldId id="774" r:id="rId19"/>
    <p:sldId id="773" r:id="rId20"/>
    <p:sldId id="772" r:id="rId21"/>
    <p:sldId id="742" r:id="rId2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40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7B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A82565-16A5-8D4A-B4D5-636AB1DA0B06}" v="4" dt="2019-04-02T14:28:09.422"/>
  </p1510:revLst>
</p1510:revInfo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6" autoAdjust="0"/>
    <p:restoredTop sz="95701" autoAdjust="0"/>
  </p:normalViewPr>
  <p:slideViewPr>
    <p:cSldViewPr snapToGrid="0">
      <p:cViewPr varScale="1">
        <p:scale>
          <a:sx n="103" d="100"/>
          <a:sy n="103" d="100"/>
        </p:scale>
        <p:origin x="976" y="184"/>
      </p:cViewPr>
      <p:guideLst>
        <p:guide orient="horz" pos="2400"/>
        <p:guide pos="40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32" Type="http://schemas.openxmlformats.org/officeDocument/2006/relationships/customXml" Target="../customXml/item3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ustomXml" Target="../customXml/item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a Izquierdo" userId="46480b9d-78ec-4659-884d-35c5467fe41c" providerId="ADAL" clId="{D6A82565-16A5-8D4A-B4D5-636AB1DA0B06}"/>
    <pc:docChg chg="addSld delSld modSld sldOrd delMainMaster">
      <pc:chgData name="Silvana Izquierdo" userId="46480b9d-78ec-4659-884d-35c5467fe41c" providerId="ADAL" clId="{D6A82565-16A5-8D4A-B4D5-636AB1DA0B06}" dt="2019-04-02T14:28:09.422" v="20"/>
      <pc:docMkLst>
        <pc:docMk/>
      </pc:docMkLst>
      <pc:sldChg chg="del">
        <pc:chgData name="Silvana Izquierdo" userId="46480b9d-78ec-4659-884d-35c5467fe41c" providerId="ADAL" clId="{D6A82565-16A5-8D4A-B4D5-636AB1DA0B06}" dt="2019-04-02T14:28:05.479" v="18" actId="2696"/>
        <pc:sldMkLst>
          <pc:docMk/>
          <pc:sldMk cId="3209647365" sldId="270"/>
        </pc:sldMkLst>
      </pc:sldChg>
      <pc:sldChg chg="del">
        <pc:chgData name="Silvana Izquierdo" userId="46480b9d-78ec-4659-884d-35c5467fe41c" providerId="ADAL" clId="{D6A82565-16A5-8D4A-B4D5-636AB1DA0B06}" dt="2019-04-02T14:28:05.456" v="5" actId="2696"/>
        <pc:sldMkLst>
          <pc:docMk/>
          <pc:sldMk cId="896795419" sldId="271"/>
        </pc:sldMkLst>
      </pc:sldChg>
      <pc:sldChg chg="del">
        <pc:chgData name="Silvana Izquierdo" userId="46480b9d-78ec-4659-884d-35c5467fe41c" providerId="ADAL" clId="{D6A82565-16A5-8D4A-B4D5-636AB1DA0B06}" dt="2019-04-02T14:28:05.451" v="4" actId="2696"/>
        <pc:sldMkLst>
          <pc:docMk/>
          <pc:sldMk cId="2174968819" sldId="272"/>
        </pc:sldMkLst>
      </pc:sldChg>
      <pc:sldChg chg="del">
        <pc:chgData name="Silvana Izquierdo" userId="46480b9d-78ec-4659-884d-35c5467fe41c" providerId="ADAL" clId="{D6A82565-16A5-8D4A-B4D5-636AB1DA0B06}" dt="2019-04-02T14:28:05.450" v="3" actId="2696"/>
        <pc:sldMkLst>
          <pc:docMk/>
          <pc:sldMk cId="3152281912" sldId="273"/>
        </pc:sldMkLst>
      </pc:sldChg>
      <pc:sldChg chg="del">
        <pc:chgData name="Silvana Izquierdo" userId="46480b9d-78ec-4659-884d-35c5467fe41c" providerId="ADAL" clId="{D6A82565-16A5-8D4A-B4D5-636AB1DA0B06}" dt="2019-04-02T14:28:05.447" v="2" actId="2696"/>
        <pc:sldMkLst>
          <pc:docMk/>
          <pc:sldMk cId="581101274" sldId="283"/>
        </pc:sldMkLst>
      </pc:sldChg>
      <pc:sldChg chg="ord">
        <pc:chgData name="Silvana Izquierdo" userId="46480b9d-78ec-4659-884d-35c5467fe41c" providerId="ADAL" clId="{D6A82565-16A5-8D4A-B4D5-636AB1DA0B06}" dt="2019-04-02T14:28:09.422" v="20"/>
        <pc:sldMkLst>
          <pc:docMk/>
          <pc:sldMk cId="695028881" sldId="922"/>
        </pc:sldMkLst>
      </pc:sldChg>
      <pc:sldChg chg="del">
        <pc:chgData name="Silvana Izquierdo" userId="46480b9d-78ec-4659-884d-35c5467fe41c" providerId="ADAL" clId="{D6A82565-16A5-8D4A-B4D5-636AB1DA0B06}" dt="2019-04-02T14:28:06.519" v="19" actId="2696"/>
        <pc:sldMkLst>
          <pc:docMk/>
          <pc:sldMk cId="1022748679" sldId="1389"/>
        </pc:sldMkLst>
      </pc:sldChg>
      <pc:sldChg chg="addSp add">
        <pc:chgData name="Silvana Izquierdo" userId="46480b9d-78ec-4659-884d-35c5467fe41c" providerId="ADAL" clId="{D6A82565-16A5-8D4A-B4D5-636AB1DA0B06}" dt="2019-04-02T14:27:59.063" v="1"/>
        <pc:sldMkLst>
          <pc:docMk/>
          <pc:sldMk cId="188089439" sldId="1390"/>
        </pc:sldMkLst>
        <pc:spChg chg="add">
          <ac:chgData name="Silvana Izquierdo" userId="46480b9d-78ec-4659-884d-35c5467fe41c" providerId="ADAL" clId="{D6A82565-16A5-8D4A-B4D5-636AB1DA0B06}" dt="2019-04-02T14:27:59.063" v="1"/>
          <ac:spMkLst>
            <pc:docMk/>
            <pc:sldMk cId="188089439" sldId="1390"/>
            <ac:spMk id="2" creationId="{B0747BA2-9960-C744-B7F5-8DE6B1F11978}"/>
          </ac:spMkLst>
        </pc:spChg>
      </pc:sldChg>
      <pc:sldMasterChg chg="del delSldLayout">
        <pc:chgData name="Silvana Izquierdo" userId="46480b9d-78ec-4659-884d-35c5467fe41c" providerId="ADAL" clId="{D6A82565-16A5-8D4A-B4D5-636AB1DA0B06}" dt="2019-04-02T14:28:05.469" v="17" actId="2696"/>
        <pc:sldMasterMkLst>
          <pc:docMk/>
          <pc:sldMasterMk cId="1363337769" sldId="2147494314"/>
        </pc:sldMasterMkLst>
        <pc:sldLayoutChg chg="del">
          <pc:chgData name="Silvana Izquierdo" userId="46480b9d-78ec-4659-884d-35c5467fe41c" providerId="ADAL" clId="{D6A82565-16A5-8D4A-B4D5-636AB1DA0B06}" dt="2019-04-02T14:28:05.457" v="6" actId="2696"/>
          <pc:sldLayoutMkLst>
            <pc:docMk/>
            <pc:sldMasterMk cId="1363337769" sldId="2147494314"/>
            <pc:sldLayoutMk cId="3155793883" sldId="2147494315"/>
          </pc:sldLayoutMkLst>
        </pc:sldLayoutChg>
        <pc:sldLayoutChg chg="del">
          <pc:chgData name="Silvana Izquierdo" userId="46480b9d-78ec-4659-884d-35c5467fe41c" providerId="ADAL" clId="{D6A82565-16A5-8D4A-B4D5-636AB1DA0B06}" dt="2019-04-02T14:28:05.458" v="7" actId="2696"/>
          <pc:sldLayoutMkLst>
            <pc:docMk/>
            <pc:sldMasterMk cId="1363337769" sldId="2147494314"/>
            <pc:sldLayoutMk cId="161243046" sldId="2147494316"/>
          </pc:sldLayoutMkLst>
        </pc:sldLayoutChg>
        <pc:sldLayoutChg chg="del">
          <pc:chgData name="Silvana Izquierdo" userId="46480b9d-78ec-4659-884d-35c5467fe41c" providerId="ADAL" clId="{D6A82565-16A5-8D4A-B4D5-636AB1DA0B06}" dt="2019-04-02T14:28:05.459" v="8" actId="2696"/>
          <pc:sldLayoutMkLst>
            <pc:docMk/>
            <pc:sldMasterMk cId="1363337769" sldId="2147494314"/>
            <pc:sldLayoutMk cId="667765622" sldId="2147494317"/>
          </pc:sldLayoutMkLst>
        </pc:sldLayoutChg>
        <pc:sldLayoutChg chg="del">
          <pc:chgData name="Silvana Izquierdo" userId="46480b9d-78ec-4659-884d-35c5467fe41c" providerId="ADAL" clId="{D6A82565-16A5-8D4A-B4D5-636AB1DA0B06}" dt="2019-04-02T14:28:05.460" v="9" actId="2696"/>
          <pc:sldLayoutMkLst>
            <pc:docMk/>
            <pc:sldMasterMk cId="1363337769" sldId="2147494314"/>
            <pc:sldLayoutMk cId="1121528340" sldId="2147494318"/>
          </pc:sldLayoutMkLst>
        </pc:sldLayoutChg>
        <pc:sldLayoutChg chg="del">
          <pc:chgData name="Silvana Izquierdo" userId="46480b9d-78ec-4659-884d-35c5467fe41c" providerId="ADAL" clId="{D6A82565-16A5-8D4A-B4D5-636AB1DA0B06}" dt="2019-04-02T14:28:05.461" v="10" actId="2696"/>
          <pc:sldLayoutMkLst>
            <pc:docMk/>
            <pc:sldMasterMk cId="1363337769" sldId="2147494314"/>
            <pc:sldLayoutMk cId="3027264649" sldId="2147494319"/>
          </pc:sldLayoutMkLst>
        </pc:sldLayoutChg>
        <pc:sldLayoutChg chg="del">
          <pc:chgData name="Silvana Izquierdo" userId="46480b9d-78ec-4659-884d-35c5467fe41c" providerId="ADAL" clId="{D6A82565-16A5-8D4A-B4D5-636AB1DA0B06}" dt="2019-04-02T14:28:05.462" v="11" actId="2696"/>
          <pc:sldLayoutMkLst>
            <pc:docMk/>
            <pc:sldMasterMk cId="1363337769" sldId="2147494314"/>
            <pc:sldLayoutMk cId="819568423" sldId="2147494320"/>
          </pc:sldLayoutMkLst>
        </pc:sldLayoutChg>
        <pc:sldLayoutChg chg="del">
          <pc:chgData name="Silvana Izquierdo" userId="46480b9d-78ec-4659-884d-35c5467fe41c" providerId="ADAL" clId="{D6A82565-16A5-8D4A-B4D5-636AB1DA0B06}" dt="2019-04-02T14:28:05.463" v="12" actId="2696"/>
          <pc:sldLayoutMkLst>
            <pc:docMk/>
            <pc:sldMasterMk cId="1363337769" sldId="2147494314"/>
            <pc:sldLayoutMk cId="73157177" sldId="2147494321"/>
          </pc:sldLayoutMkLst>
        </pc:sldLayoutChg>
        <pc:sldLayoutChg chg="del">
          <pc:chgData name="Silvana Izquierdo" userId="46480b9d-78ec-4659-884d-35c5467fe41c" providerId="ADAL" clId="{D6A82565-16A5-8D4A-B4D5-636AB1DA0B06}" dt="2019-04-02T14:28:05.464" v="13" actId="2696"/>
          <pc:sldLayoutMkLst>
            <pc:docMk/>
            <pc:sldMasterMk cId="1363337769" sldId="2147494314"/>
            <pc:sldLayoutMk cId="4263194872" sldId="2147494322"/>
          </pc:sldLayoutMkLst>
        </pc:sldLayoutChg>
        <pc:sldLayoutChg chg="del">
          <pc:chgData name="Silvana Izquierdo" userId="46480b9d-78ec-4659-884d-35c5467fe41c" providerId="ADAL" clId="{D6A82565-16A5-8D4A-B4D5-636AB1DA0B06}" dt="2019-04-02T14:28:05.465" v="14" actId="2696"/>
          <pc:sldLayoutMkLst>
            <pc:docMk/>
            <pc:sldMasterMk cId="1363337769" sldId="2147494314"/>
            <pc:sldLayoutMk cId="3320219660" sldId="2147494323"/>
          </pc:sldLayoutMkLst>
        </pc:sldLayoutChg>
        <pc:sldLayoutChg chg="del">
          <pc:chgData name="Silvana Izquierdo" userId="46480b9d-78ec-4659-884d-35c5467fe41c" providerId="ADAL" clId="{D6A82565-16A5-8D4A-B4D5-636AB1DA0B06}" dt="2019-04-02T14:28:05.466" v="15" actId="2696"/>
          <pc:sldLayoutMkLst>
            <pc:docMk/>
            <pc:sldMasterMk cId="1363337769" sldId="2147494314"/>
            <pc:sldLayoutMk cId="2420663464" sldId="2147494324"/>
          </pc:sldLayoutMkLst>
        </pc:sldLayoutChg>
        <pc:sldLayoutChg chg="del">
          <pc:chgData name="Silvana Izquierdo" userId="46480b9d-78ec-4659-884d-35c5467fe41c" providerId="ADAL" clId="{D6A82565-16A5-8D4A-B4D5-636AB1DA0B06}" dt="2019-04-02T14:28:05.467" v="16" actId="2696"/>
          <pc:sldLayoutMkLst>
            <pc:docMk/>
            <pc:sldMasterMk cId="1363337769" sldId="2147494314"/>
            <pc:sldLayoutMk cId="2011415877" sldId="214749432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E712B86-2A1C-564E-B390-DE19312CEC9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C2DEB3B0-8DAE-734A-84A7-67B1E03D931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5956" name="Rectangle 4">
            <a:extLst>
              <a:ext uri="{FF2B5EF4-FFF2-40B4-BE49-F238E27FC236}">
                <a16:creationId xmlns:a16="http://schemas.microsoft.com/office/drawing/2014/main" id="{ED9FE617-D0A0-7143-9A1D-E7C3977E980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CE9A2C20-9D4A-A941-AAAE-D2C9ABFA19A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F9D0EF16-A7A5-6441-92EE-800EDE8B307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720A1E60-BECA-0E4B-88F0-D2B2458D1A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0FD4C8D5-42A0-3C4F-A27F-832417D611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>
            <a:extLst>
              <a:ext uri="{FF2B5EF4-FFF2-40B4-BE49-F238E27FC236}">
                <a16:creationId xmlns:a16="http://schemas.microsoft.com/office/drawing/2014/main" id="{5A10F637-838C-E241-BC74-2798F7CFD1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Notes Placeholder 2">
            <a:extLst>
              <a:ext uri="{FF2B5EF4-FFF2-40B4-BE49-F238E27FC236}">
                <a16:creationId xmlns:a16="http://schemas.microsoft.com/office/drawing/2014/main" id="{8BF6BA72-6A08-4C4E-AF92-A9D9FE0641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" pitchFamily="2" charset="0"/>
            </a:endParaRPr>
          </a:p>
        </p:txBody>
      </p:sp>
      <p:sp>
        <p:nvSpPr>
          <p:cNvPr id="128004" name="Slide Number Placeholder 3">
            <a:extLst>
              <a:ext uri="{FF2B5EF4-FFF2-40B4-BE49-F238E27FC236}">
                <a16:creationId xmlns:a16="http://schemas.microsoft.com/office/drawing/2014/main" id="{E776803E-9CF7-8944-B43A-AF02F534A7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2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2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2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2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2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cs typeface="Arial" panose="020B0604020202020204" pitchFamily="34" charset="0"/>
              </a:defRPr>
            </a:lvl9pPr>
          </a:lstStyle>
          <a:p>
            <a:fld id="{0A61D446-ABD7-7441-A75C-EF6CC8A94100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8B1B1B-EDAC-2B46-AC0E-B38D92238C3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78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4E3EFBAE-B86B-804B-B377-E65F8C97351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3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165600" y="2568684"/>
            <a:ext cx="7010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Section Title in This Area in This Color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65600" y="4114800"/>
            <a:ext cx="7518400" cy="990600"/>
          </a:xfrm>
        </p:spPr>
        <p:txBody>
          <a:bodyPr/>
          <a:lstStyle>
            <a:lvl1pPr marL="0" indent="0">
              <a:buFontTx/>
              <a:buNone/>
              <a:defRPr sz="2400" i="1"/>
            </a:lvl1pPr>
          </a:lstStyle>
          <a:p>
            <a:r>
              <a:rPr lang="en-US"/>
              <a:t>Presenter name here</a:t>
            </a:r>
          </a:p>
        </p:txBody>
      </p:sp>
    </p:spTree>
    <p:extLst>
      <p:ext uri="{BB962C8B-B14F-4D97-AF65-F5344CB8AC3E}">
        <p14:creationId xmlns:p14="http://schemas.microsoft.com/office/powerpoint/2010/main" val="282929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1768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94800" y="228600"/>
            <a:ext cx="25908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2403" y="228600"/>
            <a:ext cx="75692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9739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28600"/>
            <a:ext cx="103632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2400" y="1600200"/>
            <a:ext cx="50800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5600" y="1600200"/>
            <a:ext cx="50800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64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28600"/>
            <a:ext cx="103632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422400" y="1600200"/>
            <a:ext cx="10363200" cy="47244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8431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28600"/>
            <a:ext cx="103632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22400" y="1600200"/>
            <a:ext cx="103632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22400" y="4038600"/>
            <a:ext cx="103632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9077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28600"/>
            <a:ext cx="103632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22400" y="1600200"/>
            <a:ext cx="50800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05600" y="1600200"/>
            <a:ext cx="50800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883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534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9148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28600"/>
            <a:ext cx="103632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2400" y="1600200"/>
            <a:ext cx="50800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705600" y="16002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705600" y="4038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09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422400" y="228600"/>
            <a:ext cx="10363200" cy="60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419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09600" y="3529013"/>
            <a:ext cx="10972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2338388"/>
            <a:ext cx="10972800" cy="1143000"/>
          </a:xfrm>
          <a:ln w="12700">
            <a:headEnd type="none" w="sm" len="sm"/>
            <a:tailEnd type="none" w="sm" len="sm"/>
          </a:ln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143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236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1144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70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036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2725"/>
            <a:ext cx="5384800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2725"/>
            <a:ext cx="5384800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91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63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172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8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\\Cmh-xinet1\INVENTIV_LAYOUTS\INVENTIV_lounges\VOCDNT_lounge\3599_vocdnt_AvastinGenetech_PPTTemplate\Template_Development\Cover.png">
            <a:extLst>
              <a:ext uri="{FF2B5EF4-FFF2-40B4-BE49-F238E27FC236}">
                <a16:creationId xmlns:a16="http://schemas.microsoft.com/office/drawing/2014/main" id="{52FCC0A4-9FA1-0543-B2A8-3F22A3E91D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1">
            <a:extLst>
              <a:ext uri="{FF2B5EF4-FFF2-40B4-BE49-F238E27FC236}">
                <a16:creationId xmlns:a16="http://schemas.microsoft.com/office/drawing/2014/main" id="{4FDCD0AC-16C3-9340-9404-DBDF17DC0AF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291513" y="6096000"/>
            <a:ext cx="3354387" cy="501650"/>
            <a:chOff x="4630738" y="5292969"/>
            <a:chExt cx="3732213" cy="744126"/>
          </a:xfrm>
        </p:grpSpPr>
        <p:pic>
          <p:nvPicPr>
            <p:cNvPr id="6" name="Picture 2" descr="C:\Documents and Settings\shull\Desktop\BIONC_4C_VECTOR_white.png">
              <a:extLst>
                <a:ext uri="{FF2B5EF4-FFF2-40B4-BE49-F238E27FC236}">
                  <a16:creationId xmlns:a16="http://schemas.microsoft.com/office/drawing/2014/main" id="{DC09CBA6-4D13-184C-BD84-7CFDF5C41F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2373" y="5423755"/>
              <a:ext cx="1670578" cy="46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 descr="M:\IT\01_Graphics\Company Logos\Avastin\AVA_Icon_KO_4C.wmf">
              <a:extLst>
                <a:ext uri="{FF2B5EF4-FFF2-40B4-BE49-F238E27FC236}">
                  <a16:creationId xmlns:a16="http://schemas.microsoft.com/office/drawing/2014/main" id="{D38A854F-1897-A34C-8F39-4B142418B1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0738" y="5410200"/>
              <a:ext cx="1529243" cy="626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11">
              <a:extLst>
                <a:ext uri="{FF2B5EF4-FFF2-40B4-BE49-F238E27FC236}">
                  <a16:creationId xmlns:a16="http://schemas.microsoft.com/office/drawing/2014/main" id="{E8EF3AB9-8ED5-3244-8D1C-9E7E6410598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081222" y="5627355"/>
              <a:ext cx="668771" cy="0"/>
            </a:xfrm>
            <a:prstGeom prst="line">
              <a:avLst/>
            </a:prstGeom>
            <a:noFill/>
            <a:ln w="12700" cap="rnd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5344FC4-5BD7-F14B-85AF-D29430DE5BA2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136063" y="6492875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defTabSz="4572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A6084A74-D798-8748-92E6-76C870B9C4FB}" type="slidenum">
              <a:rPr lang="en-US" altLang="en-US" sz="1000" b="1" smtClean="0">
                <a:solidFill>
                  <a:srgbClr val="FFFFFF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rPr>
              <a:pPr algn="r" eaLnBrk="1" hangingPunct="1">
                <a:defRPr/>
              </a:pPr>
              <a:t>‹#›</a:t>
            </a:fld>
            <a:endParaRPr lang="en-US" altLang="en-US" sz="1000" b="1">
              <a:solidFill>
                <a:srgbClr val="FFFFFF"/>
              </a:solidFill>
              <a:latin typeface="Arial Narrow" panose="020B0606020202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9234" y="1706834"/>
            <a:ext cx="9020583" cy="914400"/>
          </a:xfrm>
          <a:noFill/>
          <a:ln w="9525">
            <a:noFill/>
            <a:miter lim="800000"/>
            <a:headEnd/>
            <a:tailEnd/>
          </a:ln>
        </p:spPr>
        <p:txBody>
          <a:bodyPr lIns="228600" tIns="457200" anchor="t"/>
          <a:lstStyle>
            <a:lvl1pPr algn="l" defTabSz="4572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3200" b="1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9235" y="2954936"/>
            <a:ext cx="9056308" cy="968829"/>
          </a:xfrm>
          <a:noFill/>
          <a:ln w="9525">
            <a:noFill/>
            <a:miter lim="800000"/>
            <a:headEnd/>
            <a:tailEnd/>
          </a:ln>
        </p:spPr>
        <p:txBody>
          <a:bodyPr lIns="228600" tIns="0" rIns="228600" bIns="0">
            <a:normAutofit/>
          </a:bodyPr>
          <a:lstStyle>
            <a:lvl1pPr marL="0" indent="0" algn="l" defTabSz="457200" rtl="0" fontAlgn="base">
              <a:spcBef>
                <a:spcPct val="0"/>
              </a:spcBef>
              <a:spcAft>
                <a:spcPct val="0"/>
              </a:spcAft>
              <a:buNone/>
              <a:tabLst>
                <a:tab pos="454025" algn="l"/>
                <a:tab pos="915988" algn="l"/>
                <a:tab pos="1370013" algn="l"/>
              </a:tabLst>
              <a:defRPr lang="en-US" sz="1800" b="1" kern="1200">
                <a:solidFill>
                  <a:srgbClr val="FFFFFF">
                    <a:lumMod val="85000"/>
                  </a:srgbClr>
                </a:solidFill>
                <a:latin typeface="Arial" charset="0"/>
                <a:ea typeface="ＭＳ Ｐゴシック" pitchFamily="-112" charset="-128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2CF1934-6338-5045-955F-401162435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053" y="1325601"/>
            <a:ext cx="11512548" cy="447361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AE4CC-89EA-EC4B-A999-77CFBE1D84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7E8082">
                    <a:tint val="75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1ECFAC1A-FF6E-7D47-87E8-90DCC10F8DF4}" type="datetimeFigureOut">
              <a:rPr lang="en-US"/>
              <a:pPr>
                <a:defRPr/>
              </a:pPr>
              <a:t>5/6/19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042CC3-364A-A54E-A323-22FBB7EF5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0BBE3-ED8D-7D40-BEF4-417BE15DC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>
                <a:solidFill>
                  <a:srgbClr val="7E808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7C2EE994-F0E2-7B4B-837C-4C687A5775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429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9A025-3016-BA45-82F2-985D23D33B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7E8082">
                    <a:tint val="75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169C623E-C427-E044-80FA-8777063454DA}" type="datetimeFigureOut">
              <a:rPr lang="en-US"/>
              <a:pPr>
                <a:defRPr/>
              </a:pPr>
              <a:t>5/6/19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0A497-1CD5-CF4F-830C-0E63331D3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504BF-EEC1-4B44-8747-5F3059FD5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>
                <a:solidFill>
                  <a:srgbClr val="7E808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93ABC45C-E603-2E4D-AE04-6E75F260D4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76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231B0-1A4E-5843-BB56-F145D451F6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7E8082">
                    <a:tint val="75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DD188221-128B-0343-AD3A-83D1A75B2890}" type="datetimeFigureOut">
              <a:rPr lang="en-US"/>
              <a:pPr>
                <a:defRPr/>
              </a:pPr>
              <a:t>5/6/19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4CC5D-2162-214B-83F6-777AD1FD4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890EB0-6A6B-024D-B829-D6FDFFC40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>
                <a:solidFill>
                  <a:srgbClr val="7E808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F383F79-A9AD-9D4E-9CBE-1DDB892364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13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70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608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B5C04A-634B-234E-8124-2B2AAD1A90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7E8082">
                    <a:tint val="75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981C104B-7ADB-524E-AAC4-B899F890F988}" type="datetimeFigureOut">
              <a:rPr lang="en-US"/>
              <a:pPr>
                <a:defRPr/>
              </a:pPr>
              <a:t>5/6/19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DC9774-7A53-8A40-9382-00CDEA7D2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9105D1-BC7C-7141-923B-55389CD82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>
                <a:solidFill>
                  <a:srgbClr val="7E808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A8E5FE53-68E4-544F-9C11-B70D247FED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283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E7E32E-8DCA-954D-803E-8A1B63A083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7E8082">
                    <a:tint val="75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20EBC41E-F635-A944-89AB-E45DB4146392}" type="datetimeFigureOut">
              <a:rPr lang="en-US"/>
              <a:pPr>
                <a:defRPr/>
              </a:pPr>
              <a:t>5/6/19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60173E-4043-C04D-9F0F-A615637A4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DC6F5B-53F3-544E-A229-8744A3B13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>
                <a:solidFill>
                  <a:srgbClr val="7E808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48FEE202-46ED-DD4D-AC6C-D9649105F5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734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68D01F-8B3D-2143-B722-474B110E89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7E8082">
                    <a:tint val="75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372A8B73-CBB9-314E-87F1-E458F4646E78}" type="datetimeFigureOut">
              <a:rPr lang="en-US"/>
              <a:pPr>
                <a:defRPr/>
              </a:pPr>
              <a:t>5/6/19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7011C7-5924-2642-8DA8-FDC901967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6A56C8-20A4-5049-927D-D606AE6A9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>
                <a:solidFill>
                  <a:srgbClr val="7E808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5261118B-D897-6A4D-9EFD-FDB43042AC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337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4717A7-40B5-8D43-A09C-1201E850F8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7E8082">
                    <a:tint val="75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22D24932-9306-394F-B4EE-8E78983180CD}" type="datetimeFigureOut">
              <a:rPr lang="en-US"/>
              <a:pPr>
                <a:defRPr/>
              </a:pPr>
              <a:t>5/6/19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DE0947-B938-0847-88D4-4BE97A818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B335FD-6532-2B41-B745-DE762789E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>
                <a:solidFill>
                  <a:srgbClr val="7E808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ACEB4FC-8B98-A540-B4ED-4F78FB51FC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6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DCF1D0-67DD-C94B-A293-3535FD619F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7E8082">
                    <a:tint val="75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6C8084A6-C852-A54F-BE85-AF1A3A7E5E22}" type="datetimeFigureOut">
              <a:rPr lang="en-US"/>
              <a:pPr>
                <a:defRPr/>
              </a:pPr>
              <a:t>5/6/19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9F2824-5689-4848-81FB-82E2CCD2D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9EBC4-AD01-744B-88D5-03DECA51B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>
                <a:solidFill>
                  <a:srgbClr val="7E808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E9ABD4CA-3E98-2D4F-9E8F-38AEAA37B7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748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871D2-B313-7B41-942E-09E6448701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7E8082">
                    <a:tint val="75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3BDB8986-A1AF-6E4C-9B62-FEBD62AD1332}" type="datetimeFigureOut">
              <a:rPr lang="en-US"/>
              <a:pPr>
                <a:defRPr/>
              </a:pPr>
              <a:t>5/6/19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8BCFC-CF51-7F49-97BE-AB4E781B4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C4F62-A297-594A-9AB2-FA09B4BF3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>
                <a:solidFill>
                  <a:srgbClr val="7E808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5D68ADC9-CCE4-7945-9BAB-2EDF5FC520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255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8218-3424-BC44-B316-B238042F7A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7E8082">
                    <a:tint val="75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1C8DBC01-E3C4-5E4E-8C72-9993C46A4C0D}" type="datetimeFigureOut">
              <a:rPr lang="en-US"/>
              <a:pPr>
                <a:defRPr/>
              </a:pPr>
              <a:t>5/6/19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FF23D4-54DC-124B-9A68-2B449A973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7D88F-CF45-294B-963F-FC45D5693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>
                <a:solidFill>
                  <a:srgbClr val="7E808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770A668-EAA8-1245-88B9-CB5BBD98B4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22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9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1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4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2400" y="1600200"/>
            <a:ext cx="508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05600" y="1600200"/>
            <a:ext cx="508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77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0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3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12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2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84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63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9024-F97B-D34D-9C69-825C109CA10B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F749-DAFD-5642-8F0A-461237F6A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56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BC5D8-B432-154B-A18E-51DAD10C8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971" y="365592"/>
            <a:ext cx="10514060" cy="132509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122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4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4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2489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439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077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6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225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535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2">
            <a:extLst>
              <a:ext uri="{FF2B5EF4-FFF2-40B4-BE49-F238E27FC236}">
                <a16:creationId xmlns:a16="http://schemas.microsoft.com/office/drawing/2014/main" id="{51627340-9A82-1844-BE13-DCAD999C36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3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3">
            <a:extLst>
              <a:ext uri="{FF2B5EF4-FFF2-40B4-BE49-F238E27FC236}">
                <a16:creationId xmlns:a16="http://schemas.microsoft.com/office/drawing/2014/main" id="{C2AA9754-DC7A-284E-AA03-705583C4C2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228600"/>
            <a:ext cx="10363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24">
            <a:extLst>
              <a:ext uri="{FF2B5EF4-FFF2-40B4-BE49-F238E27FC236}">
                <a16:creationId xmlns:a16="http://schemas.microsoft.com/office/drawing/2014/main" id="{A5CA9AB4-DDAC-9B49-AF31-2E69073D20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1600200"/>
            <a:ext cx="103632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05" r:id="rId1"/>
    <p:sldLayoutId id="2147494172" r:id="rId2"/>
    <p:sldLayoutId id="2147494173" r:id="rId3"/>
    <p:sldLayoutId id="2147494174" r:id="rId4"/>
    <p:sldLayoutId id="2147494175" r:id="rId5"/>
    <p:sldLayoutId id="2147494176" r:id="rId6"/>
    <p:sldLayoutId id="2147494177" r:id="rId7"/>
    <p:sldLayoutId id="2147494178" r:id="rId8"/>
    <p:sldLayoutId id="2147494179" r:id="rId9"/>
    <p:sldLayoutId id="2147494180" r:id="rId10"/>
    <p:sldLayoutId id="2147494181" r:id="rId11"/>
    <p:sldLayoutId id="2147494182" r:id="rId12"/>
    <p:sldLayoutId id="2147494183" r:id="rId13"/>
    <p:sldLayoutId id="2147494184" r:id="rId14"/>
    <p:sldLayoutId id="2147494185" r:id="rId15"/>
    <p:sldLayoutId id="2147494186" r:id="rId16"/>
    <p:sldLayoutId id="2147494187" r:id="rId17"/>
    <p:sldLayoutId id="2147494188" r:id="rId18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1275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1275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1275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1275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1275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11275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11275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11275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11275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11275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58585A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CC7A1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58585A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58585A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58585A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58585A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58585A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58585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303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D9A4CD5-92A7-3149-80FE-481F9151EA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82725"/>
            <a:ext cx="10972800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</p:txBody>
      </p:sp>
      <p:sp>
        <p:nvSpPr>
          <p:cNvPr id="2051" name="Line 3">
            <a:extLst>
              <a:ext uri="{FF2B5EF4-FFF2-40B4-BE49-F238E27FC236}">
                <a16:creationId xmlns:a16="http://schemas.microsoft.com/office/drawing/2014/main" id="{A99781BA-CD88-ED4E-B5F6-71C8B0A6B415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1408113"/>
            <a:ext cx="1158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E79C015F-9386-9B46-8826-BA91DA20DE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85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94206" r:id="rId1"/>
    <p:sldLayoutId id="2147494189" r:id="rId2"/>
    <p:sldLayoutId id="2147494190" r:id="rId3"/>
    <p:sldLayoutId id="2147494191" r:id="rId4"/>
    <p:sldLayoutId id="2147494192" r:id="rId5"/>
    <p:sldLayoutId id="2147494193" r:id="rId6"/>
    <p:sldLayoutId id="2147494194" r:id="rId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MS PGothic" panose="020B0600070205080204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MS PGothic" panose="020B0600070205080204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MS PGothic" panose="020B0600070205080204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MS PGothic" panose="020B0600070205080204" pitchFamily="34" charset="-128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20000"/>
        </a:spcAft>
        <a:buClr>
          <a:schemeClr val="tx1"/>
        </a:buClr>
        <a:buSzPct val="90000"/>
        <a:buFont typeface="Wingdings" pitchFamily="2" charset="2"/>
        <a:buChar char="l"/>
        <a:defRPr sz="2400" b="1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685800" indent="-341313" algn="l" rtl="0" eaLnBrk="0" fontAlgn="base" hangingPunct="0">
        <a:spcBef>
          <a:spcPct val="0"/>
        </a:spcBef>
        <a:spcAft>
          <a:spcPct val="20000"/>
        </a:spcAft>
        <a:buClr>
          <a:schemeClr val="tx1"/>
        </a:buClr>
        <a:buSzPct val="100000"/>
        <a:buChar char="–"/>
        <a:defRPr sz="2400" b="1">
          <a:solidFill>
            <a:schemeClr val="tx1"/>
          </a:solidFill>
          <a:latin typeface="+mn-lt"/>
          <a:ea typeface="Arial" charset="0"/>
          <a:cs typeface="+mn-cs"/>
        </a:defRPr>
      </a:lvl2pPr>
      <a:lvl3pPr marL="1036638" indent="-349250" algn="l" rtl="0" eaLnBrk="0" fontAlgn="base" hangingPunct="0">
        <a:spcBef>
          <a:spcPct val="0"/>
        </a:spcBef>
        <a:spcAft>
          <a:spcPct val="20000"/>
        </a:spcAft>
        <a:buClr>
          <a:schemeClr val="tx1"/>
        </a:buClr>
        <a:buSzPct val="100000"/>
        <a:buChar char="•"/>
        <a:defRPr sz="2400" b="1">
          <a:solidFill>
            <a:schemeClr val="tx1"/>
          </a:solidFill>
          <a:latin typeface="+mn-lt"/>
          <a:ea typeface="Arial" charset="0"/>
          <a:cs typeface="+mn-cs"/>
        </a:defRPr>
      </a:lvl3pPr>
      <a:lvl4pPr marL="1393825" indent="-355600" algn="l" rtl="0" eaLnBrk="0" fontAlgn="base" hangingPunct="0">
        <a:spcBef>
          <a:spcPct val="0"/>
        </a:spcBef>
        <a:spcAft>
          <a:spcPct val="20000"/>
        </a:spcAft>
        <a:buClr>
          <a:schemeClr val="tx1"/>
        </a:buClr>
        <a:buSzPct val="100000"/>
        <a:buChar char="–"/>
        <a:defRPr sz="2400" b="1">
          <a:solidFill>
            <a:schemeClr val="tx1"/>
          </a:solidFill>
          <a:latin typeface="+mn-lt"/>
          <a:ea typeface="Arial" charset="0"/>
          <a:cs typeface="+mn-cs"/>
        </a:defRPr>
      </a:lvl4pPr>
      <a:lvl5pPr marL="1981200" indent="-585788" algn="r" rtl="0" eaLnBrk="0" fontAlgn="base" hangingPunct="0">
        <a:spcBef>
          <a:spcPct val="0"/>
        </a:spcBef>
        <a:spcAft>
          <a:spcPct val="20000"/>
        </a:spcAft>
        <a:defRPr sz="1200" b="1">
          <a:solidFill>
            <a:schemeClr val="tx1"/>
          </a:solidFill>
          <a:latin typeface="+mn-lt"/>
          <a:ea typeface="Arial" charset="0"/>
          <a:cs typeface="+mn-cs"/>
        </a:defRPr>
      </a:lvl5pPr>
      <a:lvl6pPr marL="2438400" indent="-585788" algn="r" rtl="0" fontAlgn="base">
        <a:spcBef>
          <a:spcPct val="0"/>
        </a:spcBef>
        <a:spcAft>
          <a:spcPct val="20000"/>
        </a:spcAft>
        <a:defRPr sz="1200" b="1">
          <a:solidFill>
            <a:schemeClr val="tx1"/>
          </a:solidFill>
          <a:latin typeface="+mn-lt"/>
          <a:cs typeface="+mn-cs"/>
        </a:defRPr>
      </a:lvl6pPr>
      <a:lvl7pPr marL="2895600" indent="-585788" algn="r" rtl="0" fontAlgn="base">
        <a:spcBef>
          <a:spcPct val="0"/>
        </a:spcBef>
        <a:spcAft>
          <a:spcPct val="20000"/>
        </a:spcAft>
        <a:defRPr sz="1200" b="1">
          <a:solidFill>
            <a:schemeClr val="tx1"/>
          </a:solidFill>
          <a:latin typeface="+mn-lt"/>
          <a:cs typeface="+mn-cs"/>
        </a:defRPr>
      </a:lvl7pPr>
      <a:lvl8pPr marL="3352800" indent="-585788" algn="r" rtl="0" fontAlgn="base">
        <a:spcBef>
          <a:spcPct val="0"/>
        </a:spcBef>
        <a:spcAft>
          <a:spcPct val="20000"/>
        </a:spcAft>
        <a:defRPr sz="1200" b="1">
          <a:solidFill>
            <a:schemeClr val="tx1"/>
          </a:solidFill>
          <a:latin typeface="+mn-lt"/>
          <a:cs typeface="+mn-cs"/>
        </a:defRPr>
      </a:lvl8pPr>
      <a:lvl9pPr marL="3810000" indent="-585788" algn="r" rtl="0" fontAlgn="base">
        <a:spcBef>
          <a:spcPct val="0"/>
        </a:spcBef>
        <a:spcAft>
          <a:spcPct val="20000"/>
        </a:spcAft>
        <a:defRPr sz="12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\\Cmh-xinet1\INVENTIV_LAYOUTS\INVENTIV_lounges\VOCDNT_lounge\3599_vocdnt_AvastinGenetech_PPTTemplate\Template_Development\avastext.png">
            <a:extLst>
              <a:ext uri="{FF2B5EF4-FFF2-40B4-BE49-F238E27FC236}">
                <a16:creationId xmlns:a16="http://schemas.microsoft.com/office/drawing/2014/main" id="{D7A607DC-6679-6746-89CD-02DBD66D2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itle Placeholder 1">
            <a:extLst>
              <a:ext uri="{FF2B5EF4-FFF2-40B4-BE49-F238E27FC236}">
                <a16:creationId xmlns:a16="http://schemas.microsoft.com/office/drawing/2014/main" id="{A7FE61CE-6AD5-1B47-AA38-5007EED60E9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76238" y="138113"/>
            <a:ext cx="11510962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228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2292" name="Text Placeholder 2">
            <a:extLst>
              <a:ext uri="{FF2B5EF4-FFF2-40B4-BE49-F238E27FC236}">
                <a16:creationId xmlns:a16="http://schemas.microsoft.com/office/drawing/2014/main" id="{3903DC82-DA2C-8B43-AEB5-BA899D51E3A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73050" y="1325563"/>
            <a:ext cx="11512550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11DA4-8534-E446-B23B-95607D0B04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2413" y="6524625"/>
            <a:ext cx="110680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solidFill>
                  <a:srgbClr val="7E8082">
                    <a:tint val="75000"/>
                  </a:srgbClr>
                </a:solidFill>
                <a:latin typeface="Arial" charset="0"/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Slide Number Placeholder 5">
            <a:extLst>
              <a:ext uri="{FF2B5EF4-FFF2-40B4-BE49-F238E27FC236}">
                <a16:creationId xmlns:a16="http://schemas.microsoft.com/office/drawing/2014/main" id="{59F068B3-F1A1-E34B-872A-0F7E3C384D16}"/>
              </a:ext>
            </a:extLst>
          </p:cNvPr>
          <p:cNvSpPr txBox="1">
            <a:spLocks/>
          </p:cNvSpPr>
          <p:nvPr/>
        </p:nvSpPr>
        <p:spPr bwMode="auto">
          <a:xfrm>
            <a:off x="9161463" y="6492875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defTabSz="4572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750C099C-6846-3646-88A1-C040EA1EA5DF}" type="slidenum">
              <a:rPr lang="en-US" altLang="en-US" sz="1000" b="1" smtClean="0">
                <a:solidFill>
                  <a:srgbClr val="FFFFFF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rPr>
              <a:pPr algn="r" eaLnBrk="1" hangingPunct="1">
                <a:defRPr/>
              </a:pPr>
              <a:t>‹#›</a:t>
            </a:fld>
            <a:endParaRPr lang="en-US" altLang="en-US" sz="1000" b="1">
              <a:solidFill>
                <a:srgbClr val="FFFFFF"/>
              </a:solidFill>
              <a:latin typeface="Arial Narrow" panose="020B0606020202030204" pitchFamily="34" charset="0"/>
              <a:ea typeface="ＭＳ Ｐゴシック" panose="020B0600070205080204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93" r:id="rId1"/>
    <p:sldLayoutId id="2147494294" r:id="rId2"/>
    <p:sldLayoutId id="2147494295" r:id="rId3"/>
    <p:sldLayoutId id="2147494296" r:id="rId4"/>
    <p:sldLayoutId id="2147494297" r:id="rId5"/>
    <p:sldLayoutId id="2147494298" r:id="rId6"/>
    <p:sldLayoutId id="2147494299" r:id="rId7"/>
    <p:sldLayoutId id="2147494300" r:id="rId8"/>
    <p:sldLayoutId id="2147494301" r:id="rId9"/>
    <p:sldLayoutId id="2147494302" r:id="rId10"/>
    <p:sldLayoutId id="214749430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457200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lang="en-US" sz="22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defTabSz="457200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defTabSz="457200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defTabSz="457200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defTabSz="457200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defTabSz="457200" rtl="0" fontAlgn="base">
        <a:lnSpc>
          <a:spcPts val="2400"/>
        </a:lnSpc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defTabSz="457200" rtl="0" fontAlgn="base">
        <a:lnSpc>
          <a:spcPts val="2400"/>
        </a:lnSpc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defTabSz="457200" rtl="0" fontAlgn="base">
        <a:lnSpc>
          <a:spcPts val="2400"/>
        </a:lnSpc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defTabSz="457200" rtl="0" fontAlgn="base">
        <a:lnSpc>
          <a:spcPts val="2400"/>
        </a:lnSpc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168275" indent="-168275" algn="l" rtl="0" eaLnBrk="0" fontAlgn="base" hangingPunct="0">
        <a:spcBef>
          <a:spcPts val="1800"/>
        </a:spcBef>
        <a:spcAft>
          <a:spcPct val="0"/>
        </a:spcAft>
        <a:buClr>
          <a:srgbClr val="FFFF00"/>
        </a:buClr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460375" indent="-176213" algn="l" rtl="0" eaLnBrk="0" fontAlgn="base" hangingPunct="0">
        <a:spcBef>
          <a:spcPts val="600"/>
        </a:spcBef>
        <a:spcAft>
          <a:spcPct val="0"/>
        </a:spcAft>
        <a:buClr>
          <a:srgbClr val="FFFF00"/>
        </a:buClr>
        <a:buFont typeface="Arial" panose="020B0604020202020204" pitchFamily="34" charset="0"/>
        <a:buChar char="–"/>
        <a:defRPr sz="2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630238" indent="-115888" algn="l" rtl="0" eaLnBrk="0" fontAlgn="base" hangingPunct="0">
        <a:spcBef>
          <a:spcPts val="300"/>
        </a:spcBef>
        <a:spcAft>
          <a:spcPct val="0"/>
        </a:spcAft>
        <a:buClr>
          <a:srgbClr val="FFFF00"/>
        </a:buClr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860425" indent="-176213" algn="l" rtl="0" eaLnBrk="0" fontAlgn="base" hangingPunct="0">
        <a:spcBef>
          <a:spcPts val="300"/>
        </a:spcBef>
        <a:spcAft>
          <a:spcPct val="0"/>
        </a:spcAft>
        <a:buClr>
          <a:srgbClr val="FFFF00"/>
        </a:buClr>
        <a:buFont typeface="Arial" panose="020B0604020202020204" pitchFamily="34" charset="0"/>
        <a:buChar char="–"/>
        <a:defRPr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1030288" indent="-115888" algn="l" rtl="0" eaLnBrk="0" fontAlgn="base" hangingPunct="0">
        <a:spcBef>
          <a:spcPts val="300"/>
        </a:spcBef>
        <a:spcAft>
          <a:spcPct val="0"/>
        </a:spcAft>
        <a:buClr>
          <a:srgbClr val="FFFF00"/>
        </a:buClr>
        <a:buFont typeface="Arial" panose="020B0604020202020204" pitchFamily="34" charset="0"/>
        <a:buChar char="•"/>
        <a:defRPr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Arial Regular"/>
              </a:defRPr>
            </a:lvl1pPr>
          </a:lstStyle>
          <a:p>
            <a:fld id="{05369024-F97B-D34D-9C69-825C109CA10B}" type="datetimeFigureOut">
              <a:rPr lang="en-US" smtClean="0"/>
              <a:pPr/>
              <a:t>5/6/19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 Regular"/>
              </a:defRPr>
            </a:lvl1pPr>
          </a:lstStyle>
          <a:p>
            <a:fld id="{FF4EF749-DAFD-5642-8F0A-461237F6AA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36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327" r:id="rId1"/>
    <p:sldLayoutId id="2147494328" r:id="rId2"/>
    <p:sldLayoutId id="2147494329" r:id="rId3"/>
    <p:sldLayoutId id="2147494330" r:id="rId4"/>
    <p:sldLayoutId id="2147494331" r:id="rId5"/>
    <p:sldLayoutId id="2147494332" r:id="rId6"/>
    <p:sldLayoutId id="2147494333" r:id="rId7"/>
    <p:sldLayoutId id="2147494334" r:id="rId8"/>
    <p:sldLayoutId id="2147494335" r:id="rId9"/>
    <p:sldLayoutId id="2147494336" r:id="rId10"/>
    <p:sldLayoutId id="2147494337" r:id="rId11"/>
    <p:sldLayoutId id="2147494338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tx1"/>
          </a:solidFill>
          <a:latin typeface="Arial Regular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Arial Regular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Arial Regular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Arial Regular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Arial Regular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Arial Regular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747BA2-9960-C744-B7F5-8DE6B1F11978}"/>
              </a:ext>
            </a:extLst>
          </p:cNvPr>
          <p:cNvSpPr txBox="1">
            <a:spLocks/>
          </p:cNvSpPr>
          <p:nvPr/>
        </p:nvSpPr>
        <p:spPr bwMode="auto">
          <a:xfrm>
            <a:off x="914400" y="2544640"/>
            <a:ext cx="1024568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Please note, these are the actual video-recorded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proceedings from the live CME event and may include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the use of trade names and other raw, unedited content.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08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695B6A81-052E-0B49-962E-C6207EF9605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04900" y="84138"/>
            <a:ext cx="11001375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600" dirty="0">
                <a:latin typeface="+mn-lt"/>
              </a:rPr>
              <a:t>POLO: </a:t>
            </a:r>
            <a:r>
              <a:rPr lang="en-US" altLang="en-US" sz="3600" dirty="0" err="1">
                <a:latin typeface="+mn-lt"/>
              </a:rPr>
              <a:t>Olaparib</a:t>
            </a:r>
            <a:r>
              <a:rPr lang="en-US" altLang="en-US" sz="3600" dirty="0">
                <a:latin typeface="+mn-lt"/>
              </a:rPr>
              <a:t> as Maintenance Therapy in </a:t>
            </a:r>
            <a:r>
              <a:rPr lang="en-US" altLang="en-US" sz="3600" dirty="0" err="1">
                <a:latin typeface="+mn-lt"/>
              </a:rPr>
              <a:t>gBRCA</a:t>
            </a:r>
            <a:r>
              <a:rPr lang="en-US" altLang="en-US" sz="3600" dirty="0">
                <a:latin typeface="+mn-lt"/>
              </a:rPr>
              <a:t> Mutated Pancreatic Cancer</a:t>
            </a:r>
          </a:p>
        </p:txBody>
      </p:sp>
      <p:sp>
        <p:nvSpPr>
          <p:cNvPr id="158723" name="Rectangle 3">
            <a:extLst>
              <a:ext uri="{FF2B5EF4-FFF2-40B4-BE49-F238E27FC236}">
                <a16:creationId xmlns:a16="http://schemas.microsoft.com/office/drawing/2014/main" id="{F2F5D8E9-5C15-DF48-A102-88668C1968A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238250" y="1358900"/>
            <a:ext cx="10782300" cy="47752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altLang="en-US" dirty="0"/>
              <a:t>International randomized Phase III trial</a:t>
            </a:r>
          </a:p>
          <a:p>
            <a:pPr eaLnBrk="1" hangingPunct="1">
              <a:defRPr/>
            </a:pPr>
            <a:r>
              <a:rPr lang="en-US" altLang="en-US" dirty="0"/>
              <a:t>Patients with germline </a:t>
            </a:r>
            <a:r>
              <a:rPr lang="en-US" altLang="en-US" i="1" dirty="0"/>
              <a:t>BRCA1/2</a:t>
            </a:r>
            <a:r>
              <a:rPr lang="en-US" altLang="en-US" dirty="0"/>
              <a:t> mutations</a:t>
            </a:r>
          </a:p>
          <a:p>
            <a:pPr lvl="1" eaLnBrk="1" hangingPunct="1">
              <a:defRPr/>
            </a:pPr>
            <a:r>
              <a:rPr lang="en-US" altLang="en-US" dirty="0"/>
              <a:t>Induction FOLFIRINOX 8- 12 cycles</a:t>
            </a:r>
          </a:p>
          <a:p>
            <a:pPr lvl="1" eaLnBrk="1" hangingPunct="1">
              <a:defRPr/>
            </a:pPr>
            <a:r>
              <a:rPr lang="en-US" altLang="en-US" dirty="0"/>
              <a:t>Stable or responding disease with platinum-based chemotherapy</a:t>
            </a:r>
          </a:p>
          <a:p>
            <a:pPr lvl="2" eaLnBrk="1" hangingPunct="1">
              <a:defRPr/>
            </a:pPr>
            <a:r>
              <a:rPr lang="en-US" altLang="en-US" dirty="0" err="1"/>
              <a:t>Olaparib</a:t>
            </a:r>
            <a:endParaRPr lang="en-US" altLang="en-US" dirty="0"/>
          </a:p>
          <a:p>
            <a:pPr marL="914400" lvl="2" indent="0" eaLnBrk="1" hangingPunct="1">
              <a:buFontTx/>
              <a:buNone/>
              <a:defRPr/>
            </a:pPr>
            <a:r>
              <a:rPr lang="en-US" altLang="en-US" dirty="0"/>
              <a:t>Vs.</a:t>
            </a:r>
          </a:p>
          <a:p>
            <a:pPr lvl="2" eaLnBrk="1" hangingPunct="1">
              <a:defRPr/>
            </a:pPr>
            <a:r>
              <a:rPr lang="en-US" altLang="en-US" dirty="0"/>
              <a:t>Placebo</a:t>
            </a:r>
          </a:p>
          <a:p>
            <a:pPr eaLnBrk="1" hangingPunct="1">
              <a:defRPr/>
            </a:pPr>
            <a:r>
              <a:rPr lang="en-US" altLang="en-US" dirty="0"/>
              <a:t>Primary endpoint – PFS </a:t>
            </a:r>
          </a:p>
          <a:p>
            <a:pPr lvl="1" eaLnBrk="1" hangingPunct="1">
              <a:defRPr/>
            </a:pPr>
            <a:r>
              <a:rPr lang="en-US" altLang="en-US" dirty="0"/>
              <a:t>&gt;3000 patients screened</a:t>
            </a:r>
          </a:p>
          <a:p>
            <a:pPr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r>
              <a:rPr lang="en-US" altLang="en-US" b="1" dirty="0">
                <a:solidFill>
                  <a:srgbClr val="FF0000"/>
                </a:solidFill>
              </a:rPr>
              <a:t>Press Release February, 2019 – Positive Trial!!</a:t>
            </a:r>
          </a:p>
          <a:p>
            <a:pPr lvl="1" eaLnBrk="1" hangingPunct="1">
              <a:defRPr/>
            </a:pPr>
            <a:r>
              <a:rPr lang="en-US" altLang="en-US" b="1" dirty="0">
                <a:solidFill>
                  <a:srgbClr val="FF0000"/>
                </a:solidFill>
              </a:rPr>
              <a:t>Statistically significant improvement in PFS with </a:t>
            </a:r>
            <a:r>
              <a:rPr lang="en-US" altLang="en-US" b="1" dirty="0" err="1">
                <a:solidFill>
                  <a:srgbClr val="FF0000"/>
                </a:solidFill>
              </a:rPr>
              <a:t>olaparib</a:t>
            </a:r>
            <a:r>
              <a:rPr lang="en-US" altLang="en-US" b="1" dirty="0">
                <a:solidFill>
                  <a:srgbClr val="FF0000"/>
                </a:solidFill>
              </a:rPr>
              <a:t> vs placebo; safety profile consistent with previous trials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75E06B-23C0-4D4C-8553-BF41F298499A}"/>
              </a:ext>
            </a:extLst>
          </p:cNvPr>
          <p:cNvSpPr/>
          <p:nvPr/>
        </p:nvSpPr>
        <p:spPr>
          <a:xfrm>
            <a:off x="1238250" y="5973643"/>
            <a:ext cx="829374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200" dirty="0" err="1">
                <a:solidFill>
                  <a:srgbClr val="000000"/>
                </a:solidFill>
                <a:latin typeface="Helvetica" pitchFamily="2" charset="0"/>
              </a:rPr>
              <a:t>www.clinicaltrials.gov</a:t>
            </a:r>
            <a:r>
              <a:rPr lang="en-US" sz="1200" dirty="0">
                <a:solidFill>
                  <a:srgbClr val="000000"/>
                </a:solidFill>
                <a:latin typeface="Helvetica" pitchFamily="2" charset="0"/>
              </a:rPr>
              <a:t> (Accessed March 2019)</a:t>
            </a:r>
          </a:p>
          <a:p>
            <a:pPr>
              <a:spcBef>
                <a:spcPts val="1200"/>
              </a:spcBef>
            </a:pPr>
            <a:r>
              <a:rPr lang="en-US" sz="1200" dirty="0">
                <a:solidFill>
                  <a:srgbClr val="000000"/>
                </a:solidFill>
                <a:latin typeface="Helvetica" pitchFamily="2" charset="0"/>
              </a:rPr>
              <a:t>https://</a:t>
            </a:r>
            <a:r>
              <a:rPr lang="en-US" sz="1200" dirty="0" err="1">
                <a:solidFill>
                  <a:srgbClr val="000000"/>
                </a:solidFill>
                <a:latin typeface="Helvetica" pitchFamily="2" charset="0"/>
              </a:rPr>
              <a:t>www.astrazeneca.com</a:t>
            </a:r>
            <a:r>
              <a:rPr lang="en-US" sz="1200" dirty="0">
                <a:solidFill>
                  <a:srgbClr val="000000"/>
                </a:solidFill>
                <a:latin typeface="Helvetica" pitchFamily="2" charset="0"/>
              </a:rPr>
              <a:t>/media-</a:t>
            </a:r>
            <a:r>
              <a:rPr lang="en-US" sz="1200" dirty="0" err="1">
                <a:solidFill>
                  <a:srgbClr val="000000"/>
                </a:solidFill>
                <a:latin typeface="Helvetica" pitchFamily="2" charset="0"/>
              </a:rPr>
              <a:t>centre</a:t>
            </a:r>
            <a:r>
              <a:rPr lang="en-US" sz="1200" dirty="0">
                <a:solidFill>
                  <a:srgbClr val="000000"/>
                </a:solidFill>
                <a:latin typeface="Helvetica" pitchFamily="2" charset="0"/>
              </a:rPr>
              <a:t>/press-releases/2019/lynparza-significantly-delayed-disease-progression-as-1st-line-maintenance-treatment-in-germline-brca-mutated-metastatic-pancreatic-cancer-26022019.html</a:t>
            </a:r>
            <a:endParaRPr lang="en-US" sz="1200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0450AB0C-0B93-5A4B-8BDB-148B9C04F9D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095375" y="84138"/>
            <a:ext cx="9572625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dirty="0">
                <a:latin typeface="+mn-lt"/>
              </a:rPr>
              <a:t>Overcoming Resistance</a:t>
            </a:r>
          </a:p>
        </p:txBody>
      </p:sp>
      <p:sp>
        <p:nvSpPr>
          <p:cNvPr id="158723" name="Rectangle 3">
            <a:extLst>
              <a:ext uri="{FF2B5EF4-FFF2-40B4-BE49-F238E27FC236}">
                <a16:creationId xmlns:a16="http://schemas.microsoft.com/office/drawing/2014/main" id="{6721BB4A-CB65-0845-982C-5CCF7B4CDCF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200150" y="1358900"/>
            <a:ext cx="10763250" cy="97313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en-US" altLang="en-US" sz="2800" dirty="0"/>
              <a:t>Unfortunately, even DDR-mutated tumors develop resistance</a:t>
            </a:r>
          </a:p>
          <a:p>
            <a:pPr eaLnBrk="1" hangingPunct="1">
              <a:defRPr/>
            </a:pPr>
            <a:r>
              <a:rPr lang="en-US" altLang="en-US" sz="2800" dirty="0"/>
              <a:t>Multiple mechanisms have been highlighted in the literature </a:t>
            </a:r>
          </a:p>
          <a:p>
            <a:pPr lvl="1" eaLnBrk="1" hangingPunct="1">
              <a:defRPr/>
            </a:pPr>
            <a:r>
              <a:rPr lang="en-US" altLang="en-US" sz="2400" dirty="0"/>
              <a:t>Including secondary, reversion mutations that restore </a:t>
            </a:r>
            <a:r>
              <a:rPr lang="en-US" altLang="en-US" sz="2400" i="1" dirty="0"/>
              <a:t>BRCA</a:t>
            </a:r>
            <a:r>
              <a:rPr lang="en-US" altLang="en-US" sz="2400" dirty="0"/>
              <a:t> function</a:t>
            </a:r>
          </a:p>
          <a:p>
            <a:pPr lvl="1" eaLnBrk="1" hangingPunct="1">
              <a:defRPr/>
            </a:pPr>
            <a:endParaRPr lang="en-US" altLang="en-US" sz="2400" dirty="0"/>
          </a:p>
        </p:txBody>
      </p:sp>
      <p:sp>
        <p:nvSpPr>
          <p:cNvPr id="141316" name="TextBox 5">
            <a:extLst>
              <a:ext uri="{FF2B5EF4-FFF2-40B4-BE49-F238E27FC236}">
                <a16:creationId xmlns:a16="http://schemas.microsoft.com/office/drawing/2014/main" id="{424993DD-3B4C-1248-8B15-F6896F13FA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25" y="6396038"/>
            <a:ext cx="3333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Calibri" panose="020F0502020204030204" pitchFamily="34" charset="0"/>
              </a:rPr>
              <a:t>Bouwman, et al, </a:t>
            </a:r>
            <a:r>
              <a:rPr lang="en-US" altLang="en-US" sz="1000" i="1">
                <a:solidFill>
                  <a:schemeClr val="tx1"/>
                </a:solidFill>
                <a:ea typeface="Calibri" panose="020F0502020204030204" pitchFamily="34" charset="0"/>
              </a:rPr>
              <a:t>Clin Cancer Res</a:t>
            </a:r>
            <a:r>
              <a:rPr lang="en-US" altLang="en-US" sz="1000">
                <a:solidFill>
                  <a:schemeClr val="tx1"/>
                </a:solidFill>
                <a:ea typeface="Calibri" panose="020F0502020204030204" pitchFamily="34" charset="0"/>
              </a:rPr>
              <a:t>. 2014;20(3):540-7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Calibri" panose="020F0502020204030204" pitchFamily="34" charset="0"/>
              </a:rPr>
              <a:t>Pishvaian, et al, </a:t>
            </a:r>
            <a:r>
              <a:rPr lang="en-US" altLang="en-US" sz="1000" i="1">
                <a:solidFill>
                  <a:schemeClr val="tx1"/>
                </a:solidFill>
                <a:ea typeface="Calibri" panose="020F0502020204030204" pitchFamily="34" charset="0"/>
              </a:rPr>
              <a:t>British Journal of Cancer</a:t>
            </a:r>
            <a:r>
              <a:rPr lang="en-US" altLang="en-US" sz="1000">
                <a:solidFill>
                  <a:schemeClr val="tx1"/>
                </a:solidFill>
                <a:ea typeface="Calibri" panose="020F0502020204030204" pitchFamily="34" charset="0"/>
              </a:rPr>
              <a:t>. 2017</a:t>
            </a:r>
          </a:p>
        </p:txBody>
      </p:sp>
      <p:pic>
        <p:nvPicPr>
          <p:cNvPr id="141317" name="Picture 1">
            <a:extLst>
              <a:ext uri="{FF2B5EF4-FFF2-40B4-BE49-F238E27FC236}">
                <a16:creationId xmlns:a16="http://schemas.microsoft.com/office/drawing/2014/main" id="{C8D99200-D0F6-8D41-80A9-9BB307CF0A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3" y="2303463"/>
            <a:ext cx="907097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D0B7F147-CAE5-DF43-BF11-4666AB61F1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0150" y="4351338"/>
            <a:ext cx="10763250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11275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58585A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CC7A1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58585A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altLang="en-US" sz="2800" kern="0" dirty="0">
                <a:cs typeface="Arial" panose="020B0604020202020204" pitchFamily="34" charset="0"/>
              </a:rPr>
              <a:t>Patient with a germline </a:t>
            </a:r>
            <a:r>
              <a:rPr lang="en-US" altLang="en-US" sz="2800" i="1" kern="0" dirty="0">
                <a:cs typeface="Arial" panose="020B0604020202020204" pitchFamily="34" charset="0"/>
              </a:rPr>
              <a:t>BRCA2 </a:t>
            </a:r>
            <a:r>
              <a:rPr lang="en-US" altLang="en-US" sz="2800" kern="0" dirty="0">
                <a:cs typeface="Arial" panose="020B0604020202020204" pitchFamily="34" charset="0"/>
              </a:rPr>
              <a:t>mutation – near CR on FOLFOX + </a:t>
            </a:r>
            <a:r>
              <a:rPr lang="en-US" altLang="en-US" sz="2800" kern="0" dirty="0" err="1">
                <a:cs typeface="Arial" panose="020B0604020202020204" pitchFamily="34" charset="0"/>
              </a:rPr>
              <a:t>veliparib</a:t>
            </a:r>
            <a:endParaRPr lang="en-US" altLang="en-US" sz="2800" kern="0" dirty="0"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altLang="en-US" sz="2800" kern="0" dirty="0">
                <a:cs typeface="Arial" panose="020B0604020202020204" pitchFamily="34" charset="0"/>
              </a:rPr>
              <a:t>She underwent an attempted salvage resection</a:t>
            </a:r>
          </a:p>
          <a:p>
            <a:pPr eaLnBrk="1" hangingPunct="1">
              <a:defRPr/>
            </a:pPr>
            <a:r>
              <a:rPr lang="en-US" altLang="en-US" sz="2800" kern="0" dirty="0">
                <a:cs typeface="Arial" panose="020B0604020202020204" pitchFamily="34" charset="0"/>
              </a:rPr>
              <a:t>Sequencing of the new tumor revealed:</a:t>
            </a:r>
          </a:p>
          <a:p>
            <a:pPr lvl="1" eaLnBrk="1" hangingPunct="1">
              <a:defRPr/>
            </a:pPr>
            <a:r>
              <a:rPr lang="en-US" altLang="en-US" sz="2400" kern="0" dirty="0"/>
              <a:t>Original </a:t>
            </a:r>
            <a:r>
              <a:rPr lang="en-US" altLang="en-US" sz="2400" i="1" kern="0" dirty="0"/>
              <a:t>BRCA2</a:t>
            </a:r>
            <a:r>
              <a:rPr lang="en-US" altLang="en-US" sz="2400" kern="0" dirty="0"/>
              <a:t>, </a:t>
            </a:r>
            <a:r>
              <a:rPr lang="en-US" altLang="en-US" sz="2400" i="1" kern="0" dirty="0"/>
              <a:t>KRAS</a:t>
            </a:r>
            <a:r>
              <a:rPr lang="en-US" altLang="en-US" sz="2400" kern="0" dirty="0"/>
              <a:t> and </a:t>
            </a:r>
            <a:r>
              <a:rPr lang="en-US" altLang="en-US" sz="2400" i="1" kern="0" dirty="0"/>
              <a:t>TP53</a:t>
            </a:r>
            <a:r>
              <a:rPr lang="en-US" altLang="en-US" sz="2400" kern="0" dirty="0"/>
              <a:t> mutations</a:t>
            </a:r>
          </a:p>
          <a:p>
            <a:pPr lvl="1" eaLnBrk="1" hangingPunct="1">
              <a:defRPr/>
            </a:pPr>
            <a:r>
              <a:rPr lang="en-US" altLang="en-US" sz="2400" kern="0" dirty="0"/>
              <a:t>New somatic (secondary) </a:t>
            </a:r>
            <a:r>
              <a:rPr lang="en-US" altLang="en-US" sz="2400" i="1" kern="0" dirty="0"/>
              <a:t>BRCA2</a:t>
            </a:r>
            <a:r>
              <a:rPr lang="en-US" altLang="en-US" sz="2400" kern="0" dirty="0"/>
              <a:t> mutation </a:t>
            </a:r>
          </a:p>
          <a:p>
            <a:pPr lvl="2" eaLnBrk="1" hangingPunct="1">
              <a:defRPr/>
            </a:pPr>
            <a:r>
              <a:rPr lang="en-US" altLang="en-US" sz="2000" kern="0" dirty="0"/>
              <a:t>New deletion 13 </a:t>
            </a:r>
            <a:r>
              <a:rPr lang="en-US" altLang="en-US" sz="2000" kern="0" dirty="0" err="1"/>
              <a:t>bp</a:t>
            </a:r>
            <a:r>
              <a:rPr lang="en-US" altLang="en-US" sz="2000" kern="0" dirty="0"/>
              <a:t> upstream of the germline deletion</a:t>
            </a:r>
          </a:p>
          <a:p>
            <a:pPr lvl="2" eaLnBrk="1" hangingPunct="1">
              <a:defRPr/>
            </a:pPr>
            <a:r>
              <a:rPr lang="en-US" altLang="en-US" sz="2000" kern="0" dirty="0"/>
              <a:t>Restored the reading frame of the </a:t>
            </a:r>
            <a:r>
              <a:rPr lang="en-US" altLang="en-US" sz="2000" i="1" kern="0" dirty="0"/>
              <a:t>BRCA2</a:t>
            </a:r>
            <a:r>
              <a:rPr lang="en-US" altLang="en-US" sz="2000" kern="0" dirty="0"/>
              <a:t> gene</a:t>
            </a:r>
          </a:p>
          <a:p>
            <a:pPr lvl="2" eaLnBrk="1" hangingPunct="1">
              <a:defRPr/>
            </a:pPr>
            <a:r>
              <a:rPr lang="en-US" altLang="en-US" sz="2000" kern="0" dirty="0"/>
              <a:t>Frequency only 8% = clonal selection</a:t>
            </a:r>
            <a:endParaRPr lang="en-US" altLang="en-US" kern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B007EDAF-AAC0-B14D-925D-D4313515088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81100" y="84138"/>
            <a:ext cx="94869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400" dirty="0" err="1">
                <a:latin typeface="+mn-lt"/>
              </a:rPr>
              <a:t>BRCAness</a:t>
            </a:r>
            <a:endParaRPr lang="en-US" altLang="en-US" sz="3400" dirty="0">
              <a:latin typeface="+mn-lt"/>
            </a:endParaRPr>
          </a:p>
        </p:txBody>
      </p:sp>
      <p:sp>
        <p:nvSpPr>
          <p:cNvPr id="158723" name="Rectangle 3">
            <a:extLst>
              <a:ext uri="{FF2B5EF4-FFF2-40B4-BE49-F238E27FC236}">
                <a16:creationId xmlns:a16="http://schemas.microsoft.com/office/drawing/2014/main" id="{474C2C10-2C6D-A542-9239-03B1558A1B95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181100" y="1358900"/>
            <a:ext cx="10845800" cy="5078413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  <a:defRPr/>
            </a:pPr>
            <a:r>
              <a:rPr lang="en-US" altLang="en-US" sz="2200" dirty="0" err="1"/>
              <a:t>BRCAness</a:t>
            </a:r>
            <a:r>
              <a:rPr lang="en-US" altLang="en-US" sz="2200" dirty="0"/>
              <a:t> has been defined as “a defect in double-strand break repair (DSBR) by homologous recombination repair (HRR).” 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altLang="en-US" sz="1900" dirty="0"/>
              <a:t>Alternatively </a:t>
            </a:r>
            <a:r>
              <a:rPr lang="en-US" altLang="en-US" sz="1900" dirty="0" err="1"/>
              <a:t>BRCAness</a:t>
            </a:r>
            <a:r>
              <a:rPr lang="en-US" altLang="en-US" sz="1900" dirty="0"/>
              <a:t> can be seen as a “</a:t>
            </a:r>
            <a:r>
              <a:rPr lang="en-US" altLang="en-US" sz="1900" b="1" u="sng" dirty="0" err="1"/>
              <a:t>phenocopy</a:t>
            </a:r>
            <a:r>
              <a:rPr lang="en-US" altLang="en-US" sz="1900" dirty="0"/>
              <a:t> of a </a:t>
            </a:r>
            <a:r>
              <a:rPr lang="en-US" altLang="en-US" sz="1900" i="1" dirty="0"/>
              <a:t>BRCA1</a:t>
            </a:r>
            <a:r>
              <a:rPr lang="en-US" altLang="en-US" sz="1900" dirty="0"/>
              <a:t> or </a:t>
            </a:r>
            <a:r>
              <a:rPr lang="en-US" altLang="en-US" sz="1900" i="1" dirty="0"/>
              <a:t>BRCA2</a:t>
            </a:r>
            <a:r>
              <a:rPr lang="en-US" altLang="en-US" sz="1900" dirty="0"/>
              <a:t> mutation”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altLang="en-US" sz="1900" dirty="0"/>
              <a:t>This “describes the situation in which an HRR defect exists in a tumor in the absence of a germline </a:t>
            </a:r>
            <a:r>
              <a:rPr lang="en-US" altLang="en-US" sz="1900" i="1" dirty="0"/>
              <a:t>BRCA1</a:t>
            </a:r>
            <a:r>
              <a:rPr lang="en-US" altLang="en-US" sz="1900" dirty="0"/>
              <a:t> or </a:t>
            </a:r>
            <a:r>
              <a:rPr lang="en-US" altLang="en-US" sz="1900" i="1" dirty="0"/>
              <a:t>BRCA2</a:t>
            </a:r>
            <a:r>
              <a:rPr lang="en-US" altLang="en-US" sz="1900" dirty="0"/>
              <a:t> mutation.”  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en-US" altLang="en-US" sz="2200" dirty="0" err="1"/>
              <a:t>BRCAness</a:t>
            </a:r>
            <a:r>
              <a:rPr lang="en-US" altLang="en-US" sz="2200" dirty="0"/>
              <a:t> can be defined molecularly by: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altLang="en-US" sz="1900" dirty="0"/>
              <a:t>Identifying mutations in individual genes that modulate HRR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altLang="en-US" sz="1600" dirty="0"/>
              <a:t>E.g. </a:t>
            </a:r>
            <a:r>
              <a:rPr lang="en-US" altLang="en-US" sz="1600" i="1" dirty="0"/>
              <a:t>ARID1A, ATM, ATRX, MRE11A, NBN, PTEN, RAD50/51/51B, BARD1, BLM, BRCA1, BRCA2, BRIP1, FANCA/C/D2/E/F/G/L, PALB2, WRN, CHEK2, CHEK1, BAP1, FAM175A, SLX4, MLL2, or XRCC</a:t>
            </a:r>
            <a:r>
              <a:rPr lang="en-US" altLang="en-US" sz="1600" dirty="0"/>
              <a:t>. 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en-US" altLang="en-US" sz="2200" dirty="0"/>
              <a:t>Transcriptional signatures of </a:t>
            </a:r>
            <a:r>
              <a:rPr lang="en-US" altLang="en-US" sz="2200" dirty="0" err="1"/>
              <a:t>BRCAness</a:t>
            </a:r>
            <a:endParaRPr lang="en-US" altLang="en-US" sz="2200" dirty="0"/>
          </a:p>
          <a:p>
            <a:pPr lvl="1" eaLnBrk="1" hangingPunct="1">
              <a:spcBef>
                <a:spcPts val="0"/>
              </a:spcBef>
              <a:defRPr/>
            </a:pPr>
            <a:r>
              <a:rPr lang="en-US" altLang="en-US" sz="1900" dirty="0"/>
              <a:t>Identify structural DNA rearrangement signatures 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altLang="en-US" sz="1900" dirty="0"/>
              <a:t>May correlate with a response to platinum-based chemotherapy and PARP inhibitors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en-US" altLang="en-US" sz="2200" dirty="0"/>
              <a:t>Tumor mutational burden may also be a candidate biomarker of </a:t>
            </a:r>
            <a:r>
              <a:rPr lang="en-US" altLang="en-US" sz="2200" dirty="0" err="1"/>
              <a:t>BRCAness</a:t>
            </a:r>
            <a:endParaRPr lang="en-US" altLang="en-US" sz="2200" dirty="0"/>
          </a:p>
          <a:p>
            <a:pPr lvl="1" eaLnBrk="1" hangingPunct="1">
              <a:spcBef>
                <a:spcPts val="0"/>
              </a:spcBef>
              <a:defRPr/>
            </a:pPr>
            <a:r>
              <a:rPr lang="en-US" altLang="en-US" sz="1800" dirty="0"/>
              <a:t>HOWEVER, the TMB identified/scored as in MSI-high tumors does NOT appear to be overlapping with a </a:t>
            </a:r>
            <a:r>
              <a:rPr lang="en-US" altLang="en-US" sz="1800" dirty="0" err="1"/>
              <a:t>BRCAness</a:t>
            </a:r>
            <a:r>
              <a:rPr lang="en-US" altLang="en-US" sz="1800" dirty="0"/>
              <a:t> TMB</a:t>
            </a:r>
          </a:p>
        </p:txBody>
      </p:sp>
      <p:sp>
        <p:nvSpPr>
          <p:cNvPr id="142340" name="TextBox 24">
            <a:extLst>
              <a:ext uri="{FF2B5EF4-FFF2-40B4-BE49-F238E27FC236}">
                <a16:creationId xmlns:a16="http://schemas.microsoft.com/office/drawing/2014/main" id="{F063FE75-69EC-1847-92A9-241E8F8B74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2938" y="6437313"/>
            <a:ext cx="3810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Lord CJ and Ashworth A.  </a:t>
            </a:r>
            <a:r>
              <a:rPr lang="sv-SE" altLang="en-US" sz="12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Nature</a:t>
            </a:r>
            <a:r>
              <a:rPr lang="sv-SE" alt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2016 Volume 16</a:t>
            </a:r>
            <a:endParaRPr lang="en-US" altLang="en-US" sz="120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DE66F723-46A1-1748-A648-2D2B5EDCF05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81100" y="84138"/>
            <a:ext cx="94869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600" dirty="0">
                <a:latin typeface="+mn-lt"/>
              </a:rPr>
              <a:t>PARP Inhibitors: Targeting Other DDR Mutations Beyond BRCA</a:t>
            </a:r>
          </a:p>
        </p:txBody>
      </p:sp>
      <p:sp>
        <p:nvSpPr>
          <p:cNvPr id="143363" name="Rectangle 3">
            <a:extLst>
              <a:ext uri="{FF2B5EF4-FFF2-40B4-BE49-F238E27FC236}">
                <a16:creationId xmlns:a16="http://schemas.microsoft.com/office/drawing/2014/main" id="{3400F628-5FBA-9648-8E86-65AF30E0F8E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181100" y="1558955"/>
            <a:ext cx="10818813" cy="5014852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altLang="en-US" sz="2700" dirty="0"/>
              <a:t>Mateo, et al - Clear evidence of </a:t>
            </a:r>
            <a:r>
              <a:rPr lang="en-US" altLang="en-US" sz="2700" dirty="0" err="1"/>
              <a:t>olaparib</a:t>
            </a:r>
            <a:r>
              <a:rPr lang="en-US" altLang="en-US" sz="2700" dirty="0"/>
              <a:t> efficacy in NON-BRCA mutated prostate cancer</a:t>
            </a:r>
          </a:p>
          <a:p>
            <a:pPr eaLnBrk="1" hangingPunct="1">
              <a:spcBef>
                <a:spcPts val="1800"/>
              </a:spcBef>
            </a:pPr>
            <a:r>
              <a:rPr lang="en-US" altLang="en-US" sz="2700" dirty="0"/>
              <a:t>Bang, et al - Promising evidence of </a:t>
            </a:r>
            <a:r>
              <a:rPr lang="en-US" altLang="en-US" sz="2700" dirty="0" err="1"/>
              <a:t>olaparib</a:t>
            </a:r>
            <a:r>
              <a:rPr lang="en-US" altLang="en-US" sz="2700" dirty="0"/>
              <a:t> in ATM-deficient gastric cancer</a:t>
            </a:r>
          </a:p>
          <a:p>
            <a:pPr lvl="1" eaLnBrk="1" hangingPunct="1">
              <a:spcBef>
                <a:spcPts val="0"/>
              </a:spcBef>
            </a:pPr>
            <a:r>
              <a:rPr lang="en-US" altLang="en-US" sz="2200" dirty="0"/>
              <a:t>Randomized Phase II trial very promising</a:t>
            </a:r>
          </a:p>
          <a:p>
            <a:pPr lvl="1" eaLnBrk="1" hangingPunct="1">
              <a:spcBef>
                <a:spcPts val="0"/>
              </a:spcBef>
            </a:pPr>
            <a:r>
              <a:rPr lang="en-US" altLang="en-US" sz="2200" dirty="0"/>
              <a:t>Randomized Phase III negative BUT not enriched for ATM-low tumors</a:t>
            </a:r>
          </a:p>
          <a:p>
            <a:pPr eaLnBrk="1" hangingPunct="1">
              <a:spcBef>
                <a:spcPts val="1800"/>
              </a:spcBef>
            </a:pPr>
            <a:r>
              <a:rPr lang="en-US" altLang="en-US" sz="2700" dirty="0"/>
              <a:t>Golan and </a:t>
            </a:r>
            <a:r>
              <a:rPr lang="en-US" altLang="en-US" sz="2700" dirty="0" err="1"/>
              <a:t>Javle</a:t>
            </a:r>
            <a:r>
              <a:rPr lang="en-US" altLang="en-US" sz="2700" dirty="0"/>
              <a:t> – Promising evidence of the efficacy of </a:t>
            </a:r>
            <a:r>
              <a:rPr lang="en-US" altLang="en-US" sz="2700" dirty="0" err="1"/>
              <a:t>olaparib</a:t>
            </a:r>
            <a:r>
              <a:rPr lang="en-US" altLang="en-US" sz="2700" dirty="0"/>
              <a:t> in patients with a </a:t>
            </a:r>
            <a:r>
              <a:rPr lang="en-US" altLang="en-US" sz="2700" dirty="0" err="1"/>
              <a:t>BRCAness</a:t>
            </a:r>
            <a:r>
              <a:rPr lang="en-US" altLang="en-US" sz="2700" dirty="0"/>
              <a:t> phenotype</a:t>
            </a:r>
          </a:p>
          <a:p>
            <a:pPr lvl="1" eaLnBrk="1" hangingPunct="1">
              <a:spcBef>
                <a:spcPts val="0"/>
              </a:spcBef>
            </a:pPr>
            <a:r>
              <a:rPr lang="en-US" altLang="en-US" sz="2200" dirty="0"/>
              <a:t>DDR mutations (e.g. ATM - 12), Strong FH (14), ATM low by IHC (5)</a:t>
            </a:r>
          </a:p>
          <a:p>
            <a:pPr lvl="1" eaLnBrk="1" hangingPunct="1">
              <a:spcBef>
                <a:spcPts val="0"/>
              </a:spcBef>
            </a:pPr>
            <a:r>
              <a:rPr lang="en-US" altLang="en-US" sz="2200" dirty="0"/>
              <a:t>2/33 PRs; 11/33 SD &gt; 16 weeks</a:t>
            </a:r>
          </a:p>
        </p:txBody>
      </p:sp>
      <p:sp>
        <p:nvSpPr>
          <p:cNvPr id="143364" name="TextBox 24">
            <a:extLst>
              <a:ext uri="{FF2B5EF4-FFF2-40B4-BE49-F238E27FC236}">
                <a16:creationId xmlns:a16="http://schemas.microsoft.com/office/drawing/2014/main" id="{DD7510A4-773C-0540-B2A6-705E02F7C7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1100" y="6373752"/>
            <a:ext cx="81996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Mateo, et al, </a:t>
            </a:r>
            <a:r>
              <a:rPr lang="sv-SE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N </a:t>
            </a:r>
            <a:r>
              <a:rPr lang="sv-SE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Engl</a:t>
            </a:r>
            <a:r>
              <a:rPr lang="sv-SE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J Med</a:t>
            </a:r>
            <a:r>
              <a:rPr lang="sv-SE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. 2015 </a:t>
            </a:r>
            <a:r>
              <a:rPr lang="sv-SE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Oct</a:t>
            </a:r>
            <a:r>
              <a:rPr lang="sv-SE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29;373(18):1697-708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; Bang, et al, </a:t>
            </a:r>
            <a:r>
              <a:rPr lang="it-IT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J</a:t>
            </a:r>
            <a:r>
              <a:rPr lang="it-IT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</a:t>
            </a:r>
            <a:r>
              <a:rPr lang="it-IT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Clin</a:t>
            </a:r>
            <a:r>
              <a:rPr lang="it-IT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</a:t>
            </a:r>
            <a:r>
              <a:rPr lang="it-IT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Oncol</a:t>
            </a:r>
            <a:r>
              <a:rPr lang="it-IT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. 2015 </a:t>
            </a:r>
            <a:r>
              <a:rPr lang="it-IT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Nov</a:t>
            </a:r>
            <a:r>
              <a:rPr lang="it-IT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20;33(33):3858-65; Bang, et al, </a:t>
            </a:r>
            <a:r>
              <a:rPr lang="it-IT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Lancet </a:t>
            </a:r>
            <a:r>
              <a:rPr lang="it-IT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Oncol</a:t>
            </a:r>
            <a:r>
              <a:rPr lang="it-IT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. 2017 Dec;18(12):1637-1651; 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Golan, et al, 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J </a:t>
            </a:r>
            <a:r>
              <a:rPr lang="en-US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Clin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Oncol 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36, 2018 (</a:t>
            </a:r>
            <a:r>
              <a:rPr lang="en-US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suppl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4S; </a:t>
            </a:r>
            <a:r>
              <a:rPr lang="en-US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abstr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297)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6A8A2576-A5D6-6549-8C50-3EC99A85E54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095375" y="84138"/>
            <a:ext cx="9572625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600" dirty="0">
                <a:latin typeface="+mn-lt"/>
              </a:rPr>
              <a:t>What can be Targeted in the DDR Process: Beyond BRCA, Beyond PARP</a:t>
            </a:r>
          </a:p>
        </p:txBody>
      </p:sp>
      <p:sp>
        <p:nvSpPr>
          <p:cNvPr id="144387" name="TextBox 5">
            <a:extLst>
              <a:ext uri="{FF2B5EF4-FFF2-40B4-BE49-F238E27FC236}">
                <a16:creationId xmlns:a16="http://schemas.microsoft.com/office/drawing/2014/main" id="{A2DCB1E5-DE31-4741-A95E-099610B73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4538" y="6432550"/>
            <a:ext cx="35909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Calibri" panose="020F0502020204030204" pitchFamily="34" charset="0"/>
              </a:rPr>
              <a:t>Peng, </a:t>
            </a:r>
            <a:r>
              <a:rPr lang="en-US" altLang="en-US" sz="1000" i="1">
                <a:solidFill>
                  <a:schemeClr val="tx1"/>
                </a:solidFill>
                <a:ea typeface="Calibri" panose="020F0502020204030204" pitchFamily="34" charset="0"/>
              </a:rPr>
              <a:t>World J Clin Oncol </a:t>
            </a:r>
            <a:r>
              <a:rPr lang="en-US" altLang="en-US" sz="1000">
                <a:solidFill>
                  <a:schemeClr val="tx1"/>
                </a:solidFill>
                <a:ea typeface="Calibri" panose="020F0502020204030204" pitchFamily="34" charset="0"/>
              </a:rPr>
              <a:t>2011 February 10; 2(2): 73-79</a:t>
            </a:r>
          </a:p>
        </p:txBody>
      </p:sp>
      <p:pic>
        <p:nvPicPr>
          <p:cNvPr id="144388" name="Picture 1">
            <a:extLst>
              <a:ext uri="{FF2B5EF4-FFF2-40B4-BE49-F238E27FC236}">
                <a16:creationId xmlns:a16="http://schemas.microsoft.com/office/drawing/2014/main" id="{739596B8-8B65-1744-B797-00B74583B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150" y="1206500"/>
            <a:ext cx="10549523" cy="509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70EACE-F650-E843-8B0E-37FF8CD6DC54}"/>
              </a:ext>
            </a:extLst>
          </p:cNvPr>
          <p:cNvSpPr txBox="1"/>
          <p:nvPr/>
        </p:nvSpPr>
        <p:spPr>
          <a:xfrm>
            <a:off x="7650468" y="1236480"/>
            <a:ext cx="2138109" cy="711933"/>
          </a:xfrm>
          <a:prstGeom prst="rect">
            <a:avLst/>
          </a:prstGeom>
          <a:solidFill>
            <a:srgbClr val="3A7BC9"/>
          </a:solidFill>
          <a:ln w="6350"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DSBs inducing </a:t>
            </a:r>
            <a:b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anti-cancer drugs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22C338-B84C-C94F-A64C-8D5C8F8341D9}"/>
              </a:ext>
            </a:extLst>
          </p:cNvPr>
          <p:cNvSpPr txBox="1"/>
          <p:nvPr/>
        </p:nvSpPr>
        <p:spPr>
          <a:xfrm>
            <a:off x="9039068" y="3154038"/>
            <a:ext cx="1124263" cy="711933"/>
          </a:xfrm>
          <a:prstGeom prst="rect">
            <a:avLst/>
          </a:prstGeom>
          <a:solidFill>
            <a:srgbClr val="3A7BC9"/>
          </a:solidFill>
          <a:ln w="6350"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DNAPK inhibitor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C8CCE7-4699-3C48-8D6B-5A67877AF367}"/>
              </a:ext>
            </a:extLst>
          </p:cNvPr>
          <p:cNvSpPr txBox="1"/>
          <p:nvPr/>
        </p:nvSpPr>
        <p:spPr>
          <a:xfrm>
            <a:off x="4346628" y="2044700"/>
            <a:ext cx="752422" cy="241300"/>
          </a:xfrm>
          <a:prstGeom prst="rect">
            <a:avLst/>
          </a:prstGeom>
          <a:solidFill>
            <a:srgbClr val="3A7BC9"/>
          </a:solidFill>
          <a:ln w="6350"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 </a:t>
            </a:r>
            <a:b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inhibitor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F9E0B6-72ED-9648-A640-46DF213D08DA}"/>
              </a:ext>
            </a:extLst>
          </p:cNvPr>
          <p:cNvSpPr txBox="1"/>
          <p:nvPr/>
        </p:nvSpPr>
        <p:spPr>
          <a:xfrm>
            <a:off x="2857605" y="4958647"/>
            <a:ext cx="1489023" cy="577369"/>
          </a:xfrm>
          <a:prstGeom prst="rect">
            <a:avLst/>
          </a:prstGeom>
          <a:solidFill>
            <a:srgbClr val="3A7BC9"/>
          </a:solidFill>
          <a:ln w="6350"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CHK1/CHK2 inhibitors</a:t>
            </a:r>
            <a:b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Wee1 inhibitors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004EE3B9-A0C9-724D-9E1C-A0921E6AA74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06488" y="84138"/>
            <a:ext cx="9561512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dirty="0">
                <a:latin typeface="+mn-lt"/>
              </a:rPr>
              <a:t>DDR Inhibitors: Beyond PARP</a:t>
            </a:r>
          </a:p>
        </p:txBody>
      </p:sp>
      <p:sp>
        <p:nvSpPr>
          <p:cNvPr id="158723" name="Rectangle 3">
            <a:extLst>
              <a:ext uri="{FF2B5EF4-FFF2-40B4-BE49-F238E27FC236}">
                <a16:creationId xmlns:a16="http://schemas.microsoft.com/office/drawing/2014/main" id="{F39D4F6D-D3CD-7A4E-86B6-B07F1D79050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106489" y="1358900"/>
            <a:ext cx="7443954" cy="4759263"/>
          </a:xfrm>
        </p:spPr>
        <p:txBody>
          <a:bodyPr>
            <a:normAutofit fontScale="70000" lnSpcReduction="20000"/>
          </a:bodyPr>
          <a:lstStyle/>
          <a:p>
            <a:pPr marL="238125" indent="-238125" eaLnBrk="1" hangingPunct="1">
              <a:spcBef>
                <a:spcPts val="1728"/>
              </a:spcBef>
              <a:defRPr/>
            </a:pPr>
            <a:r>
              <a:rPr lang="en-US" altLang="en-US" sz="2800" dirty="0"/>
              <a:t>Multiple other DDR inhibitors in development</a:t>
            </a:r>
          </a:p>
          <a:p>
            <a:pPr marL="238125" indent="-238125" eaLnBrk="1" hangingPunct="1">
              <a:spcBef>
                <a:spcPts val="1728"/>
              </a:spcBef>
              <a:defRPr/>
            </a:pPr>
            <a:r>
              <a:rPr lang="en-US" altLang="en-US" sz="2800" dirty="0"/>
              <a:t>Early reports of increased efficacy in the context of specific DDR mutations</a:t>
            </a:r>
          </a:p>
          <a:p>
            <a:pPr marL="238125" indent="-238125" eaLnBrk="1" hangingPunct="1">
              <a:spcBef>
                <a:spcPts val="1728"/>
              </a:spcBef>
              <a:defRPr/>
            </a:pPr>
            <a:r>
              <a:rPr lang="en-US" altLang="en-US" sz="2800" b="1" dirty="0">
                <a:solidFill>
                  <a:srgbClr val="FF0000"/>
                </a:solidFill>
              </a:rPr>
              <a:t>ATR inhibitors</a:t>
            </a:r>
          </a:p>
          <a:p>
            <a:pPr lvl="1" eaLnBrk="1" hangingPunct="1">
              <a:defRPr/>
            </a:pPr>
            <a:r>
              <a:rPr lang="en-US" altLang="en-US" sz="2400" dirty="0"/>
              <a:t>Activity in BRCA-mutated tumors</a:t>
            </a:r>
          </a:p>
          <a:p>
            <a:pPr lvl="2" eaLnBrk="1" hangingPunct="1">
              <a:defRPr/>
            </a:pPr>
            <a:r>
              <a:rPr lang="en-US" altLang="en-US" sz="2000" dirty="0"/>
              <a:t>Including a PR in a PARP-resistant, BRCA-mutated  ovarian cancer patient</a:t>
            </a:r>
          </a:p>
          <a:p>
            <a:pPr lvl="1" eaLnBrk="1" hangingPunct="1">
              <a:defRPr/>
            </a:pPr>
            <a:r>
              <a:rPr lang="en-US" altLang="en-US" sz="2400" dirty="0"/>
              <a:t>Increased efficacy of AZD6738 in ATM-deficient gastric cancer cells</a:t>
            </a:r>
          </a:p>
          <a:p>
            <a:pPr lvl="1" eaLnBrk="1" hangingPunct="1">
              <a:defRPr/>
            </a:pPr>
            <a:r>
              <a:rPr lang="en-US" altLang="en-US" sz="2400" dirty="0"/>
              <a:t>Enhanced efficacy in CCNE1 amplified cells</a:t>
            </a:r>
          </a:p>
          <a:p>
            <a:pPr marL="238125" indent="-238125" eaLnBrk="1" hangingPunct="1">
              <a:spcBef>
                <a:spcPts val="1728"/>
              </a:spcBef>
              <a:defRPr/>
            </a:pPr>
            <a:r>
              <a:rPr lang="en-US" altLang="en-US" sz="2800" b="1" dirty="0">
                <a:solidFill>
                  <a:srgbClr val="FF0000"/>
                </a:solidFill>
              </a:rPr>
              <a:t>Wee1 Inhibitors</a:t>
            </a:r>
          </a:p>
          <a:p>
            <a:pPr lvl="1" eaLnBrk="1" hangingPunct="1">
              <a:defRPr/>
            </a:pPr>
            <a:r>
              <a:rPr lang="en-US" altLang="en-US" sz="2400" dirty="0"/>
              <a:t>Activity of AZD1775 in BRCA-mutated cancers</a:t>
            </a:r>
          </a:p>
          <a:p>
            <a:pPr lvl="1" eaLnBrk="1" hangingPunct="1">
              <a:defRPr/>
            </a:pPr>
            <a:r>
              <a:rPr lang="en-US" altLang="en-US" sz="2400" dirty="0"/>
              <a:t>38% response to AZD1775 + carboplatin in platinum relapsed/refractory ovarian cancer</a:t>
            </a:r>
          </a:p>
          <a:p>
            <a:pPr marL="238125" indent="-238125" eaLnBrk="1" hangingPunct="1">
              <a:spcBef>
                <a:spcPts val="1680"/>
              </a:spcBef>
              <a:defRPr/>
            </a:pPr>
            <a:r>
              <a:rPr lang="en-US" altLang="en-US" sz="2800" b="1" dirty="0">
                <a:solidFill>
                  <a:srgbClr val="FF0000"/>
                </a:solidFill>
              </a:rPr>
              <a:t>DNA-PK inhibitors</a:t>
            </a:r>
          </a:p>
          <a:p>
            <a:pPr lvl="1" eaLnBrk="1" hangingPunct="1">
              <a:defRPr/>
            </a:pPr>
            <a:r>
              <a:rPr lang="en-US" altLang="en-US" sz="2400" dirty="0"/>
              <a:t>Increased efficacy of CC-115 in ATM-deficient CLL cells</a:t>
            </a:r>
          </a:p>
        </p:txBody>
      </p:sp>
      <p:sp>
        <p:nvSpPr>
          <p:cNvPr id="145412" name="TextBox 5">
            <a:extLst>
              <a:ext uri="{FF2B5EF4-FFF2-40B4-BE49-F238E27FC236}">
                <a16:creationId xmlns:a16="http://schemas.microsoft.com/office/drawing/2014/main" id="{D9588CE3-E0E7-ED46-92B4-8128599591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800" y="6118163"/>
            <a:ext cx="8255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O’Carrigan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, 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J </a:t>
            </a:r>
            <a:r>
              <a:rPr lang="en-US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Clin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Oncol 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34, 2016 (</a:t>
            </a:r>
            <a:r>
              <a:rPr lang="en-US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suppl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; </a:t>
            </a:r>
            <a:r>
              <a:rPr lang="en-US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abstr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2504); Min, et al, </a:t>
            </a:r>
            <a:r>
              <a:rPr lang="en-US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Mol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Cancer </a:t>
            </a:r>
            <a:r>
              <a:rPr lang="en-US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Ther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. 2017 Apr;16(4):566-577; Toledo, et al, 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Nat Struct </a:t>
            </a:r>
            <a:r>
              <a:rPr lang="en-US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Mol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</a:t>
            </a:r>
            <a:r>
              <a:rPr lang="en-US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Biol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2011;18:721–7; Do, et al, 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J </a:t>
            </a:r>
            <a:r>
              <a:rPr lang="en-US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Clin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Oncol 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2015; </a:t>
            </a:r>
            <a:r>
              <a:rPr lang="en-US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Leijen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, et al, 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J </a:t>
            </a:r>
            <a:r>
              <a:rPr lang="en-US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Clin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Oncol 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2016; Lal, et al, 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Sci Rep.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2016 </a:t>
            </a:r>
            <a:r>
              <a:rPr lang="en-US" altLang="en-US" sz="1000">
                <a:solidFill>
                  <a:schemeClr val="tx1"/>
                </a:solidFill>
                <a:ea typeface="Calibri" panose="020F0502020204030204" pitchFamily="34" charset="0"/>
              </a:rPr>
              <a:t>Sep 12;6:33323; </a:t>
            </a:r>
            <a:r>
              <a:rPr lang="en-US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Thijssen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et al, 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Blood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2016;128:574–83</a:t>
            </a:r>
          </a:p>
        </p:txBody>
      </p:sp>
      <p:pic>
        <p:nvPicPr>
          <p:cNvPr id="145413" name="Picture 1">
            <a:extLst>
              <a:ext uri="{FF2B5EF4-FFF2-40B4-BE49-F238E27FC236}">
                <a16:creationId xmlns:a16="http://schemas.microsoft.com/office/drawing/2014/main" id="{F557BE96-DCFB-8147-8582-EBAEF491D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8148" y="2159865"/>
            <a:ext cx="3710052" cy="306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4121BC89-54D6-6442-A9D0-F2A06EC9102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81100" y="84138"/>
            <a:ext cx="94869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dirty="0">
                <a:latin typeface="+mn-lt"/>
              </a:rPr>
              <a:t>PARP Inhibitors + Immunotherapy</a:t>
            </a:r>
          </a:p>
        </p:txBody>
      </p:sp>
      <p:sp>
        <p:nvSpPr>
          <p:cNvPr id="158723" name="Rectangle 3">
            <a:extLst>
              <a:ext uri="{FF2B5EF4-FFF2-40B4-BE49-F238E27FC236}">
                <a16:creationId xmlns:a16="http://schemas.microsoft.com/office/drawing/2014/main" id="{F698091D-4C86-724E-8D6E-E4A5B765D22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181100" y="1358900"/>
            <a:ext cx="10863263" cy="5014852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en-US" altLang="en-US" sz="2800" dirty="0"/>
              <a:t>It was observed that patients whose tumors harbored DDR mutations responded better to immune checkpoint inhibitors</a:t>
            </a:r>
          </a:p>
          <a:p>
            <a:pPr lvl="1" eaLnBrk="1" hangingPunct="1">
              <a:defRPr/>
            </a:pPr>
            <a:r>
              <a:rPr lang="en-US" altLang="en-US" sz="2400" dirty="0"/>
              <a:t>Melanoma patients with BRCA-mutated tumors</a:t>
            </a:r>
          </a:p>
          <a:p>
            <a:pPr lvl="1" eaLnBrk="1" hangingPunct="1">
              <a:defRPr/>
            </a:pPr>
            <a:r>
              <a:rPr lang="en-US" altLang="en-US" sz="2400" dirty="0"/>
              <a:t>Bladder cancer patients with DDR mutations</a:t>
            </a:r>
          </a:p>
          <a:p>
            <a:pPr eaLnBrk="1" hangingPunct="1">
              <a:spcBef>
                <a:spcPts val="1680"/>
              </a:spcBef>
              <a:defRPr/>
            </a:pPr>
            <a:r>
              <a:rPr lang="en-US" altLang="en-US" sz="2800" dirty="0"/>
              <a:t>DDR mutations correlated with an increased TMB and </a:t>
            </a:r>
            <a:r>
              <a:rPr lang="en-US" altLang="en-US" sz="2800" dirty="0" err="1"/>
              <a:t>neoantigen</a:t>
            </a:r>
            <a:r>
              <a:rPr lang="en-US" altLang="en-US" sz="2800" dirty="0"/>
              <a:t> load (Wang)</a:t>
            </a:r>
          </a:p>
          <a:p>
            <a:pPr lvl="1" eaLnBrk="1" hangingPunct="1">
              <a:defRPr/>
            </a:pPr>
            <a:r>
              <a:rPr lang="en-US" altLang="en-US" sz="2400" dirty="0"/>
              <a:t>Also demonstrated an increased response to immune checkpoint inhibitors in tumors with DDR mutations</a:t>
            </a:r>
          </a:p>
          <a:p>
            <a:pPr lvl="1" eaLnBrk="1" hangingPunct="1">
              <a:defRPr/>
            </a:pPr>
            <a:r>
              <a:rPr lang="en-US" altLang="en-US" sz="2400" dirty="0"/>
              <a:t>NOT just a prognostic variable – but predictive</a:t>
            </a:r>
          </a:p>
          <a:p>
            <a:pPr eaLnBrk="1" hangingPunct="1">
              <a:spcBef>
                <a:spcPts val="1680"/>
              </a:spcBef>
              <a:defRPr/>
            </a:pPr>
            <a:r>
              <a:rPr lang="en-US" altLang="en-US" sz="2800" i="1" dirty="0"/>
              <a:t>BRCA1/2</a:t>
            </a:r>
            <a:r>
              <a:rPr lang="en-US" altLang="en-US" sz="2800" dirty="0"/>
              <a:t>-mutated ovarian tumors contain more tumor infiltrating lymphocytes compared to HR proficient ovarian tumors (Strickland)</a:t>
            </a:r>
          </a:p>
          <a:p>
            <a:pPr eaLnBrk="1" hangingPunct="1">
              <a:spcBef>
                <a:spcPts val="1680"/>
              </a:spcBef>
              <a:defRPr/>
            </a:pPr>
            <a:r>
              <a:rPr lang="en-US" altLang="en-US" sz="2800" dirty="0"/>
              <a:t>A significantly higher neoantigen load was seen with </a:t>
            </a:r>
            <a:r>
              <a:rPr lang="en-US" altLang="en-US" sz="2800" i="1" dirty="0"/>
              <a:t>BRCA1/2</a:t>
            </a:r>
            <a:r>
              <a:rPr lang="en-US" altLang="en-US" sz="2800" dirty="0"/>
              <a:t>-mutated and DDR-deficient ovarian cancers (</a:t>
            </a:r>
            <a:r>
              <a:rPr lang="en-US" altLang="en-US" sz="2800" dirty="0" err="1"/>
              <a:t>Heeke</a:t>
            </a:r>
            <a:r>
              <a:rPr lang="en-US" altLang="en-US" sz="2800" dirty="0"/>
              <a:t>)</a:t>
            </a:r>
          </a:p>
          <a:p>
            <a:pPr eaLnBrk="1" hangingPunct="1">
              <a:spcBef>
                <a:spcPts val="1680"/>
              </a:spcBef>
              <a:defRPr/>
            </a:pPr>
            <a:r>
              <a:rPr lang="en-US" altLang="en-US" sz="2800" dirty="0" err="1"/>
              <a:t>PARPi</a:t>
            </a:r>
            <a:r>
              <a:rPr lang="en-US" altLang="en-US" sz="2800" dirty="0"/>
              <a:t> promotes accumulation of cytosolic DNA fragments because of unresolved DNA lesions (Shen)</a:t>
            </a:r>
          </a:p>
          <a:p>
            <a:pPr lvl="1" eaLnBrk="1" hangingPunct="1">
              <a:defRPr/>
            </a:pPr>
            <a:r>
              <a:rPr lang="en-US" altLang="en-US" sz="2400" dirty="0"/>
              <a:t>Leads to activation of the DNA-sensing </a:t>
            </a:r>
            <a:r>
              <a:rPr lang="en-US" altLang="en-US" sz="2400" dirty="0" err="1"/>
              <a:t>cGAS</a:t>
            </a:r>
            <a:r>
              <a:rPr lang="en-US" altLang="en-US" sz="2400" dirty="0"/>
              <a:t>-STING pathway</a:t>
            </a:r>
          </a:p>
          <a:p>
            <a:pPr lvl="1" eaLnBrk="1" hangingPunct="1">
              <a:defRPr/>
            </a:pPr>
            <a:r>
              <a:rPr lang="en-US" altLang="en-US" sz="2400" dirty="0"/>
              <a:t>Induces antitumor immunity independent of </a:t>
            </a:r>
            <a:r>
              <a:rPr lang="en-US" altLang="en-US" sz="2400" dirty="0" err="1"/>
              <a:t>BRCAness</a:t>
            </a:r>
            <a:endParaRPr lang="en-US" altLang="en-US" sz="2400" dirty="0"/>
          </a:p>
        </p:txBody>
      </p:sp>
      <p:sp>
        <p:nvSpPr>
          <p:cNvPr id="146436" name="TextBox 24">
            <a:extLst>
              <a:ext uri="{FF2B5EF4-FFF2-40B4-BE49-F238E27FC236}">
                <a16:creationId xmlns:a16="http://schemas.microsoft.com/office/drawing/2014/main" id="{485C499A-3EDB-8F45-B5F9-004AC941D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237" y="6373752"/>
            <a:ext cx="7303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Wang Z, et al, 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Cancer Research</a:t>
            </a:r>
            <a:r>
              <a:rPr lang="sv-SE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. 78(22) November 15, 2018; </a:t>
            </a:r>
            <a:r>
              <a:rPr lang="sv-SE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Strickland</a:t>
            </a:r>
            <a:r>
              <a:rPr lang="sv-SE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KC, et al, </a:t>
            </a:r>
            <a:r>
              <a:rPr lang="sv-SE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Oncotarget</a:t>
            </a:r>
            <a:r>
              <a:rPr lang="sv-SE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, 2016 Mar 22;7(12); </a:t>
            </a:r>
            <a:r>
              <a:rPr lang="sv-SE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Heeke</a:t>
            </a:r>
            <a:r>
              <a:rPr lang="sv-SE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AL, et al, </a:t>
            </a:r>
            <a:r>
              <a:rPr lang="sv-SE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JCO Precis </a:t>
            </a:r>
            <a:r>
              <a:rPr lang="sv-SE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Oncol</a:t>
            </a:r>
            <a:r>
              <a:rPr lang="sv-SE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, 2018; </a:t>
            </a:r>
            <a:r>
              <a:rPr lang="sv-SE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Shen</a:t>
            </a:r>
            <a:r>
              <a:rPr lang="sv-SE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J, et al, </a:t>
            </a:r>
            <a:r>
              <a:rPr lang="sv-SE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Cancer Research</a:t>
            </a:r>
            <a:r>
              <a:rPr lang="sv-SE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, 79(2) </a:t>
            </a:r>
            <a:r>
              <a:rPr lang="sv-SE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January</a:t>
            </a:r>
            <a:r>
              <a:rPr lang="sv-SE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15, 2019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3B48484E-85CE-1A4E-B752-FF9D3BF885E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095375" y="84138"/>
            <a:ext cx="11096625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dirty="0">
                <a:latin typeface="+mn-lt"/>
              </a:rPr>
              <a:t>Multiple Ongoing Trials of DDR Inhibitors in Pancreatic Cancer</a:t>
            </a:r>
          </a:p>
        </p:txBody>
      </p:sp>
      <p:pic>
        <p:nvPicPr>
          <p:cNvPr id="147459" name="Picture 3">
            <a:extLst>
              <a:ext uri="{FF2B5EF4-FFF2-40B4-BE49-F238E27FC236}">
                <a16:creationId xmlns:a16="http://schemas.microsoft.com/office/drawing/2014/main" id="{9AC8FBE9-F54A-404F-8A20-C1F3F7563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1374775"/>
            <a:ext cx="10563225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itle 1">
            <a:extLst>
              <a:ext uri="{FF2B5EF4-FFF2-40B4-BE49-F238E27FC236}">
                <a16:creationId xmlns:a16="http://schemas.microsoft.com/office/drawing/2014/main" id="{E7C5AD23-92C3-F243-9205-372811B211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89025" y="179388"/>
            <a:ext cx="9578975" cy="876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en-US" sz="4000" dirty="0">
                <a:solidFill>
                  <a:schemeClr val="tx1"/>
                </a:solidFill>
                <a:latin typeface="+mn-lt"/>
              </a:rPr>
              <a:t>Summary and Final Thoughts</a:t>
            </a:r>
          </a:p>
        </p:txBody>
      </p:sp>
      <p:sp>
        <p:nvSpPr>
          <p:cNvPr id="148483" name="Content Placeholder 2">
            <a:extLst>
              <a:ext uri="{FF2B5EF4-FFF2-40B4-BE49-F238E27FC236}">
                <a16:creationId xmlns:a16="http://schemas.microsoft.com/office/drawing/2014/main" id="{725BD8C3-704E-2640-87AC-075CBC98923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201738" y="1262063"/>
            <a:ext cx="10456862" cy="5062537"/>
          </a:xfrm>
        </p:spPr>
        <p:txBody>
          <a:bodyPr/>
          <a:lstStyle/>
          <a:p>
            <a:pPr eaLnBrk="1" latinLnBrk="1" hangingPunct="1"/>
            <a:r>
              <a:rPr lang="en-US" altLang="en-US" sz="2800">
                <a:solidFill>
                  <a:schemeClr val="tx1"/>
                </a:solidFill>
              </a:rPr>
              <a:t>HR-Deficiency in Pancreatic Cancer</a:t>
            </a:r>
          </a:p>
          <a:p>
            <a:pPr lvl="1" eaLnBrk="1" latinLnBrk="1" hangingPunct="1"/>
            <a:r>
              <a:rPr lang="en-US" altLang="en-US" sz="2400"/>
              <a:t>Subgroup with the greatest promise</a:t>
            </a:r>
          </a:p>
          <a:p>
            <a:pPr lvl="2" eaLnBrk="1" latinLnBrk="1" hangingPunct="1"/>
            <a:r>
              <a:rPr lang="en-US" altLang="en-US" sz="2000"/>
              <a:t>Outcomes will improve disproportionately in this group of patients</a:t>
            </a:r>
          </a:p>
          <a:p>
            <a:pPr eaLnBrk="1" latinLnBrk="1" hangingPunct="1"/>
            <a:r>
              <a:rPr lang="en-US" altLang="en-US" sz="2800"/>
              <a:t>Tremendous room for growth and understanding</a:t>
            </a:r>
          </a:p>
          <a:p>
            <a:pPr lvl="1" eaLnBrk="1" latinLnBrk="1" hangingPunct="1"/>
            <a:r>
              <a:rPr lang="en-US" altLang="en-US" sz="2400"/>
              <a:t>Which </a:t>
            </a:r>
            <a:r>
              <a:rPr lang="en-US" altLang="en-US" sz="2400" i="1"/>
              <a:t>BRCA1/2</a:t>
            </a:r>
            <a:r>
              <a:rPr lang="en-US" altLang="en-US" sz="2400"/>
              <a:t> mutations predict for response?</a:t>
            </a:r>
          </a:p>
          <a:p>
            <a:pPr lvl="1" eaLnBrk="1" latinLnBrk="1" hangingPunct="1"/>
            <a:r>
              <a:rPr lang="en-US" altLang="en-US" sz="2400"/>
              <a:t>How to overcome resistance?</a:t>
            </a:r>
          </a:p>
          <a:p>
            <a:pPr lvl="1" eaLnBrk="1" latinLnBrk="1" hangingPunct="1"/>
            <a:r>
              <a:rPr lang="en-US" altLang="en-US" sz="2400"/>
              <a:t>What is the benefit of PARP inhibitors beyond BRCA?</a:t>
            </a:r>
          </a:p>
          <a:p>
            <a:pPr lvl="1" eaLnBrk="1" latinLnBrk="1" hangingPunct="1"/>
            <a:r>
              <a:rPr lang="en-US" altLang="en-US" sz="2400"/>
              <a:t>What is the role of other DDR inhibitors?</a:t>
            </a:r>
          </a:p>
          <a:p>
            <a:pPr lvl="1" eaLnBrk="1" latinLnBrk="1" hangingPunct="1"/>
            <a:r>
              <a:rPr lang="en-US" altLang="en-US" sz="2400"/>
              <a:t>Could immunotherapy + PARP/DDR inhibitors make an impact?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itle 3">
            <a:extLst>
              <a:ext uri="{FF2B5EF4-FFF2-40B4-BE49-F238E27FC236}">
                <a16:creationId xmlns:a16="http://schemas.microsoft.com/office/drawing/2014/main" id="{B2C83E6A-861E-1C4B-A3A7-337ACF0BFE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67213" y="2362200"/>
            <a:ext cx="6553200" cy="1857375"/>
          </a:xfrm>
        </p:spPr>
        <p:txBody>
          <a:bodyPr/>
          <a:lstStyle/>
          <a:p>
            <a:pPr algn="ctr">
              <a:defRPr/>
            </a:pPr>
            <a:r>
              <a:rPr lang="en-US" altLang="en-US" sz="3600" dirty="0">
                <a:solidFill>
                  <a:schemeClr val="tx1"/>
                </a:solidFill>
                <a:latin typeface="+mn-lt"/>
              </a:rPr>
              <a:t>Pancreatic Cancer and PARP Inhibition — What We Know and What We Don’t </a:t>
            </a:r>
          </a:p>
        </p:txBody>
      </p:sp>
      <p:sp>
        <p:nvSpPr>
          <p:cNvPr id="126979" name="Subtitle 4">
            <a:extLst>
              <a:ext uri="{FF2B5EF4-FFF2-40B4-BE49-F238E27FC236}">
                <a16:creationId xmlns:a16="http://schemas.microsoft.com/office/drawing/2014/main" id="{083B44FA-734A-E34A-B1AD-090177D76CA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665663" y="4287838"/>
            <a:ext cx="5956300" cy="13985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en-US" altLang="en-US" sz="1600" i="0">
                <a:solidFill>
                  <a:schemeClr val="tx1"/>
                </a:solidFill>
                <a:cs typeface="Arial" panose="020B0604020202020204" pitchFamily="34" charset="0"/>
              </a:rPr>
              <a:t>Michael Pishvaian, MD, PhD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i="0">
                <a:solidFill>
                  <a:schemeClr val="tx1"/>
                </a:solidFill>
                <a:cs typeface="Arial" panose="020B0604020202020204" pitchFamily="34" charset="0"/>
              </a:rPr>
              <a:t>Director, Phase I Program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i="0">
                <a:solidFill>
                  <a:schemeClr val="tx1"/>
                </a:solidFill>
                <a:cs typeface="Arial" panose="020B0604020202020204" pitchFamily="34" charset="0"/>
              </a:rPr>
              <a:t>Medical Director of the CRMO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i="0">
                <a:solidFill>
                  <a:schemeClr val="tx1"/>
                </a:solidFill>
                <a:cs typeface="Arial" panose="020B0604020202020204" pitchFamily="34" charset="0"/>
              </a:rPr>
              <a:t>Co-Director of the Ruesch Pancreatic Cancer Program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i="0">
                <a:solidFill>
                  <a:schemeClr val="tx1"/>
                </a:solidFill>
                <a:cs typeface="Arial" panose="020B0604020202020204" pitchFamily="34" charset="0"/>
              </a:rPr>
              <a:t>Associate Professor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i="0">
                <a:solidFill>
                  <a:schemeClr val="tx1"/>
                </a:solidFill>
                <a:cs typeface="Arial" panose="020B0604020202020204" pitchFamily="34" charset="0"/>
              </a:rPr>
              <a:t>Lombardi Comprehensive Cancer Center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i="0">
                <a:solidFill>
                  <a:schemeClr val="tx1"/>
                </a:solidFill>
                <a:cs typeface="Arial" panose="020B0604020202020204" pitchFamily="34" charset="0"/>
              </a:rPr>
              <a:t>Georgetown University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678654AE-F84A-4A4A-8678-B023AFB509B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270000" y="84138"/>
            <a:ext cx="9398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dirty="0">
                <a:latin typeface="+mn-lt"/>
              </a:rPr>
              <a:t>The DNA Damage Response Process</a:t>
            </a:r>
          </a:p>
        </p:txBody>
      </p:sp>
      <p:sp>
        <p:nvSpPr>
          <p:cNvPr id="131075" name="TextBox 5">
            <a:extLst>
              <a:ext uri="{FF2B5EF4-FFF2-40B4-BE49-F238E27FC236}">
                <a16:creationId xmlns:a16="http://schemas.microsoft.com/office/drawing/2014/main" id="{B282B228-8D8A-D843-AE91-C43855855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9300" y="6543675"/>
            <a:ext cx="3581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Calibri" panose="020F0502020204030204" pitchFamily="34" charset="0"/>
              </a:rPr>
              <a:t>Peng, </a:t>
            </a:r>
            <a:r>
              <a:rPr lang="en-US" altLang="en-US" sz="1000" i="1">
                <a:solidFill>
                  <a:schemeClr val="tx1"/>
                </a:solidFill>
                <a:ea typeface="Calibri" panose="020F0502020204030204" pitchFamily="34" charset="0"/>
              </a:rPr>
              <a:t>World J Clin Oncol, </a:t>
            </a:r>
            <a:r>
              <a:rPr lang="en-US" altLang="en-US" sz="1000">
                <a:solidFill>
                  <a:schemeClr val="tx1"/>
                </a:solidFill>
                <a:ea typeface="Calibri" panose="020F0502020204030204" pitchFamily="34" charset="0"/>
              </a:rPr>
              <a:t>2011 February 10; 2(2): 73-79</a:t>
            </a:r>
          </a:p>
        </p:txBody>
      </p:sp>
      <p:pic>
        <p:nvPicPr>
          <p:cNvPr id="131076" name="Picture 2">
            <a:extLst>
              <a:ext uri="{FF2B5EF4-FFF2-40B4-BE49-F238E27FC236}">
                <a16:creationId xmlns:a16="http://schemas.microsoft.com/office/drawing/2014/main" id="{76EC7099-CE84-4241-B4D3-E470139DC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095" y="1193990"/>
            <a:ext cx="9649810" cy="547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A323FD-C2EF-304C-A1CB-963369F74488}"/>
              </a:ext>
            </a:extLst>
          </p:cNvPr>
          <p:cNvSpPr txBox="1"/>
          <p:nvPr/>
        </p:nvSpPr>
        <p:spPr>
          <a:xfrm>
            <a:off x="7215753" y="1611542"/>
            <a:ext cx="2138109" cy="711933"/>
          </a:xfrm>
          <a:prstGeom prst="rect">
            <a:avLst/>
          </a:prstGeom>
          <a:solidFill>
            <a:srgbClr val="3A7BC9"/>
          </a:solidFill>
          <a:ln w="6350"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DSBs inducing </a:t>
            </a:r>
            <a:b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anti-cancer drugs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73A24A-DFC6-464F-AF12-E07762132A89}"/>
              </a:ext>
            </a:extLst>
          </p:cNvPr>
          <p:cNvSpPr txBox="1"/>
          <p:nvPr/>
        </p:nvSpPr>
        <p:spPr>
          <a:xfrm>
            <a:off x="8619344" y="3429001"/>
            <a:ext cx="1049311" cy="678304"/>
          </a:xfrm>
          <a:prstGeom prst="rect">
            <a:avLst/>
          </a:prstGeom>
          <a:solidFill>
            <a:srgbClr val="3A7BC9"/>
          </a:solidFill>
          <a:ln w="6350"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DNAPK inhibitor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710F5F-A62A-FC46-9520-525021E7D99D}"/>
              </a:ext>
            </a:extLst>
          </p:cNvPr>
          <p:cNvSpPr txBox="1"/>
          <p:nvPr/>
        </p:nvSpPr>
        <p:spPr>
          <a:xfrm>
            <a:off x="3749123" y="2141007"/>
            <a:ext cx="1242602" cy="711933"/>
          </a:xfrm>
          <a:prstGeom prst="rect">
            <a:avLst/>
          </a:prstGeom>
          <a:solidFill>
            <a:srgbClr val="3A7BC9"/>
          </a:solidFill>
          <a:ln w="6350"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 inhibitor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E25416-EFEF-FE41-B4EE-156BDAB19789}"/>
              </a:ext>
            </a:extLst>
          </p:cNvPr>
          <p:cNvSpPr txBox="1"/>
          <p:nvPr/>
        </p:nvSpPr>
        <p:spPr>
          <a:xfrm>
            <a:off x="2518348" y="5223823"/>
            <a:ext cx="1489023" cy="577369"/>
          </a:xfrm>
          <a:prstGeom prst="rect">
            <a:avLst/>
          </a:prstGeom>
          <a:solidFill>
            <a:srgbClr val="3A7BC9"/>
          </a:solidFill>
          <a:ln w="6350"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CHK1/CHK2 inhibitors</a:t>
            </a:r>
            <a:b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Wee1 inhibitors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1967FF-1F14-C046-B466-CF9811E58A01}"/>
              </a:ext>
            </a:extLst>
          </p:cNvPr>
          <p:cNvSpPr/>
          <p:nvPr/>
        </p:nvSpPr>
        <p:spPr>
          <a:xfrm>
            <a:off x="1236663" y="209550"/>
            <a:ext cx="1095533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4000" b="1" dirty="0">
                <a:latin typeface="+mn-lt"/>
              </a:rPr>
              <a:t>PARP Inhibitors and Replication Fork Arrest</a:t>
            </a:r>
          </a:p>
        </p:txBody>
      </p:sp>
      <p:sp>
        <p:nvSpPr>
          <p:cNvPr id="133123" name="TextBox 24">
            <a:extLst>
              <a:ext uri="{FF2B5EF4-FFF2-40B4-BE49-F238E27FC236}">
                <a16:creationId xmlns:a16="http://schemas.microsoft.com/office/drawing/2014/main" id="{D58F9DCB-2CE9-F441-B0AD-E9B23F70FD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7163" y="6454775"/>
            <a:ext cx="47720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Calibri" panose="020F0502020204030204" pitchFamily="34" charset="0"/>
              </a:rPr>
              <a:t>Nickoloff JA, et al. </a:t>
            </a:r>
            <a:r>
              <a:rPr lang="en-US" altLang="en-US" sz="1000" i="1">
                <a:solidFill>
                  <a:schemeClr val="tx1"/>
                </a:solidFill>
                <a:ea typeface="Calibri" panose="020F0502020204030204" pitchFamily="34" charset="0"/>
              </a:rPr>
              <a:t>JNCI, </a:t>
            </a:r>
            <a:r>
              <a:rPr lang="en-US" altLang="en-US" sz="1000">
                <a:solidFill>
                  <a:schemeClr val="tx1"/>
                </a:solidFill>
                <a:ea typeface="Calibri" panose="020F0502020204030204" pitchFamily="34" charset="0"/>
              </a:rPr>
              <a:t>2017, Vol. 109, No. 11</a:t>
            </a:r>
          </a:p>
        </p:txBody>
      </p:sp>
      <p:sp>
        <p:nvSpPr>
          <p:cNvPr id="133124" name="Content Placeholder 48">
            <a:extLst>
              <a:ext uri="{FF2B5EF4-FFF2-40B4-BE49-F238E27FC236}">
                <a16:creationId xmlns:a16="http://schemas.microsoft.com/office/drawing/2014/main" id="{25AE3C2A-D9FA-BC4F-8942-03E5DF56A60C}"/>
              </a:ext>
            </a:extLst>
          </p:cNvPr>
          <p:cNvSpPr>
            <a:spLocks/>
          </p:cNvSpPr>
          <p:nvPr/>
        </p:nvSpPr>
        <p:spPr bwMode="auto">
          <a:xfrm>
            <a:off x="6888163" y="1350963"/>
            <a:ext cx="4970462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3363" indent="-233363"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en-GB" altLang="en-US" sz="2000" b="1">
                <a:solidFill>
                  <a:srgbClr val="000000"/>
                </a:solidFill>
              </a:rPr>
              <a:t>PARP inhibitors can also </a:t>
            </a:r>
            <a:r>
              <a:rPr lang="en-GB" altLang="en-US" sz="2000" b="1" u="sng">
                <a:solidFill>
                  <a:srgbClr val="000000"/>
                </a:solidFill>
              </a:rPr>
              <a:t>trap</a:t>
            </a:r>
            <a:r>
              <a:rPr lang="en-GB" altLang="en-US" sz="2000" b="1">
                <a:solidFill>
                  <a:srgbClr val="000000"/>
                </a:solidFill>
              </a:rPr>
              <a:t> the PARP1 enzyme</a:t>
            </a:r>
            <a:endParaRPr lang="en-US" altLang="en-US" sz="200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>
                <a:solidFill>
                  <a:srgbClr val="000000"/>
                </a:solidFill>
              </a:rPr>
              <a:t>PARP1 trapped on chromatin </a:t>
            </a:r>
            <a:r>
              <a:rPr lang="en-US" altLang="en-US" sz="2000">
                <a:solidFill>
                  <a:srgbClr val="000000"/>
                </a:solidFill>
                <a:sym typeface="Wingdings" pitchFamily="2" charset="2"/>
              </a:rPr>
              <a:t> replication fork arrest</a:t>
            </a:r>
          </a:p>
          <a:p>
            <a:pPr>
              <a:lnSpc>
                <a:spcPct val="80000"/>
              </a:lnSpc>
            </a:pPr>
            <a:r>
              <a:rPr lang="en-US" altLang="en-US" sz="2000">
                <a:solidFill>
                  <a:srgbClr val="000000"/>
                </a:solidFill>
              </a:rPr>
              <a:t>DSBs can thus occur 2 ways: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rgbClr val="000000"/>
                </a:solidFill>
              </a:rPr>
              <a:t>When a SS nick repair intermediate collides with the replication fork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OR 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rgbClr val="000000"/>
                </a:solidFill>
              </a:rPr>
              <a:t>From nuclease cleavage of a stalled replication fork</a:t>
            </a:r>
          </a:p>
          <a:p>
            <a:pPr>
              <a:lnSpc>
                <a:spcPct val="80000"/>
              </a:lnSpc>
            </a:pPr>
            <a:r>
              <a:rPr lang="en-US" altLang="en-US" sz="2000">
                <a:solidFill>
                  <a:srgbClr val="000000"/>
                </a:solidFill>
              </a:rPr>
              <a:t>The collapsed replication fork and resultant DSB is repaired by homologous recombination (HR)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b="1">
                <a:solidFill>
                  <a:srgbClr val="FF0000"/>
                </a:solidFill>
              </a:rPr>
              <a:t>This is critical because not all PARP inhibitors cause PARP trapping</a:t>
            </a:r>
          </a:p>
        </p:txBody>
      </p:sp>
      <p:pic>
        <p:nvPicPr>
          <p:cNvPr id="133125" name="Picture 3">
            <a:extLst>
              <a:ext uri="{FF2B5EF4-FFF2-40B4-BE49-F238E27FC236}">
                <a16:creationId xmlns:a16="http://schemas.microsoft.com/office/drawing/2014/main" id="{60BA67E1-1C52-EF45-9EA9-B1AECD2DF4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663" y="1350963"/>
            <a:ext cx="5651500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80BDE1-D1BE-EB4F-84EA-03EE3C253FC4}"/>
              </a:ext>
            </a:extLst>
          </p:cNvPr>
          <p:cNvSpPr/>
          <p:nvPr/>
        </p:nvSpPr>
        <p:spPr>
          <a:xfrm>
            <a:off x="1152525" y="-65088"/>
            <a:ext cx="10820400" cy="12001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3600" b="1" dirty="0">
                <a:latin typeface="+mn-lt"/>
              </a:rPr>
              <a:t>DNA Damage Response (DDR) Mutations in Pancreatic Cancer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C29DC913-8EEA-0745-AD3E-8C0DEF5F48E9}"/>
              </a:ext>
            </a:extLst>
          </p:cNvPr>
          <p:cNvSpPr txBox="1">
            <a:spLocks/>
          </p:cNvSpPr>
          <p:nvPr/>
        </p:nvSpPr>
        <p:spPr>
          <a:xfrm>
            <a:off x="1311275" y="1382713"/>
            <a:ext cx="10309225" cy="112395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11275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58585A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CC7A1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58585A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kern="0" dirty="0">
                <a:solidFill>
                  <a:schemeClr val="tx1"/>
                </a:solidFill>
                <a:cs typeface="Arial" panose="020B0604020202020204" pitchFamily="34" charset="0"/>
              </a:rPr>
              <a:t>17 – 25% of pancreatic adenocarcinomas harbor mutations in the DDR genes</a:t>
            </a:r>
          </a:p>
          <a:p>
            <a:pPr lvl="1" eaLnBrk="1" hangingPunct="1">
              <a:defRPr/>
            </a:pPr>
            <a:r>
              <a:rPr lang="en-US" sz="2900" b="1" u="sng" kern="0" dirty="0">
                <a:solidFill>
                  <a:schemeClr val="tx1"/>
                </a:solidFill>
              </a:rPr>
              <a:t>Homologous recombination</a:t>
            </a:r>
            <a:r>
              <a:rPr lang="en-US" sz="2900" b="1" kern="0" dirty="0">
                <a:solidFill>
                  <a:schemeClr val="tx1"/>
                </a:solidFill>
              </a:rPr>
              <a:t> </a:t>
            </a:r>
            <a:r>
              <a:rPr lang="en-US" sz="2900" kern="0" dirty="0">
                <a:solidFill>
                  <a:schemeClr val="tx1"/>
                </a:solidFill>
              </a:rPr>
              <a:t>DNA damage response (HR-DDR) mutations</a:t>
            </a:r>
          </a:p>
          <a:p>
            <a:pPr lvl="1" eaLnBrk="1" hangingPunct="1">
              <a:defRPr/>
            </a:pPr>
            <a:r>
              <a:rPr lang="en-US" sz="2900" i="1" kern="0" dirty="0">
                <a:solidFill>
                  <a:schemeClr val="tx1"/>
                </a:solidFill>
              </a:rPr>
              <a:t>BRCA1, BRCA2, ATM, PALB2, ATRX, RAD51</a:t>
            </a:r>
            <a:r>
              <a:rPr lang="en-US" sz="2900" kern="0" dirty="0">
                <a:solidFill>
                  <a:schemeClr val="tx1"/>
                </a:solidFill>
              </a:rPr>
              <a:t>, and others</a:t>
            </a:r>
            <a:endParaRPr lang="en-US" sz="2900" kern="0" dirty="0">
              <a:solidFill>
                <a:schemeClr val="tx1"/>
              </a:solidFill>
              <a:ea typeface="ＭＳ Ｐゴシック" charset="0"/>
            </a:endParaRPr>
          </a:p>
          <a:p>
            <a:pPr>
              <a:defRPr/>
            </a:pPr>
            <a:endParaRPr lang="en-US" kern="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36196" name="Text Box 4">
            <a:extLst>
              <a:ext uri="{FF2B5EF4-FFF2-40B4-BE49-F238E27FC236}">
                <a16:creationId xmlns:a16="http://schemas.microsoft.com/office/drawing/2014/main" id="{132D8DED-A055-3548-BC31-97274D3CF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2675" y="5351463"/>
            <a:ext cx="291465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>
                <a:solidFill>
                  <a:schemeClr val="tx1"/>
                </a:solidFill>
              </a:rPr>
              <a:t>Pishvaian, et al, Clinical Cancer Research, 2018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>
                <a:solidFill>
                  <a:schemeClr val="tx1"/>
                </a:solidFill>
              </a:rPr>
              <a:t>Heeke, et al, JCO Precision Oncology, 2018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>
                <a:solidFill>
                  <a:schemeClr val="tx1"/>
                </a:solidFill>
              </a:rPr>
              <a:t>Aguirre, et al, Cancer Discovery, 2018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>
                <a:solidFill>
                  <a:schemeClr val="tx1"/>
                </a:solidFill>
              </a:rPr>
              <a:t>Witkiewicz, et al, Nat Commun, 2015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>
                <a:solidFill>
                  <a:schemeClr val="tx1"/>
                </a:solidFill>
              </a:rPr>
              <a:t>Lowery, et al, Clinical Cancer Research, 2017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>
                <a:solidFill>
                  <a:schemeClr val="tx1"/>
                </a:solidFill>
              </a:rPr>
              <a:t>Waddell, et al, Nature, 2015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>
                <a:solidFill>
                  <a:schemeClr val="tx1"/>
                </a:solidFill>
              </a:rPr>
              <a:t>Bailey, et al, Nature, 2016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>
                <a:solidFill>
                  <a:schemeClr val="tx1"/>
                </a:solidFill>
              </a:rPr>
              <a:t>Biankin, et al, Nature, 2012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>
                <a:solidFill>
                  <a:schemeClr val="tx1"/>
                </a:solidFill>
              </a:rPr>
              <a:t>Collisson, et al, Nat Med, 2011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D806CB3-4255-534C-9C1D-460B19AC46AC}"/>
              </a:ext>
            </a:extLst>
          </p:cNvPr>
          <p:cNvSpPr txBox="1">
            <a:spLocks/>
          </p:cNvSpPr>
          <p:nvPr/>
        </p:nvSpPr>
        <p:spPr>
          <a:xfrm>
            <a:off x="3679825" y="2700338"/>
            <a:ext cx="2354263" cy="10636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11275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58585A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CC7A1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58585A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9pPr>
          </a:lstStyle>
          <a:p>
            <a:pPr marL="182880" indent="-182880" eaLnBrk="1" hangingPunct="1">
              <a:defRPr/>
            </a:pPr>
            <a:r>
              <a:rPr lang="en-US" altLang="en-US" sz="1800" kern="0" dirty="0">
                <a:solidFill>
                  <a:schemeClr val="tx1"/>
                </a:solidFill>
                <a:cs typeface="Arial" panose="020B0604020202020204" pitchFamily="34" charset="0"/>
              </a:rPr>
              <a:t>Know Your Tumor</a:t>
            </a:r>
            <a:r>
              <a:rPr lang="en-US" altLang="en-US" sz="1800" kern="0" baseline="30000" dirty="0">
                <a:solidFill>
                  <a:schemeClr val="tx1"/>
                </a:solidFill>
                <a:cs typeface="Arial" panose="020B0604020202020204" pitchFamily="34" charset="0"/>
              </a:rPr>
              <a:t>®</a:t>
            </a:r>
            <a:r>
              <a:rPr lang="en-US" altLang="en-US" sz="1800" kern="0" dirty="0">
                <a:solidFill>
                  <a:schemeClr val="tx1"/>
                </a:solidFill>
                <a:cs typeface="Arial" panose="020B0604020202020204" pitchFamily="34" charset="0"/>
              </a:rPr>
              <a:t> (KYT) Dataset</a:t>
            </a:r>
          </a:p>
          <a:p>
            <a:pPr marL="548640" lvl="1" eaLnBrk="1" hangingPunct="1">
              <a:tabLst>
                <a:tab pos="457200" algn="l"/>
              </a:tabLst>
              <a:defRPr/>
            </a:pPr>
            <a:r>
              <a:rPr lang="en-US" altLang="en-US" sz="1600" kern="0" dirty="0">
                <a:solidFill>
                  <a:schemeClr val="tx1"/>
                </a:solidFill>
              </a:rPr>
              <a:t>16.5% HR-DDR</a:t>
            </a:r>
          </a:p>
        </p:txBody>
      </p:sp>
      <p:pic>
        <p:nvPicPr>
          <p:cNvPr id="136198" name="Picture 3">
            <a:extLst>
              <a:ext uri="{FF2B5EF4-FFF2-40B4-BE49-F238E27FC236}">
                <a16:creationId xmlns:a16="http://schemas.microsoft.com/office/drawing/2014/main" id="{BF660312-5DE4-274E-86A5-3881FC4D88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888" y="2616200"/>
            <a:ext cx="1919287" cy="35274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978F323-8D65-CD47-93B1-C10E9788B675}"/>
              </a:ext>
            </a:extLst>
          </p:cNvPr>
          <p:cNvSpPr txBox="1">
            <a:spLocks/>
          </p:cNvSpPr>
          <p:nvPr/>
        </p:nvSpPr>
        <p:spPr>
          <a:xfrm>
            <a:off x="6750050" y="2668588"/>
            <a:ext cx="2171700" cy="10636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11275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58585A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CC7A1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58585A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+mn-lt"/>
              </a:defRPr>
            </a:lvl9pPr>
          </a:lstStyle>
          <a:p>
            <a:pPr marL="182880" indent="-182880" eaLnBrk="1" hangingPunct="1">
              <a:defRPr/>
            </a:pPr>
            <a:r>
              <a:rPr lang="en-US" altLang="en-US" sz="1800" kern="0" dirty="0" err="1">
                <a:solidFill>
                  <a:schemeClr val="tx1"/>
                </a:solidFill>
                <a:cs typeface="Arial" panose="020B0604020202020204" pitchFamily="34" charset="0"/>
              </a:rPr>
              <a:t>Caris</a:t>
            </a:r>
            <a:r>
              <a:rPr lang="en-US" altLang="en-US" sz="1800" kern="0" dirty="0">
                <a:solidFill>
                  <a:schemeClr val="tx1"/>
                </a:solidFill>
                <a:cs typeface="Arial" panose="020B0604020202020204" pitchFamily="34" charset="0"/>
              </a:rPr>
              <a:t> Database Review</a:t>
            </a:r>
          </a:p>
          <a:p>
            <a:pPr marL="548640" lvl="1" eaLnBrk="1" hangingPunct="1">
              <a:tabLst>
                <a:tab pos="457200" algn="l"/>
              </a:tabLst>
              <a:defRPr/>
            </a:pPr>
            <a:r>
              <a:rPr lang="en-US" altLang="en-US" sz="1600" kern="0" dirty="0">
                <a:solidFill>
                  <a:schemeClr val="tx1"/>
                </a:solidFill>
              </a:rPr>
              <a:t>16.9% HR-DDR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47F0644-1126-F543-8065-FFAD8C7316E7}"/>
              </a:ext>
            </a:extLst>
          </p:cNvPr>
          <p:cNvGraphicFramePr>
            <a:graphicFrameLocks noGrp="1"/>
          </p:cNvGraphicFramePr>
          <p:nvPr/>
        </p:nvGraphicFramePr>
        <p:xfrm>
          <a:off x="9085263" y="2616200"/>
          <a:ext cx="2163762" cy="3527423"/>
        </p:xfrm>
        <a:graphic>
          <a:graphicData uri="http://schemas.openxmlformats.org/drawingml/2006/table">
            <a:tbl>
              <a:tblPr firstRow="1" firstCol="1" bandRow="1"/>
              <a:tblGrid>
                <a:gridCol w="801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2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8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Pancreas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Total</a:t>
                      </a:r>
                      <a:r>
                        <a:rPr lang="en-US" sz="1200" b="1" baseline="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N = 833</a:t>
                      </a:r>
                      <a:endParaRPr lang="en-US" sz="1200" b="1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41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OVERALL      HR-DDR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16.9%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95% CI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(14.4~19.6)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ATM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3.60%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BRCA2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3.33%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BRCA1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1.41%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PALB2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1.20%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CHEK2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0.60%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BAP1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0.48%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BRIP1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0.48%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NBN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0.12%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WRN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0.12%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ATRX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BLM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FANCC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MRE11A</a:t>
                      </a:r>
                      <a:endParaRPr lang="en-US" sz="1200" b="0" i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RAD50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marL="9144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ARID1A</a:t>
                      </a:r>
                      <a:endParaRPr lang="en-US" sz="1200" b="0" i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5.54%</a:t>
                      </a:r>
                      <a:endParaRPr lang="en-US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1BC14923-C906-A24D-BB0F-74976560127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04900" y="84138"/>
            <a:ext cx="95631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dirty="0">
                <a:latin typeface="+mn-lt"/>
              </a:rPr>
              <a:t>PARP Inhibitors in Pancreatic Cancer</a:t>
            </a:r>
          </a:p>
        </p:txBody>
      </p:sp>
      <p:sp>
        <p:nvSpPr>
          <p:cNvPr id="137219" name="Rectangle 3">
            <a:extLst>
              <a:ext uri="{FF2B5EF4-FFF2-40B4-BE49-F238E27FC236}">
                <a16:creationId xmlns:a16="http://schemas.microsoft.com/office/drawing/2014/main" id="{9EB85C7F-A6AA-DD45-B945-294F9B809C2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247775" y="1282700"/>
            <a:ext cx="10458450" cy="2698750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Anecdotal evidence in pancreatic cancer- Consistent evidence of efficacy in </a:t>
            </a:r>
            <a:r>
              <a:rPr lang="en-US" altLang="en-US" sz="2800" i="1" dirty="0"/>
              <a:t>BRCA1/2</a:t>
            </a:r>
            <a:r>
              <a:rPr lang="en-US" altLang="en-US" sz="2800" dirty="0"/>
              <a:t> mutant tumors</a:t>
            </a:r>
          </a:p>
          <a:p>
            <a:pPr lvl="1" eaLnBrk="1" hangingPunct="1"/>
            <a:r>
              <a:rPr lang="en-US" altLang="en-US" sz="2400" dirty="0"/>
              <a:t>Lowery, et al - 15 patients with known </a:t>
            </a:r>
            <a:r>
              <a:rPr lang="en-US" altLang="en-US" sz="2400" i="1" dirty="0"/>
              <a:t>BRCA1/2</a:t>
            </a:r>
            <a:r>
              <a:rPr lang="en-US" altLang="en-US" sz="2400" dirty="0"/>
              <a:t> mutations</a:t>
            </a:r>
          </a:p>
          <a:p>
            <a:pPr lvl="2" eaLnBrk="1" hangingPunct="1"/>
            <a:r>
              <a:rPr lang="en-US" altLang="en-US" sz="2000" dirty="0"/>
              <a:t>4 patients with </a:t>
            </a:r>
            <a:r>
              <a:rPr lang="en-US" altLang="en-US" sz="2000" dirty="0" err="1"/>
              <a:t>PARPi</a:t>
            </a:r>
            <a:r>
              <a:rPr lang="en-US" altLang="en-US" sz="2000" dirty="0"/>
              <a:t>-based therapy</a:t>
            </a:r>
          </a:p>
          <a:p>
            <a:pPr lvl="2" eaLnBrk="1" hangingPunct="1"/>
            <a:r>
              <a:rPr lang="en-US" altLang="en-US" sz="2000" dirty="0"/>
              <a:t>3PRs and one SD for 6 months</a:t>
            </a:r>
          </a:p>
          <a:p>
            <a:pPr lvl="1" eaLnBrk="1" hangingPunct="1">
              <a:spcBef>
                <a:spcPts val="1176"/>
              </a:spcBef>
              <a:defRPr/>
            </a:pPr>
            <a:r>
              <a:rPr lang="en-US" altLang="en-US" sz="2400" dirty="0"/>
              <a:t>Kaufman, et al - </a:t>
            </a:r>
            <a:r>
              <a:rPr lang="en-US" altLang="en-US" sz="2400" dirty="0" err="1"/>
              <a:t>Olaparib</a:t>
            </a:r>
            <a:r>
              <a:rPr lang="en-US" altLang="en-US" sz="2400" dirty="0"/>
              <a:t> in 23</a:t>
            </a:r>
            <a:br>
              <a:rPr lang="en-US" altLang="en-US" sz="2400" dirty="0"/>
            </a:br>
            <a:r>
              <a:rPr lang="en-US" altLang="en-US" sz="2400" dirty="0"/>
              <a:t> patients with </a:t>
            </a:r>
            <a:r>
              <a:rPr lang="en-US" altLang="en-US" sz="2400" i="1" dirty="0"/>
              <a:t>BRCA1/2</a:t>
            </a:r>
            <a:r>
              <a:rPr lang="en-US" altLang="en-US" sz="2400" dirty="0"/>
              <a:t> mutations</a:t>
            </a:r>
          </a:p>
          <a:p>
            <a:pPr lvl="2" eaLnBrk="1" hangingPunct="1">
              <a:defRPr/>
            </a:pPr>
            <a:r>
              <a:rPr lang="en-US" altLang="en-US" sz="2000" dirty="0"/>
              <a:t>23 pancreatic cancer patients</a:t>
            </a:r>
          </a:p>
          <a:p>
            <a:pPr lvl="2" eaLnBrk="1" hangingPunct="1">
              <a:defRPr/>
            </a:pPr>
            <a:r>
              <a:rPr lang="en-US" altLang="en-US" sz="2000" dirty="0"/>
              <a:t>1 CR and 4 PRs</a:t>
            </a:r>
          </a:p>
          <a:p>
            <a:pPr lvl="1" eaLnBrk="1" hangingPunct="1">
              <a:spcBef>
                <a:spcPts val="1176"/>
              </a:spcBef>
              <a:defRPr/>
            </a:pPr>
            <a:r>
              <a:rPr lang="en-US" altLang="en-US" sz="2400" dirty="0"/>
              <a:t>Shroff, et al, - Rucaparib in 19 </a:t>
            </a:r>
            <a:br>
              <a:rPr lang="en-US" altLang="en-US" sz="2400" dirty="0"/>
            </a:br>
            <a:r>
              <a:rPr lang="en-US" altLang="en-US" sz="2400" i="1" dirty="0"/>
              <a:t>BRCA1/2</a:t>
            </a:r>
            <a:r>
              <a:rPr lang="en-US" altLang="en-US" sz="2400" dirty="0"/>
              <a:t> mutated patients</a:t>
            </a:r>
          </a:p>
          <a:p>
            <a:pPr lvl="2" eaLnBrk="1" hangingPunct="1">
              <a:defRPr/>
            </a:pPr>
            <a:r>
              <a:rPr lang="en-US" altLang="en-US" sz="2000" dirty="0"/>
              <a:t>16% ORR, 2 CRs and 2 PRs</a:t>
            </a:r>
          </a:p>
        </p:txBody>
      </p:sp>
      <p:sp>
        <p:nvSpPr>
          <p:cNvPr id="137220" name="TextBox 5">
            <a:extLst>
              <a:ext uri="{FF2B5EF4-FFF2-40B4-BE49-F238E27FC236}">
                <a16:creationId xmlns:a16="http://schemas.microsoft.com/office/drawing/2014/main" id="{38A0D038-0902-FF44-A613-CC76A8A49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900" y="6527641"/>
            <a:ext cx="845578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Lowery MA, et al. 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Oncologist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. 2011;16:1397-1402; Kaufman B, et al. 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J </a:t>
            </a:r>
            <a:r>
              <a:rPr lang="en-US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Clin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Oncol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. 2015;33:244-250; </a:t>
            </a:r>
            <a:r>
              <a:rPr lang="it-IT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Shroff</a:t>
            </a:r>
            <a:r>
              <a:rPr lang="it-IT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RT, et al, </a:t>
            </a:r>
            <a:r>
              <a:rPr lang="it-IT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JCO </a:t>
            </a:r>
            <a:r>
              <a:rPr lang="it-IT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Precis</a:t>
            </a:r>
            <a:r>
              <a:rPr lang="it-IT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</a:t>
            </a:r>
            <a:r>
              <a:rPr lang="it-IT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Oncol</a:t>
            </a:r>
            <a:r>
              <a:rPr lang="it-IT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. </a:t>
            </a:r>
            <a:r>
              <a:rPr lang="it-IT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2018;2018</a:t>
            </a:r>
          </a:p>
        </p:txBody>
      </p:sp>
      <p:pic>
        <p:nvPicPr>
          <p:cNvPr id="137221" name="Picture 1">
            <a:extLst>
              <a:ext uri="{FF2B5EF4-FFF2-40B4-BE49-F238E27FC236}">
                <a16:creationId xmlns:a16="http://schemas.microsoft.com/office/drawing/2014/main" id="{C07779C2-49B5-1E40-A31A-35DA082310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3257550"/>
            <a:ext cx="536575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07DFB6AC-4448-A54A-8CD0-7A1FE9DD67F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04900" y="84138"/>
            <a:ext cx="95631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600" dirty="0">
                <a:latin typeface="+mn-lt"/>
              </a:rPr>
              <a:t>Lack of Efficacy of PARP Inhibitors in Platinum-Refractory Disease</a:t>
            </a:r>
          </a:p>
        </p:txBody>
      </p:sp>
      <p:sp>
        <p:nvSpPr>
          <p:cNvPr id="138243" name="TextBox 5">
            <a:extLst>
              <a:ext uri="{FF2B5EF4-FFF2-40B4-BE49-F238E27FC236}">
                <a16:creationId xmlns:a16="http://schemas.microsoft.com/office/drawing/2014/main" id="{CA5599BD-D05B-964E-A550-2AA0A326E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1225" y="6440488"/>
            <a:ext cx="32575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en-US" sz="1000">
                <a:solidFill>
                  <a:schemeClr val="tx1"/>
                </a:solidFill>
                <a:ea typeface="Calibri" panose="020F0502020204030204" pitchFamily="34" charset="0"/>
              </a:rPr>
              <a:t>Shroff RT, et al, </a:t>
            </a:r>
            <a:r>
              <a:rPr lang="it-IT" altLang="en-US" sz="1000" i="1">
                <a:solidFill>
                  <a:schemeClr val="tx1"/>
                </a:solidFill>
                <a:ea typeface="Calibri" panose="020F0502020204030204" pitchFamily="34" charset="0"/>
              </a:rPr>
              <a:t>JCO Precis Oncol. </a:t>
            </a:r>
            <a:r>
              <a:rPr lang="it-IT" altLang="en-US" sz="1000">
                <a:solidFill>
                  <a:schemeClr val="tx1"/>
                </a:solidFill>
                <a:ea typeface="Calibri" panose="020F0502020204030204" pitchFamily="34" charset="0"/>
              </a:rPr>
              <a:t>2018;2018</a:t>
            </a:r>
          </a:p>
        </p:txBody>
      </p:sp>
      <p:pic>
        <p:nvPicPr>
          <p:cNvPr id="138244" name="Picture 2">
            <a:extLst>
              <a:ext uri="{FF2B5EF4-FFF2-40B4-BE49-F238E27FC236}">
                <a16:creationId xmlns:a16="http://schemas.microsoft.com/office/drawing/2014/main" id="{C57F1E09-CBCF-364B-B422-750459AD71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513" y="1282700"/>
            <a:ext cx="881697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5" name="Rectangle 3">
            <a:extLst>
              <a:ext uri="{FF2B5EF4-FFF2-40B4-BE49-F238E27FC236}">
                <a16:creationId xmlns:a16="http://schemas.microsoft.com/office/drawing/2014/main" id="{40085E37-8D14-4A4A-8BAB-E694CB761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25" y="1819275"/>
            <a:ext cx="342900" cy="390525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  <a:latin typeface="Times" pitchFamily="2" charset="0"/>
            </a:endParaRPr>
          </a:p>
        </p:txBody>
      </p:sp>
      <p:sp>
        <p:nvSpPr>
          <p:cNvPr id="138246" name="Rectangle 8">
            <a:extLst>
              <a:ext uri="{FF2B5EF4-FFF2-40B4-BE49-F238E27FC236}">
                <a16:creationId xmlns:a16="http://schemas.microsoft.com/office/drawing/2014/main" id="{62AD50A2-C0DC-C04F-9842-6F761204A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25" y="2859088"/>
            <a:ext cx="342900" cy="390525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  <a:latin typeface="Times" pitchFamily="2" charset="0"/>
            </a:endParaRPr>
          </a:p>
        </p:txBody>
      </p:sp>
      <p:sp>
        <p:nvSpPr>
          <p:cNvPr id="138247" name="Rectangle 9">
            <a:extLst>
              <a:ext uri="{FF2B5EF4-FFF2-40B4-BE49-F238E27FC236}">
                <a16:creationId xmlns:a16="http://schemas.microsoft.com/office/drawing/2014/main" id="{E68F89DF-C674-4449-A108-A14B508187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25" y="3644900"/>
            <a:ext cx="342900" cy="2540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  <a:latin typeface="Times" pitchFamily="2" charset="0"/>
            </a:endParaRPr>
          </a:p>
        </p:txBody>
      </p:sp>
      <p:sp>
        <p:nvSpPr>
          <p:cNvPr id="138248" name="Rectangle 10">
            <a:extLst>
              <a:ext uri="{FF2B5EF4-FFF2-40B4-BE49-F238E27FC236}">
                <a16:creationId xmlns:a16="http://schemas.microsoft.com/office/drawing/2014/main" id="{DE38E742-054D-7D44-BAEF-E7F5F75F81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25" y="4068763"/>
            <a:ext cx="342900" cy="255587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  <a:latin typeface="Times" pitchFamily="2" charset="0"/>
            </a:endParaRPr>
          </a:p>
        </p:txBody>
      </p:sp>
      <p:sp>
        <p:nvSpPr>
          <p:cNvPr id="138249" name="Rectangle 11">
            <a:extLst>
              <a:ext uri="{FF2B5EF4-FFF2-40B4-BE49-F238E27FC236}">
                <a16:creationId xmlns:a16="http://schemas.microsoft.com/office/drawing/2014/main" id="{70DE4BB9-FB1F-F047-BBD0-945E978D2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25" y="4522788"/>
            <a:ext cx="342900" cy="390525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  <a:latin typeface="Times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771B6912-669C-8D4D-B184-09C6A80136E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04900" y="84138"/>
            <a:ext cx="95631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dirty="0" err="1">
                <a:latin typeface="+mn-lt"/>
              </a:rPr>
              <a:t>Veliparib</a:t>
            </a:r>
            <a:r>
              <a:rPr lang="en-US" altLang="en-US" sz="4000" dirty="0">
                <a:latin typeface="+mn-lt"/>
              </a:rPr>
              <a:t> in Pancreatic Cancer</a:t>
            </a:r>
          </a:p>
        </p:txBody>
      </p:sp>
      <p:sp>
        <p:nvSpPr>
          <p:cNvPr id="158723" name="Rectangle 3">
            <a:extLst>
              <a:ext uri="{FF2B5EF4-FFF2-40B4-BE49-F238E27FC236}">
                <a16:creationId xmlns:a16="http://schemas.microsoft.com/office/drawing/2014/main" id="{26396BCA-17E5-4043-882F-A6BE6743439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104900" y="1320852"/>
            <a:ext cx="10752320" cy="4841823"/>
          </a:xfrm>
        </p:spPr>
        <p:txBody>
          <a:bodyPr>
            <a:noAutofit/>
          </a:bodyPr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altLang="en-US" sz="2200" dirty="0"/>
              <a:t>NON-trapping PARP inhibitor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en-US" altLang="en-US" sz="2200" dirty="0"/>
              <a:t>Catalytic inhibition only </a:t>
            </a:r>
            <a:r>
              <a:rPr lang="en-US" altLang="en-US" sz="2200" dirty="0">
                <a:sym typeface="Wingdings" panose="05000000000000000000" pitchFamily="2" charset="2"/>
              </a:rPr>
              <a:t> decreased single agent efficacy???</a:t>
            </a:r>
            <a:endParaRPr lang="en-US" altLang="en-US" sz="2200" dirty="0"/>
          </a:p>
          <a:p>
            <a:pPr lvl="1" eaLnBrk="1" hangingPunct="1">
              <a:spcBef>
                <a:spcPts val="0"/>
              </a:spcBef>
              <a:defRPr/>
            </a:pPr>
            <a:r>
              <a:rPr lang="en-US" altLang="en-US" sz="1800" dirty="0"/>
              <a:t>Lowery, et al, 2018 - 16 patients with known </a:t>
            </a:r>
            <a:r>
              <a:rPr lang="en-US" altLang="en-US" sz="1800" i="1" dirty="0"/>
              <a:t>BRCA1/2</a:t>
            </a:r>
            <a:r>
              <a:rPr lang="en-US" altLang="en-US" sz="1800" dirty="0"/>
              <a:t> or </a:t>
            </a:r>
            <a:r>
              <a:rPr lang="en-US" altLang="en-US" sz="1800" i="1" dirty="0"/>
              <a:t>PALB2</a:t>
            </a:r>
            <a:r>
              <a:rPr lang="en-US" altLang="en-US" sz="1800" dirty="0"/>
              <a:t> mutations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altLang="en-US" sz="1800" dirty="0"/>
              <a:t>No confirmed or partial responses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altLang="en-US" sz="1800" dirty="0"/>
              <a:t>Median PFS = 1.7 months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altLang="en-US" sz="1800" dirty="0"/>
              <a:t>(Patients could have had prior platinum)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en-US" altLang="en-US" sz="2200" dirty="0"/>
              <a:t>But more compatible for combination </a:t>
            </a:r>
            <a:br>
              <a:rPr lang="en-US" altLang="en-US" sz="2200" dirty="0"/>
            </a:br>
            <a:r>
              <a:rPr lang="en-US" altLang="en-US" sz="2200" dirty="0"/>
              <a:t>with chemotherapy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altLang="en-US" sz="1800" dirty="0" err="1"/>
              <a:t>Pishvaian</a:t>
            </a:r>
            <a:r>
              <a:rPr lang="en-US" altLang="en-US" sz="1800" dirty="0"/>
              <a:t>, et al, 2013 – FOLFOX + veliparib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altLang="en-US" sz="1800" dirty="0"/>
              <a:t>PRs and CRs observed in patients with </a:t>
            </a:r>
            <a:br>
              <a:rPr lang="en-US" altLang="en-US" sz="1800" dirty="0"/>
            </a:br>
            <a:r>
              <a:rPr lang="en-US" altLang="en-US" sz="1800" i="1" dirty="0"/>
              <a:t>BRCA1/2</a:t>
            </a:r>
            <a:r>
              <a:rPr lang="en-US" altLang="en-US" sz="1800" dirty="0"/>
              <a:t> mutated tumors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altLang="en-US" sz="1800" dirty="0"/>
              <a:t>O’Reilly, et al, 2018 (9 patients, gem-cis + </a:t>
            </a:r>
            <a:br>
              <a:rPr lang="en-US" altLang="en-US" sz="1800" dirty="0"/>
            </a:br>
            <a:r>
              <a:rPr lang="en-US" altLang="en-US" sz="1800" dirty="0"/>
              <a:t>veliparib) – 1 CR and 6 PRs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altLang="en-US" sz="1800" dirty="0"/>
              <a:t>Phase </a:t>
            </a:r>
            <a:r>
              <a:rPr lang="en-US" altLang="en-US" sz="1800" dirty="0" err="1"/>
              <a:t>Ib</a:t>
            </a:r>
            <a:r>
              <a:rPr lang="en-US" altLang="en-US" sz="1800" dirty="0"/>
              <a:t> dose-finding ORR = 78%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altLang="en-US" sz="1800" dirty="0"/>
              <a:t>Randomized Phase II trial in pancreatic </a:t>
            </a:r>
            <a:br>
              <a:rPr lang="en-US" altLang="en-US" sz="1800" dirty="0"/>
            </a:br>
            <a:r>
              <a:rPr lang="en-US" altLang="en-US" sz="1800" dirty="0"/>
              <a:t>cancer ongoing</a:t>
            </a:r>
          </a:p>
        </p:txBody>
      </p:sp>
      <p:sp>
        <p:nvSpPr>
          <p:cNvPr id="139268" name="TextBox 5">
            <a:extLst>
              <a:ext uri="{FF2B5EF4-FFF2-40B4-BE49-F238E27FC236}">
                <a16:creationId xmlns:a16="http://schemas.microsoft.com/office/drawing/2014/main" id="{F2C7C5C0-266A-F64C-90DB-468F23E542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900" y="6522164"/>
            <a:ext cx="83239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11275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5858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CC7A1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858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5858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Lowery MA, et al. </a:t>
            </a:r>
            <a:r>
              <a:rPr lang="en-US" altLang="en-US" sz="1000" i="1" dirty="0" err="1">
                <a:solidFill>
                  <a:schemeClr val="tx1"/>
                </a:solidFill>
                <a:ea typeface="Calibri" panose="020F0502020204030204" pitchFamily="34" charset="0"/>
              </a:rPr>
              <a:t>Eur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 J Cancer. 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2018 Jan;89:19-26; </a:t>
            </a:r>
            <a:r>
              <a:rPr lang="en-US" altLang="en-US" sz="1000" dirty="0" err="1">
                <a:solidFill>
                  <a:schemeClr val="tx1"/>
                </a:solidFill>
                <a:ea typeface="Calibri" panose="020F0502020204030204" pitchFamily="34" charset="0"/>
              </a:rPr>
              <a:t>Pishvaian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 MJ, ASCO GI 2013; O'Reilly EM, et al. </a:t>
            </a:r>
            <a:r>
              <a:rPr lang="en-US" altLang="en-US" sz="1000" i="1" dirty="0">
                <a:solidFill>
                  <a:schemeClr val="tx1"/>
                </a:solidFill>
                <a:ea typeface="Calibri" panose="020F0502020204030204" pitchFamily="34" charset="0"/>
              </a:rPr>
              <a:t>Cancer</a:t>
            </a:r>
            <a:r>
              <a:rPr lang="en-US" altLang="en-US" sz="1000" dirty="0">
                <a:solidFill>
                  <a:schemeClr val="tx1"/>
                </a:solidFill>
                <a:ea typeface="Calibri" panose="020F0502020204030204" pitchFamily="34" charset="0"/>
              </a:rPr>
              <a:t>. 2018;124:1374-1382</a:t>
            </a:r>
          </a:p>
        </p:txBody>
      </p:sp>
      <p:pic>
        <p:nvPicPr>
          <p:cNvPr id="139270" name="Picture 1">
            <a:extLst>
              <a:ext uri="{FF2B5EF4-FFF2-40B4-BE49-F238E27FC236}">
                <a16:creationId xmlns:a16="http://schemas.microsoft.com/office/drawing/2014/main" id="{FCF5494F-6872-744E-B36B-EBB2F1617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329" y="3599727"/>
            <a:ext cx="5197725" cy="2562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Line 6"/>
          <p:cNvSpPr>
            <a:spLocks noChangeShapeType="1"/>
          </p:cNvSpPr>
          <p:nvPr/>
        </p:nvSpPr>
        <p:spPr bwMode="auto">
          <a:xfrm flipV="1">
            <a:off x="5300998" y="3215061"/>
            <a:ext cx="1463954" cy="957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7346" name="Line 7"/>
          <p:cNvSpPr>
            <a:spLocks noChangeShapeType="1"/>
          </p:cNvSpPr>
          <p:nvPr/>
        </p:nvSpPr>
        <p:spPr bwMode="auto">
          <a:xfrm flipH="1">
            <a:off x="6764951" y="2401654"/>
            <a:ext cx="0" cy="150296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000000"/>
              </a:highlight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7347" name="Line 8"/>
          <p:cNvSpPr>
            <a:spLocks noChangeShapeType="1"/>
          </p:cNvSpPr>
          <p:nvPr/>
        </p:nvSpPr>
        <p:spPr bwMode="auto">
          <a:xfrm flipV="1">
            <a:off x="6764952" y="2393316"/>
            <a:ext cx="385863" cy="8336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7348" name="Line 9"/>
          <p:cNvSpPr>
            <a:spLocks noChangeShapeType="1"/>
          </p:cNvSpPr>
          <p:nvPr/>
        </p:nvSpPr>
        <p:spPr bwMode="auto">
          <a:xfrm>
            <a:off x="6764952" y="3904612"/>
            <a:ext cx="385863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7349" name="Text Box 11"/>
          <p:cNvSpPr txBox="1">
            <a:spLocks noChangeArrowheads="1"/>
          </p:cNvSpPr>
          <p:nvPr/>
        </p:nvSpPr>
        <p:spPr bwMode="auto">
          <a:xfrm>
            <a:off x="7200834" y="1858273"/>
            <a:ext cx="3140078" cy="1044675"/>
          </a:xfrm>
          <a:prstGeom prst="rect">
            <a:avLst/>
          </a:prstGeom>
          <a:solidFill>
            <a:srgbClr val="F8951E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Olaparib </a:t>
            </a:r>
            <a:b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</a:b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(300 mg BID)</a:t>
            </a:r>
          </a:p>
        </p:txBody>
      </p:sp>
      <p:sp>
        <p:nvSpPr>
          <p:cNvPr id="57350" name="Text Box 13"/>
          <p:cNvSpPr txBox="1">
            <a:spLocks noChangeArrowheads="1"/>
          </p:cNvSpPr>
          <p:nvPr/>
        </p:nvSpPr>
        <p:spPr bwMode="auto">
          <a:xfrm>
            <a:off x="7200833" y="3416864"/>
            <a:ext cx="3140079" cy="1044675"/>
          </a:xfrm>
          <a:prstGeom prst="rect">
            <a:avLst/>
          </a:prstGeom>
          <a:solidFill>
            <a:srgbClr val="BAD529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Placebo</a:t>
            </a:r>
          </a:p>
        </p:txBody>
      </p:sp>
      <p:graphicFrame>
        <p:nvGraphicFramePr>
          <p:cNvPr id="29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474039"/>
              </p:ext>
            </p:extLst>
          </p:nvPr>
        </p:nvGraphicFramePr>
        <p:xfrm>
          <a:off x="2186778" y="1650140"/>
          <a:ext cx="3212706" cy="2811399"/>
        </p:xfrm>
        <a:graphic>
          <a:graphicData uri="http://schemas.openxmlformats.org/drawingml/2006/table">
            <a:tbl>
              <a:tblPr/>
              <a:tblGrid>
                <a:gridCol w="3212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57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Eligibility (N = 154)</a:t>
                      </a: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0122">
                <a:tc>
                  <a:txBody>
                    <a:bodyPr/>
                    <a:lstStyle/>
                    <a:p>
                      <a:pPr marL="285750" marR="0" lvl="0" indent="-285750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Patients with metastatic pancreatic cancer </a:t>
                      </a:r>
                    </a:p>
                    <a:p>
                      <a:pPr marL="285750" marR="0" lvl="0" indent="-285750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altLang="en-US" sz="1600" b="0" dirty="0">
                          <a:solidFill>
                            <a:srgbClr val="FFFFFF"/>
                          </a:solidFill>
                        </a:rPr>
                        <a:t>Deleterious or suspected deleterious g</a:t>
                      </a:r>
                      <a:r>
                        <a:rPr kumimoji="0" lang="en-GB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ermline BRCA mutation-positive disease</a:t>
                      </a:r>
                    </a:p>
                    <a:p>
                      <a:pPr marL="285750" marR="0" lvl="0" indent="-285750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disease</a:t>
                      </a:r>
                      <a:r>
                        <a:rPr lang="en-GB" altLang="en-US" sz="1600" b="0" dirty="0">
                          <a:solidFill>
                            <a:srgbClr val="FFFFFF"/>
                          </a:solidFill>
                        </a:rPr>
                        <a:t> progression on first-line platinum-based chemotherapy</a:t>
                      </a:r>
                      <a:endParaRPr kumimoji="0" lang="en-GB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7B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7361" name="TextBox 2"/>
          <p:cNvSpPr txBox="1">
            <a:spLocks noChangeArrowheads="1"/>
          </p:cNvSpPr>
          <p:nvPr/>
        </p:nvSpPr>
        <p:spPr bwMode="auto">
          <a:xfrm>
            <a:off x="2205363" y="4724400"/>
            <a:ext cx="823402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Primary endpoint: Progression-free survival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dirty="0">
                <a:solidFill>
                  <a:srgbClr val="002060"/>
                </a:solidFill>
              </a:rPr>
              <a:t>Key secondary endpoints include: Overall survival, time to second disease progression, response rate and health-related quality of life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57364" name="Title 1"/>
          <p:cNvSpPr>
            <a:spLocks noGrp="1"/>
          </p:cNvSpPr>
          <p:nvPr>
            <p:ph type="title"/>
          </p:nvPr>
        </p:nvSpPr>
        <p:spPr>
          <a:xfrm>
            <a:off x="1422400" y="129154"/>
            <a:ext cx="10363200" cy="990600"/>
          </a:xfrm>
        </p:spPr>
        <p:txBody>
          <a:bodyPr/>
          <a:lstStyle/>
          <a:p>
            <a:r>
              <a:rPr lang="en-US" dirty="0"/>
              <a:t>POLO: A Phase III Trial of Maintenance </a:t>
            </a:r>
            <a:r>
              <a:rPr lang="en-US" dirty="0" err="1"/>
              <a:t>Olaparib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in Metastatic Adenocarcinoma of the Pancreas</a:t>
            </a:r>
            <a:endParaRPr lang="en-US" altLang="x-none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786346" y="3698415"/>
            <a:ext cx="45236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3:2</a:t>
            </a:r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5563694" y="2720272"/>
            <a:ext cx="914400" cy="914400"/>
          </a:xfrm>
          <a:prstGeom prst="ellipse">
            <a:avLst/>
          </a:prstGeom>
          <a:solidFill>
            <a:srgbClr val="FF6600"/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R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105518" y="5874748"/>
            <a:ext cx="9980963" cy="85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7196" bIns="68598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Clinicaltrials.gov</a:t>
            </a:r>
            <a:r>
              <a:rPr lang="en-US" sz="1600" dirty="0">
                <a:solidFill>
                  <a:srgbClr val="002060"/>
                </a:solidFill>
              </a:rPr>
              <a:t> (NCT02184195); https://www.astrazeneca.com/media-centre/press-releases/2019/lynparza-significantly-delayed-disease-progression-as-1st-line-maintenance-treatment-in-germline-brca-mutated-metastatic-pancreatic-cancer-26022019.html.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7375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Lombardi">
      <a:dk1>
        <a:sysClr val="windowText" lastClr="000000"/>
      </a:dk1>
      <a:lt1>
        <a:sysClr val="window" lastClr="FFFFFF"/>
      </a:lt1>
      <a:dk2>
        <a:srgbClr val="102750"/>
      </a:dk2>
      <a:lt2>
        <a:srgbClr val="D4D5D6"/>
      </a:lt2>
      <a:accent1>
        <a:srgbClr val="CC7A16"/>
      </a:accent1>
      <a:accent2>
        <a:srgbClr val="81C5E2"/>
      </a:accent2>
      <a:accent3>
        <a:srgbClr val="61999E"/>
      </a:accent3>
      <a:accent4>
        <a:srgbClr val="8CC63F"/>
      </a:accent4>
      <a:accent5>
        <a:srgbClr val="E45989"/>
      </a:accent5>
      <a:accent6>
        <a:srgbClr val="906487"/>
      </a:accent6>
      <a:hlink>
        <a:srgbClr val="0000FF"/>
      </a:hlink>
      <a:folHlink>
        <a:srgbClr val="80008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5CBE3"/>
        </a:accent1>
        <a:accent2>
          <a:srgbClr val="254999"/>
        </a:accent2>
        <a:accent3>
          <a:srgbClr val="FFFFFF"/>
        </a:accent3>
        <a:accent4>
          <a:srgbClr val="000000"/>
        </a:accent4>
        <a:accent5>
          <a:srgbClr val="D7E2EF"/>
        </a:accent5>
        <a:accent6>
          <a:srgbClr val="20418A"/>
        </a:accent6>
        <a:hlink>
          <a:srgbClr val="58994B"/>
        </a:hlink>
        <a:folHlink>
          <a:srgbClr val="CCC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112751"/>
        </a:dk1>
        <a:lt1>
          <a:srgbClr val="FFFFFF"/>
        </a:lt1>
        <a:dk2>
          <a:srgbClr val="112751"/>
        </a:dk2>
        <a:lt2>
          <a:srgbClr val="808080"/>
        </a:lt2>
        <a:accent1>
          <a:srgbClr val="CC7A16"/>
        </a:accent1>
        <a:accent2>
          <a:srgbClr val="254999"/>
        </a:accent2>
        <a:accent3>
          <a:srgbClr val="FFFFFF"/>
        </a:accent3>
        <a:accent4>
          <a:srgbClr val="0D2044"/>
        </a:accent4>
        <a:accent5>
          <a:srgbClr val="E2BEAB"/>
        </a:accent5>
        <a:accent6>
          <a:srgbClr val="20418A"/>
        </a:accent6>
        <a:hlink>
          <a:srgbClr val="58994B"/>
        </a:hlink>
        <a:folHlink>
          <a:srgbClr val="CCC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112751"/>
        </a:dk1>
        <a:lt1>
          <a:srgbClr val="FFFFFF"/>
        </a:lt1>
        <a:dk2>
          <a:srgbClr val="112751"/>
        </a:dk2>
        <a:lt2>
          <a:srgbClr val="58585A"/>
        </a:lt2>
        <a:accent1>
          <a:srgbClr val="CC7A16"/>
        </a:accent1>
        <a:accent2>
          <a:srgbClr val="254999"/>
        </a:accent2>
        <a:accent3>
          <a:srgbClr val="FFFFFF"/>
        </a:accent3>
        <a:accent4>
          <a:srgbClr val="0D2044"/>
        </a:accent4>
        <a:accent5>
          <a:srgbClr val="E2BEAB"/>
        </a:accent5>
        <a:accent6>
          <a:srgbClr val="20418A"/>
        </a:accent6>
        <a:hlink>
          <a:srgbClr val="58994B"/>
        </a:hlink>
        <a:folHlink>
          <a:srgbClr val="CCC1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5_Default Design">
  <a:themeElements>
    <a:clrScheme name="15_Default Design 15">
      <a:dk1>
        <a:srgbClr val="000000"/>
      </a:dk1>
      <a:lt1>
        <a:srgbClr val="FFFFFF"/>
      </a:lt1>
      <a:dk2>
        <a:srgbClr val="030374"/>
      </a:dk2>
      <a:lt2>
        <a:srgbClr val="FFFFFF"/>
      </a:lt2>
      <a:accent1>
        <a:srgbClr val="FFBC01"/>
      </a:accent1>
      <a:accent2>
        <a:srgbClr val="B27BDF"/>
      </a:accent2>
      <a:accent3>
        <a:srgbClr val="AAAABC"/>
      </a:accent3>
      <a:accent4>
        <a:srgbClr val="DADADA"/>
      </a:accent4>
      <a:accent5>
        <a:srgbClr val="FFDAAA"/>
      </a:accent5>
      <a:accent6>
        <a:srgbClr val="A16FCA"/>
      </a:accent6>
      <a:hlink>
        <a:srgbClr val="00B8B4"/>
      </a:hlink>
      <a:folHlink>
        <a:srgbClr val="FFFFFF"/>
      </a:folHlink>
    </a:clrScheme>
    <a:fontScheme name="15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bg1">
              <a:gamma/>
              <a:shade val="60000"/>
              <a:invGamma/>
            </a:schemeClr>
          </a:prst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bg1">
              <a:gamma/>
              <a:shade val="60000"/>
              <a:invGamma/>
            </a:schemeClr>
          </a:prst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b="1" dirty="0" smtClean="0">
            <a:latin typeface="+mn-lt"/>
          </a:defRPr>
        </a:defPPr>
      </a:lstStyle>
    </a:txDef>
  </a:objectDefaults>
  <a:extraClrSchemeLst>
    <a:extraClrScheme>
      <a:clrScheme name="15_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8">
        <a:dk1>
          <a:srgbClr val="919191"/>
        </a:dk1>
        <a:lt1>
          <a:srgbClr val="FFFFFF"/>
        </a:lt1>
        <a:dk2>
          <a:srgbClr val="030374"/>
        </a:dk2>
        <a:lt2>
          <a:srgbClr val="EBE114"/>
        </a:lt2>
        <a:accent1>
          <a:srgbClr val="618FFD"/>
        </a:accent1>
        <a:accent2>
          <a:srgbClr val="00AE00"/>
        </a:accent2>
        <a:accent3>
          <a:srgbClr val="AAAABC"/>
        </a:accent3>
        <a:accent4>
          <a:srgbClr val="DADADA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9">
        <a:dk1>
          <a:srgbClr val="919191"/>
        </a:dk1>
        <a:lt1>
          <a:srgbClr val="FFFFFF"/>
        </a:lt1>
        <a:dk2>
          <a:srgbClr val="030374"/>
        </a:dk2>
        <a:lt2>
          <a:srgbClr val="EBE114"/>
        </a:lt2>
        <a:accent1>
          <a:srgbClr val="618FFD"/>
        </a:accent1>
        <a:accent2>
          <a:srgbClr val="00AE00"/>
        </a:accent2>
        <a:accent3>
          <a:srgbClr val="AAAABC"/>
        </a:accent3>
        <a:accent4>
          <a:srgbClr val="DADADA"/>
        </a:accent4>
        <a:accent5>
          <a:srgbClr val="B7C6FE"/>
        </a:accent5>
        <a:accent6>
          <a:srgbClr val="009D00"/>
        </a:accent6>
        <a:hlink>
          <a:srgbClr val="28CAB7"/>
        </a:hlink>
        <a:folHlink>
          <a:srgbClr val="B27BD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10">
        <a:dk1>
          <a:srgbClr val="919191"/>
        </a:dk1>
        <a:lt1>
          <a:srgbClr val="FFFFFF"/>
        </a:lt1>
        <a:dk2>
          <a:srgbClr val="030374"/>
        </a:dk2>
        <a:lt2>
          <a:srgbClr val="EBE114"/>
        </a:lt2>
        <a:accent1>
          <a:srgbClr val="DDDDDD"/>
        </a:accent1>
        <a:accent2>
          <a:srgbClr val="537CFF"/>
        </a:accent2>
        <a:accent3>
          <a:srgbClr val="AAAABC"/>
        </a:accent3>
        <a:accent4>
          <a:srgbClr val="DADADA"/>
        </a:accent4>
        <a:accent5>
          <a:srgbClr val="EBEBEB"/>
        </a:accent5>
        <a:accent6>
          <a:srgbClr val="4A70E7"/>
        </a:accent6>
        <a:hlink>
          <a:srgbClr val="28CAB7"/>
        </a:hlink>
        <a:folHlink>
          <a:srgbClr val="B27BD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11">
        <a:dk1>
          <a:srgbClr val="C18243"/>
        </a:dk1>
        <a:lt1>
          <a:srgbClr val="FFFFFF"/>
        </a:lt1>
        <a:dk2>
          <a:srgbClr val="030374"/>
        </a:dk2>
        <a:lt2>
          <a:srgbClr val="FF8F95"/>
        </a:lt2>
        <a:accent1>
          <a:srgbClr val="DDDDDD"/>
        </a:accent1>
        <a:accent2>
          <a:srgbClr val="537CFF"/>
        </a:accent2>
        <a:accent3>
          <a:srgbClr val="AAAABC"/>
        </a:accent3>
        <a:accent4>
          <a:srgbClr val="DADADA"/>
        </a:accent4>
        <a:accent5>
          <a:srgbClr val="EBEBEB"/>
        </a:accent5>
        <a:accent6>
          <a:srgbClr val="4A70E7"/>
        </a:accent6>
        <a:hlink>
          <a:srgbClr val="28CAB7"/>
        </a:hlink>
        <a:folHlink>
          <a:srgbClr val="B27BD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12">
        <a:dk1>
          <a:srgbClr val="00FF00"/>
        </a:dk1>
        <a:lt1>
          <a:srgbClr val="FFFFFF"/>
        </a:lt1>
        <a:dk2>
          <a:srgbClr val="030374"/>
        </a:dk2>
        <a:lt2>
          <a:srgbClr val="537CFF"/>
        </a:lt2>
        <a:accent1>
          <a:srgbClr val="DDDDDD"/>
        </a:accent1>
        <a:accent2>
          <a:srgbClr val="28CAB7"/>
        </a:accent2>
        <a:accent3>
          <a:srgbClr val="AAAABC"/>
        </a:accent3>
        <a:accent4>
          <a:srgbClr val="DADADA"/>
        </a:accent4>
        <a:accent5>
          <a:srgbClr val="EBEBEB"/>
        </a:accent5>
        <a:accent6>
          <a:srgbClr val="23B7A6"/>
        </a:accent6>
        <a:hlink>
          <a:srgbClr val="B27BDF"/>
        </a:hlink>
        <a:folHlink>
          <a:srgbClr val="FFE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13">
        <a:dk1>
          <a:srgbClr val="42B4E6"/>
        </a:dk1>
        <a:lt1>
          <a:srgbClr val="FFFFFF"/>
        </a:lt1>
        <a:dk2>
          <a:srgbClr val="030374"/>
        </a:dk2>
        <a:lt2>
          <a:srgbClr val="7ED7ED"/>
        </a:lt2>
        <a:accent1>
          <a:srgbClr val="1C9998"/>
        </a:accent1>
        <a:accent2>
          <a:srgbClr val="6DCCCB"/>
        </a:accent2>
        <a:accent3>
          <a:srgbClr val="AAAABC"/>
        </a:accent3>
        <a:accent4>
          <a:srgbClr val="DADADA"/>
        </a:accent4>
        <a:accent5>
          <a:srgbClr val="ABCACA"/>
        </a:accent5>
        <a:accent6>
          <a:srgbClr val="62B9B8"/>
        </a:accent6>
        <a:hlink>
          <a:srgbClr val="973398"/>
        </a:hlink>
        <a:folHlink>
          <a:srgbClr val="D9A4E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14">
        <a:dk1>
          <a:srgbClr val="EBAB00"/>
        </a:dk1>
        <a:lt1>
          <a:srgbClr val="FFFFFF"/>
        </a:lt1>
        <a:dk2>
          <a:srgbClr val="030374"/>
        </a:dk2>
        <a:lt2>
          <a:srgbClr val="FBCC79"/>
        </a:lt2>
        <a:accent1>
          <a:srgbClr val="1C9998"/>
        </a:accent1>
        <a:accent2>
          <a:srgbClr val="6DCCCB"/>
        </a:accent2>
        <a:accent3>
          <a:srgbClr val="AAAABC"/>
        </a:accent3>
        <a:accent4>
          <a:srgbClr val="DADADA"/>
        </a:accent4>
        <a:accent5>
          <a:srgbClr val="ABCACA"/>
        </a:accent5>
        <a:accent6>
          <a:srgbClr val="62B9B8"/>
        </a:accent6>
        <a:hlink>
          <a:srgbClr val="973398"/>
        </a:hlink>
        <a:folHlink>
          <a:srgbClr val="D9A4E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15">
        <a:dk1>
          <a:srgbClr val="000000"/>
        </a:dk1>
        <a:lt1>
          <a:srgbClr val="FFFFFF"/>
        </a:lt1>
        <a:dk2>
          <a:srgbClr val="030374"/>
        </a:dk2>
        <a:lt2>
          <a:srgbClr val="FFFFFF"/>
        </a:lt2>
        <a:accent1>
          <a:srgbClr val="FFBC01"/>
        </a:accent1>
        <a:accent2>
          <a:srgbClr val="B27BDF"/>
        </a:accent2>
        <a:accent3>
          <a:srgbClr val="AAAABC"/>
        </a:accent3>
        <a:accent4>
          <a:srgbClr val="DADADA"/>
        </a:accent4>
        <a:accent5>
          <a:srgbClr val="FFDAAA"/>
        </a:accent5>
        <a:accent6>
          <a:srgbClr val="A16FCA"/>
        </a:accent6>
        <a:hlink>
          <a:srgbClr val="00B8B4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RC GENIE Master">
  <a:themeElements>
    <a:clrScheme name="Custom 30">
      <a:dk1>
        <a:srgbClr val="7E8082"/>
      </a:dk1>
      <a:lt1>
        <a:sysClr val="window" lastClr="FFFFFF"/>
      </a:lt1>
      <a:dk2>
        <a:srgbClr val="005596"/>
      </a:dk2>
      <a:lt2>
        <a:srgbClr val="0F243E"/>
      </a:lt2>
      <a:accent1>
        <a:srgbClr val="E1CDEE"/>
      </a:accent1>
      <a:accent2>
        <a:srgbClr val="00A4E4"/>
      </a:accent2>
      <a:accent3>
        <a:srgbClr val="652D8A"/>
      </a:accent3>
      <a:accent4>
        <a:srgbClr val="007C85"/>
      </a:accent4>
      <a:accent5>
        <a:srgbClr val="AACFEE"/>
      </a:accent5>
      <a:accent6>
        <a:srgbClr val="72CDF4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5" ma:contentTypeDescription="Create a new document." ma:contentTypeScope="" ma:versionID="23d67e052bb3c24e620a8f72405d5082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ecf5540b87dd5b4ccfd09fbe6551b200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B0A52D4B-A029-4FD2-92AC-96117BC77A90}"/>
</file>

<file path=customXml/itemProps2.xml><?xml version="1.0" encoding="utf-8"?>
<ds:datastoreItem xmlns:ds="http://schemas.openxmlformats.org/officeDocument/2006/customXml" ds:itemID="{4949256E-5E83-48F6-BEAD-EA19DAEFDE59}"/>
</file>

<file path=customXml/itemProps3.xml><?xml version="1.0" encoding="utf-8"?>
<ds:datastoreItem xmlns:ds="http://schemas.openxmlformats.org/officeDocument/2006/customXml" ds:itemID="{865CCC76-00F9-4190-98C8-BB754D0617F1}"/>
</file>

<file path=docProps/app.xml><?xml version="1.0" encoding="utf-8"?>
<Properties xmlns="http://schemas.openxmlformats.org/officeDocument/2006/extended-properties" xmlns:vt="http://schemas.openxmlformats.org/officeDocument/2006/docPropsVTypes">
  <TotalTime>20237</TotalTime>
  <Words>1697</Words>
  <Application>Microsoft Macintosh PowerPoint</Application>
  <PresentationFormat>Widescreen</PresentationFormat>
  <Paragraphs>215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</vt:lpstr>
      <vt:lpstr>Arial Narrow</vt:lpstr>
      <vt:lpstr>Arial Regular</vt:lpstr>
      <vt:lpstr>Calibri</vt:lpstr>
      <vt:lpstr>Helvetica</vt:lpstr>
      <vt:lpstr>Times</vt:lpstr>
      <vt:lpstr>Wingdings</vt:lpstr>
      <vt:lpstr>Blank Presentation</vt:lpstr>
      <vt:lpstr>15_Default Design</vt:lpstr>
      <vt:lpstr>CRC GENIE Master</vt:lpstr>
      <vt:lpstr>4_Office Theme</vt:lpstr>
      <vt:lpstr>PowerPoint Presentation</vt:lpstr>
      <vt:lpstr>Pancreatic Cancer and PARP Inhibition — What We Know and What We Don’t </vt:lpstr>
      <vt:lpstr>The DNA Damage Response Process</vt:lpstr>
      <vt:lpstr>PowerPoint Presentation</vt:lpstr>
      <vt:lpstr>PowerPoint Presentation</vt:lpstr>
      <vt:lpstr>PARP Inhibitors in Pancreatic Cancer</vt:lpstr>
      <vt:lpstr>Lack of Efficacy of PARP Inhibitors in Platinum-Refractory Disease</vt:lpstr>
      <vt:lpstr>Veliparib in Pancreatic Cancer</vt:lpstr>
      <vt:lpstr>POLO: A Phase III Trial of Maintenance Olaparib  in Metastatic Adenocarcinoma of the Pancreas</vt:lpstr>
      <vt:lpstr>POLO: Olaparib as Maintenance Therapy in gBRCA Mutated Pancreatic Cancer</vt:lpstr>
      <vt:lpstr>Overcoming Resistance</vt:lpstr>
      <vt:lpstr>BRCAness</vt:lpstr>
      <vt:lpstr>PARP Inhibitors: Targeting Other DDR Mutations Beyond BRCA</vt:lpstr>
      <vt:lpstr>What can be Targeted in the DDR Process: Beyond BRCA, Beyond PARP</vt:lpstr>
      <vt:lpstr>DDR Inhibitors: Beyond PARP</vt:lpstr>
      <vt:lpstr>PARP Inhibitors + Immunotherapy</vt:lpstr>
      <vt:lpstr>Multiple Ongoing Trials of DDR Inhibitors in Pancreatic Cancer</vt:lpstr>
      <vt:lpstr>Summary and Final Thoughts</vt:lpstr>
    </vt:vector>
  </TitlesOfParts>
  <Manager/>
  <Company>Research To Practice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Alexis Oneca</cp:lastModifiedBy>
  <cp:revision>516</cp:revision>
  <cp:lastPrinted>2019-04-01T21:08:54Z</cp:lastPrinted>
  <dcterms:created xsi:type="dcterms:W3CDTF">2008-04-10T13:32:47Z</dcterms:created>
  <dcterms:modified xsi:type="dcterms:W3CDTF">2019-05-06T14:19:49Z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  <property fmtid="{D5CDD505-2E9C-101B-9397-08002B2CF9AE}" pid="3" name="TaxKeyword">
    <vt:lpwstr/>
  </property>
</Properties>
</file>