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slideLayouts/slideLayout15.xml" ContentType="application/vnd.openxmlformats-officedocument.presentationml.slideLayou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changesInfos/changesInfo1.xml" ContentType="application/vnd.ms-powerpoint.changesinfo+xml"/>
  <Override PartName="/docProps/core.xml" ContentType="application/vnd.openxmlformats-package.core-properties+xml"/>
  <Override PartName="/ppt/revisionInfo.xml" ContentType="application/vnd.ms-powerpoint.revisioninfo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3"/>
  </p:notesMasterIdLst>
  <p:sldIdLst>
    <p:sldId id="923" r:id="rId3"/>
    <p:sldId id="256" r:id="rId4"/>
    <p:sldId id="572" r:id="rId5"/>
    <p:sldId id="527" r:id="rId6"/>
    <p:sldId id="900" r:id="rId7"/>
    <p:sldId id="904" r:id="rId8"/>
    <p:sldId id="905" r:id="rId9"/>
    <p:sldId id="818" r:id="rId10"/>
    <p:sldId id="906" r:id="rId11"/>
    <p:sldId id="298" r:id="rId12"/>
    <p:sldId id="907" r:id="rId13"/>
    <p:sldId id="896" r:id="rId14"/>
    <p:sldId id="901" r:id="rId15"/>
    <p:sldId id="908" r:id="rId16"/>
    <p:sldId id="898" r:id="rId17"/>
    <p:sldId id="902" r:id="rId18"/>
    <p:sldId id="899" r:id="rId19"/>
    <p:sldId id="327" r:id="rId20"/>
    <p:sldId id="268" r:id="rId21"/>
    <p:sldId id="305" r:id="rId22"/>
  </p:sldIdLst>
  <p:sldSz cx="12192000" cy="6858000"/>
  <p:notesSz cx="6858000" cy="9144000"/>
  <p:defaultTextStyle>
    <a:defPPr>
      <a:defRPr lang="en-US"/>
    </a:defPPr>
    <a:lvl1pPr marL="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cholas Turner" initials="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34AAB5-0DAB-544F-B2DC-D1511652F964}" v="3" dt="2019-04-02T14:25:50.099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64"/>
    <p:restoredTop sz="91720" autoAdjust="0"/>
  </p:normalViewPr>
  <p:slideViewPr>
    <p:cSldViewPr snapToGrid="0" snapToObjects="1">
      <p:cViewPr varScale="1">
        <p:scale>
          <a:sx n="99" d="100"/>
          <a:sy n="99" d="100"/>
        </p:scale>
        <p:origin x="1120" y="1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33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32" Type="http://schemas.openxmlformats.org/officeDocument/2006/relationships/customXml" Target="../customXml/item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ustomXml" Target="../customXml/item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ana Izquierdo" userId="46480b9d-78ec-4659-884d-35c5467fe41c" providerId="ADAL" clId="{2634AAB5-0DAB-544F-B2DC-D1511652F964}"/>
    <pc:docChg chg="addSld delSld modSld sldOrd delMainMaster">
      <pc:chgData name="Silvana Izquierdo" userId="46480b9d-78ec-4659-884d-35c5467fe41c" providerId="ADAL" clId="{2634AAB5-0DAB-544F-B2DC-D1511652F964}" dt="2019-04-02T14:27:03.131" v="37" actId="20577"/>
      <pc:docMkLst>
        <pc:docMk/>
      </pc:docMkLst>
      <pc:sldChg chg="del">
        <pc:chgData name="Silvana Izquierdo" userId="46480b9d-78ec-4659-884d-35c5467fe41c" providerId="ADAL" clId="{2634AAB5-0DAB-544F-B2DC-D1511652F964}" dt="2019-04-02T14:25:25.294" v="2" actId="2696"/>
        <pc:sldMkLst>
          <pc:docMk/>
          <pc:sldMk cId="3776452068" sldId="260"/>
        </pc:sldMkLst>
      </pc:sldChg>
      <pc:sldChg chg="del">
        <pc:chgData name="Silvana Izquierdo" userId="46480b9d-78ec-4659-884d-35c5467fe41c" providerId="ADAL" clId="{2634AAB5-0DAB-544F-B2DC-D1511652F964}" dt="2019-04-02T14:25:29.060" v="20" actId="2696"/>
        <pc:sldMkLst>
          <pc:docMk/>
          <pc:sldMk cId="2570653152" sldId="262"/>
        </pc:sldMkLst>
      </pc:sldChg>
      <pc:sldChg chg="del">
        <pc:chgData name="Silvana Izquierdo" userId="46480b9d-78ec-4659-884d-35c5467fe41c" providerId="ADAL" clId="{2634AAB5-0DAB-544F-B2DC-D1511652F964}" dt="2019-04-02T14:25:29.071" v="21" actId="2696"/>
        <pc:sldMkLst>
          <pc:docMk/>
          <pc:sldMk cId="2744738059" sldId="263"/>
        </pc:sldMkLst>
      </pc:sldChg>
      <pc:sldChg chg="del">
        <pc:chgData name="Silvana Izquierdo" userId="46480b9d-78ec-4659-884d-35c5467fe41c" providerId="ADAL" clId="{2634AAB5-0DAB-544F-B2DC-D1511652F964}" dt="2019-04-02T14:25:29.095" v="23" actId="2696"/>
        <pc:sldMkLst>
          <pc:docMk/>
          <pc:sldMk cId="2996241305" sldId="267"/>
        </pc:sldMkLst>
      </pc:sldChg>
      <pc:sldChg chg="del">
        <pc:chgData name="Silvana Izquierdo" userId="46480b9d-78ec-4659-884d-35c5467fe41c" providerId="ADAL" clId="{2634AAB5-0DAB-544F-B2DC-D1511652F964}" dt="2019-04-02T14:25:29.083" v="22" actId="2696"/>
        <pc:sldMkLst>
          <pc:docMk/>
          <pc:sldMk cId="1411678876" sldId="280"/>
        </pc:sldMkLst>
      </pc:sldChg>
      <pc:sldChg chg="del">
        <pc:chgData name="Silvana Izquierdo" userId="46480b9d-78ec-4659-884d-35c5467fe41c" providerId="ADAL" clId="{2634AAB5-0DAB-544F-B2DC-D1511652F964}" dt="2019-04-02T14:25:29.134" v="25" actId="2696"/>
        <pc:sldMkLst>
          <pc:docMk/>
          <pc:sldMk cId="2880504435" sldId="284"/>
        </pc:sldMkLst>
      </pc:sldChg>
      <pc:sldChg chg="modNotesTx">
        <pc:chgData name="Silvana Izquierdo" userId="46480b9d-78ec-4659-884d-35c5467fe41c" providerId="ADAL" clId="{2634AAB5-0DAB-544F-B2DC-D1511652F964}" dt="2019-04-02T14:27:03.131" v="37" actId="20577"/>
        <pc:sldMkLst>
          <pc:docMk/>
          <pc:sldMk cId="1594807573" sldId="327"/>
        </pc:sldMkLst>
      </pc:sldChg>
      <pc:sldChg chg="modNotesTx">
        <pc:chgData name="Silvana Izquierdo" userId="46480b9d-78ec-4659-884d-35c5467fe41c" providerId="ADAL" clId="{2634AAB5-0DAB-544F-B2DC-D1511652F964}" dt="2019-04-02T14:26:42.302" v="31" actId="20577"/>
        <pc:sldMkLst>
          <pc:docMk/>
          <pc:sldMk cId="3739965320" sldId="818"/>
        </pc:sldMkLst>
      </pc:sldChg>
      <pc:sldChg chg="modNotesTx">
        <pc:chgData name="Silvana Izquierdo" userId="46480b9d-78ec-4659-884d-35c5467fe41c" providerId="ADAL" clId="{2634AAB5-0DAB-544F-B2DC-D1511652F964}" dt="2019-04-02T14:26:49.655" v="33" actId="20577"/>
        <pc:sldMkLst>
          <pc:docMk/>
          <pc:sldMk cId="3968027265" sldId="896"/>
        </pc:sldMkLst>
      </pc:sldChg>
      <pc:sldChg chg="modNotesTx">
        <pc:chgData name="Silvana Izquierdo" userId="46480b9d-78ec-4659-884d-35c5467fe41c" providerId="ADAL" clId="{2634AAB5-0DAB-544F-B2DC-D1511652F964}" dt="2019-04-02T14:26:56" v="35" actId="20577"/>
        <pc:sldMkLst>
          <pc:docMk/>
          <pc:sldMk cId="2112596852" sldId="898"/>
        </pc:sldMkLst>
      </pc:sldChg>
      <pc:sldChg chg="modNotesTx">
        <pc:chgData name="Silvana Izquierdo" userId="46480b9d-78ec-4659-884d-35c5467fe41c" providerId="ADAL" clId="{2634AAB5-0DAB-544F-B2DC-D1511652F964}" dt="2019-04-02T14:26:34.207" v="28" actId="20577"/>
        <pc:sldMkLst>
          <pc:docMk/>
          <pc:sldMk cId="3634397835" sldId="900"/>
        </pc:sldMkLst>
      </pc:sldChg>
      <pc:sldChg chg="modNotesTx">
        <pc:chgData name="Silvana Izquierdo" userId="46480b9d-78ec-4659-884d-35c5467fe41c" providerId="ADAL" clId="{2634AAB5-0DAB-544F-B2DC-D1511652F964}" dt="2019-04-02T14:26:52.334" v="34" actId="20577"/>
        <pc:sldMkLst>
          <pc:docMk/>
          <pc:sldMk cId="517077857" sldId="901"/>
        </pc:sldMkLst>
      </pc:sldChg>
      <pc:sldChg chg="modNotesTx">
        <pc:chgData name="Silvana Izquierdo" userId="46480b9d-78ec-4659-884d-35c5467fe41c" providerId="ADAL" clId="{2634AAB5-0DAB-544F-B2DC-D1511652F964}" dt="2019-04-02T14:26:58.656" v="36" actId="20577"/>
        <pc:sldMkLst>
          <pc:docMk/>
          <pc:sldMk cId="2707799508" sldId="902"/>
        </pc:sldMkLst>
      </pc:sldChg>
      <pc:sldChg chg="modNotesTx">
        <pc:chgData name="Silvana Izquierdo" userId="46480b9d-78ec-4659-884d-35c5467fe41c" providerId="ADAL" clId="{2634AAB5-0DAB-544F-B2DC-D1511652F964}" dt="2019-04-02T14:26:36.702" v="29" actId="20577"/>
        <pc:sldMkLst>
          <pc:docMk/>
          <pc:sldMk cId="3533686711" sldId="904"/>
        </pc:sldMkLst>
      </pc:sldChg>
      <pc:sldChg chg="modNotesTx">
        <pc:chgData name="Silvana Izquierdo" userId="46480b9d-78ec-4659-884d-35c5467fe41c" providerId="ADAL" clId="{2634AAB5-0DAB-544F-B2DC-D1511652F964}" dt="2019-04-02T14:26:39.623" v="30" actId="20577"/>
        <pc:sldMkLst>
          <pc:docMk/>
          <pc:sldMk cId="1133219213" sldId="905"/>
        </pc:sldMkLst>
      </pc:sldChg>
      <pc:sldChg chg="modNotesTx">
        <pc:chgData name="Silvana Izquierdo" userId="46480b9d-78ec-4659-884d-35c5467fe41c" providerId="ADAL" clId="{2634AAB5-0DAB-544F-B2DC-D1511652F964}" dt="2019-04-02T14:26:45.025" v="32" actId="20577"/>
        <pc:sldMkLst>
          <pc:docMk/>
          <pc:sldMk cId="2572433824" sldId="906"/>
        </pc:sldMkLst>
      </pc:sldChg>
      <pc:sldChg chg="del">
        <pc:chgData name="Silvana Izquierdo" userId="46480b9d-78ec-4659-884d-35c5467fe41c" providerId="ADAL" clId="{2634AAB5-0DAB-544F-B2DC-D1511652F964}" dt="2019-04-02T14:25:29.151" v="26" actId="2696"/>
        <pc:sldMkLst>
          <pc:docMk/>
          <pc:sldMk cId="1638159978" sldId="910"/>
        </pc:sldMkLst>
      </pc:sldChg>
      <pc:sldChg chg="del">
        <pc:chgData name="Silvana Izquierdo" userId="46480b9d-78ec-4659-884d-35c5467fe41c" providerId="ADAL" clId="{2634AAB5-0DAB-544F-B2DC-D1511652F964}" dt="2019-04-02T14:25:29.121" v="24" actId="2696"/>
        <pc:sldMkLst>
          <pc:docMk/>
          <pc:sldMk cId="1337331342" sldId="911"/>
        </pc:sldMkLst>
      </pc:sldChg>
      <pc:sldChg chg="ord">
        <pc:chgData name="Silvana Izquierdo" userId="46480b9d-78ec-4659-884d-35c5467fe41c" providerId="ADAL" clId="{2634AAB5-0DAB-544F-B2DC-D1511652F964}" dt="2019-04-02T14:25:50.099" v="27"/>
        <pc:sldMkLst>
          <pc:docMk/>
          <pc:sldMk cId="114531938" sldId="922"/>
        </pc:sldMkLst>
      </pc:sldChg>
      <pc:sldChg chg="addSp add">
        <pc:chgData name="Silvana Izquierdo" userId="46480b9d-78ec-4659-884d-35c5467fe41c" providerId="ADAL" clId="{2634AAB5-0DAB-544F-B2DC-D1511652F964}" dt="2019-04-02T14:25:12.585" v="1"/>
        <pc:sldMkLst>
          <pc:docMk/>
          <pc:sldMk cId="1842539634" sldId="923"/>
        </pc:sldMkLst>
        <pc:spChg chg="add">
          <ac:chgData name="Silvana Izquierdo" userId="46480b9d-78ec-4659-884d-35c5467fe41c" providerId="ADAL" clId="{2634AAB5-0DAB-544F-B2DC-D1511652F964}" dt="2019-04-02T14:25:12.585" v="1"/>
          <ac:spMkLst>
            <pc:docMk/>
            <pc:sldMk cId="1842539634" sldId="923"/>
            <ac:spMk id="2" creationId="{A3E158C6-0AEB-5E42-ADCC-D41FD275D6C2}"/>
          </ac:spMkLst>
        </pc:spChg>
      </pc:sldChg>
      <pc:sldMasterChg chg="del delSldLayout">
        <pc:chgData name="Silvana Izquierdo" userId="46480b9d-78ec-4659-884d-35c5467fe41c" providerId="ADAL" clId="{2634AAB5-0DAB-544F-B2DC-D1511652F964}" dt="2019-04-02T14:25:25.314" v="19" actId="2696"/>
        <pc:sldMasterMkLst>
          <pc:docMk/>
          <pc:sldMasterMk cId="1474834918" sldId="2147483670"/>
        </pc:sldMasterMkLst>
        <pc:sldLayoutChg chg="del">
          <pc:chgData name="Silvana Izquierdo" userId="46480b9d-78ec-4659-884d-35c5467fe41c" providerId="ADAL" clId="{2634AAB5-0DAB-544F-B2DC-D1511652F964}" dt="2019-04-02T14:25:25.296" v="3" actId="2696"/>
          <pc:sldLayoutMkLst>
            <pc:docMk/>
            <pc:sldMasterMk cId="1474834918" sldId="2147483670"/>
            <pc:sldLayoutMk cId="2224265892" sldId="2147483671"/>
          </pc:sldLayoutMkLst>
        </pc:sldLayoutChg>
        <pc:sldLayoutChg chg="del">
          <pc:chgData name="Silvana Izquierdo" userId="46480b9d-78ec-4659-884d-35c5467fe41c" providerId="ADAL" clId="{2634AAB5-0DAB-544F-B2DC-D1511652F964}" dt="2019-04-02T14:25:25.296" v="4" actId="2696"/>
          <pc:sldLayoutMkLst>
            <pc:docMk/>
            <pc:sldMasterMk cId="1474834918" sldId="2147483670"/>
            <pc:sldLayoutMk cId="3085828450" sldId="2147483672"/>
          </pc:sldLayoutMkLst>
        </pc:sldLayoutChg>
        <pc:sldLayoutChg chg="del">
          <pc:chgData name="Silvana Izquierdo" userId="46480b9d-78ec-4659-884d-35c5467fe41c" providerId="ADAL" clId="{2634AAB5-0DAB-544F-B2DC-D1511652F964}" dt="2019-04-02T14:25:25.297" v="5" actId="2696"/>
          <pc:sldLayoutMkLst>
            <pc:docMk/>
            <pc:sldMasterMk cId="1474834918" sldId="2147483670"/>
            <pc:sldLayoutMk cId="3846187036" sldId="2147483673"/>
          </pc:sldLayoutMkLst>
        </pc:sldLayoutChg>
        <pc:sldLayoutChg chg="del">
          <pc:chgData name="Silvana Izquierdo" userId="46480b9d-78ec-4659-884d-35c5467fe41c" providerId="ADAL" clId="{2634AAB5-0DAB-544F-B2DC-D1511652F964}" dt="2019-04-02T14:25:25.298" v="6" actId="2696"/>
          <pc:sldLayoutMkLst>
            <pc:docMk/>
            <pc:sldMasterMk cId="1474834918" sldId="2147483670"/>
            <pc:sldLayoutMk cId="1890956042" sldId="2147483674"/>
          </pc:sldLayoutMkLst>
        </pc:sldLayoutChg>
        <pc:sldLayoutChg chg="del">
          <pc:chgData name="Silvana Izquierdo" userId="46480b9d-78ec-4659-884d-35c5467fe41c" providerId="ADAL" clId="{2634AAB5-0DAB-544F-B2DC-D1511652F964}" dt="2019-04-02T14:25:25.300" v="7" actId="2696"/>
          <pc:sldLayoutMkLst>
            <pc:docMk/>
            <pc:sldMasterMk cId="1474834918" sldId="2147483670"/>
            <pc:sldLayoutMk cId="857158699" sldId="2147483675"/>
          </pc:sldLayoutMkLst>
        </pc:sldLayoutChg>
        <pc:sldLayoutChg chg="del">
          <pc:chgData name="Silvana Izquierdo" userId="46480b9d-78ec-4659-884d-35c5467fe41c" providerId="ADAL" clId="{2634AAB5-0DAB-544F-B2DC-D1511652F964}" dt="2019-04-02T14:25:25.301" v="8" actId="2696"/>
          <pc:sldLayoutMkLst>
            <pc:docMk/>
            <pc:sldMasterMk cId="1474834918" sldId="2147483670"/>
            <pc:sldLayoutMk cId="2989836387" sldId="2147483676"/>
          </pc:sldLayoutMkLst>
        </pc:sldLayoutChg>
        <pc:sldLayoutChg chg="del">
          <pc:chgData name="Silvana Izquierdo" userId="46480b9d-78ec-4659-884d-35c5467fe41c" providerId="ADAL" clId="{2634AAB5-0DAB-544F-B2DC-D1511652F964}" dt="2019-04-02T14:25:25.301" v="9" actId="2696"/>
          <pc:sldLayoutMkLst>
            <pc:docMk/>
            <pc:sldMasterMk cId="1474834918" sldId="2147483670"/>
            <pc:sldLayoutMk cId="4120195253" sldId="2147483677"/>
          </pc:sldLayoutMkLst>
        </pc:sldLayoutChg>
        <pc:sldLayoutChg chg="del">
          <pc:chgData name="Silvana Izquierdo" userId="46480b9d-78ec-4659-884d-35c5467fe41c" providerId="ADAL" clId="{2634AAB5-0DAB-544F-B2DC-D1511652F964}" dt="2019-04-02T14:25:25.302" v="10" actId="2696"/>
          <pc:sldLayoutMkLst>
            <pc:docMk/>
            <pc:sldMasterMk cId="1474834918" sldId="2147483670"/>
            <pc:sldLayoutMk cId="2816621350" sldId="2147483678"/>
          </pc:sldLayoutMkLst>
        </pc:sldLayoutChg>
        <pc:sldLayoutChg chg="del">
          <pc:chgData name="Silvana Izquierdo" userId="46480b9d-78ec-4659-884d-35c5467fe41c" providerId="ADAL" clId="{2634AAB5-0DAB-544F-B2DC-D1511652F964}" dt="2019-04-02T14:25:25.304" v="11" actId="2696"/>
          <pc:sldLayoutMkLst>
            <pc:docMk/>
            <pc:sldMasterMk cId="1474834918" sldId="2147483670"/>
            <pc:sldLayoutMk cId="585942839" sldId="2147483679"/>
          </pc:sldLayoutMkLst>
        </pc:sldLayoutChg>
        <pc:sldLayoutChg chg="del">
          <pc:chgData name="Silvana Izquierdo" userId="46480b9d-78ec-4659-884d-35c5467fe41c" providerId="ADAL" clId="{2634AAB5-0DAB-544F-B2DC-D1511652F964}" dt="2019-04-02T14:25:25.305" v="12" actId="2696"/>
          <pc:sldLayoutMkLst>
            <pc:docMk/>
            <pc:sldMasterMk cId="1474834918" sldId="2147483670"/>
            <pc:sldLayoutMk cId="734670774" sldId="2147483680"/>
          </pc:sldLayoutMkLst>
        </pc:sldLayoutChg>
        <pc:sldLayoutChg chg="del">
          <pc:chgData name="Silvana Izquierdo" userId="46480b9d-78ec-4659-884d-35c5467fe41c" providerId="ADAL" clId="{2634AAB5-0DAB-544F-B2DC-D1511652F964}" dt="2019-04-02T14:25:25.306" v="13" actId="2696"/>
          <pc:sldLayoutMkLst>
            <pc:docMk/>
            <pc:sldMasterMk cId="1474834918" sldId="2147483670"/>
            <pc:sldLayoutMk cId="1821032677" sldId="2147483681"/>
          </pc:sldLayoutMkLst>
        </pc:sldLayoutChg>
        <pc:sldLayoutChg chg="del">
          <pc:chgData name="Silvana Izquierdo" userId="46480b9d-78ec-4659-884d-35c5467fe41c" providerId="ADAL" clId="{2634AAB5-0DAB-544F-B2DC-D1511652F964}" dt="2019-04-02T14:25:25.307" v="14" actId="2696"/>
          <pc:sldLayoutMkLst>
            <pc:docMk/>
            <pc:sldMasterMk cId="1474834918" sldId="2147483670"/>
            <pc:sldLayoutMk cId="1937871194" sldId="2147483682"/>
          </pc:sldLayoutMkLst>
        </pc:sldLayoutChg>
        <pc:sldLayoutChg chg="del">
          <pc:chgData name="Silvana Izquierdo" userId="46480b9d-78ec-4659-884d-35c5467fe41c" providerId="ADAL" clId="{2634AAB5-0DAB-544F-B2DC-D1511652F964}" dt="2019-04-02T14:25:25.309" v="15" actId="2696"/>
          <pc:sldLayoutMkLst>
            <pc:docMk/>
            <pc:sldMasterMk cId="1474834918" sldId="2147483670"/>
            <pc:sldLayoutMk cId="3136550507" sldId="2147483683"/>
          </pc:sldLayoutMkLst>
        </pc:sldLayoutChg>
        <pc:sldLayoutChg chg="del">
          <pc:chgData name="Silvana Izquierdo" userId="46480b9d-78ec-4659-884d-35c5467fe41c" providerId="ADAL" clId="{2634AAB5-0DAB-544F-B2DC-D1511652F964}" dt="2019-04-02T14:25:25.310" v="16" actId="2696"/>
          <pc:sldLayoutMkLst>
            <pc:docMk/>
            <pc:sldMasterMk cId="1474834918" sldId="2147483670"/>
            <pc:sldLayoutMk cId="3860064722" sldId="2147483684"/>
          </pc:sldLayoutMkLst>
        </pc:sldLayoutChg>
        <pc:sldLayoutChg chg="del">
          <pc:chgData name="Silvana Izquierdo" userId="46480b9d-78ec-4659-884d-35c5467fe41c" providerId="ADAL" clId="{2634AAB5-0DAB-544F-B2DC-D1511652F964}" dt="2019-04-02T14:25:25.311" v="17" actId="2696"/>
          <pc:sldLayoutMkLst>
            <pc:docMk/>
            <pc:sldMasterMk cId="1474834918" sldId="2147483670"/>
            <pc:sldLayoutMk cId="4062176154" sldId="2147483685"/>
          </pc:sldLayoutMkLst>
        </pc:sldLayoutChg>
        <pc:sldLayoutChg chg="del">
          <pc:chgData name="Silvana Izquierdo" userId="46480b9d-78ec-4659-884d-35c5467fe41c" providerId="ADAL" clId="{2634AAB5-0DAB-544F-B2DC-D1511652F964}" dt="2019-04-02T14:25:25.312" v="18" actId="2696"/>
          <pc:sldLayoutMkLst>
            <pc:docMk/>
            <pc:sldMasterMk cId="1474834918" sldId="2147483670"/>
            <pc:sldLayoutMk cId="1084968483" sldId="214748368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68A11E39-2A6F-5C40-9743-86A57FB23E6E}" type="datetimeFigureOut">
              <a:rPr lang="en-US" smtClean="0"/>
              <a:pPr/>
              <a:t>5/3/19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86CE671A-2658-7A49-9DF2-1CEF9AA96D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332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585" rtl="0" eaLnBrk="1" latinLnBrk="0" hangingPunct="1">
      <a:defRPr sz="1600" b="0" i="0" kern="1200">
        <a:solidFill>
          <a:schemeClr val="tx1"/>
        </a:solidFill>
        <a:latin typeface="Arial Regular"/>
        <a:ea typeface="+mn-ea"/>
        <a:cs typeface="+mn-cs"/>
      </a:defRPr>
    </a:lvl1pPr>
    <a:lvl2pPr marL="609585" algn="l" defTabSz="609585" rtl="0" eaLnBrk="1" latinLnBrk="0" hangingPunct="1">
      <a:defRPr sz="1600" b="0" i="0" kern="1200">
        <a:solidFill>
          <a:schemeClr val="tx1"/>
        </a:solidFill>
        <a:latin typeface="Arial Regular"/>
        <a:ea typeface="+mn-ea"/>
        <a:cs typeface="+mn-cs"/>
      </a:defRPr>
    </a:lvl2pPr>
    <a:lvl3pPr marL="1219170" algn="l" defTabSz="609585" rtl="0" eaLnBrk="1" latinLnBrk="0" hangingPunct="1">
      <a:defRPr sz="1600" b="0" i="0" kern="1200">
        <a:solidFill>
          <a:schemeClr val="tx1"/>
        </a:solidFill>
        <a:latin typeface="Arial Regular"/>
        <a:ea typeface="+mn-ea"/>
        <a:cs typeface="+mn-cs"/>
      </a:defRPr>
    </a:lvl3pPr>
    <a:lvl4pPr marL="1828754" algn="l" defTabSz="609585" rtl="0" eaLnBrk="1" latinLnBrk="0" hangingPunct="1">
      <a:defRPr sz="1600" b="0" i="0" kern="1200">
        <a:solidFill>
          <a:schemeClr val="tx1"/>
        </a:solidFill>
        <a:latin typeface="Arial Regular"/>
        <a:ea typeface="+mn-ea"/>
        <a:cs typeface="+mn-cs"/>
      </a:defRPr>
    </a:lvl4pPr>
    <a:lvl5pPr marL="2438339" algn="l" defTabSz="609585" rtl="0" eaLnBrk="1" latinLnBrk="0" hangingPunct="1">
      <a:defRPr sz="1600" b="0" i="0" kern="1200">
        <a:solidFill>
          <a:schemeClr val="tx1"/>
        </a:solidFill>
        <a:latin typeface="Arial Regular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>
            <a:extLst>
              <a:ext uri="{FF2B5EF4-FFF2-40B4-BE49-F238E27FC236}">
                <a16:creationId xmlns:a16="http://schemas.microsoft.com/office/drawing/2014/main" id="{58878619-E119-384F-8048-F42B77034C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3">
            <a:extLst>
              <a:ext uri="{FF2B5EF4-FFF2-40B4-BE49-F238E27FC236}">
                <a16:creationId xmlns:a16="http://schemas.microsoft.com/office/drawing/2014/main" id="{D331C93C-29D4-F847-BAD5-82DB966A0D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40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06358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6E3EE5-4EBD-1145-AC05-4B2D01367CB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82556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6E3EE5-4EBD-1145-AC05-4B2D01367CB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25240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6E3EE5-4EBD-1145-AC05-4B2D01367CB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00482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1774"/>
            <a:fld id="{DE63DB85-DD9A-4845-87F5-1075A14A7662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31774"/>
              <a:t>17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388696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" name="Shape 132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22" name="Shape 132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088950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8DACF-8309-2044-8EF4-AA7C90F4E9A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14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>
            <a:extLst>
              <a:ext uri="{FF2B5EF4-FFF2-40B4-BE49-F238E27FC236}">
                <a16:creationId xmlns:a16="http://schemas.microsoft.com/office/drawing/2014/main" id="{EDEE03A1-6488-F04B-A0C9-08839E03464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2" name="Notes Placeholder 2">
            <a:extLst>
              <a:ext uri="{FF2B5EF4-FFF2-40B4-BE49-F238E27FC236}">
                <a16:creationId xmlns:a16="http://schemas.microsoft.com/office/drawing/2014/main" id="{6FF7EB14-F702-4742-A10D-EFF832A3D76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5843" name="Slide Number Placeholder 3">
            <a:extLst>
              <a:ext uri="{FF2B5EF4-FFF2-40B4-BE49-F238E27FC236}">
                <a16:creationId xmlns:a16="http://schemas.microsoft.com/office/drawing/2014/main" id="{7BBADE48-2497-9D44-BF9E-9F354544B7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A9AFC87-7C59-D641-81BE-707A07E70BA3}" type="slidenum">
              <a:rPr lang="en-US" altLang="en-US">
                <a:ea typeface="Osaka" panose="020B0600000000000000" pitchFamily="34" charset="-128"/>
              </a:rPr>
              <a:pPr>
                <a:spcBef>
                  <a:spcPct val="0"/>
                </a:spcBef>
              </a:pPr>
              <a:t>4</a:t>
            </a:fld>
            <a:endParaRPr lang="en-US" altLang="en-US">
              <a:ea typeface="Osaka" panose="020B06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5727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>
            <a:extLst>
              <a:ext uri="{FF2B5EF4-FFF2-40B4-BE49-F238E27FC236}">
                <a16:creationId xmlns:a16="http://schemas.microsoft.com/office/drawing/2014/main" id="{FDE5241D-5D8D-6F40-9B1A-F9208D23B32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0" name="Notes Placeholder 2">
            <a:extLst>
              <a:ext uri="{FF2B5EF4-FFF2-40B4-BE49-F238E27FC236}">
                <a16:creationId xmlns:a16="http://schemas.microsoft.com/office/drawing/2014/main" id="{406EDBDD-5D8E-904A-B66E-856109DA103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7891" name="Slide Number Placeholder 3">
            <a:extLst>
              <a:ext uri="{FF2B5EF4-FFF2-40B4-BE49-F238E27FC236}">
                <a16:creationId xmlns:a16="http://schemas.microsoft.com/office/drawing/2014/main" id="{7CE2F9E4-5565-B749-8683-3EA7F749E5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BF31541-C855-8043-899F-29F13497F237}" type="slidenum">
              <a:rPr lang="en-US" altLang="en-US">
                <a:latin typeface="Arial" panose="020B0604020202020204" pitchFamily="34" charset="0"/>
                <a:ea typeface="Osaka" panose="020B0600000000000000" pitchFamily="34" charset="-128"/>
              </a:rPr>
              <a:pPr>
                <a:spcBef>
                  <a:spcPct val="0"/>
                </a:spcBef>
              </a:pPr>
              <a:t>5</a:t>
            </a:fld>
            <a:endParaRPr lang="en-US" altLang="en-US">
              <a:latin typeface="Arial" panose="020B0604020202020204" pitchFamily="34" charset="0"/>
              <a:ea typeface="Osaka" panose="020B06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0856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>
            <a:extLst>
              <a:ext uri="{FF2B5EF4-FFF2-40B4-BE49-F238E27FC236}">
                <a16:creationId xmlns:a16="http://schemas.microsoft.com/office/drawing/2014/main" id="{FDE5241D-5D8D-6F40-9B1A-F9208D23B32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0" name="Notes Placeholder 2">
            <a:extLst>
              <a:ext uri="{FF2B5EF4-FFF2-40B4-BE49-F238E27FC236}">
                <a16:creationId xmlns:a16="http://schemas.microsoft.com/office/drawing/2014/main" id="{406EDBDD-5D8E-904A-B66E-856109DA103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7891" name="Slide Number Placeholder 3">
            <a:extLst>
              <a:ext uri="{FF2B5EF4-FFF2-40B4-BE49-F238E27FC236}">
                <a16:creationId xmlns:a16="http://schemas.microsoft.com/office/drawing/2014/main" id="{7CE2F9E4-5565-B749-8683-3EA7F749E5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BF31541-C855-8043-899F-29F13497F237}" type="slidenum">
              <a:rPr lang="en-US" altLang="en-US">
                <a:latin typeface="Arial" panose="020B0604020202020204" pitchFamily="34" charset="0"/>
                <a:ea typeface="Osaka" panose="020B0600000000000000" pitchFamily="34" charset="-128"/>
              </a:rPr>
              <a:pPr>
                <a:spcBef>
                  <a:spcPct val="0"/>
                </a:spcBef>
              </a:pPr>
              <a:t>6</a:t>
            </a:fld>
            <a:endParaRPr lang="en-US" altLang="en-US">
              <a:latin typeface="Arial" panose="020B0604020202020204" pitchFamily="34" charset="0"/>
              <a:ea typeface="Osaka" panose="020B06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2338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587500" y="1006475"/>
            <a:ext cx="4595813" cy="3448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185863" y="4787900"/>
            <a:ext cx="5407025" cy="4748213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85725" indent="-85725" eaLnBrk="1">
              <a:lnSpc>
                <a:spcPct val="83000"/>
              </a:lnSpc>
              <a:spcBef>
                <a:spcPct val="0"/>
              </a:spcBef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GB" altLang="x-none" dirty="0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6098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>
            <a:extLst>
              <a:ext uri="{FF2B5EF4-FFF2-40B4-BE49-F238E27FC236}">
                <a16:creationId xmlns:a16="http://schemas.microsoft.com/office/drawing/2014/main" id="{B7B3CB39-B062-9247-BF9C-F2196B6D87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21533E5-46CF-F045-B8CB-7B9830625147}" type="slidenum">
              <a:rPr lang="en-US" altLang="en-US">
                <a:latin typeface="Calibri" panose="020F0502020204030204" pitchFamily="34" charset="0"/>
              </a:rPr>
              <a:pPr/>
              <a:t>8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4097" name="Text Box 1">
            <a:extLst>
              <a:ext uri="{FF2B5EF4-FFF2-40B4-BE49-F238E27FC236}">
                <a16:creationId xmlns:a16="http://schemas.microsoft.com/office/drawing/2014/main" id="{EF0F4D09-2100-0A45-A5A2-83A52BEFE244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23863" y="704850"/>
            <a:ext cx="6186487" cy="3481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4098" name="Text Box 2">
            <a:extLst>
              <a:ext uri="{FF2B5EF4-FFF2-40B4-BE49-F238E27FC236}">
                <a16:creationId xmlns:a16="http://schemas.microsoft.com/office/drawing/2014/main" id="{3AC35D37-9195-D74B-BBFB-E5A9F1DA99F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3263" y="4410075"/>
            <a:ext cx="5627687" cy="4178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eaLnBrk="1">
              <a:lnSpc>
                <a:spcPct val="104000"/>
              </a:lnSpc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US" altLang="en-US" sz="1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21327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5829AA-403D-264A-B5E1-F5524B4D1653}" type="slidenum">
              <a:rPr lang="en-US" altLang="x-none">
                <a:latin typeface="Calibri" charset="0"/>
              </a:rPr>
              <a:pPr/>
              <a:t>9</a:t>
            </a:fld>
            <a:endParaRPr lang="en-US" altLang="x-none">
              <a:latin typeface="Calibri" charset="0"/>
            </a:endParaRPr>
          </a:p>
        </p:txBody>
      </p:sp>
      <p:sp>
        <p:nvSpPr>
          <p:cNvPr id="409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23863" y="704850"/>
            <a:ext cx="6186487" cy="3481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3263" y="4410075"/>
            <a:ext cx="5627687" cy="4178300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eaLnBrk="1">
              <a:lnSpc>
                <a:spcPct val="104000"/>
              </a:lnSpc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endParaRPr lang="en-US" altLang="x-none" sz="1000" dirty="0">
              <a:latin typeface="Arial Unicode MS" charset="0"/>
              <a:ea typeface="Arial Unicode MS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493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587500" y="1006475"/>
            <a:ext cx="4595813" cy="3448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185863" y="4787900"/>
            <a:ext cx="5407025" cy="4748213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85725" indent="-85725" eaLnBrk="1">
              <a:lnSpc>
                <a:spcPct val="93000"/>
              </a:lnSpc>
              <a:spcBef>
                <a:spcPct val="0"/>
              </a:spcBef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GB" altLang="x-none" dirty="0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20049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6E3EE5-4EBD-1145-AC05-4B2D01367CB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1754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07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21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15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BC5D8-B432-154B-A18E-51DAD10C8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971" y="365592"/>
            <a:ext cx="10514060" cy="132509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368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l">
              <a:buNone/>
              <a:defRPr sz="1800"/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53519" y="6279123"/>
            <a:ext cx="383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16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53519" y="6279123"/>
            <a:ext cx="383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90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6"/>
            <a:ext cx="5181600" cy="39615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39615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53519" y="6279123"/>
            <a:ext cx="383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52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53519" y="6279123"/>
            <a:ext cx="383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9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53519" y="6279123"/>
            <a:ext cx="383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750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. Titelseite &gt; nur Titel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82603" y="1683986"/>
            <a:ext cx="11283951" cy="2888015"/>
          </a:xfrm>
        </p:spPr>
        <p:txBody>
          <a:bodyPr anchor="t" anchorCtr="0">
            <a:noAutofit/>
          </a:bodyPr>
          <a:lstStyle>
            <a:lvl1pPr>
              <a:lnSpc>
                <a:spcPts val="2851"/>
              </a:lnSpc>
              <a:defRPr sz="2851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2151" y="5205190"/>
            <a:ext cx="8534400" cy="999671"/>
          </a:xfrm>
        </p:spPr>
        <p:txBody>
          <a:bodyPr>
            <a:noAutofit/>
          </a:bodyPr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  <a:lvl2pPr marL="342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Name, Vorname</a:t>
            </a:r>
          </a:p>
          <a:p>
            <a:r>
              <a:rPr lang="de-DE" dirty="0"/>
              <a:t>Titel</a:t>
            </a:r>
          </a:p>
          <a:p>
            <a:r>
              <a:rPr lang="de-DE" dirty="0"/>
              <a:t>Zusatzinformationen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350765" y="18143"/>
            <a:ext cx="2104572" cy="827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sz="1351"/>
          </a:p>
        </p:txBody>
      </p:sp>
      <p:pic>
        <p:nvPicPr>
          <p:cNvPr id="7" name="Bild 6" descr="Logo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55" y="56158"/>
            <a:ext cx="4691335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81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. Titel | Bullet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2600" y="1251372"/>
            <a:ext cx="11283949" cy="4793827"/>
          </a:xfrm>
        </p:spPr>
        <p:txBody>
          <a:bodyPr>
            <a:noAutofit/>
          </a:bodyPr>
          <a:lstStyle>
            <a:lvl1pPr>
              <a:defRPr sz="1875"/>
            </a:lvl1pPr>
            <a:lvl2pPr>
              <a:defRPr sz="1351"/>
            </a:lvl2pPr>
            <a:lvl3pPr>
              <a:defRPr sz="1351"/>
            </a:lvl3pPr>
            <a:lvl4pPr>
              <a:defRPr sz="1351"/>
            </a:lvl4pPr>
            <a:lvl5pPr>
              <a:defRPr sz="1351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Textplatzhalter 6"/>
          <p:cNvSpPr>
            <a:spLocks noGrp="1"/>
          </p:cNvSpPr>
          <p:nvPr>
            <p:ph type="body" idx="12" hasCustomPrompt="1"/>
          </p:nvPr>
        </p:nvSpPr>
        <p:spPr>
          <a:xfrm>
            <a:off x="8308627" y="6653602"/>
            <a:ext cx="3457927" cy="152393"/>
          </a:xfrm>
        </p:spPr>
        <p:txBody>
          <a:bodyPr/>
          <a:lstStyle>
            <a:lvl1pPr marL="0" indent="0" algn="r" rtl="0">
              <a:buFontTx/>
              <a:buNone/>
              <a:defRPr lang="de-DE" sz="900" b="0" i="0" u="none" strike="noStrike" baseline="30000" smtClean="0"/>
            </a:lvl1pPr>
          </a:lstStyle>
          <a:p>
            <a:pPr lvl="0"/>
            <a:r>
              <a:rPr lang="de-DE" dirty="0"/>
              <a:t>Hier steht das ©Copyright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82599" y="6400801"/>
            <a:ext cx="6145592" cy="344231"/>
          </a:xfrm>
        </p:spPr>
        <p:txBody>
          <a:bodyPr anchor="b" anchorCtr="0"/>
          <a:lstStyle>
            <a:lvl1pPr marL="0" indent="0">
              <a:lnSpc>
                <a:spcPts val="780"/>
              </a:lnSpc>
              <a:buFontTx/>
              <a:buNone/>
              <a:defRPr sz="900" b="0" i="0" baseline="0"/>
            </a:lvl1pPr>
          </a:lstStyle>
          <a:p>
            <a:pPr lvl="0"/>
            <a:r>
              <a:rPr lang="de-DE" dirty="0"/>
              <a:t>Platzhalter: Hinweise zu Autoren, Grafiken ... oder zusätzliche Logos</a:t>
            </a:r>
          </a:p>
        </p:txBody>
      </p:sp>
    </p:spTree>
    <p:extLst>
      <p:ext uri="{BB962C8B-B14F-4D97-AF65-F5344CB8AC3E}">
        <p14:creationId xmlns:p14="http://schemas.microsoft.com/office/powerpoint/2010/main" val="298348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73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. Titel | Inhalt le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1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82599" y="6400801"/>
            <a:ext cx="6145592" cy="344231"/>
          </a:xfrm>
        </p:spPr>
        <p:txBody>
          <a:bodyPr anchor="b" anchorCtr="0"/>
          <a:lstStyle>
            <a:lvl1pPr marL="0" indent="0">
              <a:lnSpc>
                <a:spcPts val="780"/>
              </a:lnSpc>
              <a:buFontTx/>
              <a:buNone/>
              <a:defRPr sz="900" b="0" i="0" baseline="0"/>
            </a:lvl1pPr>
          </a:lstStyle>
          <a:p>
            <a:pPr lvl="0"/>
            <a:r>
              <a:rPr lang="de-DE" dirty="0"/>
              <a:t>Platzhalter: Hinweise zu Autoren, Grafiken ... oder zusätzliche Logos</a:t>
            </a:r>
          </a:p>
        </p:txBody>
      </p:sp>
      <p:sp>
        <p:nvSpPr>
          <p:cNvPr id="14" name="Textplatzhalter 6"/>
          <p:cNvSpPr>
            <a:spLocks noGrp="1"/>
          </p:cNvSpPr>
          <p:nvPr>
            <p:ph type="body" idx="14" hasCustomPrompt="1"/>
          </p:nvPr>
        </p:nvSpPr>
        <p:spPr>
          <a:xfrm>
            <a:off x="8308627" y="6653602"/>
            <a:ext cx="3457927" cy="152393"/>
          </a:xfrm>
        </p:spPr>
        <p:txBody>
          <a:bodyPr/>
          <a:lstStyle>
            <a:lvl1pPr marL="0" indent="0" algn="r" rtl="0">
              <a:buFontTx/>
              <a:buNone/>
              <a:defRPr lang="de-DE" sz="900" b="0" i="0" u="none" strike="noStrike" baseline="30000" smtClean="0"/>
            </a:lvl1pPr>
          </a:lstStyle>
          <a:p>
            <a:pPr lvl="0"/>
            <a:r>
              <a:rPr lang="de-DE" dirty="0"/>
              <a:t>Hier steht das ©Copyright</a:t>
            </a:r>
          </a:p>
        </p:txBody>
      </p:sp>
    </p:spTree>
    <p:extLst>
      <p:ext uri="{BB962C8B-B14F-4D97-AF65-F5344CB8AC3E}">
        <p14:creationId xmlns:p14="http://schemas.microsoft.com/office/powerpoint/2010/main" val="278409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6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07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7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573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47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6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1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Arial Regular"/>
              </a:defRPr>
            </a:lvl1pPr>
          </a:lstStyle>
          <a:p>
            <a:fld id="{05369024-F97B-D34D-9C69-825C109CA10B}" type="datetimeFigureOut">
              <a:rPr lang="en-US" smtClean="0"/>
              <a:pPr/>
              <a:t>5/3/19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 Regular"/>
              </a:defRPr>
            </a:lvl1pPr>
          </a:lstStyle>
          <a:p>
            <a:fld id="{FF4EF749-DAFD-5642-8F0A-461237F6AA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49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9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chemeClr val="tx1"/>
          </a:solidFill>
          <a:latin typeface="Arial Regular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Arial Regular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Arial Regular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Arial Regular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Arial Regular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Arial Regular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134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SC_1007 AM18 FacultySpeakerSlides_V5.jp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6"/>
            <a:ext cx="10515600" cy="3961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0429878" y="6515100"/>
            <a:ext cx="184731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1" dirty="0"/>
          </a:p>
        </p:txBody>
      </p:sp>
    </p:spTree>
    <p:extLst>
      <p:ext uri="{BB962C8B-B14F-4D97-AF65-F5344CB8AC3E}">
        <p14:creationId xmlns:p14="http://schemas.microsoft.com/office/powerpoint/2010/main" val="1349799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2851" b="1" i="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1"/>
        </a:spcBef>
        <a:buFont typeface="Arial"/>
        <a:buChar char="•"/>
        <a:defRPr sz="2100" kern="1200">
          <a:solidFill>
            <a:schemeClr val="bg1"/>
          </a:solidFill>
          <a:latin typeface="+mn-lt"/>
          <a:ea typeface="+mn-ea"/>
          <a:cs typeface="+mn-cs"/>
        </a:defRPr>
      </a:lvl1pPr>
      <a:lvl2pPr marL="514338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29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121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1" kern="1200">
          <a:solidFill>
            <a:schemeClr val="bg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1" kern="1200">
          <a:solidFill>
            <a:schemeClr val="bg1"/>
          </a:solidFill>
          <a:latin typeface="+mn-lt"/>
          <a:ea typeface="+mn-ea"/>
          <a:cs typeface="+mn-cs"/>
        </a:defRPr>
      </a:lvl5pPr>
      <a:lvl6pPr marL="1885904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E158C6-0AEB-5E42-ADCC-D41FD275D6C2}"/>
              </a:ext>
            </a:extLst>
          </p:cNvPr>
          <p:cNvSpPr txBox="1">
            <a:spLocks/>
          </p:cNvSpPr>
          <p:nvPr/>
        </p:nvSpPr>
        <p:spPr bwMode="auto">
          <a:xfrm>
            <a:off x="914400" y="2544640"/>
            <a:ext cx="1024568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Please note, these are the actual video-recorded 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0"/>
                <a:cs typeface="Arial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proceedings from the live CME event and may include 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0"/>
                <a:cs typeface="Arial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the use of trade names and other raw, unedited content.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253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37127" y="6172199"/>
            <a:ext cx="10374284" cy="56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9pPr>
          </a:lstStyle>
          <a:p>
            <a:pPr eaLnBrk="1" hangingPunct="1">
              <a:defRPr/>
            </a:pPr>
            <a:r>
              <a:rPr lang="en-GB" altLang="x-none" sz="1200" dirty="0" err="1">
                <a:latin typeface="Arial" charset="0"/>
              </a:rPr>
              <a:t>Murai</a:t>
            </a:r>
            <a:r>
              <a:rPr lang="en-GB" altLang="x-none" sz="1200" dirty="0">
                <a:latin typeface="Arial" charset="0"/>
              </a:rPr>
              <a:t> J, </a:t>
            </a:r>
            <a:r>
              <a:rPr lang="en-GB" altLang="x-none" sz="1200" dirty="0" err="1">
                <a:latin typeface="Arial" charset="0"/>
              </a:rPr>
              <a:t>Pommier</a:t>
            </a:r>
            <a:r>
              <a:rPr lang="en-GB" altLang="x-none" sz="1200" dirty="0">
                <a:latin typeface="Arial" charset="0"/>
              </a:rPr>
              <a:t> Y. Classification of PARP Inhibitors Based on PARP Trapping and Catalytic Inhibition, and Rationale for Combinations with Topoisomerase I Inhibitors and Alkylating Agents. In: Curtin NJ, Sharma RA, eds. </a:t>
            </a:r>
            <a:r>
              <a:rPr lang="en-GB" altLang="x-none" sz="1200" i="1" dirty="0">
                <a:latin typeface="Arial" charset="0"/>
              </a:rPr>
              <a:t>PARP Inhibitors for Cancer Therapy</a:t>
            </a:r>
            <a:r>
              <a:rPr lang="en-GB" altLang="x-none" sz="1200" dirty="0">
                <a:latin typeface="Arial" charset="0"/>
              </a:rPr>
              <a:t>. New York: Springer International Publishing;2015:261-274.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-794" y="13120"/>
            <a:ext cx="12241476" cy="990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i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eorgia" pitchFamily="-72" charset="0"/>
                <a:ea typeface="ＭＳ Ｐゴシック" pitchFamily="-72" charset="-128"/>
                <a:cs typeface="ＭＳ Ｐゴシック" pitchFamily="-72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eorgia" pitchFamily="-72" charset="0"/>
                <a:ea typeface="ＭＳ Ｐゴシック" pitchFamily="-72" charset="-128"/>
                <a:cs typeface="ＭＳ Ｐゴシック" pitchFamily="-72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eorgia" pitchFamily="-72" charset="0"/>
                <a:ea typeface="ＭＳ Ｐゴシック" pitchFamily="-72" charset="-128"/>
                <a:cs typeface="ＭＳ Ｐゴシック" pitchFamily="-72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eorgia" pitchFamily="-72" charset="0"/>
                <a:ea typeface="ＭＳ Ｐゴシック" pitchFamily="-72" charset="-128"/>
                <a:cs typeface="ＭＳ Ｐゴシック" pitchFamily="-7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eorgia" pitchFamily="-72" charset="0"/>
                <a:ea typeface="ＭＳ Ｐゴシック" pitchFamily="-72" charset="-128"/>
                <a:cs typeface="ＭＳ Ｐゴシック" pitchFamily="-72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eorgia" pitchFamily="-72" charset="0"/>
                <a:ea typeface="ＭＳ Ｐゴシック" pitchFamily="-72" charset="-128"/>
                <a:cs typeface="ＭＳ Ｐゴシック" pitchFamily="-72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eorgia" pitchFamily="-72" charset="0"/>
                <a:ea typeface="ＭＳ Ｐゴシック" pitchFamily="-72" charset="-128"/>
                <a:cs typeface="ＭＳ Ｐゴシック" pitchFamily="-72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eorgia" pitchFamily="-72" charset="0"/>
                <a:ea typeface="ＭＳ Ｐゴシック" pitchFamily="-72" charset="-128"/>
                <a:cs typeface="ＭＳ Ｐゴシック" pitchFamily="-72" charset="-128"/>
              </a:defRPr>
            </a:lvl9pPr>
          </a:lstStyle>
          <a:p>
            <a:pPr>
              <a:defRPr/>
            </a:pPr>
            <a:r>
              <a:rPr lang="en-US" altLang="x-none" sz="3733" b="1" kern="0" dirty="0">
                <a:solidFill>
                  <a:schemeClr val="tx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Dual Mechanisms of Action of PARP Inhibitors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B08EEEF-99BD-EA48-B2A9-C577EDF11AB0}"/>
              </a:ext>
            </a:extLst>
          </p:cNvPr>
          <p:cNvGrpSpPr/>
          <p:nvPr/>
        </p:nvGrpSpPr>
        <p:grpSpPr>
          <a:xfrm>
            <a:off x="1177177" y="279400"/>
            <a:ext cx="9837645" cy="5702299"/>
            <a:chOff x="1720388" y="685801"/>
            <a:chExt cx="8437997" cy="4891006"/>
          </a:xfrm>
        </p:grpSpPr>
        <p:pic>
          <p:nvPicPr>
            <p:cNvPr id="48129" name="Picture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51" b="5025"/>
            <a:stretch/>
          </p:blipFill>
          <p:spPr bwMode="auto">
            <a:xfrm>
              <a:off x="3002994" y="3525011"/>
              <a:ext cx="7155391" cy="2051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3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442" b="56932"/>
            <a:stretch>
              <a:fillRect/>
            </a:stretch>
          </p:blipFill>
          <p:spPr bwMode="auto">
            <a:xfrm>
              <a:off x="2869991" y="685801"/>
              <a:ext cx="7155391" cy="2737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6006A60-0F5F-5647-B554-F6CD02F9BD6F}"/>
                </a:ext>
              </a:extLst>
            </p:cNvPr>
            <p:cNvGrpSpPr/>
            <p:nvPr/>
          </p:nvGrpSpPr>
          <p:grpSpPr>
            <a:xfrm>
              <a:off x="1741002" y="1508786"/>
              <a:ext cx="1825757" cy="431025"/>
              <a:chOff x="898426" y="1131589"/>
              <a:chExt cx="1369318" cy="323269"/>
            </a:xfrm>
          </p:grpSpPr>
          <p:sp>
            <p:nvSpPr>
              <p:cNvPr id="2" name="Pentagon 1"/>
              <p:cNvSpPr/>
              <p:nvPr/>
            </p:nvSpPr>
            <p:spPr bwMode="auto">
              <a:xfrm>
                <a:off x="899592" y="1131589"/>
                <a:ext cx="1368152" cy="323269"/>
              </a:xfrm>
              <a:prstGeom prst="homePlate">
                <a:avLst/>
              </a:prstGeom>
              <a:solidFill>
                <a:srgbClr val="FAA719"/>
              </a:solidFill>
              <a:ln w="9525" cap="flat" cmpd="sng" algn="ctr">
                <a:solidFill>
                  <a:srgbClr val="FAA71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3200">
                  <a:latin typeface="Arial" pitchFamily="-72" charset="0"/>
                  <a:ea typeface="ＭＳ Ｐゴシック" pitchFamily="-72" charset="-128"/>
                  <a:cs typeface="ＭＳ Ｐゴシック" pitchFamily="-72" charset="-128"/>
                </a:endParaRPr>
              </a:p>
            </p:txBody>
          </p:sp>
          <p:sp>
            <p:nvSpPr>
              <p:cNvPr id="14" name="TextBox 4"/>
              <p:cNvSpPr txBox="1">
                <a:spLocks noChangeArrowheads="1"/>
              </p:cNvSpPr>
              <p:nvPr/>
            </p:nvSpPr>
            <p:spPr bwMode="auto">
              <a:xfrm>
                <a:off x="898426" y="1204178"/>
                <a:ext cx="1298476" cy="1924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1067" b="1" dirty="0"/>
                  <a:t>Catalytic inhibition</a:t>
                </a:r>
              </a:p>
            </p:txBody>
          </p:sp>
        </p:grpSp>
        <p:sp>
          <p:nvSpPr>
            <p:cNvPr id="15" name="Pentagon 14"/>
            <p:cNvSpPr/>
            <p:nvPr/>
          </p:nvSpPr>
          <p:spPr bwMode="auto">
            <a:xfrm>
              <a:off x="1720388" y="2881584"/>
              <a:ext cx="1824203" cy="451405"/>
            </a:xfrm>
            <a:prstGeom prst="homePlate">
              <a:avLst/>
            </a:prstGeom>
            <a:solidFill>
              <a:srgbClr val="FAA719"/>
            </a:solidFill>
            <a:ln w="9525" cap="flat" cmpd="sng" algn="ctr">
              <a:solidFill>
                <a:srgbClr val="FAA71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3200">
                <a:latin typeface="Arial" pitchFamily="-72" charset="0"/>
                <a:ea typeface="ＭＳ Ｐゴシック" pitchFamily="-72" charset="-128"/>
                <a:cs typeface="ＭＳ Ｐゴシック" pitchFamily="-72" charset="-128"/>
              </a:endParaRPr>
            </a:p>
          </p:txBody>
        </p:sp>
        <p:sp>
          <p:nvSpPr>
            <p:cNvPr id="48134" name="TextBox 13"/>
            <p:cNvSpPr txBox="1">
              <a:spLocks noChangeArrowheads="1"/>
            </p:cNvSpPr>
            <p:nvPr/>
          </p:nvSpPr>
          <p:spPr bwMode="auto">
            <a:xfrm>
              <a:off x="1752079" y="2881584"/>
              <a:ext cx="1825757" cy="420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x-none" sz="1067" b="1" dirty="0"/>
                <a:t>Trapping of </a:t>
              </a:r>
            </a:p>
            <a:p>
              <a:pPr eaLnBrk="1" hangingPunct="1"/>
              <a:r>
                <a:rPr lang="en-US" altLang="x-none" sz="1067" b="1" dirty="0"/>
                <a:t>PARP-DNA complexes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2717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857AF9-9613-4377-B643-EBAC3302A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316020"/>
          </a:xfrm>
        </p:spPr>
        <p:txBody>
          <a:bodyPr anchor="ctr">
            <a:norm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Phase III </a:t>
            </a:r>
            <a:r>
              <a:rPr lang="en-US" b="1" dirty="0" err="1">
                <a:solidFill>
                  <a:schemeClr val="tx2"/>
                </a:solidFill>
              </a:rPr>
              <a:t>OlympiAD</a:t>
            </a:r>
            <a:r>
              <a:rPr lang="en-US" b="1" dirty="0">
                <a:solidFill>
                  <a:schemeClr val="tx2"/>
                </a:solidFill>
              </a:rPr>
              <a:t> Trial</a:t>
            </a:r>
            <a:br>
              <a:rPr lang="en-US" sz="5400" b="1" dirty="0">
                <a:solidFill>
                  <a:schemeClr val="tx2"/>
                </a:solidFill>
              </a:rPr>
            </a:br>
            <a:r>
              <a:rPr lang="en-US" sz="3200" b="1" i="1" dirty="0">
                <a:solidFill>
                  <a:schemeClr val="tx2"/>
                </a:solidFill>
              </a:rPr>
              <a:t>Olaparib in gBRCA1/2 Mutant Advanced Breast Cancer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995920BB-46B8-4CF6-85A9-FB1247CA1F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7976" y="1841763"/>
            <a:ext cx="7975600" cy="1061829"/>
          </a:xfrm>
          <a:prstGeom prst="rect">
            <a:avLst/>
          </a:prstGeom>
          <a:noFill/>
          <a:ln w="25400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defTabSz="914377">
              <a:defRPr/>
            </a:pPr>
            <a:r>
              <a:rPr lang="en-US" altLang="en-US" sz="2100" kern="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g</a:t>
            </a:r>
            <a:r>
              <a:rPr lang="en-US" altLang="en-US" sz="2100" i="1" kern="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BRCA1/2</a:t>
            </a:r>
            <a:r>
              <a:rPr lang="en-US" altLang="en-US" sz="2100" kern="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, HER2-negative, Metastatic Breast Cancer </a:t>
            </a:r>
          </a:p>
          <a:p>
            <a:pPr algn="ctr" defTabSz="914377">
              <a:defRPr/>
            </a:pPr>
            <a:r>
              <a:rPr lang="en-US" altLang="en-US" sz="2100" kern="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≤2 previous chemotherapy regimens</a:t>
            </a:r>
          </a:p>
          <a:p>
            <a:pPr algn="ctr" defTabSz="914377">
              <a:defRPr/>
            </a:pPr>
            <a:r>
              <a:rPr lang="en-US" altLang="en-US" sz="2100" kern="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HR+ disease had to progress on at least 1 prior endocrine therapy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1817CC95-3809-443B-BA20-2126119BDD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7690" y="3114541"/>
            <a:ext cx="2236173" cy="415498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defTabSz="914377">
              <a:defRPr/>
            </a:pPr>
            <a:r>
              <a:rPr lang="en-US" altLang="en-US" sz="2100" kern="0" dirty="0">
                <a:solidFill>
                  <a:prstClr val="white"/>
                </a:solidFill>
                <a:latin typeface="Calibri" charset="0"/>
                <a:ea typeface="Calibri" charset="0"/>
                <a:cs typeface="Calibri" charset="0"/>
              </a:rPr>
              <a:t>RANDOMIZED 2:1</a:t>
            </a:r>
          </a:p>
        </p:txBody>
      </p:sp>
      <p:sp>
        <p:nvSpPr>
          <p:cNvPr id="6" name="Line 16">
            <a:extLst>
              <a:ext uri="{FF2B5EF4-FFF2-40B4-BE49-F238E27FC236}">
                <a16:creationId xmlns:a16="http://schemas.microsoft.com/office/drawing/2014/main" id="{EF865621-AF0A-4CA1-8247-FE4423475FD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02372" y="3592257"/>
            <a:ext cx="980003" cy="551255"/>
          </a:xfrm>
          <a:prstGeom prst="line">
            <a:avLst/>
          </a:prstGeom>
          <a:noFill/>
          <a:ln w="25400">
            <a:solidFill>
              <a:sysClr val="windowText" lastClr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377">
              <a:defRPr/>
            </a:pPr>
            <a:endParaRPr lang="en-US" sz="1800" kern="0">
              <a:solidFill>
                <a:prstClr val="black"/>
              </a:solidFill>
              <a:latin typeface="Calibri" panose="020F0502020204030204"/>
              <a:ea typeface="Calibri" charset="0"/>
              <a:cs typeface="Calibri" charset="0"/>
            </a:endParaRPr>
          </a:p>
        </p:txBody>
      </p:sp>
      <p:sp>
        <p:nvSpPr>
          <p:cNvPr id="7" name="Line 17">
            <a:extLst>
              <a:ext uri="{FF2B5EF4-FFF2-40B4-BE49-F238E27FC236}">
                <a16:creationId xmlns:a16="http://schemas.microsoft.com/office/drawing/2014/main" id="{07305030-8B24-48CD-96CC-A6B521F856B5}"/>
              </a:ext>
            </a:extLst>
          </p:cNvPr>
          <p:cNvSpPr>
            <a:spLocks noChangeShapeType="1"/>
          </p:cNvSpPr>
          <p:nvPr/>
        </p:nvSpPr>
        <p:spPr bwMode="auto">
          <a:xfrm>
            <a:off x="5482377" y="3595544"/>
            <a:ext cx="1101487" cy="555691"/>
          </a:xfrm>
          <a:prstGeom prst="line">
            <a:avLst/>
          </a:prstGeom>
          <a:noFill/>
          <a:ln w="25400">
            <a:solidFill>
              <a:sysClr val="windowText" lastClr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377">
              <a:defRPr/>
            </a:pPr>
            <a:endParaRPr lang="en-US" sz="1800" kern="0">
              <a:solidFill>
                <a:prstClr val="black"/>
              </a:solidFill>
              <a:latin typeface="Calibri" panose="020F0502020204030204"/>
              <a:ea typeface="Calibri" charset="0"/>
              <a:cs typeface="Calibri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18EE5217-AE9A-4615-9729-F7CBAF2C3F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5505" y="4174529"/>
            <a:ext cx="3477133" cy="738664"/>
          </a:xfrm>
          <a:prstGeom prst="rect">
            <a:avLst/>
          </a:prstGeom>
          <a:solidFill>
            <a:schemeClr val="tx2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914377">
              <a:defRPr/>
            </a:pPr>
            <a:r>
              <a:rPr lang="en-US" altLang="en-US" sz="2100" b="1" kern="0" dirty="0">
                <a:solidFill>
                  <a:prstClr val="white"/>
                </a:solidFill>
                <a:latin typeface="Calibri" panose="020F0502020204030204"/>
                <a:ea typeface="Calibri" charset="0"/>
                <a:cs typeface="Calibri" charset="0"/>
              </a:rPr>
              <a:t>MD Choice Chemotherapy*</a:t>
            </a:r>
          </a:p>
          <a:p>
            <a:pPr algn="ctr" defTabSz="914377">
              <a:defRPr/>
            </a:pPr>
            <a:r>
              <a:rPr lang="en-US" altLang="en-US" sz="2100" b="1" kern="0" dirty="0">
                <a:solidFill>
                  <a:prstClr val="white"/>
                </a:solidFill>
                <a:latin typeface="Calibri" panose="020F0502020204030204"/>
                <a:ea typeface="Calibri" charset="0"/>
                <a:cs typeface="Calibri" charset="0"/>
              </a:rPr>
              <a:t>n=99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F82F46CB-B7DC-400E-9E99-482BA140F4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7774" y="4164337"/>
            <a:ext cx="3477133" cy="738664"/>
          </a:xfrm>
          <a:prstGeom prst="rect">
            <a:avLst/>
          </a:prstGeom>
          <a:solidFill>
            <a:schemeClr val="accent1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914377">
              <a:defRPr/>
            </a:pPr>
            <a:r>
              <a:rPr lang="en-US" altLang="en-US" sz="2100" b="1" kern="0" dirty="0">
                <a:solidFill>
                  <a:prstClr val="white"/>
                </a:solidFill>
                <a:latin typeface="Calibri" panose="020F0502020204030204"/>
                <a:ea typeface="Calibri" charset="0"/>
                <a:cs typeface="Calibri" charset="0"/>
              </a:rPr>
              <a:t>Olaparib 300 mg BID </a:t>
            </a:r>
          </a:p>
          <a:p>
            <a:pPr algn="ctr" defTabSz="914377">
              <a:defRPr/>
            </a:pPr>
            <a:r>
              <a:rPr lang="en-US" altLang="en-US" sz="2100" b="1" kern="0" dirty="0">
                <a:solidFill>
                  <a:prstClr val="white"/>
                </a:solidFill>
                <a:latin typeface="Calibri" panose="020F0502020204030204"/>
                <a:ea typeface="Calibri" charset="0"/>
                <a:cs typeface="Calibri" charset="0"/>
              </a:rPr>
              <a:t>n=205</a:t>
            </a: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3126E6C0-1143-4262-A690-75E3648155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0953" y="4889901"/>
            <a:ext cx="3706191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377">
              <a:defRPr/>
            </a:pPr>
            <a:r>
              <a:rPr lang="en-US" altLang="en-US" sz="16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*Capecitabine, eribulin, or vinorelbine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EAE084-06F6-4486-A6BD-22C46770EB3F}"/>
              </a:ext>
            </a:extLst>
          </p:cNvPr>
          <p:cNvSpPr txBox="1"/>
          <p:nvPr/>
        </p:nvSpPr>
        <p:spPr>
          <a:xfrm>
            <a:off x="605274" y="5347161"/>
            <a:ext cx="1098145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2200" b="1" dirty="0">
                <a:solidFill>
                  <a:prstClr val="black"/>
                </a:solidFill>
                <a:latin typeface="Calibri" panose="020F0502020204030204"/>
              </a:rPr>
              <a:t>Primary endpoint: </a:t>
            </a:r>
            <a:r>
              <a:rPr lang="en-US" sz="2200" dirty="0">
                <a:solidFill>
                  <a:prstClr val="black"/>
                </a:solidFill>
                <a:latin typeface="Calibri" panose="020F0502020204030204"/>
              </a:rPr>
              <a:t>PFS (blinded central review)</a:t>
            </a:r>
          </a:p>
          <a:p>
            <a:pPr defTabSz="914377">
              <a:defRPr/>
            </a:pPr>
            <a:endParaRPr lang="en-US" sz="200" dirty="0">
              <a:solidFill>
                <a:prstClr val="black"/>
              </a:solidFill>
              <a:latin typeface="Calibri" panose="020F0502020204030204"/>
            </a:endParaRPr>
          </a:p>
          <a:p>
            <a:pPr defTabSz="914377">
              <a:defRPr/>
            </a:pPr>
            <a:r>
              <a:rPr lang="en-US" sz="2200" b="1" dirty="0">
                <a:solidFill>
                  <a:prstClr val="black"/>
                </a:solidFill>
                <a:latin typeface="Calibri" panose="020F0502020204030204"/>
              </a:rPr>
              <a:t>Secondary endpoints: </a:t>
            </a:r>
            <a:r>
              <a:rPr lang="en-US" sz="2200" dirty="0">
                <a:solidFill>
                  <a:prstClr val="black"/>
                </a:solidFill>
                <a:latin typeface="Calibri" panose="020F0502020204030204"/>
              </a:rPr>
              <a:t>Safety, OS, ORR, and health-related QOL scores</a:t>
            </a:r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BE7D4607-6DB2-4138-94B3-E4D9374A85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6462881"/>
            <a:ext cx="4531699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defTabSz="914377">
              <a:defRPr/>
            </a:pPr>
            <a:r>
              <a:rPr lang="en-US" altLang="en-US" sz="1400" b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Robson ME, et al. </a:t>
            </a:r>
            <a:r>
              <a:rPr lang="en-US" altLang="en-US" sz="1400" b="1" i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N </a:t>
            </a:r>
            <a:r>
              <a:rPr lang="en-US" altLang="en-US" sz="1400" b="1" i="1" dirty="0" err="1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Engl</a:t>
            </a:r>
            <a:r>
              <a:rPr lang="en-US" altLang="en-US" sz="1400" b="1" i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 J Med. </a:t>
            </a:r>
            <a:r>
              <a:rPr lang="en-US" altLang="en-US" sz="1400" b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2017;377(6):523-33.</a:t>
            </a:r>
          </a:p>
        </p:txBody>
      </p:sp>
      <p:sp>
        <p:nvSpPr>
          <p:cNvPr id="13" name="Text Box 4">
            <a:extLst>
              <a:ext uri="{FF2B5EF4-FFF2-40B4-BE49-F238E27FC236}">
                <a16:creationId xmlns:a16="http://schemas.microsoft.com/office/drawing/2014/main" id="{808BFD19-74E3-4E4E-BB32-A6E36B64BA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2034" y="3718686"/>
            <a:ext cx="110148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defTabSz="914377">
              <a:defRPr/>
            </a:pPr>
            <a:r>
              <a:rPr lang="en-US" altLang="en-US" sz="2100" kern="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n=302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F0BB63-4FDA-E34E-A0C9-69AB7D536CA8}"/>
              </a:ext>
            </a:extLst>
          </p:cNvPr>
          <p:cNvSpPr txBox="1"/>
          <p:nvPr/>
        </p:nvSpPr>
        <p:spPr>
          <a:xfrm>
            <a:off x="9674174" y="1760181"/>
            <a:ext cx="2423312" cy="2718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defTabSz="914377">
              <a:buFont typeface="Wingdings" pitchFamily="2" charset="2"/>
              <a:buChar char="§"/>
              <a:defRPr/>
            </a:pPr>
            <a:r>
              <a:rPr lang="en-US" sz="2133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~50% TNBC</a:t>
            </a:r>
          </a:p>
          <a:p>
            <a:pPr marL="342900" lvl="1" indent="-342900" defTabSz="914377">
              <a:buFont typeface="Wingdings" pitchFamily="2" charset="2"/>
              <a:buChar char="§"/>
              <a:defRPr/>
            </a:pPr>
            <a:endParaRPr lang="en-US" sz="2133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 defTabSz="914377">
              <a:buFont typeface="Wingdings" pitchFamily="2" charset="2"/>
              <a:buChar char="§"/>
              <a:defRPr/>
            </a:pPr>
            <a:r>
              <a:rPr lang="en-US" sz="2133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27-29% Prior platinum</a:t>
            </a:r>
          </a:p>
          <a:p>
            <a:pPr marL="342900" lvl="1" indent="-342900" defTabSz="914377">
              <a:buFont typeface="Wingdings" pitchFamily="2" charset="2"/>
              <a:buChar char="§"/>
              <a:defRPr/>
            </a:pPr>
            <a:endParaRPr lang="en-US" sz="2133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 defTabSz="914377">
              <a:buFont typeface="Wingdings" pitchFamily="2" charset="2"/>
              <a:buChar char="§"/>
              <a:defRPr/>
            </a:pPr>
            <a:r>
              <a:rPr lang="en-US" sz="2133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Platinum resistant excluded</a:t>
            </a:r>
          </a:p>
        </p:txBody>
      </p:sp>
    </p:spTree>
    <p:extLst>
      <p:ext uri="{BB962C8B-B14F-4D97-AF65-F5344CB8AC3E}">
        <p14:creationId xmlns:p14="http://schemas.microsoft.com/office/powerpoint/2010/main" val="284213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BADF5E-E74F-45FE-8904-5E78373FE4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277257"/>
          </a:xfrm>
        </p:spPr>
        <p:txBody>
          <a:bodyPr anchor="ctr">
            <a:normAutofit fontScale="90000"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Phase III </a:t>
            </a:r>
            <a:r>
              <a:rPr lang="en-US" b="1" dirty="0" err="1">
                <a:solidFill>
                  <a:schemeClr val="tx2"/>
                </a:solidFill>
              </a:rPr>
              <a:t>OlympiAD</a:t>
            </a:r>
            <a:r>
              <a:rPr lang="en-US" b="1" dirty="0">
                <a:solidFill>
                  <a:schemeClr val="tx2"/>
                </a:solidFill>
              </a:rPr>
              <a:t> Trial</a:t>
            </a:r>
            <a:br>
              <a:rPr lang="en-US" sz="4800" b="1" dirty="0">
                <a:solidFill>
                  <a:schemeClr val="tx2"/>
                </a:solidFill>
              </a:rPr>
            </a:br>
            <a:r>
              <a:rPr lang="en-US" sz="3600" b="1" i="1" dirty="0">
                <a:solidFill>
                  <a:schemeClr val="tx2"/>
                </a:solidFill>
              </a:rPr>
              <a:t>PFS with Olaparib Monotherapy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3A2497-B9FA-417D-BD3F-7338CBE445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06" b="13348"/>
          <a:stretch/>
        </p:blipFill>
        <p:spPr>
          <a:xfrm>
            <a:off x="300361" y="1514245"/>
            <a:ext cx="9948540" cy="5217105"/>
          </a:xfrm>
          <a:prstGeom prst="rect">
            <a:avLst/>
          </a:prstGeom>
        </p:spPr>
      </p:pic>
      <p:sp>
        <p:nvSpPr>
          <p:cNvPr id="6" name="TextBox 10">
            <a:extLst>
              <a:ext uri="{FF2B5EF4-FFF2-40B4-BE49-F238E27FC236}">
                <a16:creationId xmlns:a16="http://schemas.microsoft.com/office/drawing/2014/main" id="{8979A3A4-B1DD-4FAC-857D-5751D30833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0270" y="6550224"/>
            <a:ext cx="4441732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defTabSz="914377">
              <a:defRPr/>
            </a:pPr>
            <a:r>
              <a:rPr lang="en-US" altLang="en-US" sz="14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Robson ME, et al. </a:t>
            </a:r>
            <a:r>
              <a:rPr lang="en-US" altLang="en-US" sz="1400" i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N </a:t>
            </a:r>
            <a:r>
              <a:rPr lang="en-US" altLang="en-US" sz="1400" i="1" dirty="0" err="1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Engl</a:t>
            </a:r>
            <a:r>
              <a:rPr lang="en-US" altLang="en-US" sz="1400" i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 J Med. </a:t>
            </a:r>
            <a:r>
              <a:rPr lang="en-US" altLang="en-US" sz="14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2017;377(6):523-33.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1A3D91E-7361-4B23-ADAA-72D9115055DA}"/>
              </a:ext>
            </a:extLst>
          </p:cNvPr>
          <p:cNvSpPr/>
          <p:nvPr/>
        </p:nvSpPr>
        <p:spPr>
          <a:xfrm>
            <a:off x="5308601" y="2946400"/>
            <a:ext cx="2730500" cy="812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 sz="18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508AC9-852C-4DE3-943E-B05DCCF57F44}"/>
              </a:ext>
            </a:extLst>
          </p:cNvPr>
          <p:cNvSpPr txBox="1"/>
          <p:nvPr/>
        </p:nvSpPr>
        <p:spPr>
          <a:xfrm>
            <a:off x="3318485" y="2052054"/>
            <a:ext cx="4250105" cy="52322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Median PFS: 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7 months vs 4.2 months with standard therapy; HR=0.58 (95% CI, 0.43-0.80) </a:t>
            </a:r>
            <a:r>
              <a:rPr lang="en-US" sz="1400" i="1" kern="0" dirty="0">
                <a:solidFill>
                  <a:prstClr val="black"/>
                </a:solidFill>
                <a:latin typeface="Calibri" panose="020F0502020204030204"/>
              </a:rPr>
              <a:t>P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&lt;0.001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F16D02A-601D-435E-B35E-DFE861D46A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997255"/>
              </p:ext>
            </p:extLst>
          </p:nvPr>
        </p:nvGraphicFramePr>
        <p:xfrm>
          <a:off x="7561783" y="1889760"/>
          <a:ext cx="4441733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5435">
                  <a:extLst>
                    <a:ext uri="{9D8B030D-6E8A-4147-A177-3AD203B41FA5}">
                      <a16:colId xmlns:a16="http://schemas.microsoft.com/office/drawing/2014/main" val="3029910047"/>
                    </a:ext>
                  </a:extLst>
                </a:gridCol>
                <a:gridCol w="744479">
                  <a:extLst>
                    <a:ext uri="{9D8B030D-6E8A-4147-A177-3AD203B41FA5}">
                      <a16:colId xmlns:a16="http://schemas.microsoft.com/office/drawing/2014/main" val="3203546188"/>
                    </a:ext>
                  </a:extLst>
                </a:gridCol>
                <a:gridCol w="792959">
                  <a:extLst>
                    <a:ext uri="{9D8B030D-6E8A-4147-A177-3AD203B41FA5}">
                      <a16:colId xmlns:a16="http://schemas.microsoft.com/office/drawing/2014/main" val="3797313599"/>
                    </a:ext>
                  </a:extLst>
                </a:gridCol>
                <a:gridCol w="821279">
                  <a:extLst>
                    <a:ext uri="{9D8B030D-6E8A-4147-A177-3AD203B41FA5}">
                      <a16:colId xmlns:a16="http://schemas.microsoft.com/office/drawing/2014/main" val="4157926038"/>
                    </a:ext>
                  </a:extLst>
                </a:gridCol>
                <a:gridCol w="887581">
                  <a:extLst>
                    <a:ext uri="{9D8B030D-6E8A-4147-A177-3AD203B41FA5}">
                      <a16:colId xmlns:a16="http://schemas.microsoft.com/office/drawing/2014/main" val="287719353"/>
                    </a:ext>
                  </a:extLst>
                </a:gridCol>
              </a:tblGrid>
              <a:tr h="502920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500" dirty="0">
                          <a:solidFill>
                            <a:schemeClr val="bg1"/>
                          </a:solidFill>
                        </a:rPr>
                        <a:t>Adverse Event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500" dirty="0" err="1"/>
                        <a:t>Olaparib</a:t>
                      </a:r>
                      <a:endParaRPr lang="en-US" sz="15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500" dirty="0"/>
                        <a:t>Standard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500" dirty="0"/>
                        <a:t>Therapy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8973490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Any Grade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Grade ≥3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Any Grade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Grade ≥3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777532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Anemia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40%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16%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034397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Neutropenia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50%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Nausea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58%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35%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6292467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Vomiting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30%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15%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20720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Fatigue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131195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Headache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15%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707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8027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BADF5E-E74F-45FE-8904-5E78373FE4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277257"/>
          </a:xfrm>
        </p:spPr>
        <p:txBody>
          <a:bodyPr anchor="ctr">
            <a:normAutofit fontScale="90000"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Phase III </a:t>
            </a:r>
            <a:r>
              <a:rPr lang="en-US" b="1" dirty="0" err="1">
                <a:solidFill>
                  <a:schemeClr val="tx2"/>
                </a:solidFill>
              </a:rPr>
              <a:t>OlympiAD</a:t>
            </a:r>
            <a:r>
              <a:rPr lang="en-US" b="1" dirty="0">
                <a:solidFill>
                  <a:schemeClr val="tx2"/>
                </a:solidFill>
              </a:rPr>
              <a:t> Trial</a:t>
            </a:r>
            <a:br>
              <a:rPr lang="en-US" sz="4800" b="1" dirty="0">
                <a:solidFill>
                  <a:schemeClr val="tx2"/>
                </a:solidFill>
              </a:rPr>
            </a:br>
            <a:r>
              <a:rPr lang="en-US" sz="3600" b="1" i="1" dirty="0">
                <a:solidFill>
                  <a:schemeClr val="tx2"/>
                </a:solidFill>
              </a:rPr>
              <a:t>Additional Endpoints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1A3D91E-7361-4B23-ADAA-72D9115055DA}"/>
              </a:ext>
            </a:extLst>
          </p:cNvPr>
          <p:cNvSpPr/>
          <p:nvPr/>
        </p:nvSpPr>
        <p:spPr>
          <a:xfrm>
            <a:off x="5308601" y="2946400"/>
            <a:ext cx="2730500" cy="812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 sz="18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508AC9-852C-4DE3-943E-B05DCCF57F44}"/>
              </a:ext>
            </a:extLst>
          </p:cNvPr>
          <p:cNvSpPr txBox="1"/>
          <p:nvPr/>
        </p:nvSpPr>
        <p:spPr>
          <a:xfrm>
            <a:off x="566202" y="2215840"/>
            <a:ext cx="4441533" cy="403110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2133" b="1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 Response Rate</a:t>
            </a:r>
          </a:p>
          <a:p>
            <a:pPr marL="990575" lvl="1" indent="-380990" defTabSz="914377">
              <a:buFont typeface="Wingdings" pitchFamily="2" charset="2"/>
              <a:buChar char="§"/>
              <a:defRPr/>
            </a:pPr>
            <a:r>
              <a:rPr lang="en-US" sz="2133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59.9% </a:t>
            </a:r>
            <a:r>
              <a:rPr lang="en-US" sz="2133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Olaparib</a:t>
            </a:r>
            <a:endParaRPr lang="en-US" sz="2133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90575" lvl="1" indent="-380990" defTabSz="914377">
              <a:buFont typeface="Wingdings" pitchFamily="2" charset="2"/>
              <a:buChar char="§"/>
              <a:defRPr/>
            </a:pPr>
            <a:r>
              <a:rPr lang="en-US" sz="2133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28.8% TPC</a:t>
            </a:r>
          </a:p>
          <a:p>
            <a:pPr defTabSz="914377">
              <a:defRPr/>
            </a:pPr>
            <a:endParaRPr lang="en-US" sz="2133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377">
              <a:defRPr/>
            </a:pPr>
            <a:r>
              <a:rPr lang="en-US" sz="2133" b="1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Overall Survival</a:t>
            </a:r>
            <a:r>
              <a:rPr lang="en-US" sz="2133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990575" lvl="1" indent="-380990" defTabSz="914377">
              <a:buFont typeface="Wingdings" pitchFamily="2" charset="2"/>
              <a:buChar char="§"/>
              <a:defRPr/>
            </a:pPr>
            <a:r>
              <a:rPr lang="en-US" sz="2133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19.3 months </a:t>
            </a:r>
            <a:r>
              <a:rPr lang="en-US" sz="2133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Olaparib</a:t>
            </a:r>
            <a:endParaRPr lang="en-US" sz="2133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90575" lvl="1" indent="-380990" defTabSz="914377">
              <a:buFont typeface="Wingdings" pitchFamily="2" charset="2"/>
              <a:buChar char="§"/>
              <a:defRPr/>
            </a:pPr>
            <a:r>
              <a:rPr lang="en-US" sz="2133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17.1 months TPC</a:t>
            </a:r>
          </a:p>
          <a:p>
            <a:pPr marL="990575" lvl="1" indent="-380990" defTabSz="914377">
              <a:buFont typeface="Wingdings" pitchFamily="2" charset="2"/>
              <a:buChar char="§"/>
              <a:defRPr/>
            </a:pPr>
            <a:r>
              <a:rPr lang="en-US" sz="2133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 = 0.90 </a:t>
            </a:r>
          </a:p>
          <a:p>
            <a:pPr marL="990575" lvl="1" indent="-380990" defTabSz="914377">
              <a:buFont typeface="Wingdings" pitchFamily="2" charset="2"/>
              <a:buChar char="§"/>
              <a:defRPr/>
            </a:pPr>
            <a:r>
              <a:rPr lang="en-US" sz="2133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= 0.513 (not significant)</a:t>
            </a:r>
          </a:p>
          <a:p>
            <a:pPr defTabSz="914377">
              <a:defRPr/>
            </a:pPr>
            <a:endParaRPr lang="en-US" sz="2133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377">
              <a:defRPr/>
            </a:pPr>
            <a:endParaRPr lang="en-US" sz="2133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377">
              <a:defRPr/>
            </a:pPr>
            <a:r>
              <a:rPr lang="en-US" sz="2133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sz="2133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FCA454-CBE9-1640-BD44-162239164D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8023" y="1315181"/>
            <a:ext cx="6718808" cy="55356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93CDFD3-2971-074E-9F18-97DC9538B023}"/>
              </a:ext>
            </a:extLst>
          </p:cNvPr>
          <p:cNvSpPr/>
          <p:nvPr/>
        </p:nvSpPr>
        <p:spPr>
          <a:xfrm>
            <a:off x="5108024" y="2394066"/>
            <a:ext cx="6640632" cy="454429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0EC4963-5BC0-2546-8FA1-0FA0BBBB43AD}"/>
              </a:ext>
            </a:extLst>
          </p:cNvPr>
          <p:cNvSpPr/>
          <p:nvPr/>
        </p:nvSpPr>
        <p:spPr>
          <a:xfrm>
            <a:off x="5108024" y="2848495"/>
            <a:ext cx="6640632" cy="454429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051C8C-A2C2-4D42-BB54-B73D597B742F}"/>
              </a:ext>
            </a:extLst>
          </p:cNvPr>
          <p:cNvSpPr/>
          <p:nvPr/>
        </p:nvSpPr>
        <p:spPr>
          <a:xfrm>
            <a:off x="5147111" y="4250236"/>
            <a:ext cx="6640632" cy="454429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6" name="TextBox 10">
            <a:extLst>
              <a:ext uri="{FF2B5EF4-FFF2-40B4-BE49-F238E27FC236}">
                <a16:creationId xmlns:a16="http://schemas.microsoft.com/office/drawing/2014/main" id="{8979A3A4-B1DD-4FAC-857D-5751D30833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648" y="6463544"/>
            <a:ext cx="9653374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377">
              <a:defRPr/>
            </a:pPr>
            <a:r>
              <a:rPr lang="en-US" altLang="en-US" sz="1400" dirty="0">
                <a:solidFill>
                  <a:prstClr val="black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Robson ME, et al. </a:t>
            </a:r>
            <a:r>
              <a:rPr lang="en-US" altLang="en-US" sz="1400" i="1" dirty="0">
                <a:solidFill>
                  <a:prstClr val="black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NEJM,</a:t>
            </a:r>
            <a:r>
              <a:rPr lang="en-US" altLang="en-US" sz="1400" dirty="0">
                <a:solidFill>
                  <a:prstClr val="black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2017;377(6):523-33; Robson ME, et al. Annals of Oncology 2019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;[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Epub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ahead of print]</a:t>
            </a:r>
            <a:r>
              <a:rPr lang="en-US" sz="1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077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C9E99BE-E1C9-40F7-9EDE-D6683F242C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282825"/>
          </a:xfrm>
        </p:spPr>
        <p:txBody>
          <a:bodyPr anchor="ctr">
            <a:normAutofit fontScale="90000"/>
          </a:bodyPr>
          <a:lstStyle/>
          <a:p>
            <a:r>
              <a:rPr lang="en-US" sz="4900" b="1" dirty="0">
                <a:solidFill>
                  <a:schemeClr val="tx2"/>
                </a:solidFill>
              </a:rPr>
              <a:t>Phase III EMBRACA Trial</a:t>
            </a:r>
            <a:br>
              <a:rPr lang="en-US" sz="5400" b="1" dirty="0">
                <a:solidFill>
                  <a:schemeClr val="tx2"/>
                </a:solidFill>
              </a:rPr>
            </a:br>
            <a:r>
              <a:rPr lang="en-US" sz="3600" b="1" i="1" dirty="0" err="1">
                <a:solidFill>
                  <a:schemeClr val="tx2"/>
                </a:solidFill>
              </a:rPr>
              <a:t>Talazoparib</a:t>
            </a:r>
            <a:r>
              <a:rPr lang="en-US" sz="3600" b="1" i="1" dirty="0">
                <a:solidFill>
                  <a:schemeClr val="tx2"/>
                </a:solidFill>
              </a:rPr>
              <a:t> in gBRCA1/2 Mutant Advanced Breast Cancer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DD04F48A-70A8-433D-9E4D-352CAD2E7D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961" y="1706735"/>
            <a:ext cx="8512233" cy="1061829"/>
          </a:xfrm>
          <a:prstGeom prst="rect">
            <a:avLst/>
          </a:prstGeom>
          <a:noFill/>
          <a:ln w="25400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defTabSz="914377">
              <a:defRPr/>
            </a:pPr>
            <a:r>
              <a:rPr lang="en-US" altLang="en-US" sz="2100" kern="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g</a:t>
            </a:r>
            <a:r>
              <a:rPr lang="en-US" altLang="en-US" sz="2100" i="1" kern="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BRCA1/2</a:t>
            </a:r>
            <a:r>
              <a:rPr lang="en-US" altLang="en-US" sz="2100" kern="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, HER2-negative, Locally Advanced or Metastatic breast cancer </a:t>
            </a:r>
          </a:p>
          <a:p>
            <a:pPr algn="ctr" defTabSz="914377">
              <a:defRPr/>
            </a:pPr>
            <a:r>
              <a:rPr lang="en-US" altLang="en-US" sz="2100" u="sng" kern="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&lt;</a:t>
            </a:r>
            <a:r>
              <a:rPr lang="en-US" altLang="en-US" sz="2100" kern="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3 previous chemotherapy regimens</a:t>
            </a:r>
          </a:p>
          <a:p>
            <a:pPr algn="ctr" defTabSz="914377">
              <a:defRPr/>
            </a:pPr>
            <a:r>
              <a:rPr lang="en-US" altLang="en-US" sz="2100" kern="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No limit on number of prior endocrine therapies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5F841C-D71E-43AF-B725-CC74B169B55F}"/>
              </a:ext>
            </a:extLst>
          </p:cNvPr>
          <p:cNvSpPr txBox="1"/>
          <p:nvPr/>
        </p:nvSpPr>
        <p:spPr>
          <a:xfrm>
            <a:off x="424946" y="5315396"/>
            <a:ext cx="555216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US" sz="2200" b="1" dirty="0">
                <a:solidFill>
                  <a:prstClr val="black"/>
                </a:solidFill>
                <a:latin typeface="Calibri" panose="020F0502020204030204"/>
              </a:rPr>
              <a:t>Primary Endpoint: </a:t>
            </a:r>
            <a:r>
              <a:rPr lang="en-US" sz="2200" dirty="0">
                <a:solidFill>
                  <a:prstClr val="black"/>
                </a:solidFill>
                <a:latin typeface="Calibri" panose="020F0502020204030204"/>
              </a:rPr>
              <a:t>PFS (blinded central review)</a:t>
            </a:r>
          </a:p>
          <a:p>
            <a:pPr defTabSz="914377">
              <a:defRPr/>
            </a:pPr>
            <a:endParaRPr lang="en-US" sz="200" dirty="0">
              <a:solidFill>
                <a:prstClr val="black"/>
              </a:solidFill>
              <a:latin typeface="Calibri" panose="020F0502020204030204"/>
            </a:endParaRPr>
          </a:p>
          <a:p>
            <a:pPr defTabSz="914377">
              <a:defRPr/>
            </a:pPr>
            <a:r>
              <a:rPr lang="en-US" sz="2200" b="1" dirty="0">
                <a:solidFill>
                  <a:prstClr val="black"/>
                </a:solidFill>
                <a:latin typeface="Calibri" panose="020F0502020204030204"/>
              </a:rPr>
              <a:t>Secondary Endpoints: </a:t>
            </a:r>
            <a:r>
              <a:rPr lang="en-US" sz="2200" dirty="0">
                <a:solidFill>
                  <a:prstClr val="black"/>
                </a:solidFill>
                <a:latin typeface="Calibri" panose="020F0502020204030204"/>
              </a:rPr>
              <a:t>OS, ORR, CBR24, Safety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78C8D3D-9D2F-4195-9662-B4C1E0D1ED54}"/>
              </a:ext>
            </a:extLst>
          </p:cNvPr>
          <p:cNvSpPr/>
          <p:nvPr/>
        </p:nvSpPr>
        <p:spPr>
          <a:xfrm>
            <a:off x="5977107" y="6470507"/>
            <a:ext cx="6096000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90000"/>
              </a:lnSpc>
              <a:defRPr/>
            </a:pPr>
            <a:r>
              <a:rPr lang="da" sz="1400" dirty="0">
                <a:solidFill>
                  <a:prstClr val="black"/>
                </a:solidFill>
                <a:sym typeface="Helvetica"/>
              </a:rPr>
              <a:t>Litton JK et al. </a:t>
            </a:r>
            <a:r>
              <a:rPr lang="da" sz="1400" i="1" dirty="0">
                <a:solidFill>
                  <a:prstClr val="black"/>
                </a:solidFill>
                <a:sym typeface="Helvetica"/>
              </a:rPr>
              <a:t>N Engl J Med </a:t>
            </a:r>
            <a:r>
              <a:rPr lang="da" sz="1400" dirty="0">
                <a:solidFill>
                  <a:prstClr val="black"/>
                </a:solidFill>
                <a:sym typeface="Helvetica"/>
              </a:rPr>
              <a:t>2018;379(8):753-63.</a:t>
            </a:r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AACD2F5B-2179-4AF7-A388-FAF087F7B5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7210" y="2933552"/>
            <a:ext cx="2416233" cy="415498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defTabSz="914377">
              <a:defRPr/>
            </a:pPr>
            <a:r>
              <a:rPr lang="en-US" altLang="en-US" sz="2100" kern="0" dirty="0">
                <a:solidFill>
                  <a:prstClr val="white"/>
                </a:solidFill>
                <a:latin typeface="Calibri" charset="0"/>
                <a:ea typeface="Calibri" charset="0"/>
                <a:cs typeface="Calibri" charset="0"/>
              </a:rPr>
              <a:t>RANDOMIZED 2:1</a:t>
            </a:r>
          </a:p>
        </p:txBody>
      </p:sp>
      <p:sp>
        <p:nvSpPr>
          <p:cNvPr id="15" name="Line 16">
            <a:extLst>
              <a:ext uri="{FF2B5EF4-FFF2-40B4-BE49-F238E27FC236}">
                <a16:creationId xmlns:a16="http://schemas.microsoft.com/office/drawing/2014/main" id="{8F40C510-4A6A-49C6-9237-F6AFE5D8E7D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98397" y="3389101"/>
            <a:ext cx="980003" cy="551255"/>
          </a:xfrm>
          <a:prstGeom prst="line">
            <a:avLst/>
          </a:prstGeom>
          <a:noFill/>
          <a:ln w="25400">
            <a:solidFill>
              <a:sysClr val="windowText" lastClr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377">
              <a:defRPr/>
            </a:pPr>
            <a:endParaRPr lang="en-US" sz="1800" kern="0">
              <a:solidFill>
                <a:prstClr val="black"/>
              </a:solidFill>
              <a:latin typeface="Calibri" panose="020F0502020204030204"/>
              <a:ea typeface="Calibri" charset="0"/>
              <a:cs typeface="Calibri" charset="0"/>
            </a:endParaRPr>
          </a:p>
        </p:txBody>
      </p:sp>
      <p:sp>
        <p:nvSpPr>
          <p:cNvPr id="16" name="Line 17">
            <a:extLst>
              <a:ext uri="{FF2B5EF4-FFF2-40B4-BE49-F238E27FC236}">
                <a16:creationId xmlns:a16="http://schemas.microsoft.com/office/drawing/2014/main" id="{977C5DB2-2D5E-4A8A-8861-434A6658A48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402" y="3392387"/>
            <a:ext cx="1101487" cy="555691"/>
          </a:xfrm>
          <a:prstGeom prst="line">
            <a:avLst/>
          </a:prstGeom>
          <a:noFill/>
          <a:ln w="25400">
            <a:solidFill>
              <a:sysClr val="windowText" lastClr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377">
              <a:defRPr/>
            </a:pPr>
            <a:endParaRPr lang="en-US" sz="1800" kern="0">
              <a:solidFill>
                <a:prstClr val="black"/>
              </a:solidFill>
              <a:latin typeface="Calibri" panose="020F0502020204030204"/>
              <a:ea typeface="Calibri" charset="0"/>
              <a:cs typeface="Calibri" charset="0"/>
            </a:endParaRPr>
          </a:p>
        </p:txBody>
      </p:sp>
      <p:sp>
        <p:nvSpPr>
          <p:cNvPr id="17" name="Text Box 7">
            <a:extLst>
              <a:ext uri="{FF2B5EF4-FFF2-40B4-BE49-F238E27FC236}">
                <a16:creationId xmlns:a16="http://schemas.microsoft.com/office/drawing/2014/main" id="{F6166ED3-836E-47A7-BE84-C014CF320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9948" y="3948080"/>
            <a:ext cx="3477133" cy="738664"/>
          </a:xfrm>
          <a:prstGeom prst="rect">
            <a:avLst/>
          </a:prstGeom>
          <a:solidFill>
            <a:schemeClr val="tx2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914377">
              <a:defRPr/>
            </a:pPr>
            <a:r>
              <a:rPr lang="en-US" altLang="en-US" sz="2100" b="1" kern="0" dirty="0">
                <a:solidFill>
                  <a:prstClr val="white"/>
                </a:solidFill>
                <a:latin typeface="Calibri" panose="020F0502020204030204"/>
                <a:ea typeface="Calibri" charset="0"/>
                <a:cs typeface="Calibri" charset="0"/>
              </a:rPr>
              <a:t>MD Choice Chemotherapy**</a:t>
            </a:r>
          </a:p>
          <a:p>
            <a:pPr algn="ctr" defTabSz="914377">
              <a:defRPr/>
            </a:pPr>
            <a:r>
              <a:rPr lang="en-US" altLang="en-US" sz="2100" b="1" kern="0" dirty="0">
                <a:solidFill>
                  <a:prstClr val="white"/>
                </a:solidFill>
                <a:latin typeface="Calibri" panose="020F0502020204030204"/>
                <a:ea typeface="Calibri" charset="0"/>
                <a:cs typeface="Calibri" charset="0"/>
              </a:rPr>
              <a:t>n=144</a:t>
            </a:r>
          </a:p>
        </p:txBody>
      </p:sp>
      <p:sp>
        <p:nvSpPr>
          <p:cNvPr id="18" name="Text Box 7">
            <a:extLst>
              <a:ext uri="{FF2B5EF4-FFF2-40B4-BE49-F238E27FC236}">
                <a16:creationId xmlns:a16="http://schemas.microsoft.com/office/drawing/2014/main" id="{532F52FD-784E-4B50-A768-E23F675AA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4154" y="3935608"/>
            <a:ext cx="3477133" cy="738664"/>
          </a:xfrm>
          <a:prstGeom prst="rect">
            <a:avLst/>
          </a:prstGeom>
          <a:solidFill>
            <a:schemeClr val="accent1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914377">
              <a:defRPr/>
            </a:pPr>
            <a:r>
              <a:rPr lang="en-US" altLang="en-US" sz="2100" b="1" kern="0" dirty="0">
                <a:solidFill>
                  <a:prstClr val="white"/>
                </a:solidFill>
                <a:latin typeface="Calibri" panose="020F0502020204030204"/>
                <a:ea typeface="Calibri" charset="0"/>
                <a:cs typeface="Calibri" charset="0"/>
              </a:rPr>
              <a:t>Talazoparib 1 mg daily </a:t>
            </a:r>
          </a:p>
          <a:p>
            <a:pPr algn="ctr" defTabSz="914377">
              <a:defRPr/>
            </a:pPr>
            <a:r>
              <a:rPr lang="en-US" altLang="en-US" sz="2100" b="1" kern="0" dirty="0">
                <a:solidFill>
                  <a:prstClr val="white"/>
                </a:solidFill>
                <a:latin typeface="Calibri" panose="020F0502020204030204"/>
                <a:ea typeface="Calibri" charset="0"/>
                <a:cs typeface="Calibri" charset="0"/>
              </a:rPr>
              <a:t>n=287</a:t>
            </a:r>
          </a:p>
        </p:txBody>
      </p:sp>
      <p:sp>
        <p:nvSpPr>
          <p:cNvPr id="19" name="TextBox 10">
            <a:extLst>
              <a:ext uri="{FF2B5EF4-FFF2-40B4-BE49-F238E27FC236}">
                <a16:creationId xmlns:a16="http://schemas.microsoft.com/office/drawing/2014/main" id="{252E8DBC-EA93-4DF2-8754-7400E72856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1923" y="4750411"/>
            <a:ext cx="3706191" cy="5355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377">
              <a:lnSpc>
                <a:spcPct val="90000"/>
              </a:lnSpc>
              <a:defRPr/>
            </a:pPr>
            <a:r>
              <a:rPr lang="en-US" altLang="en-US" sz="16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**Capecitabine, eribulin, vinorelbine, or gemcitabine</a:t>
            </a:r>
          </a:p>
        </p:txBody>
      </p:sp>
      <p:sp>
        <p:nvSpPr>
          <p:cNvPr id="20" name="Text Box 4">
            <a:extLst>
              <a:ext uri="{FF2B5EF4-FFF2-40B4-BE49-F238E27FC236}">
                <a16:creationId xmlns:a16="http://schemas.microsoft.com/office/drawing/2014/main" id="{02BF138E-0328-43B5-9234-2EDDF05929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8059" y="3515530"/>
            <a:ext cx="110148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defTabSz="914377">
              <a:defRPr/>
            </a:pPr>
            <a:r>
              <a:rPr lang="en-US" altLang="en-US" sz="2100" kern="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N=431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9686EA-331D-5641-A754-F18498B5EFB9}"/>
              </a:ext>
            </a:extLst>
          </p:cNvPr>
          <p:cNvSpPr txBox="1"/>
          <p:nvPr/>
        </p:nvSpPr>
        <p:spPr>
          <a:xfrm>
            <a:off x="9413138" y="1789469"/>
            <a:ext cx="2157303" cy="2718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1" indent="-228600" defTabSz="914377">
              <a:buFont typeface="Wingdings" pitchFamily="2" charset="2"/>
              <a:buChar char="§"/>
              <a:defRPr/>
            </a:pPr>
            <a:r>
              <a:rPr lang="en-US" sz="2133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~45% TNBC</a:t>
            </a:r>
          </a:p>
          <a:p>
            <a:pPr marL="228600" lvl="1" indent="-228600" defTabSz="914377">
              <a:buFont typeface="Wingdings" pitchFamily="2" charset="2"/>
              <a:buChar char="§"/>
              <a:defRPr/>
            </a:pPr>
            <a:endParaRPr lang="en-US" sz="2133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1" indent="-228600" defTabSz="914377">
              <a:buFont typeface="Wingdings" pitchFamily="2" charset="2"/>
              <a:buChar char="§"/>
              <a:defRPr/>
            </a:pPr>
            <a:r>
              <a:rPr lang="en-US" sz="2133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16-21% prior platinum</a:t>
            </a:r>
          </a:p>
          <a:p>
            <a:pPr marL="228600" lvl="1" indent="-228600" defTabSz="914377">
              <a:buFont typeface="Wingdings" pitchFamily="2" charset="2"/>
              <a:buChar char="§"/>
              <a:defRPr/>
            </a:pPr>
            <a:endParaRPr lang="en-US" sz="2133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1" indent="-228600" defTabSz="914377">
              <a:buFont typeface="Wingdings" pitchFamily="2" charset="2"/>
              <a:buChar char="§"/>
              <a:defRPr/>
            </a:pPr>
            <a:r>
              <a:rPr lang="en-US" sz="2133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Platinum resistant excluded</a:t>
            </a:r>
          </a:p>
        </p:txBody>
      </p:sp>
    </p:spTree>
    <p:extLst>
      <p:ext uri="{BB962C8B-B14F-4D97-AF65-F5344CB8AC3E}">
        <p14:creationId xmlns:p14="http://schemas.microsoft.com/office/powerpoint/2010/main" val="1006372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FB4333C-A664-144E-B80B-43597F49A27A}"/>
              </a:ext>
            </a:extLst>
          </p:cNvPr>
          <p:cNvGrpSpPr/>
          <p:nvPr/>
        </p:nvGrpSpPr>
        <p:grpSpPr>
          <a:xfrm>
            <a:off x="-97808" y="1784112"/>
            <a:ext cx="11367467" cy="4766112"/>
            <a:chOff x="118092" y="1922809"/>
            <a:chExt cx="11367467" cy="476611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1E98B02-A9E3-47AD-B5D8-D8B87BC36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6611" y="2330937"/>
              <a:ext cx="10948479" cy="4226607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ADC1A45-2E3F-4C3C-9C30-E0001DD16BB8}"/>
                </a:ext>
              </a:extLst>
            </p:cNvPr>
            <p:cNvSpPr/>
            <p:nvPr/>
          </p:nvSpPr>
          <p:spPr>
            <a:xfrm>
              <a:off x="2516045" y="2491694"/>
              <a:ext cx="174761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r" defTabSz="685783">
                <a:defRPr/>
              </a:pPr>
              <a:endParaRPr lang="en-US" sz="14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CBC1450-14B5-4729-913E-8D8A3D86A599}"/>
                </a:ext>
              </a:extLst>
            </p:cNvPr>
            <p:cNvSpPr/>
            <p:nvPr/>
          </p:nvSpPr>
          <p:spPr>
            <a:xfrm>
              <a:off x="5577365" y="6319589"/>
              <a:ext cx="133998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800" b="1" dirty="0">
                  <a:solidFill>
                    <a:prstClr val="black"/>
                  </a:solidFill>
                  <a:latin typeface="Calibri"/>
                  <a:sym typeface="Helvetica"/>
                </a:rPr>
                <a:t>Months</a:t>
              </a:r>
              <a:endParaRPr lang="en-US" sz="14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155262D-2B6A-4FEC-8C06-C111885CCF47}"/>
                </a:ext>
              </a:extLst>
            </p:cNvPr>
            <p:cNvSpPr/>
            <p:nvPr/>
          </p:nvSpPr>
          <p:spPr>
            <a:xfrm>
              <a:off x="1049611" y="5981036"/>
              <a:ext cx="36623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0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75216C5-75EB-477B-A2AF-4558DEA6CE61}"/>
                </a:ext>
              </a:extLst>
            </p:cNvPr>
            <p:cNvSpPr/>
            <p:nvPr/>
          </p:nvSpPr>
          <p:spPr>
            <a:xfrm>
              <a:off x="1785719" y="5981036"/>
              <a:ext cx="36623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3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04CE6B7-D857-454A-A91F-1092B9D73D56}"/>
                </a:ext>
              </a:extLst>
            </p:cNvPr>
            <p:cNvSpPr/>
            <p:nvPr/>
          </p:nvSpPr>
          <p:spPr>
            <a:xfrm>
              <a:off x="2485036" y="5981036"/>
              <a:ext cx="36623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6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A730F9D-64BB-4881-8E6C-0D35A6E35D39}"/>
                </a:ext>
              </a:extLst>
            </p:cNvPr>
            <p:cNvSpPr/>
            <p:nvPr/>
          </p:nvSpPr>
          <p:spPr>
            <a:xfrm>
              <a:off x="3206732" y="5981036"/>
              <a:ext cx="36623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9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477C059-27D9-4D28-931F-E8875736FE2E}"/>
                </a:ext>
              </a:extLst>
            </p:cNvPr>
            <p:cNvSpPr/>
            <p:nvPr/>
          </p:nvSpPr>
          <p:spPr>
            <a:xfrm>
              <a:off x="3883813" y="5981036"/>
              <a:ext cx="5454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12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836F23F-0C5B-4CE5-8E19-583B9F532D0C}"/>
                </a:ext>
              </a:extLst>
            </p:cNvPr>
            <p:cNvSpPr/>
            <p:nvPr/>
          </p:nvSpPr>
          <p:spPr>
            <a:xfrm>
              <a:off x="4590254" y="5981037"/>
              <a:ext cx="45412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15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608BD6B-33E0-4363-A433-7E3BEFCC1586}"/>
                </a:ext>
              </a:extLst>
            </p:cNvPr>
            <p:cNvSpPr/>
            <p:nvPr/>
          </p:nvSpPr>
          <p:spPr>
            <a:xfrm>
              <a:off x="5330180" y="5981037"/>
              <a:ext cx="48902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18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5F46A4A-56E2-4D69-BAA1-718E39215125}"/>
                </a:ext>
              </a:extLst>
            </p:cNvPr>
            <p:cNvSpPr/>
            <p:nvPr/>
          </p:nvSpPr>
          <p:spPr>
            <a:xfrm>
              <a:off x="6020081" y="5986950"/>
              <a:ext cx="49920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21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2ACC73A-F92F-4534-BF1F-BA4B76CE2AA6}"/>
                </a:ext>
              </a:extLst>
            </p:cNvPr>
            <p:cNvSpPr/>
            <p:nvPr/>
          </p:nvSpPr>
          <p:spPr>
            <a:xfrm>
              <a:off x="6720169" y="5980034"/>
              <a:ext cx="47109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24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50F60E7-2477-434D-8B20-6A7514C6E31E}"/>
                </a:ext>
              </a:extLst>
            </p:cNvPr>
            <p:cNvSpPr/>
            <p:nvPr/>
          </p:nvSpPr>
          <p:spPr>
            <a:xfrm>
              <a:off x="7482672" y="5982033"/>
              <a:ext cx="45627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27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FE5CEE8-0FCE-4AF4-B2F2-D6E841502616}"/>
                </a:ext>
              </a:extLst>
            </p:cNvPr>
            <p:cNvSpPr/>
            <p:nvPr/>
          </p:nvSpPr>
          <p:spPr>
            <a:xfrm>
              <a:off x="8166535" y="5986950"/>
              <a:ext cx="56718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30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9182C5D-7094-4297-A9DF-4AF410D3A95D}"/>
                </a:ext>
              </a:extLst>
            </p:cNvPr>
            <p:cNvSpPr/>
            <p:nvPr/>
          </p:nvSpPr>
          <p:spPr>
            <a:xfrm>
              <a:off x="8890388" y="5980034"/>
              <a:ext cx="59182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33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D1A6764-5192-4EB5-9DDA-C1FC96BD87F8}"/>
                </a:ext>
              </a:extLst>
            </p:cNvPr>
            <p:cNvSpPr/>
            <p:nvPr/>
          </p:nvSpPr>
          <p:spPr>
            <a:xfrm>
              <a:off x="9586193" y="5982033"/>
              <a:ext cx="47835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36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4E8F5B0-9E6F-4461-A301-0389F63145DA}"/>
                </a:ext>
              </a:extLst>
            </p:cNvPr>
            <p:cNvSpPr/>
            <p:nvPr/>
          </p:nvSpPr>
          <p:spPr>
            <a:xfrm>
              <a:off x="10310044" y="5986950"/>
              <a:ext cx="47619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39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4095596-D6E0-47E1-8007-3AA08EB33EE6}"/>
                </a:ext>
              </a:extLst>
            </p:cNvPr>
            <p:cNvSpPr/>
            <p:nvPr/>
          </p:nvSpPr>
          <p:spPr>
            <a:xfrm>
              <a:off x="10999514" y="5986950"/>
              <a:ext cx="48604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42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50F3232-93D2-4BE0-A11E-C5A25FC7DE16}"/>
                </a:ext>
              </a:extLst>
            </p:cNvPr>
            <p:cNvSpPr/>
            <p:nvPr/>
          </p:nvSpPr>
          <p:spPr>
            <a:xfrm>
              <a:off x="653108" y="5324867"/>
              <a:ext cx="51426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10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E49C608-4CE6-4187-83B1-AA1421DCED94}"/>
                </a:ext>
              </a:extLst>
            </p:cNvPr>
            <p:cNvSpPr/>
            <p:nvPr/>
          </p:nvSpPr>
          <p:spPr>
            <a:xfrm>
              <a:off x="653107" y="5000350"/>
              <a:ext cx="51426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20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0AC689E-A9AD-4184-B50D-054A255C96F6}"/>
                </a:ext>
              </a:extLst>
            </p:cNvPr>
            <p:cNvSpPr/>
            <p:nvPr/>
          </p:nvSpPr>
          <p:spPr>
            <a:xfrm>
              <a:off x="653108" y="4671311"/>
              <a:ext cx="51426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30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38B73E8-DCEC-47BF-80C8-2441EEEFDA1A}"/>
                </a:ext>
              </a:extLst>
            </p:cNvPr>
            <p:cNvSpPr/>
            <p:nvPr/>
          </p:nvSpPr>
          <p:spPr>
            <a:xfrm>
              <a:off x="653108" y="4323654"/>
              <a:ext cx="51426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40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EB15261-A799-4D3F-9F14-5FE5746FF6A8}"/>
                </a:ext>
              </a:extLst>
            </p:cNvPr>
            <p:cNvSpPr/>
            <p:nvPr/>
          </p:nvSpPr>
          <p:spPr>
            <a:xfrm>
              <a:off x="653108" y="3967882"/>
              <a:ext cx="51426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50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3210774-B03A-4022-B72A-22A159FD093A}"/>
                </a:ext>
              </a:extLst>
            </p:cNvPr>
            <p:cNvSpPr/>
            <p:nvPr/>
          </p:nvSpPr>
          <p:spPr>
            <a:xfrm>
              <a:off x="653108" y="3640758"/>
              <a:ext cx="51426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60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6AD4C86-1745-4C56-80B4-F7246997A4AB}"/>
                </a:ext>
              </a:extLst>
            </p:cNvPr>
            <p:cNvSpPr/>
            <p:nvPr/>
          </p:nvSpPr>
          <p:spPr>
            <a:xfrm>
              <a:off x="653108" y="3301467"/>
              <a:ext cx="51426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70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57B386D-53A2-415D-AB3E-96922C5BDD20}"/>
                </a:ext>
              </a:extLst>
            </p:cNvPr>
            <p:cNvSpPr/>
            <p:nvPr/>
          </p:nvSpPr>
          <p:spPr>
            <a:xfrm>
              <a:off x="662176" y="2940054"/>
              <a:ext cx="51426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80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FD11959-05C5-4B92-AAD1-769326685E0C}"/>
                </a:ext>
              </a:extLst>
            </p:cNvPr>
            <p:cNvSpPr/>
            <p:nvPr/>
          </p:nvSpPr>
          <p:spPr>
            <a:xfrm>
              <a:off x="778389" y="2608361"/>
              <a:ext cx="39805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90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1AC1B0A-5FF7-45AD-A890-A051A60423B8}"/>
                </a:ext>
              </a:extLst>
            </p:cNvPr>
            <p:cNvSpPr/>
            <p:nvPr/>
          </p:nvSpPr>
          <p:spPr>
            <a:xfrm>
              <a:off x="671288" y="2280499"/>
              <a:ext cx="53113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100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496D4E8-D34E-45F8-8592-6ABED790E008}"/>
                </a:ext>
              </a:extLst>
            </p:cNvPr>
            <p:cNvSpPr/>
            <p:nvPr/>
          </p:nvSpPr>
          <p:spPr>
            <a:xfrm>
              <a:off x="694218" y="5677995"/>
              <a:ext cx="47315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/>
                  <a:sym typeface="Helvetica"/>
                </a:rPr>
                <a:t>0</a:t>
              </a:r>
              <a:endParaRPr lang="en-US" sz="12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6D78326-2E5E-4F19-B1A3-C1B7E07FF6ED}"/>
                </a:ext>
              </a:extLst>
            </p:cNvPr>
            <p:cNvSpPr/>
            <p:nvPr/>
          </p:nvSpPr>
          <p:spPr>
            <a:xfrm rot="16200000">
              <a:off x="-1144691" y="3905653"/>
              <a:ext cx="3171897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685783">
                <a:defRPr/>
              </a:pPr>
              <a:endParaRPr lang="en-US" sz="1800" b="1" dirty="0">
                <a:solidFill>
                  <a:prstClr val="black"/>
                </a:solidFill>
                <a:latin typeface="Calibri"/>
                <a:sym typeface="Helvetica"/>
              </a:endParaRPr>
            </a:p>
            <a:p>
              <a:pPr algn="ctr" defTabSz="685783">
                <a:defRPr/>
              </a:pPr>
              <a:r>
                <a:rPr lang="en-US" sz="1800" b="1" dirty="0">
                  <a:solidFill>
                    <a:prstClr val="black"/>
                  </a:solidFill>
                  <a:latin typeface="Calibri"/>
                  <a:sym typeface="Helvetica"/>
                </a:rPr>
                <a:t>Progression-free Survival (%)</a:t>
              </a:r>
              <a:endParaRPr lang="en-US" sz="1400" b="1" dirty="0">
                <a:solidFill>
                  <a:prstClr val="black"/>
                </a:solidFill>
                <a:latin typeface="Calibri"/>
                <a:sym typeface="Helvetica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30C25C5-0BD4-440C-B323-DD07254ED2E7}"/>
                </a:ext>
              </a:extLst>
            </p:cNvPr>
            <p:cNvSpPr txBox="1"/>
            <p:nvPr/>
          </p:nvSpPr>
          <p:spPr>
            <a:xfrm>
              <a:off x="1712094" y="1922809"/>
              <a:ext cx="5357889" cy="5847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defTabSz="914377">
                <a:defRPr/>
              </a:pPr>
              <a:r>
                <a:rPr lang="en-US" sz="1600" u="sng" dirty="0">
                  <a:solidFill>
                    <a:prstClr val="black"/>
                  </a:solidFill>
                  <a:latin typeface="Calibri"/>
                </a:rPr>
                <a:t>Median PFS</a:t>
              </a:r>
              <a:r>
                <a:rPr lang="en-US" sz="1600" b="1" dirty="0">
                  <a:solidFill>
                    <a:prstClr val="black"/>
                  </a:solidFill>
                  <a:latin typeface="Calibri"/>
                </a:rPr>
                <a:t>: </a:t>
              </a:r>
              <a:r>
                <a:rPr lang="en-US" sz="1600" b="1" dirty="0">
                  <a:solidFill>
                    <a:schemeClr val="tx2"/>
                  </a:solidFill>
                  <a:latin typeface="Calibri"/>
                </a:rPr>
                <a:t>8.6 months </a:t>
              </a:r>
              <a:r>
                <a:rPr lang="en-US" sz="1600" dirty="0">
                  <a:solidFill>
                    <a:prstClr val="black"/>
                  </a:solidFill>
                  <a:latin typeface="Calibri"/>
                </a:rPr>
                <a:t>vs </a:t>
              </a:r>
              <a:r>
                <a:rPr lang="en-US" sz="1600" b="1" dirty="0">
                  <a:solidFill>
                    <a:schemeClr val="tx2"/>
                  </a:solidFill>
                  <a:latin typeface="Calibri"/>
                </a:rPr>
                <a:t>5.6 months </a:t>
              </a:r>
              <a:r>
                <a:rPr lang="en-US" sz="1600" dirty="0">
                  <a:solidFill>
                    <a:prstClr val="black"/>
                  </a:solidFill>
                  <a:latin typeface="Calibri"/>
                </a:rPr>
                <a:t>with standard therapy</a:t>
              </a:r>
            </a:p>
            <a:p>
              <a:pPr defTabSz="914377">
                <a:defRPr/>
              </a:pPr>
              <a:r>
                <a:rPr lang="en-US" sz="1600" dirty="0">
                  <a:solidFill>
                    <a:prstClr val="black"/>
                  </a:solidFill>
                  <a:latin typeface="Calibri"/>
                </a:rPr>
                <a:t>                        HR=0.54 (95% CI, 0.41-0.71) </a:t>
              </a:r>
              <a:r>
                <a:rPr lang="en-US" sz="1600" i="1" dirty="0">
                  <a:solidFill>
                    <a:prstClr val="black"/>
                  </a:solidFill>
                  <a:latin typeface="Calibri"/>
                </a:rPr>
                <a:t>P</a:t>
              </a:r>
              <a:r>
                <a:rPr lang="en-US" sz="1600" dirty="0">
                  <a:solidFill>
                    <a:prstClr val="black"/>
                  </a:solidFill>
                  <a:latin typeface="Calibri"/>
                </a:rPr>
                <a:t>&lt;0.001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6032B3C8-65B9-4A5F-9DED-E37AB7A955D4}"/>
              </a:ext>
            </a:extLst>
          </p:cNvPr>
          <p:cNvSpPr/>
          <p:nvPr/>
        </p:nvSpPr>
        <p:spPr>
          <a:xfrm>
            <a:off x="6020081" y="2425189"/>
            <a:ext cx="5755311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 defTabSz="685783">
              <a:defRPr/>
            </a:pPr>
            <a:endParaRPr lang="en-US" sz="1400" b="1" dirty="0">
              <a:solidFill>
                <a:prstClr val="black"/>
              </a:solidFill>
              <a:latin typeface="Calibri"/>
              <a:sym typeface="Helvetica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36C1A1-C887-40CF-9340-37440844C4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70277"/>
            <a:ext cx="12192000" cy="1076960"/>
          </a:xfrm>
        </p:spPr>
        <p:txBody>
          <a:bodyPr anchor="ctr">
            <a:normAutofit fontScale="90000"/>
          </a:bodyPr>
          <a:lstStyle/>
          <a:p>
            <a:r>
              <a:rPr lang="en-US" sz="3800" b="1" dirty="0">
                <a:solidFill>
                  <a:schemeClr val="tx2"/>
                </a:solidFill>
              </a:rPr>
              <a:t>Phase III EMBRACA Trial</a:t>
            </a:r>
            <a:br>
              <a:rPr lang="en-US" sz="5400" b="1" dirty="0">
                <a:solidFill>
                  <a:schemeClr val="tx2"/>
                </a:solidFill>
              </a:rPr>
            </a:br>
            <a:r>
              <a:rPr lang="en-US" sz="3000" b="1" i="1" dirty="0">
                <a:solidFill>
                  <a:schemeClr val="tx2"/>
                </a:solidFill>
              </a:rPr>
              <a:t>PFS with Talazoparib Monotherapy</a:t>
            </a:r>
            <a:endParaRPr lang="en-US" sz="3000" dirty="0">
              <a:solidFill>
                <a:schemeClr val="tx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49A903-9D28-4773-8869-488295CD8E6A}"/>
              </a:ext>
            </a:extLst>
          </p:cNvPr>
          <p:cNvSpPr/>
          <p:nvPr/>
        </p:nvSpPr>
        <p:spPr>
          <a:xfrm>
            <a:off x="5886450" y="6550224"/>
            <a:ext cx="63055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a" sz="1400" dirty="0"/>
              <a:t>Litton JK et al. </a:t>
            </a:r>
            <a:r>
              <a:rPr lang="da" sz="1400" i="1" dirty="0"/>
              <a:t>N Engl J Med</a:t>
            </a:r>
            <a:r>
              <a:rPr lang="da" sz="1400" dirty="0"/>
              <a:t> 2018;379(8):753-63.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F16D02A-601D-435E-B35E-DFE861D46A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874784"/>
              </p:ext>
            </p:extLst>
          </p:nvPr>
        </p:nvGraphicFramePr>
        <p:xfrm>
          <a:off x="7266772" y="1240263"/>
          <a:ext cx="4759509" cy="3845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3728">
                  <a:extLst>
                    <a:ext uri="{9D8B030D-6E8A-4147-A177-3AD203B41FA5}">
                      <a16:colId xmlns:a16="http://schemas.microsoft.com/office/drawing/2014/main" val="3029910047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3203546188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3797313599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4157926038"/>
                    </a:ext>
                  </a:extLst>
                </a:gridCol>
                <a:gridCol w="697881">
                  <a:extLst>
                    <a:ext uri="{9D8B030D-6E8A-4147-A177-3AD203B41FA5}">
                      <a16:colId xmlns:a16="http://schemas.microsoft.com/office/drawing/2014/main" val="287719353"/>
                    </a:ext>
                  </a:extLst>
                </a:gridCol>
              </a:tblGrid>
              <a:tr h="475556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500" dirty="0">
                          <a:solidFill>
                            <a:schemeClr val="bg1"/>
                          </a:solidFill>
                        </a:rPr>
                        <a:t>Adverse Event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500" dirty="0" err="1"/>
                        <a:t>Talazoparib</a:t>
                      </a:r>
                      <a:endParaRPr lang="en-US" sz="15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500" dirty="0"/>
                        <a:t>Standard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500" dirty="0"/>
                        <a:t>Therapy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8973490"/>
                  </a:ext>
                </a:extLst>
              </a:tr>
              <a:tr h="475556">
                <a:tc>
                  <a:txBody>
                    <a:bodyPr/>
                    <a:lstStyle/>
                    <a:p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Any Grade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Grade </a:t>
                      </a:r>
                      <a:br>
                        <a:rPr lang="en-US" sz="1500" b="1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≥3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Any Grade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Grade </a:t>
                      </a:r>
                      <a:br>
                        <a:rPr lang="en-US" sz="1500" b="1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≥3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7775322"/>
                  </a:ext>
                </a:extLst>
              </a:tr>
              <a:tr h="302626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Anemia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53%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39%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18%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034397"/>
                  </a:ext>
                </a:extLst>
              </a:tr>
              <a:tr h="433987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Neutropenia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35%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43%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35%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4946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Thrombocytopenia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15%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626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Nausea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49%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0.3%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47%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6292467"/>
                  </a:ext>
                </a:extLst>
              </a:tr>
              <a:tr h="302626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Vomiting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207201"/>
                  </a:ext>
                </a:extLst>
              </a:tr>
              <a:tr h="302626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Fatigue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50%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43%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131195"/>
                  </a:ext>
                </a:extLst>
              </a:tr>
              <a:tr h="302626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Headache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33%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707588"/>
                  </a:ext>
                </a:extLst>
              </a:tr>
              <a:tr h="302626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Alopecia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28%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259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1A05E94-366D-3E40-A107-3E081AE65D13}"/>
              </a:ext>
            </a:extLst>
          </p:cNvPr>
          <p:cNvGrpSpPr/>
          <p:nvPr/>
        </p:nvGrpSpPr>
        <p:grpSpPr>
          <a:xfrm>
            <a:off x="834774" y="2336690"/>
            <a:ext cx="10319451" cy="4438559"/>
            <a:chOff x="1808844" y="2755457"/>
            <a:chExt cx="8990753" cy="386706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BC40475-034E-F642-A6BD-3EF5C8C231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08844" y="2755457"/>
              <a:ext cx="8990753" cy="3867065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93CDFD3-2971-074E-9F18-97DC9538B023}"/>
                </a:ext>
              </a:extLst>
            </p:cNvPr>
            <p:cNvSpPr/>
            <p:nvPr/>
          </p:nvSpPr>
          <p:spPr>
            <a:xfrm>
              <a:off x="1866569" y="5093719"/>
              <a:ext cx="8933027" cy="454429"/>
            </a:xfrm>
            <a:prstGeom prst="rect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0EC4963-5BC0-2546-8FA1-0FA0BBBB43AD}"/>
                </a:ext>
              </a:extLst>
            </p:cNvPr>
            <p:cNvSpPr/>
            <p:nvPr/>
          </p:nvSpPr>
          <p:spPr>
            <a:xfrm>
              <a:off x="1866569" y="3334278"/>
              <a:ext cx="8933027" cy="454429"/>
            </a:xfrm>
            <a:prstGeom prst="rect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C051C8C-A2C2-4D42-BB54-B73D597B742F}"/>
                </a:ext>
              </a:extLst>
            </p:cNvPr>
            <p:cNvSpPr/>
            <p:nvPr/>
          </p:nvSpPr>
          <p:spPr>
            <a:xfrm>
              <a:off x="1866569" y="3788708"/>
              <a:ext cx="8933027" cy="469520"/>
            </a:xfrm>
            <a:prstGeom prst="rect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B22EC48-8B5C-5348-B3D6-6C57E479325A}"/>
                </a:ext>
              </a:extLst>
            </p:cNvPr>
            <p:cNvSpPr/>
            <p:nvPr/>
          </p:nvSpPr>
          <p:spPr>
            <a:xfrm>
              <a:off x="1866569" y="5548148"/>
              <a:ext cx="8933027" cy="614352"/>
            </a:xfrm>
            <a:prstGeom prst="rect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EABADF5E-E74F-45FE-8904-5E78373FE4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54378"/>
            <a:ext cx="12192000" cy="854938"/>
          </a:xfrm>
        </p:spPr>
        <p:txBody>
          <a:bodyPr anchor="ctr">
            <a:noAutofit/>
          </a:bodyPr>
          <a:lstStyle/>
          <a:p>
            <a:r>
              <a:rPr lang="en-US" sz="3800" b="1" dirty="0">
                <a:solidFill>
                  <a:schemeClr val="tx2"/>
                </a:solidFill>
              </a:rPr>
              <a:t>Phase III EMBRACA Trial</a:t>
            </a:r>
            <a:br>
              <a:rPr lang="en-US" sz="4800" b="1" dirty="0">
                <a:solidFill>
                  <a:schemeClr val="tx2"/>
                </a:solidFill>
              </a:rPr>
            </a:br>
            <a:r>
              <a:rPr lang="en-US" sz="2600" b="1" i="1" dirty="0">
                <a:solidFill>
                  <a:schemeClr val="tx2"/>
                </a:solidFill>
              </a:rPr>
              <a:t>Additional Endpoints</a:t>
            </a:r>
            <a:endParaRPr lang="en-US" sz="2600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508AC9-852C-4DE3-943E-B05DCCF57F44}"/>
              </a:ext>
            </a:extLst>
          </p:cNvPr>
          <p:cNvSpPr txBox="1"/>
          <p:nvPr/>
        </p:nvSpPr>
        <p:spPr>
          <a:xfrm>
            <a:off x="1188386" y="1142229"/>
            <a:ext cx="6172649" cy="969496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1900" b="1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 Response Rate</a:t>
            </a:r>
          </a:p>
          <a:p>
            <a:pPr marL="990575" lvl="1" indent="-380990" defTabSz="914377">
              <a:buFont typeface="Wingdings" pitchFamily="2" charset="2"/>
              <a:buChar char="§"/>
              <a:defRPr/>
            </a:pPr>
            <a:r>
              <a:rPr lang="en-US" sz="1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62.6% </a:t>
            </a:r>
            <a:r>
              <a:rPr lang="en-US" sz="19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Talazoparib</a:t>
            </a:r>
            <a:endParaRPr lang="en-US" sz="19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90575" lvl="1" indent="-380990" defTabSz="914377">
              <a:buFont typeface="Wingdings" pitchFamily="2" charset="2"/>
              <a:buChar char="§"/>
              <a:defRPr/>
            </a:pPr>
            <a:r>
              <a:rPr lang="en-US" sz="1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27.2% TPC</a:t>
            </a:r>
          </a:p>
        </p:txBody>
      </p:sp>
      <p:sp>
        <p:nvSpPr>
          <p:cNvPr id="6" name="TextBox 10">
            <a:extLst>
              <a:ext uri="{FF2B5EF4-FFF2-40B4-BE49-F238E27FC236}">
                <a16:creationId xmlns:a16="http://schemas.microsoft.com/office/drawing/2014/main" id="{8979A3A4-B1DD-4FAC-857D-5751D30833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752" y="6545161"/>
            <a:ext cx="6009859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da" sz="1400" dirty="0"/>
              <a:t>Litton JK et al. </a:t>
            </a:r>
            <a:r>
              <a:rPr lang="da" sz="1400" i="1" dirty="0"/>
              <a:t>N Engl J Med</a:t>
            </a:r>
            <a:r>
              <a:rPr lang="da" sz="1400" dirty="0"/>
              <a:t> 2018;379(8):753-63.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72027C-5DB5-4648-A4F3-6E3EB54863FF}"/>
              </a:ext>
            </a:extLst>
          </p:cNvPr>
          <p:cNvSpPr txBox="1"/>
          <p:nvPr/>
        </p:nvSpPr>
        <p:spPr>
          <a:xfrm>
            <a:off x="6096000" y="1144857"/>
            <a:ext cx="558615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1900" b="1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Interim Overall Survival (57% of events)</a:t>
            </a:r>
            <a:endParaRPr lang="en-US" sz="19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90575" lvl="1" indent="-380990" defTabSz="914377">
              <a:buFont typeface="Wingdings" pitchFamily="2" charset="2"/>
              <a:buChar char="§"/>
              <a:defRPr/>
            </a:pPr>
            <a:r>
              <a:rPr lang="en-US" sz="1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22.3 months </a:t>
            </a:r>
            <a:r>
              <a:rPr lang="en-US" sz="19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Talazoparib</a:t>
            </a:r>
            <a:endParaRPr lang="en-US" sz="19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90575" lvl="1" indent="-380990" defTabSz="914377">
              <a:buFont typeface="Wingdings" pitchFamily="2" charset="2"/>
              <a:buChar char="§"/>
              <a:defRPr/>
            </a:pPr>
            <a:r>
              <a:rPr lang="en-US" sz="1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19.5 months TPC</a:t>
            </a:r>
          </a:p>
          <a:p>
            <a:pPr marL="990575" lvl="1" indent="-380990" defTabSz="914377">
              <a:buFont typeface="Wingdings" pitchFamily="2" charset="2"/>
              <a:buChar char="§"/>
              <a:defRPr/>
            </a:pPr>
            <a:r>
              <a:rPr lang="en-US" sz="1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 = 0.76; CI 0.55-1.06; p=0.11</a:t>
            </a:r>
          </a:p>
        </p:txBody>
      </p:sp>
    </p:spTree>
    <p:extLst>
      <p:ext uri="{BB962C8B-B14F-4D97-AF65-F5344CB8AC3E}">
        <p14:creationId xmlns:p14="http://schemas.microsoft.com/office/powerpoint/2010/main" val="270779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5639" y="103863"/>
            <a:ext cx="12139435" cy="868514"/>
          </a:xfrm>
        </p:spPr>
        <p:txBody>
          <a:bodyPr anchor="ctr">
            <a:no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Differences in Metabolism and Drug-Drug Interactions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1862706"/>
              </p:ext>
            </p:extLst>
          </p:nvPr>
        </p:nvGraphicFramePr>
        <p:xfrm>
          <a:off x="729151" y="2167399"/>
          <a:ext cx="10609407" cy="24926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3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14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07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728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48901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Olaparib</a:t>
                      </a:r>
                      <a:r>
                        <a:rPr lang="en-US" sz="15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221595" marR="221595" marT="45680" marB="4568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-11430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CYP3A4 </a:t>
                      </a:r>
                    </a:p>
                    <a:p>
                      <a:pPr marL="114300" indent="-11430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Reduce dosage if strong or moderate CYP3A inhibitors are coadministered</a:t>
                      </a:r>
                    </a:p>
                  </a:txBody>
                  <a:tcPr marL="221595" marR="221595" marT="45680" marB="4568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-11430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Inhibits CYP3A4</a:t>
                      </a:r>
                    </a:p>
                    <a:p>
                      <a:pPr marL="114300" indent="-11430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Induces CYP2B6</a:t>
                      </a:r>
                    </a:p>
                  </a:txBody>
                  <a:tcPr marL="221595" marR="221595" marT="45680" marB="4568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indent="-1143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Inhibits</a:t>
                      </a:r>
                      <a:r>
                        <a:rPr lang="en-US" sz="15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MDR1, BCRP, 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OATP1B1, OCT1, OCT2, OAT3, MATE1, MATE2-K</a:t>
                      </a:r>
                    </a:p>
                    <a:p>
                      <a:pPr marL="114300" marR="0" indent="-1143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Substrate of P-glycoprotein</a:t>
                      </a:r>
                      <a:endParaRPr lang="en-US" sz="15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1595" marR="221595" marT="45680" marB="4568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43758">
                <a:tc>
                  <a:txBody>
                    <a:bodyPr/>
                    <a:lstStyle/>
                    <a:p>
                      <a:r>
                        <a:rPr lang="en-US" sz="15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Talazoparib</a:t>
                      </a:r>
                      <a:r>
                        <a:rPr lang="en-US" sz="15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221595" marR="221595" marT="45680" marB="4568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-114300">
                        <a:buFont typeface="Arial" panose="020B0604020202020204" pitchFamily="34" charset="0"/>
                        <a:buChar char="•"/>
                      </a:pPr>
                      <a:r>
                        <a:rPr lang="en-US" sz="15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Minimal hepatic metabolism </a:t>
                      </a:r>
                    </a:p>
                    <a:p>
                      <a:pPr marL="114300" indent="-114300">
                        <a:buFont typeface="Arial" panose="020B0604020202020204" pitchFamily="34" charset="0"/>
                        <a:buChar char="•"/>
                      </a:pPr>
                      <a:r>
                        <a:rPr lang="en-US" sz="15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Mono-oxidation, dehydrogenation, glucuronide conjugation</a:t>
                      </a:r>
                    </a:p>
                  </a:txBody>
                  <a:tcPr marL="221595" marR="221595" marT="45680" marB="4568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-114300">
                        <a:buFont typeface="Arial" panose="020B0604020202020204" pitchFamily="34" charset="0"/>
                        <a:buChar char="•"/>
                      </a:pPr>
                      <a:r>
                        <a:rPr lang="en-US"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Substrate of P-</a:t>
                      </a:r>
                      <a:r>
                        <a:rPr lang="en-US" sz="15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gp</a:t>
                      </a:r>
                      <a:r>
                        <a:rPr lang="en-US"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BCRP transporters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1595" marR="221595" marT="45680" marB="4568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-114300">
                        <a:buFont typeface="Arial" panose="020B0604020202020204" pitchFamily="34" charset="0"/>
                        <a:buChar char="•"/>
                      </a:pPr>
                      <a:r>
                        <a:rPr lang="en-US"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interaction with the major hepatic or renal uptake transporters</a:t>
                      </a:r>
                    </a:p>
                  </a:txBody>
                  <a:tcPr marL="221595" marR="221595" marT="45680" marB="4568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744422"/>
                  </a:ext>
                </a:extLst>
              </a:tr>
            </a:tbl>
          </a:graphicData>
        </a:graphic>
      </p:graphicFrame>
      <p:sp>
        <p:nvSpPr>
          <p:cNvPr id="20509" name="TextBox 1"/>
          <p:cNvSpPr txBox="1">
            <a:spLocks noChangeArrowheads="1"/>
          </p:cNvSpPr>
          <p:nvPr/>
        </p:nvSpPr>
        <p:spPr bwMode="auto">
          <a:xfrm>
            <a:off x="4064005" y="6557372"/>
            <a:ext cx="8126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0" algn="r" eaLnBrk="1" hangingPunct="1">
              <a:defRPr/>
            </a:pPr>
            <a:r>
              <a:rPr lang="en-US" sz="1400" baseline="30000" dirty="0">
                <a:latin typeface="Calibri" panose="020F0502020204030204"/>
              </a:rPr>
              <a:t> 1</a:t>
            </a:r>
            <a:r>
              <a:rPr lang="en-US" sz="1400" dirty="0">
                <a:latin typeface="Calibri" panose="020F0502020204030204"/>
              </a:rPr>
              <a:t>FDA Prescribing Information</a:t>
            </a:r>
          </a:p>
        </p:txBody>
      </p:sp>
      <p:sp>
        <p:nvSpPr>
          <p:cNvPr id="20514" name="TextBox 1"/>
          <p:cNvSpPr txBox="1">
            <a:spLocks noChangeArrowheads="1"/>
          </p:cNvSpPr>
          <p:nvPr/>
        </p:nvSpPr>
        <p:spPr bwMode="auto">
          <a:xfrm>
            <a:off x="729151" y="4851258"/>
            <a:ext cx="108508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28594" indent="-228594" defTabSz="914377" eaLnBrk="1" hangingPunct="1">
              <a:spcAft>
                <a:spcPts val="799"/>
              </a:spcAft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drug is uniquely metabolized </a:t>
            </a:r>
          </a:p>
          <a:p>
            <a:pPr marL="228594" indent="-228594" defTabSz="914377" eaLnBrk="1" hangingPunct="1">
              <a:spcAft>
                <a:spcPts val="799"/>
              </a:spcAft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drugs that patients are taking may influence PARP inhibitor levels </a:t>
            </a:r>
          </a:p>
          <a:p>
            <a:pPr marL="228594" indent="-228594" defTabSz="914377" eaLnBrk="1" hangingPunct="1">
              <a:spcAft>
                <a:spcPts val="799"/>
              </a:spcAft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Drug-drug interactions can occur based on CYP inhibition or induction </a:t>
            </a:r>
          </a:p>
          <a:p>
            <a:pPr marL="228594" indent="-228594" defTabSz="914377" eaLnBrk="1" hangingPunct="1">
              <a:spcAft>
                <a:spcPts val="799"/>
              </a:spcAft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on renal transporter proteins MATE1, MATE2-K and OCT1/2 can increase serum creatinine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5B9C766-3159-F640-A4E8-6090164D75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010416"/>
              </p:ext>
            </p:extLst>
          </p:nvPr>
        </p:nvGraphicFramePr>
        <p:xfrm>
          <a:off x="729153" y="1196436"/>
          <a:ext cx="10609405" cy="990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1429">
                  <a:extLst>
                    <a:ext uri="{9D8B030D-6E8A-4147-A177-3AD203B41FA5}">
                      <a16:colId xmlns:a16="http://schemas.microsoft.com/office/drawing/2014/main" val="2348542398"/>
                    </a:ext>
                  </a:extLst>
                </a:gridCol>
                <a:gridCol w="2793718">
                  <a:extLst>
                    <a:ext uri="{9D8B030D-6E8A-4147-A177-3AD203B41FA5}">
                      <a16:colId xmlns:a16="http://schemas.microsoft.com/office/drawing/2014/main" val="4253748504"/>
                    </a:ext>
                  </a:extLst>
                </a:gridCol>
                <a:gridCol w="2588033">
                  <a:extLst>
                    <a:ext uri="{9D8B030D-6E8A-4147-A177-3AD203B41FA5}">
                      <a16:colId xmlns:a16="http://schemas.microsoft.com/office/drawing/2014/main" val="2938708893"/>
                    </a:ext>
                  </a:extLst>
                </a:gridCol>
                <a:gridCol w="3556225">
                  <a:extLst>
                    <a:ext uri="{9D8B030D-6E8A-4147-A177-3AD203B41FA5}">
                      <a16:colId xmlns:a16="http://schemas.microsoft.com/office/drawing/2014/main" val="1663477996"/>
                    </a:ext>
                  </a:extLst>
                </a:gridCol>
              </a:tblGrid>
              <a:tr h="975253"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PARP</a:t>
                      </a:r>
                      <a:r>
                        <a:rPr lang="en-US" sz="1900" b="1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Inhibitor </a:t>
                      </a:r>
                      <a:endParaRPr lang="en-US" sz="19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5460" marR="295460" marT="60907" marB="60907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CYP Enzymes Used for Metabolism</a:t>
                      </a:r>
                    </a:p>
                  </a:txBody>
                  <a:tcPr marL="295460" marR="295460" marT="60907" marB="60907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Drug</a:t>
                      </a:r>
                      <a:r>
                        <a:rPr lang="en-US" sz="1900" b="1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‒Drug Interactions</a:t>
                      </a:r>
                      <a:endParaRPr lang="en-US" sz="19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5460" marR="295460" marT="60907" marB="60907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 on</a:t>
                      </a:r>
                      <a:r>
                        <a:rPr lang="en-US" sz="1900" b="1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Cell Transporters  </a:t>
                      </a:r>
                      <a:endParaRPr lang="en-US" sz="19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5460" marR="295460" marT="60907" marB="60907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7918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302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8" name="Shape 1318"/>
          <p:cNvSpPr/>
          <p:nvPr/>
        </p:nvSpPr>
        <p:spPr>
          <a:xfrm>
            <a:off x="9666522" y="6522401"/>
            <a:ext cx="2521527" cy="3385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tIns="45719" rIns="45719" bIns="45719">
            <a:spAutoFit/>
          </a:bodyPr>
          <a:lstStyle>
            <a:lvl1pPr>
              <a:defRPr sz="16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 algn="r" defTabSz="914377" hangingPunct="0">
              <a:defRPr/>
            </a:pPr>
            <a:r>
              <a:rPr kern="0" dirty="0">
                <a:solidFill>
                  <a:srgbClr val="000000"/>
                </a:solidFill>
                <a:latin typeface="Calibri"/>
                <a:cs typeface="Calibri"/>
              </a:rPr>
              <a:t>FDA Prescribing Information</a:t>
            </a:r>
          </a:p>
        </p:txBody>
      </p:sp>
      <p:graphicFrame>
        <p:nvGraphicFramePr>
          <p:cNvPr id="5" name="Table 1352"/>
          <p:cNvGraphicFramePr/>
          <p:nvPr>
            <p:extLst>
              <p:ext uri="{D42A27DB-BD31-4B8C-83A1-F6EECF244321}">
                <p14:modId xmlns:p14="http://schemas.microsoft.com/office/powerpoint/2010/main" val="1117150339"/>
              </p:ext>
            </p:extLst>
          </p:nvPr>
        </p:nvGraphicFramePr>
        <p:xfrm>
          <a:off x="1893690" y="1579268"/>
          <a:ext cx="8404620" cy="2045312"/>
        </p:xfrm>
        <a:graphic>
          <a:graphicData uri="http://schemas.openxmlformats.org/drawingml/2006/table">
            <a:tbl>
              <a:tblPr firstRow="1" bandRow="1"/>
              <a:tblGrid>
                <a:gridCol w="3007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7100">
                  <a:extLst>
                    <a:ext uri="{9D8B030D-6E8A-4147-A177-3AD203B41FA5}">
                      <a16:colId xmlns:a16="http://schemas.microsoft.com/office/drawing/2014/main" val="2422368295"/>
                    </a:ext>
                  </a:extLst>
                </a:gridCol>
              </a:tblGrid>
              <a:tr h="660400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900" b="1" dirty="0" err="1">
                          <a:solidFill>
                            <a:schemeClr val="bg1"/>
                          </a:solidFill>
                        </a:rPr>
                        <a:t>Olaparib</a:t>
                      </a:r>
                      <a:r>
                        <a:rPr lang="en-US" sz="1900" b="1" dirty="0">
                          <a:solidFill>
                            <a:schemeClr val="bg1"/>
                          </a:solidFill>
                        </a:rPr>
                        <a:t> Dose Reductions</a:t>
                      </a:r>
                      <a:endParaRPr sz="1900" b="1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900" b="1" dirty="0">
                          <a:solidFill>
                            <a:schemeClr val="bg1"/>
                          </a:solidFill>
                        </a:rPr>
                        <a:t>Dose (capsule)</a:t>
                      </a:r>
                      <a:endParaRPr sz="1900" b="1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900" b="1" dirty="0">
                          <a:solidFill>
                            <a:schemeClr val="bg1"/>
                          </a:solidFill>
                        </a:rPr>
                        <a:t>Dose </a:t>
                      </a:r>
                    </a:p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900" b="1" dirty="0">
                          <a:solidFill>
                            <a:schemeClr val="bg1"/>
                          </a:solidFill>
                        </a:rPr>
                        <a:t>(tablet) </a:t>
                      </a:r>
                      <a:endParaRPr sz="1900" b="1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l">
                        <a:defRPr sz="1600" b="1"/>
                      </a:pPr>
                      <a:r>
                        <a:rPr lang="en-US" sz="1600" dirty="0"/>
                        <a:t>Starting Dose</a:t>
                      </a:r>
                      <a:endParaRPr sz="160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9062" indent="-119062" algn="l">
                        <a:lnSpc>
                          <a:spcPct val="90000"/>
                        </a:lnSpc>
                        <a:buSzPct val="100000"/>
                        <a:buFont typeface="Arial"/>
                        <a:buChar char="•"/>
                        <a:defRPr sz="1600"/>
                      </a:pPr>
                      <a:r>
                        <a:rPr lang="en-US" sz="1600" dirty="0"/>
                        <a:t>400</a:t>
                      </a:r>
                      <a:r>
                        <a:rPr lang="en-US" sz="1600" baseline="0" dirty="0"/>
                        <a:t> mg BID</a:t>
                      </a:r>
                      <a:endParaRPr sz="160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9062" indent="-119062" algn="l">
                        <a:lnSpc>
                          <a:spcPct val="90000"/>
                        </a:lnSpc>
                        <a:buSzPct val="100000"/>
                        <a:buFont typeface="Arial"/>
                        <a:buChar char="•"/>
                        <a:defRPr sz="1600"/>
                      </a:pPr>
                      <a:r>
                        <a:rPr lang="en-US" sz="1600" dirty="0"/>
                        <a:t>300 mg BID</a:t>
                      </a:r>
                      <a:endParaRPr sz="160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4192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sz="1600" b="1" dirty="0"/>
                        <a:t>First Dose Reduction</a:t>
                      </a:r>
                      <a:endParaRPr sz="160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9062" indent="-119062" algn="l">
                        <a:buSzPct val="100000"/>
                        <a:buFont typeface="Arial"/>
                        <a:buChar char="•"/>
                        <a:defRPr sz="1600"/>
                      </a:pPr>
                      <a:r>
                        <a:rPr lang="en-US" sz="1600" dirty="0"/>
                        <a:t>200 mg BID</a:t>
                      </a:r>
                      <a:endParaRPr sz="160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5888" indent="-115888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250 mg BID 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600" dirty="0"/>
                        <a:t>(two doses – 150 &amp; 100 mg tablets)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Second Dose Reduction</a:t>
                      </a:r>
                      <a:endParaRPr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9062" indent="-119062" algn="l">
                        <a:buSzPct val="100000"/>
                        <a:buFont typeface="Arial"/>
                        <a:buChar char="•"/>
                        <a:defRPr sz="1600"/>
                      </a:pPr>
                      <a:r>
                        <a:rPr lang="en-US" sz="1600" dirty="0"/>
                        <a:t>100 mg BID</a:t>
                      </a:r>
                      <a:endParaRPr sz="160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5888" indent="-115888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200 mg BID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E1A87FF-8E99-4880-BA84-2CD3E20463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55579"/>
            <a:ext cx="10972800" cy="1143000"/>
          </a:xfrm>
        </p:spPr>
        <p:txBody>
          <a:bodyPr>
            <a:normAutofit/>
          </a:bodyPr>
          <a:lstStyle/>
          <a:p>
            <a:r>
              <a:rPr lang="en-US" sz="4267" b="1" dirty="0">
                <a:solidFill>
                  <a:schemeClr val="tx2"/>
                </a:solidFill>
              </a:rPr>
              <a:t>Dose Adjustments for Adverse Events</a:t>
            </a:r>
          </a:p>
        </p:txBody>
      </p:sp>
      <p:graphicFrame>
        <p:nvGraphicFramePr>
          <p:cNvPr id="7" name="Table 1352">
            <a:extLst>
              <a:ext uri="{FF2B5EF4-FFF2-40B4-BE49-F238E27FC236}">
                <a16:creationId xmlns:a16="http://schemas.microsoft.com/office/drawing/2014/main" id="{987D9C88-0A55-4658-A5C3-E0C527DED9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0316797"/>
              </p:ext>
            </p:extLst>
          </p:nvPr>
        </p:nvGraphicFramePr>
        <p:xfrm>
          <a:off x="1893690" y="4001306"/>
          <a:ext cx="8404620" cy="1840695"/>
        </p:xfrm>
        <a:graphic>
          <a:graphicData uri="http://schemas.openxmlformats.org/drawingml/2006/table">
            <a:tbl>
              <a:tblPr firstRow="1" bandRow="1"/>
              <a:tblGrid>
                <a:gridCol w="4291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3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2991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900" b="1" dirty="0" err="1">
                          <a:solidFill>
                            <a:srgbClr val="FFFFFF"/>
                          </a:solidFill>
                        </a:rPr>
                        <a:t>Talazoparib</a:t>
                      </a:r>
                      <a:r>
                        <a:rPr lang="en-US" sz="1900" b="1" dirty="0">
                          <a:solidFill>
                            <a:srgbClr val="FFFFFF"/>
                          </a:solidFill>
                        </a:rPr>
                        <a:t> Dose Reductions</a:t>
                      </a:r>
                      <a:endParaRPr sz="1900" b="1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900" b="1" dirty="0">
                          <a:solidFill>
                            <a:srgbClr val="FFFFFF"/>
                          </a:solidFill>
                        </a:rPr>
                        <a:t>Dose</a:t>
                      </a:r>
                      <a:endParaRPr sz="1900" b="1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426">
                <a:tc>
                  <a:txBody>
                    <a:bodyPr/>
                    <a:lstStyle/>
                    <a:p>
                      <a:pPr algn="l">
                        <a:defRPr sz="1600" b="1"/>
                      </a:pPr>
                      <a:r>
                        <a:rPr lang="en-US" sz="1600" dirty="0"/>
                        <a:t>Starting Dose</a:t>
                      </a:r>
                      <a:endParaRPr sz="160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9062" indent="-119062" algn="l">
                        <a:lnSpc>
                          <a:spcPct val="90000"/>
                        </a:lnSpc>
                        <a:buSzPct val="100000"/>
                        <a:buFont typeface="Arial"/>
                        <a:buChar char="•"/>
                        <a:defRPr sz="1600"/>
                      </a:pPr>
                      <a:r>
                        <a:rPr lang="en-US" sz="1600" dirty="0"/>
                        <a:t>1</a:t>
                      </a:r>
                      <a:r>
                        <a:rPr lang="en-US" sz="1600" baseline="0" dirty="0"/>
                        <a:t> mg daily</a:t>
                      </a:r>
                      <a:endParaRPr sz="160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942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sz="1600" b="1" dirty="0"/>
                        <a:t>First Dose Reduction</a:t>
                      </a:r>
                      <a:endParaRPr sz="160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9062" indent="-119062" algn="l">
                        <a:buSzPct val="100000"/>
                        <a:buFont typeface="Arial"/>
                        <a:buChar char="•"/>
                        <a:defRPr sz="1600"/>
                      </a:pPr>
                      <a:r>
                        <a:rPr lang="en-US" sz="1600" dirty="0"/>
                        <a:t>0.75 mg daily</a:t>
                      </a:r>
                      <a:endParaRPr sz="160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942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Second Dose Reduction</a:t>
                      </a:r>
                      <a:endParaRPr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9062" indent="-119062" algn="l">
                        <a:buSzPct val="100000"/>
                        <a:buFont typeface="Arial"/>
                        <a:buChar char="•"/>
                        <a:defRPr sz="1600"/>
                      </a:pPr>
                      <a:r>
                        <a:rPr lang="en-US" sz="1600" dirty="0"/>
                        <a:t>0.5 mg daily</a:t>
                      </a:r>
                      <a:endParaRPr sz="160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942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Third Dose Reduction</a:t>
                      </a:r>
                      <a:endParaRPr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9062" indent="-119062" algn="l">
                        <a:buSzPct val="100000"/>
                        <a:buFont typeface="Arial"/>
                        <a:buChar char="•"/>
                        <a:defRPr sz="1600"/>
                      </a:pPr>
                      <a:r>
                        <a:rPr lang="en-US" sz="1600" dirty="0"/>
                        <a:t>0.25 mg daily</a:t>
                      </a:r>
                      <a:endParaRPr sz="160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480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5445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sz="3733" b="1" dirty="0">
                <a:solidFill>
                  <a:schemeClr val="tx2"/>
                </a:solidFill>
              </a:rPr>
              <a:t>Strategies to Target DNA Damage Response (DDR) </a:t>
            </a:r>
            <a:br>
              <a:rPr lang="en-US" sz="3733" b="1" dirty="0">
                <a:solidFill>
                  <a:schemeClr val="tx2"/>
                </a:solidFill>
              </a:rPr>
            </a:br>
            <a:r>
              <a:rPr lang="en-US" sz="3733" b="1" dirty="0">
                <a:solidFill>
                  <a:schemeClr val="tx2"/>
                </a:solidFill>
              </a:rPr>
              <a:t>Defects Beyond g</a:t>
            </a:r>
            <a:r>
              <a:rPr lang="en-US" sz="3733" b="1" i="1" dirty="0">
                <a:solidFill>
                  <a:schemeClr val="tx2"/>
                </a:solidFill>
              </a:rPr>
              <a:t>BRCA1/2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22400"/>
            <a:ext cx="11113477" cy="5310155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1900" b="1" dirty="0">
                <a:solidFill>
                  <a:schemeClr val="tx2"/>
                </a:solidFill>
              </a:rPr>
              <a:t>PARP Inhibitor Monotherapy</a:t>
            </a:r>
          </a:p>
          <a:p>
            <a:pPr lvl="1">
              <a:buFont typeface="Wingdings" pitchFamily="2" charset="2"/>
              <a:buChar char="§"/>
            </a:pPr>
            <a:r>
              <a:rPr lang="en-US" sz="1900" b="1" dirty="0" err="1"/>
              <a:t>Talazoparib</a:t>
            </a:r>
            <a:r>
              <a:rPr lang="en-US" sz="1900" b="1" dirty="0"/>
              <a:t> Beyond BRCA – </a:t>
            </a:r>
            <a:r>
              <a:rPr lang="en-US" sz="1900" dirty="0"/>
              <a:t>Germline or somatic alterations in non-</a:t>
            </a:r>
            <a:r>
              <a:rPr lang="en-US" sz="1900" i="1" dirty="0"/>
              <a:t>BRCA1/2</a:t>
            </a:r>
            <a:r>
              <a:rPr lang="en-US" sz="1900" dirty="0"/>
              <a:t> HR pathway genes or metastatic TNBC that is HR deficient</a:t>
            </a:r>
          </a:p>
          <a:p>
            <a:pPr lvl="1">
              <a:buFont typeface="Wingdings" pitchFamily="2" charset="2"/>
              <a:buChar char="§"/>
            </a:pPr>
            <a:r>
              <a:rPr lang="en-US" sz="1900" b="1" dirty="0" err="1"/>
              <a:t>Olaparib</a:t>
            </a:r>
            <a:r>
              <a:rPr lang="en-US" sz="1900" b="1" dirty="0"/>
              <a:t> Expanded – </a:t>
            </a:r>
            <a:r>
              <a:rPr lang="en-US" sz="1900" dirty="0"/>
              <a:t>Germline or somatic alterations in HR pathway genes</a:t>
            </a:r>
          </a:p>
          <a:p>
            <a:pPr lvl="1">
              <a:buFont typeface="Wingdings" pitchFamily="2" charset="2"/>
              <a:buChar char="§"/>
            </a:pPr>
            <a:r>
              <a:rPr lang="en-US" sz="1900" b="1" dirty="0"/>
              <a:t>ABC</a:t>
            </a:r>
            <a:r>
              <a:rPr lang="en-US" sz="1900" dirty="0"/>
              <a:t>: Niraparib in MBC with </a:t>
            </a:r>
            <a:r>
              <a:rPr lang="en-US" sz="1900" i="1" dirty="0" err="1"/>
              <a:t>BRCA</a:t>
            </a:r>
            <a:r>
              <a:rPr lang="en-US" sz="1900" dirty="0" err="1"/>
              <a:t>ness</a:t>
            </a:r>
            <a:r>
              <a:rPr lang="en-US" sz="1900" dirty="0"/>
              <a:t> gene signature</a:t>
            </a:r>
          </a:p>
          <a:p>
            <a:pPr lvl="1">
              <a:buFont typeface="Wingdings" pitchFamily="2" charset="2"/>
              <a:buChar char="§"/>
            </a:pPr>
            <a:r>
              <a:rPr lang="en-US" sz="1900" dirty="0" err="1"/>
              <a:t>Olaparib</a:t>
            </a:r>
            <a:r>
              <a:rPr lang="en-US" sz="1900" dirty="0"/>
              <a:t> for MBC with </a:t>
            </a:r>
            <a:r>
              <a:rPr lang="en-US" sz="1900" i="1" dirty="0"/>
              <a:t>BRCA1/2</a:t>
            </a:r>
            <a:r>
              <a:rPr lang="en-US" sz="1900" dirty="0"/>
              <a:t> Promoter Methylation</a:t>
            </a:r>
          </a:p>
          <a:p>
            <a:pPr lvl="1">
              <a:buFont typeface="Wingdings" pitchFamily="2" charset="2"/>
              <a:buChar char="§"/>
            </a:pPr>
            <a:r>
              <a:rPr lang="en-US" sz="1900" dirty="0"/>
              <a:t>Rucaparib in germline </a:t>
            </a:r>
            <a:r>
              <a:rPr lang="en-US" sz="1900" i="1" dirty="0"/>
              <a:t>BRCA1/2</a:t>
            </a:r>
            <a:r>
              <a:rPr lang="en-US" sz="1900" dirty="0"/>
              <a:t> wild-type MBC with </a:t>
            </a:r>
            <a:r>
              <a:rPr lang="en-US" sz="1900" i="1" dirty="0" err="1"/>
              <a:t>BRCA</a:t>
            </a:r>
            <a:r>
              <a:rPr lang="en-US" sz="1900" dirty="0" err="1"/>
              <a:t>ness</a:t>
            </a:r>
            <a:r>
              <a:rPr lang="en-US" sz="1900" dirty="0"/>
              <a:t> genomic signature or somatic </a:t>
            </a:r>
            <a:r>
              <a:rPr lang="en-US" sz="1900" i="1" dirty="0"/>
              <a:t>BRCA1/2</a:t>
            </a:r>
            <a:r>
              <a:rPr lang="en-US" sz="1900" dirty="0"/>
              <a:t> mutation</a:t>
            </a:r>
            <a:endParaRPr lang="en-US" sz="1900" b="1" dirty="0"/>
          </a:p>
          <a:p>
            <a:pPr>
              <a:spcBef>
                <a:spcPts val="1656"/>
              </a:spcBef>
              <a:buFont typeface="Wingdings" pitchFamily="2" charset="2"/>
              <a:buChar char="§"/>
            </a:pPr>
            <a:r>
              <a:rPr lang="en-US" sz="1900" b="1" dirty="0">
                <a:solidFill>
                  <a:schemeClr val="tx2"/>
                </a:solidFill>
              </a:rPr>
              <a:t>PARP Inhibitor + IO Combinations</a:t>
            </a:r>
          </a:p>
          <a:p>
            <a:pPr lvl="1">
              <a:buFont typeface="Wingdings" pitchFamily="2" charset="2"/>
              <a:buChar char="§"/>
            </a:pPr>
            <a:r>
              <a:rPr lang="en-US" sz="1900" b="1" dirty="0"/>
              <a:t>TOPACIO – </a:t>
            </a:r>
            <a:r>
              <a:rPr lang="en-US" sz="1900" dirty="0"/>
              <a:t>Niraparib + pembrolizumab in metastatic TNBC</a:t>
            </a:r>
          </a:p>
          <a:p>
            <a:pPr lvl="1">
              <a:buFont typeface="Wingdings" pitchFamily="2" charset="2"/>
              <a:buChar char="§"/>
            </a:pPr>
            <a:r>
              <a:rPr lang="en-US" sz="1900" b="1" dirty="0"/>
              <a:t>Javelin PARP Medley – </a:t>
            </a:r>
            <a:r>
              <a:rPr lang="en-US" sz="1900" dirty="0" err="1"/>
              <a:t>Talazoparib</a:t>
            </a:r>
            <a:r>
              <a:rPr lang="en-US" sz="1900" dirty="0"/>
              <a:t> + </a:t>
            </a:r>
            <a:r>
              <a:rPr lang="en-US" sz="1900" dirty="0" err="1"/>
              <a:t>avelumab</a:t>
            </a:r>
            <a:r>
              <a:rPr lang="en-US" sz="1900" dirty="0"/>
              <a:t> in metastatic TNBC and HR+, HER2-, DDR+ MBC</a:t>
            </a:r>
          </a:p>
          <a:p>
            <a:pPr lvl="1">
              <a:buFont typeface="Wingdings" pitchFamily="2" charset="2"/>
              <a:buChar char="§"/>
            </a:pPr>
            <a:r>
              <a:rPr lang="en-US" sz="1900" b="1" dirty="0"/>
              <a:t>DORA</a:t>
            </a:r>
            <a:r>
              <a:rPr lang="en-US" sz="1900" dirty="0"/>
              <a:t>: </a:t>
            </a:r>
            <a:r>
              <a:rPr lang="en-US" sz="1900" dirty="0" err="1"/>
              <a:t>Olaparib</a:t>
            </a:r>
            <a:r>
              <a:rPr lang="en-US" sz="1900" dirty="0"/>
              <a:t> + </a:t>
            </a:r>
            <a:r>
              <a:rPr lang="en-US" sz="1900" dirty="0" err="1"/>
              <a:t>durvalumab</a:t>
            </a:r>
            <a:r>
              <a:rPr lang="en-US" sz="1900" dirty="0"/>
              <a:t> in metastatic TNBC</a:t>
            </a:r>
          </a:p>
          <a:p>
            <a:pPr lvl="1">
              <a:buFont typeface="Wingdings" pitchFamily="2" charset="2"/>
              <a:buChar char="§"/>
            </a:pPr>
            <a:r>
              <a:rPr lang="en-US" sz="1900" dirty="0"/>
              <a:t>Rucaparib + </a:t>
            </a:r>
            <a:r>
              <a:rPr lang="en-US" sz="1900" dirty="0" err="1"/>
              <a:t>atezolizumab</a:t>
            </a:r>
            <a:r>
              <a:rPr lang="en-US" sz="1900" dirty="0"/>
              <a:t> in metastatic TNBC with tumor </a:t>
            </a:r>
            <a:r>
              <a:rPr lang="en-US" sz="1900" i="1" dirty="0"/>
              <a:t>BRCA1/2</a:t>
            </a:r>
            <a:r>
              <a:rPr lang="en-US" sz="1900" dirty="0"/>
              <a:t> mutation or LOH high / tumor </a:t>
            </a:r>
            <a:r>
              <a:rPr lang="en-US" sz="1900" i="1" dirty="0"/>
              <a:t>BRCA1/2</a:t>
            </a:r>
            <a:r>
              <a:rPr lang="en-US" sz="1900" dirty="0"/>
              <a:t> wild-type</a:t>
            </a:r>
          </a:p>
        </p:txBody>
      </p:sp>
    </p:spTree>
    <p:extLst>
      <p:ext uri="{BB962C8B-B14F-4D97-AF65-F5344CB8AC3E}">
        <p14:creationId xmlns:p14="http://schemas.microsoft.com/office/powerpoint/2010/main" val="166346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9931" y="74994"/>
            <a:ext cx="10363200" cy="2422815"/>
          </a:xfrm>
        </p:spPr>
        <p:txBody>
          <a:bodyPr>
            <a:noAutofit/>
          </a:bodyPr>
          <a:lstStyle/>
          <a:p>
            <a:br>
              <a:rPr lang="en-US" sz="4000" b="1" dirty="0"/>
            </a:br>
            <a:r>
              <a:rPr lang="en-US" sz="4000" b="1" dirty="0">
                <a:solidFill>
                  <a:schemeClr val="tx2"/>
                </a:solidFill>
              </a:rPr>
              <a:t>Current &amp; Emerging Role of PARP Inhibitors in Metastatic Breast Cancer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14031" y="3305061"/>
            <a:ext cx="6648680" cy="3012355"/>
          </a:xfrm>
        </p:spPr>
        <p:txBody>
          <a:bodyPr>
            <a:normAutofit fontScale="85000" lnSpcReduction="20000"/>
          </a:bodyPr>
          <a:lstStyle/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1100" i="1" dirty="0"/>
          </a:p>
          <a:p>
            <a:endParaRPr lang="en-US" sz="1100" i="1" dirty="0"/>
          </a:p>
          <a:p>
            <a:endParaRPr lang="en-US" sz="1100" i="1" dirty="0"/>
          </a:p>
          <a:p>
            <a:r>
              <a:rPr lang="en-US" sz="3300" b="1" dirty="0">
                <a:solidFill>
                  <a:schemeClr val="tx1"/>
                </a:solidFill>
              </a:rPr>
              <a:t>Melinda </a:t>
            </a:r>
            <a:r>
              <a:rPr lang="en-US" sz="3300" b="1" dirty="0" err="1">
                <a:solidFill>
                  <a:schemeClr val="tx1"/>
                </a:solidFill>
              </a:rPr>
              <a:t>Telli</a:t>
            </a:r>
            <a:r>
              <a:rPr lang="en-US" sz="3300" b="1" dirty="0">
                <a:solidFill>
                  <a:schemeClr val="tx1"/>
                </a:solidFill>
              </a:rPr>
              <a:t>, MD</a:t>
            </a:r>
          </a:p>
          <a:p>
            <a:r>
              <a:rPr lang="en-US" sz="2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Associate Professor of Medicine</a:t>
            </a:r>
          </a:p>
          <a:p>
            <a:r>
              <a:rPr lang="en-US" sz="2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Stanford University School of Medicine</a:t>
            </a:r>
          </a:p>
          <a:p>
            <a:r>
              <a:rPr lang="en-US" sz="2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Leader, Breast Cancer Clinical Research Group</a:t>
            </a:r>
          </a:p>
          <a:p>
            <a:r>
              <a:rPr lang="en-US" sz="2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Stanford Cancer Institute</a:t>
            </a:r>
          </a:p>
          <a:p>
            <a:endParaRPr lang="en-US" sz="2600" i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1" descr="stanfmed.gif">
            <a:extLst>
              <a:ext uri="{FF2B5EF4-FFF2-40B4-BE49-F238E27FC236}">
                <a16:creationId xmlns:a16="http://schemas.microsoft.com/office/drawing/2014/main" id="{997B504C-EF0C-B841-AF0F-54A8406F988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6157" y="2734976"/>
            <a:ext cx="1020417" cy="1059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007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84177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PARP Inhibition May Enhance Immune Surveillance Through Multiple Mechanisms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77" y="2212370"/>
            <a:ext cx="11462671" cy="32867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6377" y="6378515"/>
            <a:ext cx="3389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 dirty="0" err="1">
                <a:solidFill>
                  <a:prstClr val="black"/>
                </a:solidFill>
                <a:latin typeface="Calibri"/>
                <a:cs typeface="Arial" charset="0"/>
              </a:rPr>
              <a:t>Vinayak</a:t>
            </a:r>
            <a:r>
              <a:rPr lang="en-US" sz="1800" dirty="0">
                <a:solidFill>
                  <a:prstClr val="black"/>
                </a:solidFill>
                <a:latin typeface="Calibri"/>
                <a:cs typeface="Arial" charset="0"/>
              </a:rPr>
              <a:t> et al, PD5-02, SABCS 2018</a:t>
            </a:r>
          </a:p>
        </p:txBody>
      </p:sp>
    </p:spTree>
    <p:extLst>
      <p:ext uri="{BB962C8B-B14F-4D97-AF65-F5344CB8AC3E}">
        <p14:creationId xmlns:p14="http://schemas.microsoft.com/office/powerpoint/2010/main" val="236101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>
            <a:extLst>
              <a:ext uri="{FF2B5EF4-FFF2-40B4-BE49-F238E27FC236}">
                <a16:creationId xmlns:a16="http://schemas.microsoft.com/office/drawing/2014/main" id="{513AB47A-7FDB-354D-B5F0-5F6F7185F1C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853440" y="242543"/>
            <a:ext cx="10562705" cy="1143000"/>
          </a:xfrm>
        </p:spPr>
        <p:txBody>
          <a:bodyPr>
            <a:noAutofit/>
          </a:bodyPr>
          <a:lstStyle/>
          <a:p>
            <a:pPr algn="l"/>
            <a:r>
              <a:rPr lang="en-US" altLang="en-US" sz="3733" b="1" dirty="0">
                <a:solidFill>
                  <a:schemeClr val="tx2"/>
                </a:solidFill>
                <a:ea typeface="ＭＳ Ｐゴシック" panose="020B0600070205080204" pitchFamily="34" charset="-128"/>
              </a:rPr>
              <a:t>Historical Approach to Treatment of HER2-Negative Advanced Breast Cancer</a:t>
            </a:r>
          </a:p>
        </p:txBody>
      </p:sp>
      <p:sp>
        <p:nvSpPr>
          <p:cNvPr id="140291" name="Rectangle 3">
            <a:extLst>
              <a:ext uri="{FF2B5EF4-FFF2-40B4-BE49-F238E27FC236}">
                <a16:creationId xmlns:a16="http://schemas.microsoft.com/office/drawing/2014/main" id="{B7F54DC9-8F3C-254E-9C60-CD1D634DE553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274618" y="5297237"/>
            <a:ext cx="9598428" cy="1196975"/>
          </a:xfrm>
        </p:spPr>
        <p:txBody>
          <a:bodyPr/>
          <a:lstStyle/>
          <a:p>
            <a:pPr marL="338122" indent="-338122" algn="ctr" defTabSz="380981">
              <a:lnSpc>
                <a:spcPct val="90000"/>
              </a:lnSpc>
              <a:buFont typeface="Wingdings" charset="2"/>
              <a:buChar char="§"/>
              <a:defRPr/>
            </a:pPr>
            <a:endParaRPr lang="en-US" altLang="x-none" sz="1000" b="1" dirty="0">
              <a:ea typeface="ＭＳ Ｐゴシック" charset="-128"/>
            </a:endParaRPr>
          </a:p>
          <a:p>
            <a:pPr marL="0" indent="0" algn="ctr" defTabSz="380981">
              <a:lnSpc>
                <a:spcPct val="90000"/>
              </a:lnSpc>
              <a:buNone/>
              <a:defRPr/>
            </a:pPr>
            <a:r>
              <a:rPr lang="en-US" altLang="x-none" sz="2400" b="1" dirty="0">
                <a:solidFill>
                  <a:schemeClr val="tx2"/>
                </a:solidFill>
                <a:ea typeface="ＭＳ Ｐゴシック" charset="-128"/>
              </a:rPr>
              <a:t>Prior to 2018, germline genetic information did not figure into therapy decision making</a:t>
            </a:r>
          </a:p>
          <a:p>
            <a:pPr marL="338122" indent="-338122" algn="ctr" defTabSz="380981">
              <a:lnSpc>
                <a:spcPct val="90000"/>
              </a:lnSpc>
              <a:buFont typeface="Wingdings" charset="2"/>
              <a:buChar char="§"/>
              <a:defRPr/>
            </a:pPr>
            <a:endParaRPr lang="en-US" altLang="x-none" sz="2400" b="1" dirty="0">
              <a:solidFill>
                <a:srgbClr val="404040"/>
              </a:solidFill>
              <a:ea typeface="ＭＳ Ｐゴシック" charset="-128"/>
            </a:endParaRPr>
          </a:p>
          <a:p>
            <a:pPr marL="738152" lvl="1" indent="-338122" algn="ctr" defTabSz="380981">
              <a:lnSpc>
                <a:spcPct val="90000"/>
              </a:lnSpc>
              <a:buFont typeface="Wingdings" charset="2"/>
              <a:buChar char="§"/>
              <a:defRPr/>
            </a:pPr>
            <a:endParaRPr lang="en-US" altLang="x-none" sz="2300" b="1" dirty="0">
              <a:ea typeface="ＭＳ Ｐゴシック" charset="-128"/>
            </a:endParaRPr>
          </a:p>
          <a:p>
            <a:pPr marL="738152" lvl="1" indent="-338122" algn="ctr" defTabSz="380981">
              <a:lnSpc>
                <a:spcPct val="90000"/>
              </a:lnSpc>
              <a:buFont typeface="Wingdings" charset="2"/>
              <a:buChar char="§"/>
              <a:defRPr/>
            </a:pPr>
            <a:endParaRPr lang="en-US" altLang="x-none" sz="2300" b="1" dirty="0">
              <a:ea typeface="ＭＳ Ｐゴシック" charset="-128"/>
            </a:endParaRPr>
          </a:p>
          <a:p>
            <a:pPr marL="338122" indent="-338122" algn="ctr" defTabSz="380981">
              <a:lnSpc>
                <a:spcPct val="90000"/>
              </a:lnSpc>
              <a:buFont typeface="Wingdings" charset="2"/>
              <a:buChar char="§"/>
              <a:defRPr/>
            </a:pPr>
            <a:endParaRPr lang="en-US" altLang="x-none" sz="2700" b="1" dirty="0">
              <a:ea typeface="ＭＳ Ｐゴシック" charset="-128"/>
            </a:endParaRPr>
          </a:p>
          <a:p>
            <a:pPr marL="338122" indent="-338122" algn="ctr" defTabSz="380981">
              <a:lnSpc>
                <a:spcPct val="90000"/>
              </a:lnSpc>
              <a:buFont typeface="Wingdings" charset="2"/>
              <a:buChar char="§"/>
              <a:defRPr/>
            </a:pPr>
            <a:endParaRPr lang="en-US" altLang="x-none" sz="2700" b="1" dirty="0">
              <a:ea typeface="ＭＳ Ｐゴシック" charset="-128"/>
            </a:endParaRPr>
          </a:p>
          <a:p>
            <a:pPr marL="338122" indent="-338122" algn="ctr" defTabSz="380981">
              <a:lnSpc>
                <a:spcPct val="90000"/>
              </a:lnSpc>
              <a:buFont typeface="Wingdings" charset="2"/>
              <a:buChar char="§"/>
              <a:defRPr/>
            </a:pPr>
            <a:endParaRPr lang="en-US" altLang="x-none" sz="2700" b="1" dirty="0">
              <a:ea typeface="ＭＳ Ｐゴシック" charset="-128"/>
            </a:endParaRPr>
          </a:p>
          <a:p>
            <a:pPr marL="636556" lvl="2" indent="-252400" algn="ctr" defTabSz="380981">
              <a:lnSpc>
                <a:spcPct val="90000"/>
              </a:lnSpc>
              <a:buFont typeface="Wingdings" charset="2"/>
              <a:buChar char="§"/>
              <a:defRPr/>
            </a:pPr>
            <a:endParaRPr lang="en-US" altLang="x-none" sz="20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7BE52C-8F51-0F4B-A28D-B61ED33F6F8D}"/>
              </a:ext>
            </a:extLst>
          </p:cNvPr>
          <p:cNvSpPr txBox="1"/>
          <p:nvPr/>
        </p:nvSpPr>
        <p:spPr>
          <a:xfrm>
            <a:off x="6611939" y="1511103"/>
            <a:ext cx="2271712" cy="1077216"/>
          </a:xfrm>
          <a:prstGeom prst="rect">
            <a:avLst/>
          </a:prstGeom>
          <a:noFill/>
        </p:spPr>
        <p:txBody>
          <a:bodyPr lIns="91427" tIns="45719" rIns="91427" bIns="45719">
            <a:spAutoFit/>
          </a:bodyPr>
          <a:lstStyle/>
          <a:p>
            <a:pPr algn="ctr" eaLnBrk="1" hangingPunct="1">
              <a:defRPr/>
            </a:pPr>
            <a:r>
              <a:rPr lang="en-US" sz="3200" b="1" dirty="0">
                <a:solidFill>
                  <a:schemeClr val="accent5">
                    <a:lumMod val="25000"/>
                  </a:schemeClr>
                </a:solidFill>
                <a:latin typeface="Arial" charset="0"/>
                <a:ea typeface="ＭＳ Ｐゴシック" charset="-128"/>
              </a:rPr>
              <a:t>Metastatic TNBC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9C526E6-47A6-0B4F-B380-8C7B09F62CEA}"/>
              </a:ext>
            </a:extLst>
          </p:cNvPr>
          <p:cNvGrpSpPr>
            <a:grpSpLocks/>
          </p:cNvGrpSpPr>
          <p:nvPr/>
        </p:nvGrpSpPr>
        <p:grpSpPr bwMode="auto">
          <a:xfrm>
            <a:off x="2895602" y="2589018"/>
            <a:ext cx="2770188" cy="2670175"/>
            <a:chOff x="4905264" y="2393139"/>
            <a:chExt cx="2770680" cy="2670480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4830B2BD-4F75-DB45-8CF5-2795A1A8703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333250" y="2393139"/>
              <a:ext cx="0" cy="384480"/>
            </a:xfrm>
            <a:prstGeom prst="straightConnector1">
              <a:avLst/>
            </a:prstGeom>
            <a:noFill/>
            <a:ln w="53975">
              <a:solidFill>
                <a:srgbClr val="224B50"/>
              </a:solidFill>
              <a:round/>
              <a:headEnd/>
              <a:tailEnd type="triangle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90E3398-3ADF-DF4B-8279-861695B34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5264" y="4221322"/>
              <a:ext cx="2770680" cy="842297"/>
            </a:xfrm>
            <a:prstGeom prst="rect">
              <a:avLst/>
            </a:prstGeom>
            <a:solidFill>
              <a:srgbClr val="D86100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</p:spPr>
          <p:txBody>
            <a:bodyPr lIns="91427" tIns="45719" rIns="91427" bIns="45719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it-IT" altLang="en-US" sz="2200" b="1">
                  <a:solidFill>
                    <a:srgbClr val="FFFFFF"/>
                  </a:solidFill>
                  <a:ea typeface="Osaka" panose="020B0600000000000000" pitchFamily="34" charset="-128"/>
                </a:rPr>
                <a:t>Chemotherapy</a:t>
              </a:r>
              <a:endParaRPr lang="fr-FR" altLang="en-US" sz="2200" b="1">
                <a:solidFill>
                  <a:srgbClr val="FFFFFF"/>
                </a:solidFill>
                <a:ea typeface="Osaka" panose="020B0600000000000000" pitchFamily="34" charset="-128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99B69B4-A00B-9B41-99CB-EC99FC203DCC}"/>
              </a:ext>
            </a:extLst>
          </p:cNvPr>
          <p:cNvSpPr txBox="1"/>
          <p:nvPr/>
        </p:nvSpPr>
        <p:spPr>
          <a:xfrm>
            <a:off x="2895605" y="1503166"/>
            <a:ext cx="2855913" cy="1077216"/>
          </a:xfrm>
          <a:prstGeom prst="rect">
            <a:avLst/>
          </a:prstGeom>
          <a:noFill/>
        </p:spPr>
        <p:txBody>
          <a:bodyPr lIns="91427" tIns="45719" rIns="91427" bIns="45719">
            <a:spAutoFit/>
          </a:bodyPr>
          <a:lstStyle/>
          <a:p>
            <a:pPr algn="ctr" eaLnBrk="1" hangingPunct="1">
              <a:defRPr/>
            </a:pPr>
            <a:r>
              <a:rPr lang="en-US" sz="3200" b="1" dirty="0">
                <a:solidFill>
                  <a:schemeClr val="accent5">
                    <a:lumMod val="25000"/>
                  </a:schemeClr>
                </a:solidFill>
                <a:latin typeface="Arial" charset="0"/>
                <a:ea typeface="ＭＳ Ｐゴシック" charset="-128"/>
              </a:rPr>
              <a:t>HR+ / HER2-</a:t>
            </a:r>
          </a:p>
          <a:p>
            <a:pPr algn="ctr" eaLnBrk="1" hangingPunct="1">
              <a:defRPr/>
            </a:pPr>
            <a:r>
              <a:rPr lang="en-US" sz="3200" b="1" dirty="0">
                <a:solidFill>
                  <a:schemeClr val="accent5">
                    <a:lumMod val="25000"/>
                  </a:schemeClr>
                </a:solidFill>
                <a:latin typeface="Arial" charset="0"/>
                <a:ea typeface="ＭＳ Ｐゴシック" charset="-128"/>
              </a:rPr>
              <a:t>MBC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C04E72-251C-AB4C-94B9-92AA5BE97F88}"/>
              </a:ext>
            </a:extLst>
          </p:cNvPr>
          <p:cNvGrpSpPr>
            <a:grpSpLocks/>
          </p:cNvGrpSpPr>
          <p:nvPr/>
        </p:nvGrpSpPr>
        <p:grpSpPr bwMode="auto">
          <a:xfrm>
            <a:off x="6373816" y="2668388"/>
            <a:ext cx="2770187" cy="1905000"/>
            <a:chOff x="4946880" y="2389465"/>
            <a:chExt cx="2770680" cy="1905000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5BCE9B3-C79A-4545-A4AB-B8FE69474CE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314457" y="2389465"/>
              <a:ext cx="6599" cy="918094"/>
            </a:xfrm>
            <a:prstGeom prst="straightConnector1">
              <a:avLst/>
            </a:prstGeom>
            <a:noFill/>
            <a:ln w="53975">
              <a:solidFill>
                <a:srgbClr val="224B50"/>
              </a:solidFill>
              <a:round/>
              <a:headEnd/>
              <a:tailEnd type="triangle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6BA43F2-B9D1-C242-985A-1DF742E53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6880" y="3452168"/>
              <a:ext cx="2770680" cy="842297"/>
            </a:xfrm>
            <a:prstGeom prst="rect">
              <a:avLst/>
            </a:prstGeom>
            <a:solidFill>
              <a:srgbClr val="D86100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</p:spPr>
          <p:txBody>
            <a:bodyPr lIns="91427" tIns="45719" rIns="91427" bIns="45719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it-IT" altLang="en-US" sz="2200" b="1">
                  <a:solidFill>
                    <a:srgbClr val="FFFFFF"/>
                  </a:solidFill>
                  <a:ea typeface="Osaka" panose="020B0600000000000000" pitchFamily="34" charset="-128"/>
                </a:rPr>
                <a:t>Chemotherapy</a:t>
              </a:r>
              <a:endParaRPr lang="fr-FR" altLang="en-US" sz="2200" b="1">
                <a:solidFill>
                  <a:srgbClr val="FFFFFF"/>
                </a:solidFill>
                <a:ea typeface="Osaka" panose="020B0600000000000000" pitchFamily="34" charset="-128"/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E27CC193-6E39-C342-8DFB-866B8FB46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1327" y="3019228"/>
            <a:ext cx="2770188" cy="842963"/>
          </a:xfrm>
          <a:prstGeom prst="rect">
            <a:avLst/>
          </a:prstGeom>
          <a:solidFill>
            <a:srgbClr val="D86100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91427" tIns="45719" rIns="91427" bIns="45719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it-IT" altLang="en-US" sz="2200" b="1" dirty="0">
                <a:solidFill>
                  <a:srgbClr val="FFFFFF"/>
                </a:solidFill>
                <a:ea typeface="Osaka" panose="020B0600000000000000" pitchFamily="34" charset="-128"/>
              </a:rPr>
              <a:t>Endocrine-</a:t>
            </a:r>
            <a:r>
              <a:rPr lang="it-IT" altLang="en-US" sz="2200" b="1" dirty="0" err="1">
                <a:solidFill>
                  <a:srgbClr val="FFFFFF"/>
                </a:solidFill>
                <a:ea typeface="Osaka" panose="020B0600000000000000" pitchFamily="34" charset="-128"/>
              </a:rPr>
              <a:t>based</a:t>
            </a:r>
            <a:r>
              <a:rPr lang="it-IT" altLang="en-US" sz="2200" b="1" dirty="0">
                <a:solidFill>
                  <a:srgbClr val="FFFFFF"/>
                </a:solidFill>
                <a:ea typeface="Osaka" panose="020B0600000000000000" pitchFamily="34" charset="-128"/>
              </a:rPr>
              <a:t> </a:t>
            </a:r>
            <a:r>
              <a:rPr lang="it-IT" altLang="en-US" sz="2200" b="1" dirty="0" err="1">
                <a:solidFill>
                  <a:srgbClr val="FFFFFF"/>
                </a:solidFill>
                <a:ea typeface="Osaka" panose="020B0600000000000000" pitchFamily="34" charset="-128"/>
              </a:rPr>
              <a:t>therapy</a:t>
            </a:r>
            <a:endParaRPr lang="fr-FR" altLang="en-US" sz="2200" b="1" dirty="0">
              <a:solidFill>
                <a:srgbClr val="FFFFFF"/>
              </a:solidFill>
              <a:ea typeface="Osaka" panose="020B0600000000000000" pitchFamily="34" charset="-128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F68565F-A60F-C946-9CE1-247F5AFF793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343400" y="3960618"/>
            <a:ext cx="0" cy="384175"/>
          </a:xfrm>
          <a:prstGeom prst="straightConnector1">
            <a:avLst/>
          </a:prstGeom>
          <a:noFill/>
          <a:ln w="53975">
            <a:solidFill>
              <a:srgbClr val="224B50"/>
            </a:solidFill>
            <a:round/>
            <a:headEnd/>
            <a:tailEnd type="triangle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25449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9">
            <a:extLst>
              <a:ext uri="{FF2B5EF4-FFF2-40B4-BE49-F238E27FC236}">
                <a16:creationId xmlns:a16="http://schemas.microsoft.com/office/drawing/2014/main" id="{54265B54-1850-7747-80A3-F1A64B781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5370" y="647702"/>
            <a:ext cx="5182551" cy="1815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84" tIns="45592" rIns="91184" bIns="45592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chemeClr val="tx2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Today, germline BRCA1/2 mutation status is proving to be an important biomarker for treatment</a:t>
            </a:r>
          </a:p>
        </p:txBody>
      </p:sp>
      <p:grpSp>
        <p:nvGrpSpPr>
          <p:cNvPr id="34818" name="Group 3">
            <a:extLst>
              <a:ext uri="{FF2B5EF4-FFF2-40B4-BE49-F238E27FC236}">
                <a16:creationId xmlns:a16="http://schemas.microsoft.com/office/drawing/2014/main" id="{9009DC98-DA58-8044-B7A1-6863C77A7B2A}"/>
              </a:ext>
            </a:extLst>
          </p:cNvPr>
          <p:cNvGrpSpPr>
            <a:grpSpLocks/>
          </p:cNvGrpSpPr>
          <p:nvPr/>
        </p:nvGrpSpPr>
        <p:grpSpPr bwMode="auto">
          <a:xfrm>
            <a:off x="2205039" y="647702"/>
            <a:ext cx="7734300" cy="6057900"/>
            <a:chOff x="681567" y="647700"/>
            <a:chExt cx="7734300" cy="6057900"/>
          </a:xfrm>
        </p:grpSpPr>
        <p:sp>
          <p:nvSpPr>
            <p:cNvPr id="34819" name="Oval 4">
              <a:extLst>
                <a:ext uri="{FF2B5EF4-FFF2-40B4-BE49-F238E27FC236}">
                  <a16:creationId xmlns:a16="http://schemas.microsoft.com/office/drawing/2014/main" id="{7FDC4A8E-CEB1-AA43-B62D-B2F250C00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9092" y="5067300"/>
              <a:ext cx="1798108" cy="16383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184" tIns="45592" rIns="91184" bIns="45592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Osaka" panose="020B0600000000000000" pitchFamily="34" charset="-128"/>
                </a:defRPr>
              </a:lvl1pPr>
              <a:lvl2pPr marL="37931725" indent="-37474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Osaka" panose="020B0600000000000000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Osaka" panose="020B0600000000000000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Osaka" panose="020B0600000000000000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Osaka" panose="020B0600000000000000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Osaka" panose="020B0600000000000000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Osaka" panose="020B0600000000000000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Osaka" panose="020B0600000000000000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Osaka" panose="020B0600000000000000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FFFFFF"/>
                  </a:solidFill>
                  <a:latin typeface="Arial Black" panose="020B0604020202020204" pitchFamily="34" charset="0"/>
                  <a:ea typeface="ＭＳ Ｐゴシック" panose="020B0600070205080204" pitchFamily="34" charset="-128"/>
                </a:rPr>
                <a:t>HER2+</a:t>
              </a:r>
            </a:p>
          </p:txBody>
        </p:sp>
        <p:grpSp>
          <p:nvGrpSpPr>
            <p:cNvPr id="34820" name="Group 1">
              <a:extLst>
                <a:ext uri="{FF2B5EF4-FFF2-40B4-BE49-F238E27FC236}">
                  <a16:creationId xmlns:a16="http://schemas.microsoft.com/office/drawing/2014/main" id="{FA3E55C3-D9F8-1C4B-9C31-E5426DDD4A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1567" y="647700"/>
              <a:ext cx="7734300" cy="5067300"/>
              <a:chOff x="681567" y="685800"/>
              <a:chExt cx="7734300" cy="5067300"/>
            </a:xfrm>
          </p:grpSpPr>
          <p:sp>
            <p:nvSpPr>
              <p:cNvPr id="34821" name="Oval 2">
                <a:extLst>
                  <a:ext uri="{FF2B5EF4-FFF2-40B4-BE49-F238E27FC236}">
                    <a16:creationId xmlns:a16="http://schemas.microsoft.com/office/drawing/2014/main" id="{5EA898C0-84E1-9F40-BEF3-73CF0271E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567" y="2781300"/>
                <a:ext cx="3200400" cy="2971800"/>
              </a:xfrm>
              <a:prstGeom prst="ellipse">
                <a:avLst/>
              </a:prstGeom>
              <a:solidFill>
                <a:schemeClr val="accent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184" tIns="45592" rIns="91184" bIns="45592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dirty="0">
                    <a:solidFill>
                      <a:schemeClr val="bg1"/>
                    </a:solidFill>
                    <a:latin typeface="Arial Black" panose="020B0604020202020204" pitchFamily="34" charset="0"/>
                    <a:ea typeface="ＭＳ Ｐゴシック" panose="020B0600070205080204" pitchFamily="34" charset="-128"/>
                  </a:rPr>
                  <a:t>All Breast Cancer</a:t>
                </a:r>
              </a:p>
            </p:txBody>
          </p:sp>
          <p:sp>
            <p:nvSpPr>
              <p:cNvPr id="34822" name="Oval 3">
                <a:extLst>
                  <a:ext uri="{FF2B5EF4-FFF2-40B4-BE49-F238E27FC236}">
                    <a16:creationId xmlns:a16="http://schemas.microsoft.com/office/drawing/2014/main" id="{80720878-497F-0643-B862-B0186BDE21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9267" y="685800"/>
                <a:ext cx="3276600" cy="3016673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184" tIns="45592" rIns="91184" bIns="45592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400">
                    <a:solidFill>
                      <a:schemeClr val="bg1"/>
                    </a:solidFill>
                    <a:latin typeface="Arial Black" panose="020B0604020202020204" pitchFamily="34" charset="0"/>
                    <a:ea typeface="ＭＳ Ｐゴシック" panose="020B0600070205080204" pitchFamily="34" charset="-128"/>
                  </a:rPr>
                  <a:t>Hormone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400">
                    <a:solidFill>
                      <a:schemeClr val="bg1"/>
                    </a:solidFill>
                    <a:latin typeface="Arial Black" panose="020B0604020202020204" pitchFamily="34" charset="0"/>
                    <a:ea typeface="ＭＳ Ｐゴシック" panose="020B0600070205080204" pitchFamily="34" charset="-128"/>
                  </a:rPr>
                  <a:t> receptor 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400">
                    <a:solidFill>
                      <a:schemeClr val="bg1"/>
                    </a:solidFill>
                    <a:latin typeface="Arial Black" panose="020B0604020202020204" pitchFamily="34" charset="0"/>
                    <a:ea typeface="ＭＳ Ｐゴシック" panose="020B0600070205080204" pitchFamily="34" charset="-128"/>
                  </a:rPr>
                  <a:t>positive</a:t>
                </a:r>
              </a:p>
            </p:txBody>
          </p:sp>
          <p:sp>
            <p:nvSpPr>
              <p:cNvPr id="34823" name="Oval 5">
                <a:extLst>
                  <a:ext uri="{FF2B5EF4-FFF2-40B4-BE49-F238E27FC236}">
                    <a16:creationId xmlns:a16="http://schemas.microsoft.com/office/drawing/2014/main" id="{ABFA3B77-8599-904A-8881-937993D99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9267" y="3886201"/>
                <a:ext cx="1530350" cy="1371599"/>
              </a:xfrm>
              <a:prstGeom prst="ellipse">
                <a:avLst/>
              </a:prstGeom>
              <a:solidFill>
                <a:schemeClr val="accent4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184" tIns="45592" rIns="91184" bIns="45592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>
                    <a:solidFill>
                      <a:srgbClr val="FFFFFF"/>
                    </a:solidFill>
                    <a:latin typeface="Arial Black" panose="020B0604020202020204" pitchFamily="34" charset="0"/>
                    <a:ea typeface="ＭＳ Ｐゴシック" panose="020B0600070205080204" pitchFamily="34" charset="-128"/>
                  </a:rPr>
                  <a:t>Triple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>
                    <a:solidFill>
                      <a:srgbClr val="FFFFFF"/>
                    </a:solidFill>
                    <a:latin typeface="Arial Black" panose="020B0604020202020204" pitchFamily="34" charset="0"/>
                    <a:ea typeface="ＭＳ Ｐゴシック" panose="020B0600070205080204" pitchFamily="34" charset="-128"/>
                  </a:rPr>
                  <a:t>negative</a:t>
                </a:r>
              </a:p>
            </p:txBody>
          </p:sp>
          <p:grpSp>
            <p:nvGrpSpPr>
              <p:cNvPr id="34824" name="Group 6">
                <a:extLst>
                  <a:ext uri="{FF2B5EF4-FFF2-40B4-BE49-F238E27FC236}">
                    <a16:creationId xmlns:a16="http://schemas.microsoft.com/office/drawing/2014/main" id="{05B7CDB8-722C-384B-BDE7-5E33C011F6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8667" y="3470487"/>
                <a:ext cx="838200" cy="1447800"/>
                <a:chOff x="2928" y="1584"/>
                <a:chExt cx="432" cy="576"/>
              </a:xfrm>
            </p:grpSpPr>
            <p:sp>
              <p:nvSpPr>
                <p:cNvPr id="34826" name="Line 7">
                  <a:extLst>
                    <a:ext uri="{FF2B5EF4-FFF2-40B4-BE49-F238E27FC236}">
                      <a16:creationId xmlns:a16="http://schemas.microsoft.com/office/drawing/2014/main" id="{9A8255AF-8445-1447-A48F-59549044655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928" y="1584"/>
                  <a:ext cx="432" cy="288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3200"/>
                </a:p>
              </p:txBody>
            </p:sp>
            <p:sp>
              <p:nvSpPr>
                <p:cNvPr id="34827" name="Line 8">
                  <a:extLst>
                    <a:ext uri="{FF2B5EF4-FFF2-40B4-BE49-F238E27FC236}">
                      <a16:creationId xmlns:a16="http://schemas.microsoft.com/office/drawing/2014/main" id="{584A5CDF-5F8B-6246-948F-47D688F9CD1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928" y="1872"/>
                  <a:ext cx="432" cy="288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3200"/>
                </a:p>
              </p:txBody>
            </p:sp>
          </p:grpSp>
          <p:sp>
            <p:nvSpPr>
              <p:cNvPr id="34825" name="Oval 4">
                <a:extLst>
                  <a:ext uri="{FF2B5EF4-FFF2-40B4-BE49-F238E27FC236}">
                    <a16:creationId xmlns:a16="http://schemas.microsoft.com/office/drawing/2014/main" id="{19BCF3A8-1E94-7E43-AF36-296547D95D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7100" y="3886200"/>
                <a:ext cx="1104900" cy="1032087"/>
              </a:xfrm>
              <a:prstGeom prst="ellipse">
                <a:avLst/>
              </a:prstGeom>
              <a:solidFill>
                <a:srgbClr val="C42E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184" tIns="45592" rIns="91184" bIns="45592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Osaka" panose="020B0600000000000000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600">
                    <a:solidFill>
                      <a:srgbClr val="FFFFFF"/>
                    </a:solidFill>
                    <a:latin typeface="Arial Black" panose="020B0604020202020204" pitchFamily="34" charset="0"/>
                    <a:ea typeface="ＭＳ Ｐゴシック" panose="020B0600070205080204" pitchFamily="34" charset="-128"/>
                  </a:rPr>
                  <a:t>gBRCA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600">
                    <a:solidFill>
                      <a:srgbClr val="FFFFFF"/>
                    </a:solidFill>
                    <a:latin typeface="Arial Black" panose="020B0604020202020204" pitchFamily="34" charset="0"/>
                    <a:ea typeface="ＭＳ Ｐゴシック" panose="020B0600070205080204" pitchFamily="34" charset="-128"/>
                  </a:rPr>
                  <a:t> mut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073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>
            <a:extLst>
              <a:ext uri="{FF2B5EF4-FFF2-40B4-BE49-F238E27FC236}">
                <a16:creationId xmlns:a16="http://schemas.microsoft.com/office/drawing/2014/main" id="{5FA5F6C0-559B-854E-B13A-14F23B654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855" y="209204"/>
            <a:ext cx="10917383" cy="1143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sz="4800" b="1" dirty="0">
                <a:solidFill>
                  <a:schemeClr val="tx2"/>
                </a:solidFill>
                <a:ea typeface="ＭＳ Ｐゴシック" panose="020B0600070205080204" pitchFamily="34" charset="-128"/>
              </a:rPr>
              <a:t>Hereditary Breast Cancer</a:t>
            </a:r>
          </a:p>
        </p:txBody>
      </p:sp>
      <p:sp>
        <p:nvSpPr>
          <p:cNvPr id="29699" name="Content Placeholder 2">
            <a:extLst>
              <a:ext uri="{FF2B5EF4-FFF2-40B4-BE49-F238E27FC236}">
                <a16:creationId xmlns:a16="http://schemas.microsoft.com/office/drawing/2014/main" id="{BEEA086F-275A-9E46-ADB3-D43CEE65DB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5856" y="1442257"/>
            <a:ext cx="10684625" cy="48006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667" b="1" dirty="0">
                <a:ea typeface="ＭＳ Ｐゴシック" panose="020B0600070205080204" pitchFamily="34" charset="-128"/>
              </a:rPr>
              <a:t>Up to 10% of breast cancers are due to familial mutations in single genes</a:t>
            </a:r>
            <a:endParaRPr lang="en-US" altLang="en-US" sz="1333" b="1" dirty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133" dirty="0">
                <a:ea typeface="ＭＳ Ｐゴシック" panose="020B0600070205080204" pitchFamily="34" charset="-128"/>
              </a:rPr>
              <a:t>BRCA1 or BRCA2 are most common</a:t>
            </a:r>
          </a:p>
          <a:p>
            <a:pPr marL="457189" lvl="1" indent="0">
              <a:lnSpc>
                <a:spcPct val="90000"/>
              </a:lnSpc>
              <a:buNone/>
            </a:pPr>
            <a:endParaRPr lang="en-US" altLang="en-US" sz="2133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533" b="1" dirty="0">
                <a:ea typeface="ＭＳ Ｐゴシック" panose="020B0600070205080204" pitchFamily="34" charset="-128"/>
              </a:rPr>
              <a:t>Lifetime risks of breast cancer by age 70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133" dirty="0">
                <a:ea typeface="ＭＳ Ｐゴシック" panose="020B0600070205080204" pitchFamily="34" charset="-128"/>
              </a:rPr>
              <a:t>~57% for BRCA1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133" dirty="0">
                <a:ea typeface="ＭＳ Ｐゴシック" panose="020B0600070205080204" pitchFamily="34" charset="-128"/>
              </a:rPr>
              <a:t>~49% for BRCA2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endParaRPr lang="en-US" altLang="en-US" sz="2533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b="1" dirty="0"/>
              <a:t>The evidence that a BRCA1/2 mutation is associated with poor breast cancer outcomes has been inconsistent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endParaRPr lang="en-US" altLang="en-US" sz="2533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533" b="1" dirty="0">
                <a:ea typeface="ＭＳ Ｐゴシック" panose="020B0600070205080204" pitchFamily="34" charset="-128"/>
              </a:rPr>
              <a:t>NCCN guidelines currently recommend that all patients with HER2-negative advanced breast cancer be tested for germline mutations in BRCA1/2</a:t>
            </a:r>
          </a:p>
        </p:txBody>
      </p:sp>
      <p:sp>
        <p:nvSpPr>
          <p:cNvPr id="2" name="5-Point Star 1">
            <a:extLst>
              <a:ext uri="{FF2B5EF4-FFF2-40B4-BE49-F238E27FC236}">
                <a16:creationId xmlns:a16="http://schemas.microsoft.com/office/drawing/2014/main" id="{E6720195-E1AC-B249-B456-E1F60CADA684}"/>
              </a:ext>
            </a:extLst>
          </p:cNvPr>
          <p:cNvSpPr/>
          <p:nvPr/>
        </p:nvSpPr>
        <p:spPr>
          <a:xfrm>
            <a:off x="343594" y="5087389"/>
            <a:ext cx="432261" cy="387928"/>
          </a:xfrm>
          <a:prstGeom prst="star5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567BC41D-94E4-1B4D-99D7-730601618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843" y="6377947"/>
            <a:ext cx="10549068" cy="480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9pPr>
          </a:lstStyle>
          <a:p>
            <a:pPr>
              <a:defRPr/>
            </a:pPr>
            <a:r>
              <a:rPr lang="en-US" altLang="x-none" sz="1333" b="1" dirty="0">
                <a:latin typeface="Arial" charset="0"/>
              </a:rPr>
              <a:t>Chen J, et al. J </a:t>
            </a:r>
            <a:r>
              <a:rPr lang="en-US" altLang="x-none" sz="1333" b="1" dirty="0" err="1">
                <a:latin typeface="Arial" charset="0"/>
              </a:rPr>
              <a:t>Clin</a:t>
            </a:r>
            <a:r>
              <a:rPr lang="en-US" altLang="x-none" sz="1333" b="1" dirty="0">
                <a:latin typeface="Arial" charset="0"/>
              </a:rPr>
              <a:t> Oncol  2007; </a:t>
            </a:r>
            <a:r>
              <a:rPr lang="en-US" altLang="x-none" sz="1333" b="1" dirty="0">
                <a:latin typeface="Arial" pitchFamily="-1" charset="0"/>
                <a:ea typeface="ＭＳ Ｐゴシック" pitchFamily="-1" charset="-128"/>
              </a:rPr>
              <a:t>NCCN Breast and Ovarian Cancer Risk Guideline V1.2019, NCCN Breast Cancer Guideline V1.2019</a:t>
            </a:r>
            <a:endParaRPr lang="en-US" sz="1333" b="1" dirty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pPr>
              <a:defRPr/>
            </a:pPr>
            <a:endParaRPr lang="en-GB" altLang="x-none" sz="1333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39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>
            <a:extLst>
              <a:ext uri="{FF2B5EF4-FFF2-40B4-BE49-F238E27FC236}">
                <a16:creationId xmlns:a16="http://schemas.microsoft.com/office/drawing/2014/main" id="{5FA5F6C0-559B-854E-B13A-14F23B654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850" y="151229"/>
            <a:ext cx="10917383" cy="1143000"/>
          </a:xfrm>
        </p:spPr>
        <p:txBody>
          <a:bodyPr/>
          <a:lstStyle/>
          <a:p>
            <a:pPr algn="l" eaLnBrk="1" hangingPunct="1"/>
            <a:r>
              <a:rPr lang="en-US" altLang="en-US" sz="3200" b="1" dirty="0">
                <a:solidFill>
                  <a:schemeClr val="tx2"/>
                </a:solidFill>
                <a:ea typeface="ＭＳ Ｐゴシック" panose="020B0600070205080204" pitchFamily="34" charset="-128"/>
              </a:rPr>
              <a:t>Homologous Recombination (HR) DNA Repair Defects in Breast Cancer</a:t>
            </a:r>
          </a:p>
        </p:txBody>
      </p:sp>
      <p:sp>
        <p:nvSpPr>
          <p:cNvPr id="29699" name="Content Placeholder 2">
            <a:extLst>
              <a:ext uri="{FF2B5EF4-FFF2-40B4-BE49-F238E27FC236}">
                <a16:creationId xmlns:a16="http://schemas.microsoft.com/office/drawing/2014/main" id="{BEEA086F-275A-9E46-ADB3-D43CEE65DB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24600" y="1575261"/>
            <a:ext cx="4980709" cy="4800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000" dirty="0">
                <a:ea typeface="ＭＳ Ｐゴシック" panose="020B0600070205080204" pitchFamily="34" charset="-128"/>
              </a:rPr>
              <a:t>HR deficiency characterizes breast cancers in </a:t>
            </a:r>
            <a:r>
              <a:rPr lang="en-US" altLang="en-US" sz="2000" b="1" i="1" dirty="0">
                <a:solidFill>
                  <a:schemeClr val="accent2">
                    <a:lumMod val="75000"/>
                  </a:schemeClr>
                </a:solidFill>
                <a:ea typeface="ＭＳ Ｐゴシック" panose="020B0600070205080204" pitchFamily="34" charset="-128"/>
              </a:rPr>
              <a:t>BRCA1/2</a:t>
            </a:r>
            <a:r>
              <a:rPr lang="en-US" altLang="en-US" sz="2000" b="1" dirty="0">
                <a:solidFill>
                  <a:schemeClr val="accent2">
                    <a:lumMod val="75000"/>
                  </a:schemeClr>
                </a:solidFill>
                <a:ea typeface="ＭＳ Ｐゴシック" panose="020B0600070205080204" pitchFamily="34" charset="-128"/>
              </a:rPr>
              <a:t> mutation carriers</a:t>
            </a:r>
            <a:endParaRPr lang="en-US" altLang="en-US" sz="1200" dirty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1800" dirty="0">
                <a:solidFill>
                  <a:srgbClr val="404040"/>
                </a:solidFill>
                <a:ea typeface="ＭＳ Ｐゴシック" panose="020B0600070205080204" pitchFamily="34" charset="-128"/>
              </a:rPr>
              <a:t>Due to loss of heterozygosity at BRCA1 or BRCA2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sz="10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ts val="1680"/>
              </a:spcBef>
              <a:buFont typeface="Wingdings" pitchFamily="2" charset="2"/>
              <a:buChar char="§"/>
            </a:pPr>
            <a:r>
              <a:rPr lang="en-US" altLang="en-US" sz="2000" dirty="0">
                <a:ea typeface="ＭＳ Ｐゴシック" panose="020B0600070205080204" pitchFamily="34" charset="-128"/>
              </a:rPr>
              <a:t>HR deficiency also implicated in </a:t>
            </a:r>
            <a:r>
              <a:rPr lang="en-US" altLang="en-US" sz="2000" b="1" dirty="0">
                <a:solidFill>
                  <a:schemeClr val="accent2">
                    <a:lumMod val="75000"/>
                  </a:schemeClr>
                </a:solidFill>
                <a:ea typeface="ＭＳ Ｐゴシック" panose="020B0600070205080204" pitchFamily="34" charset="-128"/>
              </a:rPr>
              <a:t>germline </a:t>
            </a:r>
            <a:r>
              <a:rPr lang="en-US" altLang="en-US" sz="2000" b="1" i="1" dirty="0">
                <a:solidFill>
                  <a:schemeClr val="accent2">
                    <a:lumMod val="75000"/>
                  </a:schemeClr>
                </a:solidFill>
                <a:ea typeface="ＭＳ Ｐゴシック" panose="020B0600070205080204" pitchFamily="34" charset="-128"/>
              </a:rPr>
              <a:t>BRCA1/2</a:t>
            </a:r>
            <a:r>
              <a:rPr lang="en-US" altLang="en-US" sz="2000" b="1" dirty="0">
                <a:solidFill>
                  <a:schemeClr val="accent2">
                    <a:lumMod val="75000"/>
                  </a:schemeClr>
                </a:solidFill>
                <a:ea typeface="ＭＳ Ｐゴシック" panose="020B0600070205080204" pitchFamily="34" charset="-128"/>
              </a:rPr>
              <a:t> wild-type breast cancer</a:t>
            </a:r>
            <a:endParaRPr lang="en-US" altLang="en-US" sz="1200" dirty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1800" dirty="0">
                <a:solidFill>
                  <a:srgbClr val="404040"/>
                </a:solidFill>
                <a:ea typeface="ＭＳ Ｐゴシック" panose="020B0600070205080204" pitchFamily="34" charset="-128"/>
              </a:rPr>
              <a:t>Methylation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1800" dirty="0">
                <a:solidFill>
                  <a:srgbClr val="404040"/>
                </a:solidFill>
                <a:ea typeface="ＭＳ Ｐゴシック" panose="020B0600070205080204" pitchFamily="34" charset="-128"/>
              </a:rPr>
              <a:t>Germline mutation in other HR pathway genes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1800" dirty="0">
                <a:solidFill>
                  <a:srgbClr val="404040"/>
                </a:solidFill>
                <a:ea typeface="ＭＳ Ｐゴシック" panose="020B0600070205080204" pitchFamily="34" charset="-128"/>
              </a:rPr>
              <a:t>Somatic mutation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grpSp>
        <p:nvGrpSpPr>
          <p:cNvPr id="36867" name="Group 5">
            <a:extLst>
              <a:ext uri="{FF2B5EF4-FFF2-40B4-BE49-F238E27FC236}">
                <a16:creationId xmlns:a16="http://schemas.microsoft.com/office/drawing/2014/main" id="{A1266D6E-E1DD-2546-B861-5F509FB367EC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1371600"/>
            <a:ext cx="3962400" cy="4800600"/>
            <a:chOff x="381000" y="1066800"/>
            <a:chExt cx="4343400" cy="5525901"/>
          </a:xfrm>
        </p:grpSpPr>
        <p:pic>
          <p:nvPicPr>
            <p:cNvPr id="36870" name="Picture 1" descr="SP brca.tiff">
              <a:extLst>
                <a:ext uri="{FF2B5EF4-FFF2-40B4-BE49-F238E27FC236}">
                  <a16:creationId xmlns:a16="http://schemas.microsoft.com/office/drawing/2014/main" id="{B7117E5A-6B67-F043-9DD1-296CBC8FEB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24" r="23573" b="56625"/>
            <a:stretch>
              <a:fillRect/>
            </a:stretch>
          </p:blipFill>
          <p:spPr bwMode="auto">
            <a:xfrm>
              <a:off x="457200" y="1066800"/>
              <a:ext cx="4267200" cy="266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871" name="Picture 3" descr="SP brca.tiff">
              <a:extLst>
                <a:ext uri="{FF2B5EF4-FFF2-40B4-BE49-F238E27FC236}">
                  <a16:creationId xmlns:a16="http://schemas.microsoft.com/office/drawing/2014/main" id="{916BC663-4CEC-5844-9FAE-0A582BADD6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82" t="57155" r="1910" b="5211"/>
            <a:stretch>
              <a:fillRect/>
            </a:stretch>
          </p:blipFill>
          <p:spPr bwMode="auto">
            <a:xfrm>
              <a:off x="381000" y="4495800"/>
              <a:ext cx="3859433" cy="2096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872" name="Picture 4" descr="SP brca.tiff">
              <a:extLst>
                <a:ext uri="{FF2B5EF4-FFF2-40B4-BE49-F238E27FC236}">
                  <a16:creationId xmlns:a16="http://schemas.microsoft.com/office/drawing/2014/main" id="{9E32BBEA-4973-8D41-AAC0-6B511AA50C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298" t="27119" r="49072" b="60689"/>
            <a:stretch>
              <a:fillRect/>
            </a:stretch>
          </p:blipFill>
          <p:spPr bwMode="auto">
            <a:xfrm>
              <a:off x="2438400" y="3733800"/>
              <a:ext cx="390574" cy="755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B706B122-4D83-CD49-85C0-63A481A6A5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1524000"/>
            <a:ext cx="4191000" cy="4724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36869" name="Text Box 4">
            <a:extLst>
              <a:ext uri="{FF2B5EF4-FFF2-40B4-BE49-F238E27FC236}">
                <a16:creationId xmlns:a16="http://schemas.microsoft.com/office/drawing/2014/main" id="{70921912-4D6D-1A4E-AA60-1326893D61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6248400"/>
            <a:ext cx="4267200" cy="256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anose="020B0600000000000000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s-CZ" altLang="en-US" sz="1067" b="1" dirty="0">
                <a:solidFill>
                  <a:srgbClr val="404040"/>
                </a:solidFill>
                <a:ea typeface="ＭＳ Ｐゴシック" panose="020B0600070205080204" pitchFamily="34" charset="-128"/>
              </a:rPr>
              <a:t>Roy </a:t>
            </a:r>
            <a:r>
              <a:rPr lang="cs-CZ" altLang="en-US" sz="1067" b="1" dirty="0" err="1">
                <a:solidFill>
                  <a:srgbClr val="404040"/>
                </a:solidFill>
                <a:ea typeface="ＭＳ Ｐゴシック" panose="020B0600070205080204" pitchFamily="34" charset="-128"/>
              </a:rPr>
              <a:t>R</a:t>
            </a:r>
            <a:r>
              <a:rPr lang="cs-CZ" altLang="en-US" sz="1067" b="1" dirty="0">
                <a:solidFill>
                  <a:srgbClr val="404040"/>
                </a:solidFill>
                <a:ea typeface="ＭＳ Ｐゴシック" panose="020B0600070205080204" pitchFamily="34" charset="-128"/>
              </a:rPr>
              <a:t>, et al. </a:t>
            </a:r>
            <a:r>
              <a:rPr lang="cs-CZ" altLang="en-US" sz="1067" b="1" dirty="0" err="1">
                <a:solidFill>
                  <a:srgbClr val="404040"/>
                </a:solidFill>
                <a:ea typeface="ＭＳ Ｐゴシック" panose="020B0600070205080204" pitchFamily="34" charset="-128"/>
              </a:rPr>
              <a:t>Nat</a:t>
            </a:r>
            <a:r>
              <a:rPr lang="cs-CZ" altLang="en-US" sz="1067" b="1" dirty="0">
                <a:solidFill>
                  <a:srgbClr val="404040"/>
                </a:solidFill>
                <a:ea typeface="ＭＳ Ｐゴシック" panose="020B0600070205080204" pitchFamily="34" charset="-128"/>
              </a:rPr>
              <a:t> </a:t>
            </a:r>
            <a:r>
              <a:rPr lang="cs-CZ" altLang="en-US" sz="1067" b="1" dirty="0" err="1">
                <a:solidFill>
                  <a:srgbClr val="404040"/>
                </a:solidFill>
                <a:ea typeface="ＭＳ Ｐゴシック" panose="020B0600070205080204" pitchFamily="34" charset="-128"/>
              </a:rPr>
              <a:t>Rev</a:t>
            </a:r>
            <a:r>
              <a:rPr lang="cs-CZ" altLang="en-US" sz="1067" b="1" dirty="0">
                <a:solidFill>
                  <a:srgbClr val="404040"/>
                </a:solidFill>
                <a:ea typeface="ＭＳ Ｐゴシック" panose="020B0600070205080204" pitchFamily="34" charset="-128"/>
              </a:rPr>
              <a:t> </a:t>
            </a:r>
            <a:r>
              <a:rPr lang="cs-CZ" altLang="en-US" sz="1067" b="1" dirty="0" err="1">
                <a:solidFill>
                  <a:srgbClr val="404040"/>
                </a:solidFill>
                <a:ea typeface="ＭＳ Ｐゴシック" panose="020B0600070205080204" pitchFamily="34" charset="-128"/>
              </a:rPr>
              <a:t>Cancer</a:t>
            </a:r>
            <a:r>
              <a:rPr lang="cs-CZ" altLang="en-US" sz="1067" b="1" dirty="0">
                <a:solidFill>
                  <a:srgbClr val="404040"/>
                </a:solidFill>
                <a:ea typeface="ＭＳ Ｐゴシック" panose="020B0600070205080204" pitchFamily="34" charset="-128"/>
              </a:rPr>
              <a:t>. 2011 Dec 23;12(1):68-78</a:t>
            </a:r>
            <a:endParaRPr lang="en-US" altLang="en-US" sz="1067" b="1" dirty="0">
              <a:solidFill>
                <a:srgbClr val="404040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368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3"/>
          <a:stretch>
            <a:fillRect/>
          </a:stretch>
        </p:blipFill>
        <p:spPr bwMode="auto">
          <a:xfrm>
            <a:off x="2296810" y="1019205"/>
            <a:ext cx="6701536" cy="499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30144" y="6413500"/>
            <a:ext cx="9677456" cy="170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msgothic" charset="-128"/>
                <a:cs typeface="msgothic" charset="-128"/>
              </a:defRPr>
            </a:lvl9pPr>
          </a:lstStyle>
          <a:p>
            <a:pPr>
              <a:defRPr/>
            </a:pPr>
            <a:r>
              <a:rPr lang="en-GB" altLang="x-none" sz="1333" b="1" dirty="0" err="1">
                <a:latin typeface="Arial" charset="0"/>
              </a:rPr>
              <a:t>Telli</a:t>
            </a:r>
            <a:r>
              <a:rPr lang="en-GB" altLang="x-none" sz="1333" b="1" dirty="0">
                <a:latin typeface="Arial" charset="0"/>
              </a:rPr>
              <a:t> ML et al. </a:t>
            </a:r>
            <a:r>
              <a:rPr lang="en-GB" altLang="x-none" sz="1333" b="1" i="1" dirty="0">
                <a:latin typeface="Arial" charset="0"/>
              </a:rPr>
              <a:t>Breast Cancer Res Treat </a:t>
            </a:r>
            <a:r>
              <a:rPr lang="en-US" altLang="x-none" sz="1333" b="1" dirty="0">
                <a:latin typeface="Arial" panose="020B0604020202020204" pitchFamily="34" charset="0"/>
                <a:cs typeface="Arial" panose="020B0604020202020204" pitchFamily="34" charset="0"/>
              </a:rPr>
              <a:t>2018;168(3):625-30; </a:t>
            </a:r>
            <a:r>
              <a:rPr lang="en-US" altLang="x-none" sz="1333" b="1" dirty="0" err="1">
                <a:latin typeface="Arial" panose="020B0604020202020204" pitchFamily="34" charset="0"/>
                <a:cs typeface="Arial" panose="020B0604020202020204" pitchFamily="34" charset="0"/>
              </a:rPr>
              <a:t>Telli</a:t>
            </a:r>
            <a:r>
              <a:rPr lang="en-US" altLang="x-none" sz="1333" b="1" dirty="0">
                <a:latin typeface="Arial" panose="020B0604020202020204" pitchFamily="34" charset="0"/>
                <a:cs typeface="Arial" panose="020B0604020202020204" pitchFamily="34" charset="0"/>
              </a:rPr>
              <a:t> ML et al. </a:t>
            </a:r>
            <a:r>
              <a:rPr lang="en-US" altLang="x-none" sz="1333" b="1" i="1" dirty="0">
                <a:latin typeface="Arial" panose="020B0604020202020204" pitchFamily="34" charset="0"/>
                <a:cs typeface="Arial" panose="020B0604020202020204" pitchFamily="34" charset="0"/>
              </a:rPr>
              <a:t>Breast Cancer Res Treat </a:t>
            </a:r>
            <a:r>
              <a:rPr lang="en-US" altLang="x-none" sz="1333" b="1" dirty="0">
                <a:latin typeface="Arial" panose="020B0604020202020204" pitchFamily="34" charset="0"/>
                <a:cs typeface="Arial" panose="020B0604020202020204" pitchFamily="34" charset="0"/>
              </a:rPr>
              <a:t>2018;171(1):21-31.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8D21481-F922-4C49-AC11-E7A6ED9AB08B}"/>
              </a:ext>
            </a:extLst>
          </p:cNvPr>
          <p:cNvSpPr txBox="1">
            <a:spLocks/>
          </p:cNvSpPr>
          <p:nvPr/>
        </p:nvSpPr>
        <p:spPr>
          <a:xfrm>
            <a:off x="554182" y="188474"/>
            <a:ext cx="10917383" cy="888076"/>
          </a:xfrm>
          <a:prstGeom prst="rect">
            <a:avLst/>
          </a:prstGeom>
        </p:spPr>
        <p:txBody>
          <a:bodyPr/>
          <a:lstStyle>
            <a:lvl1pPr algn="ctr" defTabSz="342900" rtl="0" eaLnBrk="1" latinLnBrk="0" hangingPunct="1">
              <a:spcBef>
                <a:spcPct val="0"/>
              </a:spcBef>
              <a:buNone/>
              <a:defRPr sz="3300" b="0" i="0" kern="1200">
                <a:solidFill>
                  <a:schemeClr val="tx1"/>
                </a:solidFill>
                <a:latin typeface="Arial Regular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x-none" sz="3733" b="1" kern="0" dirty="0">
                <a:solidFill>
                  <a:schemeClr val="tx2"/>
                </a:solidFill>
                <a:ea typeface="ＭＳ Ｐゴシック" charset="-128"/>
              </a:rPr>
              <a:t>HR Deficiency or “</a:t>
            </a:r>
            <a:r>
              <a:rPr lang="en-US" altLang="x-none" sz="3733" b="1" i="1" kern="0" dirty="0" err="1">
                <a:solidFill>
                  <a:schemeClr val="tx2"/>
                </a:solidFill>
                <a:ea typeface="ＭＳ Ｐゴシック" charset="-128"/>
              </a:rPr>
              <a:t>BRCAness</a:t>
            </a:r>
            <a:r>
              <a:rPr lang="en-US" altLang="x-none" sz="3733" b="1" i="1" kern="0" dirty="0">
                <a:solidFill>
                  <a:schemeClr val="tx2"/>
                </a:solidFill>
                <a:ea typeface="ＭＳ Ｐゴシック" charset="-128"/>
              </a:rPr>
              <a:t>”</a:t>
            </a:r>
            <a:r>
              <a:rPr lang="en-US" altLang="x-none" sz="3733" b="1" kern="0" dirty="0">
                <a:solidFill>
                  <a:schemeClr val="tx2"/>
                </a:solidFill>
                <a:ea typeface="ＭＳ Ｐゴシック" charset="-128"/>
              </a:rPr>
              <a:t> Biomarkers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C3049E7-ED63-5344-AB1F-30DB6F76FC21}"/>
              </a:ext>
            </a:extLst>
          </p:cNvPr>
          <p:cNvGrpSpPr/>
          <p:nvPr/>
        </p:nvGrpSpPr>
        <p:grpSpPr>
          <a:xfrm>
            <a:off x="4626404" y="1230091"/>
            <a:ext cx="6845161" cy="3025414"/>
            <a:chOff x="3798916" y="1001721"/>
            <a:chExt cx="5133871" cy="2269060"/>
          </a:xfrm>
        </p:grpSpPr>
        <p:sp>
          <p:nvSpPr>
            <p:cNvPr id="2" name="5-Point Star 1"/>
            <p:cNvSpPr/>
            <p:nvPr/>
          </p:nvSpPr>
          <p:spPr bwMode="auto">
            <a:xfrm>
              <a:off x="3798916" y="1001721"/>
              <a:ext cx="244197" cy="216024"/>
            </a:xfrm>
            <a:prstGeom prst="star5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3200">
                <a:latin typeface="Arial" pitchFamily="-72" charset="0"/>
                <a:ea typeface="ＭＳ Ｐゴシック" pitchFamily="-72" charset="-128"/>
                <a:cs typeface="ＭＳ Ｐゴシック" pitchFamily="-72" charset="-128"/>
              </a:endParaRP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D1D60FC-B683-FA4C-9C28-C8F1D1F35465}"/>
                </a:ext>
              </a:extLst>
            </p:cNvPr>
            <p:cNvSpPr txBox="1"/>
            <p:nvPr/>
          </p:nvSpPr>
          <p:spPr>
            <a:xfrm>
              <a:off x="7092280" y="1478318"/>
              <a:ext cx="1840507" cy="1792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33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NCCN guidelines now endorse germline </a:t>
              </a:r>
              <a:r>
                <a:rPr lang="en-US" sz="2133" b="1" i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BRCA1/2</a:t>
              </a:r>
              <a:r>
                <a:rPr lang="en-US" sz="2133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mutation testing for all HER2- MBC patients</a:t>
              </a:r>
            </a:p>
          </p:txBody>
        </p:sp>
        <p:sp>
          <p:nvSpPr>
            <p:cNvPr id="7" name="5-Point Star 6">
              <a:extLst>
                <a:ext uri="{FF2B5EF4-FFF2-40B4-BE49-F238E27FC236}">
                  <a16:creationId xmlns:a16="http://schemas.microsoft.com/office/drawing/2014/main" id="{1FCA229E-A233-D643-88AB-EC01B4CF8E91}"/>
                </a:ext>
              </a:extLst>
            </p:cNvPr>
            <p:cNvSpPr/>
            <p:nvPr/>
          </p:nvSpPr>
          <p:spPr bwMode="auto">
            <a:xfrm>
              <a:off x="6827515" y="1478318"/>
              <a:ext cx="244197" cy="216024"/>
            </a:xfrm>
            <a:prstGeom prst="star5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3200">
                <a:latin typeface="Arial" pitchFamily="-72" charset="0"/>
                <a:ea typeface="ＭＳ Ｐゴシック" pitchFamily="-72" charset="-128"/>
                <a:cs typeface="ＭＳ Ｐゴシック" pitchFamily="-72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321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>
            <a:extLst>
              <a:ext uri="{FF2B5EF4-FFF2-40B4-BE49-F238E27FC236}">
                <a16:creationId xmlns:a16="http://schemas.microsoft.com/office/drawing/2014/main" id="{4ADF137F-FBB8-514E-811F-82E3CF45D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5777" y="6446837"/>
            <a:ext cx="2255839" cy="349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4" name="Rectangle 2">
            <a:extLst>
              <a:ext uri="{FF2B5EF4-FFF2-40B4-BE49-F238E27FC236}">
                <a16:creationId xmlns:a16="http://schemas.microsoft.com/office/drawing/2014/main" id="{3F3A01D9-2979-C042-A39D-3F070601E8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6845" y="6415750"/>
            <a:ext cx="6194425" cy="3206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0" tIns="12007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l" defTabSz="403413">
              <a:tabLst>
                <a:tab pos="638737" algn="l"/>
                <a:tab pos="1277475" algn="l"/>
                <a:tab pos="1916212" algn="l"/>
                <a:tab pos="2554949" algn="l"/>
                <a:tab pos="3193687" algn="l"/>
                <a:tab pos="3832424" algn="l"/>
                <a:tab pos="4471163" algn="l"/>
                <a:tab pos="5109899" algn="l"/>
                <a:tab pos="5748636" algn="l"/>
              </a:tabLst>
              <a:defRPr/>
            </a:pPr>
            <a:r>
              <a:rPr lang="en-US" altLang="x-none" sz="1059" b="1" dirty="0" err="1">
                <a:ea typeface="Arial Unicode MS" charset="0"/>
                <a:cs typeface="Arial Unicode MS" charset="0"/>
              </a:rPr>
              <a:t>McLornan</a:t>
            </a:r>
            <a:r>
              <a:rPr lang="en-US" altLang="x-none" sz="1059" b="1" dirty="0">
                <a:ea typeface="Arial Unicode MS" charset="0"/>
                <a:cs typeface="Arial Unicode MS" charset="0"/>
              </a:rPr>
              <a:t> DP et al. N </a:t>
            </a:r>
            <a:r>
              <a:rPr lang="en-US" altLang="x-none" sz="1059" b="1" dirty="0" err="1">
                <a:ea typeface="Arial Unicode MS" charset="0"/>
                <a:cs typeface="Arial Unicode MS" charset="0"/>
              </a:rPr>
              <a:t>Engl</a:t>
            </a:r>
            <a:r>
              <a:rPr lang="en-US" altLang="x-none" sz="1059" b="1" dirty="0">
                <a:ea typeface="Arial Unicode MS" charset="0"/>
                <a:cs typeface="Arial Unicode MS" charset="0"/>
              </a:rPr>
              <a:t> J Med 2014;371:1725-1735.</a:t>
            </a:r>
          </a:p>
        </p:txBody>
      </p:sp>
      <p:pic>
        <p:nvPicPr>
          <p:cNvPr id="3075" name="Picture 3">
            <a:extLst>
              <a:ext uri="{FF2B5EF4-FFF2-40B4-BE49-F238E27FC236}">
                <a16:creationId xmlns:a16="http://schemas.microsoft.com/office/drawing/2014/main" id="{9E6E1294-5BD1-3042-9DDB-0122C942DC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028" y="1009651"/>
            <a:ext cx="8865944" cy="518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C9FA3D4-F878-2446-89AA-0DF0A244B7E9}"/>
              </a:ext>
            </a:extLst>
          </p:cNvPr>
          <p:cNvSpPr txBox="1">
            <a:spLocks/>
          </p:cNvSpPr>
          <p:nvPr/>
        </p:nvSpPr>
        <p:spPr>
          <a:xfrm>
            <a:off x="376845" y="121575"/>
            <a:ext cx="10917383" cy="888076"/>
          </a:xfrm>
          <a:prstGeom prst="rect">
            <a:avLst/>
          </a:prstGeom>
        </p:spPr>
        <p:txBody>
          <a:bodyPr/>
          <a:lstStyle>
            <a:lvl1pPr algn="ctr" defTabSz="342900" rtl="0" eaLnBrk="1" latinLnBrk="0" hangingPunct="1">
              <a:spcBef>
                <a:spcPct val="0"/>
              </a:spcBef>
              <a:buNone/>
              <a:defRPr sz="3300" b="0" i="0" kern="1200">
                <a:solidFill>
                  <a:schemeClr val="tx1"/>
                </a:solidFill>
                <a:latin typeface="Arial Regular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x-none" sz="3733" b="1" kern="0" dirty="0">
                <a:solidFill>
                  <a:schemeClr val="tx2"/>
                </a:solidFill>
                <a:ea typeface="ＭＳ Ｐゴシック" charset="-128"/>
              </a:rPr>
              <a:t>DNA Damage Response Pathways</a:t>
            </a:r>
          </a:p>
        </p:txBody>
      </p:sp>
    </p:spTree>
    <p:extLst>
      <p:ext uri="{BB962C8B-B14F-4D97-AF65-F5344CB8AC3E}">
        <p14:creationId xmlns:p14="http://schemas.microsoft.com/office/powerpoint/2010/main" val="373996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2757" y="6431801"/>
            <a:ext cx="4586453" cy="320675"/>
          </a:xfrm>
          <a:noFill/>
          <a:extLst/>
        </p:spPr>
        <p:txBody>
          <a:bodyPr vert="horz" wrap="square" lIns="0" tIns="12007" rIns="0" bIns="0" numCol="1" rtlCol="0" anchor="ctr" anchorCtr="0" compatLnSpc="1">
            <a:prstTxWarp prst="textNoShape">
              <a:avLst/>
            </a:prstTxWarp>
            <a:normAutofit fontScale="90000"/>
          </a:bodyPr>
          <a:lstStyle/>
          <a:p>
            <a:pPr lvl="0"/>
            <a:r>
              <a:rPr lang="en-US" altLang="x-none" sz="1333" b="1" dirty="0">
                <a:solidFill>
                  <a:srgbClr val="000000"/>
                </a:solidFill>
                <a:ea typeface="Arial Unicode MS" charset="0"/>
                <a:cs typeface="Arial Unicode MS" charset="0"/>
              </a:rPr>
              <a:t>McLornan DP, et al. </a:t>
            </a:r>
            <a:r>
              <a:rPr lang="en-US" altLang="x-none" sz="1333" b="1" i="1" dirty="0">
                <a:solidFill>
                  <a:srgbClr val="000000"/>
                </a:solidFill>
                <a:ea typeface="Arial Unicode MS" charset="0"/>
                <a:cs typeface="Arial Unicode MS" charset="0"/>
              </a:rPr>
              <a:t>N </a:t>
            </a:r>
            <a:r>
              <a:rPr lang="en-US" altLang="x-none" sz="1333" b="1" i="1" dirty="0" err="1">
                <a:solidFill>
                  <a:srgbClr val="000000"/>
                </a:solidFill>
                <a:ea typeface="Arial Unicode MS" charset="0"/>
                <a:cs typeface="Arial Unicode MS" charset="0"/>
              </a:rPr>
              <a:t>Engl</a:t>
            </a:r>
            <a:r>
              <a:rPr lang="en-US" altLang="x-none" sz="1333" b="1" i="1" dirty="0">
                <a:solidFill>
                  <a:srgbClr val="000000"/>
                </a:solidFill>
                <a:ea typeface="Arial Unicode MS" charset="0"/>
                <a:cs typeface="Arial Unicode MS" charset="0"/>
              </a:rPr>
              <a:t> J Med</a:t>
            </a:r>
            <a:r>
              <a:rPr lang="en-US" altLang="x-none" sz="1333" b="1" dirty="0">
                <a:solidFill>
                  <a:srgbClr val="000000"/>
                </a:solidFill>
                <a:ea typeface="Arial Unicode MS" charset="0"/>
                <a:cs typeface="Arial Unicode MS" charset="0"/>
              </a:rPr>
              <a:t>. 2014;371(18):1725-1735.</a:t>
            </a:r>
            <a:br>
              <a:rPr lang="en-US" sz="3200" b="1" dirty="0">
                <a:solidFill>
                  <a:srgbClr val="000000"/>
                </a:solidFill>
                <a:latin typeface="Arial" charset="0"/>
                <a:ea typeface="ＭＳ Ｐゴシック" charset="0"/>
              </a:rPr>
            </a:br>
            <a:endParaRPr lang="en-US" altLang="x-none" sz="1059" b="1" dirty="0">
              <a:ea typeface="Arial Unicode MS" charset="0"/>
              <a:cs typeface="Arial Unicode MS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32757" y="167144"/>
            <a:ext cx="11995575" cy="100372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i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eorgia" pitchFamily="-72" charset="0"/>
                <a:ea typeface="ＭＳ Ｐゴシック" pitchFamily="-72" charset="-128"/>
                <a:cs typeface="ＭＳ Ｐゴシック" pitchFamily="-72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eorgia" pitchFamily="-72" charset="0"/>
                <a:ea typeface="ＭＳ Ｐゴシック" pitchFamily="-72" charset="-128"/>
                <a:cs typeface="ＭＳ Ｐゴシック" pitchFamily="-72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eorgia" pitchFamily="-72" charset="0"/>
                <a:ea typeface="ＭＳ Ｐゴシック" pitchFamily="-72" charset="-128"/>
                <a:cs typeface="ＭＳ Ｐゴシック" pitchFamily="-72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eorgia" pitchFamily="-72" charset="0"/>
                <a:ea typeface="ＭＳ Ｐゴシック" pitchFamily="-72" charset="-128"/>
                <a:cs typeface="ＭＳ Ｐゴシック" pitchFamily="-7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eorgia" pitchFamily="-72" charset="0"/>
                <a:ea typeface="ＭＳ Ｐゴシック" pitchFamily="-72" charset="-128"/>
                <a:cs typeface="ＭＳ Ｐゴシック" pitchFamily="-72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eorgia" pitchFamily="-72" charset="0"/>
                <a:ea typeface="ＭＳ Ｐゴシック" pitchFamily="-72" charset="-128"/>
                <a:cs typeface="ＭＳ Ｐゴシック" pitchFamily="-72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eorgia" pitchFamily="-72" charset="0"/>
                <a:ea typeface="ＭＳ Ｐゴシック" pitchFamily="-72" charset="-128"/>
                <a:cs typeface="ＭＳ Ｐゴシック" pitchFamily="-72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eorgia" pitchFamily="-72" charset="0"/>
                <a:ea typeface="ＭＳ Ｐゴシック" pitchFamily="-72" charset="-128"/>
                <a:cs typeface="ＭＳ Ｐゴシック" pitchFamily="-72" charset="-128"/>
              </a:defRPr>
            </a:lvl9pPr>
          </a:lstStyle>
          <a:p>
            <a:r>
              <a:rPr lang="en-US" altLang="x-none" sz="3733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Synthetic Lethality According to </a:t>
            </a:r>
            <a:r>
              <a:rPr lang="en-US" altLang="x-none" sz="3733" b="1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BRCA1/2 </a:t>
            </a:r>
            <a:br>
              <a:rPr lang="en-US" altLang="x-none" sz="3733" b="1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x-none" sz="3733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Mutation Status and PARP Inhibition</a:t>
            </a:r>
            <a:endParaRPr lang="en-US" altLang="x-none" sz="3733" b="1" kern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A539BB0-BCE9-C247-B26F-ADDA42B72B29}"/>
              </a:ext>
            </a:extLst>
          </p:cNvPr>
          <p:cNvGrpSpPr/>
          <p:nvPr/>
        </p:nvGrpSpPr>
        <p:grpSpPr>
          <a:xfrm>
            <a:off x="2228829" y="1359046"/>
            <a:ext cx="8810524" cy="4831036"/>
            <a:chOff x="1671621" y="1019284"/>
            <a:chExt cx="6607893" cy="362327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89BCA99-EC1D-224C-B22D-B3E79BE768D3}"/>
                </a:ext>
              </a:extLst>
            </p:cNvPr>
            <p:cNvGrpSpPr/>
            <p:nvPr/>
          </p:nvGrpSpPr>
          <p:grpSpPr>
            <a:xfrm>
              <a:off x="1671621" y="1059437"/>
              <a:ext cx="6607893" cy="3583124"/>
              <a:chOff x="1671621" y="1073505"/>
              <a:chExt cx="6607893" cy="3583124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94" b="33435"/>
              <a:stretch/>
            </p:blipFill>
            <p:spPr bwMode="auto">
              <a:xfrm>
                <a:off x="1671621" y="1073505"/>
                <a:ext cx="6607893" cy="35831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6F86BFDA-546C-A84E-A874-3460DD2B67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02317" y="4641027"/>
                <a:ext cx="6577197" cy="1560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4785665-6E4B-A647-9666-7984962FBD96}"/>
                </a:ext>
              </a:extLst>
            </p:cNvPr>
            <p:cNvSpPr txBox="1"/>
            <p:nvPr/>
          </p:nvSpPr>
          <p:spPr>
            <a:xfrm>
              <a:off x="2524762" y="1024148"/>
              <a:ext cx="1794019" cy="3154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>
                  <a:latin typeface="Arial" panose="020B0604020202020204" pitchFamily="34" charset="0"/>
                  <a:cs typeface="Arial" panose="020B0604020202020204" pitchFamily="34" charset="0"/>
                </a:rPr>
                <a:t>Functional</a:t>
              </a:r>
              <a:r>
                <a:rPr lang="en-US" sz="2133" dirty="0">
                  <a:latin typeface="Arial" panose="020B0604020202020204" pitchFamily="34" charset="0"/>
                  <a:cs typeface="Arial" panose="020B0604020202020204" pitchFamily="34" charset="0"/>
                </a:rPr>
                <a:t> BRCA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7DBCA5E-F613-4547-B99C-3B3A9E069062}"/>
                </a:ext>
              </a:extLst>
            </p:cNvPr>
            <p:cNvSpPr txBox="1"/>
            <p:nvPr/>
          </p:nvSpPr>
          <p:spPr>
            <a:xfrm>
              <a:off x="5697416" y="1019284"/>
              <a:ext cx="2082018" cy="3154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67" dirty="0">
                  <a:latin typeface="Arial" panose="020B0604020202020204" pitchFamily="34" charset="0"/>
                  <a:cs typeface="Arial" panose="020B0604020202020204" pitchFamily="34" charset="0"/>
                </a:rPr>
                <a:t>Dysfunctional</a:t>
              </a:r>
              <a:r>
                <a:rPr lang="en-US" sz="2133" dirty="0">
                  <a:latin typeface="Arial" panose="020B0604020202020204" pitchFamily="34" charset="0"/>
                  <a:cs typeface="Arial" panose="020B0604020202020204" pitchFamily="34" charset="0"/>
                </a:rPr>
                <a:t> BRCA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243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Annual Meeting 18">
      <a:dk1>
        <a:srgbClr val="113468"/>
      </a:dk1>
      <a:lt1>
        <a:sysClr val="window" lastClr="FFFFFF"/>
      </a:lt1>
      <a:dk2>
        <a:srgbClr val="0076A9"/>
      </a:dk2>
      <a:lt2>
        <a:srgbClr val="E7E6E6"/>
      </a:lt2>
      <a:accent1>
        <a:srgbClr val="008764"/>
      </a:accent1>
      <a:accent2>
        <a:srgbClr val="0076A9"/>
      </a:accent2>
      <a:accent3>
        <a:srgbClr val="00457C"/>
      </a:accent3>
      <a:accent4>
        <a:srgbClr val="39B0FF"/>
      </a:accent4>
      <a:accent5>
        <a:srgbClr val="096F76"/>
      </a:accent5>
      <a:accent6>
        <a:srgbClr val="F2CE47"/>
      </a:accent6>
      <a:hlink>
        <a:srgbClr val="F2CE47"/>
      </a:hlink>
      <a:folHlink>
        <a:srgbClr val="39B0FF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AILORx Scientific ASCO 2018 V16 FINAL to ASCO 6-2-18.potx" id="{20A857BA-C8B2-4B42-BB01-A74032A2C573}" vid="{AFED860A-C6ED-D143-9EEE-D1EF9450116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5" ma:contentTypeDescription="Create a new document." ma:contentTypeScope="" ma:versionID="23d67e052bb3c24e620a8f72405d5082">
  <xsd:schema xmlns:xsd="http://www.w3.org/2001/XMLSchema" xmlns:xs="http://www.w3.org/2001/XMLSchema" xmlns:p="http://schemas.microsoft.com/office/2006/metadata/properties" xmlns:ns1="96f1686b-f877-4eb8-89ab-3a67a5dc2612" xmlns:ns3="b4104d5b-b872-4636-a728-507be7308f43" targetNamespace="http://schemas.microsoft.com/office/2006/metadata/properties" ma:root="true" ma:fieldsID="ecf5540b87dd5b4ccfd09fbe6551b200" ns1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1:QID" minOccurs="0"/>
                <xsd:element ref="ns1:Status" minOccurs="0"/>
                <xsd:element ref="ns1:MediaServiceMetadata" minOccurs="0"/>
                <xsd:element ref="ns1:MediaServiceFastMetadata" minOccurs="0"/>
                <xsd:element ref="ns1:MediaServiceAutoTags" minOccurs="0"/>
                <xsd:element ref="ns1:MediaServiceOCR" minOccurs="0"/>
                <xsd:element ref="ns1:MediaServiceDateTaken" minOccurs="0"/>
                <xsd:element ref="ns1:MediaServiceLocation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3:TaxKeywordTaxHTField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QID" ma:index="0" nillable="true" ma:displayName="QID" ma:indexed="true" ma:internalName="QID">
      <xsd:simpleType>
        <xsd:restriction base="dms:Number"/>
      </xsd:simpleType>
    </xsd:element>
    <xsd:element name="Status" ma:index="3" nillable="true" ma:displayName="Status" ma:format="Dropdown" ma:internalName="Status">
      <xsd:simpleType>
        <xsd:restriction base="dms:Choice">
          <xsd:enumeration value="Not started"/>
          <xsd:enumeration value="Web Build"/>
          <xsd:enumeration value="In Progress"/>
          <xsd:enumeration value="Launched"/>
          <xsd:enumeration value="Complete"/>
          <xsd:enumeration value="Delayed"/>
        </xsd:restriction>
      </xsd:simpleType>
    </xsd:element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MediaServiceAutoTags" ma:internalName="MediaServiceAutoTags" ma:readOnly="true">
      <xsd:simpleType>
        <xsd:restriction base="dms:Text"/>
      </xsd:simpleType>
    </xsd:element>
    <xsd:element name="MediaServiceOCR" ma:index="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d75259b8-d078-43ce-9531-d35c0553c861}" ma:internalName="TaxCatchAll" ma:showField="CatchAllData" ma:web="b4104d5b-b872-4636-a728-507be7308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  <TaxCatchAll xmlns="b4104d5b-b872-4636-a728-507be7308f43"/>
    <QID xmlns="96f1686b-f877-4eb8-89ab-3a67a5dc2612" xsi:nil="true"/>
    <TaxKeywordTaxHTField xmlns="b4104d5b-b872-4636-a728-507be7308f43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A16F9961-3B4C-4B50-A024-4E3A0E2B1520}"/>
</file>

<file path=customXml/itemProps2.xml><?xml version="1.0" encoding="utf-8"?>
<ds:datastoreItem xmlns:ds="http://schemas.openxmlformats.org/officeDocument/2006/customXml" ds:itemID="{29F82072-BD4C-4EFC-896B-12A0D0EBF14F}"/>
</file>

<file path=customXml/itemProps3.xml><?xml version="1.0" encoding="utf-8"?>
<ds:datastoreItem xmlns:ds="http://schemas.openxmlformats.org/officeDocument/2006/customXml" ds:itemID="{6E41AE47-835C-453A-B705-07A0F2613F4A}"/>
</file>

<file path=docProps/app.xml><?xml version="1.0" encoding="utf-8"?>
<Properties xmlns="http://schemas.openxmlformats.org/officeDocument/2006/extended-properties" xmlns:vt="http://schemas.openxmlformats.org/officeDocument/2006/docPropsVTypes">
  <TotalTime>1568</TotalTime>
  <Words>1342</Words>
  <Application>Microsoft Macintosh PowerPoint</Application>
  <PresentationFormat>Widescreen</PresentationFormat>
  <Paragraphs>331</Paragraphs>
  <Slides>20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 Unicode MS</vt:lpstr>
      <vt:lpstr>Arial</vt:lpstr>
      <vt:lpstr>Arial Black</vt:lpstr>
      <vt:lpstr>Arial Regular</vt:lpstr>
      <vt:lpstr>Calibri</vt:lpstr>
      <vt:lpstr>Trebuchet MS</vt:lpstr>
      <vt:lpstr>Wingdings</vt:lpstr>
      <vt:lpstr>Office Theme</vt:lpstr>
      <vt:lpstr>Custom Design</vt:lpstr>
      <vt:lpstr>PowerPoint Presentation</vt:lpstr>
      <vt:lpstr> Current &amp; Emerging Role of PARP Inhibitors in Metastatic Breast Cancer</vt:lpstr>
      <vt:lpstr>Historical Approach to Treatment of HER2-Negative Advanced Breast Cancer</vt:lpstr>
      <vt:lpstr>PowerPoint Presentation</vt:lpstr>
      <vt:lpstr>Hereditary Breast Cancer</vt:lpstr>
      <vt:lpstr>Homologous Recombination (HR) DNA Repair Defects in Breast Cancer</vt:lpstr>
      <vt:lpstr>PowerPoint Presentation</vt:lpstr>
      <vt:lpstr>McLornan DP et al. N Engl J Med 2014;371:1725-1735.</vt:lpstr>
      <vt:lpstr>McLornan DP, et al. N Engl J Med. 2014;371(18):1725-1735. </vt:lpstr>
      <vt:lpstr>PowerPoint Presentation</vt:lpstr>
      <vt:lpstr>Phase III OlympiAD Trial Olaparib in gBRCA1/2 Mutant Advanced Breast Cancer</vt:lpstr>
      <vt:lpstr>Phase III OlympiAD Trial PFS with Olaparib Monotherapy</vt:lpstr>
      <vt:lpstr>Phase III OlympiAD Trial Additional Endpoints</vt:lpstr>
      <vt:lpstr>Phase III EMBRACA Trial Talazoparib in gBRCA1/2 Mutant Advanced Breast Cancer</vt:lpstr>
      <vt:lpstr>Phase III EMBRACA Trial PFS with Talazoparib Monotherapy</vt:lpstr>
      <vt:lpstr>Phase III EMBRACA Trial Additional Endpoints</vt:lpstr>
      <vt:lpstr>Differences in Metabolism and Drug-Drug Interactions</vt:lpstr>
      <vt:lpstr>Dose Adjustments for Adverse Events</vt:lpstr>
      <vt:lpstr>Strategies to Target DNA Damage Response (DDR)  Defects Beyond gBRCA1/2</vt:lpstr>
      <vt:lpstr>PARP Inhibition May Enhance Immune Surveillance Through Multiple Mechanisms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NCCN Tumor Board Series: Systemic Treatment of Advanced HR+, HER2 neg Breast Cancer </dc:title>
  <dc:creator>Greg</dc:creator>
  <cp:lastModifiedBy>Alexis Oneca</cp:lastModifiedBy>
  <cp:revision>77</cp:revision>
  <cp:lastPrinted>2019-04-01T21:08:38Z</cp:lastPrinted>
  <dcterms:created xsi:type="dcterms:W3CDTF">2018-07-02T16:45:12Z</dcterms:created>
  <dcterms:modified xsi:type="dcterms:W3CDTF">2019-05-03T14:58:14Z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  <property fmtid="{D5CDD505-2E9C-101B-9397-08002B2CF9AE}" pid="3" name="TaxKeyword">
    <vt:lpwstr/>
  </property>
</Properties>
</file>