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7972" r:id="rId2"/>
    <p:sldMasterId id="2147487997" r:id="rId3"/>
    <p:sldMasterId id="2147488026" r:id="rId4"/>
  </p:sldMasterIdLst>
  <p:notesMasterIdLst>
    <p:notesMasterId r:id="rId68"/>
  </p:notesMasterIdLst>
  <p:handoutMasterIdLst>
    <p:handoutMasterId r:id="rId69"/>
  </p:handoutMasterIdLst>
  <p:sldIdLst>
    <p:sldId id="3077" r:id="rId5"/>
    <p:sldId id="2580" r:id="rId6"/>
    <p:sldId id="2311" r:id="rId7"/>
    <p:sldId id="329" r:id="rId8"/>
    <p:sldId id="3078" r:id="rId9"/>
    <p:sldId id="924" r:id="rId10"/>
    <p:sldId id="3079" r:id="rId11"/>
    <p:sldId id="925" r:id="rId12"/>
    <p:sldId id="3080" r:id="rId13"/>
    <p:sldId id="3082" r:id="rId14"/>
    <p:sldId id="3081" r:id="rId15"/>
    <p:sldId id="926" r:id="rId16"/>
    <p:sldId id="2598" r:id="rId17"/>
    <p:sldId id="2418" r:id="rId18"/>
    <p:sldId id="2599" r:id="rId19"/>
    <p:sldId id="2605" r:id="rId20"/>
    <p:sldId id="2606" r:id="rId21"/>
    <p:sldId id="2582" r:id="rId22"/>
    <p:sldId id="2521" r:id="rId23"/>
    <p:sldId id="2555" r:id="rId24"/>
    <p:sldId id="2531" r:id="rId25"/>
    <p:sldId id="2515" r:id="rId26"/>
    <p:sldId id="2513" r:id="rId27"/>
    <p:sldId id="2516" r:id="rId28"/>
    <p:sldId id="2512" r:id="rId29"/>
    <p:sldId id="2564" r:id="rId30"/>
    <p:sldId id="2118" r:id="rId31"/>
    <p:sldId id="2169" r:id="rId32"/>
    <p:sldId id="2583" r:id="rId33"/>
    <p:sldId id="923" r:id="rId34"/>
    <p:sldId id="2520" r:id="rId35"/>
    <p:sldId id="2600" r:id="rId36"/>
    <p:sldId id="2519" r:id="rId37"/>
    <p:sldId id="2557" r:id="rId38"/>
    <p:sldId id="2559" r:id="rId39"/>
    <p:sldId id="1121" r:id="rId40"/>
    <p:sldId id="1120" r:id="rId41"/>
    <p:sldId id="1163" r:id="rId42"/>
    <p:sldId id="2547" r:id="rId43"/>
    <p:sldId id="2088" r:id="rId44"/>
    <p:sldId id="2108" r:id="rId45"/>
    <p:sldId id="2110" r:id="rId46"/>
    <p:sldId id="2560" r:id="rId47"/>
    <p:sldId id="2561" r:id="rId48"/>
    <p:sldId id="2509" r:id="rId49"/>
    <p:sldId id="2548" r:id="rId50"/>
    <p:sldId id="2191" r:id="rId51"/>
    <p:sldId id="2584" r:id="rId52"/>
    <p:sldId id="2523" r:id="rId53"/>
    <p:sldId id="2601" r:id="rId54"/>
    <p:sldId id="2602" r:id="rId55"/>
    <p:sldId id="2550" r:id="rId56"/>
    <p:sldId id="259" r:id="rId57"/>
    <p:sldId id="318" r:id="rId58"/>
    <p:sldId id="2563" r:id="rId59"/>
    <p:sldId id="2551" r:id="rId60"/>
    <p:sldId id="2568" r:id="rId61"/>
    <p:sldId id="2562" r:id="rId62"/>
    <p:sldId id="2518" r:id="rId63"/>
    <p:sldId id="2603" r:id="rId64"/>
    <p:sldId id="2604" r:id="rId65"/>
    <p:sldId id="2368" r:id="rId66"/>
    <p:sldId id="2556" r:id="rId6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  <a:srgbClr val="DCFFCE"/>
    <a:srgbClr val="92D050"/>
    <a:srgbClr val="F9D993"/>
    <a:srgbClr val="F9951D"/>
    <a:srgbClr val="025596"/>
    <a:srgbClr val="002D5C"/>
    <a:srgbClr val="203864"/>
    <a:srgbClr val="005696"/>
    <a:srgbClr val="002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556997-6DE8-1449-8FBB-F15DEC877CA3}" v="27" dt="2019-04-15T16:32:33.0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43" autoAdjust="0"/>
    <p:restoredTop sz="89955" autoAdjust="0"/>
  </p:normalViewPr>
  <p:slideViewPr>
    <p:cSldViewPr>
      <p:cViewPr varScale="1">
        <p:scale>
          <a:sx n="99" d="100"/>
          <a:sy n="99" d="100"/>
        </p:scale>
        <p:origin x="1008" y="176"/>
      </p:cViewPr>
      <p:guideLst>
        <p:guide orient="horz" pos="2160"/>
        <p:guide pos="37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0" d="100"/>
          <a:sy n="70" d="100"/>
        </p:scale>
        <p:origin x="-292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microsoft.com/office/2016/11/relationships/changesInfo" Target="changesInfos/changesInfo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handoutMaster" Target="handoutMasters/handoutMaster1.xml"/><Relationship Id="rId77" Type="http://schemas.openxmlformats.org/officeDocument/2006/relationships/customXml" Target="../customXml/item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presProps" Target="presProps.xml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bleStyles" Target="tableStyles.xml"/><Relationship Id="rId78" Type="http://schemas.openxmlformats.org/officeDocument/2006/relationships/customXml" Target="../customXml/item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customXml" Target="../customXml/item1.xml"/><Relationship Id="rId7" Type="http://schemas.openxmlformats.org/officeDocument/2006/relationships/slide" Target="slides/slide3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na Izquierdo" userId="46480b9d-78ec-4659-884d-35c5467fe41c" providerId="ADAL" clId="{74556997-6DE8-1449-8FBB-F15DEC877CA3}"/>
    <pc:docChg chg="custSel addSld delSld modSld delMainMaster">
      <pc:chgData name="Silvana Izquierdo" userId="46480b9d-78ec-4659-884d-35c5467fe41c" providerId="ADAL" clId="{74556997-6DE8-1449-8FBB-F15DEC877CA3}" dt="2019-04-15T16:32:31.256" v="97" actId="20577"/>
      <pc:docMkLst>
        <pc:docMk/>
      </pc:docMkLst>
      <pc:sldChg chg="modNotesTx">
        <pc:chgData name="Silvana Izquierdo" userId="46480b9d-78ec-4659-884d-35c5467fe41c" providerId="ADAL" clId="{74556997-6DE8-1449-8FBB-F15DEC877CA3}" dt="2019-04-15T16:32:31.256" v="97" actId="20577"/>
        <pc:sldMkLst>
          <pc:docMk/>
          <pc:sldMk cId="743248135" sldId="259"/>
        </pc:sldMkLst>
      </pc:sldChg>
      <pc:sldChg chg="del">
        <pc:chgData name="Silvana Izquierdo" userId="46480b9d-78ec-4659-884d-35c5467fe41c" providerId="ADAL" clId="{74556997-6DE8-1449-8FBB-F15DEC877CA3}" dt="2019-04-15T16:11:27.575" v="13" actId="2696"/>
        <pc:sldMkLst>
          <pc:docMk/>
          <pc:sldMk cId="3510609945" sldId="260"/>
        </pc:sldMkLst>
      </pc:sldChg>
      <pc:sldChg chg="del">
        <pc:chgData name="Silvana Izquierdo" userId="46480b9d-78ec-4659-884d-35c5467fe41c" providerId="ADAL" clId="{74556997-6DE8-1449-8FBB-F15DEC877CA3}" dt="2019-04-15T16:11:27.592" v="14" actId="2696"/>
        <pc:sldMkLst>
          <pc:docMk/>
          <pc:sldMk cId="2044830192" sldId="261"/>
        </pc:sldMkLst>
      </pc:sldChg>
      <pc:sldChg chg="del">
        <pc:chgData name="Silvana Izquierdo" userId="46480b9d-78ec-4659-884d-35c5467fe41c" providerId="ADAL" clId="{74556997-6DE8-1449-8FBB-F15DEC877CA3}" dt="2019-04-15T16:11:27.564" v="12" actId="2696"/>
        <pc:sldMkLst>
          <pc:docMk/>
          <pc:sldMk cId="138217176" sldId="262"/>
        </pc:sldMkLst>
      </pc:sldChg>
      <pc:sldChg chg="del">
        <pc:chgData name="Silvana Izquierdo" userId="46480b9d-78ec-4659-884d-35c5467fe41c" providerId="ADAL" clId="{74556997-6DE8-1449-8FBB-F15DEC877CA3}" dt="2019-04-15T16:11:31.687" v="16" actId="2696"/>
        <pc:sldMkLst>
          <pc:docMk/>
          <pc:sldMk cId="1791806190" sldId="264"/>
        </pc:sldMkLst>
      </pc:sldChg>
      <pc:sldChg chg="del">
        <pc:chgData name="Silvana Izquierdo" userId="46480b9d-78ec-4659-884d-35c5467fe41c" providerId="ADAL" clId="{74556997-6DE8-1449-8FBB-F15DEC877CA3}" dt="2019-04-15T16:11:31.701" v="17" actId="2696"/>
        <pc:sldMkLst>
          <pc:docMk/>
          <pc:sldMk cId="1383865741" sldId="265"/>
        </pc:sldMkLst>
      </pc:sldChg>
      <pc:sldChg chg="del">
        <pc:chgData name="Silvana Izquierdo" userId="46480b9d-78ec-4659-884d-35c5467fe41c" providerId="ADAL" clId="{74556997-6DE8-1449-8FBB-F15DEC877CA3}" dt="2019-04-15T16:11:31.719" v="18" actId="2696"/>
        <pc:sldMkLst>
          <pc:docMk/>
          <pc:sldMk cId="564355863" sldId="266"/>
        </pc:sldMkLst>
      </pc:sldChg>
      <pc:sldChg chg="del">
        <pc:chgData name="Silvana Izquierdo" userId="46480b9d-78ec-4659-884d-35c5467fe41c" providerId="ADAL" clId="{74556997-6DE8-1449-8FBB-F15DEC877CA3}" dt="2019-04-15T16:11:36.400" v="20" actId="2696"/>
        <pc:sldMkLst>
          <pc:docMk/>
          <pc:sldMk cId="3821050066" sldId="268"/>
        </pc:sldMkLst>
      </pc:sldChg>
      <pc:sldChg chg="del">
        <pc:chgData name="Silvana Izquierdo" userId="46480b9d-78ec-4659-884d-35c5467fe41c" providerId="ADAL" clId="{74556997-6DE8-1449-8FBB-F15DEC877CA3}" dt="2019-04-15T16:11:39.866" v="21" actId="2696"/>
        <pc:sldMkLst>
          <pc:docMk/>
          <pc:sldMk cId="4104485487" sldId="269"/>
        </pc:sldMkLst>
      </pc:sldChg>
      <pc:sldChg chg="del">
        <pc:chgData name="Silvana Izquierdo" userId="46480b9d-78ec-4659-884d-35c5467fe41c" providerId="ADAL" clId="{74556997-6DE8-1449-8FBB-F15DEC877CA3}" dt="2019-04-15T16:11:39.878" v="22" actId="2696"/>
        <pc:sldMkLst>
          <pc:docMk/>
          <pc:sldMk cId="2239509049" sldId="270"/>
        </pc:sldMkLst>
      </pc:sldChg>
      <pc:sldChg chg="del">
        <pc:chgData name="Silvana Izquierdo" userId="46480b9d-78ec-4659-884d-35c5467fe41c" providerId="ADAL" clId="{74556997-6DE8-1449-8FBB-F15DEC877CA3}" dt="2019-04-15T16:11:39.890" v="23" actId="2696"/>
        <pc:sldMkLst>
          <pc:docMk/>
          <pc:sldMk cId="972833901" sldId="271"/>
        </pc:sldMkLst>
      </pc:sldChg>
      <pc:sldChg chg="del">
        <pc:chgData name="Silvana Izquierdo" userId="46480b9d-78ec-4659-884d-35c5467fe41c" providerId="ADAL" clId="{74556997-6DE8-1449-8FBB-F15DEC877CA3}" dt="2019-04-15T16:11:39.902" v="24" actId="2696"/>
        <pc:sldMkLst>
          <pc:docMk/>
          <pc:sldMk cId="3598185761" sldId="272"/>
        </pc:sldMkLst>
      </pc:sldChg>
      <pc:sldChg chg="del">
        <pc:chgData name="Silvana Izquierdo" userId="46480b9d-78ec-4659-884d-35c5467fe41c" providerId="ADAL" clId="{74556997-6DE8-1449-8FBB-F15DEC877CA3}" dt="2019-04-15T16:11:39.914" v="25" actId="2696"/>
        <pc:sldMkLst>
          <pc:docMk/>
          <pc:sldMk cId="780714220" sldId="273"/>
        </pc:sldMkLst>
      </pc:sldChg>
      <pc:sldChg chg="del">
        <pc:chgData name="Silvana Izquierdo" userId="46480b9d-78ec-4659-884d-35c5467fe41c" providerId="ADAL" clId="{74556997-6DE8-1449-8FBB-F15DEC877CA3}" dt="2019-04-15T16:11:39.931" v="26" actId="2696"/>
        <pc:sldMkLst>
          <pc:docMk/>
          <pc:sldMk cId="2239645516" sldId="274"/>
        </pc:sldMkLst>
      </pc:sldChg>
      <pc:sldChg chg="del">
        <pc:chgData name="Silvana Izquierdo" userId="46480b9d-78ec-4659-884d-35c5467fe41c" providerId="ADAL" clId="{74556997-6DE8-1449-8FBB-F15DEC877CA3}" dt="2019-04-15T16:11:41.347" v="27" actId="2696"/>
        <pc:sldMkLst>
          <pc:docMk/>
          <pc:sldMk cId="1501087354" sldId="275"/>
        </pc:sldMkLst>
      </pc:sldChg>
      <pc:sldChg chg="add">
        <pc:chgData name="Silvana Izquierdo" userId="46480b9d-78ec-4659-884d-35c5467fe41c" providerId="ADAL" clId="{74556997-6DE8-1449-8FBB-F15DEC877CA3}" dt="2019-04-15T16:11:05.636" v="1"/>
        <pc:sldMkLst>
          <pc:docMk/>
          <pc:sldMk cId="3774343451" sldId="329"/>
        </pc:sldMkLst>
      </pc:sldChg>
      <pc:sldChg chg="del">
        <pc:chgData name="Silvana Izquierdo" userId="46480b9d-78ec-4659-884d-35c5467fe41c" providerId="ADAL" clId="{74556997-6DE8-1449-8FBB-F15DEC877CA3}" dt="2019-04-15T16:11:11.206" v="2" actId="2696"/>
        <pc:sldMkLst>
          <pc:docMk/>
          <pc:sldMk cId="956746237" sldId="924"/>
        </pc:sldMkLst>
      </pc:sldChg>
      <pc:sldChg chg="add">
        <pc:chgData name="Silvana Izquierdo" userId="46480b9d-78ec-4659-884d-35c5467fe41c" providerId="ADAL" clId="{74556997-6DE8-1449-8FBB-F15DEC877CA3}" dt="2019-04-15T16:31:14.975" v="91"/>
        <pc:sldMkLst>
          <pc:docMk/>
          <pc:sldMk cId="1702579692" sldId="924"/>
        </pc:sldMkLst>
      </pc:sldChg>
      <pc:sldChg chg="add">
        <pc:chgData name="Silvana Izquierdo" userId="46480b9d-78ec-4659-884d-35c5467fe41c" providerId="ADAL" clId="{74556997-6DE8-1449-8FBB-F15DEC877CA3}" dt="2019-04-15T16:31:25.895" v="92"/>
        <pc:sldMkLst>
          <pc:docMk/>
          <pc:sldMk cId="2927750611" sldId="925"/>
        </pc:sldMkLst>
      </pc:sldChg>
      <pc:sldChg chg="add">
        <pc:chgData name="Silvana Izquierdo" userId="46480b9d-78ec-4659-884d-35c5467fe41c" providerId="ADAL" clId="{74556997-6DE8-1449-8FBB-F15DEC877CA3}" dt="2019-04-15T16:31:47.617" v="94"/>
        <pc:sldMkLst>
          <pc:docMk/>
          <pc:sldMk cId="2357128258" sldId="926"/>
        </pc:sldMkLst>
      </pc:sldChg>
      <pc:sldChg chg="del">
        <pc:chgData name="Silvana Izquierdo" userId="46480b9d-78ec-4659-884d-35c5467fe41c" providerId="ADAL" clId="{74556997-6DE8-1449-8FBB-F15DEC877CA3}" dt="2019-04-15T16:11:44.744" v="40" actId="2696"/>
        <pc:sldMkLst>
          <pc:docMk/>
          <pc:sldMk cId="0" sldId="1062"/>
        </pc:sldMkLst>
      </pc:sldChg>
      <pc:sldChg chg="modNotesTx">
        <pc:chgData name="Silvana Izquierdo" userId="46480b9d-78ec-4659-884d-35c5467fe41c" providerId="ADAL" clId="{74556997-6DE8-1449-8FBB-F15DEC877CA3}" dt="2019-04-15T16:32:20.935" v="96" actId="20577"/>
        <pc:sldMkLst>
          <pc:docMk/>
          <pc:sldMk cId="3328066515" sldId="1120"/>
        </pc:sldMkLst>
      </pc:sldChg>
      <pc:sldChg chg="modNotesTx">
        <pc:chgData name="Silvana Izquierdo" userId="46480b9d-78ec-4659-884d-35c5467fe41c" providerId="ADAL" clId="{74556997-6DE8-1449-8FBB-F15DEC877CA3}" dt="2019-04-15T16:32:11.539" v="95" actId="20577"/>
        <pc:sldMkLst>
          <pc:docMk/>
          <pc:sldMk cId="2716521710" sldId="2118"/>
        </pc:sldMkLst>
      </pc:sldChg>
      <pc:sldChg chg="del">
        <pc:chgData name="Silvana Izquierdo" userId="46480b9d-78ec-4659-884d-35c5467fe41c" providerId="ADAL" clId="{74556997-6DE8-1449-8FBB-F15DEC877CA3}" dt="2019-04-15T16:11:11.296" v="7" actId="2696"/>
        <pc:sldMkLst>
          <pc:docMk/>
          <pc:sldMk cId="2143881967" sldId="2360"/>
        </pc:sldMkLst>
      </pc:sldChg>
      <pc:sldChg chg="del">
        <pc:chgData name="Silvana Izquierdo" userId="46480b9d-78ec-4659-884d-35c5467fe41c" providerId="ADAL" clId="{74556997-6DE8-1449-8FBB-F15DEC877CA3}" dt="2019-04-15T16:11:11.223" v="3" actId="2696"/>
        <pc:sldMkLst>
          <pc:docMk/>
          <pc:sldMk cId="1660016974" sldId="2362"/>
        </pc:sldMkLst>
      </pc:sldChg>
      <pc:sldChg chg="del">
        <pc:chgData name="Silvana Izquierdo" userId="46480b9d-78ec-4659-884d-35c5467fe41c" providerId="ADAL" clId="{74556997-6DE8-1449-8FBB-F15DEC877CA3}" dt="2019-04-15T16:11:11.285" v="6" actId="2696"/>
        <pc:sldMkLst>
          <pc:docMk/>
          <pc:sldMk cId="3504121852" sldId="2363"/>
        </pc:sldMkLst>
      </pc:sldChg>
      <pc:sldChg chg="del">
        <pc:chgData name="Silvana Izquierdo" userId="46480b9d-78ec-4659-884d-35c5467fe41c" providerId="ADAL" clId="{74556997-6DE8-1449-8FBB-F15DEC877CA3}" dt="2019-04-15T16:11:11.308" v="8" actId="2696"/>
        <pc:sldMkLst>
          <pc:docMk/>
          <pc:sldMk cId="3699952505" sldId="2364"/>
        </pc:sldMkLst>
      </pc:sldChg>
      <pc:sldChg chg="del">
        <pc:chgData name="Silvana Izquierdo" userId="46480b9d-78ec-4659-884d-35c5467fe41c" providerId="ADAL" clId="{74556997-6DE8-1449-8FBB-F15DEC877CA3}" dt="2019-04-15T16:11:11.335" v="9" actId="2696"/>
        <pc:sldMkLst>
          <pc:docMk/>
          <pc:sldMk cId="1169791845" sldId="2365"/>
        </pc:sldMkLst>
      </pc:sldChg>
      <pc:sldChg chg="del">
        <pc:chgData name="Silvana Izquierdo" userId="46480b9d-78ec-4659-884d-35c5467fe41c" providerId="ADAL" clId="{74556997-6DE8-1449-8FBB-F15DEC877CA3}" dt="2019-04-15T16:11:11.241" v="4" actId="2696"/>
        <pc:sldMkLst>
          <pc:docMk/>
          <pc:sldMk cId="742532729" sldId="2380"/>
        </pc:sldMkLst>
      </pc:sldChg>
      <pc:sldChg chg="del">
        <pc:chgData name="Silvana Izquierdo" userId="46480b9d-78ec-4659-884d-35c5467fe41c" providerId="ADAL" clId="{74556997-6DE8-1449-8FBB-F15DEC877CA3}" dt="2019-04-15T16:11:11.272" v="5" actId="2696"/>
        <pc:sldMkLst>
          <pc:docMk/>
          <pc:sldMk cId="1112072774" sldId="2552"/>
        </pc:sldMkLst>
      </pc:sldChg>
      <pc:sldChg chg="del">
        <pc:chgData name="Silvana Izquierdo" userId="46480b9d-78ec-4659-884d-35c5467fe41c" providerId="ADAL" clId="{74556997-6DE8-1449-8FBB-F15DEC877CA3}" dt="2019-04-15T16:11:11.354" v="10" actId="2696"/>
        <pc:sldMkLst>
          <pc:docMk/>
          <pc:sldMk cId="1512945721" sldId="2581"/>
        </pc:sldMkLst>
      </pc:sldChg>
      <pc:sldChg chg="del">
        <pc:chgData name="Silvana Izquierdo" userId="46480b9d-78ec-4659-884d-35c5467fe41c" providerId="ADAL" clId="{74556997-6DE8-1449-8FBB-F15DEC877CA3}" dt="2019-04-15T16:11:22.917" v="11" actId="2696"/>
        <pc:sldMkLst>
          <pc:docMk/>
          <pc:sldMk cId="1672574638" sldId="2585"/>
        </pc:sldMkLst>
      </pc:sldChg>
      <pc:sldChg chg="del">
        <pc:chgData name="Silvana Izquierdo" userId="46480b9d-78ec-4659-884d-35c5467fe41c" providerId="ADAL" clId="{74556997-6DE8-1449-8FBB-F15DEC877CA3}" dt="2019-04-15T16:11:29.242" v="15" actId="2696"/>
        <pc:sldMkLst>
          <pc:docMk/>
          <pc:sldMk cId="3330732067" sldId="2586"/>
        </pc:sldMkLst>
      </pc:sldChg>
      <pc:sldChg chg="del">
        <pc:chgData name="Silvana Izquierdo" userId="46480b9d-78ec-4659-884d-35c5467fe41c" providerId="ADAL" clId="{74556997-6DE8-1449-8FBB-F15DEC877CA3}" dt="2019-04-15T16:11:35.348" v="19" actId="2696"/>
        <pc:sldMkLst>
          <pc:docMk/>
          <pc:sldMk cId="4187131798" sldId="2587"/>
        </pc:sldMkLst>
      </pc:sldChg>
      <pc:sldChg chg="add">
        <pc:chgData name="Silvana Izquierdo" userId="46480b9d-78ec-4659-884d-35c5467fe41c" providerId="ADAL" clId="{74556997-6DE8-1449-8FBB-F15DEC877CA3}" dt="2019-04-15T16:10:49.118" v="0"/>
        <pc:sldMkLst>
          <pc:docMk/>
          <pc:sldMk cId="2177776326" sldId="3077"/>
        </pc:sldMkLst>
      </pc:sldChg>
      <pc:sldChg chg="addSp delSp modSp add">
        <pc:chgData name="Silvana Izquierdo" userId="46480b9d-78ec-4659-884d-35c5467fe41c" providerId="ADAL" clId="{74556997-6DE8-1449-8FBB-F15DEC877CA3}" dt="2019-04-15T16:27:36.628" v="52" actId="14861"/>
        <pc:sldMkLst>
          <pc:docMk/>
          <pc:sldMk cId="495250526" sldId="3078"/>
        </pc:sldMkLst>
        <pc:spChg chg="mod">
          <ac:chgData name="Silvana Izquierdo" userId="46480b9d-78ec-4659-884d-35c5467fe41c" providerId="ADAL" clId="{74556997-6DE8-1449-8FBB-F15DEC877CA3}" dt="2019-04-15T16:19:38.039" v="44" actId="113"/>
          <ac:spMkLst>
            <pc:docMk/>
            <pc:sldMk cId="495250526" sldId="3078"/>
            <ac:spMk id="5" creationId="{F4E22311-58AD-8E49-AA67-990165540413}"/>
          </ac:spMkLst>
        </pc:spChg>
        <pc:picChg chg="add mod">
          <ac:chgData name="Silvana Izquierdo" userId="46480b9d-78ec-4659-884d-35c5467fe41c" providerId="ADAL" clId="{74556997-6DE8-1449-8FBB-F15DEC877CA3}" dt="2019-04-15T16:27:36.628" v="52" actId="14861"/>
          <ac:picMkLst>
            <pc:docMk/>
            <pc:sldMk cId="495250526" sldId="3078"/>
            <ac:picMk id="3" creationId="{5CDBFA62-A9EC-7749-9F9F-C7D52776C8AE}"/>
          </ac:picMkLst>
        </pc:picChg>
        <pc:picChg chg="del">
          <ac:chgData name="Silvana Izquierdo" userId="46480b9d-78ec-4659-884d-35c5467fe41c" providerId="ADAL" clId="{74556997-6DE8-1449-8FBB-F15DEC877CA3}" dt="2019-04-15T16:27:32.428" v="51" actId="478"/>
          <ac:picMkLst>
            <pc:docMk/>
            <pc:sldMk cId="495250526" sldId="3078"/>
            <ac:picMk id="9" creationId="{B8E9DBA7-0AFF-AD40-B928-68B50C4D51E4}"/>
          </ac:picMkLst>
        </pc:picChg>
      </pc:sldChg>
      <pc:sldChg chg="addSp delSp modSp add">
        <pc:chgData name="Silvana Izquierdo" userId="46480b9d-78ec-4659-884d-35c5467fe41c" providerId="ADAL" clId="{74556997-6DE8-1449-8FBB-F15DEC877CA3}" dt="2019-04-15T16:28:17.939" v="65" actId="14861"/>
        <pc:sldMkLst>
          <pc:docMk/>
          <pc:sldMk cId="825168578" sldId="3079"/>
        </pc:sldMkLst>
        <pc:spChg chg="mod">
          <ac:chgData name="Silvana Izquierdo" userId="46480b9d-78ec-4659-884d-35c5467fe41c" providerId="ADAL" clId="{74556997-6DE8-1449-8FBB-F15DEC877CA3}" dt="2019-04-15T16:27:54.753" v="57" actId="14100"/>
          <ac:spMkLst>
            <pc:docMk/>
            <pc:sldMk cId="825168578" sldId="3079"/>
            <ac:spMk id="5" creationId="{F4E22311-58AD-8E49-AA67-990165540413}"/>
          </ac:spMkLst>
        </pc:spChg>
        <pc:picChg chg="del">
          <ac:chgData name="Silvana Izquierdo" userId="46480b9d-78ec-4659-884d-35c5467fe41c" providerId="ADAL" clId="{74556997-6DE8-1449-8FBB-F15DEC877CA3}" dt="2019-04-15T16:28:14.495" v="64" actId="478"/>
          <ac:picMkLst>
            <pc:docMk/>
            <pc:sldMk cId="825168578" sldId="3079"/>
            <ac:picMk id="3" creationId="{5CDBFA62-A9EC-7749-9F9F-C7D52776C8AE}"/>
          </ac:picMkLst>
        </pc:picChg>
        <pc:picChg chg="add mod">
          <ac:chgData name="Silvana Izquierdo" userId="46480b9d-78ec-4659-884d-35c5467fe41c" providerId="ADAL" clId="{74556997-6DE8-1449-8FBB-F15DEC877CA3}" dt="2019-04-15T16:28:17.939" v="65" actId="14861"/>
          <ac:picMkLst>
            <pc:docMk/>
            <pc:sldMk cId="825168578" sldId="3079"/>
            <ac:picMk id="4" creationId="{37EA53C1-D467-2D4E-AD05-74ECF3206617}"/>
          </ac:picMkLst>
        </pc:picChg>
      </pc:sldChg>
      <pc:sldChg chg="addSp delSp modSp add">
        <pc:chgData name="Silvana Izquierdo" userId="46480b9d-78ec-4659-884d-35c5467fe41c" providerId="ADAL" clId="{74556997-6DE8-1449-8FBB-F15DEC877CA3}" dt="2019-04-15T16:28:54.805" v="77" actId="14861"/>
        <pc:sldMkLst>
          <pc:docMk/>
          <pc:sldMk cId="1955595355" sldId="3080"/>
        </pc:sldMkLst>
        <pc:spChg chg="mod">
          <ac:chgData name="Silvana Izquierdo" userId="46480b9d-78ec-4659-884d-35c5467fe41c" providerId="ADAL" clId="{74556997-6DE8-1449-8FBB-F15DEC877CA3}" dt="2019-04-15T16:28:33.692" v="69" actId="113"/>
          <ac:spMkLst>
            <pc:docMk/>
            <pc:sldMk cId="1955595355" sldId="3080"/>
            <ac:spMk id="5" creationId="{F4E22311-58AD-8E49-AA67-990165540413}"/>
          </ac:spMkLst>
        </pc:spChg>
        <pc:picChg chg="add mod">
          <ac:chgData name="Silvana Izquierdo" userId="46480b9d-78ec-4659-884d-35c5467fe41c" providerId="ADAL" clId="{74556997-6DE8-1449-8FBB-F15DEC877CA3}" dt="2019-04-15T16:28:54.805" v="77" actId="14861"/>
          <ac:picMkLst>
            <pc:docMk/>
            <pc:sldMk cId="1955595355" sldId="3080"/>
            <ac:picMk id="3" creationId="{1BE9ED71-E3FD-444A-BB58-F5BA5368456B}"/>
          </ac:picMkLst>
        </pc:picChg>
        <pc:picChg chg="del">
          <ac:chgData name="Silvana Izquierdo" userId="46480b9d-78ec-4659-884d-35c5467fe41c" providerId="ADAL" clId="{74556997-6DE8-1449-8FBB-F15DEC877CA3}" dt="2019-04-15T16:28:50.956" v="76" actId="478"/>
          <ac:picMkLst>
            <pc:docMk/>
            <pc:sldMk cId="1955595355" sldId="3080"/>
            <ac:picMk id="4" creationId="{37EA53C1-D467-2D4E-AD05-74ECF3206617}"/>
          </ac:picMkLst>
        </pc:picChg>
      </pc:sldChg>
      <pc:sldChg chg="addSp delSp modSp add">
        <pc:chgData name="Silvana Izquierdo" userId="46480b9d-78ec-4659-884d-35c5467fe41c" providerId="ADAL" clId="{74556997-6DE8-1449-8FBB-F15DEC877CA3}" dt="2019-04-15T16:30:12.892" v="90" actId="14861"/>
        <pc:sldMkLst>
          <pc:docMk/>
          <pc:sldMk cId="2115710010" sldId="3081"/>
        </pc:sldMkLst>
        <pc:spChg chg="mod">
          <ac:chgData name="Silvana Izquierdo" userId="46480b9d-78ec-4659-884d-35c5467fe41c" providerId="ADAL" clId="{74556997-6DE8-1449-8FBB-F15DEC877CA3}" dt="2019-04-15T16:29:51.979" v="82" actId="14100"/>
          <ac:spMkLst>
            <pc:docMk/>
            <pc:sldMk cId="2115710010" sldId="3081"/>
            <ac:spMk id="5" creationId="{F4E22311-58AD-8E49-AA67-990165540413}"/>
          </ac:spMkLst>
        </pc:spChg>
        <pc:picChg chg="del">
          <ac:chgData name="Silvana Izquierdo" userId="46480b9d-78ec-4659-884d-35c5467fe41c" providerId="ADAL" clId="{74556997-6DE8-1449-8FBB-F15DEC877CA3}" dt="2019-04-15T16:30:09.475" v="89" actId="478"/>
          <ac:picMkLst>
            <pc:docMk/>
            <pc:sldMk cId="2115710010" sldId="3081"/>
            <ac:picMk id="3" creationId="{1BE9ED71-E3FD-444A-BB58-F5BA5368456B}"/>
          </ac:picMkLst>
        </pc:picChg>
        <pc:picChg chg="add mod">
          <ac:chgData name="Silvana Izquierdo" userId="46480b9d-78ec-4659-884d-35c5467fe41c" providerId="ADAL" clId="{74556997-6DE8-1449-8FBB-F15DEC877CA3}" dt="2019-04-15T16:30:12.892" v="90" actId="14861"/>
          <ac:picMkLst>
            <pc:docMk/>
            <pc:sldMk cId="2115710010" sldId="3081"/>
            <ac:picMk id="4" creationId="{E80558DA-1DBC-D543-8059-E082E930FAAC}"/>
          </ac:picMkLst>
        </pc:picChg>
      </pc:sldChg>
      <pc:sldChg chg="add">
        <pc:chgData name="Silvana Izquierdo" userId="46480b9d-78ec-4659-884d-35c5467fe41c" providerId="ADAL" clId="{74556997-6DE8-1449-8FBB-F15DEC877CA3}" dt="2019-04-15T16:31:37.953" v="93"/>
        <pc:sldMkLst>
          <pc:docMk/>
          <pc:sldMk cId="2404380350" sldId="3082"/>
        </pc:sldMkLst>
      </pc:sldChg>
      <pc:sldMasterChg chg="del delSldLayout">
        <pc:chgData name="Silvana Izquierdo" userId="46480b9d-78ec-4659-884d-35c5467fe41c" providerId="ADAL" clId="{74556997-6DE8-1449-8FBB-F15DEC877CA3}" dt="2019-04-15T16:11:41.360" v="39" actId="2696"/>
        <pc:sldMasterMkLst>
          <pc:docMk/>
          <pc:sldMasterMk cId="3693534207" sldId="2147488014"/>
        </pc:sldMasterMkLst>
        <pc:sldLayoutChg chg="del">
          <pc:chgData name="Silvana Izquierdo" userId="46480b9d-78ec-4659-884d-35c5467fe41c" providerId="ADAL" clId="{74556997-6DE8-1449-8FBB-F15DEC877CA3}" dt="2019-04-15T16:11:41.348" v="28" actId="2696"/>
          <pc:sldLayoutMkLst>
            <pc:docMk/>
            <pc:sldMasterMk cId="3693534207" sldId="2147488014"/>
            <pc:sldLayoutMk cId="3742783500" sldId="2147488015"/>
          </pc:sldLayoutMkLst>
        </pc:sldLayoutChg>
        <pc:sldLayoutChg chg="del">
          <pc:chgData name="Silvana Izquierdo" userId="46480b9d-78ec-4659-884d-35c5467fe41c" providerId="ADAL" clId="{74556997-6DE8-1449-8FBB-F15DEC877CA3}" dt="2019-04-15T16:11:41.349" v="29" actId="2696"/>
          <pc:sldLayoutMkLst>
            <pc:docMk/>
            <pc:sldMasterMk cId="3693534207" sldId="2147488014"/>
            <pc:sldLayoutMk cId="3504475874" sldId="2147488016"/>
          </pc:sldLayoutMkLst>
        </pc:sldLayoutChg>
        <pc:sldLayoutChg chg="del">
          <pc:chgData name="Silvana Izquierdo" userId="46480b9d-78ec-4659-884d-35c5467fe41c" providerId="ADAL" clId="{74556997-6DE8-1449-8FBB-F15DEC877CA3}" dt="2019-04-15T16:11:41.350" v="30" actId="2696"/>
          <pc:sldLayoutMkLst>
            <pc:docMk/>
            <pc:sldMasterMk cId="3693534207" sldId="2147488014"/>
            <pc:sldLayoutMk cId="3569740924" sldId="2147488017"/>
          </pc:sldLayoutMkLst>
        </pc:sldLayoutChg>
        <pc:sldLayoutChg chg="del">
          <pc:chgData name="Silvana Izquierdo" userId="46480b9d-78ec-4659-884d-35c5467fe41c" providerId="ADAL" clId="{74556997-6DE8-1449-8FBB-F15DEC877CA3}" dt="2019-04-15T16:11:41.351" v="31" actId="2696"/>
          <pc:sldLayoutMkLst>
            <pc:docMk/>
            <pc:sldMasterMk cId="3693534207" sldId="2147488014"/>
            <pc:sldLayoutMk cId="3671313929" sldId="2147488018"/>
          </pc:sldLayoutMkLst>
        </pc:sldLayoutChg>
        <pc:sldLayoutChg chg="del">
          <pc:chgData name="Silvana Izquierdo" userId="46480b9d-78ec-4659-884d-35c5467fe41c" providerId="ADAL" clId="{74556997-6DE8-1449-8FBB-F15DEC877CA3}" dt="2019-04-15T16:11:41.352" v="32" actId="2696"/>
          <pc:sldLayoutMkLst>
            <pc:docMk/>
            <pc:sldMasterMk cId="3693534207" sldId="2147488014"/>
            <pc:sldLayoutMk cId="2139154528" sldId="2147488019"/>
          </pc:sldLayoutMkLst>
        </pc:sldLayoutChg>
        <pc:sldLayoutChg chg="del">
          <pc:chgData name="Silvana Izquierdo" userId="46480b9d-78ec-4659-884d-35c5467fe41c" providerId="ADAL" clId="{74556997-6DE8-1449-8FBB-F15DEC877CA3}" dt="2019-04-15T16:11:41.354" v="33" actId="2696"/>
          <pc:sldLayoutMkLst>
            <pc:docMk/>
            <pc:sldMasterMk cId="3693534207" sldId="2147488014"/>
            <pc:sldLayoutMk cId="1684858556" sldId="2147488020"/>
          </pc:sldLayoutMkLst>
        </pc:sldLayoutChg>
        <pc:sldLayoutChg chg="del">
          <pc:chgData name="Silvana Izquierdo" userId="46480b9d-78ec-4659-884d-35c5467fe41c" providerId="ADAL" clId="{74556997-6DE8-1449-8FBB-F15DEC877CA3}" dt="2019-04-15T16:11:41.355" v="34" actId="2696"/>
          <pc:sldLayoutMkLst>
            <pc:docMk/>
            <pc:sldMasterMk cId="3693534207" sldId="2147488014"/>
            <pc:sldLayoutMk cId="295873344" sldId="2147488021"/>
          </pc:sldLayoutMkLst>
        </pc:sldLayoutChg>
        <pc:sldLayoutChg chg="del">
          <pc:chgData name="Silvana Izquierdo" userId="46480b9d-78ec-4659-884d-35c5467fe41c" providerId="ADAL" clId="{74556997-6DE8-1449-8FBB-F15DEC877CA3}" dt="2019-04-15T16:11:41.356" v="35" actId="2696"/>
          <pc:sldLayoutMkLst>
            <pc:docMk/>
            <pc:sldMasterMk cId="3693534207" sldId="2147488014"/>
            <pc:sldLayoutMk cId="3080389042" sldId="2147488022"/>
          </pc:sldLayoutMkLst>
        </pc:sldLayoutChg>
        <pc:sldLayoutChg chg="del">
          <pc:chgData name="Silvana Izquierdo" userId="46480b9d-78ec-4659-884d-35c5467fe41c" providerId="ADAL" clId="{74556997-6DE8-1449-8FBB-F15DEC877CA3}" dt="2019-04-15T16:11:41.357" v="36" actId="2696"/>
          <pc:sldLayoutMkLst>
            <pc:docMk/>
            <pc:sldMasterMk cId="3693534207" sldId="2147488014"/>
            <pc:sldLayoutMk cId="4056926774" sldId="2147488023"/>
          </pc:sldLayoutMkLst>
        </pc:sldLayoutChg>
        <pc:sldLayoutChg chg="del">
          <pc:chgData name="Silvana Izquierdo" userId="46480b9d-78ec-4659-884d-35c5467fe41c" providerId="ADAL" clId="{74556997-6DE8-1449-8FBB-F15DEC877CA3}" dt="2019-04-15T16:11:41.358" v="37" actId="2696"/>
          <pc:sldLayoutMkLst>
            <pc:docMk/>
            <pc:sldMasterMk cId="3693534207" sldId="2147488014"/>
            <pc:sldLayoutMk cId="2668634115" sldId="2147488024"/>
          </pc:sldLayoutMkLst>
        </pc:sldLayoutChg>
        <pc:sldLayoutChg chg="del">
          <pc:chgData name="Silvana Izquierdo" userId="46480b9d-78ec-4659-884d-35c5467fe41c" providerId="ADAL" clId="{74556997-6DE8-1449-8FBB-F15DEC877CA3}" dt="2019-04-15T16:11:41.359" v="38" actId="2696"/>
          <pc:sldLayoutMkLst>
            <pc:docMk/>
            <pc:sldMasterMk cId="3693534207" sldId="2147488014"/>
            <pc:sldLayoutMk cId="3569496994" sldId="2147488025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andrew.gannon\Desktop\Pneumonitis%20exposure%20bar%20graphs%20(6%20Sept%202018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andrew.gannon\Desktop\Pneumonitis%20exposure%20bar%20graphs%20(6%20Sept%202018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815048118985127"/>
          <c:y val="7.0292187740649645E-2"/>
          <c:w val="0.83648188148260605"/>
          <c:h val="0.73443157252134994"/>
        </c:manualLayout>
      </c:layout>
      <c:barChart>
        <c:barDir val="col"/>
        <c:grouping val="clustered"/>
        <c:varyColors val="0"/>
        <c:ser>
          <c:idx val="0"/>
          <c:order val="0"/>
          <c:tx>
            <c:v>Durvalumab with pneumonitis (n=161)</c:v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Sheet1!$B$5:$B$8</c:f>
              <c:strCache>
                <c:ptCount val="4"/>
                <c:pt idx="0">
                  <c:v>   ≥16</c:v>
                </c:pt>
                <c:pt idx="1">
                  <c:v>   ≥32</c:v>
                </c:pt>
                <c:pt idx="2">
                  <c:v>   ≥48</c:v>
                </c:pt>
                <c:pt idx="3">
                  <c:v>   ≥54</c:v>
                </c:pt>
              </c:strCache>
            </c:strRef>
          </c:cat>
          <c:val>
            <c:numRef>
              <c:f>Sheet1!$C$5:$C$8</c:f>
              <c:numCache>
                <c:formatCode>General</c:formatCode>
                <c:ptCount val="4"/>
                <c:pt idx="0">
                  <c:v>73.3</c:v>
                </c:pt>
                <c:pt idx="1">
                  <c:v>58.4</c:v>
                </c:pt>
                <c:pt idx="2">
                  <c:v>44.7</c:v>
                </c:pt>
                <c:pt idx="3">
                  <c:v>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B7-8048-A6B0-4719B3965AE4}"/>
            </c:ext>
          </c:extLst>
        </c:ser>
        <c:ser>
          <c:idx val="1"/>
          <c:order val="1"/>
          <c:tx>
            <c:v>Durvalumab without pneumonitis (n=314)</c:v>
          </c:tx>
          <c:spPr>
            <a:solidFill>
              <a:srgbClr val="DBFFCE"/>
            </a:solidFill>
            <a:ln>
              <a:noFill/>
            </a:ln>
            <a:effectLst/>
          </c:spPr>
          <c:invertIfNegative val="0"/>
          <c:cat>
            <c:strRef>
              <c:f>Sheet1!$B$5:$B$8</c:f>
              <c:strCache>
                <c:ptCount val="4"/>
                <c:pt idx="0">
                  <c:v>   ≥16</c:v>
                </c:pt>
                <c:pt idx="1">
                  <c:v>   ≥32</c:v>
                </c:pt>
                <c:pt idx="2">
                  <c:v>   ≥48</c:v>
                </c:pt>
                <c:pt idx="3">
                  <c:v>   ≥54</c:v>
                </c:pt>
              </c:strCache>
            </c:strRef>
          </c:cat>
          <c:val>
            <c:numRef>
              <c:f>Sheet1!$D$5:$D$8</c:f>
              <c:numCache>
                <c:formatCode>General</c:formatCode>
                <c:ptCount val="4"/>
                <c:pt idx="0">
                  <c:v>79.3</c:v>
                </c:pt>
                <c:pt idx="1">
                  <c:v>61.5</c:v>
                </c:pt>
                <c:pt idx="2">
                  <c:v>46.2</c:v>
                </c:pt>
                <c:pt idx="3">
                  <c:v>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B7-8048-A6B0-4719B3965A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46679264"/>
        <c:axId val="1253023360"/>
      </c:barChart>
      <c:catAx>
        <c:axId val="9466792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b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/>
                  <a:t>Weeks of treatment</a:t>
                </a:r>
              </a:p>
            </c:rich>
          </c:tx>
          <c:layout>
            <c:manualLayout>
              <c:xMode val="edge"/>
              <c:yMode val="edge"/>
              <c:x val="0.38796861329833771"/>
              <c:y val="0.90006003056933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b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3023360"/>
        <c:crosses val="autoZero"/>
        <c:auto val="1"/>
        <c:lblAlgn val="ctr"/>
        <c:lblOffset val="100"/>
        <c:noMultiLvlLbl val="0"/>
      </c:catAx>
      <c:valAx>
        <c:axId val="1253023360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/>
                  <a:t>%</a:t>
                </a:r>
                <a:r>
                  <a:rPr lang="en-US" b="1" baseline="0" dirty="0"/>
                  <a:t> of patients</a:t>
                </a:r>
                <a:endParaRPr lang="en-US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6679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76082677165355"/>
          <c:y val="7.0305601334716875E-2"/>
          <c:w val="0.78904472878390197"/>
          <c:h val="0.74757929968056314"/>
        </c:manualLayout>
      </c:layout>
      <c:barChart>
        <c:barDir val="col"/>
        <c:grouping val="clustered"/>
        <c:varyColors val="0"/>
        <c:ser>
          <c:idx val="0"/>
          <c:order val="0"/>
          <c:tx>
            <c:v>Placebo with pneumonitis (n=58)</c:v>
          </c:tx>
          <c:spPr>
            <a:solidFill>
              <a:srgbClr val="F9951E"/>
            </a:solidFill>
            <a:ln>
              <a:noFill/>
            </a:ln>
            <a:effectLst/>
          </c:spPr>
          <c:invertIfNegative val="0"/>
          <c:cat>
            <c:strRef>
              <c:f>Sheet1!$E$5:$E$8</c:f>
              <c:strCache>
                <c:ptCount val="4"/>
                <c:pt idx="0">
                  <c:v>   ≥16</c:v>
                </c:pt>
                <c:pt idx="1">
                  <c:v>   ≥32</c:v>
                </c:pt>
                <c:pt idx="2">
                  <c:v>   ≥48</c:v>
                </c:pt>
                <c:pt idx="3">
                  <c:v>   ≥54</c:v>
                </c:pt>
              </c:strCache>
            </c:strRef>
          </c:cat>
          <c:val>
            <c:numRef>
              <c:f>Sheet1!$F$5:$F$8</c:f>
              <c:numCache>
                <c:formatCode>General</c:formatCode>
                <c:ptCount val="4"/>
                <c:pt idx="0">
                  <c:v>70.7</c:v>
                </c:pt>
                <c:pt idx="1">
                  <c:v>50</c:v>
                </c:pt>
                <c:pt idx="2">
                  <c:v>34.5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20-CD47-8153-57CC5CA5B394}"/>
            </c:ext>
          </c:extLst>
        </c:ser>
        <c:ser>
          <c:idx val="1"/>
          <c:order val="1"/>
          <c:tx>
            <c:v>Placebo without pneumonitis (n=176)</c:v>
          </c:tx>
          <c:spPr>
            <a:solidFill>
              <a:srgbClr val="F9D993"/>
            </a:solidFill>
            <a:ln>
              <a:noFill/>
            </a:ln>
            <a:effectLst/>
          </c:spPr>
          <c:invertIfNegative val="0"/>
          <c:cat>
            <c:strRef>
              <c:f>Sheet1!$E$5:$E$8</c:f>
              <c:strCache>
                <c:ptCount val="4"/>
                <c:pt idx="0">
                  <c:v>   ≥16</c:v>
                </c:pt>
                <c:pt idx="1">
                  <c:v>   ≥32</c:v>
                </c:pt>
                <c:pt idx="2">
                  <c:v>   ≥48</c:v>
                </c:pt>
                <c:pt idx="3">
                  <c:v>   ≥54</c:v>
                </c:pt>
              </c:strCache>
            </c:strRef>
          </c:cat>
          <c:val>
            <c:numRef>
              <c:f>Sheet1!$G$5:$G$8</c:f>
              <c:numCache>
                <c:formatCode>General</c:formatCode>
                <c:ptCount val="4"/>
                <c:pt idx="0">
                  <c:v>73.900000000000006</c:v>
                </c:pt>
                <c:pt idx="1">
                  <c:v>48.9</c:v>
                </c:pt>
                <c:pt idx="2">
                  <c:v>34.1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20-CD47-8153-57CC5CA5B3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3028400"/>
        <c:axId val="1253031200"/>
      </c:barChart>
      <c:catAx>
        <c:axId val="12530284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b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900" b="1" dirty="0"/>
                  <a:t>Weeks of treatment</a:t>
                </a:r>
              </a:p>
            </c:rich>
          </c:tx>
          <c:layout>
            <c:manualLayout>
              <c:xMode val="edge"/>
              <c:yMode val="edge"/>
              <c:x val="0.42717902449693784"/>
              <c:y val="0.9127906976744186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b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3031200"/>
        <c:crosses val="autoZero"/>
        <c:auto val="1"/>
        <c:lblAlgn val="ctr"/>
        <c:lblOffset val="100"/>
        <c:noMultiLvlLbl val="0"/>
      </c:catAx>
      <c:valAx>
        <c:axId val="1253031200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i="0" dirty="0"/>
                  <a:t>% of patients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3028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Gastrointestinal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231094E-EE1B-DC4C-9055-4A48FF0273CD}" type="datetimeFigureOut">
              <a:rPr lang="en-US"/>
              <a:pPr>
                <a:defRPr/>
              </a:pPr>
              <a:t>4/15/19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00A_ONS-GI-17-NL-Intro-Slides_v35rak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047A620-AB8F-CF46-A88D-87A30D4E5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97391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Gastrointestinal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00A_ONS-GI-17-NL-Intro-Slides_v35rak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FF50E98-AC92-C54A-ACBD-9B80212ADB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9917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FDB787-9FB4-DC4A-80AA-DB3AF5C8F3C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00A_ONS-GI-17-NL-Intro-Slides_v35rak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Gastrointestinal</a:t>
            </a:r>
          </a:p>
        </p:txBody>
      </p:sp>
    </p:spTree>
    <p:extLst>
      <p:ext uri="{BB962C8B-B14F-4D97-AF65-F5344CB8AC3E}">
        <p14:creationId xmlns:p14="http://schemas.microsoft.com/office/powerpoint/2010/main" val="1499384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8463" y="695325"/>
            <a:ext cx="6061075" cy="3409950"/>
          </a:xfrm>
          <a:ln/>
        </p:spPr>
      </p:sp>
      <p:sp>
        <p:nvSpPr>
          <p:cNvPr id="112642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687068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957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7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9AB36-8B0F-6541-88EC-7676373B2764}" type="slidenum">
              <a:rPr lang="en-US" sz="1200"/>
              <a:pPr/>
              <a:t>38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963369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21506" name="Notes Placeholder 2">
            <a:extLst/>
          </p:cNvPr>
          <p:cNvSpPr>
            <a:spLocks noGrp="1"/>
          </p:cNvSpPr>
          <p:nvPr>
            <p:ph type="body" idx="1"/>
          </p:nvPr>
        </p:nvSpPr>
        <p:spPr>
          <a:noFill/>
          <a:ln/>
          <a:extLst/>
        </p:spPr>
        <p:txBody>
          <a:bodyPr/>
          <a:lstStyle/>
          <a:p>
            <a:pPr>
              <a:buFontTx/>
              <a:buChar char="-"/>
              <a:defRPr/>
            </a:pPr>
            <a:endParaRPr lang="en-US" altLang="en-US" dirty="0">
              <a:solidFill>
                <a:sysClr val="windowText" lastClr="000000"/>
              </a:solidFill>
              <a:latin typeface="Times" pitchFamily="2" charset="0"/>
              <a:sym typeface="Helvetica Neue"/>
            </a:endParaRP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1pPr>
            <a:lvl2pPr marL="818537" indent="-313827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2pPr>
            <a:lvl3pPr marL="1260160" indent="-250738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3pPr>
            <a:lvl4pPr marL="1764870" indent="-250738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4pPr>
            <a:lvl5pPr marL="2269581" indent="-250738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5pPr>
            <a:lvl6pPr marL="2735468" indent="-250738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6pPr>
            <a:lvl7pPr marL="3201355" indent="-250738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7pPr>
            <a:lvl8pPr marL="3667241" indent="-250738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8pPr>
            <a:lvl9pPr marL="4133128" indent="-250738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9pPr>
          </a:lstStyle>
          <a:p>
            <a:pPr eaLnBrk="1"/>
            <a:fld id="{9C32D2D7-B1BE-415C-9B79-77768C74A0AE}" type="slidenum">
              <a:rPr lang="en-US" altLang="en-US" sz="13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pPr eaLnBrk="1"/>
              <a:t>53</a:t>
            </a:fld>
            <a:endParaRPr lang="en-US" altLang="en-US" sz="1300">
              <a:solidFill>
                <a:schemeClr val="tx1"/>
              </a:solidFill>
              <a:latin typeface="Times" panose="02020603050405020304" pitchFamily="18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4697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F6CC57-9CAB-A740-BA1A-EEF972F71E7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</p:spTree>
    <p:extLst>
      <p:ext uri="{BB962C8B-B14F-4D97-AF65-F5344CB8AC3E}">
        <p14:creationId xmlns:p14="http://schemas.microsoft.com/office/powerpoint/2010/main" val="2918450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54E4F-783E-484A-B0F1-8B154FB65569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921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A78C0B-3979-6E4D-AF2E-6DB695C7C8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9219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B4E213-A3B4-034B-9EB3-87F68C5545D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922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41C093-CAEF-C545-BA79-9A6534A5288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92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922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048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FDB787-9FB4-DC4A-80AA-DB3AF5C8F3C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00A_ONS-GI-17-NL-Intro-Slides_v35rak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Gastrointestinal</a:t>
            </a:r>
          </a:p>
        </p:txBody>
      </p:sp>
    </p:spTree>
    <p:extLst>
      <p:ext uri="{BB962C8B-B14F-4D97-AF65-F5344CB8AC3E}">
        <p14:creationId xmlns:p14="http://schemas.microsoft.com/office/powerpoint/2010/main" val="3592403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048FCC-A56F-8741-8F7A-CA316D87444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2CBA83-F034-E44E-BD06-C697829F87B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57BF84-858D-DE4A-BB9F-6C4D619951F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F479EC-90D5-9D47-82F4-FC503FCAF78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9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892CE8-D44A-9745-95EE-4CEE3483EEB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2263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43F7DB-793E-6C44-A25B-1F0EBB72B5A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2263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2263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</p:spTree>
    <p:extLst>
      <p:ext uri="{BB962C8B-B14F-4D97-AF65-F5344CB8AC3E}">
        <p14:creationId xmlns:p14="http://schemas.microsoft.com/office/powerpoint/2010/main" val="1792573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048FCC-A56F-8741-8F7A-CA316D87444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2CBA83-F034-E44E-BD06-C697829F87B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57BF84-858D-DE4A-BB9F-6C4D619951F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F479EC-90D5-9D47-82F4-FC503FCAF78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9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892CE8-D44A-9745-95EE-4CEE3483EEB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2263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43F7DB-793E-6C44-A25B-1F0EBB72B5A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2263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2263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</p:spTree>
    <p:extLst>
      <p:ext uri="{BB962C8B-B14F-4D97-AF65-F5344CB8AC3E}">
        <p14:creationId xmlns:p14="http://schemas.microsoft.com/office/powerpoint/2010/main" val="2728524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048FCC-A56F-8741-8F7A-CA316D87444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2CBA83-F034-E44E-BD06-C697829F87B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57BF84-858D-DE4A-BB9F-6C4D619951F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F479EC-90D5-9D47-82F4-FC503FCAF78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9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892CE8-D44A-9745-95EE-4CEE3483EEB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2263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43F7DB-793E-6C44-A25B-1F0EBB72B5A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2263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2263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</p:spTree>
    <p:extLst>
      <p:ext uri="{BB962C8B-B14F-4D97-AF65-F5344CB8AC3E}">
        <p14:creationId xmlns:p14="http://schemas.microsoft.com/office/powerpoint/2010/main" val="24327973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5091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0849A7-906E-4F48-8DF7-6C57EE1090C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5091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156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469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46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6360DE0-F966-C04F-B20F-0DAD59AF01AC}" type="slidenum">
              <a:rPr lang="en-US" sz="1200"/>
              <a:pPr/>
              <a:t>36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113899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0D7798-B130-4940-94F7-34520F6BA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4794475"/>
      </p:ext>
    </p:extLst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6955924"/>
      </p:ext>
    </p:extLst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7085071"/>
      </p:ext>
    </p:extLst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640395028"/>
      </p:ext>
    </p:extLst>
  </p:cSld>
  <p:clrMapOvr>
    <a:masterClrMapping/>
  </p:clrMapOvr>
  <p:transition spd="slow"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6" y="115890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3" y="6289942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8" indent="0">
              <a:buNone/>
              <a:defRPr/>
            </a:lvl2pPr>
            <a:lvl3pPr marL="914415" indent="0">
              <a:buNone/>
              <a:defRPr/>
            </a:lvl3pPr>
            <a:lvl4pPr marL="1371623" indent="0">
              <a:buNone/>
              <a:defRPr/>
            </a:lvl4pPr>
            <a:lvl5pPr marL="182883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8" y="649129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964710"/>
      </p:ext>
    </p:extLst>
  </p:cSld>
  <p:clrMapOvr>
    <a:masterClrMapping/>
  </p:clrMapOvr>
  <p:transition spd="slow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/>
  </p:cSld>
  <p:clrMapOvr>
    <a:masterClrMapping/>
  </p:clrMapOvr>
  <p:transition spd="slow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/>
  </p:cSld>
  <p:clrMapOvr>
    <a:masterClrMapping/>
  </p:clrMapOvr>
  <p:transition spd="slow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874284"/>
      </p:ext>
    </p:extLst>
  </p:cSld>
  <p:clrMapOvr>
    <a:masterClrMapping/>
  </p:clrMapOvr>
  <p:transition spd="slow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3739"/>
      </p:ext>
    </p:extLst>
  </p:cSld>
  <p:clrMapOvr>
    <a:masterClrMapping/>
  </p:clrMapOvr>
  <p:transition spd="slow"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444129574"/>
      </p:ext>
    </p:extLst>
  </p:cSld>
  <p:clrMapOvr>
    <a:masterClrMapping/>
  </p:clrMapOvr>
  <p:transition spd="slow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YiR15-Papers-back_v2fr-CR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6176" y="484632"/>
            <a:ext cx="10911840" cy="4005072"/>
          </a:xfrm>
        </p:spPr>
        <p:txBody>
          <a:bodyPr lIns="365760" rIns="274320" bIns="228600" anchor="b"/>
          <a:lstStyle>
            <a:lvl1pPr algn="l">
              <a:defRPr sz="3200">
                <a:solidFill>
                  <a:srgbClr val="004383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6176" y="4498848"/>
            <a:ext cx="10728960" cy="1874520"/>
          </a:xfrm>
        </p:spPr>
        <p:txBody>
          <a:bodyPr lIns="365760" tIns="182880"/>
          <a:lstStyle>
            <a:lvl1pPr marL="0" indent="0" algn="l">
              <a:buFontTx/>
              <a:buNone/>
              <a:defRPr sz="2800">
                <a:solidFill>
                  <a:srgbClr val="004383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82546460"/>
      </p:ext>
    </p:extLst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338933"/>
      </p:ext>
    </p:extLst>
  </p:cSld>
  <p:clrMapOvr>
    <a:masterClrMapping/>
  </p:clrMapOvr>
  <p:transition spd="slow"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C454DE-A612-E94D-9729-C8AD6DDFB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54611592"/>
      </p:ext>
    </p:extLst>
  </p:cSld>
  <p:clrMapOvr>
    <a:masterClrMapping/>
  </p:clrMapOvr>
  <p:transition spd="slow"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1381901"/>
      </p:ext>
    </p:extLst>
  </p:cSld>
  <p:clrMapOvr>
    <a:masterClrMapping/>
  </p:clrMapOvr>
  <p:transition spd="slow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3886100"/>
      </p:ext>
    </p:extLst>
  </p:cSld>
  <p:clrMapOvr>
    <a:masterClrMapping/>
  </p:clrMapOvr>
  <p:transition spd="slow"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9822461"/>
      </p:ext>
    </p:extLst>
  </p:cSld>
  <p:clrMapOvr>
    <a:masterClrMapping/>
  </p:clrMapOvr>
  <p:transition spd="slow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6260801"/>
      </p:ext>
    </p:extLst>
  </p:cSld>
  <p:clrMapOvr>
    <a:masterClrMapping/>
  </p:clrMapOvr>
  <p:transition spd="slow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2419061"/>
      </p:ext>
    </p:extLst>
  </p:cSld>
  <p:clrMapOvr>
    <a:masterClrMapping/>
  </p:clrMapOvr>
  <p:transition spd="slow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40650"/>
      </p:ext>
    </p:extLst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6737311"/>
      </p:ext>
    </p:extLst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945156"/>
      </p:ext>
    </p:extLst>
  </p:cSld>
  <p:clrMapOvr>
    <a:masterClrMapping/>
  </p:clrMapOvr>
  <p:transition spd="slow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165246"/>
      </p:ext>
    </p:extLst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8" indent="0">
              <a:buNone/>
              <a:defRPr sz="1800"/>
            </a:lvl2pPr>
            <a:lvl3pPr marL="914415" indent="0">
              <a:buNone/>
              <a:defRPr sz="1600"/>
            </a:lvl3pPr>
            <a:lvl4pPr marL="1371623" indent="0">
              <a:buNone/>
              <a:defRPr sz="1400"/>
            </a:lvl4pPr>
            <a:lvl5pPr marL="1828830" indent="0">
              <a:buNone/>
              <a:defRPr sz="1400"/>
            </a:lvl5pPr>
            <a:lvl6pPr marL="2286038" indent="0">
              <a:buNone/>
              <a:defRPr sz="1400"/>
            </a:lvl6pPr>
            <a:lvl7pPr marL="2743246" indent="0">
              <a:buNone/>
              <a:defRPr sz="1400"/>
            </a:lvl7pPr>
            <a:lvl8pPr marL="3200453" indent="0">
              <a:buNone/>
              <a:defRPr sz="1400"/>
            </a:lvl8pPr>
            <a:lvl9pPr marL="365766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4832024"/>
      </p:ext>
    </p:extLst>
  </p:cSld>
  <p:clrMapOvr>
    <a:masterClrMapping/>
  </p:clrMapOvr>
  <p:transition spd="slow"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6063826"/>
      </p:ext>
    </p:extLst>
  </p:cSld>
  <p:clrMapOvr>
    <a:masterClrMapping/>
  </p:clrMapOvr>
  <p:transition spd="slow"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771488"/>
      </p:ext>
    </p:extLst>
  </p:cSld>
  <p:clrMapOvr>
    <a:masterClrMapping/>
  </p:clrMapOvr>
  <p:transition spd="slow"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8116672"/>
      </p:ext>
    </p:extLst>
  </p:cSld>
  <p:clrMapOvr>
    <a:masterClrMapping/>
  </p:clrMapOvr>
  <p:transition spd="slow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807271384"/>
      </p:ext>
    </p:extLst>
  </p:cSld>
  <p:clrMapOvr>
    <a:masterClrMapping/>
  </p:clrMapOvr>
  <p:transition spd="slow"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259966"/>
      </p:ext>
    </p:extLst>
  </p:cSld>
  <p:clrMapOvr>
    <a:masterClrMapping/>
  </p:clrMapOvr>
  <p:transition spd="slow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465539860"/>
      </p:ext>
    </p:extLst>
  </p:cSld>
  <p:clrMapOvr>
    <a:masterClrMapping/>
  </p:clrMapOvr>
  <p:transition spd="slow"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F3A663-5F92-3645-BDD6-420B0EC389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20624628"/>
      </p:ext>
    </p:extLst>
  </p:cSld>
  <p:clrMapOvr>
    <a:masterClrMapping/>
  </p:clrMapOvr>
  <p:transition spd="slow"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8038694"/>
      </p:ext>
    </p:extLst>
  </p:cSld>
  <p:clrMapOvr>
    <a:masterClrMapping/>
  </p:clrMapOvr>
  <p:transition spd="slow"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3190276"/>
      </p:ext>
    </p:extLst>
  </p:cSld>
  <p:clrMapOvr>
    <a:masterClrMapping/>
  </p:clrMapOvr>
  <p:transition spd="slow"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6819247"/>
      </p:ext>
    </p:extLst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6327743"/>
      </p:ext>
    </p:extLst>
  </p:cSld>
  <p:clrMapOvr>
    <a:masterClrMapping/>
  </p:clrMapOvr>
  <p:transition spd="slow"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0654190"/>
      </p:ext>
    </p:extLst>
  </p:cSld>
  <p:clrMapOvr>
    <a:masterClrMapping/>
  </p:clrMapOvr>
  <p:transition spd="slow"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7598786"/>
      </p:ext>
    </p:extLst>
  </p:cSld>
  <p:clrMapOvr>
    <a:masterClrMapping/>
  </p:clrMapOvr>
  <p:transition spd="slow"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017992"/>
      </p:ext>
    </p:extLst>
  </p:cSld>
  <p:clrMapOvr>
    <a:masterClrMapping/>
  </p:clrMapOvr>
  <p:transition spd="slow"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4329943"/>
      </p:ext>
    </p:extLst>
  </p:cSld>
  <p:clrMapOvr>
    <a:masterClrMapping/>
  </p:clrMapOvr>
  <p:transition spd="slow"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2269576"/>
      </p:ext>
    </p:extLst>
  </p:cSld>
  <p:clrMapOvr>
    <a:masterClrMapping/>
  </p:clrMapOvr>
  <p:transition spd="slow"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8124195"/>
      </p:ext>
    </p:extLst>
  </p:cSld>
  <p:clrMapOvr>
    <a:masterClrMapping/>
  </p:clrMapOvr>
  <p:transition spd="slow"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9502197"/>
      </p:ext>
    </p:extLst>
  </p:cSld>
  <p:clrMapOvr>
    <a:masterClrMapping/>
  </p:clrMapOvr>
  <p:transition spd="slow"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841551"/>
      </p:ext>
    </p:extLst>
  </p:cSld>
  <p:clrMapOvr>
    <a:masterClrMapping/>
  </p:clrMapOvr>
  <p:transition spd="slow"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879074"/>
      </p:ext>
    </p:extLst>
  </p:cSld>
  <p:clrMapOvr>
    <a:masterClrMapping/>
  </p:clrMapOvr>
  <p:transition spd="slow" advClick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007735743"/>
      </p:ext>
    </p:extLst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3727529"/>
      </p:ext>
    </p:extLst>
  </p:cSld>
  <p:clrMapOvr>
    <a:masterClrMapping/>
  </p:clrMapOvr>
  <p:transition spd="slow" advClick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91396"/>
      </p:ext>
    </p:extLst>
  </p:cSld>
  <p:clrMapOvr>
    <a:masterClrMapping/>
  </p:clrMapOvr>
  <p:transition spd="slow"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679739908"/>
      </p:ext>
    </p:extLst>
  </p:cSld>
  <p:clrMapOvr>
    <a:masterClrMapping/>
  </p:clrMapOvr>
  <p:transition spd="slow" advClick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7"/>
          <a:stretch/>
        </p:blipFill>
        <p:spPr bwMode="grayWhite">
          <a:xfrm>
            <a:off x="0" y="3405192"/>
            <a:ext cx="12192000" cy="3452811"/>
          </a:xfrm>
          <a:prstGeom prst="rect">
            <a:avLst/>
          </a:prstGeom>
        </p:spPr>
      </p:pic>
      <p:sp>
        <p:nvSpPr>
          <p:cNvPr id="3106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381000" y="1876568"/>
            <a:ext cx="11430000" cy="1143000"/>
          </a:xfrm>
          <a:prstGeom prst="rect">
            <a:avLst/>
          </a:prstGeom>
        </p:spPr>
        <p:txBody>
          <a:bodyPr lIns="91388" tIns="45693" rIns="91388" bIns="45693" anchor="b"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107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" y="3669443"/>
            <a:ext cx="11430000" cy="1752600"/>
          </a:xfrm>
          <a:prstGeom prst="rect">
            <a:avLst/>
          </a:prstGeom>
        </p:spPr>
        <p:txBody>
          <a:bodyPr lIns="92012" tIns="46008" rIns="92012" bIns="46008"/>
          <a:lstStyle>
            <a:lvl1pPr marL="0" indent="0" algn="ctr">
              <a:buFont typeface="Wingdings" pitchFamily="2" charset="2"/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0" y="3416958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329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lIns="91398" tIns="45699" rIns="91398" bIns="45699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lIns="91398" tIns="45699" rIns="91398" bIns="45699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lIns="91398" tIns="45699" rIns="91398" bIns="45699"/>
          <a:lstStyle>
            <a:lvl1pPr>
              <a:defRPr/>
            </a:lvl1pPr>
          </a:lstStyle>
          <a:p>
            <a:fld id="{70A8D1E8-CFBF-48CD-8D3E-267FE4311D7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28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887553">
              <a:defRPr/>
            </a:pPr>
            <a:endParaRPr lang="en-US" sz="1747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87553">
              <a:defRPr/>
            </a:pPr>
            <a:fld id="{56534A2A-3819-484D-B91E-4564AB1F315B}" type="slidenum">
              <a:rPr lang="en-US" sz="1747" kern="0" smtClean="0">
                <a:solidFill>
                  <a:sysClr val="windowText" lastClr="000000"/>
                </a:solidFill>
              </a:rPr>
              <a:pPr defTabSz="887553">
                <a:defRPr/>
              </a:pPr>
              <a:t>‹#›</a:t>
            </a:fld>
            <a:endParaRPr lang="en-US" sz="1747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34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313267"/>
            <a:ext cx="10962696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&lt;2-column&gt;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619545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6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185807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66F2C5A-4385-426D-AD2E-3C5921F50427}"/>
              </a:ext>
            </a:extLst>
          </p:cNvPr>
          <p:cNvSpPr txBox="1"/>
          <p:nvPr userDrawn="1"/>
        </p:nvSpPr>
        <p:spPr>
          <a:xfrm>
            <a:off x="5840329" y="6350726"/>
            <a:ext cx="26178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baseline="0" dirty="0">
                <a:solidFill>
                  <a:srgbClr val="57A9DD"/>
                </a:solidFill>
              </a:rPr>
              <a:t>Dr. Mark A. Socinski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EDB907-8BDB-4E25-9823-80FDF0FCDB4E}"/>
              </a:ext>
            </a:extLst>
          </p:cNvPr>
          <p:cNvSpPr txBox="1"/>
          <p:nvPr userDrawn="1"/>
        </p:nvSpPr>
        <p:spPr>
          <a:xfrm>
            <a:off x="8595052" y="6358420"/>
            <a:ext cx="2808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i="0" baseline="0" dirty="0">
                <a:solidFill>
                  <a:srgbClr val="0D7077"/>
                </a:solidFill>
              </a:rPr>
              <a:t>https://bit.ly/2Ld0jng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6856C13-E7FA-4A3C-9FE9-DC0CC300C7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71E1364-9B18-477A-A6AF-8261D70E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4D42879C-967E-44CD-A365-0F374F92E8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602" y="5712738"/>
            <a:ext cx="11660863" cy="4361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lang="en-GB" sz="10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90000"/>
              </a:lnSpc>
              <a:spcBef>
                <a:spcPts val="1000"/>
              </a:spcBef>
            </a:pPr>
            <a:r>
              <a:rPr lang="en-GB"/>
              <a:t>Footnote</a:t>
            </a:r>
          </a:p>
        </p:txBody>
      </p:sp>
    </p:spTree>
    <p:extLst>
      <p:ext uri="{BB962C8B-B14F-4D97-AF65-F5344CB8AC3E}">
        <p14:creationId xmlns:p14="http://schemas.microsoft.com/office/powerpoint/2010/main" val="145085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9F3392-D198-434F-B34B-2D7955029474}"/>
              </a:ext>
            </a:extLst>
          </p:cNvPr>
          <p:cNvSpPr txBox="1"/>
          <p:nvPr userDrawn="1"/>
        </p:nvSpPr>
        <p:spPr>
          <a:xfrm>
            <a:off x="5840329" y="6350726"/>
            <a:ext cx="26178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baseline="0" dirty="0">
                <a:solidFill>
                  <a:srgbClr val="57A9DD"/>
                </a:solidFill>
              </a:rPr>
              <a:t>Dr. Mark A. Socinski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7BC511-D01B-491D-80F7-CD2360882104}"/>
              </a:ext>
            </a:extLst>
          </p:cNvPr>
          <p:cNvSpPr txBox="1"/>
          <p:nvPr userDrawn="1"/>
        </p:nvSpPr>
        <p:spPr>
          <a:xfrm>
            <a:off x="8595052" y="6358420"/>
            <a:ext cx="2808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i="0" baseline="0" dirty="0">
                <a:solidFill>
                  <a:srgbClr val="0D7077"/>
                </a:solidFill>
              </a:rPr>
              <a:t>https://bit.ly/2Ld0jng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5D1E508-83E0-4C50-B188-23773C88C2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254A961-C23A-45AF-A001-FFD8E30D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54BB2AE1-E100-423E-A048-833AEAEB49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602" y="5712738"/>
            <a:ext cx="11660863" cy="4361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lang="en-GB" sz="1000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90000"/>
              </a:lnSpc>
              <a:spcBef>
                <a:spcPts val="1000"/>
              </a:spcBef>
            </a:pPr>
            <a:r>
              <a:rPr lang="en-GB"/>
              <a:t>Footnote</a:t>
            </a:r>
          </a:p>
        </p:txBody>
      </p:sp>
    </p:spTree>
    <p:extLst>
      <p:ext uri="{BB962C8B-B14F-4D97-AF65-F5344CB8AC3E}">
        <p14:creationId xmlns:p14="http://schemas.microsoft.com/office/powerpoint/2010/main" val="133802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C99845F-BA50-4709-9A39-805C4D45D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01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BEDB907-8BDB-4E25-9823-80FDF0FCDB4E}"/>
              </a:ext>
            </a:extLst>
          </p:cNvPr>
          <p:cNvSpPr txBox="1"/>
          <p:nvPr userDrawn="1"/>
        </p:nvSpPr>
        <p:spPr>
          <a:xfrm>
            <a:off x="8595052" y="6358420"/>
            <a:ext cx="2808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i="0" baseline="0" dirty="0">
                <a:solidFill>
                  <a:schemeClr val="accent1"/>
                </a:solidFill>
              </a:rPr>
              <a:t>https://bit.ly/2snPEzb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6856C13-E7FA-4A3C-9FE9-DC0CC300C7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71E1364-9B18-477A-A6AF-8261D70E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4D42879C-967E-44CD-A365-0F374F92E8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602" y="5712738"/>
            <a:ext cx="11660863" cy="4361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GB"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Footnote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DDEFA0-3E29-4296-858E-41702C01B306}"/>
              </a:ext>
            </a:extLst>
          </p:cNvPr>
          <p:cNvSpPr txBox="1"/>
          <p:nvPr userDrawn="1"/>
        </p:nvSpPr>
        <p:spPr>
          <a:xfrm>
            <a:off x="5840329" y="6378158"/>
            <a:ext cx="27547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baseline="0" dirty="0">
                <a:solidFill>
                  <a:schemeClr val="tx1"/>
                </a:solidFill>
              </a:rPr>
              <a:t>Jotte R, et al. IMpower131 PFS Analysis. </a:t>
            </a:r>
          </a:p>
        </p:txBody>
      </p:sp>
    </p:spTree>
    <p:extLst>
      <p:ext uri="{BB962C8B-B14F-4D97-AF65-F5344CB8AC3E}">
        <p14:creationId xmlns:p14="http://schemas.microsoft.com/office/powerpoint/2010/main" val="270463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5973674"/>
      </p:ext>
    </p:extLst>
  </p:cSld>
  <p:clrMapOvr>
    <a:masterClrMapping/>
  </p:clrMapOvr>
  <p:transition spd="slow" advClick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9F3392-D198-434F-B34B-2D7955029474}"/>
              </a:ext>
            </a:extLst>
          </p:cNvPr>
          <p:cNvSpPr txBox="1"/>
          <p:nvPr userDrawn="1"/>
        </p:nvSpPr>
        <p:spPr>
          <a:xfrm>
            <a:off x="5840329" y="6378158"/>
            <a:ext cx="27547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baseline="0" dirty="0">
                <a:solidFill>
                  <a:schemeClr val="tx1"/>
                </a:solidFill>
              </a:rPr>
              <a:t>Jotte R, et al. IMpower131 PFS Analysis.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7BC511-D01B-491D-80F7-CD2360882104}"/>
              </a:ext>
            </a:extLst>
          </p:cNvPr>
          <p:cNvSpPr txBox="1"/>
          <p:nvPr userDrawn="1"/>
        </p:nvSpPr>
        <p:spPr>
          <a:xfrm>
            <a:off x="8595052" y="6358420"/>
            <a:ext cx="2808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i="0" baseline="0" dirty="0">
                <a:solidFill>
                  <a:schemeClr val="accent1"/>
                </a:solidFill>
              </a:rPr>
              <a:t>https://bit.ly/2snPEzb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5D1E508-83E0-4C50-B188-23773C88C2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254A961-C23A-45AF-A001-FFD8E30D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54BB2AE1-E100-423E-A048-833AEAEB49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602" y="5712738"/>
            <a:ext cx="11660863" cy="4361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GB"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Footnote</a:t>
            </a:r>
          </a:p>
        </p:txBody>
      </p:sp>
    </p:spTree>
    <p:extLst>
      <p:ext uri="{BB962C8B-B14F-4D97-AF65-F5344CB8AC3E}">
        <p14:creationId xmlns:p14="http://schemas.microsoft.com/office/powerpoint/2010/main" val="13172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6856C13-E7FA-4A3C-9FE9-DC0CC300C7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71E1364-9B18-477A-A6AF-8261D70E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4D42879C-967E-44CD-A365-0F374F92E8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603" y="5712737"/>
            <a:ext cx="11660863" cy="4361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GB" sz="1000">
                <a:solidFill>
                  <a:schemeClr val="tx1"/>
                </a:solidFill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fr-CH"/>
              <a:t>Footnote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81976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BD6CF82-6EC2-4041-BF0A-D843E23CB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9912"/>
            <a:ext cx="10515600" cy="988890"/>
          </a:xfrm>
        </p:spPr>
        <p:txBody>
          <a:bodyPr>
            <a:normAutofit/>
          </a:bodyPr>
          <a:lstStyle>
            <a:lvl1pPr>
              <a:defRPr sz="4236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4648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24429" y="6195833"/>
            <a:ext cx="5471583" cy="431800"/>
          </a:xfrm>
        </p:spPr>
        <p:txBody>
          <a:bodyPr anchor="b"/>
          <a:lstStyle>
            <a:lvl1pPr marL="0" indent="0">
              <a:buNone/>
              <a:defRPr sz="654"/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096004" y="6195833"/>
            <a:ext cx="5471584" cy="431800"/>
          </a:xfrm>
        </p:spPr>
        <p:txBody>
          <a:bodyPr anchor="b"/>
          <a:lstStyle>
            <a:lvl1pPr marL="0" indent="0" algn="r">
              <a:buNone/>
              <a:defRPr sz="654"/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19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502751"/>
      </p:ext>
    </p:extLst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9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9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652405"/>
      </p:ext>
    </p:extLst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8" indent="0">
              <a:buNone/>
              <a:defRPr sz="2800"/>
            </a:lvl2pPr>
            <a:lvl3pPr marL="914415" indent="0">
              <a:buNone/>
              <a:defRPr sz="2400"/>
            </a:lvl3pPr>
            <a:lvl4pPr marL="1371623" indent="0">
              <a:buNone/>
              <a:defRPr sz="2000"/>
            </a:lvl4pPr>
            <a:lvl5pPr marL="1828830" indent="0">
              <a:buNone/>
              <a:defRPr sz="2000"/>
            </a:lvl5pPr>
            <a:lvl6pPr marL="2286038" indent="0">
              <a:buNone/>
              <a:defRPr sz="2000"/>
            </a:lvl6pPr>
            <a:lvl7pPr marL="2743246" indent="0">
              <a:buNone/>
              <a:defRPr sz="2000"/>
            </a:lvl7pPr>
            <a:lvl8pPr marL="3200453" indent="0">
              <a:buNone/>
              <a:defRPr sz="2000"/>
            </a:lvl8pPr>
            <a:lvl9pPr marL="365766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7670566"/>
      </p:ext>
    </p:extLst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5F76B1-4E0D-324D-807D-6B6D35907A70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02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25" r:id="rId1"/>
    <p:sldLayoutId id="2147487505" r:id="rId2"/>
    <p:sldLayoutId id="2147487506" r:id="rId3"/>
    <p:sldLayoutId id="2147487507" r:id="rId4"/>
    <p:sldLayoutId id="2147487508" r:id="rId5"/>
    <p:sldLayoutId id="2147487509" r:id="rId6"/>
    <p:sldLayoutId id="2147487510" r:id="rId7"/>
    <p:sldLayoutId id="2147487511" r:id="rId8"/>
    <p:sldLayoutId id="2147487512" r:id="rId9"/>
    <p:sldLayoutId id="2147487513" r:id="rId10"/>
    <p:sldLayoutId id="2147487514" r:id="rId11"/>
    <p:sldLayoutId id="2147487540" r:id="rId12"/>
    <p:sldLayoutId id="2147487556" r:id="rId13"/>
    <p:sldLayoutId id="2147487933" r:id="rId14"/>
    <p:sldLayoutId id="2147487878" r:id="rId15"/>
    <p:sldLayoutId id="2147487951" r:id="rId16"/>
    <p:sldLayoutId id="2147487956" r:id="rId17"/>
    <p:sldLayoutId id="2147487958" r:id="rId18"/>
    <p:sldLayoutId id="2147487959" r:id="rId19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8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15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23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3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6" indent="-342906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62" indent="-285755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19" indent="-228604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27" indent="-228604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34" indent="-228604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42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49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57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65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6A313A-E53E-F845-A2A1-F0E3F66A3B42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257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6957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973" r:id="rId1"/>
    <p:sldLayoutId id="2147487974" r:id="rId2"/>
    <p:sldLayoutId id="2147487975" r:id="rId3"/>
    <p:sldLayoutId id="2147487976" r:id="rId4"/>
    <p:sldLayoutId id="2147487977" r:id="rId5"/>
    <p:sldLayoutId id="2147487978" r:id="rId6"/>
    <p:sldLayoutId id="2147487979" r:id="rId7"/>
    <p:sldLayoutId id="2147487980" r:id="rId8"/>
    <p:sldLayoutId id="2147487981" r:id="rId9"/>
    <p:sldLayoutId id="2147487982" r:id="rId10"/>
    <p:sldLayoutId id="2147487983" r:id="rId11"/>
    <p:sldLayoutId id="2147487984" r:id="rId12"/>
    <p:sldLayoutId id="2147487989" r:id="rId13"/>
    <p:sldLayoutId id="2147487992" r:id="rId14"/>
    <p:sldLayoutId id="2147487994" r:id="rId15"/>
    <p:sldLayoutId id="2147487996" r:id="rId16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3136D3-8FAE-E64D-97EC-396728124172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02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0235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998" r:id="rId1"/>
    <p:sldLayoutId id="2147487999" r:id="rId2"/>
    <p:sldLayoutId id="2147488000" r:id="rId3"/>
    <p:sldLayoutId id="2147488001" r:id="rId4"/>
    <p:sldLayoutId id="2147488002" r:id="rId5"/>
    <p:sldLayoutId id="2147488003" r:id="rId6"/>
    <p:sldLayoutId id="2147488004" r:id="rId7"/>
    <p:sldLayoutId id="2147488005" r:id="rId8"/>
    <p:sldLayoutId id="2147488006" r:id="rId9"/>
    <p:sldLayoutId id="2147488007" r:id="rId10"/>
    <p:sldLayoutId id="2147488008" r:id="rId11"/>
    <p:sldLayoutId id="2147488009" r:id="rId12"/>
    <p:sldLayoutId id="2147488010" r:id="rId13"/>
    <p:sldLayoutId id="2147488011" r:id="rId14"/>
    <p:sldLayoutId id="2147488012" r:id="rId15"/>
    <p:sldLayoutId id="2147488013" r:id="rId16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White"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32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027" r:id="rId1"/>
    <p:sldLayoutId id="2147488028" r:id="rId2"/>
    <p:sldLayoutId id="2147488030" r:id="rId3"/>
    <p:sldLayoutId id="2147488031" r:id="rId4"/>
    <p:sldLayoutId id="2147488032" r:id="rId5"/>
    <p:sldLayoutId id="2147488035" r:id="rId6"/>
    <p:sldLayoutId id="2147488042" r:id="rId7"/>
    <p:sldLayoutId id="2147488043" r:id="rId8"/>
    <p:sldLayoutId id="2147488053" r:id="rId9"/>
    <p:sldLayoutId id="2147488059" r:id="rId10"/>
    <p:sldLayoutId id="2147488060" r:id="rId11"/>
    <p:sldLayoutId id="2147488061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03197" rtl="0" eaLnBrk="1" latinLnBrk="0" hangingPunct="1">
        <a:spcBef>
          <a:spcPct val="0"/>
        </a:spcBef>
        <a:buNone/>
        <a:defRPr sz="37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2398" indent="-302398" algn="l" defTabSz="403197" rtl="0" eaLnBrk="1" latinLnBrk="0" hangingPunct="1">
        <a:spcBef>
          <a:spcPct val="20000"/>
        </a:spcBef>
        <a:buFont typeface="Arial"/>
        <a:buChar char="•"/>
        <a:defRPr sz="2824" kern="1200">
          <a:solidFill>
            <a:schemeClr val="tx1"/>
          </a:solidFill>
          <a:latin typeface="+mn-lt"/>
          <a:ea typeface="+mn-ea"/>
          <a:cs typeface="+mn-cs"/>
        </a:defRPr>
      </a:lvl1pPr>
      <a:lvl2pPr marL="655195" indent="-251998" algn="l" defTabSz="403197" rtl="0" eaLnBrk="1" latinLnBrk="0" hangingPunct="1">
        <a:spcBef>
          <a:spcPct val="20000"/>
        </a:spcBef>
        <a:buFont typeface="Arial"/>
        <a:buChar char="–"/>
        <a:defRPr sz="2471" kern="1200">
          <a:solidFill>
            <a:schemeClr val="tx1"/>
          </a:solidFill>
          <a:latin typeface="+mn-lt"/>
          <a:ea typeface="+mn-ea"/>
          <a:cs typeface="+mn-cs"/>
        </a:defRPr>
      </a:lvl2pPr>
      <a:lvl3pPr marL="1007993" indent="-201599" algn="l" defTabSz="403197" rtl="0" eaLnBrk="1" latinLnBrk="0" hangingPunct="1">
        <a:spcBef>
          <a:spcPct val="20000"/>
        </a:spcBef>
        <a:buFont typeface="Arial"/>
        <a:buChar char="•"/>
        <a:defRPr sz="2206" kern="1200">
          <a:solidFill>
            <a:schemeClr val="tx1"/>
          </a:solidFill>
          <a:latin typeface="+mn-lt"/>
          <a:ea typeface="+mn-ea"/>
          <a:cs typeface="+mn-cs"/>
        </a:defRPr>
      </a:lvl3pPr>
      <a:lvl4pPr marL="1411191" indent="-201599" algn="l" defTabSz="403197" rtl="0" eaLnBrk="1" latinLnBrk="0" hangingPunct="1">
        <a:spcBef>
          <a:spcPct val="20000"/>
        </a:spcBef>
        <a:buFont typeface="Arial"/>
        <a:buChar char="–"/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14388" indent="-201599" algn="l" defTabSz="403197" rtl="0" eaLnBrk="1" latinLnBrk="0" hangingPunct="1">
        <a:spcBef>
          <a:spcPct val="20000"/>
        </a:spcBef>
        <a:buFont typeface="Arial"/>
        <a:buChar char="»"/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17588" indent="-201599" algn="l" defTabSz="403197" rtl="0" eaLnBrk="1" latinLnBrk="0" hangingPunct="1">
        <a:spcBef>
          <a:spcPct val="20000"/>
        </a:spcBef>
        <a:buFont typeface="Arial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620784" indent="-201599" algn="l" defTabSz="403197" rtl="0" eaLnBrk="1" latinLnBrk="0" hangingPunct="1">
        <a:spcBef>
          <a:spcPct val="20000"/>
        </a:spcBef>
        <a:buFont typeface="Arial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023985" indent="-201599" algn="l" defTabSz="403197" rtl="0" eaLnBrk="1" latinLnBrk="0" hangingPunct="1">
        <a:spcBef>
          <a:spcPct val="20000"/>
        </a:spcBef>
        <a:buFont typeface="Arial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427178" indent="-201599" algn="l" defTabSz="403197" rtl="0" eaLnBrk="1" latinLnBrk="0" hangingPunct="1">
        <a:spcBef>
          <a:spcPct val="20000"/>
        </a:spcBef>
        <a:buFont typeface="Arial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319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1pPr>
      <a:lvl2pPr marL="403197" algn="l" defTabSz="40319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2pPr>
      <a:lvl3pPr marL="806395" algn="l" defTabSz="40319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3pPr>
      <a:lvl4pPr marL="1209592" algn="l" defTabSz="40319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4pPr>
      <a:lvl5pPr marL="1612789" algn="l" defTabSz="40319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5pPr>
      <a:lvl6pPr marL="2015987" algn="l" defTabSz="40319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6pPr>
      <a:lvl7pPr marL="2419185" algn="l" defTabSz="40319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7pPr>
      <a:lvl8pPr marL="2822382" algn="l" defTabSz="40319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8pPr>
      <a:lvl9pPr marL="3225580" algn="l" defTabSz="40319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mp"/><Relationship Id="rId2" Type="http://schemas.openxmlformats.org/officeDocument/2006/relationships/image" Target="../media/image52.tmp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mp"/><Relationship Id="rId2" Type="http://schemas.openxmlformats.org/officeDocument/2006/relationships/image" Target="../media/image55.tmp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1B5002-C2E5-494F-AFEE-650FC57C56F9}"/>
              </a:ext>
            </a:extLst>
          </p:cNvPr>
          <p:cNvSpPr txBox="1">
            <a:spLocks/>
          </p:cNvSpPr>
          <p:nvPr/>
        </p:nvSpPr>
        <p:spPr bwMode="auto">
          <a:xfrm>
            <a:off x="914400" y="2544640"/>
            <a:ext cx="1024568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Please note, these are the actual video-recorded 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proceedings from the live CME event and may include 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the use of trade names and other raw, unedited content.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7776326"/>
      </p:ext>
    </p:extLst>
  </p:cSld>
  <p:clrMapOvr>
    <a:masterClrMapping/>
  </p:clrMapOvr>
  <p:transition spd="slow"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8">
            <a:extLst>
              <a:ext uri="{FF2B5EF4-FFF2-40B4-BE49-F238E27FC236}">
                <a16:creationId xmlns:a16="http://schemas.microsoft.com/office/drawing/2014/main" id="{56D94323-D291-C04E-9FA8-829A6EA1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Disclosures for </a:t>
            </a:r>
            <a:r>
              <a:rPr lang="en-US" altLang="en-US" dirty="0" err="1"/>
              <a:t>Ms</a:t>
            </a:r>
            <a:r>
              <a:rPr lang="en-US" altLang="en-US" dirty="0"/>
              <a:t> </a:t>
            </a:r>
            <a:r>
              <a:rPr lang="en-US" altLang="en-US" dirty="0" err="1"/>
              <a:t>Ledezma</a:t>
            </a:r>
            <a:endParaRPr lang="en-US" altLang="en-US" dirty="0"/>
          </a:p>
        </p:txBody>
      </p:sp>
      <p:graphicFrame>
        <p:nvGraphicFramePr>
          <p:cNvPr id="6" name="Group 45">
            <a:extLst>
              <a:ext uri="{FF2B5EF4-FFF2-40B4-BE49-F238E27FC236}">
                <a16:creationId xmlns:a16="http://schemas.microsoft.com/office/drawing/2014/main" id="{041E12F0-89C0-3F44-9A38-69D0FDB267D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81100" y="2133600"/>
          <a:ext cx="9829800" cy="1895610"/>
        </p:xfrm>
        <a:graphic>
          <a:graphicData uri="http://schemas.openxmlformats.org/drawingml/2006/table">
            <a:tbl>
              <a:tblPr/>
              <a:tblGrid>
                <a:gridCol w="982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95610"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No relevant conflicts of interest to disclose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438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E80558DA-1DBC-D543-8059-E082E930F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657" y="2322704"/>
            <a:ext cx="2225309" cy="26703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E22311-58AD-8E49-AA67-990165540413}"/>
              </a:ext>
            </a:extLst>
          </p:cNvPr>
          <p:cNvSpPr/>
          <p:nvPr/>
        </p:nvSpPr>
        <p:spPr>
          <a:xfrm>
            <a:off x="5105400" y="2286000"/>
            <a:ext cx="5638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Wendi S Lee, MSN, RN, NP-C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University of Texas MD Anderson Cancer Center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Houston, Texas</a:t>
            </a:r>
          </a:p>
        </p:txBody>
      </p:sp>
    </p:spTree>
    <p:extLst>
      <p:ext uri="{BB962C8B-B14F-4D97-AF65-F5344CB8AC3E}">
        <p14:creationId xmlns:p14="http://schemas.microsoft.com/office/powerpoint/2010/main" val="2115710010"/>
      </p:ext>
    </p:extLst>
  </p:cSld>
  <p:clrMapOvr>
    <a:masterClrMapping/>
  </p:clrMapOvr>
  <p:transition spd="slow"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8">
            <a:extLst>
              <a:ext uri="{FF2B5EF4-FFF2-40B4-BE49-F238E27FC236}">
                <a16:creationId xmlns:a16="http://schemas.microsoft.com/office/drawing/2014/main" id="{56D94323-D291-C04E-9FA8-829A6EA1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Disclosures for </a:t>
            </a:r>
            <a:r>
              <a:rPr lang="en-US" altLang="en-US" dirty="0" err="1"/>
              <a:t>Ms</a:t>
            </a:r>
            <a:r>
              <a:rPr lang="en-US" altLang="en-US" dirty="0"/>
              <a:t> Lee</a:t>
            </a:r>
          </a:p>
        </p:txBody>
      </p:sp>
      <p:graphicFrame>
        <p:nvGraphicFramePr>
          <p:cNvPr id="6" name="Group 45">
            <a:extLst>
              <a:ext uri="{FF2B5EF4-FFF2-40B4-BE49-F238E27FC236}">
                <a16:creationId xmlns:a16="http://schemas.microsoft.com/office/drawing/2014/main" id="{ABE5BFBE-3C04-CF48-A169-3B08232DBB1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81100" y="2133600"/>
          <a:ext cx="9829800" cy="1895610"/>
        </p:xfrm>
        <a:graphic>
          <a:graphicData uri="http://schemas.openxmlformats.org/drawingml/2006/table">
            <a:tbl>
              <a:tblPr/>
              <a:tblGrid>
                <a:gridCol w="982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95610"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No relevant conflicts of interest to disclose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712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09600" y="144463"/>
            <a:ext cx="10972800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Oncology Grand Rounds</a:t>
            </a:r>
            <a:endParaRPr kumimoji="0" lang="en-US" altLang="x-none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-128"/>
            </a:endParaRPr>
          </a:p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2009-2019</a:t>
            </a:r>
            <a:endParaRPr kumimoji="0" lang="en-US" altLang="x-none" sz="3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-128"/>
            </a:endParaRP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0D5E40A1-D8C0-ED48-BC0B-F1BFA42DA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100" y="1447800"/>
            <a:ext cx="5257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0" tIns="0" rIns="0" bIns="0" numCol="2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2800" b="1" i="0" u="none" strike="noStrike" kern="1200" cap="none" spc="0" normalizeH="0" baseline="0" noProof="0" dirty="0">
                <a:ln>
                  <a:noFill/>
                </a:ln>
                <a:solidFill>
                  <a:srgbClr val="DAEDE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54 Symposia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2800" b="1" i="0" u="none" strike="noStrike" kern="1200" cap="none" spc="0" normalizeH="0" baseline="0" noProof="0" dirty="0">
                <a:ln>
                  <a:noFill/>
                </a:ln>
                <a:solidFill>
                  <a:srgbClr val="DAEDE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218 Faculty </a:t>
            </a:r>
          </a:p>
        </p:txBody>
      </p:sp>
    </p:spTree>
    <p:extLst>
      <p:ext uri="{BB962C8B-B14F-4D97-AF65-F5344CB8AC3E}">
        <p14:creationId xmlns:p14="http://schemas.microsoft.com/office/powerpoint/2010/main" val="1409100878"/>
      </p:ext>
    </p:extLst>
  </p:cSld>
  <p:clrMapOvr>
    <a:masterClrMapping/>
  </p:clrMapOvr>
  <p:transition spd="slow"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hoto7.jpg">
            <a:extLst>
              <a:ext uri="{FF2B5EF4-FFF2-40B4-BE49-F238E27FC236}">
                <a16:creationId xmlns:a16="http://schemas.microsoft.com/office/drawing/2014/main" id="{188D5BAE-FA7B-E84A-933F-7BC5D98B91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0000">
            <a:off x="1525466" y="3324226"/>
            <a:ext cx="4000500" cy="30353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Photo1.jpg">
            <a:extLst>
              <a:ext uri="{FF2B5EF4-FFF2-40B4-BE49-F238E27FC236}">
                <a16:creationId xmlns:a16="http://schemas.microsoft.com/office/drawing/2014/main" id="{CC1969BA-0DDC-6540-9A4F-06DBBCB6F1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0000">
            <a:off x="760241" y="404814"/>
            <a:ext cx="3883025" cy="29464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Photo2.jpg">
            <a:extLst>
              <a:ext uri="{FF2B5EF4-FFF2-40B4-BE49-F238E27FC236}">
                <a16:creationId xmlns:a16="http://schemas.microsoft.com/office/drawing/2014/main" id="{BF1CA2E0-2A2B-264A-B729-84B0B2DB7F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">
            <a:off x="5683481" y="234951"/>
            <a:ext cx="4829175" cy="3663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Photo8.jpg">
            <a:extLst>
              <a:ext uri="{FF2B5EF4-FFF2-40B4-BE49-F238E27FC236}">
                <a16:creationId xmlns:a16="http://schemas.microsoft.com/office/drawing/2014/main" id="{24E9F44E-A3C7-B24C-BA26-A045983C94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000">
            <a:off x="6208566" y="3089275"/>
            <a:ext cx="4603750" cy="3492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2875985"/>
      </p:ext>
    </p:extLst>
  </p:cSld>
  <p:clrMapOvr>
    <a:masterClrMapping/>
  </p:clrMapOvr>
  <p:transition spd="slow"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hoto4.jpg">
            <a:extLst>
              <a:ext uri="{FF2B5EF4-FFF2-40B4-BE49-F238E27FC236}">
                <a16:creationId xmlns:a16="http://schemas.microsoft.com/office/drawing/2014/main" id="{A1DA263D-D8E2-5044-8565-0DA49A01FF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0000">
            <a:off x="766617" y="276226"/>
            <a:ext cx="4217988" cy="31988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Photo5.jpg">
            <a:extLst>
              <a:ext uri="{FF2B5EF4-FFF2-40B4-BE49-F238E27FC236}">
                <a16:creationId xmlns:a16="http://schemas.microsoft.com/office/drawing/2014/main" id="{0771A5D7-FBB8-1A43-AF7A-F9DDF8461C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">
            <a:off x="5991549" y="322752"/>
            <a:ext cx="4858979" cy="368676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Photo6.jpg">
            <a:extLst>
              <a:ext uri="{FF2B5EF4-FFF2-40B4-BE49-F238E27FC236}">
                <a16:creationId xmlns:a16="http://schemas.microsoft.com/office/drawing/2014/main" id="{B7E418E2-F27D-7442-A914-ACA86DF557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80000">
            <a:off x="1816100" y="3197225"/>
            <a:ext cx="4471988" cy="33924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Photo3.jpg">
            <a:extLst>
              <a:ext uri="{FF2B5EF4-FFF2-40B4-BE49-F238E27FC236}">
                <a16:creationId xmlns:a16="http://schemas.microsoft.com/office/drawing/2014/main" id="{3147A56D-D598-274D-BB13-379C5947AB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">
            <a:off x="6884881" y="3452813"/>
            <a:ext cx="4108450" cy="31162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6289192"/>
      </p:ext>
    </p:extLst>
  </p:cSld>
  <p:clrMapOvr>
    <a:masterClrMapping/>
  </p:clrMapOvr>
  <p:transition spd="slow"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C61A547F-967C-5D4E-AD01-4B5339522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819400"/>
            <a:ext cx="10972800" cy="3581400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US" sz="2200" b="1" dirty="0">
                <a:solidFill>
                  <a:srgbClr val="FFCC31"/>
                </a:solidFill>
                <a:latin typeface="Arial" charset="0"/>
                <a:ea typeface="ＭＳ Ｐゴシック" charset="0"/>
                <a:cs typeface="Arial" charset="0"/>
              </a:rPr>
              <a:t>Personalized oncology: Implementing an individualized oncologic strategy 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latin typeface="Arial" charset="0"/>
                <a:ea typeface="ＭＳ Ｐゴシック" charset="0"/>
                <a:cs typeface="Arial" charset="0"/>
              </a:rPr>
              <a:t>Tumor factors (</a:t>
            </a:r>
            <a:r>
              <a:rPr lang="en-US" sz="2200" dirty="0" err="1">
                <a:latin typeface="Arial" charset="0"/>
                <a:ea typeface="ＭＳ Ｐゴシック" charset="0"/>
                <a:cs typeface="Arial" charset="0"/>
              </a:rPr>
              <a:t>eg</a:t>
            </a:r>
            <a:r>
              <a:rPr lang="en-US" sz="2200" dirty="0">
                <a:latin typeface="Arial" charset="0"/>
                <a:ea typeface="ＭＳ Ｐゴシック" charset="0"/>
                <a:cs typeface="Arial" charset="0"/>
              </a:rPr>
              <a:t>, biomarkers, numeracy)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latin typeface="Arial" charset="0"/>
                <a:ea typeface="ＭＳ Ｐゴシック" charset="0"/>
                <a:cs typeface="Arial" charset="0"/>
              </a:rPr>
              <a:t>Biopsychosocial factors (</a:t>
            </a:r>
            <a:r>
              <a:rPr lang="en-US" sz="2200" dirty="0" err="1">
                <a:latin typeface="Arial" charset="0"/>
                <a:ea typeface="ＭＳ Ｐゴシック" charset="0"/>
                <a:cs typeface="Arial" charset="0"/>
              </a:rPr>
              <a:t>eg</a:t>
            </a:r>
            <a:r>
              <a:rPr lang="en-US" sz="2200" dirty="0">
                <a:latin typeface="Arial" charset="0"/>
                <a:ea typeface="ＭＳ Ｐゴシック" charset="0"/>
                <a:cs typeface="Arial" charset="0"/>
              </a:rPr>
              <a:t>, adherence, available family support, comorbidities, mood) </a:t>
            </a:r>
            <a:endParaRPr lang="en-US" sz="2200" b="1" dirty="0">
              <a:solidFill>
                <a:srgbClr val="FFCC3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pPr marL="0" indent="0">
              <a:spcBef>
                <a:spcPts val="2400"/>
              </a:spcBef>
              <a:buNone/>
            </a:pPr>
            <a:r>
              <a:rPr lang="en-US" sz="2200" b="1" dirty="0">
                <a:solidFill>
                  <a:srgbClr val="FFCC31"/>
                </a:solidFill>
                <a:latin typeface="Arial" charset="0"/>
                <a:ea typeface="ＭＳ Ｐゴシック" charset="0"/>
                <a:cs typeface="Arial" charset="0"/>
              </a:rPr>
              <a:t>Novel agents and treatment strategies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latin typeface="Arial" charset="0"/>
                <a:ea typeface="ＭＳ Ｐゴシック" charset="0"/>
                <a:cs typeface="Arial" charset="0"/>
              </a:rPr>
              <a:t>The new-agents revolution (beginning of the end?)</a:t>
            </a:r>
            <a:endParaRPr lang="en-US" sz="2200" b="1" dirty="0">
              <a:solidFill>
                <a:srgbClr val="FFCC3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pPr marL="0" indent="0">
              <a:spcBef>
                <a:spcPts val="2400"/>
              </a:spcBef>
              <a:buNone/>
            </a:pPr>
            <a:r>
              <a:rPr lang="en-US" sz="2200" b="1" dirty="0">
                <a:solidFill>
                  <a:srgbClr val="FFCC31"/>
                </a:solidFill>
                <a:latin typeface="Arial" charset="0"/>
                <a:ea typeface="ＭＳ Ｐゴシック" charset="0"/>
                <a:cs typeface="Arial" charset="0"/>
              </a:rPr>
              <a:t>The bond that heals (both ways)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3B30404-BAF8-0143-B09C-BCB029E7D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52400"/>
            <a:ext cx="109728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Oncology Grand Rounds</a:t>
            </a:r>
            <a:b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 </a:t>
            </a:r>
            <a:r>
              <a:rPr kumimoji="0" lang="en-US" altLang="x-none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2019 ONS Congress</a:t>
            </a:r>
            <a:b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Anaheim, California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2600" b="1" i="0" u="none" strike="noStrike" kern="1200" cap="none" spc="0" normalizeH="0" baseline="0" noProof="0" dirty="0">
                <a:ln>
                  <a:noFill/>
                </a:ln>
                <a:solidFill>
                  <a:srgbClr val="DAEDE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Symposia Themes</a:t>
            </a:r>
          </a:p>
        </p:txBody>
      </p:sp>
    </p:spTree>
    <p:extLst>
      <p:ext uri="{BB962C8B-B14F-4D97-AF65-F5344CB8AC3E}">
        <p14:creationId xmlns:p14="http://schemas.microsoft.com/office/powerpoint/2010/main" val="3086047326"/>
      </p:ext>
    </p:extLst>
  </p:cSld>
  <p:clrMapOvr>
    <a:masterClrMapping/>
  </p:clrMapOvr>
  <p:transition spd="slow"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2F38A3-3A95-F342-B531-2A10A8DE2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Core Oncology Triad</a:t>
            </a:r>
            <a:br>
              <a:rPr lang="en-US" dirty="0"/>
            </a:br>
            <a:r>
              <a:rPr lang="en-US" dirty="0"/>
              <a:t>Developing an Individualized Oncology Strategy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ED2BE7-A8D1-7F4C-9FE5-7F18A1459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812" y="1600200"/>
            <a:ext cx="5120375" cy="472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90750"/>
      </p:ext>
    </p:extLst>
  </p:cSld>
  <p:clrMapOvr>
    <a:masterClrMapping/>
  </p:clrMapOvr>
  <p:transition spd="slow"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62B302-0E82-3444-B315-62B777B38EA9}"/>
              </a:ext>
            </a:extLst>
          </p:cNvPr>
          <p:cNvGrpSpPr/>
          <p:nvPr/>
        </p:nvGrpSpPr>
        <p:grpSpPr>
          <a:xfrm>
            <a:off x="740979" y="1722989"/>
            <a:ext cx="10882998" cy="756744"/>
            <a:chOff x="740979" y="1722989"/>
            <a:chExt cx="10882998" cy="7567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3DF816-803A-CF4A-863F-D3FA3E6BDFC0}"/>
                </a:ext>
              </a:extLst>
            </p:cNvPr>
            <p:cNvSpPr/>
            <p:nvPr/>
          </p:nvSpPr>
          <p:spPr bwMode="auto">
            <a:xfrm>
              <a:off x="740979" y="1722989"/>
              <a:ext cx="10612821" cy="756744"/>
            </a:xfrm>
            <a:prstGeom prst="rect">
              <a:avLst/>
            </a:prstGeom>
            <a:solidFill>
              <a:srgbClr val="F6BF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506F3A-72AF-AB4F-9CB9-7D61E0F67262}"/>
                </a:ext>
              </a:extLst>
            </p:cNvPr>
            <p:cNvSpPr>
              <a:spLocks noChangeAspect="1"/>
            </p:cNvSpPr>
            <p:nvPr/>
          </p:nvSpPr>
          <p:spPr bwMode="auto">
            <a:xfrm rot="2700000">
              <a:off x="11088880" y="1833811"/>
              <a:ext cx="535097" cy="535097"/>
            </a:xfrm>
            <a:prstGeom prst="rect">
              <a:avLst/>
            </a:prstGeom>
            <a:solidFill>
              <a:srgbClr val="F6BF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A275B60-6AB8-594F-BCED-A1BBEDC503C8}"/>
              </a:ext>
            </a:extLst>
          </p:cNvPr>
          <p:cNvSpPr txBox="1">
            <a:spLocks/>
          </p:cNvSpPr>
          <p:nvPr/>
        </p:nvSpPr>
        <p:spPr>
          <a:xfrm>
            <a:off x="914400" y="1830388"/>
            <a:ext cx="10363200" cy="4189412"/>
          </a:xfrm>
          <a:prstGeom prst="rect">
            <a:avLst/>
          </a:prstGeom>
        </p:spPr>
        <p:txBody>
          <a:bodyPr/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rgbClr val="203864"/>
                </a:solidFill>
              </a:rPr>
              <a:t>Historical Management of Locally Advanced NSCLC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Durvalumab Consolidation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Immune-Related Toxicity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288E4C-AEC7-BB48-BBA1-60187870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400" dirty="0"/>
              <a:t>Locally Advanced NSCLC: Agenda</a:t>
            </a:r>
          </a:p>
        </p:txBody>
      </p:sp>
    </p:spTree>
    <p:extLst>
      <p:ext uri="{BB962C8B-B14F-4D97-AF65-F5344CB8AC3E}">
        <p14:creationId xmlns:p14="http://schemas.microsoft.com/office/powerpoint/2010/main" val="3071885506"/>
      </p:ext>
    </p:extLst>
  </p:cSld>
  <p:clrMapOvr>
    <a:masterClrMapping/>
  </p:clrMapOvr>
  <p:transition spd="slow"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Lee)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1277600" cy="5257800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FFCC31"/>
                </a:solidFill>
              </a:rPr>
              <a:t>A woman in her early 70s with Stage IIIA adenocarcinoma of the lung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b="1" dirty="0">
                <a:solidFill>
                  <a:srgbClr val="FFCC31"/>
                </a:solidFill>
              </a:rPr>
              <a:t>Treatments received</a:t>
            </a:r>
            <a:endParaRPr lang="en-US" dirty="0">
              <a:solidFill>
                <a:srgbClr val="FFCC31"/>
              </a:solidFill>
            </a:endParaRPr>
          </a:p>
          <a:p>
            <a:r>
              <a:rPr lang="en-US" sz="2400" dirty="0"/>
              <a:t>Concurrent chemoradiation therapy with carboplatin and paclitaxel </a:t>
            </a:r>
            <a:endParaRPr lang="en-US" sz="2400" b="1" dirty="0">
              <a:solidFill>
                <a:srgbClr val="FFCC31"/>
              </a:solidFill>
            </a:endParaRPr>
          </a:p>
          <a:p>
            <a:pPr marL="0" indent="0">
              <a:spcBef>
                <a:spcPts val="1776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Other considerations</a:t>
            </a:r>
          </a:p>
          <a:p>
            <a:r>
              <a:rPr lang="en-US" sz="2400" dirty="0">
                <a:solidFill>
                  <a:schemeClr val="tx1"/>
                </a:solidFill>
              </a:rPr>
              <a:t>Developed Grade 2 esophagitis mid-way through chemoradiation therapy</a:t>
            </a:r>
          </a:p>
          <a:p>
            <a:r>
              <a:rPr lang="en-US" sz="2400" dirty="0"/>
              <a:t>Despite extensive discussion, the patient decided to forego adjuvant </a:t>
            </a:r>
            <a:r>
              <a:rPr lang="en-US" sz="2400" dirty="0" err="1"/>
              <a:t>durvalumab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0685513"/>
      </p:ext>
    </p:extLst>
  </p:cSld>
  <p:clrMapOvr>
    <a:masterClrMapping/>
  </p:clrMapOvr>
  <p:transition spd="slow"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32365" y="5703888"/>
            <a:ext cx="232727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rgbClr val="000000"/>
              </a:buClr>
              <a:buSzPct val="80000"/>
              <a:buFont typeface="Wingdings" charset="2"/>
              <a:buNone/>
              <a:tabLst/>
              <a:defRPr/>
            </a:pPr>
            <a: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Moderator</a:t>
            </a:r>
            <a:b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</a:br>
            <a: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Neil Love, MD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469066" y="4284663"/>
            <a:ext cx="125386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Faculty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09600" y="144463"/>
            <a:ext cx="10972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lnSpc>
                <a:spcPts val="3800"/>
              </a:lnSpc>
              <a:spcAft>
                <a:spcPts val="1200"/>
              </a:spcAft>
              <a:defRPr/>
            </a:pPr>
            <a: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Oncology Grand Rounds</a:t>
            </a:r>
            <a:b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 </a:t>
            </a:r>
            <a:r>
              <a:rPr lang="en-US" altLang="x-none" sz="3600" b="1" dirty="0">
                <a:solidFill>
                  <a:srgbClr val="FFFFFF"/>
                </a:solidFill>
                <a:ea typeface="ヒラギノ角ゴ Pro W3" charset="-128"/>
              </a:rPr>
              <a:t>Locally Advanced Non-Small Cell Lung Cancer</a:t>
            </a:r>
            <a:endParaRPr kumimoji="0" lang="en-US" altLang="x-none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-128"/>
            </a:endParaRPr>
          </a:p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Nurse and Physician Investigators </a:t>
            </a:r>
            <a:b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Discuss New Agents, Novel Therapies </a:t>
            </a:r>
            <a:b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and Actual Cases from Practice</a:t>
            </a:r>
            <a:endParaRPr kumimoji="0" lang="en-US" altLang="x-none" sz="3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-128"/>
            </a:endParaRPr>
          </a:p>
          <a:p>
            <a:pPr lvl="0" algn="ctr">
              <a:spcBef>
                <a:spcPts val="1200"/>
              </a:spcBef>
              <a:defRPr/>
            </a:pPr>
            <a:r>
              <a:rPr lang="en-US" altLang="x-none" sz="2600" b="1" dirty="0">
                <a:solidFill>
                  <a:srgbClr val="DAEDEF"/>
                </a:solidFill>
                <a:ea typeface="ヒラギノ角ゴ Pro W3" charset="-128"/>
              </a:rPr>
              <a:t>Thursday, April 11, 2019</a:t>
            </a:r>
            <a:br>
              <a:rPr lang="en-US" altLang="x-none" sz="2600" b="1" dirty="0">
                <a:solidFill>
                  <a:srgbClr val="DAEDEF"/>
                </a:solidFill>
                <a:ea typeface="ヒラギノ角ゴ Pro W3" charset="-128"/>
              </a:rPr>
            </a:br>
            <a:r>
              <a:rPr lang="en-US" altLang="x-none" sz="2600" b="1" dirty="0">
                <a:solidFill>
                  <a:srgbClr val="DAEDEF"/>
                </a:solidFill>
                <a:ea typeface="ヒラギノ角ゴ Pro W3" charset="-128"/>
              </a:rPr>
              <a:t>6:00 AM – 7:30 AM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0D5E40A1-D8C0-ED48-BC0B-F1BFA42DA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4724400"/>
            <a:ext cx="8229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0" tIns="0" rIns="0" bIns="0" numCol="2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Edward B </a:t>
            </a:r>
            <a:r>
              <a:rPr lang="en-US" altLang="x-none" sz="2200" b="1" dirty="0" err="1">
                <a:solidFill>
                  <a:srgbClr val="FFFFFF"/>
                </a:solidFill>
                <a:ea typeface="ヒラギノ角ゴ Pro W3" charset="-128"/>
              </a:rPr>
              <a:t>Garon</a:t>
            </a: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, MD, MS</a:t>
            </a: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Matthew </a:t>
            </a:r>
            <a:r>
              <a:rPr lang="en-US" altLang="x-none" sz="2200" b="1" dirty="0" err="1">
                <a:solidFill>
                  <a:srgbClr val="FFFFFF"/>
                </a:solidFill>
                <a:ea typeface="ヒラギノ角ゴ Pro W3" charset="-128"/>
              </a:rPr>
              <a:t>Gubens</a:t>
            </a: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, MD, MS</a:t>
            </a: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Blanca </a:t>
            </a:r>
            <a:r>
              <a:rPr lang="en-US" altLang="x-none" sz="2200" b="1" dirty="0" err="1">
                <a:solidFill>
                  <a:srgbClr val="FFFFFF"/>
                </a:solidFill>
                <a:ea typeface="ヒラギノ角ゴ Pro W3" charset="-128"/>
              </a:rPr>
              <a:t>Ledezma</a:t>
            </a: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, MSN, NP</a:t>
            </a: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Wendi S Lee, MSN, RN, NP-C</a:t>
            </a:r>
          </a:p>
        </p:txBody>
      </p:sp>
    </p:spTree>
    <p:extLst>
      <p:ext uri="{BB962C8B-B14F-4D97-AF65-F5344CB8AC3E}">
        <p14:creationId xmlns:p14="http://schemas.microsoft.com/office/powerpoint/2010/main" val="4017621580"/>
      </p:ext>
    </p:extLst>
  </p:cSld>
  <p:clrMapOvr>
    <a:masterClrMapping/>
  </p:clrMapOvr>
  <p:transition spd="slow"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Lee)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E750CE-BDDE-A043-BF06-BCCA60AE18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482" t="14857" r="17603" b="20271"/>
          <a:stretch/>
        </p:blipFill>
        <p:spPr>
          <a:xfrm>
            <a:off x="385226" y="2043881"/>
            <a:ext cx="3582627" cy="3383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14CE8C-15C2-A745-8883-A504F079D8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06" t="5490" r="3843" b="10393"/>
          <a:stretch/>
        </p:blipFill>
        <p:spPr>
          <a:xfrm>
            <a:off x="4288030" y="2043881"/>
            <a:ext cx="3484370" cy="33868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6F242C5-2E50-534E-9CB6-D2F65CFC36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22" t="-4584" r="-11683" b="-7515"/>
          <a:stretch/>
        </p:blipFill>
        <p:spPr>
          <a:xfrm>
            <a:off x="7955178" y="1894832"/>
            <a:ext cx="4046466" cy="37670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0E120D9-371A-7743-B289-0DFCFFEAB326}"/>
              </a:ext>
            </a:extLst>
          </p:cNvPr>
          <p:cNvSpPr txBox="1"/>
          <p:nvPr/>
        </p:nvSpPr>
        <p:spPr>
          <a:xfrm>
            <a:off x="995742" y="1362608"/>
            <a:ext cx="2108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January 2018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7462C5-40D0-4C49-9A60-E510D137C17D}"/>
              </a:ext>
            </a:extLst>
          </p:cNvPr>
          <p:cNvSpPr txBox="1"/>
          <p:nvPr/>
        </p:nvSpPr>
        <p:spPr>
          <a:xfrm>
            <a:off x="4409250" y="1362608"/>
            <a:ext cx="328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September 2018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1324E0-68F9-BA4B-8CE1-25CAC3D0C2ED}"/>
              </a:ext>
            </a:extLst>
          </p:cNvPr>
          <p:cNvSpPr txBox="1"/>
          <p:nvPr/>
        </p:nvSpPr>
        <p:spPr>
          <a:xfrm>
            <a:off x="8741410" y="1362608"/>
            <a:ext cx="214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January 2019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ABC60F-8D40-0C43-AC57-C7644FFA24D3}"/>
              </a:ext>
            </a:extLst>
          </p:cNvPr>
          <p:cNvSpPr txBox="1"/>
          <p:nvPr/>
        </p:nvSpPr>
        <p:spPr>
          <a:xfrm>
            <a:off x="6422009" y="5562600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After chemoradiation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570B25-7FD1-AA44-BAE2-47A0B8EC829F}"/>
              </a:ext>
            </a:extLst>
          </p:cNvPr>
          <p:cNvSpPr txBox="1"/>
          <p:nvPr/>
        </p:nvSpPr>
        <p:spPr>
          <a:xfrm>
            <a:off x="447323" y="5562600"/>
            <a:ext cx="32848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Before chemoradiation</a:t>
            </a:r>
          </a:p>
        </p:txBody>
      </p:sp>
    </p:spTree>
    <p:extLst>
      <p:ext uri="{BB962C8B-B14F-4D97-AF65-F5344CB8AC3E}">
        <p14:creationId xmlns:p14="http://schemas.microsoft.com/office/powerpoint/2010/main" val="2906180219"/>
      </p:ext>
    </p:extLst>
  </p:cSld>
  <p:clrMapOvr>
    <a:masterClrMapping/>
  </p:clrMapOvr>
  <p:transition spd="slow"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871C220-E50B-6F4B-907D-621CFEF75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Staging Regional Lymph Nodes in Lung Cancer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75BB794-CBFE-7A47-B941-EAF4E669B8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8441925"/>
              </p:ext>
            </p:extLst>
          </p:nvPr>
        </p:nvGraphicFramePr>
        <p:xfrm>
          <a:off x="990600" y="1828800"/>
          <a:ext cx="10210800" cy="405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533">
                  <a:extLst>
                    <a:ext uri="{9D8B030D-6E8A-4147-A177-3AD203B41FA5}">
                      <a16:colId xmlns:a16="http://schemas.microsoft.com/office/drawing/2014/main" val="2890909273"/>
                    </a:ext>
                  </a:extLst>
                </a:gridCol>
                <a:gridCol w="9076267">
                  <a:extLst>
                    <a:ext uri="{9D8B030D-6E8A-4147-A177-3AD203B41FA5}">
                      <a16:colId xmlns:a16="http://schemas.microsoft.com/office/drawing/2014/main" val="867887826"/>
                    </a:ext>
                  </a:extLst>
                </a:gridCol>
              </a:tblGrid>
              <a:tr h="6259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NX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0" dirty="0">
                          <a:solidFill>
                            <a:schemeClr val="tx1"/>
                          </a:solidFill>
                        </a:rPr>
                        <a:t>Regional lymph nodes cannot be assessed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214245"/>
                  </a:ext>
                </a:extLst>
              </a:tr>
              <a:tr h="6259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N0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No regional node metastasis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876126"/>
                  </a:ext>
                </a:extLst>
              </a:tr>
              <a:tr h="108039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N1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Metastasis in ipsilateral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</a:rPr>
                        <a:t>peribronchial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 and/or ipsilateral hilar lymph nodes and intrapulmonary nodes, including involvement by direct extension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486999"/>
                  </a:ext>
                </a:extLst>
              </a:tr>
              <a:tr h="6259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N2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Metastasis in ipsilateral mediastinal and/or subcarinal lymph node(s)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388793"/>
                  </a:ext>
                </a:extLst>
              </a:tr>
              <a:tr h="108039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N3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Metastasis in the contralateral mediastinal, contralateral hilar, ipsilateral or contralateral scalene, or supraclavicular lymph node(s)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302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6276421"/>
      </p:ext>
    </p:extLst>
  </p:cSld>
  <p:clrMapOvr>
    <a:masterClrMapping/>
  </p:clrMapOvr>
  <p:transition spd="slow"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D485E-2F15-514F-9C47-D97AAC9C4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Lung Anatomy: Distribution of Lymph Nodes</a:t>
            </a:r>
          </a:p>
        </p:txBody>
      </p:sp>
      <p:pic>
        <p:nvPicPr>
          <p:cNvPr id="1025" name="Picture 1" descr="illustration showing the lungs, hilar lymph nodes, upper mediastinal lymph nodes, bronchial lymph nodes, bronchus, trachea, supraclavicular (collarbone) lymph nodes, lower mediastinal lymph nodes and subcarinal mediastinal lymph nodes">
            <a:extLst>
              <a:ext uri="{FF2B5EF4-FFF2-40B4-BE49-F238E27FC236}">
                <a16:creationId xmlns:a16="http://schemas.microsoft.com/office/drawing/2014/main" id="{9E96D2B7-0D12-D44A-B11B-EDF261EBC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553" y="1371600"/>
            <a:ext cx="6214894" cy="5257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032318"/>
      </p:ext>
    </p:extLst>
  </p:cSld>
  <p:clrMapOvr>
    <a:masterClrMapping/>
  </p:clrMapOvr>
  <p:transition spd="slow"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B9142-37CB-4748-A471-AB72E2C2A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Lung Cancer Stage Grouping (AJCC 8</a:t>
            </a:r>
            <a:r>
              <a:rPr lang="en-US" baseline="30000" dirty="0"/>
              <a:t>th</a:t>
            </a:r>
            <a:r>
              <a:rPr lang="en-US" dirty="0"/>
              <a:t> Edition)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AAE46D-B5E0-FC41-ADB0-E747DF975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1353508"/>
            <a:ext cx="6324600" cy="50346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666E18-0E0B-3B4A-A472-E10F31E90EC8}"/>
              </a:ext>
            </a:extLst>
          </p:cNvPr>
          <p:cNvSpPr txBox="1"/>
          <p:nvPr/>
        </p:nvSpPr>
        <p:spPr>
          <a:xfrm>
            <a:off x="76200" y="6429371"/>
            <a:ext cx="46346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Detterbeck</a:t>
            </a:r>
            <a:r>
              <a:rPr lang="en-US" sz="1600" dirty="0"/>
              <a:t> FC et al. </a:t>
            </a:r>
            <a:r>
              <a:rPr lang="en-US" sz="1600" i="1" dirty="0"/>
              <a:t>Chest </a:t>
            </a:r>
            <a:r>
              <a:rPr lang="en-US" sz="1600" dirty="0"/>
              <a:t>2017;151(1):193-203.</a:t>
            </a:r>
          </a:p>
        </p:txBody>
      </p:sp>
    </p:spTree>
    <p:extLst>
      <p:ext uri="{BB962C8B-B14F-4D97-AF65-F5344CB8AC3E}">
        <p14:creationId xmlns:p14="http://schemas.microsoft.com/office/powerpoint/2010/main" val="1854453807"/>
      </p:ext>
    </p:extLst>
  </p:cSld>
  <p:clrMapOvr>
    <a:masterClrMapping/>
  </p:clrMapOvr>
  <p:transition spd="slow"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3">
            <a:extLst>
              <a:ext uri="{FF2B5EF4-FFF2-40B4-BE49-F238E27FC236}">
                <a16:creationId xmlns:a16="http://schemas.microsoft.com/office/drawing/2014/main" id="{5028E584-3E95-CC4D-B196-4742EBB48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840468"/>
            <a:ext cx="10744200" cy="2796064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5B9AD5-545D-6F4A-A566-8B4535BBB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 Distribution at Diagnosis of Patients with Lung Cancer</a:t>
            </a:r>
            <a:br>
              <a:rPr lang="en-US" dirty="0"/>
            </a:br>
            <a:r>
              <a:rPr lang="en-US" sz="1800" dirty="0"/>
              <a:t>SEER Analysis: (2004-2010, N = 344,797)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E715A2-2EAB-8D4C-86AD-884B7AD1C8C5}"/>
              </a:ext>
            </a:extLst>
          </p:cNvPr>
          <p:cNvSpPr txBox="1"/>
          <p:nvPr/>
        </p:nvSpPr>
        <p:spPr>
          <a:xfrm>
            <a:off x="152400" y="6400800"/>
            <a:ext cx="9606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Chen VW et al. </a:t>
            </a:r>
            <a:r>
              <a:rPr lang="en-US" sz="1600" i="1" dirty="0"/>
              <a:t>Cancer</a:t>
            </a:r>
            <a:r>
              <a:rPr lang="en-US" sz="1600" dirty="0"/>
              <a:t> 2014;120:3781-92. Siegel RL et al. </a:t>
            </a:r>
            <a:r>
              <a:rPr lang="en-US" sz="1600" i="1" dirty="0"/>
              <a:t>CA Cancer J </a:t>
            </a:r>
            <a:r>
              <a:rPr lang="en-US" sz="1600" i="1" dirty="0" err="1"/>
              <a:t>Clin</a:t>
            </a:r>
            <a:r>
              <a:rPr lang="en-US" sz="1600" dirty="0"/>
              <a:t>. 2019 Jan;69(1):7-34.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0BDFCD9-9F84-564B-B599-A788F48282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666539"/>
              </p:ext>
            </p:extLst>
          </p:nvPr>
        </p:nvGraphicFramePr>
        <p:xfrm>
          <a:off x="990600" y="2019300"/>
          <a:ext cx="10439400" cy="2476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9850">
                  <a:extLst>
                    <a:ext uri="{9D8B030D-6E8A-4147-A177-3AD203B41FA5}">
                      <a16:colId xmlns:a16="http://schemas.microsoft.com/office/drawing/2014/main" val="832928694"/>
                    </a:ext>
                  </a:extLst>
                </a:gridCol>
                <a:gridCol w="1667404">
                  <a:extLst>
                    <a:ext uri="{9D8B030D-6E8A-4147-A177-3AD203B41FA5}">
                      <a16:colId xmlns:a16="http://schemas.microsoft.com/office/drawing/2014/main" val="626823258"/>
                    </a:ext>
                  </a:extLst>
                </a:gridCol>
                <a:gridCol w="1667404">
                  <a:extLst>
                    <a:ext uri="{9D8B030D-6E8A-4147-A177-3AD203B41FA5}">
                      <a16:colId xmlns:a16="http://schemas.microsoft.com/office/drawing/2014/main" val="1396214815"/>
                    </a:ext>
                  </a:extLst>
                </a:gridCol>
                <a:gridCol w="1594908">
                  <a:extLst>
                    <a:ext uri="{9D8B030D-6E8A-4147-A177-3AD203B41FA5}">
                      <a16:colId xmlns:a16="http://schemas.microsoft.com/office/drawing/2014/main" val="927362812"/>
                    </a:ext>
                  </a:extLst>
                </a:gridCol>
                <a:gridCol w="1377421">
                  <a:extLst>
                    <a:ext uri="{9D8B030D-6E8A-4147-A177-3AD203B41FA5}">
                      <a16:colId xmlns:a16="http://schemas.microsoft.com/office/drawing/2014/main" val="343534204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311522727"/>
                    </a:ext>
                  </a:extLst>
                </a:gridCol>
              </a:tblGrid>
              <a:tr h="825500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Stage at Diagnosis </a:t>
                      </a:r>
                    </a:p>
                    <a:p>
                      <a:pPr algn="l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(AJCC, 7</a:t>
                      </a:r>
                      <a:r>
                        <a:rPr lang="en-US" sz="2000" b="1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 Edition)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II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III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IV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Unknown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4931512"/>
                  </a:ext>
                </a:extLst>
              </a:tr>
              <a:tr h="825500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% of Patients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18%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19%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49%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68372"/>
                  </a:ext>
                </a:extLst>
              </a:tr>
              <a:tr h="825500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Est No. of Patients in USA, 2019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41,067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15,971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43,349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111,794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11,408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9729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6DF7B09-8FB4-EE41-9E97-096F3D2D858B}"/>
              </a:ext>
            </a:extLst>
          </p:cNvPr>
          <p:cNvSpPr txBox="1"/>
          <p:nvPr/>
        </p:nvSpPr>
        <p:spPr>
          <a:xfrm>
            <a:off x="838200" y="4947622"/>
            <a:ext cx="1089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Occult disease accounts for approximately 1.5%</a:t>
            </a:r>
          </a:p>
        </p:txBody>
      </p:sp>
    </p:spTree>
    <p:extLst>
      <p:ext uri="{BB962C8B-B14F-4D97-AF65-F5344CB8AC3E}">
        <p14:creationId xmlns:p14="http://schemas.microsoft.com/office/powerpoint/2010/main" val="2068986146"/>
      </p:ext>
    </p:extLst>
  </p:cSld>
  <p:clrMapOvr>
    <a:masterClrMapping/>
  </p:clrMapOvr>
  <p:transition spd="slow"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0089393-E423-4945-A45B-0596618C7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587654"/>
            <a:ext cx="5943600" cy="43190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39E0C98-79FD-3543-B23E-AB152AB79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 Received for NSCLC (2000-2012, N = 780,294)</a:t>
            </a:r>
            <a:br>
              <a:rPr lang="en-US" dirty="0"/>
            </a:br>
            <a:r>
              <a:rPr lang="en-US" sz="1800" dirty="0"/>
              <a:t>Based on the National Cancer Data Base (NCDB) according to TNM 8</a:t>
            </a:r>
            <a:r>
              <a:rPr lang="en-US" sz="1800" baseline="30000" dirty="0"/>
              <a:t>th</a:t>
            </a:r>
            <a:r>
              <a:rPr lang="en-US" sz="1800" dirty="0"/>
              <a:t> Edition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5A771A-A8CF-DD40-9135-7900E61582CB}"/>
              </a:ext>
            </a:extLst>
          </p:cNvPr>
          <p:cNvSpPr txBox="1"/>
          <p:nvPr/>
        </p:nvSpPr>
        <p:spPr>
          <a:xfrm>
            <a:off x="186413" y="6359818"/>
            <a:ext cx="502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Chansky</a:t>
            </a:r>
            <a:r>
              <a:rPr lang="en-US" sz="1600" dirty="0"/>
              <a:t> K et al. </a:t>
            </a:r>
            <a:r>
              <a:rPr lang="en-US" sz="1600" i="1" dirty="0"/>
              <a:t>J </a:t>
            </a:r>
            <a:r>
              <a:rPr lang="en-US" sz="1600" i="1" dirty="0" err="1"/>
              <a:t>Thorac</a:t>
            </a:r>
            <a:r>
              <a:rPr lang="en-US" sz="1600" i="1" dirty="0"/>
              <a:t> Oncol </a:t>
            </a:r>
            <a:r>
              <a:rPr lang="en-US" sz="1600" dirty="0"/>
              <a:t>2017;12(7):1109-21.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4E53BF-CF77-3C4F-9C57-9A9D67D27A51}"/>
              </a:ext>
            </a:extLst>
          </p:cNvPr>
          <p:cNvSpPr txBox="1"/>
          <p:nvPr/>
        </p:nvSpPr>
        <p:spPr>
          <a:xfrm>
            <a:off x="7519432" y="1596148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Unknown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DF8CB3-8BDF-5F4B-9CDC-0484416CD037}"/>
              </a:ext>
            </a:extLst>
          </p:cNvPr>
          <p:cNvSpPr txBox="1"/>
          <p:nvPr/>
        </p:nvSpPr>
        <p:spPr>
          <a:xfrm>
            <a:off x="7519432" y="2047362"/>
            <a:ext cx="1659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No Treatment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475627-C8B1-C842-8241-F80DCE5F2996}"/>
              </a:ext>
            </a:extLst>
          </p:cNvPr>
          <p:cNvSpPr txBox="1"/>
          <p:nvPr/>
        </p:nvSpPr>
        <p:spPr>
          <a:xfrm>
            <a:off x="7519432" y="2498576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Chemo only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AF848C-DC8E-EC40-84C3-FC9B12FF6B7B}"/>
              </a:ext>
            </a:extLst>
          </p:cNvPr>
          <p:cNvSpPr txBox="1"/>
          <p:nvPr/>
        </p:nvSpPr>
        <p:spPr>
          <a:xfrm>
            <a:off x="7519432" y="2949790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/>
              <a:t>ChemoRT</a:t>
            </a:r>
            <a:endParaRPr lang="en-US" sz="18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79F921-A248-ED4B-B2D5-1247D7556C3F}"/>
              </a:ext>
            </a:extLst>
          </p:cNvPr>
          <p:cNvSpPr txBox="1"/>
          <p:nvPr/>
        </p:nvSpPr>
        <p:spPr>
          <a:xfrm>
            <a:off x="7519432" y="3401004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RT only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83EC83-5709-3442-9508-B22BAC755A99}"/>
              </a:ext>
            </a:extLst>
          </p:cNvPr>
          <p:cNvSpPr txBox="1"/>
          <p:nvPr/>
        </p:nvSpPr>
        <p:spPr>
          <a:xfrm>
            <a:off x="7519432" y="3852218"/>
            <a:ext cx="2762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Surgery followed by RT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277EC6-0324-2F46-B94D-591103BE34E0}"/>
              </a:ext>
            </a:extLst>
          </p:cNvPr>
          <p:cNvSpPr txBox="1"/>
          <p:nvPr/>
        </p:nvSpPr>
        <p:spPr>
          <a:xfrm>
            <a:off x="7519432" y="4303432"/>
            <a:ext cx="3544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Surgery followed by </a:t>
            </a:r>
            <a:r>
              <a:rPr lang="en-US" sz="1800" b="1" dirty="0" err="1"/>
              <a:t>ChemoRT</a:t>
            </a:r>
            <a:endParaRPr lang="en-US" sz="18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061BE3-60EF-694C-BB32-6A7F6447F3DF}"/>
              </a:ext>
            </a:extLst>
          </p:cNvPr>
          <p:cNvSpPr txBox="1"/>
          <p:nvPr/>
        </p:nvSpPr>
        <p:spPr>
          <a:xfrm>
            <a:off x="7519432" y="4754646"/>
            <a:ext cx="3236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Surgery followed by Chemo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85C056-7851-ED44-9084-A863E63BF4EE}"/>
              </a:ext>
            </a:extLst>
          </p:cNvPr>
          <p:cNvSpPr txBox="1"/>
          <p:nvPr/>
        </p:nvSpPr>
        <p:spPr>
          <a:xfrm>
            <a:off x="7519432" y="5205859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Surgery only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96F2AB-52CE-FD47-9B22-E950B1851883}"/>
              </a:ext>
            </a:extLst>
          </p:cNvPr>
          <p:cNvSpPr/>
          <p:nvPr/>
        </p:nvSpPr>
        <p:spPr bwMode="auto">
          <a:xfrm>
            <a:off x="5203439" y="1484460"/>
            <a:ext cx="1524000" cy="4515632"/>
          </a:xfrm>
          <a:prstGeom prst="rect">
            <a:avLst/>
          </a:prstGeom>
          <a:noFill/>
          <a:ln w="57150" cap="flat" cmpd="sng" algn="ctr">
            <a:solidFill>
              <a:srgbClr val="FF26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382D6C-242D-2443-BA58-EC2AE7FCC6C9}"/>
              </a:ext>
            </a:extLst>
          </p:cNvPr>
          <p:cNvSpPr txBox="1"/>
          <p:nvPr/>
        </p:nvSpPr>
        <p:spPr>
          <a:xfrm rot="16200000">
            <a:off x="-421880" y="3414385"/>
            <a:ext cx="3518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% of Patients within Subgroup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0197D4-1E29-D24C-B26D-23C173FCCB89}"/>
              </a:ext>
            </a:extLst>
          </p:cNvPr>
          <p:cNvSpPr txBox="1"/>
          <p:nvPr/>
        </p:nvSpPr>
        <p:spPr>
          <a:xfrm>
            <a:off x="3962400" y="5938046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Best Stage</a:t>
            </a:r>
          </a:p>
        </p:txBody>
      </p:sp>
    </p:spTree>
    <p:extLst>
      <p:ext uri="{BB962C8B-B14F-4D97-AF65-F5344CB8AC3E}">
        <p14:creationId xmlns:p14="http://schemas.microsoft.com/office/powerpoint/2010/main" val="463936022"/>
      </p:ext>
    </p:extLst>
  </p:cSld>
  <p:clrMapOvr>
    <a:masterClrMapping/>
  </p:clrMapOvr>
  <p:transition spd="slow"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BEC8D-2DDA-8D4E-ABE2-249549A35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1277600" cy="1143000"/>
          </a:xfrm>
        </p:spPr>
        <p:txBody>
          <a:bodyPr/>
          <a:lstStyle/>
          <a:p>
            <a:r>
              <a:rPr lang="en-US" dirty="0"/>
              <a:t>Improvements in Overall Survival in Studies of Chemoradiation Therapy for Locally Advanced NSCLC: A Historical Perspective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7828A5-6798-A341-AEE2-CCF9C50A7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105400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>
                <a:solidFill>
                  <a:srgbClr val="FFC000"/>
                </a:solidFill>
              </a:rPr>
              <a:t>Induction chemotherapy followed by radiation therapy compared to radiation therapy alone</a:t>
            </a:r>
          </a:p>
          <a:p>
            <a:r>
              <a:rPr lang="en-US" sz="2200" dirty="0"/>
              <a:t>CALGB, RTOG, French and UK studies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b="1" dirty="0">
                <a:solidFill>
                  <a:srgbClr val="FFC000"/>
                </a:solidFill>
              </a:rPr>
              <a:t>Concurrent chemoradiation compared to </a:t>
            </a:r>
            <a:r>
              <a:rPr lang="en-US" sz="2200" b="1" dirty="0">
                <a:solidFill>
                  <a:srgbClr val="FFCC31"/>
                </a:solidFill>
              </a:rPr>
              <a:t>radiation therapy alone</a:t>
            </a:r>
          </a:p>
          <a:p>
            <a:r>
              <a:rPr lang="en-US" sz="2200" dirty="0">
                <a:solidFill>
                  <a:schemeClr val="tx1"/>
                </a:solidFill>
              </a:rPr>
              <a:t>EORTC, Japanese and other studies</a:t>
            </a:r>
          </a:p>
          <a:p>
            <a:pPr marL="0" indent="0">
              <a:buNone/>
            </a:pPr>
            <a:endParaRPr lang="en-US" sz="22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rgbClr val="FFC000"/>
                </a:solidFill>
              </a:rPr>
              <a:t>Concurrent versus sequential chemoradiation therapy</a:t>
            </a:r>
          </a:p>
          <a:p>
            <a:r>
              <a:rPr lang="en-US" sz="2200" dirty="0"/>
              <a:t>RTOG, other studies and meta-analysis</a:t>
            </a:r>
          </a:p>
          <a:p>
            <a:endParaRPr lang="en-US" sz="2200" dirty="0"/>
          </a:p>
          <a:p>
            <a:pPr marL="0" indent="0">
              <a:buNone/>
            </a:pPr>
            <a:r>
              <a:rPr lang="en-US" sz="2200" b="1" dirty="0">
                <a:solidFill>
                  <a:srgbClr val="FFC000"/>
                </a:solidFill>
              </a:rPr>
              <a:t>Consolidation immunotherapy after definitive chemoradiation therapy</a:t>
            </a:r>
          </a:p>
          <a:p>
            <a:r>
              <a:rPr lang="en-US" sz="2200" dirty="0"/>
              <a:t>PACIFIC study demonstrated a 12- </a:t>
            </a:r>
            <a:r>
              <a:rPr lang="en-US" sz="2200"/>
              <a:t>and 24-month </a:t>
            </a:r>
            <a:r>
              <a:rPr lang="en-US" sz="2200" dirty="0"/>
              <a:t>improvement in the rate of OS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680CF3-4B08-AB4A-9F5A-B7177AE35CC6}"/>
              </a:ext>
            </a:extLst>
          </p:cNvPr>
          <p:cNvSpPr txBox="1"/>
          <p:nvPr/>
        </p:nvSpPr>
        <p:spPr>
          <a:xfrm>
            <a:off x="643054" y="6473283"/>
            <a:ext cx="426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Courtesy of Corey Langer, MD</a:t>
            </a:r>
          </a:p>
        </p:txBody>
      </p:sp>
    </p:spTree>
    <p:extLst>
      <p:ext uri="{BB962C8B-B14F-4D97-AF65-F5344CB8AC3E}">
        <p14:creationId xmlns:p14="http://schemas.microsoft.com/office/powerpoint/2010/main" val="1431598137"/>
      </p:ext>
    </p:extLst>
  </p:cSld>
  <p:clrMapOvr>
    <a:masterClrMapping/>
  </p:clrMapOvr>
  <p:transition spd="slow"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6894" y="6400800"/>
            <a:ext cx="4758165" cy="338748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1632" tIns="45816" rIns="91632" bIns="45816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509115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sz="1600" dirty="0" err="1"/>
              <a:t>Aupérin</a:t>
            </a:r>
            <a:r>
              <a:rPr lang="en-US" sz="1600" dirty="0"/>
              <a:t> A et al. </a:t>
            </a:r>
            <a:r>
              <a:rPr lang="en-US" sz="1600" i="1" dirty="0"/>
              <a:t>J </a:t>
            </a:r>
            <a:r>
              <a:rPr lang="en-US" sz="1600" i="1" dirty="0" err="1"/>
              <a:t>Clin</a:t>
            </a:r>
            <a:r>
              <a:rPr lang="en-US" sz="1600" i="1" dirty="0"/>
              <a:t> Oncol </a:t>
            </a:r>
            <a:r>
              <a:rPr lang="en-US" sz="1600" dirty="0"/>
              <a:t>2010;28(13):2181-90.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22CAF5-0C7A-2E49-B60F-88EEBF6B4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058400" cy="1143000"/>
          </a:xfrm>
        </p:spPr>
        <p:txBody>
          <a:bodyPr/>
          <a:lstStyle/>
          <a:p>
            <a:r>
              <a:rPr lang="en-US" dirty="0"/>
              <a:t>Meta-analysis of Concurrent versus Sequential </a:t>
            </a:r>
            <a:r>
              <a:rPr lang="en-US" dirty="0" err="1"/>
              <a:t>Radiochemotherapy</a:t>
            </a:r>
            <a:r>
              <a:rPr lang="en-US" dirty="0"/>
              <a:t> in Locally Advanced NSCLC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CBB357D0-32B3-A44E-93EE-0E6FDD6E5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6140" y="1295400"/>
            <a:ext cx="1929121" cy="36952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1632" tIns="45816" rIns="91632" bIns="45816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defTabSz="509115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sz="1800" b="1" dirty="0"/>
              <a:t>Overall Survival</a:t>
            </a: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E27FA131-4ED8-9741-A79A-DB5FD2C58F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7923" y="1295400"/>
            <a:ext cx="3057636" cy="36952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1632" tIns="45816" rIns="91632" bIns="45816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defTabSz="509115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sz="1800" b="1" dirty="0"/>
              <a:t>Progression-Free Survival</a:t>
            </a: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B504FC-53D5-494A-9A8A-9C23CDD1EA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7013" y="1143000"/>
            <a:ext cx="0" cy="0"/>
          </a:xfrm>
          <a:prstGeom prst="rect">
            <a:avLst/>
          </a:prstGeom>
        </p:spPr>
      </p:pic>
      <p:pic>
        <p:nvPicPr>
          <p:cNvPr id="7" name="Picture 6" descr="A picture containing screen, monitor&#10;&#10;Description automatically generated">
            <a:extLst>
              <a:ext uri="{FF2B5EF4-FFF2-40B4-BE49-F238E27FC236}">
                <a16:creationId xmlns:a16="http://schemas.microsoft.com/office/drawing/2014/main" id="{3405A3A8-C521-4B49-A089-E8D1A64321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9987" y="1714541"/>
            <a:ext cx="11393424" cy="456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521710"/>
      </p:ext>
    </p:extLst>
  </p:cSld>
  <p:clrMapOvr>
    <a:masterClrMapping/>
  </p:clrMapOvr>
  <p:transition spd="slow"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1125200" cy="1143000"/>
          </a:xfrm>
        </p:spPr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Where Have We Failed in Recent Years in </a:t>
            </a:r>
            <a:r>
              <a:rPr lang="en-US" dirty="0"/>
              <a:t>Locally Advanced </a:t>
            </a:r>
            <a:r>
              <a:rPr lang="en-US" dirty="0">
                <a:solidFill>
                  <a:srgbClr val="FFC000"/>
                </a:solidFill>
              </a:rPr>
              <a:t>NSCLC?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EGFR TKIs: SWOG								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Reduced survival with gefitinib in unselected pts (</a:t>
            </a:r>
            <a:r>
              <a:rPr lang="en-US" b="1" i="1" dirty="0">
                <a:solidFill>
                  <a:schemeClr val="tx1"/>
                </a:solidFill>
              </a:rPr>
              <a:t>p</a:t>
            </a:r>
            <a:r>
              <a:rPr lang="en-US" b="1" dirty="0">
                <a:solidFill>
                  <a:schemeClr val="tx1"/>
                </a:solidFill>
              </a:rPr>
              <a:t> = 0.01)</a:t>
            </a:r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EGFR </a:t>
            </a:r>
            <a:r>
              <a:rPr lang="en-US" dirty="0" err="1">
                <a:solidFill>
                  <a:schemeClr val="tx1"/>
                </a:solidFill>
              </a:rPr>
              <a:t>MAb</a:t>
            </a:r>
            <a:r>
              <a:rPr lang="en-US" dirty="0">
                <a:solidFill>
                  <a:schemeClr val="tx1"/>
                </a:solidFill>
              </a:rPr>
              <a:t>: RTOG 0617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No benefit to the addition of cetuximab (</a:t>
            </a:r>
            <a:r>
              <a:rPr lang="en-US" b="1" i="1" dirty="0">
                <a:solidFill>
                  <a:schemeClr val="tx1"/>
                </a:solidFill>
              </a:rPr>
              <a:t>p</a:t>
            </a:r>
            <a:r>
              <a:rPr lang="en-US" b="1" dirty="0">
                <a:solidFill>
                  <a:schemeClr val="tx1"/>
                </a:solidFill>
              </a:rPr>
              <a:t> = 0.48)</a:t>
            </a:r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XRT Dose Escalation: RTOG 0617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Deleterious effect on OS for 74 </a:t>
            </a:r>
            <a:r>
              <a:rPr lang="en-US" b="1" dirty="0" err="1">
                <a:solidFill>
                  <a:schemeClr val="tx1"/>
                </a:solidFill>
              </a:rPr>
              <a:t>Gy</a:t>
            </a:r>
            <a:r>
              <a:rPr lang="en-US" b="1" dirty="0">
                <a:solidFill>
                  <a:schemeClr val="tx1"/>
                </a:solidFill>
              </a:rPr>
              <a:t> vs 60 </a:t>
            </a:r>
            <a:r>
              <a:rPr lang="en-US" b="1" dirty="0" err="1">
                <a:solidFill>
                  <a:schemeClr val="tx1"/>
                </a:solidFill>
              </a:rPr>
              <a:t>Gy</a:t>
            </a:r>
            <a:r>
              <a:rPr lang="en-US" b="1" dirty="0">
                <a:solidFill>
                  <a:schemeClr val="tx1"/>
                </a:solidFill>
              </a:rPr>
              <a:t> (</a:t>
            </a:r>
            <a:r>
              <a:rPr lang="en-US" b="1" i="1" dirty="0">
                <a:solidFill>
                  <a:schemeClr val="tx1"/>
                </a:solidFill>
              </a:rPr>
              <a:t>p</a:t>
            </a:r>
            <a:r>
              <a:rPr lang="en-US" b="1" dirty="0">
                <a:solidFill>
                  <a:schemeClr val="tx1"/>
                </a:solidFill>
              </a:rPr>
              <a:t> = 0.0007)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61263E-D084-734A-A25D-6CC8FDBB2F16}"/>
              </a:ext>
            </a:extLst>
          </p:cNvPr>
          <p:cNvSpPr txBox="1"/>
          <p:nvPr/>
        </p:nvSpPr>
        <p:spPr>
          <a:xfrm>
            <a:off x="228600" y="6396335"/>
            <a:ext cx="3480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Courtesy of Corey J Langer, MD</a:t>
            </a:r>
          </a:p>
        </p:txBody>
      </p:sp>
    </p:spTree>
    <p:extLst>
      <p:ext uri="{BB962C8B-B14F-4D97-AF65-F5344CB8AC3E}">
        <p14:creationId xmlns:p14="http://schemas.microsoft.com/office/powerpoint/2010/main" val="474400979"/>
      </p:ext>
    </p:extLst>
  </p:cSld>
  <p:clrMapOvr>
    <a:masterClrMapping/>
  </p:clrMapOvr>
  <p:transition spd="slow"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62B302-0E82-3444-B315-62B777B38EA9}"/>
              </a:ext>
            </a:extLst>
          </p:cNvPr>
          <p:cNvGrpSpPr/>
          <p:nvPr/>
        </p:nvGrpSpPr>
        <p:grpSpPr>
          <a:xfrm>
            <a:off x="740979" y="2819400"/>
            <a:ext cx="10882998" cy="756744"/>
            <a:chOff x="740979" y="1722989"/>
            <a:chExt cx="10882998" cy="7567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3DF816-803A-CF4A-863F-D3FA3E6BDFC0}"/>
                </a:ext>
              </a:extLst>
            </p:cNvPr>
            <p:cNvSpPr/>
            <p:nvPr/>
          </p:nvSpPr>
          <p:spPr bwMode="auto">
            <a:xfrm>
              <a:off x="740979" y="1722989"/>
              <a:ext cx="10612821" cy="756744"/>
            </a:xfrm>
            <a:prstGeom prst="rect">
              <a:avLst/>
            </a:prstGeom>
            <a:solidFill>
              <a:srgbClr val="F6BF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506F3A-72AF-AB4F-9CB9-7D61E0F67262}"/>
                </a:ext>
              </a:extLst>
            </p:cNvPr>
            <p:cNvSpPr>
              <a:spLocks noChangeAspect="1"/>
            </p:cNvSpPr>
            <p:nvPr/>
          </p:nvSpPr>
          <p:spPr bwMode="auto">
            <a:xfrm rot="2700000">
              <a:off x="11088880" y="1833811"/>
              <a:ext cx="535097" cy="535097"/>
            </a:xfrm>
            <a:prstGeom prst="rect">
              <a:avLst/>
            </a:prstGeom>
            <a:solidFill>
              <a:srgbClr val="F6BF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A275B60-6AB8-594F-BCED-A1BBEDC503C8}"/>
              </a:ext>
            </a:extLst>
          </p:cNvPr>
          <p:cNvSpPr txBox="1">
            <a:spLocks/>
          </p:cNvSpPr>
          <p:nvPr/>
        </p:nvSpPr>
        <p:spPr>
          <a:xfrm>
            <a:off x="914400" y="1830388"/>
            <a:ext cx="10363200" cy="4189412"/>
          </a:xfrm>
          <a:prstGeom prst="rect">
            <a:avLst/>
          </a:prstGeom>
        </p:spPr>
        <p:txBody>
          <a:bodyPr/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Historical Management of Locally Advanced NSCLC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rgbClr val="203864"/>
                </a:solidFill>
              </a:rPr>
              <a:t>Durvalumab Consolidation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Immune-Related Toxicity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288E4C-AEC7-BB48-BBA1-60187870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400" dirty="0"/>
              <a:t>Locally Advanced NSCLC: Agenda</a:t>
            </a:r>
          </a:p>
        </p:txBody>
      </p:sp>
    </p:spTree>
    <p:extLst>
      <p:ext uri="{BB962C8B-B14F-4D97-AF65-F5344CB8AC3E}">
        <p14:creationId xmlns:p14="http://schemas.microsoft.com/office/powerpoint/2010/main" val="3056572183"/>
      </p:ext>
    </p:extLst>
  </p:cSld>
  <p:clrMapOvr>
    <a:masterClrMapping/>
  </p:clrMapOvr>
  <p:transition spd="slow"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2250"/>
            <a:ext cx="10972800" cy="841248"/>
          </a:xfrm>
        </p:spPr>
        <p:txBody>
          <a:bodyPr anchor="t"/>
          <a:lstStyle/>
          <a:p>
            <a:pPr eaLnBrk="1" hangingPunct="1">
              <a:spcAft>
                <a:spcPts val="600"/>
              </a:spcAft>
              <a:defRPr/>
            </a:pPr>
            <a:r>
              <a:rPr lang="en-US" sz="3200" dirty="0"/>
              <a:t>Oncology Grand Rounds Series</a:t>
            </a:r>
            <a:endParaRPr lang="en-US" sz="2600" dirty="0"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8BD13F8B-77E8-5142-8AE3-11FAFD4CF6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5510" y="1066800"/>
            <a:ext cx="7833360" cy="5486400"/>
          </a:xfrm>
          <a:prstGeom prst="rect">
            <a:avLst/>
          </a:prstGeom>
          <a:effectLst>
            <a:glow rad="127000">
              <a:schemeClr val="tx2">
                <a:alpha val="2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017629425"/>
      </p:ext>
    </p:extLst>
  </p:cSld>
  <p:clrMapOvr>
    <a:masterClrMapping/>
  </p:clrMapOvr>
  <p:transition spd="slow"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EB790767-ADBD-A64A-9BD3-BBF3FE6EC9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291247"/>
            <a:ext cx="7362464" cy="444692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9711FBE-F85A-C442-9523-5F8055766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Mechanism for the </a:t>
            </a:r>
            <a:r>
              <a:rPr lang="en-US" dirty="0" err="1"/>
              <a:t>Abscopal</a:t>
            </a:r>
            <a:r>
              <a:rPr lang="en-US"/>
              <a:t> Effect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3B2C3D-A3C2-8B42-8E51-DA199D8FE319}"/>
              </a:ext>
            </a:extLst>
          </p:cNvPr>
          <p:cNvSpPr txBox="1"/>
          <p:nvPr/>
        </p:nvSpPr>
        <p:spPr>
          <a:xfrm>
            <a:off x="2613949" y="3402770"/>
            <a:ext cx="29718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a) Primary kill by radiation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F71D9B-DE64-4945-BD18-B704F34E945F}"/>
              </a:ext>
            </a:extLst>
          </p:cNvPr>
          <p:cNvSpPr txBox="1"/>
          <p:nvPr/>
        </p:nvSpPr>
        <p:spPr>
          <a:xfrm>
            <a:off x="127736" y="6437332"/>
            <a:ext cx="39721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Wani</a:t>
            </a:r>
            <a:r>
              <a:rPr lang="en-US" sz="1600" dirty="0"/>
              <a:t> SQ et al. </a:t>
            </a:r>
            <a:r>
              <a:rPr lang="en-US" sz="1600" i="1" dirty="0" err="1"/>
              <a:t>Cureus</a:t>
            </a:r>
            <a:r>
              <a:rPr lang="en-US" sz="1600" i="1" dirty="0"/>
              <a:t> </a:t>
            </a:r>
            <a:r>
              <a:rPr lang="en-US" sz="1600" dirty="0"/>
              <a:t>2019;11(2):e4100.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C1D1EF-5715-3A45-BCAE-98F324E3C46F}"/>
              </a:ext>
            </a:extLst>
          </p:cNvPr>
          <p:cNvSpPr txBox="1"/>
          <p:nvPr/>
        </p:nvSpPr>
        <p:spPr>
          <a:xfrm>
            <a:off x="6603102" y="2867857"/>
            <a:ext cx="2971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b) Metastasis destroyed by </a:t>
            </a:r>
            <a:r>
              <a:rPr lang="en-US" sz="1500" b="1" dirty="0" err="1"/>
              <a:t>abscopal</a:t>
            </a:r>
            <a:r>
              <a:rPr lang="en-US" sz="1500" b="1" dirty="0"/>
              <a:t> effect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A93D5F-427C-4D4E-AEC3-AB4E8E4B969A}"/>
              </a:ext>
            </a:extLst>
          </p:cNvPr>
          <p:cNvSpPr txBox="1"/>
          <p:nvPr/>
        </p:nvSpPr>
        <p:spPr>
          <a:xfrm>
            <a:off x="5436620" y="4374961"/>
            <a:ext cx="29718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Destroy secondary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FB61F6-A7CA-6D46-AC22-82AD0E58430A}"/>
              </a:ext>
            </a:extLst>
          </p:cNvPr>
          <p:cNvSpPr txBox="1"/>
          <p:nvPr/>
        </p:nvSpPr>
        <p:spPr>
          <a:xfrm>
            <a:off x="1371600" y="5738175"/>
            <a:ext cx="3810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b) Antigen-presenting cells (APCs) present tumor antigens to CD8 T cells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9D18CB-D00D-8E41-B7E3-18871D54FADE}"/>
              </a:ext>
            </a:extLst>
          </p:cNvPr>
          <p:cNvSpPr txBox="1"/>
          <p:nvPr/>
        </p:nvSpPr>
        <p:spPr>
          <a:xfrm>
            <a:off x="5810649" y="5651233"/>
            <a:ext cx="455670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c) CD8 T cells circulate through the body, destroying both directly irradiated tumor and metastasis by </a:t>
            </a:r>
            <a:r>
              <a:rPr lang="en-US" sz="1500" b="1" dirty="0" err="1"/>
              <a:t>abscopal</a:t>
            </a:r>
            <a:r>
              <a:rPr lang="en-US" sz="1500" b="1" dirty="0"/>
              <a:t> effect</a:t>
            </a:r>
          </a:p>
        </p:txBody>
      </p:sp>
    </p:spTree>
    <p:extLst>
      <p:ext uri="{BB962C8B-B14F-4D97-AF65-F5344CB8AC3E}">
        <p14:creationId xmlns:p14="http://schemas.microsoft.com/office/powerpoint/2010/main" val="2623550046"/>
      </p:ext>
    </p:extLst>
  </p:cSld>
  <p:clrMapOvr>
    <a:masterClrMapping/>
  </p:clrMapOvr>
  <p:transition spd="slow"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Ledezma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1277600" cy="5257800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FFCC31"/>
                </a:solidFill>
              </a:rPr>
              <a:t>A man in his early 70s new primary Stage III NSCLC (PD-L1 80%, KRAS-positive) after previously treated Stage IIIB disease</a:t>
            </a:r>
            <a:endParaRPr lang="en-US" sz="1600" dirty="0"/>
          </a:p>
          <a:p>
            <a:pPr marL="0" indent="0">
              <a:spcBef>
                <a:spcPts val="2376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Treatments received</a:t>
            </a:r>
          </a:p>
          <a:p>
            <a:r>
              <a:rPr lang="en-US" sz="2400" dirty="0"/>
              <a:t>Cisplatin/docetaxel (2007)</a:t>
            </a:r>
          </a:p>
          <a:p>
            <a:r>
              <a:rPr lang="en-US" sz="2400" dirty="0"/>
              <a:t>Chemoradiation therapy, with cisplatin/pemetrexed x 2 </a:t>
            </a:r>
            <a:r>
              <a:rPr lang="en-US" sz="2400" dirty="0">
                <a:sym typeface="Wingdings" pitchFamily="2" charset="2"/>
              </a:rPr>
              <a:t> </a:t>
            </a:r>
            <a:r>
              <a:rPr lang="en-US" sz="2400" dirty="0" err="1">
                <a:sym typeface="Wingdings" pitchFamily="2" charset="2"/>
              </a:rPr>
              <a:t>durvalumab</a:t>
            </a:r>
            <a:endParaRPr lang="en-US" sz="1600" dirty="0"/>
          </a:p>
          <a:p>
            <a:pPr marL="0" indent="0">
              <a:spcBef>
                <a:spcPts val="2376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Other considerations</a:t>
            </a:r>
          </a:p>
          <a:p>
            <a:r>
              <a:rPr lang="en-US" sz="2400" dirty="0"/>
              <a:t>Professor who desires to continue working</a:t>
            </a:r>
          </a:p>
          <a:p>
            <a:r>
              <a:rPr lang="en-US" sz="2400" dirty="0"/>
              <a:t>Highly anxious, requires a lot of reassurance and follow-up</a:t>
            </a:r>
          </a:p>
          <a:p>
            <a:r>
              <a:rPr lang="en-US" sz="2400" dirty="0"/>
              <a:t>Worsening renal function and developed esophagitis after chemoradiation therapy</a:t>
            </a:r>
          </a:p>
          <a:p>
            <a:pPr marL="0" indent="0">
              <a:buNone/>
            </a:pPr>
            <a:endParaRPr lang="en-US" sz="2400" dirty="0"/>
          </a:p>
          <a:p>
            <a:pPr marL="0" lv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68104292"/>
      </p:ext>
    </p:extLst>
  </p:cSld>
  <p:clrMapOvr>
    <a:masterClrMapping/>
  </p:clrMapOvr>
  <p:transition spd="slow"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Ledezma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453" y="1239390"/>
            <a:ext cx="11277600" cy="49530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CT: Nodal recurrence</a:t>
            </a:r>
          </a:p>
        </p:txBody>
      </p:sp>
      <p:pic>
        <p:nvPicPr>
          <p:cNvPr id="4" name="Picture 3" descr="Screen Shot 2019-04-08 at 6.59.20 PM.png">
            <a:extLst>
              <a:ext uri="{FF2B5EF4-FFF2-40B4-BE49-F238E27FC236}">
                <a16:creationId xmlns:a16="http://schemas.microsoft.com/office/drawing/2014/main" id="{E790D6C2-73FE-7945-B2FA-EE70079AC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229990"/>
            <a:ext cx="4393856" cy="42111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Screen Shot 2019-04-08 at 6.57.57 PM.png">
            <a:extLst>
              <a:ext uri="{FF2B5EF4-FFF2-40B4-BE49-F238E27FC236}">
                <a16:creationId xmlns:a16="http://schemas.microsoft.com/office/drawing/2014/main" id="{0756893D-1FA3-3A4E-B253-3786C3D588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901" y="2229989"/>
            <a:ext cx="4750700" cy="415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045005C-488F-324C-B407-16B65169FFF4}"/>
              </a:ext>
            </a:extLst>
          </p:cNvPr>
          <p:cNvSpPr/>
          <p:nvPr/>
        </p:nvSpPr>
        <p:spPr>
          <a:xfrm>
            <a:off x="3276600" y="1734690"/>
            <a:ext cx="1212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6/27/17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C89444-767F-4B4C-80C6-E96C8D3C79CB}"/>
              </a:ext>
            </a:extLst>
          </p:cNvPr>
          <p:cNvSpPr/>
          <p:nvPr/>
        </p:nvSpPr>
        <p:spPr>
          <a:xfrm>
            <a:off x="8458200" y="1751507"/>
            <a:ext cx="11951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en-US" b="1" dirty="0"/>
              <a:t>11/2/18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070653"/>
      </p:ext>
    </p:extLst>
  </p:cSld>
  <p:clrMapOvr>
    <a:masterClrMapping/>
  </p:clrMapOvr>
  <p:transition spd="slow"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Lee)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1277600" cy="5257800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FFCC31"/>
                </a:solidFill>
              </a:rPr>
              <a:t>A woman in her early 70s with Stage IIIB adenocarcinoma of the lung</a:t>
            </a:r>
            <a:endParaRPr lang="en-US" sz="1400" b="1" dirty="0"/>
          </a:p>
          <a:p>
            <a:pPr marL="0" indent="0">
              <a:spcBef>
                <a:spcPts val="1776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Treatments received</a:t>
            </a:r>
          </a:p>
          <a:p>
            <a:r>
              <a:rPr lang="en-US" sz="2400" dirty="0"/>
              <a:t>Induction carboplatin/pemetrexed</a:t>
            </a:r>
          </a:p>
          <a:p>
            <a:r>
              <a:rPr lang="en-US" sz="2400" dirty="0"/>
              <a:t>Concurrent chemoradiation therapy, with carboplatin/paclitaxel and proton therapy </a:t>
            </a:r>
            <a:r>
              <a:rPr lang="en-US" sz="2400" dirty="0">
                <a:sym typeface="Wingdings" pitchFamily="2" charset="2"/>
              </a:rPr>
              <a:t></a:t>
            </a:r>
            <a:r>
              <a:rPr lang="en-US" sz="2400" dirty="0"/>
              <a:t> durvalumab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Other considerations</a:t>
            </a:r>
          </a:p>
          <a:p>
            <a:r>
              <a:rPr lang="en-US" sz="2400" dirty="0"/>
              <a:t>Deferred further workup of RUL nodule several years ago to care for daughter with leukemia (diagnosed in childhood, relapsed as adult)</a:t>
            </a:r>
          </a:p>
          <a:p>
            <a:r>
              <a:rPr lang="en-US" sz="2400" dirty="0"/>
              <a:t>Daughter and husband died one year prior to current lung cancer diagnosis</a:t>
            </a:r>
            <a:endParaRPr lang="en-US" sz="2400" dirty="0">
              <a:solidFill>
                <a:schemeClr val="tx2"/>
              </a:solidFill>
            </a:endParaRPr>
          </a:p>
          <a:p>
            <a:pPr marL="0" lv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34242402"/>
      </p:ext>
    </p:extLst>
  </p:cSld>
  <p:clrMapOvr>
    <a:masterClrMapping/>
  </p:clrMapOvr>
  <p:transition spd="slow"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Lee)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5BDA04-8965-6041-8850-5724B1C53E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497" t="22534" r="6504" b="7980"/>
          <a:stretch/>
        </p:blipFill>
        <p:spPr>
          <a:xfrm>
            <a:off x="1066800" y="2362106"/>
            <a:ext cx="4496315" cy="42062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CCFA21-849F-654E-89A2-DDF16229A1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96" t="17542" r="2981" b="5910"/>
          <a:stretch/>
        </p:blipFill>
        <p:spPr>
          <a:xfrm>
            <a:off x="6477000" y="2362107"/>
            <a:ext cx="4562071" cy="42062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9181D4-B09F-0D4F-9557-1B835A67D726}"/>
              </a:ext>
            </a:extLst>
          </p:cNvPr>
          <p:cNvSpPr txBox="1"/>
          <p:nvPr/>
        </p:nvSpPr>
        <p:spPr>
          <a:xfrm>
            <a:off x="1691687" y="1447800"/>
            <a:ext cx="3246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October 2017</a:t>
            </a:r>
          </a:p>
          <a:p>
            <a:pPr algn="ctr"/>
            <a:r>
              <a:rPr lang="en-US" dirty="0"/>
              <a:t>Before treatment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664853-FD5D-6246-AB22-3B21DE0A3B6C}"/>
              </a:ext>
            </a:extLst>
          </p:cNvPr>
          <p:cNvSpPr txBox="1"/>
          <p:nvPr/>
        </p:nvSpPr>
        <p:spPr>
          <a:xfrm>
            <a:off x="6972578" y="1447800"/>
            <a:ext cx="3570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March 2019</a:t>
            </a:r>
          </a:p>
          <a:p>
            <a:pPr algn="ctr"/>
            <a:r>
              <a:rPr lang="en-US" dirty="0"/>
              <a:t>~ 1 year of </a:t>
            </a:r>
            <a:r>
              <a:rPr lang="en-US" dirty="0" err="1"/>
              <a:t>durvalumab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81898432"/>
      </p:ext>
    </p:extLst>
  </p:cSld>
  <p:clrMapOvr>
    <a:masterClrMapping/>
  </p:clrMapOvr>
  <p:transition spd="slow"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Lee)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8FC6494-95F4-CA42-A633-F55869141A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894509" y="2247900"/>
            <a:ext cx="4571999" cy="3428999"/>
          </a:xfrm>
          <a:prstGeom prst="rect">
            <a:avLst/>
          </a:prstGeom>
          <a:ln w="88900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8C2F2A5-CAF3-C745-99DF-F62312025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72127" y="2274120"/>
            <a:ext cx="4781744" cy="3586308"/>
          </a:xfrm>
          <a:prstGeom prst="rect">
            <a:avLst/>
          </a:prstGeom>
          <a:ln w="88900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B9D3F1D-46EF-5747-9397-5321080F61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3536825"/>
            <a:ext cx="3979667" cy="2984750"/>
          </a:xfrm>
          <a:prstGeom prst="rect">
            <a:avLst/>
          </a:prstGeom>
          <a:ln w="88900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EF0F705-474B-604C-9A59-D3A8D85FD7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373567" y="2194175"/>
            <a:ext cx="2819400" cy="2114550"/>
          </a:xfrm>
          <a:prstGeom prst="rect">
            <a:avLst/>
          </a:prstGeom>
          <a:ln w="88900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3959957"/>
      </p:ext>
    </p:extLst>
  </p:cSld>
  <p:clrMapOvr>
    <a:masterClrMapping/>
  </p:clrMapOvr>
  <p:transition spd="slow"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Picture 22" descr="S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538" y="5286375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/>
          <p:cNvCxnSpPr/>
          <p:nvPr/>
        </p:nvCxnSpPr>
        <p:spPr>
          <a:xfrm>
            <a:off x="6713538" y="4727575"/>
            <a:ext cx="1516062" cy="25400"/>
          </a:xfrm>
          <a:prstGeom prst="line">
            <a:avLst/>
          </a:pr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713538" y="2962275"/>
            <a:ext cx="1439862" cy="38100"/>
          </a:xfrm>
          <a:prstGeom prst="line">
            <a:avLst/>
          </a:prstGeom>
          <a:ln w="1143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419600" y="2924175"/>
            <a:ext cx="1524000" cy="38100"/>
          </a:xfrm>
          <a:prstGeom prst="line">
            <a:avLst/>
          </a:prstGeom>
          <a:ln w="1143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4343400" y="4741863"/>
            <a:ext cx="1447800" cy="11112"/>
          </a:xfrm>
          <a:prstGeom prst="line">
            <a:avLst/>
          </a:pr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828800" y="2311400"/>
            <a:ext cx="2971800" cy="29718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2" rIns="91340" bIns="45672" anchor="ctr"/>
          <a:lstStyle/>
          <a:p>
            <a:pPr algn="ctr" defTabSz="913453">
              <a:defRPr/>
            </a:pPr>
            <a:r>
              <a:rPr lang="en-US" sz="4400" dirty="0">
                <a:solidFill>
                  <a:prstClr val="black"/>
                </a:solidFill>
                <a:cs typeface="Arial"/>
              </a:rPr>
              <a:t>T cell</a:t>
            </a:r>
          </a:p>
        </p:txBody>
      </p:sp>
      <p:sp>
        <p:nvSpPr>
          <p:cNvPr id="7" name="Left Brace 6"/>
          <p:cNvSpPr/>
          <p:nvPr/>
        </p:nvSpPr>
        <p:spPr>
          <a:xfrm>
            <a:off x="4908550" y="3549650"/>
            <a:ext cx="685800" cy="49530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340" tIns="45672" rIns="91340" bIns="45672" anchor="ctr"/>
          <a:lstStyle/>
          <a:p>
            <a:pPr algn="ctr" defTabSz="913453">
              <a:defRPr/>
            </a:pPr>
            <a:endParaRPr lang="en-US">
              <a:solidFill>
                <a:prstClr val="white"/>
              </a:solidFill>
              <a:cs typeface="Arial"/>
            </a:endParaRPr>
          </a:p>
        </p:txBody>
      </p:sp>
      <p:sp>
        <p:nvSpPr>
          <p:cNvPr id="4" name="Oval 3"/>
          <p:cNvSpPr/>
          <p:nvPr/>
        </p:nvSpPr>
        <p:spPr>
          <a:xfrm>
            <a:off x="7543800" y="2390775"/>
            <a:ext cx="2743200" cy="2743200"/>
          </a:xfrm>
          <a:prstGeom prst="ellipse">
            <a:avLst/>
          </a:prstGeom>
          <a:solidFill>
            <a:srgbClr val="FAC0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2" rIns="91340" bIns="45672" anchor="ctr"/>
          <a:lstStyle/>
          <a:p>
            <a:pPr algn="ctr" defTabSz="913453">
              <a:defRPr/>
            </a:pPr>
            <a:r>
              <a:rPr lang="en-US" sz="3600" dirty="0">
                <a:solidFill>
                  <a:prstClr val="black"/>
                </a:solidFill>
                <a:cs typeface="Arial"/>
              </a:rPr>
              <a:t>Tumor</a:t>
            </a:r>
          </a:p>
          <a:p>
            <a:pPr algn="ctr" defTabSz="913453">
              <a:defRPr/>
            </a:pPr>
            <a:r>
              <a:rPr lang="en-US" sz="3600" dirty="0">
                <a:solidFill>
                  <a:prstClr val="black"/>
                </a:solidFill>
                <a:cs typeface="Arial"/>
              </a:rPr>
              <a:t>cell or APC</a:t>
            </a:r>
          </a:p>
        </p:txBody>
      </p:sp>
      <p:cxnSp>
        <p:nvCxnSpPr>
          <p:cNvPr id="12" name="Straight Connector 11"/>
          <p:cNvCxnSpPr>
            <a:endCxn id="4" idx="2"/>
          </p:cNvCxnSpPr>
          <p:nvPr/>
        </p:nvCxnSpPr>
        <p:spPr>
          <a:xfrm>
            <a:off x="7086600" y="3762375"/>
            <a:ext cx="4572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6954838" y="3644900"/>
            <a:ext cx="290512" cy="3048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2" rIns="91340" bIns="45672" anchor="ctr"/>
          <a:lstStyle/>
          <a:p>
            <a:pPr algn="ctr" defTabSz="913453">
              <a:defRPr/>
            </a:pPr>
            <a:endParaRPr lang="en-US">
              <a:solidFill>
                <a:prstClr val="white"/>
              </a:solidFill>
              <a:cs typeface="Arial"/>
            </a:endParaRPr>
          </a:p>
        </p:txBody>
      </p:sp>
      <p:sp>
        <p:nvSpPr>
          <p:cNvPr id="36" name="&quot;No&quot; Symbol 35"/>
          <p:cNvSpPr/>
          <p:nvPr/>
        </p:nvSpPr>
        <p:spPr>
          <a:xfrm>
            <a:off x="5291138" y="4114801"/>
            <a:ext cx="1701800" cy="1641475"/>
          </a:xfrm>
          <a:prstGeom prst="noSmoking">
            <a:avLst/>
          </a:prstGeom>
          <a:solidFill>
            <a:schemeClr val="tx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2" rIns="91340" bIns="45672" anchor="ctr"/>
          <a:lstStyle/>
          <a:p>
            <a:pPr algn="ctr" defTabSz="913453">
              <a:defRPr/>
            </a:pPr>
            <a:endParaRPr lang="en-US">
              <a:solidFill>
                <a:prstClr val="white"/>
              </a:solidFill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34201" y="5478463"/>
            <a:ext cx="3262313" cy="831850"/>
          </a:xfrm>
          <a:prstGeom prst="rect">
            <a:avLst/>
          </a:prstGeom>
          <a:noFill/>
        </p:spPr>
        <p:txBody>
          <a:bodyPr wrap="none" lIns="91340" tIns="45672" rIns="91340" bIns="45672">
            <a:spAutoFit/>
          </a:bodyPr>
          <a:lstStyle/>
          <a:p>
            <a:pPr defTabSz="913453">
              <a:defRPr/>
            </a:pPr>
            <a:r>
              <a:rPr lang="en-US" dirty="0">
                <a:solidFill>
                  <a:prstClr val="white"/>
                </a:solidFill>
                <a:latin typeface="+mn-lt"/>
                <a:cs typeface="Arial"/>
              </a:rPr>
              <a:t>(Immune checkpoints:</a:t>
            </a:r>
          </a:p>
          <a:p>
            <a:pPr defTabSz="913453">
              <a:defRPr/>
            </a:pPr>
            <a:r>
              <a:rPr lang="en-US" dirty="0">
                <a:solidFill>
                  <a:prstClr val="white"/>
                </a:solidFill>
                <a:latin typeface="+mn-lt"/>
                <a:cs typeface="Arial"/>
              </a:rPr>
              <a:t>PD-1, PD-L1, CTLA-4)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+mn-lt"/>
                <a:cs typeface="Arial"/>
              </a:rPr>
              <a:t>Immune Checkpoint Blockade: Mechanism of Action</a:t>
            </a:r>
          </a:p>
        </p:txBody>
      </p:sp>
      <p:pic>
        <p:nvPicPr>
          <p:cNvPr id="113678" name="Picture 21" descr="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14351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F4E8351-B986-F740-9993-24885CF5E61D}"/>
              </a:ext>
            </a:extLst>
          </p:cNvPr>
          <p:cNvSpPr txBox="1"/>
          <p:nvPr/>
        </p:nvSpPr>
        <p:spPr>
          <a:xfrm>
            <a:off x="76200" y="6429371"/>
            <a:ext cx="30139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Courtesy of Evan J Lipson, MD</a:t>
            </a:r>
          </a:p>
        </p:txBody>
      </p:sp>
    </p:spTree>
    <p:extLst>
      <p:ext uri="{BB962C8B-B14F-4D97-AF65-F5344CB8AC3E}">
        <p14:creationId xmlns:p14="http://schemas.microsoft.com/office/powerpoint/2010/main" val="2373250121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17" name="Group 25"/>
          <p:cNvGrpSpPr>
            <a:grpSpLocks noChangeAspect="1"/>
          </p:cNvGrpSpPr>
          <p:nvPr/>
        </p:nvGrpSpPr>
        <p:grpSpPr bwMode="auto">
          <a:xfrm rot="2904595">
            <a:off x="9048751" y="3792539"/>
            <a:ext cx="1376363" cy="1087437"/>
            <a:chOff x="5206622" y="2111992"/>
            <a:chExt cx="3937378" cy="4002206"/>
          </a:xfrm>
        </p:grpSpPr>
        <p:sp>
          <p:nvSpPr>
            <p:cNvPr id="25" name="Freeform 24"/>
            <p:cNvSpPr/>
            <p:nvPr/>
          </p:nvSpPr>
          <p:spPr bwMode="auto">
            <a:xfrm>
              <a:off x="5468110" y="2119642"/>
              <a:ext cx="3646730" cy="4002206"/>
            </a:xfrm>
            <a:custGeom>
              <a:avLst/>
              <a:gdLst>
                <a:gd name="connsiteX0" fmla="*/ 1099782 w 3645090"/>
                <a:gd name="connsiteY0" fmla="*/ 2419065 h 4002206"/>
                <a:gd name="connsiteX1" fmla="*/ 1263556 w 3645090"/>
                <a:gd name="connsiteY1" fmla="*/ 2446361 h 4002206"/>
                <a:gd name="connsiteX2" fmla="*/ 1284027 w 3645090"/>
                <a:gd name="connsiteY2" fmla="*/ 2644253 h 4002206"/>
                <a:gd name="connsiteX3" fmla="*/ 1031544 w 3645090"/>
                <a:gd name="connsiteY3" fmla="*/ 2828498 h 4002206"/>
                <a:gd name="connsiteX4" fmla="*/ 990600 w 3645090"/>
                <a:gd name="connsiteY4" fmla="*/ 3108277 h 4002206"/>
                <a:gd name="connsiteX5" fmla="*/ 1058839 w 3645090"/>
                <a:gd name="connsiteY5" fmla="*/ 3333465 h 4002206"/>
                <a:gd name="connsiteX6" fmla="*/ 1359090 w 3645090"/>
                <a:gd name="connsiteY6" fmla="*/ 3545006 h 4002206"/>
                <a:gd name="connsiteX7" fmla="*/ 1625221 w 3645090"/>
                <a:gd name="connsiteY7" fmla="*/ 3804313 h 4002206"/>
                <a:gd name="connsiteX8" fmla="*/ 1939120 w 3645090"/>
                <a:gd name="connsiteY8" fmla="*/ 3981734 h 4002206"/>
                <a:gd name="connsiteX9" fmla="*/ 2328081 w 3645090"/>
                <a:gd name="connsiteY9" fmla="*/ 3927143 h 4002206"/>
                <a:gd name="connsiteX10" fmla="*/ 2621508 w 3645090"/>
                <a:gd name="connsiteY10" fmla="*/ 3722427 h 4002206"/>
                <a:gd name="connsiteX11" fmla="*/ 2969526 w 3645090"/>
                <a:gd name="connsiteY11" fmla="*/ 3667836 h 4002206"/>
                <a:gd name="connsiteX12" fmla="*/ 3262953 w 3645090"/>
                <a:gd name="connsiteY12" fmla="*/ 3401704 h 4002206"/>
                <a:gd name="connsiteX13" fmla="*/ 3378959 w 3645090"/>
                <a:gd name="connsiteY13" fmla="*/ 3108277 h 4002206"/>
                <a:gd name="connsiteX14" fmla="*/ 3529084 w 3645090"/>
                <a:gd name="connsiteY14" fmla="*/ 2794379 h 4002206"/>
                <a:gd name="connsiteX15" fmla="*/ 3624618 w 3645090"/>
                <a:gd name="connsiteY15" fmla="*/ 2521424 h 4002206"/>
                <a:gd name="connsiteX16" fmla="*/ 3624618 w 3645090"/>
                <a:gd name="connsiteY16" fmla="*/ 2275764 h 4002206"/>
                <a:gd name="connsiteX17" fmla="*/ 3501788 w 3645090"/>
                <a:gd name="connsiteY17" fmla="*/ 2009633 h 4002206"/>
                <a:gd name="connsiteX18" fmla="*/ 3454021 w 3645090"/>
                <a:gd name="connsiteY18" fmla="*/ 1675262 h 4002206"/>
                <a:gd name="connsiteX19" fmla="*/ 3194714 w 3645090"/>
                <a:gd name="connsiteY19" fmla="*/ 1245358 h 4002206"/>
                <a:gd name="connsiteX20" fmla="*/ 3003645 w 3645090"/>
                <a:gd name="connsiteY20" fmla="*/ 1081585 h 4002206"/>
                <a:gd name="connsiteX21" fmla="*/ 2867167 w 3645090"/>
                <a:gd name="connsiteY21" fmla="*/ 835925 h 4002206"/>
                <a:gd name="connsiteX22" fmla="*/ 2573741 w 3645090"/>
                <a:gd name="connsiteY22" fmla="*/ 467436 h 4002206"/>
                <a:gd name="connsiteX23" fmla="*/ 2246194 w 3645090"/>
                <a:gd name="connsiteY23" fmla="*/ 296839 h 4002206"/>
                <a:gd name="connsiteX24" fmla="*/ 2075597 w 3645090"/>
                <a:gd name="connsiteY24" fmla="*/ 242247 h 4002206"/>
                <a:gd name="connsiteX25" fmla="*/ 1672988 w 3645090"/>
                <a:gd name="connsiteY25" fmla="*/ 23883 h 4002206"/>
                <a:gd name="connsiteX26" fmla="*/ 1113430 w 3645090"/>
                <a:gd name="connsiteY26" fmla="*/ 98946 h 4002206"/>
                <a:gd name="connsiteX27" fmla="*/ 663054 w 3645090"/>
                <a:gd name="connsiteY27" fmla="*/ 269543 h 4002206"/>
                <a:gd name="connsiteX28" fmla="*/ 369627 w 3645090"/>
                <a:gd name="connsiteY28" fmla="*/ 515203 h 4002206"/>
                <a:gd name="connsiteX29" fmla="*/ 199030 w 3645090"/>
                <a:gd name="connsiteY29" fmla="*/ 863221 h 4002206"/>
                <a:gd name="connsiteX30" fmla="*/ 69376 w 3645090"/>
                <a:gd name="connsiteY30" fmla="*/ 1279477 h 4002206"/>
                <a:gd name="connsiteX31" fmla="*/ 21609 w 3645090"/>
                <a:gd name="connsiteY31" fmla="*/ 1716206 h 4002206"/>
                <a:gd name="connsiteX32" fmla="*/ 199030 w 3645090"/>
                <a:gd name="connsiteY32" fmla="*/ 2098343 h 4002206"/>
                <a:gd name="connsiteX33" fmla="*/ 519753 w 3645090"/>
                <a:gd name="connsiteY33" fmla="*/ 2180230 h 4002206"/>
                <a:gd name="connsiteX34" fmla="*/ 922362 w 3645090"/>
                <a:gd name="connsiteY34" fmla="*/ 2146110 h 4002206"/>
                <a:gd name="connsiteX35" fmla="*/ 1099782 w 3645090"/>
                <a:gd name="connsiteY35" fmla="*/ 2146110 h 4002206"/>
                <a:gd name="connsiteX36" fmla="*/ 1140726 w 3645090"/>
                <a:gd name="connsiteY36" fmla="*/ 2268940 h 400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645090" h="4002206">
                  <a:moveTo>
                    <a:pt x="1099782" y="2419065"/>
                  </a:moveTo>
                  <a:cubicBezTo>
                    <a:pt x="1166315" y="2413947"/>
                    <a:pt x="1232849" y="2408830"/>
                    <a:pt x="1263556" y="2446361"/>
                  </a:cubicBezTo>
                  <a:cubicBezTo>
                    <a:pt x="1294263" y="2483892"/>
                    <a:pt x="1322696" y="2580564"/>
                    <a:pt x="1284027" y="2644253"/>
                  </a:cubicBezTo>
                  <a:cubicBezTo>
                    <a:pt x="1245358" y="2707942"/>
                    <a:pt x="1080449" y="2751161"/>
                    <a:pt x="1031544" y="2828498"/>
                  </a:cubicBezTo>
                  <a:cubicBezTo>
                    <a:pt x="982640" y="2905835"/>
                    <a:pt x="986051" y="3024116"/>
                    <a:pt x="990600" y="3108277"/>
                  </a:cubicBezTo>
                  <a:cubicBezTo>
                    <a:pt x="995149" y="3192438"/>
                    <a:pt x="997424" y="3260677"/>
                    <a:pt x="1058839" y="3333465"/>
                  </a:cubicBezTo>
                  <a:cubicBezTo>
                    <a:pt x="1120254" y="3406253"/>
                    <a:pt x="1264693" y="3466531"/>
                    <a:pt x="1359090" y="3545006"/>
                  </a:cubicBezTo>
                  <a:cubicBezTo>
                    <a:pt x="1453487" y="3623481"/>
                    <a:pt x="1528549" y="3731525"/>
                    <a:pt x="1625221" y="3804313"/>
                  </a:cubicBezTo>
                  <a:cubicBezTo>
                    <a:pt x="1721893" y="3877101"/>
                    <a:pt x="1821977" y="3961262"/>
                    <a:pt x="1939120" y="3981734"/>
                  </a:cubicBezTo>
                  <a:cubicBezTo>
                    <a:pt x="2056263" y="4002206"/>
                    <a:pt x="2214350" y="3970361"/>
                    <a:pt x="2328081" y="3927143"/>
                  </a:cubicBezTo>
                  <a:cubicBezTo>
                    <a:pt x="2441812" y="3883925"/>
                    <a:pt x="2514601" y="3765645"/>
                    <a:pt x="2621508" y="3722427"/>
                  </a:cubicBezTo>
                  <a:cubicBezTo>
                    <a:pt x="2728416" y="3679209"/>
                    <a:pt x="2862619" y="3721290"/>
                    <a:pt x="2969526" y="3667836"/>
                  </a:cubicBezTo>
                  <a:cubicBezTo>
                    <a:pt x="3076434" y="3614382"/>
                    <a:pt x="3194714" y="3494964"/>
                    <a:pt x="3262953" y="3401704"/>
                  </a:cubicBezTo>
                  <a:cubicBezTo>
                    <a:pt x="3331192" y="3308444"/>
                    <a:pt x="3334604" y="3209498"/>
                    <a:pt x="3378959" y="3108277"/>
                  </a:cubicBezTo>
                  <a:cubicBezTo>
                    <a:pt x="3423314" y="3007056"/>
                    <a:pt x="3488141" y="2892188"/>
                    <a:pt x="3529084" y="2794379"/>
                  </a:cubicBezTo>
                  <a:cubicBezTo>
                    <a:pt x="3570027" y="2696570"/>
                    <a:pt x="3608696" y="2607860"/>
                    <a:pt x="3624618" y="2521424"/>
                  </a:cubicBezTo>
                  <a:cubicBezTo>
                    <a:pt x="3640540" y="2434988"/>
                    <a:pt x="3645090" y="2361063"/>
                    <a:pt x="3624618" y="2275764"/>
                  </a:cubicBezTo>
                  <a:cubicBezTo>
                    <a:pt x="3604146" y="2190466"/>
                    <a:pt x="3530221" y="2109717"/>
                    <a:pt x="3501788" y="2009633"/>
                  </a:cubicBezTo>
                  <a:cubicBezTo>
                    <a:pt x="3473355" y="1909549"/>
                    <a:pt x="3505200" y="1802641"/>
                    <a:pt x="3454021" y="1675262"/>
                  </a:cubicBezTo>
                  <a:cubicBezTo>
                    <a:pt x="3402842" y="1547883"/>
                    <a:pt x="3269777" y="1344304"/>
                    <a:pt x="3194714" y="1245358"/>
                  </a:cubicBezTo>
                  <a:cubicBezTo>
                    <a:pt x="3119651" y="1146412"/>
                    <a:pt x="3058236" y="1149824"/>
                    <a:pt x="3003645" y="1081585"/>
                  </a:cubicBezTo>
                  <a:cubicBezTo>
                    <a:pt x="2949054" y="1013346"/>
                    <a:pt x="2938818" y="938283"/>
                    <a:pt x="2867167" y="835925"/>
                  </a:cubicBezTo>
                  <a:cubicBezTo>
                    <a:pt x="2795516" y="733567"/>
                    <a:pt x="2677236" y="557284"/>
                    <a:pt x="2573741" y="467436"/>
                  </a:cubicBezTo>
                  <a:cubicBezTo>
                    <a:pt x="2470246" y="377588"/>
                    <a:pt x="2329218" y="334370"/>
                    <a:pt x="2246194" y="296839"/>
                  </a:cubicBezTo>
                  <a:cubicBezTo>
                    <a:pt x="2163170" y="259308"/>
                    <a:pt x="2171131" y="287740"/>
                    <a:pt x="2075597" y="242247"/>
                  </a:cubicBezTo>
                  <a:cubicBezTo>
                    <a:pt x="1980063" y="196754"/>
                    <a:pt x="1833349" y="47766"/>
                    <a:pt x="1672988" y="23883"/>
                  </a:cubicBezTo>
                  <a:cubicBezTo>
                    <a:pt x="1512627" y="0"/>
                    <a:pt x="1281752" y="58003"/>
                    <a:pt x="1113430" y="98946"/>
                  </a:cubicBezTo>
                  <a:cubicBezTo>
                    <a:pt x="945108" y="139889"/>
                    <a:pt x="787021" y="200167"/>
                    <a:pt x="663054" y="269543"/>
                  </a:cubicBezTo>
                  <a:cubicBezTo>
                    <a:pt x="539087" y="338919"/>
                    <a:pt x="446964" y="416257"/>
                    <a:pt x="369627" y="515203"/>
                  </a:cubicBezTo>
                  <a:cubicBezTo>
                    <a:pt x="292290" y="614149"/>
                    <a:pt x="249072" y="735842"/>
                    <a:pt x="199030" y="863221"/>
                  </a:cubicBezTo>
                  <a:cubicBezTo>
                    <a:pt x="148988" y="990600"/>
                    <a:pt x="98946" y="1137313"/>
                    <a:pt x="69376" y="1279477"/>
                  </a:cubicBezTo>
                  <a:cubicBezTo>
                    <a:pt x="39806" y="1421641"/>
                    <a:pt x="0" y="1579728"/>
                    <a:pt x="21609" y="1716206"/>
                  </a:cubicBezTo>
                  <a:cubicBezTo>
                    <a:pt x="43218" y="1852684"/>
                    <a:pt x="116006" y="2021006"/>
                    <a:pt x="199030" y="2098343"/>
                  </a:cubicBezTo>
                  <a:cubicBezTo>
                    <a:pt x="282054" y="2175680"/>
                    <a:pt x="399198" y="2172269"/>
                    <a:pt x="519753" y="2180230"/>
                  </a:cubicBezTo>
                  <a:cubicBezTo>
                    <a:pt x="640308" y="2188191"/>
                    <a:pt x="825691" y="2151797"/>
                    <a:pt x="922362" y="2146110"/>
                  </a:cubicBezTo>
                  <a:cubicBezTo>
                    <a:pt x="1019034" y="2140423"/>
                    <a:pt x="1063388" y="2125638"/>
                    <a:pt x="1099782" y="2146110"/>
                  </a:cubicBezTo>
                  <a:cubicBezTo>
                    <a:pt x="1136176" y="2166582"/>
                    <a:pt x="1138451" y="2217761"/>
                    <a:pt x="1140726" y="2268940"/>
                  </a:cubicBezTo>
                </a:path>
              </a:pathLst>
            </a:custGeom>
            <a:solidFill>
              <a:schemeClr val="tx1">
                <a:lumMod val="85000"/>
                <a:alpha val="45000"/>
              </a:schemeClr>
            </a:solidFill>
            <a:ln w="28575" cap="flat" cmpd="sng" algn="ctr">
              <a:solidFill>
                <a:schemeClr val="bg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dirty="0">
                <a:solidFill>
                  <a:srgbClr val="FFFFFF"/>
                </a:solidFill>
                <a:latin typeface="Arial MT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5191416" y="2227772"/>
              <a:ext cx="3782971" cy="3739289"/>
            </a:xfrm>
            <a:custGeom>
              <a:avLst/>
              <a:gdLst>
                <a:gd name="connsiteX0" fmla="*/ 716508 w 3783842"/>
                <a:gd name="connsiteY0" fmla="*/ 3574576 h 3734937"/>
                <a:gd name="connsiteX1" fmla="*/ 757451 w 3783842"/>
                <a:gd name="connsiteY1" fmla="*/ 3055961 h 3734937"/>
                <a:gd name="connsiteX2" fmla="*/ 1050878 w 3783842"/>
                <a:gd name="connsiteY2" fmla="*/ 2496403 h 3734937"/>
                <a:gd name="connsiteX3" fmla="*/ 1508078 w 3783842"/>
                <a:gd name="connsiteY3" fmla="*/ 2202976 h 3734937"/>
                <a:gd name="connsiteX4" fmla="*/ 1787857 w 3783842"/>
                <a:gd name="connsiteY4" fmla="*/ 2209800 h 3734937"/>
                <a:gd name="connsiteX5" fmla="*/ 1733266 w 3783842"/>
                <a:gd name="connsiteY5" fmla="*/ 2400868 h 3734937"/>
                <a:gd name="connsiteX6" fmla="*/ 1439839 w 3783842"/>
                <a:gd name="connsiteY6" fmla="*/ 2680647 h 3734937"/>
                <a:gd name="connsiteX7" fmla="*/ 1337481 w 3783842"/>
                <a:gd name="connsiteY7" fmla="*/ 2878540 h 3734937"/>
                <a:gd name="connsiteX8" fmla="*/ 1460311 w 3783842"/>
                <a:gd name="connsiteY8" fmla="*/ 3151495 h 3734937"/>
                <a:gd name="connsiteX9" fmla="*/ 1617260 w 3783842"/>
                <a:gd name="connsiteY9" fmla="*/ 3308444 h 3734937"/>
                <a:gd name="connsiteX10" fmla="*/ 1787857 w 3783842"/>
                <a:gd name="connsiteY10" fmla="*/ 3144671 h 3734937"/>
                <a:gd name="connsiteX11" fmla="*/ 1917511 w 3783842"/>
                <a:gd name="connsiteY11" fmla="*/ 2837597 h 3734937"/>
                <a:gd name="connsiteX12" fmla="*/ 1972102 w 3783842"/>
                <a:gd name="connsiteY12" fmla="*/ 2714767 h 3734937"/>
                <a:gd name="connsiteX13" fmla="*/ 2033517 w 3783842"/>
                <a:gd name="connsiteY13" fmla="*/ 2776182 h 3734937"/>
                <a:gd name="connsiteX14" fmla="*/ 1931158 w 3783842"/>
                <a:gd name="connsiteY14" fmla="*/ 3062785 h 3734937"/>
                <a:gd name="connsiteX15" fmla="*/ 1794681 w 3783842"/>
                <a:gd name="connsiteY15" fmla="*/ 3260677 h 3734937"/>
                <a:gd name="connsiteX16" fmla="*/ 1856096 w 3783842"/>
                <a:gd name="connsiteY16" fmla="*/ 3444922 h 3734937"/>
                <a:gd name="connsiteX17" fmla="*/ 2122227 w 3783842"/>
                <a:gd name="connsiteY17" fmla="*/ 3670110 h 3734937"/>
                <a:gd name="connsiteX18" fmla="*/ 2415654 w 3783842"/>
                <a:gd name="connsiteY18" fmla="*/ 3717877 h 3734937"/>
                <a:gd name="connsiteX19" fmla="*/ 2736376 w 3783842"/>
                <a:gd name="connsiteY19" fmla="*/ 3567752 h 3734937"/>
                <a:gd name="connsiteX20" fmla="*/ 2695433 w 3783842"/>
                <a:gd name="connsiteY20" fmla="*/ 3390331 h 3734937"/>
                <a:gd name="connsiteX21" fmla="*/ 2504364 w 3783842"/>
                <a:gd name="connsiteY21" fmla="*/ 3090080 h 3734937"/>
                <a:gd name="connsiteX22" fmla="*/ 2579427 w 3783842"/>
                <a:gd name="connsiteY22" fmla="*/ 3042313 h 3734937"/>
                <a:gd name="connsiteX23" fmla="*/ 2804615 w 3783842"/>
                <a:gd name="connsiteY23" fmla="*/ 3403979 h 3734937"/>
                <a:gd name="connsiteX24" fmla="*/ 2941093 w 3783842"/>
                <a:gd name="connsiteY24" fmla="*/ 3479041 h 3734937"/>
                <a:gd name="connsiteX25" fmla="*/ 3179929 w 3783842"/>
                <a:gd name="connsiteY25" fmla="*/ 3431274 h 3734937"/>
                <a:gd name="connsiteX26" fmla="*/ 3452884 w 3783842"/>
                <a:gd name="connsiteY26" fmla="*/ 3124200 h 3734937"/>
                <a:gd name="connsiteX27" fmla="*/ 3541594 w 3783842"/>
                <a:gd name="connsiteY27" fmla="*/ 2933131 h 3734937"/>
                <a:gd name="connsiteX28" fmla="*/ 3473355 w 3783842"/>
                <a:gd name="connsiteY28" fmla="*/ 2810301 h 3734937"/>
                <a:gd name="connsiteX29" fmla="*/ 3295935 w 3783842"/>
                <a:gd name="connsiteY29" fmla="*/ 2769358 h 3734937"/>
                <a:gd name="connsiteX30" fmla="*/ 3125337 w 3783842"/>
                <a:gd name="connsiteY30" fmla="*/ 2660176 h 3734937"/>
                <a:gd name="connsiteX31" fmla="*/ 3138985 w 3783842"/>
                <a:gd name="connsiteY31" fmla="*/ 2578289 h 3734937"/>
                <a:gd name="connsiteX32" fmla="*/ 3364173 w 3783842"/>
                <a:gd name="connsiteY32" fmla="*/ 2694295 h 3734937"/>
                <a:gd name="connsiteX33" fmla="*/ 3507475 w 3783842"/>
                <a:gd name="connsiteY33" fmla="*/ 2776182 h 3734937"/>
                <a:gd name="connsiteX34" fmla="*/ 3657600 w 3783842"/>
                <a:gd name="connsiteY34" fmla="*/ 2701119 h 3734937"/>
                <a:gd name="connsiteX35" fmla="*/ 3766782 w 3783842"/>
                <a:gd name="connsiteY35" fmla="*/ 2455459 h 3734937"/>
                <a:gd name="connsiteX36" fmla="*/ 3759958 w 3783842"/>
                <a:gd name="connsiteY36" fmla="*/ 2066498 h 3734937"/>
                <a:gd name="connsiteX37" fmla="*/ 3657600 w 3783842"/>
                <a:gd name="connsiteY37" fmla="*/ 1943668 h 3734937"/>
                <a:gd name="connsiteX38" fmla="*/ 3446060 w 3783842"/>
                <a:gd name="connsiteY38" fmla="*/ 2025555 h 3734937"/>
                <a:gd name="connsiteX39" fmla="*/ 3193576 w 3783842"/>
                <a:gd name="connsiteY39" fmla="*/ 2052850 h 3734937"/>
                <a:gd name="connsiteX40" fmla="*/ 3207224 w 3783842"/>
                <a:gd name="connsiteY40" fmla="*/ 1957316 h 3734937"/>
                <a:gd name="connsiteX41" fmla="*/ 3446060 w 3783842"/>
                <a:gd name="connsiteY41" fmla="*/ 1930020 h 3734937"/>
                <a:gd name="connsiteX42" fmla="*/ 3678072 w 3783842"/>
                <a:gd name="connsiteY42" fmla="*/ 1779895 h 3734937"/>
                <a:gd name="connsiteX43" fmla="*/ 3616657 w 3783842"/>
                <a:gd name="connsiteY43" fmla="*/ 1493292 h 3734937"/>
                <a:gd name="connsiteX44" fmla="*/ 3357349 w 3783842"/>
                <a:gd name="connsiteY44" fmla="*/ 1124803 h 3734937"/>
                <a:gd name="connsiteX45" fmla="*/ 3173105 w 3783842"/>
                <a:gd name="connsiteY45" fmla="*/ 1036092 h 3734937"/>
                <a:gd name="connsiteX46" fmla="*/ 2982036 w 3783842"/>
                <a:gd name="connsiteY46" fmla="*/ 1186217 h 3734937"/>
                <a:gd name="connsiteX47" fmla="*/ 2784143 w 3783842"/>
                <a:gd name="connsiteY47" fmla="*/ 1247632 h 3734937"/>
                <a:gd name="connsiteX48" fmla="*/ 2920621 w 3783842"/>
                <a:gd name="connsiteY48" fmla="*/ 1077035 h 3734937"/>
                <a:gd name="connsiteX49" fmla="*/ 3125337 w 3783842"/>
                <a:gd name="connsiteY49" fmla="*/ 947382 h 3734937"/>
                <a:gd name="connsiteX50" fmla="*/ 3063923 w 3783842"/>
                <a:gd name="connsiteY50" fmla="*/ 790432 h 3734937"/>
                <a:gd name="connsiteX51" fmla="*/ 2804615 w 3783842"/>
                <a:gd name="connsiteY51" fmla="*/ 456062 h 3734937"/>
                <a:gd name="connsiteX52" fmla="*/ 2538484 w 3783842"/>
                <a:gd name="connsiteY52" fmla="*/ 237698 h 3734937"/>
                <a:gd name="connsiteX53" fmla="*/ 2408830 w 3783842"/>
                <a:gd name="connsiteY53" fmla="*/ 278641 h 3734937"/>
                <a:gd name="connsiteX54" fmla="*/ 2306472 w 3783842"/>
                <a:gd name="connsiteY54" fmla="*/ 401471 h 3734937"/>
                <a:gd name="connsiteX55" fmla="*/ 2258705 w 3783842"/>
                <a:gd name="connsiteY55" fmla="*/ 360528 h 3734937"/>
                <a:gd name="connsiteX56" fmla="*/ 2320120 w 3783842"/>
                <a:gd name="connsiteY56" fmla="*/ 217226 h 3734937"/>
                <a:gd name="connsiteX57" fmla="*/ 2019869 w 3783842"/>
                <a:gd name="connsiteY57" fmla="*/ 32982 h 3734937"/>
                <a:gd name="connsiteX58" fmla="*/ 1596788 w 3783842"/>
                <a:gd name="connsiteY58" fmla="*/ 19334 h 3734937"/>
                <a:gd name="connsiteX59" fmla="*/ 1494430 w 3783842"/>
                <a:gd name="connsiteY59" fmla="*/ 121692 h 3734937"/>
                <a:gd name="connsiteX60" fmla="*/ 1678675 w 3783842"/>
                <a:gd name="connsiteY60" fmla="*/ 367352 h 3734937"/>
                <a:gd name="connsiteX61" fmla="*/ 1624084 w 3783842"/>
                <a:gd name="connsiteY61" fmla="*/ 435591 h 3734937"/>
                <a:gd name="connsiteX62" fmla="*/ 1412543 w 3783842"/>
                <a:gd name="connsiteY62" fmla="*/ 183107 h 3734937"/>
                <a:gd name="connsiteX63" fmla="*/ 1105469 w 3783842"/>
                <a:gd name="connsiteY63" fmla="*/ 299113 h 3734937"/>
                <a:gd name="connsiteX64" fmla="*/ 873457 w 3783842"/>
                <a:gd name="connsiteY64" fmla="*/ 578892 h 3734937"/>
                <a:gd name="connsiteX65" fmla="*/ 962167 w 3783842"/>
                <a:gd name="connsiteY65" fmla="*/ 729017 h 3734937"/>
                <a:gd name="connsiteX66" fmla="*/ 1201003 w 3783842"/>
                <a:gd name="connsiteY66" fmla="*/ 906438 h 3734937"/>
                <a:gd name="connsiteX67" fmla="*/ 1173708 w 3783842"/>
                <a:gd name="connsiteY67" fmla="*/ 967853 h 3734937"/>
                <a:gd name="connsiteX68" fmla="*/ 893929 w 3783842"/>
                <a:gd name="connsiteY68" fmla="*/ 790432 h 3734937"/>
                <a:gd name="connsiteX69" fmla="*/ 716508 w 3783842"/>
                <a:gd name="connsiteY69" fmla="*/ 729017 h 3734937"/>
                <a:gd name="connsiteX70" fmla="*/ 477672 w 3783842"/>
                <a:gd name="connsiteY70" fmla="*/ 1111155 h 3734937"/>
                <a:gd name="connsiteX71" fmla="*/ 464024 w 3783842"/>
                <a:gd name="connsiteY71" fmla="*/ 1397758 h 3734937"/>
                <a:gd name="connsiteX72" fmla="*/ 941696 w 3783842"/>
                <a:gd name="connsiteY72" fmla="*/ 1377286 h 3734937"/>
                <a:gd name="connsiteX73" fmla="*/ 1139588 w 3783842"/>
                <a:gd name="connsiteY73" fmla="*/ 1322695 h 3734937"/>
                <a:gd name="connsiteX74" fmla="*/ 1057702 w 3783842"/>
                <a:gd name="connsiteY74" fmla="*/ 1459173 h 3734937"/>
                <a:gd name="connsiteX75" fmla="*/ 552735 w 3783842"/>
                <a:gd name="connsiteY75" fmla="*/ 1452349 h 3734937"/>
                <a:gd name="connsiteX76" fmla="*/ 423081 w 3783842"/>
                <a:gd name="connsiteY76" fmla="*/ 1582003 h 3734937"/>
                <a:gd name="connsiteX77" fmla="*/ 525439 w 3783842"/>
                <a:gd name="connsiteY77" fmla="*/ 1875429 h 3734937"/>
                <a:gd name="connsiteX78" fmla="*/ 887105 w 3783842"/>
                <a:gd name="connsiteY78" fmla="*/ 1977788 h 3734937"/>
                <a:gd name="connsiteX79" fmla="*/ 1214651 w 3783842"/>
                <a:gd name="connsiteY79" fmla="*/ 1725304 h 3734937"/>
                <a:gd name="connsiteX80" fmla="*/ 1494430 w 3783842"/>
                <a:gd name="connsiteY80" fmla="*/ 1902725 h 3734937"/>
                <a:gd name="connsiteX81" fmla="*/ 1398896 w 3783842"/>
                <a:gd name="connsiteY81" fmla="*/ 2114265 h 3734937"/>
                <a:gd name="connsiteX82" fmla="*/ 887105 w 3783842"/>
                <a:gd name="connsiteY82" fmla="*/ 2387220 h 3734937"/>
                <a:gd name="connsiteX83" fmla="*/ 232012 w 3783842"/>
                <a:gd name="connsiteY83" fmla="*/ 2823949 h 3734937"/>
                <a:gd name="connsiteX84" fmla="*/ 0 w 3783842"/>
                <a:gd name="connsiteY84" fmla="*/ 3144671 h 373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783842" h="3734937">
                  <a:moveTo>
                    <a:pt x="716508" y="3574576"/>
                  </a:moveTo>
                  <a:cubicBezTo>
                    <a:pt x="709115" y="3405116"/>
                    <a:pt x="701723" y="3235656"/>
                    <a:pt x="757451" y="3055961"/>
                  </a:cubicBezTo>
                  <a:cubicBezTo>
                    <a:pt x="813179" y="2876266"/>
                    <a:pt x="925774" y="2638567"/>
                    <a:pt x="1050878" y="2496403"/>
                  </a:cubicBezTo>
                  <a:cubicBezTo>
                    <a:pt x="1175982" y="2354239"/>
                    <a:pt x="1385248" y="2250743"/>
                    <a:pt x="1508078" y="2202976"/>
                  </a:cubicBezTo>
                  <a:cubicBezTo>
                    <a:pt x="1630908" y="2155209"/>
                    <a:pt x="1750326" y="2176818"/>
                    <a:pt x="1787857" y="2209800"/>
                  </a:cubicBezTo>
                  <a:cubicBezTo>
                    <a:pt x="1825388" y="2242782"/>
                    <a:pt x="1791269" y="2322394"/>
                    <a:pt x="1733266" y="2400868"/>
                  </a:cubicBezTo>
                  <a:cubicBezTo>
                    <a:pt x="1675263" y="2479342"/>
                    <a:pt x="1505803" y="2601035"/>
                    <a:pt x="1439839" y="2680647"/>
                  </a:cubicBezTo>
                  <a:cubicBezTo>
                    <a:pt x="1373875" y="2760259"/>
                    <a:pt x="1334069" y="2800066"/>
                    <a:pt x="1337481" y="2878540"/>
                  </a:cubicBezTo>
                  <a:cubicBezTo>
                    <a:pt x="1340893" y="2957014"/>
                    <a:pt x="1413681" y="3079845"/>
                    <a:pt x="1460311" y="3151495"/>
                  </a:cubicBezTo>
                  <a:cubicBezTo>
                    <a:pt x="1506941" y="3223145"/>
                    <a:pt x="1562669" y="3309581"/>
                    <a:pt x="1617260" y="3308444"/>
                  </a:cubicBezTo>
                  <a:cubicBezTo>
                    <a:pt x="1671851" y="3307307"/>
                    <a:pt x="1737815" y="3223145"/>
                    <a:pt x="1787857" y="3144671"/>
                  </a:cubicBezTo>
                  <a:cubicBezTo>
                    <a:pt x="1837899" y="3066197"/>
                    <a:pt x="1886804" y="2909248"/>
                    <a:pt x="1917511" y="2837597"/>
                  </a:cubicBezTo>
                  <a:cubicBezTo>
                    <a:pt x="1948218" y="2765946"/>
                    <a:pt x="1952768" y="2725003"/>
                    <a:pt x="1972102" y="2714767"/>
                  </a:cubicBezTo>
                  <a:cubicBezTo>
                    <a:pt x="1991436" y="2704531"/>
                    <a:pt x="2040341" y="2718179"/>
                    <a:pt x="2033517" y="2776182"/>
                  </a:cubicBezTo>
                  <a:cubicBezTo>
                    <a:pt x="2026693" y="2834185"/>
                    <a:pt x="1970964" y="2982036"/>
                    <a:pt x="1931158" y="3062785"/>
                  </a:cubicBezTo>
                  <a:cubicBezTo>
                    <a:pt x="1891352" y="3143534"/>
                    <a:pt x="1807191" y="3196988"/>
                    <a:pt x="1794681" y="3260677"/>
                  </a:cubicBezTo>
                  <a:cubicBezTo>
                    <a:pt x="1782171" y="3324366"/>
                    <a:pt x="1801505" y="3376683"/>
                    <a:pt x="1856096" y="3444922"/>
                  </a:cubicBezTo>
                  <a:cubicBezTo>
                    <a:pt x="1910687" y="3513161"/>
                    <a:pt x="2028967" y="3624617"/>
                    <a:pt x="2122227" y="3670110"/>
                  </a:cubicBezTo>
                  <a:cubicBezTo>
                    <a:pt x="2215487" y="3715603"/>
                    <a:pt x="2313296" y="3734937"/>
                    <a:pt x="2415654" y="3717877"/>
                  </a:cubicBezTo>
                  <a:cubicBezTo>
                    <a:pt x="2518012" y="3700817"/>
                    <a:pt x="2689746" y="3622343"/>
                    <a:pt x="2736376" y="3567752"/>
                  </a:cubicBezTo>
                  <a:cubicBezTo>
                    <a:pt x="2783006" y="3513161"/>
                    <a:pt x="2734102" y="3469943"/>
                    <a:pt x="2695433" y="3390331"/>
                  </a:cubicBezTo>
                  <a:cubicBezTo>
                    <a:pt x="2656764" y="3310719"/>
                    <a:pt x="2523698" y="3148083"/>
                    <a:pt x="2504364" y="3090080"/>
                  </a:cubicBezTo>
                  <a:cubicBezTo>
                    <a:pt x="2485030" y="3032077"/>
                    <a:pt x="2529385" y="2989997"/>
                    <a:pt x="2579427" y="3042313"/>
                  </a:cubicBezTo>
                  <a:cubicBezTo>
                    <a:pt x="2629469" y="3094630"/>
                    <a:pt x="2744337" y="3331191"/>
                    <a:pt x="2804615" y="3403979"/>
                  </a:cubicBezTo>
                  <a:cubicBezTo>
                    <a:pt x="2864893" y="3476767"/>
                    <a:pt x="2878541" y="3474492"/>
                    <a:pt x="2941093" y="3479041"/>
                  </a:cubicBezTo>
                  <a:cubicBezTo>
                    <a:pt x="3003645" y="3483590"/>
                    <a:pt x="3094631" y="3490414"/>
                    <a:pt x="3179929" y="3431274"/>
                  </a:cubicBezTo>
                  <a:cubicBezTo>
                    <a:pt x="3265227" y="3372134"/>
                    <a:pt x="3392607" y="3207224"/>
                    <a:pt x="3452884" y="3124200"/>
                  </a:cubicBezTo>
                  <a:cubicBezTo>
                    <a:pt x="3513161" y="3041176"/>
                    <a:pt x="3538182" y="2985447"/>
                    <a:pt x="3541594" y="2933131"/>
                  </a:cubicBezTo>
                  <a:cubicBezTo>
                    <a:pt x="3545006" y="2880815"/>
                    <a:pt x="3514298" y="2837596"/>
                    <a:pt x="3473355" y="2810301"/>
                  </a:cubicBezTo>
                  <a:cubicBezTo>
                    <a:pt x="3432412" y="2783006"/>
                    <a:pt x="3353938" y="2794379"/>
                    <a:pt x="3295935" y="2769358"/>
                  </a:cubicBezTo>
                  <a:cubicBezTo>
                    <a:pt x="3237932" y="2744337"/>
                    <a:pt x="3151495" y="2692021"/>
                    <a:pt x="3125337" y="2660176"/>
                  </a:cubicBezTo>
                  <a:cubicBezTo>
                    <a:pt x="3099179" y="2628331"/>
                    <a:pt x="3099179" y="2572603"/>
                    <a:pt x="3138985" y="2578289"/>
                  </a:cubicBezTo>
                  <a:cubicBezTo>
                    <a:pt x="3178791" y="2583975"/>
                    <a:pt x="3302758" y="2661313"/>
                    <a:pt x="3364173" y="2694295"/>
                  </a:cubicBezTo>
                  <a:cubicBezTo>
                    <a:pt x="3425588" y="2727277"/>
                    <a:pt x="3458571" y="2775045"/>
                    <a:pt x="3507475" y="2776182"/>
                  </a:cubicBezTo>
                  <a:cubicBezTo>
                    <a:pt x="3556379" y="2777319"/>
                    <a:pt x="3614382" y="2754573"/>
                    <a:pt x="3657600" y="2701119"/>
                  </a:cubicBezTo>
                  <a:cubicBezTo>
                    <a:pt x="3700818" y="2647665"/>
                    <a:pt x="3749722" y="2561229"/>
                    <a:pt x="3766782" y="2455459"/>
                  </a:cubicBezTo>
                  <a:cubicBezTo>
                    <a:pt x="3783842" y="2349689"/>
                    <a:pt x="3778155" y="2151796"/>
                    <a:pt x="3759958" y="2066498"/>
                  </a:cubicBezTo>
                  <a:cubicBezTo>
                    <a:pt x="3741761" y="1981200"/>
                    <a:pt x="3709916" y="1950492"/>
                    <a:pt x="3657600" y="1943668"/>
                  </a:cubicBezTo>
                  <a:cubicBezTo>
                    <a:pt x="3605284" y="1936844"/>
                    <a:pt x="3523397" y="2007358"/>
                    <a:pt x="3446060" y="2025555"/>
                  </a:cubicBezTo>
                  <a:cubicBezTo>
                    <a:pt x="3368723" y="2043752"/>
                    <a:pt x="3233382" y="2064223"/>
                    <a:pt x="3193576" y="2052850"/>
                  </a:cubicBezTo>
                  <a:cubicBezTo>
                    <a:pt x="3153770" y="2041477"/>
                    <a:pt x="3165143" y="1977788"/>
                    <a:pt x="3207224" y="1957316"/>
                  </a:cubicBezTo>
                  <a:cubicBezTo>
                    <a:pt x="3249305" y="1936844"/>
                    <a:pt x="3367585" y="1959590"/>
                    <a:pt x="3446060" y="1930020"/>
                  </a:cubicBezTo>
                  <a:cubicBezTo>
                    <a:pt x="3524535" y="1900450"/>
                    <a:pt x="3649639" y="1852683"/>
                    <a:pt x="3678072" y="1779895"/>
                  </a:cubicBezTo>
                  <a:cubicBezTo>
                    <a:pt x="3706505" y="1707107"/>
                    <a:pt x="3670111" y="1602474"/>
                    <a:pt x="3616657" y="1493292"/>
                  </a:cubicBezTo>
                  <a:cubicBezTo>
                    <a:pt x="3563203" y="1384110"/>
                    <a:pt x="3431274" y="1201003"/>
                    <a:pt x="3357349" y="1124803"/>
                  </a:cubicBezTo>
                  <a:cubicBezTo>
                    <a:pt x="3283424" y="1048603"/>
                    <a:pt x="3235657" y="1025856"/>
                    <a:pt x="3173105" y="1036092"/>
                  </a:cubicBezTo>
                  <a:cubicBezTo>
                    <a:pt x="3110553" y="1046328"/>
                    <a:pt x="3046863" y="1150960"/>
                    <a:pt x="2982036" y="1186217"/>
                  </a:cubicBezTo>
                  <a:cubicBezTo>
                    <a:pt x="2917209" y="1221474"/>
                    <a:pt x="2794379" y="1265829"/>
                    <a:pt x="2784143" y="1247632"/>
                  </a:cubicBezTo>
                  <a:cubicBezTo>
                    <a:pt x="2773907" y="1229435"/>
                    <a:pt x="2863755" y="1127077"/>
                    <a:pt x="2920621" y="1077035"/>
                  </a:cubicBezTo>
                  <a:cubicBezTo>
                    <a:pt x="2977487" y="1026993"/>
                    <a:pt x="3101453" y="995149"/>
                    <a:pt x="3125337" y="947382"/>
                  </a:cubicBezTo>
                  <a:cubicBezTo>
                    <a:pt x="3149221" y="899615"/>
                    <a:pt x="3117377" y="872319"/>
                    <a:pt x="3063923" y="790432"/>
                  </a:cubicBezTo>
                  <a:cubicBezTo>
                    <a:pt x="3010469" y="708545"/>
                    <a:pt x="2892188" y="548184"/>
                    <a:pt x="2804615" y="456062"/>
                  </a:cubicBezTo>
                  <a:cubicBezTo>
                    <a:pt x="2717042" y="363940"/>
                    <a:pt x="2604448" y="267268"/>
                    <a:pt x="2538484" y="237698"/>
                  </a:cubicBezTo>
                  <a:cubicBezTo>
                    <a:pt x="2472520" y="208128"/>
                    <a:pt x="2447499" y="251345"/>
                    <a:pt x="2408830" y="278641"/>
                  </a:cubicBezTo>
                  <a:cubicBezTo>
                    <a:pt x="2370161" y="305937"/>
                    <a:pt x="2331493" y="387823"/>
                    <a:pt x="2306472" y="401471"/>
                  </a:cubicBezTo>
                  <a:cubicBezTo>
                    <a:pt x="2281451" y="415119"/>
                    <a:pt x="2256430" y="391235"/>
                    <a:pt x="2258705" y="360528"/>
                  </a:cubicBezTo>
                  <a:cubicBezTo>
                    <a:pt x="2260980" y="329821"/>
                    <a:pt x="2359926" y="271817"/>
                    <a:pt x="2320120" y="217226"/>
                  </a:cubicBezTo>
                  <a:cubicBezTo>
                    <a:pt x="2280314" y="162635"/>
                    <a:pt x="2140424" y="65964"/>
                    <a:pt x="2019869" y="32982"/>
                  </a:cubicBezTo>
                  <a:cubicBezTo>
                    <a:pt x="1899314" y="0"/>
                    <a:pt x="1684361" y="4549"/>
                    <a:pt x="1596788" y="19334"/>
                  </a:cubicBezTo>
                  <a:cubicBezTo>
                    <a:pt x="1509215" y="34119"/>
                    <a:pt x="1480782" y="63689"/>
                    <a:pt x="1494430" y="121692"/>
                  </a:cubicBezTo>
                  <a:cubicBezTo>
                    <a:pt x="1508078" y="179695"/>
                    <a:pt x="1657066" y="315035"/>
                    <a:pt x="1678675" y="367352"/>
                  </a:cubicBezTo>
                  <a:cubicBezTo>
                    <a:pt x="1700284" y="419669"/>
                    <a:pt x="1668439" y="466299"/>
                    <a:pt x="1624084" y="435591"/>
                  </a:cubicBezTo>
                  <a:cubicBezTo>
                    <a:pt x="1579729" y="404884"/>
                    <a:pt x="1498979" y="205853"/>
                    <a:pt x="1412543" y="183107"/>
                  </a:cubicBezTo>
                  <a:cubicBezTo>
                    <a:pt x="1326107" y="160361"/>
                    <a:pt x="1195317" y="233149"/>
                    <a:pt x="1105469" y="299113"/>
                  </a:cubicBezTo>
                  <a:cubicBezTo>
                    <a:pt x="1015621" y="365077"/>
                    <a:pt x="897341" y="507241"/>
                    <a:pt x="873457" y="578892"/>
                  </a:cubicBezTo>
                  <a:cubicBezTo>
                    <a:pt x="849573" y="650543"/>
                    <a:pt x="907576" y="674426"/>
                    <a:pt x="962167" y="729017"/>
                  </a:cubicBezTo>
                  <a:cubicBezTo>
                    <a:pt x="1016758" y="783608"/>
                    <a:pt x="1165746" y="866632"/>
                    <a:pt x="1201003" y="906438"/>
                  </a:cubicBezTo>
                  <a:cubicBezTo>
                    <a:pt x="1236260" y="946244"/>
                    <a:pt x="1224887" y="987187"/>
                    <a:pt x="1173708" y="967853"/>
                  </a:cubicBezTo>
                  <a:cubicBezTo>
                    <a:pt x="1122529" y="948519"/>
                    <a:pt x="970129" y="830238"/>
                    <a:pt x="893929" y="790432"/>
                  </a:cubicBezTo>
                  <a:cubicBezTo>
                    <a:pt x="817729" y="750626"/>
                    <a:pt x="785884" y="675563"/>
                    <a:pt x="716508" y="729017"/>
                  </a:cubicBezTo>
                  <a:cubicBezTo>
                    <a:pt x="647132" y="782471"/>
                    <a:pt x="519753" y="999698"/>
                    <a:pt x="477672" y="1111155"/>
                  </a:cubicBezTo>
                  <a:cubicBezTo>
                    <a:pt x="435591" y="1222612"/>
                    <a:pt x="386687" y="1353403"/>
                    <a:pt x="464024" y="1397758"/>
                  </a:cubicBezTo>
                  <a:cubicBezTo>
                    <a:pt x="541361" y="1442113"/>
                    <a:pt x="829102" y="1389797"/>
                    <a:pt x="941696" y="1377286"/>
                  </a:cubicBezTo>
                  <a:cubicBezTo>
                    <a:pt x="1054290" y="1364776"/>
                    <a:pt x="1120254" y="1309047"/>
                    <a:pt x="1139588" y="1322695"/>
                  </a:cubicBezTo>
                  <a:cubicBezTo>
                    <a:pt x="1158922" y="1336343"/>
                    <a:pt x="1155511" y="1437564"/>
                    <a:pt x="1057702" y="1459173"/>
                  </a:cubicBezTo>
                  <a:cubicBezTo>
                    <a:pt x="959893" y="1480782"/>
                    <a:pt x="658505" y="1431877"/>
                    <a:pt x="552735" y="1452349"/>
                  </a:cubicBezTo>
                  <a:cubicBezTo>
                    <a:pt x="446965" y="1472821"/>
                    <a:pt x="427630" y="1511490"/>
                    <a:pt x="423081" y="1582003"/>
                  </a:cubicBezTo>
                  <a:cubicBezTo>
                    <a:pt x="418532" y="1652516"/>
                    <a:pt x="448102" y="1809465"/>
                    <a:pt x="525439" y="1875429"/>
                  </a:cubicBezTo>
                  <a:cubicBezTo>
                    <a:pt x="602776" y="1941393"/>
                    <a:pt x="772236" y="2002809"/>
                    <a:pt x="887105" y="1977788"/>
                  </a:cubicBezTo>
                  <a:cubicBezTo>
                    <a:pt x="1001974" y="1952767"/>
                    <a:pt x="1113430" y="1737814"/>
                    <a:pt x="1214651" y="1725304"/>
                  </a:cubicBezTo>
                  <a:cubicBezTo>
                    <a:pt x="1315872" y="1712794"/>
                    <a:pt x="1463723" y="1837898"/>
                    <a:pt x="1494430" y="1902725"/>
                  </a:cubicBezTo>
                  <a:cubicBezTo>
                    <a:pt x="1525137" y="1967552"/>
                    <a:pt x="1500117" y="2033516"/>
                    <a:pt x="1398896" y="2114265"/>
                  </a:cubicBezTo>
                  <a:cubicBezTo>
                    <a:pt x="1297675" y="2195014"/>
                    <a:pt x="1081586" y="2268939"/>
                    <a:pt x="887105" y="2387220"/>
                  </a:cubicBezTo>
                  <a:cubicBezTo>
                    <a:pt x="692624" y="2505501"/>
                    <a:pt x="379863" y="2697707"/>
                    <a:pt x="232012" y="2823949"/>
                  </a:cubicBezTo>
                  <a:cubicBezTo>
                    <a:pt x="84161" y="2950191"/>
                    <a:pt x="42080" y="3047431"/>
                    <a:pt x="0" y="3144671"/>
                  </a:cubicBezTo>
                </a:path>
              </a:pathLst>
            </a:custGeom>
            <a:gradFill flip="none" rotWithShape="1">
              <a:gsLst>
                <a:gs pos="0">
                  <a:schemeClr val="bg2">
                    <a:alpha val="18000"/>
                  </a:schemeClr>
                </a:gs>
                <a:gs pos="66000">
                  <a:schemeClr val="bg2"/>
                </a:gs>
              </a:gsLst>
              <a:lin ang="0" scaled="1"/>
              <a:tileRect/>
            </a:gradFill>
            <a:ln w="28575" cap="flat" cmpd="sng" algn="ctr">
              <a:solidFill>
                <a:schemeClr val="bg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dirty="0">
                <a:solidFill>
                  <a:srgbClr val="FFFFFF"/>
                </a:solidFill>
                <a:latin typeface="Arial MT" charset="0"/>
              </a:endParaRPr>
            </a:p>
          </p:txBody>
        </p:sp>
      </p:grpSp>
      <p:grpSp>
        <p:nvGrpSpPr>
          <p:cNvPr id="111618" name="Group 162"/>
          <p:cNvGrpSpPr>
            <a:grpSpLocks/>
          </p:cNvGrpSpPr>
          <p:nvPr/>
        </p:nvGrpSpPr>
        <p:grpSpPr bwMode="auto">
          <a:xfrm rot="5640252">
            <a:off x="7101682" y="3940969"/>
            <a:ext cx="1336675" cy="1620838"/>
            <a:chOff x="1042844" y="4598952"/>
            <a:chExt cx="1476375" cy="1522412"/>
          </a:xfrm>
        </p:grpSpPr>
        <p:sp>
          <p:nvSpPr>
            <p:cNvPr id="164" name="Freeform 163"/>
            <p:cNvSpPr/>
            <p:nvPr/>
          </p:nvSpPr>
          <p:spPr bwMode="auto">
            <a:xfrm>
              <a:off x="1042844" y="4598952"/>
              <a:ext cx="1476375" cy="1522412"/>
            </a:xfrm>
            <a:custGeom>
              <a:avLst/>
              <a:gdLst>
                <a:gd name="connsiteX0" fmla="*/ 30956 w 1476772"/>
                <a:gd name="connsiteY0" fmla="*/ 1431529 h 1523206"/>
                <a:gd name="connsiteX1" fmla="*/ 92869 w 1476772"/>
                <a:gd name="connsiteY1" fmla="*/ 1383904 h 1523206"/>
                <a:gd name="connsiteX2" fmla="*/ 188119 w 1476772"/>
                <a:gd name="connsiteY2" fmla="*/ 1352947 h 1523206"/>
                <a:gd name="connsiteX3" fmla="*/ 328612 w 1476772"/>
                <a:gd name="connsiteY3" fmla="*/ 1179116 h 1523206"/>
                <a:gd name="connsiteX4" fmla="*/ 376237 w 1476772"/>
                <a:gd name="connsiteY4" fmla="*/ 1083866 h 1523206"/>
                <a:gd name="connsiteX5" fmla="*/ 354806 w 1476772"/>
                <a:gd name="connsiteY5" fmla="*/ 917179 h 1523206"/>
                <a:gd name="connsiteX6" fmla="*/ 276225 w 1476772"/>
                <a:gd name="connsiteY6" fmla="*/ 764779 h 1523206"/>
                <a:gd name="connsiteX7" fmla="*/ 183356 w 1476772"/>
                <a:gd name="connsiteY7" fmla="*/ 760016 h 1523206"/>
                <a:gd name="connsiteX8" fmla="*/ 95250 w 1476772"/>
                <a:gd name="connsiteY8" fmla="*/ 817166 h 1523206"/>
                <a:gd name="connsiteX9" fmla="*/ 33337 w 1476772"/>
                <a:gd name="connsiteY9" fmla="*/ 890985 h 1523206"/>
                <a:gd name="connsiteX10" fmla="*/ 21431 w 1476772"/>
                <a:gd name="connsiteY10" fmla="*/ 914797 h 1523206"/>
                <a:gd name="connsiteX11" fmla="*/ 4762 w 1476772"/>
                <a:gd name="connsiteY11" fmla="*/ 893366 h 1523206"/>
                <a:gd name="connsiteX12" fmla="*/ 50006 w 1476772"/>
                <a:gd name="connsiteY12" fmla="*/ 821929 h 1523206"/>
                <a:gd name="connsiteX13" fmla="*/ 121444 w 1476772"/>
                <a:gd name="connsiteY13" fmla="*/ 764779 h 1523206"/>
                <a:gd name="connsiteX14" fmla="*/ 161925 w 1476772"/>
                <a:gd name="connsiteY14" fmla="*/ 724297 h 1523206"/>
                <a:gd name="connsiteX15" fmla="*/ 171450 w 1476772"/>
                <a:gd name="connsiteY15" fmla="*/ 698104 h 1523206"/>
                <a:gd name="connsiteX16" fmla="*/ 133350 w 1476772"/>
                <a:gd name="connsiteY16" fmla="*/ 698104 h 1523206"/>
                <a:gd name="connsiteX17" fmla="*/ 102394 w 1476772"/>
                <a:gd name="connsiteY17" fmla="*/ 710010 h 1523206"/>
                <a:gd name="connsiteX18" fmla="*/ 97631 w 1476772"/>
                <a:gd name="connsiteY18" fmla="*/ 688579 h 1523206"/>
                <a:gd name="connsiteX19" fmla="*/ 130969 w 1476772"/>
                <a:gd name="connsiteY19" fmla="*/ 671910 h 1523206"/>
                <a:gd name="connsiteX20" fmla="*/ 207169 w 1476772"/>
                <a:gd name="connsiteY20" fmla="*/ 662385 h 1523206"/>
                <a:gd name="connsiteX21" fmla="*/ 309562 w 1476772"/>
                <a:gd name="connsiteY21" fmla="*/ 593329 h 1523206"/>
                <a:gd name="connsiteX22" fmla="*/ 381000 w 1476772"/>
                <a:gd name="connsiteY22" fmla="*/ 398066 h 1523206"/>
                <a:gd name="connsiteX23" fmla="*/ 316706 w 1476772"/>
                <a:gd name="connsiteY23" fmla="*/ 252810 h 1523206"/>
                <a:gd name="connsiteX24" fmla="*/ 223837 w 1476772"/>
                <a:gd name="connsiteY24" fmla="*/ 176610 h 1523206"/>
                <a:gd name="connsiteX25" fmla="*/ 157162 w 1476772"/>
                <a:gd name="connsiteY25" fmla="*/ 140891 h 1523206"/>
                <a:gd name="connsiteX26" fmla="*/ 83344 w 1476772"/>
                <a:gd name="connsiteY26" fmla="*/ 126604 h 1523206"/>
                <a:gd name="connsiteX27" fmla="*/ 47625 w 1476772"/>
                <a:gd name="connsiteY27" fmla="*/ 112316 h 1523206"/>
                <a:gd name="connsiteX28" fmla="*/ 42862 w 1476772"/>
                <a:gd name="connsiteY28" fmla="*/ 78979 h 1523206"/>
                <a:gd name="connsiteX29" fmla="*/ 102394 w 1476772"/>
                <a:gd name="connsiteY29" fmla="*/ 76597 h 1523206"/>
                <a:gd name="connsiteX30" fmla="*/ 197644 w 1476772"/>
                <a:gd name="connsiteY30" fmla="*/ 119460 h 1523206"/>
                <a:gd name="connsiteX31" fmla="*/ 311944 w 1476772"/>
                <a:gd name="connsiteY31" fmla="*/ 190897 h 1523206"/>
                <a:gd name="connsiteX32" fmla="*/ 321469 w 1476772"/>
                <a:gd name="connsiteY32" fmla="*/ 128985 h 1523206"/>
                <a:gd name="connsiteX33" fmla="*/ 300037 w 1476772"/>
                <a:gd name="connsiteY33" fmla="*/ 48022 h 1523206"/>
                <a:gd name="connsiteX34" fmla="*/ 307181 w 1476772"/>
                <a:gd name="connsiteY34" fmla="*/ 31354 h 1523206"/>
                <a:gd name="connsiteX35" fmla="*/ 333375 w 1476772"/>
                <a:gd name="connsiteY35" fmla="*/ 38497 h 1523206"/>
                <a:gd name="connsiteX36" fmla="*/ 357187 w 1476772"/>
                <a:gd name="connsiteY36" fmla="*/ 76597 h 1523206"/>
                <a:gd name="connsiteX37" fmla="*/ 357187 w 1476772"/>
                <a:gd name="connsiteY37" fmla="*/ 167085 h 1523206"/>
                <a:gd name="connsiteX38" fmla="*/ 378619 w 1476772"/>
                <a:gd name="connsiteY38" fmla="*/ 262335 h 1523206"/>
                <a:gd name="connsiteX39" fmla="*/ 454819 w 1476772"/>
                <a:gd name="connsiteY39" fmla="*/ 338535 h 1523206"/>
                <a:gd name="connsiteX40" fmla="*/ 528637 w 1476772"/>
                <a:gd name="connsiteY40" fmla="*/ 348060 h 1523206"/>
                <a:gd name="connsiteX41" fmla="*/ 681037 w 1476772"/>
                <a:gd name="connsiteY41" fmla="*/ 309960 h 1523206"/>
                <a:gd name="connsiteX42" fmla="*/ 778669 w 1476772"/>
                <a:gd name="connsiteY42" fmla="*/ 162322 h 1523206"/>
                <a:gd name="connsiteX43" fmla="*/ 783431 w 1476772"/>
                <a:gd name="connsiteY43" fmla="*/ 119460 h 1523206"/>
                <a:gd name="connsiteX44" fmla="*/ 762000 w 1476772"/>
                <a:gd name="connsiteY44" fmla="*/ 24210 h 1523206"/>
                <a:gd name="connsiteX45" fmla="*/ 757237 w 1476772"/>
                <a:gd name="connsiteY45" fmla="*/ 397 h 1523206"/>
                <a:gd name="connsiteX46" fmla="*/ 776287 w 1476772"/>
                <a:gd name="connsiteY46" fmla="*/ 21829 h 1523206"/>
                <a:gd name="connsiteX47" fmla="*/ 807244 w 1476772"/>
                <a:gd name="connsiteY47" fmla="*/ 117079 h 1523206"/>
                <a:gd name="connsiteX48" fmla="*/ 823912 w 1476772"/>
                <a:gd name="connsiteY48" fmla="*/ 150416 h 1523206"/>
                <a:gd name="connsiteX49" fmla="*/ 871537 w 1476772"/>
                <a:gd name="connsiteY49" fmla="*/ 102791 h 1523206"/>
                <a:gd name="connsiteX50" fmla="*/ 895350 w 1476772"/>
                <a:gd name="connsiteY50" fmla="*/ 78979 h 1523206"/>
                <a:gd name="connsiteX51" fmla="*/ 895350 w 1476772"/>
                <a:gd name="connsiteY51" fmla="*/ 119460 h 1523206"/>
                <a:gd name="connsiteX52" fmla="*/ 857250 w 1476772"/>
                <a:gd name="connsiteY52" fmla="*/ 167085 h 1523206"/>
                <a:gd name="connsiteX53" fmla="*/ 800100 w 1476772"/>
                <a:gd name="connsiteY53" fmla="*/ 217091 h 1523206"/>
                <a:gd name="connsiteX54" fmla="*/ 769144 w 1476772"/>
                <a:gd name="connsiteY54" fmla="*/ 288529 h 1523206"/>
                <a:gd name="connsiteX55" fmla="*/ 826294 w 1476772"/>
                <a:gd name="connsiteY55" fmla="*/ 317104 h 1523206"/>
                <a:gd name="connsiteX56" fmla="*/ 962025 w 1476772"/>
                <a:gd name="connsiteY56" fmla="*/ 331391 h 1523206"/>
                <a:gd name="connsiteX57" fmla="*/ 1166812 w 1476772"/>
                <a:gd name="connsiteY57" fmla="*/ 288529 h 1523206"/>
                <a:gd name="connsiteX58" fmla="*/ 1252537 w 1476772"/>
                <a:gd name="connsiteY58" fmla="*/ 178991 h 1523206"/>
                <a:gd name="connsiteX59" fmla="*/ 1300162 w 1476772"/>
                <a:gd name="connsiteY59" fmla="*/ 86122 h 1523206"/>
                <a:gd name="connsiteX60" fmla="*/ 1302544 w 1476772"/>
                <a:gd name="connsiteY60" fmla="*/ 17066 h 1523206"/>
                <a:gd name="connsiteX61" fmla="*/ 1331119 w 1476772"/>
                <a:gd name="connsiteY61" fmla="*/ 26591 h 1523206"/>
                <a:gd name="connsiteX62" fmla="*/ 1328737 w 1476772"/>
                <a:gd name="connsiteY62" fmla="*/ 100410 h 1523206"/>
                <a:gd name="connsiteX63" fmla="*/ 1373981 w 1476772"/>
                <a:gd name="connsiteY63" fmla="*/ 71835 h 1523206"/>
                <a:gd name="connsiteX64" fmla="*/ 1445419 w 1476772"/>
                <a:gd name="connsiteY64" fmla="*/ 33735 h 1523206"/>
                <a:gd name="connsiteX65" fmla="*/ 1466850 w 1476772"/>
                <a:gd name="connsiteY65" fmla="*/ 62310 h 1523206"/>
                <a:gd name="connsiteX66" fmla="*/ 1385887 w 1476772"/>
                <a:gd name="connsiteY66" fmla="*/ 98029 h 1523206"/>
                <a:gd name="connsiteX67" fmla="*/ 1300162 w 1476772"/>
                <a:gd name="connsiteY67" fmla="*/ 164704 h 1523206"/>
                <a:gd name="connsiteX68" fmla="*/ 1178719 w 1476772"/>
                <a:gd name="connsiteY68" fmla="*/ 321866 h 1523206"/>
                <a:gd name="connsiteX69" fmla="*/ 1154906 w 1476772"/>
                <a:gd name="connsiteY69" fmla="*/ 495697 h 1523206"/>
                <a:gd name="connsiteX70" fmla="*/ 1109662 w 1476772"/>
                <a:gd name="connsiteY70" fmla="*/ 705247 h 1523206"/>
                <a:gd name="connsiteX71" fmla="*/ 1042987 w 1476772"/>
                <a:gd name="connsiteY71" fmla="*/ 862410 h 1523206"/>
                <a:gd name="connsiteX72" fmla="*/ 1033462 w 1476772"/>
                <a:gd name="connsiteY72" fmla="*/ 907654 h 1523206"/>
                <a:gd name="connsiteX73" fmla="*/ 1078706 w 1476772"/>
                <a:gd name="connsiteY73" fmla="*/ 969566 h 1523206"/>
                <a:gd name="connsiteX74" fmla="*/ 1150144 w 1476772"/>
                <a:gd name="connsiteY74" fmla="*/ 1010047 h 1523206"/>
                <a:gd name="connsiteX75" fmla="*/ 1173956 w 1476772"/>
                <a:gd name="connsiteY75" fmla="*/ 1043385 h 1523206"/>
                <a:gd name="connsiteX76" fmla="*/ 1164431 w 1476772"/>
                <a:gd name="connsiteY76" fmla="*/ 1069579 h 1523206"/>
                <a:gd name="connsiteX77" fmla="*/ 1133475 w 1476772"/>
                <a:gd name="connsiteY77" fmla="*/ 1057672 h 1523206"/>
                <a:gd name="connsiteX78" fmla="*/ 1092994 w 1476772"/>
                <a:gd name="connsiteY78" fmla="*/ 1031479 h 1523206"/>
                <a:gd name="connsiteX79" fmla="*/ 1052512 w 1476772"/>
                <a:gd name="connsiteY79" fmla="*/ 1012429 h 1523206"/>
                <a:gd name="connsiteX80" fmla="*/ 995362 w 1476772"/>
                <a:gd name="connsiteY80" fmla="*/ 1005285 h 1523206"/>
                <a:gd name="connsiteX81" fmla="*/ 978694 w 1476772"/>
                <a:gd name="connsiteY81" fmla="*/ 1052910 h 1523206"/>
                <a:gd name="connsiteX82" fmla="*/ 1009650 w 1476772"/>
                <a:gd name="connsiteY82" fmla="*/ 1169591 h 1523206"/>
                <a:gd name="connsiteX83" fmla="*/ 1081087 w 1476772"/>
                <a:gd name="connsiteY83" fmla="*/ 1310085 h 1523206"/>
                <a:gd name="connsiteX84" fmla="*/ 1121569 w 1476772"/>
                <a:gd name="connsiteY84" fmla="*/ 1348185 h 1523206"/>
                <a:gd name="connsiteX85" fmla="*/ 1176337 w 1476772"/>
                <a:gd name="connsiteY85" fmla="*/ 1374379 h 1523206"/>
                <a:gd name="connsiteX86" fmla="*/ 1209675 w 1476772"/>
                <a:gd name="connsiteY86" fmla="*/ 1424385 h 1523206"/>
                <a:gd name="connsiteX87" fmla="*/ 1197769 w 1476772"/>
                <a:gd name="connsiteY87" fmla="*/ 1438672 h 1523206"/>
                <a:gd name="connsiteX88" fmla="*/ 1090612 w 1476772"/>
                <a:gd name="connsiteY88" fmla="*/ 1374379 h 1523206"/>
                <a:gd name="connsiteX89" fmla="*/ 1097756 w 1476772"/>
                <a:gd name="connsiteY89" fmla="*/ 1429147 h 1523206"/>
                <a:gd name="connsiteX90" fmla="*/ 1090612 w 1476772"/>
                <a:gd name="connsiteY90" fmla="*/ 1488679 h 1523206"/>
                <a:gd name="connsiteX91" fmla="*/ 1078706 w 1476772"/>
                <a:gd name="connsiteY91" fmla="*/ 1500585 h 1523206"/>
                <a:gd name="connsiteX92" fmla="*/ 1066800 w 1476772"/>
                <a:gd name="connsiteY92" fmla="*/ 1474391 h 1523206"/>
                <a:gd name="connsiteX93" fmla="*/ 1059656 w 1476772"/>
                <a:gd name="connsiteY93" fmla="*/ 1374379 h 1523206"/>
                <a:gd name="connsiteX94" fmla="*/ 992981 w 1476772"/>
                <a:gd name="connsiteY94" fmla="*/ 1248172 h 1523206"/>
                <a:gd name="connsiteX95" fmla="*/ 881062 w 1476772"/>
                <a:gd name="connsiteY95" fmla="*/ 1071960 h 1523206"/>
                <a:gd name="connsiteX96" fmla="*/ 831056 w 1476772"/>
                <a:gd name="connsiteY96" fmla="*/ 1033860 h 1523206"/>
                <a:gd name="connsiteX97" fmla="*/ 664369 w 1476772"/>
                <a:gd name="connsiteY97" fmla="*/ 1036241 h 1523206"/>
                <a:gd name="connsiteX98" fmla="*/ 602456 w 1476772"/>
                <a:gd name="connsiteY98" fmla="*/ 1064816 h 1523206"/>
                <a:gd name="connsiteX99" fmla="*/ 504825 w 1476772"/>
                <a:gd name="connsiteY99" fmla="*/ 1124347 h 1523206"/>
                <a:gd name="connsiteX100" fmla="*/ 369094 w 1476772"/>
                <a:gd name="connsiteY100" fmla="*/ 1229122 h 1523206"/>
                <a:gd name="connsiteX101" fmla="*/ 271462 w 1476772"/>
                <a:gd name="connsiteY101" fmla="*/ 1350566 h 1523206"/>
                <a:gd name="connsiteX102" fmla="*/ 226219 w 1476772"/>
                <a:gd name="connsiteY102" fmla="*/ 1424385 h 1523206"/>
                <a:gd name="connsiteX103" fmla="*/ 197644 w 1476772"/>
                <a:gd name="connsiteY103" fmla="*/ 1505347 h 1523206"/>
                <a:gd name="connsiteX104" fmla="*/ 152400 w 1476772"/>
                <a:gd name="connsiteY104" fmla="*/ 1522016 h 1523206"/>
                <a:gd name="connsiteX105" fmla="*/ 171450 w 1476772"/>
                <a:gd name="connsiteY105" fmla="*/ 1498204 h 1523206"/>
                <a:gd name="connsiteX106" fmla="*/ 200025 w 1476772"/>
                <a:gd name="connsiteY106" fmla="*/ 1441054 h 1523206"/>
                <a:gd name="connsiteX107" fmla="*/ 211931 w 1476772"/>
                <a:gd name="connsiteY107" fmla="*/ 1388666 h 1523206"/>
                <a:gd name="connsiteX108" fmla="*/ 176212 w 1476772"/>
                <a:gd name="connsiteY108" fmla="*/ 1381522 h 1523206"/>
                <a:gd name="connsiteX109" fmla="*/ 111919 w 1476772"/>
                <a:gd name="connsiteY109" fmla="*/ 1393429 h 1523206"/>
                <a:gd name="connsiteX110" fmla="*/ 30956 w 1476772"/>
                <a:gd name="connsiteY110" fmla="*/ 1431529 h 152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76772" h="1523206">
                  <a:moveTo>
                    <a:pt x="30956" y="1431529"/>
                  </a:moveTo>
                  <a:cubicBezTo>
                    <a:pt x="27781" y="1429942"/>
                    <a:pt x="66675" y="1397001"/>
                    <a:pt x="92869" y="1383904"/>
                  </a:cubicBezTo>
                  <a:cubicBezTo>
                    <a:pt x="119063" y="1370807"/>
                    <a:pt x="148829" y="1387078"/>
                    <a:pt x="188119" y="1352947"/>
                  </a:cubicBezTo>
                  <a:cubicBezTo>
                    <a:pt x="227409" y="1318816"/>
                    <a:pt x="297259" y="1223963"/>
                    <a:pt x="328612" y="1179116"/>
                  </a:cubicBezTo>
                  <a:cubicBezTo>
                    <a:pt x="359965" y="1134269"/>
                    <a:pt x="371871" y="1127522"/>
                    <a:pt x="376237" y="1083866"/>
                  </a:cubicBezTo>
                  <a:cubicBezTo>
                    <a:pt x="380603" y="1040210"/>
                    <a:pt x="371475" y="970360"/>
                    <a:pt x="354806" y="917179"/>
                  </a:cubicBezTo>
                  <a:cubicBezTo>
                    <a:pt x="338137" y="863998"/>
                    <a:pt x="304800" y="790973"/>
                    <a:pt x="276225" y="764779"/>
                  </a:cubicBezTo>
                  <a:cubicBezTo>
                    <a:pt x="247650" y="738585"/>
                    <a:pt x="213518" y="751285"/>
                    <a:pt x="183356" y="760016"/>
                  </a:cubicBezTo>
                  <a:cubicBezTo>
                    <a:pt x="153194" y="768747"/>
                    <a:pt x="120253" y="795338"/>
                    <a:pt x="95250" y="817166"/>
                  </a:cubicBezTo>
                  <a:cubicBezTo>
                    <a:pt x="70247" y="838994"/>
                    <a:pt x="45640" y="874713"/>
                    <a:pt x="33337" y="890985"/>
                  </a:cubicBezTo>
                  <a:cubicBezTo>
                    <a:pt x="21034" y="907257"/>
                    <a:pt x="26193" y="914400"/>
                    <a:pt x="21431" y="914797"/>
                  </a:cubicBezTo>
                  <a:cubicBezTo>
                    <a:pt x="16669" y="915194"/>
                    <a:pt x="0" y="908844"/>
                    <a:pt x="4762" y="893366"/>
                  </a:cubicBezTo>
                  <a:cubicBezTo>
                    <a:pt x="9524" y="877888"/>
                    <a:pt x="30559" y="843360"/>
                    <a:pt x="50006" y="821929"/>
                  </a:cubicBezTo>
                  <a:cubicBezTo>
                    <a:pt x="69453" y="800498"/>
                    <a:pt x="102791" y="781051"/>
                    <a:pt x="121444" y="764779"/>
                  </a:cubicBezTo>
                  <a:cubicBezTo>
                    <a:pt x="140097" y="748507"/>
                    <a:pt x="153591" y="735410"/>
                    <a:pt x="161925" y="724297"/>
                  </a:cubicBezTo>
                  <a:cubicBezTo>
                    <a:pt x="170259" y="713185"/>
                    <a:pt x="176212" y="702469"/>
                    <a:pt x="171450" y="698104"/>
                  </a:cubicBezTo>
                  <a:cubicBezTo>
                    <a:pt x="166688" y="693739"/>
                    <a:pt x="144859" y="696120"/>
                    <a:pt x="133350" y="698104"/>
                  </a:cubicBezTo>
                  <a:cubicBezTo>
                    <a:pt x="121841" y="700088"/>
                    <a:pt x="108347" y="711598"/>
                    <a:pt x="102394" y="710010"/>
                  </a:cubicBezTo>
                  <a:cubicBezTo>
                    <a:pt x="96441" y="708423"/>
                    <a:pt x="92869" y="694929"/>
                    <a:pt x="97631" y="688579"/>
                  </a:cubicBezTo>
                  <a:cubicBezTo>
                    <a:pt x="102393" y="682229"/>
                    <a:pt x="112713" y="676276"/>
                    <a:pt x="130969" y="671910"/>
                  </a:cubicBezTo>
                  <a:cubicBezTo>
                    <a:pt x="149225" y="667544"/>
                    <a:pt x="177403" y="675482"/>
                    <a:pt x="207169" y="662385"/>
                  </a:cubicBezTo>
                  <a:cubicBezTo>
                    <a:pt x="236935" y="649288"/>
                    <a:pt x="280590" y="637382"/>
                    <a:pt x="309562" y="593329"/>
                  </a:cubicBezTo>
                  <a:cubicBezTo>
                    <a:pt x="338534" y="549276"/>
                    <a:pt x="379809" y="454819"/>
                    <a:pt x="381000" y="398066"/>
                  </a:cubicBezTo>
                  <a:cubicBezTo>
                    <a:pt x="382191" y="341313"/>
                    <a:pt x="342900" y="289719"/>
                    <a:pt x="316706" y="252810"/>
                  </a:cubicBezTo>
                  <a:cubicBezTo>
                    <a:pt x="290512" y="215901"/>
                    <a:pt x="250428" y="195263"/>
                    <a:pt x="223837" y="176610"/>
                  </a:cubicBezTo>
                  <a:cubicBezTo>
                    <a:pt x="197246" y="157957"/>
                    <a:pt x="180577" y="149225"/>
                    <a:pt x="157162" y="140891"/>
                  </a:cubicBezTo>
                  <a:cubicBezTo>
                    <a:pt x="133747" y="132557"/>
                    <a:pt x="101600" y="131366"/>
                    <a:pt x="83344" y="126604"/>
                  </a:cubicBezTo>
                  <a:cubicBezTo>
                    <a:pt x="65088" y="121842"/>
                    <a:pt x="54372" y="120253"/>
                    <a:pt x="47625" y="112316"/>
                  </a:cubicBezTo>
                  <a:cubicBezTo>
                    <a:pt x="40878" y="104379"/>
                    <a:pt x="33734" y="84932"/>
                    <a:pt x="42862" y="78979"/>
                  </a:cubicBezTo>
                  <a:cubicBezTo>
                    <a:pt x="51990" y="73026"/>
                    <a:pt x="76597" y="69850"/>
                    <a:pt x="102394" y="76597"/>
                  </a:cubicBezTo>
                  <a:cubicBezTo>
                    <a:pt x="128191" y="83344"/>
                    <a:pt x="162719" y="100410"/>
                    <a:pt x="197644" y="119460"/>
                  </a:cubicBezTo>
                  <a:cubicBezTo>
                    <a:pt x="232569" y="138510"/>
                    <a:pt x="291307" y="189310"/>
                    <a:pt x="311944" y="190897"/>
                  </a:cubicBezTo>
                  <a:cubicBezTo>
                    <a:pt x="332581" y="192484"/>
                    <a:pt x="323454" y="152798"/>
                    <a:pt x="321469" y="128985"/>
                  </a:cubicBezTo>
                  <a:cubicBezTo>
                    <a:pt x="319485" y="105173"/>
                    <a:pt x="302418" y="64294"/>
                    <a:pt x="300037" y="48022"/>
                  </a:cubicBezTo>
                  <a:cubicBezTo>
                    <a:pt x="297656" y="31750"/>
                    <a:pt x="301625" y="32941"/>
                    <a:pt x="307181" y="31354"/>
                  </a:cubicBezTo>
                  <a:cubicBezTo>
                    <a:pt x="312737" y="29767"/>
                    <a:pt x="325041" y="30957"/>
                    <a:pt x="333375" y="38497"/>
                  </a:cubicBezTo>
                  <a:cubicBezTo>
                    <a:pt x="341709" y="46037"/>
                    <a:pt x="353218" y="55166"/>
                    <a:pt x="357187" y="76597"/>
                  </a:cubicBezTo>
                  <a:cubicBezTo>
                    <a:pt x="361156" y="98028"/>
                    <a:pt x="353615" y="136129"/>
                    <a:pt x="357187" y="167085"/>
                  </a:cubicBezTo>
                  <a:cubicBezTo>
                    <a:pt x="360759" y="198041"/>
                    <a:pt x="362347" y="233760"/>
                    <a:pt x="378619" y="262335"/>
                  </a:cubicBezTo>
                  <a:cubicBezTo>
                    <a:pt x="394891" y="290910"/>
                    <a:pt x="429816" y="324248"/>
                    <a:pt x="454819" y="338535"/>
                  </a:cubicBezTo>
                  <a:cubicBezTo>
                    <a:pt x="479822" y="352822"/>
                    <a:pt x="490934" y="352822"/>
                    <a:pt x="528637" y="348060"/>
                  </a:cubicBezTo>
                  <a:cubicBezTo>
                    <a:pt x="566340" y="343298"/>
                    <a:pt x="639365" y="340916"/>
                    <a:pt x="681037" y="309960"/>
                  </a:cubicBezTo>
                  <a:cubicBezTo>
                    <a:pt x="722709" y="279004"/>
                    <a:pt x="761603" y="194072"/>
                    <a:pt x="778669" y="162322"/>
                  </a:cubicBezTo>
                  <a:cubicBezTo>
                    <a:pt x="795735" y="130572"/>
                    <a:pt x="786209" y="142479"/>
                    <a:pt x="783431" y="119460"/>
                  </a:cubicBezTo>
                  <a:cubicBezTo>
                    <a:pt x="780653" y="96441"/>
                    <a:pt x="766366" y="44054"/>
                    <a:pt x="762000" y="24210"/>
                  </a:cubicBezTo>
                  <a:cubicBezTo>
                    <a:pt x="757634" y="4366"/>
                    <a:pt x="754856" y="794"/>
                    <a:pt x="757237" y="397"/>
                  </a:cubicBezTo>
                  <a:cubicBezTo>
                    <a:pt x="759618" y="0"/>
                    <a:pt x="767953" y="2382"/>
                    <a:pt x="776287" y="21829"/>
                  </a:cubicBezTo>
                  <a:cubicBezTo>
                    <a:pt x="784621" y="41276"/>
                    <a:pt x="799307" y="95648"/>
                    <a:pt x="807244" y="117079"/>
                  </a:cubicBezTo>
                  <a:cubicBezTo>
                    <a:pt x="815181" y="138510"/>
                    <a:pt x="813197" y="152797"/>
                    <a:pt x="823912" y="150416"/>
                  </a:cubicBezTo>
                  <a:cubicBezTo>
                    <a:pt x="834627" y="148035"/>
                    <a:pt x="871537" y="102791"/>
                    <a:pt x="871537" y="102791"/>
                  </a:cubicBezTo>
                  <a:cubicBezTo>
                    <a:pt x="883443" y="90885"/>
                    <a:pt x="891381" y="76201"/>
                    <a:pt x="895350" y="78979"/>
                  </a:cubicBezTo>
                  <a:cubicBezTo>
                    <a:pt x="899319" y="81757"/>
                    <a:pt x="901700" y="104776"/>
                    <a:pt x="895350" y="119460"/>
                  </a:cubicBezTo>
                  <a:cubicBezTo>
                    <a:pt x="889000" y="134144"/>
                    <a:pt x="873125" y="150813"/>
                    <a:pt x="857250" y="167085"/>
                  </a:cubicBezTo>
                  <a:cubicBezTo>
                    <a:pt x="841375" y="183357"/>
                    <a:pt x="814784" y="196850"/>
                    <a:pt x="800100" y="217091"/>
                  </a:cubicBezTo>
                  <a:cubicBezTo>
                    <a:pt x="785416" y="237332"/>
                    <a:pt x="764778" y="271860"/>
                    <a:pt x="769144" y="288529"/>
                  </a:cubicBezTo>
                  <a:cubicBezTo>
                    <a:pt x="773510" y="305198"/>
                    <a:pt x="794147" y="309960"/>
                    <a:pt x="826294" y="317104"/>
                  </a:cubicBezTo>
                  <a:cubicBezTo>
                    <a:pt x="858441" y="324248"/>
                    <a:pt x="905272" y="336153"/>
                    <a:pt x="962025" y="331391"/>
                  </a:cubicBezTo>
                  <a:cubicBezTo>
                    <a:pt x="1018778" y="326629"/>
                    <a:pt x="1118393" y="313929"/>
                    <a:pt x="1166812" y="288529"/>
                  </a:cubicBezTo>
                  <a:cubicBezTo>
                    <a:pt x="1215231" y="263129"/>
                    <a:pt x="1230312" y="212726"/>
                    <a:pt x="1252537" y="178991"/>
                  </a:cubicBezTo>
                  <a:cubicBezTo>
                    <a:pt x="1274762" y="145257"/>
                    <a:pt x="1291828" y="113109"/>
                    <a:pt x="1300162" y="86122"/>
                  </a:cubicBezTo>
                  <a:cubicBezTo>
                    <a:pt x="1308496" y="59135"/>
                    <a:pt x="1297385" y="26988"/>
                    <a:pt x="1302544" y="17066"/>
                  </a:cubicBezTo>
                  <a:cubicBezTo>
                    <a:pt x="1307703" y="7144"/>
                    <a:pt x="1326753" y="12700"/>
                    <a:pt x="1331119" y="26591"/>
                  </a:cubicBezTo>
                  <a:cubicBezTo>
                    <a:pt x="1335485" y="40482"/>
                    <a:pt x="1321593" y="92869"/>
                    <a:pt x="1328737" y="100410"/>
                  </a:cubicBezTo>
                  <a:cubicBezTo>
                    <a:pt x="1335881" y="107951"/>
                    <a:pt x="1354534" y="82948"/>
                    <a:pt x="1373981" y="71835"/>
                  </a:cubicBezTo>
                  <a:cubicBezTo>
                    <a:pt x="1393428" y="60722"/>
                    <a:pt x="1429941" y="35323"/>
                    <a:pt x="1445419" y="33735"/>
                  </a:cubicBezTo>
                  <a:cubicBezTo>
                    <a:pt x="1460897" y="32148"/>
                    <a:pt x="1476772" y="51594"/>
                    <a:pt x="1466850" y="62310"/>
                  </a:cubicBezTo>
                  <a:cubicBezTo>
                    <a:pt x="1456928" y="73026"/>
                    <a:pt x="1413668" y="80963"/>
                    <a:pt x="1385887" y="98029"/>
                  </a:cubicBezTo>
                  <a:cubicBezTo>
                    <a:pt x="1358106" y="115095"/>
                    <a:pt x="1334690" y="127398"/>
                    <a:pt x="1300162" y="164704"/>
                  </a:cubicBezTo>
                  <a:cubicBezTo>
                    <a:pt x="1265634" y="202010"/>
                    <a:pt x="1202928" y="266701"/>
                    <a:pt x="1178719" y="321866"/>
                  </a:cubicBezTo>
                  <a:cubicBezTo>
                    <a:pt x="1154510" y="377031"/>
                    <a:pt x="1166415" y="431800"/>
                    <a:pt x="1154906" y="495697"/>
                  </a:cubicBezTo>
                  <a:cubicBezTo>
                    <a:pt x="1143397" y="559594"/>
                    <a:pt x="1128315" y="644128"/>
                    <a:pt x="1109662" y="705247"/>
                  </a:cubicBezTo>
                  <a:cubicBezTo>
                    <a:pt x="1091009" y="766366"/>
                    <a:pt x="1055687" y="828676"/>
                    <a:pt x="1042987" y="862410"/>
                  </a:cubicBezTo>
                  <a:cubicBezTo>
                    <a:pt x="1030287" y="896145"/>
                    <a:pt x="1027509" y="889795"/>
                    <a:pt x="1033462" y="907654"/>
                  </a:cubicBezTo>
                  <a:cubicBezTo>
                    <a:pt x="1039415" y="925513"/>
                    <a:pt x="1059259" y="952501"/>
                    <a:pt x="1078706" y="969566"/>
                  </a:cubicBezTo>
                  <a:cubicBezTo>
                    <a:pt x="1098153" y="986631"/>
                    <a:pt x="1134269" y="997744"/>
                    <a:pt x="1150144" y="1010047"/>
                  </a:cubicBezTo>
                  <a:cubicBezTo>
                    <a:pt x="1166019" y="1022350"/>
                    <a:pt x="1171575" y="1033463"/>
                    <a:pt x="1173956" y="1043385"/>
                  </a:cubicBezTo>
                  <a:cubicBezTo>
                    <a:pt x="1176337" y="1053307"/>
                    <a:pt x="1171178" y="1067198"/>
                    <a:pt x="1164431" y="1069579"/>
                  </a:cubicBezTo>
                  <a:cubicBezTo>
                    <a:pt x="1157684" y="1071960"/>
                    <a:pt x="1145381" y="1064022"/>
                    <a:pt x="1133475" y="1057672"/>
                  </a:cubicBezTo>
                  <a:cubicBezTo>
                    <a:pt x="1121569" y="1051322"/>
                    <a:pt x="1106488" y="1039019"/>
                    <a:pt x="1092994" y="1031479"/>
                  </a:cubicBezTo>
                  <a:cubicBezTo>
                    <a:pt x="1079500" y="1023939"/>
                    <a:pt x="1068784" y="1016795"/>
                    <a:pt x="1052512" y="1012429"/>
                  </a:cubicBezTo>
                  <a:cubicBezTo>
                    <a:pt x="1036240" y="1008063"/>
                    <a:pt x="1007665" y="998538"/>
                    <a:pt x="995362" y="1005285"/>
                  </a:cubicBezTo>
                  <a:cubicBezTo>
                    <a:pt x="983059" y="1012032"/>
                    <a:pt x="976313" y="1025526"/>
                    <a:pt x="978694" y="1052910"/>
                  </a:cubicBezTo>
                  <a:cubicBezTo>
                    <a:pt x="981075" y="1080294"/>
                    <a:pt x="992584" y="1126728"/>
                    <a:pt x="1009650" y="1169591"/>
                  </a:cubicBezTo>
                  <a:cubicBezTo>
                    <a:pt x="1026716" y="1212454"/>
                    <a:pt x="1062434" y="1280319"/>
                    <a:pt x="1081087" y="1310085"/>
                  </a:cubicBezTo>
                  <a:cubicBezTo>
                    <a:pt x="1099740" y="1339851"/>
                    <a:pt x="1105694" y="1337469"/>
                    <a:pt x="1121569" y="1348185"/>
                  </a:cubicBezTo>
                  <a:cubicBezTo>
                    <a:pt x="1137444" y="1358901"/>
                    <a:pt x="1161653" y="1361679"/>
                    <a:pt x="1176337" y="1374379"/>
                  </a:cubicBezTo>
                  <a:cubicBezTo>
                    <a:pt x="1191021" y="1387079"/>
                    <a:pt x="1206103" y="1413670"/>
                    <a:pt x="1209675" y="1424385"/>
                  </a:cubicBezTo>
                  <a:cubicBezTo>
                    <a:pt x="1213247" y="1435101"/>
                    <a:pt x="1217613" y="1447006"/>
                    <a:pt x="1197769" y="1438672"/>
                  </a:cubicBezTo>
                  <a:cubicBezTo>
                    <a:pt x="1177925" y="1430338"/>
                    <a:pt x="1107281" y="1375966"/>
                    <a:pt x="1090612" y="1374379"/>
                  </a:cubicBezTo>
                  <a:cubicBezTo>
                    <a:pt x="1073943" y="1372792"/>
                    <a:pt x="1097756" y="1410097"/>
                    <a:pt x="1097756" y="1429147"/>
                  </a:cubicBezTo>
                  <a:cubicBezTo>
                    <a:pt x="1097756" y="1448197"/>
                    <a:pt x="1093787" y="1476773"/>
                    <a:pt x="1090612" y="1488679"/>
                  </a:cubicBezTo>
                  <a:cubicBezTo>
                    <a:pt x="1087437" y="1500585"/>
                    <a:pt x="1082675" y="1502966"/>
                    <a:pt x="1078706" y="1500585"/>
                  </a:cubicBezTo>
                  <a:cubicBezTo>
                    <a:pt x="1074737" y="1498204"/>
                    <a:pt x="1069975" y="1495425"/>
                    <a:pt x="1066800" y="1474391"/>
                  </a:cubicBezTo>
                  <a:cubicBezTo>
                    <a:pt x="1063625" y="1453357"/>
                    <a:pt x="1071959" y="1412082"/>
                    <a:pt x="1059656" y="1374379"/>
                  </a:cubicBezTo>
                  <a:cubicBezTo>
                    <a:pt x="1047353" y="1336676"/>
                    <a:pt x="1022747" y="1298575"/>
                    <a:pt x="992981" y="1248172"/>
                  </a:cubicBezTo>
                  <a:cubicBezTo>
                    <a:pt x="963215" y="1197769"/>
                    <a:pt x="908049" y="1107679"/>
                    <a:pt x="881062" y="1071960"/>
                  </a:cubicBezTo>
                  <a:cubicBezTo>
                    <a:pt x="854075" y="1036241"/>
                    <a:pt x="867171" y="1039813"/>
                    <a:pt x="831056" y="1033860"/>
                  </a:cubicBezTo>
                  <a:cubicBezTo>
                    <a:pt x="794941" y="1027907"/>
                    <a:pt x="702469" y="1031082"/>
                    <a:pt x="664369" y="1036241"/>
                  </a:cubicBezTo>
                  <a:cubicBezTo>
                    <a:pt x="626269" y="1041400"/>
                    <a:pt x="629047" y="1050132"/>
                    <a:pt x="602456" y="1064816"/>
                  </a:cubicBezTo>
                  <a:cubicBezTo>
                    <a:pt x="575865" y="1079500"/>
                    <a:pt x="543719" y="1096963"/>
                    <a:pt x="504825" y="1124347"/>
                  </a:cubicBezTo>
                  <a:cubicBezTo>
                    <a:pt x="465931" y="1151731"/>
                    <a:pt x="407988" y="1191419"/>
                    <a:pt x="369094" y="1229122"/>
                  </a:cubicBezTo>
                  <a:cubicBezTo>
                    <a:pt x="330200" y="1266825"/>
                    <a:pt x="295274" y="1318022"/>
                    <a:pt x="271462" y="1350566"/>
                  </a:cubicBezTo>
                  <a:cubicBezTo>
                    <a:pt x="247650" y="1383110"/>
                    <a:pt x="238522" y="1398588"/>
                    <a:pt x="226219" y="1424385"/>
                  </a:cubicBezTo>
                  <a:cubicBezTo>
                    <a:pt x="213916" y="1450182"/>
                    <a:pt x="209947" y="1489075"/>
                    <a:pt x="197644" y="1505347"/>
                  </a:cubicBezTo>
                  <a:cubicBezTo>
                    <a:pt x="185341" y="1521619"/>
                    <a:pt x="156766" y="1523206"/>
                    <a:pt x="152400" y="1522016"/>
                  </a:cubicBezTo>
                  <a:cubicBezTo>
                    <a:pt x="148034" y="1520826"/>
                    <a:pt x="163513" y="1511698"/>
                    <a:pt x="171450" y="1498204"/>
                  </a:cubicBezTo>
                  <a:cubicBezTo>
                    <a:pt x="179387" y="1484710"/>
                    <a:pt x="193278" y="1459310"/>
                    <a:pt x="200025" y="1441054"/>
                  </a:cubicBezTo>
                  <a:cubicBezTo>
                    <a:pt x="206772" y="1422798"/>
                    <a:pt x="215900" y="1398588"/>
                    <a:pt x="211931" y="1388666"/>
                  </a:cubicBezTo>
                  <a:cubicBezTo>
                    <a:pt x="207962" y="1378744"/>
                    <a:pt x="192881" y="1380728"/>
                    <a:pt x="176212" y="1381522"/>
                  </a:cubicBezTo>
                  <a:cubicBezTo>
                    <a:pt x="159543" y="1382316"/>
                    <a:pt x="132557" y="1385492"/>
                    <a:pt x="111919" y="1393429"/>
                  </a:cubicBezTo>
                  <a:cubicBezTo>
                    <a:pt x="91282" y="1401367"/>
                    <a:pt x="34131" y="1433116"/>
                    <a:pt x="30956" y="143152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accent5">
                  <a:lumMod val="40000"/>
                  <a:lumOff val="6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  <p:sp>
          <p:nvSpPr>
            <p:cNvPr id="165" name="Oval 164"/>
            <p:cNvSpPr>
              <a:spLocks noChangeArrowheads="1"/>
            </p:cNvSpPr>
            <p:nvPr/>
          </p:nvSpPr>
          <p:spPr bwMode="auto">
            <a:xfrm rot="-2240701">
              <a:off x="1537115" y="5263195"/>
              <a:ext cx="415559" cy="234103"/>
            </a:xfrm>
            <a:prstGeom prst="ellipse">
              <a:avLst/>
            </a:prstGeom>
            <a:solidFill>
              <a:srgbClr val="3386AB"/>
            </a:solidFill>
            <a:ln w="12700">
              <a:solidFill>
                <a:schemeClr val="accent2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19" name="Group 9"/>
          <p:cNvGrpSpPr>
            <a:grpSpLocks/>
          </p:cNvGrpSpPr>
          <p:nvPr/>
        </p:nvGrpSpPr>
        <p:grpSpPr bwMode="auto">
          <a:xfrm>
            <a:off x="4371975" y="2236788"/>
            <a:ext cx="522288" cy="538162"/>
            <a:chOff x="2964671" y="2412574"/>
            <a:chExt cx="523766" cy="538011"/>
          </a:xfrm>
        </p:grpSpPr>
        <p:sp>
          <p:nvSpPr>
            <p:cNvPr id="8" name="Freeform 7"/>
            <p:cNvSpPr/>
            <p:nvPr/>
          </p:nvSpPr>
          <p:spPr bwMode="auto">
            <a:xfrm>
              <a:off x="2964671" y="2412574"/>
              <a:ext cx="523766" cy="538011"/>
            </a:xfrm>
            <a:custGeom>
              <a:avLst/>
              <a:gdLst>
                <a:gd name="connsiteX0" fmla="*/ 56752 w 760015"/>
                <a:gd name="connsiteY0" fmla="*/ 164306 h 779860"/>
                <a:gd name="connsiteX1" fmla="*/ 159146 w 760015"/>
                <a:gd name="connsiteY1" fmla="*/ 76200 h 779860"/>
                <a:gd name="connsiteX2" fmla="*/ 306784 w 760015"/>
                <a:gd name="connsiteY2" fmla="*/ 7144 h 779860"/>
                <a:gd name="connsiteX3" fmla="*/ 511571 w 760015"/>
                <a:gd name="connsiteY3" fmla="*/ 33337 h 779860"/>
                <a:gd name="connsiteX4" fmla="*/ 654446 w 760015"/>
                <a:gd name="connsiteY4" fmla="*/ 142875 h 779860"/>
                <a:gd name="connsiteX5" fmla="*/ 740171 w 760015"/>
                <a:gd name="connsiteY5" fmla="*/ 288131 h 779860"/>
                <a:gd name="connsiteX6" fmla="*/ 744934 w 760015"/>
                <a:gd name="connsiteY6" fmla="*/ 495300 h 779860"/>
                <a:gd name="connsiteX7" fmla="*/ 649684 w 760015"/>
                <a:gd name="connsiteY7" fmla="*/ 671512 h 779860"/>
                <a:gd name="connsiteX8" fmla="*/ 518715 w 760015"/>
                <a:gd name="connsiteY8" fmla="*/ 747712 h 779860"/>
                <a:gd name="connsiteX9" fmla="*/ 340121 w 760015"/>
                <a:gd name="connsiteY9" fmla="*/ 769144 h 779860"/>
                <a:gd name="connsiteX10" fmla="*/ 137715 w 760015"/>
                <a:gd name="connsiteY10" fmla="*/ 683419 h 779860"/>
                <a:gd name="connsiteX11" fmla="*/ 21034 w 760015"/>
                <a:gd name="connsiteY11" fmla="*/ 481012 h 779860"/>
                <a:gd name="connsiteX12" fmla="*/ 11509 w 760015"/>
                <a:gd name="connsiteY12" fmla="*/ 259556 h 779860"/>
                <a:gd name="connsiteX13" fmla="*/ 56752 w 760015"/>
                <a:gd name="connsiteY13" fmla="*/ 164306 h 77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0015" h="779860">
                  <a:moveTo>
                    <a:pt x="56752" y="164306"/>
                  </a:moveTo>
                  <a:cubicBezTo>
                    <a:pt x="81358" y="133747"/>
                    <a:pt x="117474" y="102394"/>
                    <a:pt x="159146" y="76200"/>
                  </a:cubicBezTo>
                  <a:cubicBezTo>
                    <a:pt x="200818" y="50006"/>
                    <a:pt x="248047" y="14288"/>
                    <a:pt x="306784" y="7144"/>
                  </a:cubicBezTo>
                  <a:cubicBezTo>
                    <a:pt x="365521" y="0"/>
                    <a:pt x="453627" y="10715"/>
                    <a:pt x="511571" y="33337"/>
                  </a:cubicBezTo>
                  <a:cubicBezTo>
                    <a:pt x="569515" y="55959"/>
                    <a:pt x="616346" y="100409"/>
                    <a:pt x="654446" y="142875"/>
                  </a:cubicBezTo>
                  <a:cubicBezTo>
                    <a:pt x="692546" y="185341"/>
                    <a:pt x="725090" y="229394"/>
                    <a:pt x="740171" y="288131"/>
                  </a:cubicBezTo>
                  <a:cubicBezTo>
                    <a:pt x="755252" y="346869"/>
                    <a:pt x="760015" y="431403"/>
                    <a:pt x="744934" y="495300"/>
                  </a:cubicBezTo>
                  <a:cubicBezTo>
                    <a:pt x="729853" y="559197"/>
                    <a:pt x="687387" y="629443"/>
                    <a:pt x="649684" y="671512"/>
                  </a:cubicBezTo>
                  <a:cubicBezTo>
                    <a:pt x="611981" y="713581"/>
                    <a:pt x="570309" y="731440"/>
                    <a:pt x="518715" y="747712"/>
                  </a:cubicBezTo>
                  <a:cubicBezTo>
                    <a:pt x="467121" y="763984"/>
                    <a:pt x="403621" y="779860"/>
                    <a:pt x="340121" y="769144"/>
                  </a:cubicBezTo>
                  <a:cubicBezTo>
                    <a:pt x="276621" y="758429"/>
                    <a:pt x="190896" y="731441"/>
                    <a:pt x="137715" y="683419"/>
                  </a:cubicBezTo>
                  <a:cubicBezTo>
                    <a:pt x="84534" y="635397"/>
                    <a:pt x="42068" y="551656"/>
                    <a:pt x="21034" y="481012"/>
                  </a:cubicBezTo>
                  <a:cubicBezTo>
                    <a:pt x="0" y="410368"/>
                    <a:pt x="4365" y="313531"/>
                    <a:pt x="11509" y="259556"/>
                  </a:cubicBezTo>
                  <a:cubicBezTo>
                    <a:pt x="18653" y="205581"/>
                    <a:pt x="32146" y="194865"/>
                    <a:pt x="56752" y="16430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175066" y="2566317"/>
              <a:ext cx="249705" cy="252560"/>
            </a:xfrm>
            <a:custGeom>
              <a:avLst/>
              <a:gdLst>
                <a:gd name="connsiteX0" fmla="*/ 7937 w 497682"/>
                <a:gd name="connsiteY0" fmla="*/ 321071 h 502841"/>
                <a:gd name="connsiteX1" fmla="*/ 22225 w 497682"/>
                <a:gd name="connsiteY1" fmla="*/ 173434 h 502841"/>
                <a:gd name="connsiteX2" fmla="*/ 141287 w 497682"/>
                <a:gd name="connsiteY2" fmla="*/ 42465 h 502841"/>
                <a:gd name="connsiteX3" fmla="*/ 250825 w 497682"/>
                <a:gd name="connsiteY3" fmla="*/ 1984 h 502841"/>
                <a:gd name="connsiteX4" fmla="*/ 372269 w 497682"/>
                <a:gd name="connsiteY4" fmla="*/ 30559 h 502841"/>
                <a:gd name="connsiteX5" fmla="*/ 453231 w 497682"/>
                <a:gd name="connsiteY5" fmla="*/ 128190 h 502841"/>
                <a:gd name="connsiteX6" fmla="*/ 496094 w 497682"/>
                <a:gd name="connsiteY6" fmla="*/ 244871 h 502841"/>
                <a:gd name="connsiteX7" fmla="*/ 443706 w 497682"/>
                <a:gd name="connsiteY7" fmla="*/ 382984 h 502841"/>
                <a:gd name="connsiteX8" fmla="*/ 336550 w 497682"/>
                <a:gd name="connsiteY8" fmla="*/ 471090 h 502841"/>
                <a:gd name="connsiteX9" fmla="*/ 210344 w 497682"/>
                <a:gd name="connsiteY9" fmla="*/ 494903 h 502841"/>
                <a:gd name="connsiteX10" fmla="*/ 53181 w 497682"/>
                <a:gd name="connsiteY10" fmla="*/ 423465 h 502841"/>
                <a:gd name="connsiteX11" fmla="*/ 7937 w 497682"/>
                <a:gd name="connsiteY11" fmla="*/ 321071 h 50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7682" h="502841">
                  <a:moveTo>
                    <a:pt x="7937" y="321071"/>
                  </a:moveTo>
                  <a:cubicBezTo>
                    <a:pt x="2778" y="279399"/>
                    <a:pt x="0" y="219868"/>
                    <a:pt x="22225" y="173434"/>
                  </a:cubicBezTo>
                  <a:cubicBezTo>
                    <a:pt x="44450" y="127000"/>
                    <a:pt x="103187" y="71040"/>
                    <a:pt x="141287" y="42465"/>
                  </a:cubicBezTo>
                  <a:cubicBezTo>
                    <a:pt x="179387" y="13890"/>
                    <a:pt x="212328" y="3968"/>
                    <a:pt x="250825" y="1984"/>
                  </a:cubicBezTo>
                  <a:cubicBezTo>
                    <a:pt x="289322" y="0"/>
                    <a:pt x="338535" y="9525"/>
                    <a:pt x="372269" y="30559"/>
                  </a:cubicBezTo>
                  <a:cubicBezTo>
                    <a:pt x="406003" y="51593"/>
                    <a:pt x="432594" y="92471"/>
                    <a:pt x="453231" y="128190"/>
                  </a:cubicBezTo>
                  <a:cubicBezTo>
                    <a:pt x="473869" y="163909"/>
                    <a:pt x="497682" y="202405"/>
                    <a:pt x="496094" y="244871"/>
                  </a:cubicBezTo>
                  <a:cubicBezTo>
                    <a:pt x="494507" y="287337"/>
                    <a:pt x="470297" y="345281"/>
                    <a:pt x="443706" y="382984"/>
                  </a:cubicBezTo>
                  <a:cubicBezTo>
                    <a:pt x="417115" y="420687"/>
                    <a:pt x="375444" y="452437"/>
                    <a:pt x="336550" y="471090"/>
                  </a:cubicBezTo>
                  <a:cubicBezTo>
                    <a:pt x="297656" y="489743"/>
                    <a:pt x="257572" y="502841"/>
                    <a:pt x="210344" y="494903"/>
                  </a:cubicBezTo>
                  <a:cubicBezTo>
                    <a:pt x="163116" y="486965"/>
                    <a:pt x="87709" y="454024"/>
                    <a:pt x="53181" y="423465"/>
                  </a:cubicBezTo>
                  <a:cubicBezTo>
                    <a:pt x="18653" y="392906"/>
                    <a:pt x="13096" y="362743"/>
                    <a:pt x="7937" y="3210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  <a:shade val="30000"/>
                    <a:satMod val="115000"/>
                  </a:schemeClr>
                </a:gs>
                <a:gs pos="50000">
                  <a:schemeClr val="accent3">
                    <a:lumMod val="75000"/>
                    <a:shade val="67500"/>
                    <a:satMod val="115000"/>
                  </a:schemeClr>
                </a:gs>
                <a:gs pos="100000">
                  <a:schemeClr val="accent3">
                    <a:lumMod val="7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solidFill>
                <a:schemeClr val="accent3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20" name="Group 22"/>
          <p:cNvGrpSpPr>
            <a:grpSpLocks/>
          </p:cNvGrpSpPr>
          <p:nvPr/>
        </p:nvGrpSpPr>
        <p:grpSpPr bwMode="auto">
          <a:xfrm rot="-6520106">
            <a:off x="3144839" y="4092576"/>
            <a:ext cx="1468437" cy="1230313"/>
            <a:chOff x="1042844" y="4598952"/>
            <a:chExt cx="1476375" cy="1522412"/>
          </a:xfrm>
        </p:grpSpPr>
        <p:sp>
          <p:nvSpPr>
            <p:cNvPr id="11" name="Freeform 10"/>
            <p:cNvSpPr/>
            <p:nvPr/>
          </p:nvSpPr>
          <p:spPr bwMode="auto">
            <a:xfrm>
              <a:off x="1042844" y="4598952"/>
              <a:ext cx="1476375" cy="1522412"/>
            </a:xfrm>
            <a:custGeom>
              <a:avLst/>
              <a:gdLst>
                <a:gd name="connsiteX0" fmla="*/ 30956 w 1476772"/>
                <a:gd name="connsiteY0" fmla="*/ 1431529 h 1523206"/>
                <a:gd name="connsiteX1" fmla="*/ 92869 w 1476772"/>
                <a:gd name="connsiteY1" fmla="*/ 1383904 h 1523206"/>
                <a:gd name="connsiteX2" fmla="*/ 188119 w 1476772"/>
                <a:gd name="connsiteY2" fmla="*/ 1352947 h 1523206"/>
                <a:gd name="connsiteX3" fmla="*/ 328612 w 1476772"/>
                <a:gd name="connsiteY3" fmla="*/ 1179116 h 1523206"/>
                <a:gd name="connsiteX4" fmla="*/ 376237 w 1476772"/>
                <a:gd name="connsiteY4" fmla="*/ 1083866 h 1523206"/>
                <a:gd name="connsiteX5" fmla="*/ 354806 w 1476772"/>
                <a:gd name="connsiteY5" fmla="*/ 917179 h 1523206"/>
                <a:gd name="connsiteX6" fmla="*/ 276225 w 1476772"/>
                <a:gd name="connsiteY6" fmla="*/ 764779 h 1523206"/>
                <a:gd name="connsiteX7" fmla="*/ 183356 w 1476772"/>
                <a:gd name="connsiteY7" fmla="*/ 760016 h 1523206"/>
                <a:gd name="connsiteX8" fmla="*/ 95250 w 1476772"/>
                <a:gd name="connsiteY8" fmla="*/ 817166 h 1523206"/>
                <a:gd name="connsiteX9" fmla="*/ 33337 w 1476772"/>
                <a:gd name="connsiteY9" fmla="*/ 890985 h 1523206"/>
                <a:gd name="connsiteX10" fmla="*/ 21431 w 1476772"/>
                <a:gd name="connsiteY10" fmla="*/ 914797 h 1523206"/>
                <a:gd name="connsiteX11" fmla="*/ 4762 w 1476772"/>
                <a:gd name="connsiteY11" fmla="*/ 893366 h 1523206"/>
                <a:gd name="connsiteX12" fmla="*/ 50006 w 1476772"/>
                <a:gd name="connsiteY12" fmla="*/ 821929 h 1523206"/>
                <a:gd name="connsiteX13" fmla="*/ 121444 w 1476772"/>
                <a:gd name="connsiteY13" fmla="*/ 764779 h 1523206"/>
                <a:gd name="connsiteX14" fmla="*/ 161925 w 1476772"/>
                <a:gd name="connsiteY14" fmla="*/ 724297 h 1523206"/>
                <a:gd name="connsiteX15" fmla="*/ 171450 w 1476772"/>
                <a:gd name="connsiteY15" fmla="*/ 698104 h 1523206"/>
                <a:gd name="connsiteX16" fmla="*/ 133350 w 1476772"/>
                <a:gd name="connsiteY16" fmla="*/ 698104 h 1523206"/>
                <a:gd name="connsiteX17" fmla="*/ 102394 w 1476772"/>
                <a:gd name="connsiteY17" fmla="*/ 710010 h 1523206"/>
                <a:gd name="connsiteX18" fmla="*/ 97631 w 1476772"/>
                <a:gd name="connsiteY18" fmla="*/ 688579 h 1523206"/>
                <a:gd name="connsiteX19" fmla="*/ 130969 w 1476772"/>
                <a:gd name="connsiteY19" fmla="*/ 671910 h 1523206"/>
                <a:gd name="connsiteX20" fmla="*/ 207169 w 1476772"/>
                <a:gd name="connsiteY20" fmla="*/ 662385 h 1523206"/>
                <a:gd name="connsiteX21" fmla="*/ 309562 w 1476772"/>
                <a:gd name="connsiteY21" fmla="*/ 593329 h 1523206"/>
                <a:gd name="connsiteX22" fmla="*/ 381000 w 1476772"/>
                <a:gd name="connsiteY22" fmla="*/ 398066 h 1523206"/>
                <a:gd name="connsiteX23" fmla="*/ 316706 w 1476772"/>
                <a:gd name="connsiteY23" fmla="*/ 252810 h 1523206"/>
                <a:gd name="connsiteX24" fmla="*/ 223837 w 1476772"/>
                <a:gd name="connsiteY24" fmla="*/ 176610 h 1523206"/>
                <a:gd name="connsiteX25" fmla="*/ 157162 w 1476772"/>
                <a:gd name="connsiteY25" fmla="*/ 140891 h 1523206"/>
                <a:gd name="connsiteX26" fmla="*/ 83344 w 1476772"/>
                <a:gd name="connsiteY26" fmla="*/ 126604 h 1523206"/>
                <a:gd name="connsiteX27" fmla="*/ 47625 w 1476772"/>
                <a:gd name="connsiteY27" fmla="*/ 112316 h 1523206"/>
                <a:gd name="connsiteX28" fmla="*/ 42862 w 1476772"/>
                <a:gd name="connsiteY28" fmla="*/ 78979 h 1523206"/>
                <a:gd name="connsiteX29" fmla="*/ 102394 w 1476772"/>
                <a:gd name="connsiteY29" fmla="*/ 76597 h 1523206"/>
                <a:gd name="connsiteX30" fmla="*/ 197644 w 1476772"/>
                <a:gd name="connsiteY30" fmla="*/ 119460 h 1523206"/>
                <a:gd name="connsiteX31" fmla="*/ 311944 w 1476772"/>
                <a:gd name="connsiteY31" fmla="*/ 190897 h 1523206"/>
                <a:gd name="connsiteX32" fmla="*/ 321469 w 1476772"/>
                <a:gd name="connsiteY32" fmla="*/ 128985 h 1523206"/>
                <a:gd name="connsiteX33" fmla="*/ 300037 w 1476772"/>
                <a:gd name="connsiteY33" fmla="*/ 48022 h 1523206"/>
                <a:gd name="connsiteX34" fmla="*/ 307181 w 1476772"/>
                <a:gd name="connsiteY34" fmla="*/ 31354 h 1523206"/>
                <a:gd name="connsiteX35" fmla="*/ 333375 w 1476772"/>
                <a:gd name="connsiteY35" fmla="*/ 38497 h 1523206"/>
                <a:gd name="connsiteX36" fmla="*/ 357187 w 1476772"/>
                <a:gd name="connsiteY36" fmla="*/ 76597 h 1523206"/>
                <a:gd name="connsiteX37" fmla="*/ 357187 w 1476772"/>
                <a:gd name="connsiteY37" fmla="*/ 167085 h 1523206"/>
                <a:gd name="connsiteX38" fmla="*/ 378619 w 1476772"/>
                <a:gd name="connsiteY38" fmla="*/ 262335 h 1523206"/>
                <a:gd name="connsiteX39" fmla="*/ 454819 w 1476772"/>
                <a:gd name="connsiteY39" fmla="*/ 338535 h 1523206"/>
                <a:gd name="connsiteX40" fmla="*/ 528637 w 1476772"/>
                <a:gd name="connsiteY40" fmla="*/ 348060 h 1523206"/>
                <a:gd name="connsiteX41" fmla="*/ 681037 w 1476772"/>
                <a:gd name="connsiteY41" fmla="*/ 309960 h 1523206"/>
                <a:gd name="connsiteX42" fmla="*/ 778669 w 1476772"/>
                <a:gd name="connsiteY42" fmla="*/ 162322 h 1523206"/>
                <a:gd name="connsiteX43" fmla="*/ 783431 w 1476772"/>
                <a:gd name="connsiteY43" fmla="*/ 119460 h 1523206"/>
                <a:gd name="connsiteX44" fmla="*/ 762000 w 1476772"/>
                <a:gd name="connsiteY44" fmla="*/ 24210 h 1523206"/>
                <a:gd name="connsiteX45" fmla="*/ 757237 w 1476772"/>
                <a:gd name="connsiteY45" fmla="*/ 397 h 1523206"/>
                <a:gd name="connsiteX46" fmla="*/ 776287 w 1476772"/>
                <a:gd name="connsiteY46" fmla="*/ 21829 h 1523206"/>
                <a:gd name="connsiteX47" fmla="*/ 807244 w 1476772"/>
                <a:gd name="connsiteY47" fmla="*/ 117079 h 1523206"/>
                <a:gd name="connsiteX48" fmla="*/ 823912 w 1476772"/>
                <a:gd name="connsiteY48" fmla="*/ 150416 h 1523206"/>
                <a:gd name="connsiteX49" fmla="*/ 871537 w 1476772"/>
                <a:gd name="connsiteY49" fmla="*/ 102791 h 1523206"/>
                <a:gd name="connsiteX50" fmla="*/ 895350 w 1476772"/>
                <a:gd name="connsiteY50" fmla="*/ 78979 h 1523206"/>
                <a:gd name="connsiteX51" fmla="*/ 895350 w 1476772"/>
                <a:gd name="connsiteY51" fmla="*/ 119460 h 1523206"/>
                <a:gd name="connsiteX52" fmla="*/ 857250 w 1476772"/>
                <a:gd name="connsiteY52" fmla="*/ 167085 h 1523206"/>
                <a:gd name="connsiteX53" fmla="*/ 800100 w 1476772"/>
                <a:gd name="connsiteY53" fmla="*/ 217091 h 1523206"/>
                <a:gd name="connsiteX54" fmla="*/ 769144 w 1476772"/>
                <a:gd name="connsiteY54" fmla="*/ 288529 h 1523206"/>
                <a:gd name="connsiteX55" fmla="*/ 826294 w 1476772"/>
                <a:gd name="connsiteY55" fmla="*/ 317104 h 1523206"/>
                <a:gd name="connsiteX56" fmla="*/ 962025 w 1476772"/>
                <a:gd name="connsiteY56" fmla="*/ 331391 h 1523206"/>
                <a:gd name="connsiteX57" fmla="*/ 1166812 w 1476772"/>
                <a:gd name="connsiteY57" fmla="*/ 288529 h 1523206"/>
                <a:gd name="connsiteX58" fmla="*/ 1252537 w 1476772"/>
                <a:gd name="connsiteY58" fmla="*/ 178991 h 1523206"/>
                <a:gd name="connsiteX59" fmla="*/ 1300162 w 1476772"/>
                <a:gd name="connsiteY59" fmla="*/ 86122 h 1523206"/>
                <a:gd name="connsiteX60" fmla="*/ 1302544 w 1476772"/>
                <a:gd name="connsiteY60" fmla="*/ 17066 h 1523206"/>
                <a:gd name="connsiteX61" fmla="*/ 1331119 w 1476772"/>
                <a:gd name="connsiteY61" fmla="*/ 26591 h 1523206"/>
                <a:gd name="connsiteX62" fmla="*/ 1328737 w 1476772"/>
                <a:gd name="connsiteY62" fmla="*/ 100410 h 1523206"/>
                <a:gd name="connsiteX63" fmla="*/ 1373981 w 1476772"/>
                <a:gd name="connsiteY63" fmla="*/ 71835 h 1523206"/>
                <a:gd name="connsiteX64" fmla="*/ 1445419 w 1476772"/>
                <a:gd name="connsiteY64" fmla="*/ 33735 h 1523206"/>
                <a:gd name="connsiteX65" fmla="*/ 1466850 w 1476772"/>
                <a:gd name="connsiteY65" fmla="*/ 62310 h 1523206"/>
                <a:gd name="connsiteX66" fmla="*/ 1385887 w 1476772"/>
                <a:gd name="connsiteY66" fmla="*/ 98029 h 1523206"/>
                <a:gd name="connsiteX67" fmla="*/ 1300162 w 1476772"/>
                <a:gd name="connsiteY67" fmla="*/ 164704 h 1523206"/>
                <a:gd name="connsiteX68" fmla="*/ 1178719 w 1476772"/>
                <a:gd name="connsiteY68" fmla="*/ 321866 h 1523206"/>
                <a:gd name="connsiteX69" fmla="*/ 1154906 w 1476772"/>
                <a:gd name="connsiteY69" fmla="*/ 495697 h 1523206"/>
                <a:gd name="connsiteX70" fmla="*/ 1109662 w 1476772"/>
                <a:gd name="connsiteY70" fmla="*/ 705247 h 1523206"/>
                <a:gd name="connsiteX71" fmla="*/ 1042987 w 1476772"/>
                <a:gd name="connsiteY71" fmla="*/ 862410 h 1523206"/>
                <a:gd name="connsiteX72" fmla="*/ 1033462 w 1476772"/>
                <a:gd name="connsiteY72" fmla="*/ 907654 h 1523206"/>
                <a:gd name="connsiteX73" fmla="*/ 1078706 w 1476772"/>
                <a:gd name="connsiteY73" fmla="*/ 969566 h 1523206"/>
                <a:gd name="connsiteX74" fmla="*/ 1150144 w 1476772"/>
                <a:gd name="connsiteY74" fmla="*/ 1010047 h 1523206"/>
                <a:gd name="connsiteX75" fmla="*/ 1173956 w 1476772"/>
                <a:gd name="connsiteY75" fmla="*/ 1043385 h 1523206"/>
                <a:gd name="connsiteX76" fmla="*/ 1164431 w 1476772"/>
                <a:gd name="connsiteY76" fmla="*/ 1069579 h 1523206"/>
                <a:gd name="connsiteX77" fmla="*/ 1133475 w 1476772"/>
                <a:gd name="connsiteY77" fmla="*/ 1057672 h 1523206"/>
                <a:gd name="connsiteX78" fmla="*/ 1092994 w 1476772"/>
                <a:gd name="connsiteY78" fmla="*/ 1031479 h 1523206"/>
                <a:gd name="connsiteX79" fmla="*/ 1052512 w 1476772"/>
                <a:gd name="connsiteY79" fmla="*/ 1012429 h 1523206"/>
                <a:gd name="connsiteX80" fmla="*/ 995362 w 1476772"/>
                <a:gd name="connsiteY80" fmla="*/ 1005285 h 1523206"/>
                <a:gd name="connsiteX81" fmla="*/ 978694 w 1476772"/>
                <a:gd name="connsiteY81" fmla="*/ 1052910 h 1523206"/>
                <a:gd name="connsiteX82" fmla="*/ 1009650 w 1476772"/>
                <a:gd name="connsiteY82" fmla="*/ 1169591 h 1523206"/>
                <a:gd name="connsiteX83" fmla="*/ 1081087 w 1476772"/>
                <a:gd name="connsiteY83" fmla="*/ 1310085 h 1523206"/>
                <a:gd name="connsiteX84" fmla="*/ 1121569 w 1476772"/>
                <a:gd name="connsiteY84" fmla="*/ 1348185 h 1523206"/>
                <a:gd name="connsiteX85" fmla="*/ 1176337 w 1476772"/>
                <a:gd name="connsiteY85" fmla="*/ 1374379 h 1523206"/>
                <a:gd name="connsiteX86" fmla="*/ 1209675 w 1476772"/>
                <a:gd name="connsiteY86" fmla="*/ 1424385 h 1523206"/>
                <a:gd name="connsiteX87" fmla="*/ 1197769 w 1476772"/>
                <a:gd name="connsiteY87" fmla="*/ 1438672 h 1523206"/>
                <a:gd name="connsiteX88" fmla="*/ 1090612 w 1476772"/>
                <a:gd name="connsiteY88" fmla="*/ 1374379 h 1523206"/>
                <a:gd name="connsiteX89" fmla="*/ 1097756 w 1476772"/>
                <a:gd name="connsiteY89" fmla="*/ 1429147 h 1523206"/>
                <a:gd name="connsiteX90" fmla="*/ 1090612 w 1476772"/>
                <a:gd name="connsiteY90" fmla="*/ 1488679 h 1523206"/>
                <a:gd name="connsiteX91" fmla="*/ 1078706 w 1476772"/>
                <a:gd name="connsiteY91" fmla="*/ 1500585 h 1523206"/>
                <a:gd name="connsiteX92" fmla="*/ 1066800 w 1476772"/>
                <a:gd name="connsiteY92" fmla="*/ 1474391 h 1523206"/>
                <a:gd name="connsiteX93" fmla="*/ 1059656 w 1476772"/>
                <a:gd name="connsiteY93" fmla="*/ 1374379 h 1523206"/>
                <a:gd name="connsiteX94" fmla="*/ 992981 w 1476772"/>
                <a:gd name="connsiteY94" fmla="*/ 1248172 h 1523206"/>
                <a:gd name="connsiteX95" fmla="*/ 881062 w 1476772"/>
                <a:gd name="connsiteY95" fmla="*/ 1071960 h 1523206"/>
                <a:gd name="connsiteX96" fmla="*/ 831056 w 1476772"/>
                <a:gd name="connsiteY96" fmla="*/ 1033860 h 1523206"/>
                <a:gd name="connsiteX97" fmla="*/ 664369 w 1476772"/>
                <a:gd name="connsiteY97" fmla="*/ 1036241 h 1523206"/>
                <a:gd name="connsiteX98" fmla="*/ 602456 w 1476772"/>
                <a:gd name="connsiteY98" fmla="*/ 1064816 h 1523206"/>
                <a:gd name="connsiteX99" fmla="*/ 504825 w 1476772"/>
                <a:gd name="connsiteY99" fmla="*/ 1124347 h 1523206"/>
                <a:gd name="connsiteX100" fmla="*/ 369094 w 1476772"/>
                <a:gd name="connsiteY100" fmla="*/ 1229122 h 1523206"/>
                <a:gd name="connsiteX101" fmla="*/ 271462 w 1476772"/>
                <a:gd name="connsiteY101" fmla="*/ 1350566 h 1523206"/>
                <a:gd name="connsiteX102" fmla="*/ 226219 w 1476772"/>
                <a:gd name="connsiteY102" fmla="*/ 1424385 h 1523206"/>
                <a:gd name="connsiteX103" fmla="*/ 197644 w 1476772"/>
                <a:gd name="connsiteY103" fmla="*/ 1505347 h 1523206"/>
                <a:gd name="connsiteX104" fmla="*/ 152400 w 1476772"/>
                <a:gd name="connsiteY104" fmla="*/ 1522016 h 1523206"/>
                <a:gd name="connsiteX105" fmla="*/ 171450 w 1476772"/>
                <a:gd name="connsiteY105" fmla="*/ 1498204 h 1523206"/>
                <a:gd name="connsiteX106" fmla="*/ 200025 w 1476772"/>
                <a:gd name="connsiteY106" fmla="*/ 1441054 h 1523206"/>
                <a:gd name="connsiteX107" fmla="*/ 211931 w 1476772"/>
                <a:gd name="connsiteY107" fmla="*/ 1388666 h 1523206"/>
                <a:gd name="connsiteX108" fmla="*/ 176212 w 1476772"/>
                <a:gd name="connsiteY108" fmla="*/ 1381522 h 1523206"/>
                <a:gd name="connsiteX109" fmla="*/ 111919 w 1476772"/>
                <a:gd name="connsiteY109" fmla="*/ 1393429 h 1523206"/>
                <a:gd name="connsiteX110" fmla="*/ 30956 w 1476772"/>
                <a:gd name="connsiteY110" fmla="*/ 1431529 h 152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76772" h="1523206">
                  <a:moveTo>
                    <a:pt x="30956" y="1431529"/>
                  </a:moveTo>
                  <a:cubicBezTo>
                    <a:pt x="27781" y="1429942"/>
                    <a:pt x="66675" y="1397001"/>
                    <a:pt x="92869" y="1383904"/>
                  </a:cubicBezTo>
                  <a:cubicBezTo>
                    <a:pt x="119063" y="1370807"/>
                    <a:pt x="148829" y="1387078"/>
                    <a:pt x="188119" y="1352947"/>
                  </a:cubicBezTo>
                  <a:cubicBezTo>
                    <a:pt x="227409" y="1318816"/>
                    <a:pt x="297259" y="1223963"/>
                    <a:pt x="328612" y="1179116"/>
                  </a:cubicBezTo>
                  <a:cubicBezTo>
                    <a:pt x="359965" y="1134269"/>
                    <a:pt x="371871" y="1127522"/>
                    <a:pt x="376237" y="1083866"/>
                  </a:cubicBezTo>
                  <a:cubicBezTo>
                    <a:pt x="380603" y="1040210"/>
                    <a:pt x="371475" y="970360"/>
                    <a:pt x="354806" y="917179"/>
                  </a:cubicBezTo>
                  <a:cubicBezTo>
                    <a:pt x="338137" y="863998"/>
                    <a:pt x="304800" y="790973"/>
                    <a:pt x="276225" y="764779"/>
                  </a:cubicBezTo>
                  <a:cubicBezTo>
                    <a:pt x="247650" y="738585"/>
                    <a:pt x="213518" y="751285"/>
                    <a:pt x="183356" y="760016"/>
                  </a:cubicBezTo>
                  <a:cubicBezTo>
                    <a:pt x="153194" y="768747"/>
                    <a:pt x="120253" y="795338"/>
                    <a:pt x="95250" y="817166"/>
                  </a:cubicBezTo>
                  <a:cubicBezTo>
                    <a:pt x="70247" y="838994"/>
                    <a:pt x="45640" y="874713"/>
                    <a:pt x="33337" y="890985"/>
                  </a:cubicBezTo>
                  <a:cubicBezTo>
                    <a:pt x="21034" y="907257"/>
                    <a:pt x="26193" y="914400"/>
                    <a:pt x="21431" y="914797"/>
                  </a:cubicBezTo>
                  <a:cubicBezTo>
                    <a:pt x="16669" y="915194"/>
                    <a:pt x="0" y="908844"/>
                    <a:pt x="4762" y="893366"/>
                  </a:cubicBezTo>
                  <a:cubicBezTo>
                    <a:pt x="9524" y="877888"/>
                    <a:pt x="30559" y="843360"/>
                    <a:pt x="50006" y="821929"/>
                  </a:cubicBezTo>
                  <a:cubicBezTo>
                    <a:pt x="69453" y="800498"/>
                    <a:pt x="102791" y="781051"/>
                    <a:pt x="121444" y="764779"/>
                  </a:cubicBezTo>
                  <a:cubicBezTo>
                    <a:pt x="140097" y="748507"/>
                    <a:pt x="153591" y="735410"/>
                    <a:pt x="161925" y="724297"/>
                  </a:cubicBezTo>
                  <a:cubicBezTo>
                    <a:pt x="170259" y="713185"/>
                    <a:pt x="176212" y="702469"/>
                    <a:pt x="171450" y="698104"/>
                  </a:cubicBezTo>
                  <a:cubicBezTo>
                    <a:pt x="166688" y="693739"/>
                    <a:pt x="144859" y="696120"/>
                    <a:pt x="133350" y="698104"/>
                  </a:cubicBezTo>
                  <a:cubicBezTo>
                    <a:pt x="121841" y="700088"/>
                    <a:pt x="108347" y="711598"/>
                    <a:pt x="102394" y="710010"/>
                  </a:cubicBezTo>
                  <a:cubicBezTo>
                    <a:pt x="96441" y="708423"/>
                    <a:pt x="92869" y="694929"/>
                    <a:pt x="97631" y="688579"/>
                  </a:cubicBezTo>
                  <a:cubicBezTo>
                    <a:pt x="102393" y="682229"/>
                    <a:pt x="112713" y="676276"/>
                    <a:pt x="130969" y="671910"/>
                  </a:cubicBezTo>
                  <a:cubicBezTo>
                    <a:pt x="149225" y="667544"/>
                    <a:pt x="177403" y="675482"/>
                    <a:pt x="207169" y="662385"/>
                  </a:cubicBezTo>
                  <a:cubicBezTo>
                    <a:pt x="236935" y="649288"/>
                    <a:pt x="280590" y="637382"/>
                    <a:pt x="309562" y="593329"/>
                  </a:cubicBezTo>
                  <a:cubicBezTo>
                    <a:pt x="338534" y="549276"/>
                    <a:pt x="379809" y="454819"/>
                    <a:pt x="381000" y="398066"/>
                  </a:cubicBezTo>
                  <a:cubicBezTo>
                    <a:pt x="382191" y="341313"/>
                    <a:pt x="342900" y="289719"/>
                    <a:pt x="316706" y="252810"/>
                  </a:cubicBezTo>
                  <a:cubicBezTo>
                    <a:pt x="290512" y="215901"/>
                    <a:pt x="250428" y="195263"/>
                    <a:pt x="223837" y="176610"/>
                  </a:cubicBezTo>
                  <a:cubicBezTo>
                    <a:pt x="197246" y="157957"/>
                    <a:pt x="180577" y="149225"/>
                    <a:pt x="157162" y="140891"/>
                  </a:cubicBezTo>
                  <a:cubicBezTo>
                    <a:pt x="133747" y="132557"/>
                    <a:pt x="101600" y="131366"/>
                    <a:pt x="83344" y="126604"/>
                  </a:cubicBezTo>
                  <a:cubicBezTo>
                    <a:pt x="65088" y="121842"/>
                    <a:pt x="54372" y="120253"/>
                    <a:pt x="47625" y="112316"/>
                  </a:cubicBezTo>
                  <a:cubicBezTo>
                    <a:pt x="40878" y="104379"/>
                    <a:pt x="33734" y="84932"/>
                    <a:pt x="42862" y="78979"/>
                  </a:cubicBezTo>
                  <a:cubicBezTo>
                    <a:pt x="51990" y="73026"/>
                    <a:pt x="76597" y="69850"/>
                    <a:pt x="102394" y="76597"/>
                  </a:cubicBezTo>
                  <a:cubicBezTo>
                    <a:pt x="128191" y="83344"/>
                    <a:pt x="162719" y="100410"/>
                    <a:pt x="197644" y="119460"/>
                  </a:cubicBezTo>
                  <a:cubicBezTo>
                    <a:pt x="232569" y="138510"/>
                    <a:pt x="291307" y="189310"/>
                    <a:pt x="311944" y="190897"/>
                  </a:cubicBezTo>
                  <a:cubicBezTo>
                    <a:pt x="332581" y="192484"/>
                    <a:pt x="323454" y="152798"/>
                    <a:pt x="321469" y="128985"/>
                  </a:cubicBezTo>
                  <a:cubicBezTo>
                    <a:pt x="319485" y="105173"/>
                    <a:pt x="302418" y="64294"/>
                    <a:pt x="300037" y="48022"/>
                  </a:cubicBezTo>
                  <a:cubicBezTo>
                    <a:pt x="297656" y="31750"/>
                    <a:pt x="301625" y="32941"/>
                    <a:pt x="307181" y="31354"/>
                  </a:cubicBezTo>
                  <a:cubicBezTo>
                    <a:pt x="312737" y="29767"/>
                    <a:pt x="325041" y="30957"/>
                    <a:pt x="333375" y="38497"/>
                  </a:cubicBezTo>
                  <a:cubicBezTo>
                    <a:pt x="341709" y="46037"/>
                    <a:pt x="353218" y="55166"/>
                    <a:pt x="357187" y="76597"/>
                  </a:cubicBezTo>
                  <a:cubicBezTo>
                    <a:pt x="361156" y="98028"/>
                    <a:pt x="353615" y="136129"/>
                    <a:pt x="357187" y="167085"/>
                  </a:cubicBezTo>
                  <a:cubicBezTo>
                    <a:pt x="360759" y="198041"/>
                    <a:pt x="362347" y="233760"/>
                    <a:pt x="378619" y="262335"/>
                  </a:cubicBezTo>
                  <a:cubicBezTo>
                    <a:pt x="394891" y="290910"/>
                    <a:pt x="429816" y="324248"/>
                    <a:pt x="454819" y="338535"/>
                  </a:cubicBezTo>
                  <a:cubicBezTo>
                    <a:pt x="479822" y="352822"/>
                    <a:pt x="490934" y="352822"/>
                    <a:pt x="528637" y="348060"/>
                  </a:cubicBezTo>
                  <a:cubicBezTo>
                    <a:pt x="566340" y="343298"/>
                    <a:pt x="639365" y="340916"/>
                    <a:pt x="681037" y="309960"/>
                  </a:cubicBezTo>
                  <a:cubicBezTo>
                    <a:pt x="722709" y="279004"/>
                    <a:pt x="761603" y="194072"/>
                    <a:pt x="778669" y="162322"/>
                  </a:cubicBezTo>
                  <a:cubicBezTo>
                    <a:pt x="795735" y="130572"/>
                    <a:pt x="786209" y="142479"/>
                    <a:pt x="783431" y="119460"/>
                  </a:cubicBezTo>
                  <a:cubicBezTo>
                    <a:pt x="780653" y="96441"/>
                    <a:pt x="766366" y="44054"/>
                    <a:pt x="762000" y="24210"/>
                  </a:cubicBezTo>
                  <a:cubicBezTo>
                    <a:pt x="757634" y="4366"/>
                    <a:pt x="754856" y="794"/>
                    <a:pt x="757237" y="397"/>
                  </a:cubicBezTo>
                  <a:cubicBezTo>
                    <a:pt x="759618" y="0"/>
                    <a:pt x="767953" y="2382"/>
                    <a:pt x="776287" y="21829"/>
                  </a:cubicBezTo>
                  <a:cubicBezTo>
                    <a:pt x="784621" y="41276"/>
                    <a:pt x="799307" y="95648"/>
                    <a:pt x="807244" y="117079"/>
                  </a:cubicBezTo>
                  <a:cubicBezTo>
                    <a:pt x="815181" y="138510"/>
                    <a:pt x="813197" y="152797"/>
                    <a:pt x="823912" y="150416"/>
                  </a:cubicBezTo>
                  <a:cubicBezTo>
                    <a:pt x="834627" y="148035"/>
                    <a:pt x="871537" y="102791"/>
                    <a:pt x="871537" y="102791"/>
                  </a:cubicBezTo>
                  <a:cubicBezTo>
                    <a:pt x="883443" y="90885"/>
                    <a:pt x="891381" y="76201"/>
                    <a:pt x="895350" y="78979"/>
                  </a:cubicBezTo>
                  <a:cubicBezTo>
                    <a:pt x="899319" y="81757"/>
                    <a:pt x="901700" y="104776"/>
                    <a:pt x="895350" y="119460"/>
                  </a:cubicBezTo>
                  <a:cubicBezTo>
                    <a:pt x="889000" y="134144"/>
                    <a:pt x="873125" y="150813"/>
                    <a:pt x="857250" y="167085"/>
                  </a:cubicBezTo>
                  <a:cubicBezTo>
                    <a:pt x="841375" y="183357"/>
                    <a:pt x="814784" y="196850"/>
                    <a:pt x="800100" y="217091"/>
                  </a:cubicBezTo>
                  <a:cubicBezTo>
                    <a:pt x="785416" y="237332"/>
                    <a:pt x="764778" y="271860"/>
                    <a:pt x="769144" y="288529"/>
                  </a:cubicBezTo>
                  <a:cubicBezTo>
                    <a:pt x="773510" y="305198"/>
                    <a:pt x="794147" y="309960"/>
                    <a:pt x="826294" y="317104"/>
                  </a:cubicBezTo>
                  <a:cubicBezTo>
                    <a:pt x="858441" y="324248"/>
                    <a:pt x="905272" y="336153"/>
                    <a:pt x="962025" y="331391"/>
                  </a:cubicBezTo>
                  <a:cubicBezTo>
                    <a:pt x="1018778" y="326629"/>
                    <a:pt x="1118393" y="313929"/>
                    <a:pt x="1166812" y="288529"/>
                  </a:cubicBezTo>
                  <a:cubicBezTo>
                    <a:pt x="1215231" y="263129"/>
                    <a:pt x="1230312" y="212726"/>
                    <a:pt x="1252537" y="178991"/>
                  </a:cubicBezTo>
                  <a:cubicBezTo>
                    <a:pt x="1274762" y="145257"/>
                    <a:pt x="1291828" y="113109"/>
                    <a:pt x="1300162" y="86122"/>
                  </a:cubicBezTo>
                  <a:cubicBezTo>
                    <a:pt x="1308496" y="59135"/>
                    <a:pt x="1297385" y="26988"/>
                    <a:pt x="1302544" y="17066"/>
                  </a:cubicBezTo>
                  <a:cubicBezTo>
                    <a:pt x="1307703" y="7144"/>
                    <a:pt x="1326753" y="12700"/>
                    <a:pt x="1331119" y="26591"/>
                  </a:cubicBezTo>
                  <a:cubicBezTo>
                    <a:pt x="1335485" y="40482"/>
                    <a:pt x="1321593" y="92869"/>
                    <a:pt x="1328737" y="100410"/>
                  </a:cubicBezTo>
                  <a:cubicBezTo>
                    <a:pt x="1335881" y="107951"/>
                    <a:pt x="1354534" y="82948"/>
                    <a:pt x="1373981" y="71835"/>
                  </a:cubicBezTo>
                  <a:cubicBezTo>
                    <a:pt x="1393428" y="60722"/>
                    <a:pt x="1429941" y="35323"/>
                    <a:pt x="1445419" y="33735"/>
                  </a:cubicBezTo>
                  <a:cubicBezTo>
                    <a:pt x="1460897" y="32148"/>
                    <a:pt x="1476772" y="51594"/>
                    <a:pt x="1466850" y="62310"/>
                  </a:cubicBezTo>
                  <a:cubicBezTo>
                    <a:pt x="1456928" y="73026"/>
                    <a:pt x="1413668" y="80963"/>
                    <a:pt x="1385887" y="98029"/>
                  </a:cubicBezTo>
                  <a:cubicBezTo>
                    <a:pt x="1358106" y="115095"/>
                    <a:pt x="1334690" y="127398"/>
                    <a:pt x="1300162" y="164704"/>
                  </a:cubicBezTo>
                  <a:cubicBezTo>
                    <a:pt x="1265634" y="202010"/>
                    <a:pt x="1202928" y="266701"/>
                    <a:pt x="1178719" y="321866"/>
                  </a:cubicBezTo>
                  <a:cubicBezTo>
                    <a:pt x="1154510" y="377031"/>
                    <a:pt x="1166415" y="431800"/>
                    <a:pt x="1154906" y="495697"/>
                  </a:cubicBezTo>
                  <a:cubicBezTo>
                    <a:pt x="1143397" y="559594"/>
                    <a:pt x="1128315" y="644128"/>
                    <a:pt x="1109662" y="705247"/>
                  </a:cubicBezTo>
                  <a:cubicBezTo>
                    <a:pt x="1091009" y="766366"/>
                    <a:pt x="1055687" y="828676"/>
                    <a:pt x="1042987" y="862410"/>
                  </a:cubicBezTo>
                  <a:cubicBezTo>
                    <a:pt x="1030287" y="896145"/>
                    <a:pt x="1027509" y="889795"/>
                    <a:pt x="1033462" y="907654"/>
                  </a:cubicBezTo>
                  <a:cubicBezTo>
                    <a:pt x="1039415" y="925513"/>
                    <a:pt x="1059259" y="952501"/>
                    <a:pt x="1078706" y="969566"/>
                  </a:cubicBezTo>
                  <a:cubicBezTo>
                    <a:pt x="1098153" y="986631"/>
                    <a:pt x="1134269" y="997744"/>
                    <a:pt x="1150144" y="1010047"/>
                  </a:cubicBezTo>
                  <a:cubicBezTo>
                    <a:pt x="1166019" y="1022350"/>
                    <a:pt x="1171575" y="1033463"/>
                    <a:pt x="1173956" y="1043385"/>
                  </a:cubicBezTo>
                  <a:cubicBezTo>
                    <a:pt x="1176337" y="1053307"/>
                    <a:pt x="1171178" y="1067198"/>
                    <a:pt x="1164431" y="1069579"/>
                  </a:cubicBezTo>
                  <a:cubicBezTo>
                    <a:pt x="1157684" y="1071960"/>
                    <a:pt x="1145381" y="1064022"/>
                    <a:pt x="1133475" y="1057672"/>
                  </a:cubicBezTo>
                  <a:cubicBezTo>
                    <a:pt x="1121569" y="1051322"/>
                    <a:pt x="1106488" y="1039019"/>
                    <a:pt x="1092994" y="1031479"/>
                  </a:cubicBezTo>
                  <a:cubicBezTo>
                    <a:pt x="1079500" y="1023939"/>
                    <a:pt x="1068784" y="1016795"/>
                    <a:pt x="1052512" y="1012429"/>
                  </a:cubicBezTo>
                  <a:cubicBezTo>
                    <a:pt x="1036240" y="1008063"/>
                    <a:pt x="1007665" y="998538"/>
                    <a:pt x="995362" y="1005285"/>
                  </a:cubicBezTo>
                  <a:cubicBezTo>
                    <a:pt x="983059" y="1012032"/>
                    <a:pt x="976313" y="1025526"/>
                    <a:pt x="978694" y="1052910"/>
                  </a:cubicBezTo>
                  <a:cubicBezTo>
                    <a:pt x="981075" y="1080294"/>
                    <a:pt x="992584" y="1126728"/>
                    <a:pt x="1009650" y="1169591"/>
                  </a:cubicBezTo>
                  <a:cubicBezTo>
                    <a:pt x="1026716" y="1212454"/>
                    <a:pt x="1062434" y="1280319"/>
                    <a:pt x="1081087" y="1310085"/>
                  </a:cubicBezTo>
                  <a:cubicBezTo>
                    <a:pt x="1099740" y="1339851"/>
                    <a:pt x="1105694" y="1337469"/>
                    <a:pt x="1121569" y="1348185"/>
                  </a:cubicBezTo>
                  <a:cubicBezTo>
                    <a:pt x="1137444" y="1358901"/>
                    <a:pt x="1161653" y="1361679"/>
                    <a:pt x="1176337" y="1374379"/>
                  </a:cubicBezTo>
                  <a:cubicBezTo>
                    <a:pt x="1191021" y="1387079"/>
                    <a:pt x="1206103" y="1413670"/>
                    <a:pt x="1209675" y="1424385"/>
                  </a:cubicBezTo>
                  <a:cubicBezTo>
                    <a:pt x="1213247" y="1435101"/>
                    <a:pt x="1217613" y="1447006"/>
                    <a:pt x="1197769" y="1438672"/>
                  </a:cubicBezTo>
                  <a:cubicBezTo>
                    <a:pt x="1177925" y="1430338"/>
                    <a:pt x="1107281" y="1375966"/>
                    <a:pt x="1090612" y="1374379"/>
                  </a:cubicBezTo>
                  <a:cubicBezTo>
                    <a:pt x="1073943" y="1372792"/>
                    <a:pt x="1097756" y="1410097"/>
                    <a:pt x="1097756" y="1429147"/>
                  </a:cubicBezTo>
                  <a:cubicBezTo>
                    <a:pt x="1097756" y="1448197"/>
                    <a:pt x="1093787" y="1476773"/>
                    <a:pt x="1090612" y="1488679"/>
                  </a:cubicBezTo>
                  <a:cubicBezTo>
                    <a:pt x="1087437" y="1500585"/>
                    <a:pt x="1082675" y="1502966"/>
                    <a:pt x="1078706" y="1500585"/>
                  </a:cubicBezTo>
                  <a:cubicBezTo>
                    <a:pt x="1074737" y="1498204"/>
                    <a:pt x="1069975" y="1495425"/>
                    <a:pt x="1066800" y="1474391"/>
                  </a:cubicBezTo>
                  <a:cubicBezTo>
                    <a:pt x="1063625" y="1453357"/>
                    <a:pt x="1071959" y="1412082"/>
                    <a:pt x="1059656" y="1374379"/>
                  </a:cubicBezTo>
                  <a:cubicBezTo>
                    <a:pt x="1047353" y="1336676"/>
                    <a:pt x="1022747" y="1298575"/>
                    <a:pt x="992981" y="1248172"/>
                  </a:cubicBezTo>
                  <a:cubicBezTo>
                    <a:pt x="963215" y="1197769"/>
                    <a:pt x="908049" y="1107679"/>
                    <a:pt x="881062" y="1071960"/>
                  </a:cubicBezTo>
                  <a:cubicBezTo>
                    <a:pt x="854075" y="1036241"/>
                    <a:pt x="867171" y="1039813"/>
                    <a:pt x="831056" y="1033860"/>
                  </a:cubicBezTo>
                  <a:cubicBezTo>
                    <a:pt x="794941" y="1027907"/>
                    <a:pt x="702469" y="1031082"/>
                    <a:pt x="664369" y="1036241"/>
                  </a:cubicBezTo>
                  <a:cubicBezTo>
                    <a:pt x="626269" y="1041400"/>
                    <a:pt x="629047" y="1050132"/>
                    <a:pt x="602456" y="1064816"/>
                  </a:cubicBezTo>
                  <a:cubicBezTo>
                    <a:pt x="575865" y="1079500"/>
                    <a:pt x="543719" y="1096963"/>
                    <a:pt x="504825" y="1124347"/>
                  </a:cubicBezTo>
                  <a:cubicBezTo>
                    <a:pt x="465931" y="1151731"/>
                    <a:pt x="407988" y="1191419"/>
                    <a:pt x="369094" y="1229122"/>
                  </a:cubicBezTo>
                  <a:cubicBezTo>
                    <a:pt x="330200" y="1266825"/>
                    <a:pt x="295274" y="1318022"/>
                    <a:pt x="271462" y="1350566"/>
                  </a:cubicBezTo>
                  <a:cubicBezTo>
                    <a:pt x="247650" y="1383110"/>
                    <a:pt x="238522" y="1398588"/>
                    <a:pt x="226219" y="1424385"/>
                  </a:cubicBezTo>
                  <a:cubicBezTo>
                    <a:pt x="213916" y="1450182"/>
                    <a:pt x="209947" y="1489075"/>
                    <a:pt x="197644" y="1505347"/>
                  </a:cubicBezTo>
                  <a:cubicBezTo>
                    <a:pt x="185341" y="1521619"/>
                    <a:pt x="156766" y="1523206"/>
                    <a:pt x="152400" y="1522016"/>
                  </a:cubicBezTo>
                  <a:cubicBezTo>
                    <a:pt x="148034" y="1520826"/>
                    <a:pt x="163513" y="1511698"/>
                    <a:pt x="171450" y="1498204"/>
                  </a:cubicBezTo>
                  <a:cubicBezTo>
                    <a:pt x="179387" y="1484710"/>
                    <a:pt x="193278" y="1459310"/>
                    <a:pt x="200025" y="1441054"/>
                  </a:cubicBezTo>
                  <a:cubicBezTo>
                    <a:pt x="206772" y="1422798"/>
                    <a:pt x="215900" y="1398588"/>
                    <a:pt x="211931" y="1388666"/>
                  </a:cubicBezTo>
                  <a:cubicBezTo>
                    <a:pt x="207962" y="1378744"/>
                    <a:pt x="192881" y="1380728"/>
                    <a:pt x="176212" y="1381522"/>
                  </a:cubicBezTo>
                  <a:cubicBezTo>
                    <a:pt x="159543" y="1382316"/>
                    <a:pt x="132557" y="1385492"/>
                    <a:pt x="111919" y="1393429"/>
                  </a:cubicBezTo>
                  <a:cubicBezTo>
                    <a:pt x="91282" y="1401367"/>
                    <a:pt x="34131" y="1433116"/>
                    <a:pt x="30956" y="143152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accent5">
                  <a:lumMod val="40000"/>
                  <a:lumOff val="6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 rot="-2240701">
              <a:off x="1539373" y="5260503"/>
              <a:ext cx="416578" cy="233763"/>
            </a:xfrm>
            <a:prstGeom prst="ellipse">
              <a:avLst/>
            </a:prstGeom>
            <a:solidFill>
              <a:srgbClr val="3386AB"/>
            </a:solidFill>
            <a:ln w="12700">
              <a:solidFill>
                <a:schemeClr val="accent2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sp>
        <p:nvSpPr>
          <p:cNvPr id="111621" name="Text Box 7"/>
          <p:cNvSpPr txBox="1">
            <a:spLocks noChangeArrowheads="1"/>
          </p:cNvSpPr>
          <p:nvPr/>
        </p:nvSpPr>
        <p:spPr bwMode="auto">
          <a:xfrm>
            <a:off x="3297238" y="5616576"/>
            <a:ext cx="133826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Wingdings" charset="0"/>
              <a:buNone/>
            </a:pPr>
            <a:r>
              <a:rPr lang="en-US" sz="1200" b="1">
                <a:solidFill>
                  <a:srgbClr val="FFFFFF"/>
                </a:solidFill>
                <a:ea typeface="MS PGothic" charset="0"/>
                <a:cs typeface="MS PGothic" charset="0"/>
              </a:rPr>
              <a:t>Dendritic cell</a:t>
            </a:r>
          </a:p>
        </p:txBody>
      </p:sp>
      <p:grpSp>
        <p:nvGrpSpPr>
          <p:cNvPr id="111622" name="Group 19"/>
          <p:cNvGrpSpPr>
            <a:grpSpLocks/>
          </p:cNvGrpSpPr>
          <p:nvPr/>
        </p:nvGrpSpPr>
        <p:grpSpPr bwMode="auto">
          <a:xfrm>
            <a:off x="2741613" y="2098676"/>
            <a:ext cx="430212" cy="473075"/>
            <a:chOff x="6244431" y="2503487"/>
            <a:chExt cx="1040210" cy="1144985"/>
          </a:xfrm>
        </p:grpSpPr>
        <p:sp>
          <p:nvSpPr>
            <p:cNvPr id="21" name="Freeform 20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 rot="2112546">
              <a:off x="6490090" y="2795497"/>
              <a:ext cx="583439" cy="534071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1893889" y="2520951"/>
            <a:ext cx="8858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Wingdings" charset="0"/>
              <a:buNone/>
            </a:pPr>
            <a:r>
              <a:rPr lang="en-US" sz="1200" b="1">
                <a:solidFill>
                  <a:srgbClr val="FFFFFF"/>
                </a:solidFill>
                <a:ea typeface="MS PGothic" charset="0"/>
                <a:cs typeface="MS PGothic" charset="0"/>
              </a:rPr>
              <a:t>TUMOR</a:t>
            </a:r>
          </a:p>
        </p:txBody>
      </p:sp>
      <p:grpSp>
        <p:nvGrpSpPr>
          <p:cNvPr id="111624" name="Group 27"/>
          <p:cNvGrpSpPr>
            <a:grpSpLocks/>
          </p:cNvGrpSpPr>
          <p:nvPr/>
        </p:nvGrpSpPr>
        <p:grpSpPr bwMode="auto">
          <a:xfrm>
            <a:off x="3009901" y="2108201"/>
            <a:ext cx="430213" cy="473075"/>
            <a:chOff x="6244431" y="2503487"/>
            <a:chExt cx="1040210" cy="1144985"/>
          </a:xfrm>
        </p:grpSpPr>
        <p:sp>
          <p:nvSpPr>
            <p:cNvPr id="29" name="Freeform 28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 rot="2112546">
              <a:off x="6490089" y="2795497"/>
              <a:ext cx="583438" cy="534071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25" name="Group 30"/>
          <p:cNvGrpSpPr>
            <a:grpSpLocks/>
          </p:cNvGrpSpPr>
          <p:nvPr/>
        </p:nvGrpSpPr>
        <p:grpSpPr bwMode="auto">
          <a:xfrm>
            <a:off x="2760663" y="1736726"/>
            <a:ext cx="430212" cy="473075"/>
            <a:chOff x="6244431" y="2503487"/>
            <a:chExt cx="1040210" cy="1144985"/>
          </a:xfrm>
        </p:grpSpPr>
        <p:sp>
          <p:nvSpPr>
            <p:cNvPr id="32" name="Freeform 31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 rot="2112546">
              <a:off x="6490090" y="2795497"/>
              <a:ext cx="583439" cy="534071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26" name="Group 33"/>
          <p:cNvGrpSpPr>
            <a:grpSpLocks/>
          </p:cNvGrpSpPr>
          <p:nvPr/>
        </p:nvGrpSpPr>
        <p:grpSpPr bwMode="auto">
          <a:xfrm>
            <a:off x="3092451" y="1838326"/>
            <a:ext cx="430213" cy="474663"/>
            <a:chOff x="6244431" y="2503487"/>
            <a:chExt cx="1040210" cy="1144985"/>
          </a:xfrm>
        </p:grpSpPr>
        <p:sp>
          <p:nvSpPr>
            <p:cNvPr id="35" name="Freeform 34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 rot="2112546">
              <a:off x="6490089" y="2794520"/>
              <a:ext cx="583438" cy="532285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27" name="Group 36"/>
          <p:cNvGrpSpPr>
            <a:grpSpLocks/>
          </p:cNvGrpSpPr>
          <p:nvPr/>
        </p:nvGrpSpPr>
        <p:grpSpPr bwMode="auto">
          <a:xfrm>
            <a:off x="3152776" y="2462214"/>
            <a:ext cx="430213" cy="473075"/>
            <a:chOff x="6244431" y="2503487"/>
            <a:chExt cx="1040210" cy="1144985"/>
          </a:xfrm>
        </p:grpSpPr>
        <p:sp>
          <p:nvSpPr>
            <p:cNvPr id="38" name="Freeform 37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 rot="2112546">
              <a:off x="6490089" y="2795497"/>
              <a:ext cx="583438" cy="534069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28" name="Group 39"/>
          <p:cNvGrpSpPr>
            <a:grpSpLocks/>
          </p:cNvGrpSpPr>
          <p:nvPr/>
        </p:nvGrpSpPr>
        <p:grpSpPr bwMode="auto">
          <a:xfrm>
            <a:off x="2786063" y="2484439"/>
            <a:ext cx="430212" cy="473075"/>
            <a:chOff x="6244431" y="2503487"/>
            <a:chExt cx="1040210" cy="1144985"/>
          </a:xfrm>
        </p:grpSpPr>
        <p:sp>
          <p:nvSpPr>
            <p:cNvPr id="41" name="Freeform 40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 rot="2112546">
              <a:off x="6490090" y="2795497"/>
              <a:ext cx="583439" cy="534069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29" name="Group 42"/>
          <p:cNvGrpSpPr>
            <a:grpSpLocks/>
          </p:cNvGrpSpPr>
          <p:nvPr/>
        </p:nvGrpSpPr>
        <p:grpSpPr bwMode="auto">
          <a:xfrm>
            <a:off x="3290888" y="2141539"/>
            <a:ext cx="430212" cy="473075"/>
            <a:chOff x="6244431" y="2503487"/>
            <a:chExt cx="1040210" cy="1144985"/>
          </a:xfrm>
        </p:grpSpPr>
        <p:sp>
          <p:nvSpPr>
            <p:cNvPr id="44" name="Freeform 43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 rot="2112546">
              <a:off x="6490090" y="2795497"/>
              <a:ext cx="583439" cy="534069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30" name="Group 45"/>
          <p:cNvGrpSpPr>
            <a:grpSpLocks/>
          </p:cNvGrpSpPr>
          <p:nvPr/>
        </p:nvGrpSpPr>
        <p:grpSpPr bwMode="auto">
          <a:xfrm>
            <a:off x="2841626" y="2824164"/>
            <a:ext cx="430213" cy="473075"/>
            <a:chOff x="6244431" y="2503487"/>
            <a:chExt cx="1040210" cy="1144985"/>
          </a:xfrm>
        </p:grpSpPr>
        <p:sp>
          <p:nvSpPr>
            <p:cNvPr id="47" name="Freeform 46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 rot="2112546">
              <a:off x="6490089" y="2795497"/>
              <a:ext cx="583438" cy="534069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31" name="Group 48"/>
          <p:cNvGrpSpPr>
            <a:grpSpLocks/>
          </p:cNvGrpSpPr>
          <p:nvPr/>
        </p:nvGrpSpPr>
        <p:grpSpPr bwMode="auto">
          <a:xfrm>
            <a:off x="3443288" y="2498726"/>
            <a:ext cx="430212" cy="473075"/>
            <a:chOff x="6244431" y="2503487"/>
            <a:chExt cx="1040210" cy="1144985"/>
          </a:xfrm>
        </p:grpSpPr>
        <p:sp>
          <p:nvSpPr>
            <p:cNvPr id="50" name="Freeform 49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 rot="2112546">
              <a:off x="6490090" y="2795497"/>
              <a:ext cx="583439" cy="534071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32" name="Group 51"/>
          <p:cNvGrpSpPr>
            <a:grpSpLocks/>
          </p:cNvGrpSpPr>
          <p:nvPr/>
        </p:nvGrpSpPr>
        <p:grpSpPr bwMode="auto">
          <a:xfrm>
            <a:off x="3097214" y="2736851"/>
            <a:ext cx="428625" cy="473075"/>
            <a:chOff x="6244431" y="2503487"/>
            <a:chExt cx="1040210" cy="1144985"/>
          </a:xfrm>
        </p:grpSpPr>
        <p:sp>
          <p:nvSpPr>
            <p:cNvPr id="53" name="Freeform 52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 rot="2112546">
              <a:off x="6487145" y="2795497"/>
              <a:ext cx="585600" cy="534071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33" name="Group 54"/>
          <p:cNvGrpSpPr>
            <a:grpSpLocks/>
          </p:cNvGrpSpPr>
          <p:nvPr/>
        </p:nvGrpSpPr>
        <p:grpSpPr bwMode="auto">
          <a:xfrm>
            <a:off x="2830513" y="3057526"/>
            <a:ext cx="430212" cy="474663"/>
            <a:chOff x="6244431" y="2503487"/>
            <a:chExt cx="1040210" cy="1144985"/>
          </a:xfrm>
        </p:grpSpPr>
        <p:sp>
          <p:nvSpPr>
            <p:cNvPr id="56" name="Freeform 55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 rot="2112546">
              <a:off x="6490090" y="2794520"/>
              <a:ext cx="583439" cy="532285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34" name="Group 57"/>
          <p:cNvGrpSpPr>
            <a:grpSpLocks/>
          </p:cNvGrpSpPr>
          <p:nvPr/>
        </p:nvGrpSpPr>
        <p:grpSpPr bwMode="auto">
          <a:xfrm>
            <a:off x="3487738" y="2876551"/>
            <a:ext cx="430212" cy="473075"/>
            <a:chOff x="6244431" y="2503487"/>
            <a:chExt cx="1040210" cy="1144985"/>
          </a:xfrm>
        </p:grpSpPr>
        <p:sp>
          <p:nvSpPr>
            <p:cNvPr id="59" name="Freeform 58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 rot="2112546">
              <a:off x="6490090" y="2795497"/>
              <a:ext cx="583439" cy="534071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35" name="Group 60"/>
          <p:cNvGrpSpPr>
            <a:grpSpLocks/>
          </p:cNvGrpSpPr>
          <p:nvPr/>
        </p:nvGrpSpPr>
        <p:grpSpPr bwMode="auto">
          <a:xfrm>
            <a:off x="3749676" y="2516188"/>
            <a:ext cx="430213" cy="474662"/>
            <a:chOff x="6244431" y="2503487"/>
            <a:chExt cx="1040210" cy="1144985"/>
          </a:xfrm>
        </p:grpSpPr>
        <p:sp>
          <p:nvSpPr>
            <p:cNvPr id="62" name="Freeform 61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 rot="2112546">
              <a:off x="6490089" y="2794520"/>
              <a:ext cx="583438" cy="532283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36" name="Group 63"/>
          <p:cNvGrpSpPr>
            <a:grpSpLocks/>
          </p:cNvGrpSpPr>
          <p:nvPr/>
        </p:nvGrpSpPr>
        <p:grpSpPr bwMode="auto">
          <a:xfrm>
            <a:off x="3228976" y="3046414"/>
            <a:ext cx="428625" cy="473075"/>
            <a:chOff x="6244431" y="2503487"/>
            <a:chExt cx="1040210" cy="1144985"/>
          </a:xfrm>
        </p:grpSpPr>
        <p:sp>
          <p:nvSpPr>
            <p:cNvPr id="65" name="Freeform 64"/>
            <p:cNvSpPr/>
            <p:nvPr/>
          </p:nvSpPr>
          <p:spPr bwMode="auto">
            <a:xfrm>
              <a:off x="6244431" y="2503487"/>
              <a:ext cx="1040210" cy="1144985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solidFill>
              <a:schemeClr val="bg2"/>
            </a:solidFill>
            <a:ln w="12700" cap="flat" cmpd="sng" algn="ctr">
              <a:solidFill>
                <a:schemeClr val="tx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 rot="2112546">
              <a:off x="6487148" y="2795497"/>
              <a:ext cx="585600" cy="534069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28" name="Group 70"/>
          <p:cNvGrpSpPr/>
          <p:nvPr/>
        </p:nvGrpSpPr>
        <p:grpSpPr>
          <a:xfrm>
            <a:off x="3547201" y="1854848"/>
            <a:ext cx="429834" cy="473146"/>
            <a:chOff x="605417" y="2126753"/>
            <a:chExt cx="429834" cy="473146"/>
          </a:xfrm>
          <a:solidFill>
            <a:srgbClr val="663300"/>
          </a:solidFill>
        </p:grpSpPr>
        <p:sp>
          <p:nvSpPr>
            <p:cNvPr id="68" name="Freeform 67"/>
            <p:cNvSpPr/>
            <p:nvPr/>
          </p:nvSpPr>
          <p:spPr bwMode="auto">
            <a:xfrm>
              <a:off x="605417" y="2126753"/>
              <a:ext cx="429834" cy="473146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grpFill/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 rot="2112546">
              <a:off x="706477" y="2247501"/>
              <a:ext cx="240838" cy="219839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31" name="Group 71"/>
          <p:cNvGrpSpPr/>
          <p:nvPr/>
        </p:nvGrpSpPr>
        <p:grpSpPr>
          <a:xfrm>
            <a:off x="3645010" y="2136879"/>
            <a:ext cx="429834" cy="473146"/>
            <a:chOff x="605417" y="2126753"/>
            <a:chExt cx="429834" cy="473146"/>
          </a:xfrm>
          <a:solidFill>
            <a:srgbClr val="663300"/>
          </a:solidFill>
        </p:grpSpPr>
        <p:sp>
          <p:nvSpPr>
            <p:cNvPr id="73" name="Freeform 72"/>
            <p:cNvSpPr/>
            <p:nvPr/>
          </p:nvSpPr>
          <p:spPr bwMode="auto">
            <a:xfrm>
              <a:off x="605417" y="2126753"/>
              <a:ext cx="429834" cy="473146"/>
            </a:xfrm>
            <a:custGeom>
              <a:avLst/>
              <a:gdLst>
                <a:gd name="connsiteX0" fmla="*/ 115888 w 1040210"/>
                <a:gd name="connsiteY0" fmla="*/ 384969 h 1144985"/>
                <a:gd name="connsiteX1" fmla="*/ 123032 w 1040210"/>
                <a:gd name="connsiteY1" fmla="*/ 330201 h 1144985"/>
                <a:gd name="connsiteX2" fmla="*/ 103982 w 1040210"/>
                <a:gd name="connsiteY2" fmla="*/ 265907 h 1144985"/>
                <a:gd name="connsiteX3" fmla="*/ 89694 w 1040210"/>
                <a:gd name="connsiteY3" fmla="*/ 218282 h 1144985"/>
                <a:gd name="connsiteX4" fmla="*/ 125413 w 1040210"/>
                <a:gd name="connsiteY4" fmla="*/ 213519 h 1144985"/>
                <a:gd name="connsiteX5" fmla="*/ 180182 w 1040210"/>
                <a:gd name="connsiteY5" fmla="*/ 246857 h 1144985"/>
                <a:gd name="connsiteX6" fmla="*/ 227807 w 1040210"/>
                <a:gd name="connsiteY6" fmla="*/ 270669 h 1144985"/>
                <a:gd name="connsiteX7" fmla="*/ 244475 w 1040210"/>
                <a:gd name="connsiteY7" fmla="*/ 273051 h 1144985"/>
                <a:gd name="connsiteX8" fmla="*/ 318294 w 1040210"/>
                <a:gd name="connsiteY8" fmla="*/ 232569 h 1144985"/>
                <a:gd name="connsiteX9" fmla="*/ 449263 w 1040210"/>
                <a:gd name="connsiteY9" fmla="*/ 184944 h 1144985"/>
                <a:gd name="connsiteX10" fmla="*/ 539750 w 1040210"/>
                <a:gd name="connsiteY10" fmla="*/ 184944 h 1144985"/>
                <a:gd name="connsiteX11" fmla="*/ 601663 w 1040210"/>
                <a:gd name="connsiteY11" fmla="*/ 118269 h 1144985"/>
                <a:gd name="connsiteX12" fmla="*/ 646907 w 1040210"/>
                <a:gd name="connsiteY12" fmla="*/ 34926 h 1144985"/>
                <a:gd name="connsiteX13" fmla="*/ 718344 w 1040210"/>
                <a:gd name="connsiteY13" fmla="*/ 3969 h 1144985"/>
                <a:gd name="connsiteX14" fmla="*/ 758825 w 1040210"/>
                <a:gd name="connsiteY14" fmla="*/ 11113 h 1144985"/>
                <a:gd name="connsiteX15" fmla="*/ 763588 w 1040210"/>
                <a:gd name="connsiteY15" fmla="*/ 70644 h 1144985"/>
                <a:gd name="connsiteX16" fmla="*/ 799307 w 1040210"/>
                <a:gd name="connsiteY16" fmla="*/ 130176 h 1144985"/>
                <a:gd name="connsiteX17" fmla="*/ 837407 w 1040210"/>
                <a:gd name="connsiteY17" fmla="*/ 158751 h 1144985"/>
                <a:gd name="connsiteX18" fmla="*/ 920750 w 1040210"/>
                <a:gd name="connsiteY18" fmla="*/ 158751 h 1144985"/>
                <a:gd name="connsiteX19" fmla="*/ 965994 w 1040210"/>
                <a:gd name="connsiteY19" fmla="*/ 175419 h 1144985"/>
                <a:gd name="connsiteX20" fmla="*/ 968375 w 1040210"/>
                <a:gd name="connsiteY20" fmla="*/ 215901 h 1144985"/>
                <a:gd name="connsiteX21" fmla="*/ 946944 w 1040210"/>
                <a:gd name="connsiteY21" fmla="*/ 275432 h 1144985"/>
                <a:gd name="connsiteX22" fmla="*/ 946944 w 1040210"/>
                <a:gd name="connsiteY22" fmla="*/ 334963 h 1144985"/>
                <a:gd name="connsiteX23" fmla="*/ 982663 w 1040210"/>
                <a:gd name="connsiteY23" fmla="*/ 401638 h 1144985"/>
                <a:gd name="connsiteX24" fmla="*/ 1008857 w 1040210"/>
                <a:gd name="connsiteY24" fmla="*/ 523082 h 1144985"/>
                <a:gd name="connsiteX25" fmla="*/ 999332 w 1040210"/>
                <a:gd name="connsiteY25" fmla="*/ 727869 h 1144985"/>
                <a:gd name="connsiteX26" fmla="*/ 989807 w 1040210"/>
                <a:gd name="connsiteY26" fmla="*/ 765969 h 1144985"/>
                <a:gd name="connsiteX27" fmla="*/ 1006475 w 1040210"/>
                <a:gd name="connsiteY27" fmla="*/ 811213 h 1144985"/>
                <a:gd name="connsiteX28" fmla="*/ 1039813 w 1040210"/>
                <a:gd name="connsiteY28" fmla="*/ 856457 h 1144985"/>
                <a:gd name="connsiteX29" fmla="*/ 1004094 w 1040210"/>
                <a:gd name="connsiteY29" fmla="*/ 899319 h 1144985"/>
                <a:gd name="connsiteX30" fmla="*/ 937419 w 1040210"/>
                <a:gd name="connsiteY30" fmla="*/ 908844 h 1144985"/>
                <a:gd name="connsiteX31" fmla="*/ 885032 w 1040210"/>
                <a:gd name="connsiteY31" fmla="*/ 915988 h 1144985"/>
                <a:gd name="connsiteX32" fmla="*/ 851694 w 1040210"/>
                <a:gd name="connsiteY32" fmla="*/ 949326 h 1144985"/>
                <a:gd name="connsiteX33" fmla="*/ 763588 w 1040210"/>
                <a:gd name="connsiteY33" fmla="*/ 999332 h 1144985"/>
                <a:gd name="connsiteX34" fmla="*/ 699294 w 1040210"/>
                <a:gd name="connsiteY34" fmla="*/ 1068388 h 1144985"/>
                <a:gd name="connsiteX35" fmla="*/ 658813 w 1040210"/>
                <a:gd name="connsiteY35" fmla="*/ 1082676 h 1144985"/>
                <a:gd name="connsiteX36" fmla="*/ 604044 w 1040210"/>
                <a:gd name="connsiteY36" fmla="*/ 1051719 h 1144985"/>
                <a:gd name="connsiteX37" fmla="*/ 573088 w 1040210"/>
                <a:gd name="connsiteY37" fmla="*/ 1058863 h 1144985"/>
                <a:gd name="connsiteX38" fmla="*/ 494507 w 1040210"/>
                <a:gd name="connsiteY38" fmla="*/ 1120776 h 1144985"/>
                <a:gd name="connsiteX39" fmla="*/ 461169 w 1040210"/>
                <a:gd name="connsiteY39" fmla="*/ 1137444 h 1144985"/>
                <a:gd name="connsiteX40" fmla="*/ 413544 w 1040210"/>
                <a:gd name="connsiteY40" fmla="*/ 1075532 h 1144985"/>
                <a:gd name="connsiteX41" fmla="*/ 332582 w 1040210"/>
                <a:gd name="connsiteY41" fmla="*/ 1006476 h 1144985"/>
                <a:gd name="connsiteX42" fmla="*/ 268288 w 1040210"/>
                <a:gd name="connsiteY42" fmla="*/ 1027907 h 1144985"/>
                <a:gd name="connsiteX43" fmla="*/ 237332 w 1040210"/>
                <a:gd name="connsiteY43" fmla="*/ 996951 h 1144985"/>
                <a:gd name="connsiteX44" fmla="*/ 225425 w 1040210"/>
                <a:gd name="connsiteY44" fmla="*/ 961232 h 1144985"/>
                <a:gd name="connsiteX45" fmla="*/ 184944 w 1040210"/>
                <a:gd name="connsiteY45" fmla="*/ 942182 h 1144985"/>
                <a:gd name="connsiteX46" fmla="*/ 123032 w 1040210"/>
                <a:gd name="connsiteY46" fmla="*/ 865982 h 1144985"/>
                <a:gd name="connsiteX47" fmla="*/ 84932 w 1040210"/>
                <a:gd name="connsiteY47" fmla="*/ 770732 h 1144985"/>
                <a:gd name="connsiteX48" fmla="*/ 77788 w 1040210"/>
                <a:gd name="connsiteY48" fmla="*/ 718344 h 1144985"/>
                <a:gd name="connsiteX49" fmla="*/ 53975 w 1040210"/>
                <a:gd name="connsiteY49" fmla="*/ 654051 h 1144985"/>
                <a:gd name="connsiteX50" fmla="*/ 6350 w 1040210"/>
                <a:gd name="connsiteY50" fmla="*/ 534988 h 1144985"/>
                <a:gd name="connsiteX51" fmla="*/ 15875 w 1040210"/>
                <a:gd name="connsiteY51" fmla="*/ 423069 h 1144985"/>
                <a:gd name="connsiteX52" fmla="*/ 34925 w 1040210"/>
                <a:gd name="connsiteY52" fmla="*/ 384969 h 1144985"/>
                <a:gd name="connsiteX53" fmla="*/ 20638 w 1040210"/>
                <a:gd name="connsiteY53" fmla="*/ 330201 h 1144985"/>
                <a:gd name="connsiteX54" fmla="*/ 39688 w 1040210"/>
                <a:gd name="connsiteY54" fmla="*/ 313532 h 1144985"/>
                <a:gd name="connsiteX55" fmla="*/ 111125 w 1040210"/>
                <a:gd name="connsiteY55" fmla="*/ 323057 h 1144985"/>
                <a:gd name="connsiteX56" fmla="*/ 123032 w 1040210"/>
                <a:gd name="connsiteY56" fmla="*/ 330201 h 114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210" h="1144985">
                  <a:moveTo>
                    <a:pt x="115888" y="384969"/>
                  </a:moveTo>
                  <a:cubicBezTo>
                    <a:pt x="120452" y="367507"/>
                    <a:pt x="125016" y="350045"/>
                    <a:pt x="123032" y="330201"/>
                  </a:cubicBezTo>
                  <a:cubicBezTo>
                    <a:pt x="121048" y="310357"/>
                    <a:pt x="109538" y="284560"/>
                    <a:pt x="103982" y="265907"/>
                  </a:cubicBezTo>
                  <a:cubicBezTo>
                    <a:pt x="98426" y="247254"/>
                    <a:pt x="86122" y="227013"/>
                    <a:pt x="89694" y="218282"/>
                  </a:cubicBezTo>
                  <a:cubicBezTo>
                    <a:pt x="93266" y="209551"/>
                    <a:pt x="110332" y="208757"/>
                    <a:pt x="125413" y="213519"/>
                  </a:cubicBezTo>
                  <a:cubicBezTo>
                    <a:pt x="140494" y="218282"/>
                    <a:pt x="163116" y="237332"/>
                    <a:pt x="180182" y="246857"/>
                  </a:cubicBezTo>
                  <a:cubicBezTo>
                    <a:pt x="197248" y="256382"/>
                    <a:pt x="217092" y="266303"/>
                    <a:pt x="227807" y="270669"/>
                  </a:cubicBezTo>
                  <a:cubicBezTo>
                    <a:pt x="238522" y="275035"/>
                    <a:pt x="229394" y="279401"/>
                    <a:pt x="244475" y="273051"/>
                  </a:cubicBezTo>
                  <a:cubicBezTo>
                    <a:pt x="259556" y="266701"/>
                    <a:pt x="284163" y="247254"/>
                    <a:pt x="318294" y="232569"/>
                  </a:cubicBezTo>
                  <a:cubicBezTo>
                    <a:pt x="352425" y="217885"/>
                    <a:pt x="412354" y="192881"/>
                    <a:pt x="449263" y="184944"/>
                  </a:cubicBezTo>
                  <a:cubicBezTo>
                    <a:pt x="486172" y="177007"/>
                    <a:pt x="514350" y="196056"/>
                    <a:pt x="539750" y="184944"/>
                  </a:cubicBezTo>
                  <a:cubicBezTo>
                    <a:pt x="565150" y="173832"/>
                    <a:pt x="583804" y="143272"/>
                    <a:pt x="601663" y="118269"/>
                  </a:cubicBezTo>
                  <a:cubicBezTo>
                    <a:pt x="619523" y="93266"/>
                    <a:pt x="627460" y="53976"/>
                    <a:pt x="646907" y="34926"/>
                  </a:cubicBezTo>
                  <a:cubicBezTo>
                    <a:pt x="666354" y="15876"/>
                    <a:pt x="699691" y="7938"/>
                    <a:pt x="718344" y="3969"/>
                  </a:cubicBezTo>
                  <a:cubicBezTo>
                    <a:pt x="736997" y="0"/>
                    <a:pt x="751284" y="1"/>
                    <a:pt x="758825" y="11113"/>
                  </a:cubicBezTo>
                  <a:cubicBezTo>
                    <a:pt x="766366" y="22226"/>
                    <a:pt x="756841" y="50800"/>
                    <a:pt x="763588" y="70644"/>
                  </a:cubicBezTo>
                  <a:cubicBezTo>
                    <a:pt x="770335" y="90488"/>
                    <a:pt x="787004" y="115492"/>
                    <a:pt x="799307" y="130176"/>
                  </a:cubicBezTo>
                  <a:cubicBezTo>
                    <a:pt x="811610" y="144861"/>
                    <a:pt x="817167" y="153989"/>
                    <a:pt x="837407" y="158751"/>
                  </a:cubicBezTo>
                  <a:cubicBezTo>
                    <a:pt x="857648" y="163514"/>
                    <a:pt x="899319" y="155973"/>
                    <a:pt x="920750" y="158751"/>
                  </a:cubicBezTo>
                  <a:cubicBezTo>
                    <a:pt x="942181" y="161529"/>
                    <a:pt x="958057" y="165894"/>
                    <a:pt x="965994" y="175419"/>
                  </a:cubicBezTo>
                  <a:cubicBezTo>
                    <a:pt x="973931" y="184944"/>
                    <a:pt x="971550" y="199232"/>
                    <a:pt x="968375" y="215901"/>
                  </a:cubicBezTo>
                  <a:cubicBezTo>
                    <a:pt x="965200" y="232570"/>
                    <a:pt x="950516" y="255588"/>
                    <a:pt x="946944" y="275432"/>
                  </a:cubicBezTo>
                  <a:cubicBezTo>
                    <a:pt x="943372" y="295276"/>
                    <a:pt x="940991" y="313929"/>
                    <a:pt x="946944" y="334963"/>
                  </a:cubicBezTo>
                  <a:cubicBezTo>
                    <a:pt x="952897" y="355997"/>
                    <a:pt x="972344" y="370285"/>
                    <a:pt x="982663" y="401638"/>
                  </a:cubicBezTo>
                  <a:cubicBezTo>
                    <a:pt x="992982" y="432991"/>
                    <a:pt x="1006079" y="468710"/>
                    <a:pt x="1008857" y="523082"/>
                  </a:cubicBezTo>
                  <a:cubicBezTo>
                    <a:pt x="1011635" y="577454"/>
                    <a:pt x="1002507" y="687388"/>
                    <a:pt x="999332" y="727869"/>
                  </a:cubicBezTo>
                  <a:cubicBezTo>
                    <a:pt x="996157" y="768350"/>
                    <a:pt x="988617" y="752078"/>
                    <a:pt x="989807" y="765969"/>
                  </a:cubicBezTo>
                  <a:cubicBezTo>
                    <a:pt x="990997" y="779860"/>
                    <a:pt x="998141" y="796132"/>
                    <a:pt x="1006475" y="811213"/>
                  </a:cubicBezTo>
                  <a:cubicBezTo>
                    <a:pt x="1014809" y="826294"/>
                    <a:pt x="1040210" y="841773"/>
                    <a:pt x="1039813" y="856457"/>
                  </a:cubicBezTo>
                  <a:cubicBezTo>
                    <a:pt x="1039416" y="871141"/>
                    <a:pt x="1021160" y="890588"/>
                    <a:pt x="1004094" y="899319"/>
                  </a:cubicBezTo>
                  <a:cubicBezTo>
                    <a:pt x="987028" y="908050"/>
                    <a:pt x="937419" y="908844"/>
                    <a:pt x="937419" y="908844"/>
                  </a:cubicBezTo>
                  <a:cubicBezTo>
                    <a:pt x="917575" y="911622"/>
                    <a:pt x="899319" y="909241"/>
                    <a:pt x="885032" y="915988"/>
                  </a:cubicBezTo>
                  <a:cubicBezTo>
                    <a:pt x="870745" y="922735"/>
                    <a:pt x="871935" y="935435"/>
                    <a:pt x="851694" y="949326"/>
                  </a:cubicBezTo>
                  <a:cubicBezTo>
                    <a:pt x="831453" y="963217"/>
                    <a:pt x="788988" y="979488"/>
                    <a:pt x="763588" y="999332"/>
                  </a:cubicBezTo>
                  <a:cubicBezTo>
                    <a:pt x="738188" y="1019176"/>
                    <a:pt x="716756" y="1054497"/>
                    <a:pt x="699294" y="1068388"/>
                  </a:cubicBezTo>
                  <a:cubicBezTo>
                    <a:pt x="681832" y="1082279"/>
                    <a:pt x="674688" y="1085454"/>
                    <a:pt x="658813" y="1082676"/>
                  </a:cubicBezTo>
                  <a:cubicBezTo>
                    <a:pt x="642938" y="1079898"/>
                    <a:pt x="618331" y="1055688"/>
                    <a:pt x="604044" y="1051719"/>
                  </a:cubicBezTo>
                  <a:cubicBezTo>
                    <a:pt x="589757" y="1047750"/>
                    <a:pt x="591344" y="1047354"/>
                    <a:pt x="573088" y="1058863"/>
                  </a:cubicBezTo>
                  <a:cubicBezTo>
                    <a:pt x="554832" y="1070372"/>
                    <a:pt x="513160" y="1107679"/>
                    <a:pt x="494507" y="1120776"/>
                  </a:cubicBezTo>
                  <a:cubicBezTo>
                    <a:pt x="475854" y="1133873"/>
                    <a:pt x="474663" y="1144985"/>
                    <a:pt x="461169" y="1137444"/>
                  </a:cubicBezTo>
                  <a:cubicBezTo>
                    <a:pt x="447675" y="1129903"/>
                    <a:pt x="434975" y="1097360"/>
                    <a:pt x="413544" y="1075532"/>
                  </a:cubicBezTo>
                  <a:cubicBezTo>
                    <a:pt x="392113" y="1053704"/>
                    <a:pt x="356791" y="1014413"/>
                    <a:pt x="332582" y="1006476"/>
                  </a:cubicBezTo>
                  <a:cubicBezTo>
                    <a:pt x="308373" y="998539"/>
                    <a:pt x="284163" y="1029495"/>
                    <a:pt x="268288" y="1027907"/>
                  </a:cubicBezTo>
                  <a:cubicBezTo>
                    <a:pt x="252413" y="1026320"/>
                    <a:pt x="244476" y="1008063"/>
                    <a:pt x="237332" y="996951"/>
                  </a:cubicBezTo>
                  <a:cubicBezTo>
                    <a:pt x="230188" y="985839"/>
                    <a:pt x="234156" y="970360"/>
                    <a:pt x="225425" y="961232"/>
                  </a:cubicBezTo>
                  <a:cubicBezTo>
                    <a:pt x="216694" y="952104"/>
                    <a:pt x="202009" y="958057"/>
                    <a:pt x="184944" y="942182"/>
                  </a:cubicBezTo>
                  <a:cubicBezTo>
                    <a:pt x="167879" y="926307"/>
                    <a:pt x="139701" y="894557"/>
                    <a:pt x="123032" y="865982"/>
                  </a:cubicBezTo>
                  <a:cubicBezTo>
                    <a:pt x="106363" y="837407"/>
                    <a:pt x="92473" y="795338"/>
                    <a:pt x="84932" y="770732"/>
                  </a:cubicBezTo>
                  <a:cubicBezTo>
                    <a:pt x="77391" y="746126"/>
                    <a:pt x="82948" y="737791"/>
                    <a:pt x="77788" y="718344"/>
                  </a:cubicBezTo>
                  <a:cubicBezTo>
                    <a:pt x="72628" y="698897"/>
                    <a:pt x="65881" y="684610"/>
                    <a:pt x="53975" y="654051"/>
                  </a:cubicBezTo>
                  <a:cubicBezTo>
                    <a:pt x="42069" y="623492"/>
                    <a:pt x="12700" y="573485"/>
                    <a:pt x="6350" y="534988"/>
                  </a:cubicBezTo>
                  <a:cubicBezTo>
                    <a:pt x="0" y="496491"/>
                    <a:pt x="11113" y="448072"/>
                    <a:pt x="15875" y="423069"/>
                  </a:cubicBezTo>
                  <a:cubicBezTo>
                    <a:pt x="20637" y="398066"/>
                    <a:pt x="34131" y="400447"/>
                    <a:pt x="34925" y="384969"/>
                  </a:cubicBezTo>
                  <a:cubicBezTo>
                    <a:pt x="35719" y="369491"/>
                    <a:pt x="19844" y="342107"/>
                    <a:pt x="20638" y="330201"/>
                  </a:cubicBezTo>
                  <a:cubicBezTo>
                    <a:pt x="21432" y="318295"/>
                    <a:pt x="24607" y="314723"/>
                    <a:pt x="39688" y="313532"/>
                  </a:cubicBezTo>
                  <a:cubicBezTo>
                    <a:pt x="54769" y="312341"/>
                    <a:pt x="97234" y="320279"/>
                    <a:pt x="111125" y="323057"/>
                  </a:cubicBezTo>
                  <a:cubicBezTo>
                    <a:pt x="125016" y="325835"/>
                    <a:pt x="124024" y="328018"/>
                    <a:pt x="123032" y="330201"/>
                  </a:cubicBezTo>
                </a:path>
              </a:pathLst>
            </a:custGeom>
            <a:grpFill/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74" name="Freeform 73"/>
            <p:cNvSpPr/>
            <p:nvPr/>
          </p:nvSpPr>
          <p:spPr bwMode="auto">
            <a:xfrm rot="2112546">
              <a:off x="706477" y="2247501"/>
              <a:ext cx="240838" cy="219839"/>
            </a:xfrm>
            <a:custGeom>
              <a:avLst/>
              <a:gdLst>
                <a:gd name="connsiteX0" fmla="*/ 174624 w 389334"/>
                <a:gd name="connsiteY0" fmla="*/ 193675 h 463550"/>
                <a:gd name="connsiteX1" fmla="*/ 203199 w 389334"/>
                <a:gd name="connsiteY1" fmla="*/ 138906 h 463550"/>
                <a:gd name="connsiteX2" fmla="*/ 177006 w 389334"/>
                <a:gd name="connsiteY2" fmla="*/ 88900 h 463550"/>
                <a:gd name="connsiteX3" fmla="*/ 224631 w 389334"/>
                <a:gd name="connsiteY3" fmla="*/ 43656 h 463550"/>
                <a:gd name="connsiteX4" fmla="*/ 286543 w 389334"/>
                <a:gd name="connsiteY4" fmla="*/ 3175 h 463550"/>
                <a:gd name="connsiteX5" fmla="*/ 346074 w 389334"/>
                <a:gd name="connsiteY5" fmla="*/ 24606 h 463550"/>
                <a:gd name="connsiteX6" fmla="*/ 353218 w 389334"/>
                <a:gd name="connsiteY6" fmla="*/ 76993 h 463550"/>
                <a:gd name="connsiteX7" fmla="*/ 346074 w 389334"/>
                <a:gd name="connsiteY7" fmla="*/ 96043 h 463550"/>
                <a:gd name="connsiteX8" fmla="*/ 365124 w 389334"/>
                <a:gd name="connsiteY8" fmla="*/ 179387 h 463550"/>
                <a:gd name="connsiteX9" fmla="*/ 388937 w 389334"/>
                <a:gd name="connsiteY9" fmla="*/ 250825 h 463550"/>
                <a:gd name="connsiteX10" fmla="*/ 362743 w 389334"/>
                <a:gd name="connsiteY10" fmla="*/ 319881 h 463550"/>
                <a:gd name="connsiteX11" fmla="*/ 312737 w 389334"/>
                <a:gd name="connsiteY11" fmla="*/ 369887 h 463550"/>
                <a:gd name="connsiteX12" fmla="*/ 279399 w 389334"/>
                <a:gd name="connsiteY12" fmla="*/ 377031 h 463550"/>
                <a:gd name="connsiteX13" fmla="*/ 248443 w 389334"/>
                <a:gd name="connsiteY13" fmla="*/ 405606 h 463550"/>
                <a:gd name="connsiteX14" fmla="*/ 229393 w 389334"/>
                <a:gd name="connsiteY14" fmla="*/ 450850 h 463550"/>
                <a:gd name="connsiteX15" fmla="*/ 177006 w 389334"/>
                <a:gd name="connsiteY15" fmla="*/ 460375 h 463550"/>
                <a:gd name="connsiteX16" fmla="*/ 72231 w 389334"/>
                <a:gd name="connsiteY16" fmla="*/ 431800 h 463550"/>
                <a:gd name="connsiteX17" fmla="*/ 5556 w 389334"/>
                <a:gd name="connsiteY17" fmla="*/ 369887 h 463550"/>
                <a:gd name="connsiteX18" fmla="*/ 38893 w 389334"/>
                <a:gd name="connsiteY18" fmla="*/ 284162 h 463550"/>
                <a:gd name="connsiteX19" fmla="*/ 174624 w 389334"/>
                <a:gd name="connsiteY19" fmla="*/ 193675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334" h="463550">
                  <a:moveTo>
                    <a:pt x="174624" y="193675"/>
                  </a:moveTo>
                  <a:cubicBezTo>
                    <a:pt x="202008" y="169466"/>
                    <a:pt x="202802" y="156368"/>
                    <a:pt x="203199" y="138906"/>
                  </a:cubicBezTo>
                  <a:cubicBezTo>
                    <a:pt x="203596" y="121444"/>
                    <a:pt x="173434" y="104775"/>
                    <a:pt x="177006" y="88900"/>
                  </a:cubicBezTo>
                  <a:cubicBezTo>
                    <a:pt x="180578" y="73025"/>
                    <a:pt x="206375" y="57943"/>
                    <a:pt x="224631" y="43656"/>
                  </a:cubicBezTo>
                  <a:cubicBezTo>
                    <a:pt x="242887" y="29369"/>
                    <a:pt x="266303" y="6350"/>
                    <a:pt x="286543" y="3175"/>
                  </a:cubicBezTo>
                  <a:cubicBezTo>
                    <a:pt x="306784" y="0"/>
                    <a:pt x="334962" y="12303"/>
                    <a:pt x="346074" y="24606"/>
                  </a:cubicBezTo>
                  <a:cubicBezTo>
                    <a:pt x="357186" y="36909"/>
                    <a:pt x="353218" y="65087"/>
                    <a:pt x="353218" y="76993"/>
                  </a:cubicBezTo>
                  <a:cubicBezTo>
                    <a:pt x="353218" y="88899"/>
                    <a:pt x="344090" y="78977"/>
                    <a:pt x="346074" y="96043"/>
                  </a:cubicBezTo>
                  <a:cubicBezTo>
                    <a:pt x="348058" y="113109"/>
                    <a:pt x="357980" y="153590"/>
                    <a:pt x="365124" y="179387"/>
                  </a:cubicBezTo>
                  <a:cubicBezTo>
                    <a:pt x="372268" y="205184"/>
                    <a:pt x="389334" y="227409"/>
                    <a:pt x="388937" y="250825"/>
                  </a:cubicBezTo>
                  <a:cubicBezTo>
                    <a:pt x="388540" y="274241"/>
                    <a:pt x="375443" y="300037"/>
                    <a:pt x="362743" y="319881"/>
                  </a:cubicBezTo>
                  <a:cubicBezTo>
                    <a:pt x="350043" y="339725"/>
                    <a:pt x="326628" y="360362"/>
                    <a:pt x="312737" y="369887"/>
                  </a:cubicBezTo>
                  <a:cubicBezTo>
                    <a:pt x="298846" y="379412"/>
                    <a:pt x="290115" y="371078"/>
                    <a:pt x="279399" y="377031"/>
                  </a:cubicBezTo>
                  <a:cubicBezTo>
                    <a:pt x="268683" y="382984"/>
                    <a:pt x="256777" y="393303"/>
                    <a:pt x="248443" y="405606"/>
                  </a:cubicBezTo>
                  <a:cubicBezTo>
                    <a:pt x="240109" y="417909"/>
                    <a:pt x="241299" y="441722"/>
                    <a:pt x="229393" y="450850"/>
                  </a:cubicBezTo>
                  <a:cubicBezTo>
                    <a:pt x="217487" y="459978"/>
                    <a:pt x="203200" y="463550"/>
                    <a:pt x="177006" y="460375"/>
                  </a:cubicBezTo>
                  <a:cubicBezTo>
                    <a:pt x="150812" y="457200"/>
                    <a:pt x="100806" y="446881"/>
                    <a:pt x="72231" y="431800"/>
                  </a:cubicBezTo>
                  <a:cubicBezTo>
                    <a:pt x="43656" y="416719"/>
                    <a:pt x="11112" y="394493"/>
                    <a:pt x="5556" y="369887"/>
                  </a:cubicBezTo>
                  <a:cubicBezTo>
                    <a:pt x="0" y="345281"/>
                    <a:pt x="14287" y="308768"/>
                    <a:pt x="38893" y="284162"/>
                  </a:cubicBezTo>
                  <a:cubicBezTo>
                    <a:pt x="63499" y="259556"/>
                    <a:pt x="147240" y="217884"/>
                    <a:pt x="174624" y="193675"/>
                  </a:cubicBez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sp>
        <p:nvSpPr>
          <p:cNvPr id="111639" name="Text Box 7"/>
          <p:cNvSpPr txBox="1">
            <a:spLocks noChangeArrowheads="1"/>
          </p:cNvSpPr>
          <p:nvPr/>
        </p:nvSpPr>
        <p:spPr bwMode="auto">
          <a:xfrm>
            <a:off x="5554664" y="2217738"/>
            <a:ext cx="1430337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Wingdings" charset="0"/>
              <a:buNone/>
            </a:pPr>
            <a:r>
              <a:rPr lang="en-US" sz="1200" b="1">
                <a:solidFill>
                  <a:srgbClr val="FFFFFF"/>
                </a:solidFill>
                <a:ea typeface="MS PGothic" charset="0"/>
                <a:cs typeface="MS PGothic" charset="0"/>
              </a:rPr>
              <a:t>Activated T cell</a:t>
            </a:r>
          </a:p>
        </p:txBody>
      </p:sp>
      <p:sp>
        <p:nvSpPr>
          <p:cNvPr id="111640" name="Text Box 7"/>
          <p:cNvSpPr txBox="1">
            <a:spLocks noChangeArrowheads="1"/>
          </p:cNvSpPr>
          <p:nvPr/>
        </p:nvSpPr>
        <p:spPr bwMode="auto">
          <a:xfrm>
            <a:off x="7377113" y="2130426"/>
            <a:ext cx="12827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Wingdings" charset="0"/>
              <a:buNone/>
            </a:pPr>
            <a:r>
              <a:rPr lang="en-US" sz="1200" b="1">
                <a:solidFill>
                  <a:srgbClr val="FFFFFF"/>
                </a:solidFill>
                <a:ea typeface="MS PGothic" charset="0"/>
                <a:cs typeface="MS PGothic" charset="0"/>
              </a:rPr>
              <a:t>Resting T cell</a:t>
            </a:r>
          </a:p>
        </p:txBody>
      </p:sp>
      <p:sp>
        <p:nvSpPr>
          <p:cNvPr id="111641" name="Text Box 7"/>
          <p:cNvSpPr txBox="1">
            <a:spLocks noChangeArrowheads="1"/>
          </p:cNvSpPr>
          <p:nvPr/>
        </p:nvSpPr>
        <p:spPr bwMode="auto">
          <a:xfrm>
            <a:off x="9421813" y="3227388"/>
            <a:ext cx="736600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Wingdings" charset="0"/>
              <a:buNone/>
            </a:pPr>
            <a:r>
              <a:rPr lang="en-US" sz="1200" b="1">
                <a:solidFill>
                  <a:srgbClr val="FFFFFF"/>
                </a:solidFill>
                <a:ea typeface="MS PGothic" charset="0"/>
                <a:cs typeface="MS PGothic" charset="0"/>
              </a:rPr>
              <a:t>LYMPH NODE</a:t>
            </a:r>
          </a:p>
        </p:txBody>
      </p:sp>
      <p:sp>
        <p:nvSpPr>
          <p:cNvPr id="111642" name="Text Box 7"/>
          <p:cNvSpPr txBox="1">
            <a:spLocks noChangeArrowheads="1"/>
          </p:cNvSpPr>
          <p:nvPr/>
        </p:nvSpPr>
        <p:spPr bwMode="auto">
          <a:xfrm>
            <a:off x="7042150" y="3930651"/>
            <a:ext cx="496888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Wingdings" charset="0"/>
              <a:buNone/>
            </a:pPr>
            <a:r>
              <a:rPr lang="en-US" sz="1200" b="1">
                <a:solidFill>
                  <a:srgbClr val="FFFFFF"/>
                </a:solidFill>
                <a:ea typeface="MS PGothic" charset="0"/>
                <a:cs typeface="MS PGothic" charset="0"/>
              </a:rPr>
              <a:t>TCR</a:t>
            </a:r>
          </a:p>
        </p:txBody>
      </p:sp>
      <p:sp>
        <p:nvSpPr>
          <p:cNvPr id="111643" name="Text Box 7"/>
          <p:cNvSpPr txBox="1">
            <a:spLocks noChangeArrowheads="1"/>
          </p:cNvSpPr>
          <p:nvPr/>
        </p:nvSpPr>
        <p:spPr bwMode="auto">
          <a:xfrm>
            <a:off x="7683501" y="3914776"/>
            <a:ext cx="7032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Wingdings" charset="0"/>
              <a:buNone/>
            </a:pPr>
            <a:r>
              <a:rPr lang="en-US" sz="1200" b="1">
                <a:solidFill>
                  <a:srgbClr val="FFFFFF"/>
                </a:solidFill>
                <a:ea typeface="MS PGothic" charset="0"/>
                <a:cs typeface="MS PGothic" charset="0"/>
              </a:rPr>
              <a:t>CD28</a:t>
            </a:r>
          </a:p>
        </p:txBody>
      </p:sp>
      <p:sp>
        <p:nvSpPr>
          <p:cNvPr id="111644" name="Text Box 7"/>
          <p:cNvSpPr txBox="1">
            <a:spLocks noChangeArrowheads="1"/>
          </p:cNvSpPr>
          <p:nvPr/>
        </p:nvSpPr>
        <p:spPr bwMode="auto">
          <a:xfrm>
            <a:off x="5816601" y="4570413"/>
            <a:ext cx="67151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Wingdings" charset="0"/>
              <a:buNone/>
            </a:pPr>
            <a:r>
              <a:rPr lang="en-US" sz="1200" b="1">
                <a:solidFill>
                  <a:srgbClr val="FFFFFF"/>
                </a:solidFill>
                <a:ea typeface="MS PGothic" charset="0"/>
                <a:cs typeface="MS PGothic" charset="0"/>
              </a:rPr>
              <a:t>MHC</a:t>
            </a:r>
          </a:p>
        </p:txBody>
      </p:sp>
      <p:sp>
        <p:nvSpPr>
          <p:cNvPr id="111645" name="Text Box 7"/>
          <p:cNvSpPr txBox="1">
            <a:spLocks noChangeArrowheads="1"/>
          </p:cNvSpPr>
          <p:nvPr/>
        </p:nvSpPr>
        <p:spPr bwMode="auto">
          <a:xfrm>
            <a:off x="6137275" y="4773613"/>
            <a:ext cx="50165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Wingdings" charset="0"/>
              <a:buNone/>
            </a:pPr>
            <a:r>
              <a:rPr lang="en-US" sz="1200" b="1">
                <a:solidFill>
                  <a:srgbClr val="FFFFFF"/>
                </a:solidFill>
                <a:ea typeface="MS PGothic" charset="0"/>
                <a:cs typeface="MS PGothic" charset="0"/>
              </a:rPr>
              <a:t>B7</a:t>
            </a:r>
          </a:p>
        </p:txBody>
      </p:sp>
      <p:sp>
        <p:nvSpPr>
          <p:cNvPr id="111646" name="Text Box 7"/>
          <p:cNvSpPr txBox="1">
            <a:spLocks noChangeArrowheads="1"/>
          </p:cNvSpPr>
          <p:nvPr/>
        </p:nvSpPr>
        <p:spPr bwMode="auto">
          <a:xfrm>
            <a:off x="2806701" y="3773488"/>
            <a:ext cx="15160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Wingdings" charset="0"/>
              <a:buNone/>
            </a:pPr>
            <a:r>
              <a:rPr lang="en-US" sz="1200" b="1">
                <a:solidFill>
                  <a:srgbClr val="FFFFFF"/>
                </a:solidFill>
                <a:ea typeface="MS PGothic" charset="0"/>
                <a:cs typeface="MS PGothic" charset="0"/>
              </a:rPr>
              <a:t>Tumor antigen</a:t>
            </a:r>
          </a:p>
        </p:txBody>
      </p:sp>
      <p:sp>
        <p:nvSpPr>
          <p:cNvPr id="111647" name="Oval 89"/>
          <p:cNvSpPr>
            <a:spLocks noChangeArrowheads="1"/>
          </p:cNvSpPr>
          <p:nvPr/>
        </p:nvSpPr>
        <p:spPr bwMode="auto">
          <a:xfrm>
            <a:off x="3389314" y="3635376"/>
            <a:ext cx="104775" cy="104775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Arial" charset="0"/>
              <a:buChar char="•"/>
            </a:pPr>
            <a:endParaRPr lang="en-US" sz="1200">
              <a:solidFill>
                <a:srgbClr val="FFFFFF"/>
              </a:solidFill>
              <a:ea typeface="MS PGothic" charset="0"/>
              <a:cs typeface="MS PGothic" charset="0"/>
            </a:endParaRPr>
          </a:p>
        </p:txBody>
      </p:sp>
      <p:sp>
        <p:nvSpPr>
          <p:cNvPr id="111648" name="Oval 90"/>
          <p:cNvSpPr>
            <a:spLocks noChangeArrowheads="1"/>
          </p:cNvSpPr>
          <p:nvPr/>
        </p:nvSpPr>
        <p:spPr bwMode="auto">
          <a:xfrm>
            <a:off x="3587751" y="3714751"/>
            <a:ext cx="106363" cy="104775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Arial" charset="0"/>
              <a:buChar char="•"/>
            </a:pPr>
            <a:endParaRPr lang="en-US" sz="1200">
              <a:solidFill>
                <a:srgbClr val="FFFFFF"/>
              </a:solidFill>
              <a:ea typeface="MS PGothic" charset="0"/>
              <a:cs typeface="MS PGothic" charset="0"/>
            </a:endParaRPr>
          </a:p>
        </p:txBody>
      </p:sp>
      <p:sp>
        <p:nvSpPr>
          <p:cNvPr id="111649" name="Oval 91"/>
          <p:cNvSpPr>
            <a:spLocks noChangeArrowheads="1"/>
          </p:cNvSpPr>
          <p:nvPr/>
        </p:nvSpPr>
        <p:spPr bwMode="auto">
          <a:xfrm>
            <a:off x="3524251" y="4078289"/>
            <a:ext cx="104775" cy="104775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Arial" charset="0"/>
              <a:buChar char="•"/>
            </a:pPr>
            <a:endParaRPr lang="en-US" sz="1200">
              <a:solidFill>
                <a:srgbClr val="FFFFFF"/>
              </a:solidFill>
              <a:ea typeface="MS PGothic" charset="0"/>
              <a:cs typeface="MS PGothic" charset="0"/>
            </a:endParaRPr>
          </a:p>
        </p:txBody>
      </p:sp>
      <p:sp>
        <p:nvSpPr>
          <p:cNvPr id="111650" name="Oval 92"/>
          <p:cNvSpPr>
            <a:spLocks noChangeArrowheads="1"/>
          </p:cNvSpPr>
          <p:nvPr/>
        </p:nvSpPr>
        <p:spPr bwMode="auto">
          <a:xfrm>
            <a:off x="3662364" y="4041776"/>
            <a:ext cx="104775" cy="104775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Arial" charset="0"/>
              <a:buChar char="•"/>
            </a:pPr>
            <a:endParaRPr lang="en-US" sz="1200">
              <a:solidFill>
                <a:srgbClr val="FFFFFF"/>
              </a:solidFill>
              <a:ea typeface="MS PGothic" charset="0"/>
              <a:cs typeface="MS PGothic" charset="0"/>
            </a:endParaRPr>
          </a:p>
        </p:txBody>
      </p:sp>
      <p:sp>
        <p:nvSpPr>
          <p:cNvPr id="111651" name="Oval 93"/>
          <p:cNvSpPr>
            <a:spLocks noChangeArrowheads="1"/>
          </p:cNvSpPr>
          <p:nvPr/>
        </p:nvSpPr>
        <p:spPr bwMode="auto">
          <a:xfrm>
            <a:off x="3798889" y="4189414"/>
            <a:ext cx="104775" cy="104775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Arial" charset="0"/>
              <a:buChar char="•"/>
            </a:pPr>
            <a:endParaRPr lang="en-US" sz="1200">
              <a:solidFill>
                <a:srgbClr val="FFFFFF"/>
              </a:solidFill>
              <a:ea typeface="MS PGothic" charset="0"/>
              <a:cs typeface="MS PGothic" charset="0"/>
            </a:endParaRPr>
          </a:p>
        </p:txBody>
      </p:sp>
      <p:grpSp>
        <p:nvGrpSpPr>
          <p:cNvPr id="111652" name="Group 96"/>
          <p:cNvGrpSpPr>
            <a:grpSpLocks/>
          </p:cNvGrpSpPr>
          <p:nvPr/>
        </p:nvGrpSpPr>
        <p:grpSpPr bwMode="auto">
          <a:xfrm>
            <a:off x="4140200" y="2579689"/>
            <a:ext cx="139700" cy="98425"/>
            <a:chOff x="2733933" y="2756587"/>
            <a:chExt cx="139013" cy="97209"/>
          </a:xfrm>
        </p:grpSpPr>
        <p:sp>
          <p:nvSpPr>
            <p:cNvPr id="96" name="Rectangle 95"/>
            <p:cNvSpPr/>
            <p:nvPr/>
          </p:nvSpPr>
          <p:spPr bwMode="auto">
            <a:xfrm rot="19482687">
              <a:off x="2733933" y="2795784"/>
              <a:ext cx="99521" cy="58012"/>
            </a:xfrm>
            <a:prstGeom prst="rect">
              <a:avLst/>
            </a:prstGeom>
            <a:solidFill>
              <a:schemeClr val="accent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Font typeface="Arial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11695" name="Oval 94"/>
            <p:cNvSpPr>
              <a:spLocks noChangeArrowheads="1"/>
            </p:cNvSpPr>
            <p:nvPr/>
          </p:nvSpPr>
          <p:spPr bwMode="auto">
            <a:xfrm>
              <a:off x="2793657" y="2756587"/>
              <a:ext cx="79289" cy="7928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Font typeface="Arial" charset="0"/>
                <a:buChar char="•"/>
              </a:pPr>
              <a:endParaRPr lang="en-US" sz="1200">
                <a:solidFill>
                  <a:srgbClr val="FFFFFF"/>
                </a:solidFill>
                <a:ea typeface="MS PGothic" charset="0"/>
                <a:cs typeface="MS PGothic" charset="0"/>
              </a:endParaRPr>
            </a:p>
          </p:txBody>
        </p:sp>
      </p:grpSp>
      <p:sp>
        <p:nvSpPr>
          <p:cNvPr id="111653" name="Freeform 97"/>
          <p:cNvSpPr>
            <a:spLocks/>
          </p:cNvSpPr>
          <p:nvPr/>
        </p:nvSpPr>
        <p:spPr bwMode="auto">
          <a:xfrm>
            <a:off x="4221164" y="2508251"/>
            <a:ext cx="238125" cy="174625"/>
          </a:xfrm>
          <a:custGeom>
            <a:avLst/>
            <a:gdLst>
              <a:gd name="T0" fmla="*/ 11906 w 238125"/>
              <a:gd name="T1" fmla="*/ 12341 h 176212"/>
              <a:gd name="T2" fmla="*/ 109537 w 238125"/>
              <a:gd name="T3" fmla="*/ 29307 h 176212"/>
              <a:gd name="T4" fmla="*/ 216693 w 238125"/>
              <a:gd name="T5" fmla="*/ 0 h 176212"/>
              <a:gd name="T6" fmla="*/ 238125 w 238125"/>
              <a:gd name="T7" fmla="*/ 24679 h 176212"/>
              <a:gd name="T8" fmla="*/ 130968 w 238125"/>
              <a:gd name="T9" fmla="*/ 55528 h 176212"/>
              <a:gd name="T10" fmla="*/ 76200 w 238125"/>
              <a:gd name="T11" fmla="*/ 114140 h 176212"/>
              <a:gd name="T12" fmla="*/ 42862 w 238125"/>
              <a:gd name="T13" fmla="*/ 103344 h 176212"/>
              <a:gd name="T14" fmla="*/ 90487 w 238125"/>
              <a:gd name="T15" fmla="*/ 47815 h 176212"/>
              <a:gd name="T16" fmla="*/ 0 w 238125"/>
              <a:gd name="T17" fmla="*/ 35477 h 176212"/>
              <a:gd name="T18" fmla="*/ 11906 w 238125"/>
              <a:gd name="T19" fmla="*/ 12341 h 1762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8125"/>
              <a:gd name="T31" fmla="*/ 0 h 176212"/>
              <a:gd name="T32" fmla="*/ 238125 w 238125"/>
              <a:gd name="T33" fmla="*/ 176212 h 1762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8125" h="176212">
                <a:moveTo>
                  <a:pt x="11906" y="19050"/>
                </a:moveTo>
                <a:lnTo>
                  <a:pt x="109537" y="45244"/>
                </a:lnTo>
                <a:lnTo>
                  <a:pt x="216693" y="0"/>
                </a:lnTo>
                <a:lnTo>
                  <a:pt x="238125" y="38100"/>
                </a:lnTo>
                <a:lnTo>
                  <a:pt x="130968" y="85725"/>
                </a:lnTo>
                <a:lnTo>
                  <a:pt x="76200" y="176212"/>
                </a:lnTo>
                <a:lnTo>
                  <a:pt x="42862" y="159544"/>
                </a:lnTo>
                <a:lnTo>
                  <a:pt x="90487" y="73818"/>
                </a:lnTo>
                <a:lnTo>
                  <a:pt x="0" y="54769"/>
                </a:lnTo>
                <a:lnTo>
                  <a:pt x="11906" y="19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11654" name="Group 5"/>
          <p:cNvGrpSpPr>
            <a:grpSpLocks/>
          </p:cNvGrpSpPr>
          <p:nvPr/>
        </p:nvGrpSpPr>
        <p:grpSpPr bwMode="auto">
          <a:xfrm>
            <a:off x="5816600" y="2446339"/>
            <a:ext cx="668338" cy="650875"/>
            <a:chOff x="4409391" y="2622096"/>
            <a:chExt cx="669535" cy="651808"/>
          </a:xfrm>
        </p:grpSpPr>
        <p:sp>
          <p:nvSpPr>
            <p:cNvPr id="107" name="Freeform 106"/>
            <p:cNvSpPr/>
            <p:nvPr/>
          </p:nvSpPr>
          <p:spPr bwMode="auto">
            <a:xfrm rot="17784379">
              <a:off x="4418254" y="2613233"/>
              <a:ext cx="651808" cy="669535"/>
            </a:xfrm>
            <a:custGeom>
              <a:avLst/>
              <a:gdLst>
                <a:gd name="connsiteX0" fmla="*/ 56752 w 760015"/>
                <a:gd name="connsiteY0" fmla="*/ 164306 h 779860"/>
                <a:gd name="connsiteX1" fmla="*/ 159146 w 760015"/>
                <a:gd name="connsiteY1" fmla="*/ 76200 h 779860"/>
                <a:gd name="connsiteX2" fmla="*/ 306784 w 760015"/>
                <a:gd name="connsiteY2" fmla="*/ 7144 h 779860"/>
                <a:gd name="connsiteX3" fmla="*/ 511571 w 760015"/>
                <a:gd name="connsiteY3" fmla="*/ 33337 h 779860"/>
                <a:gd name="connsiteX4" fmla="*/ 654446 w 760015"/>
                <a:gd name="connsiteY4" fmla="*/ 142875 h 779860"/>
                <a:gd name="connsiteX5" fmla="*/ 740171 w 760015"/>
                <a:gd name="connsiteY5" fmla="*/ 288131 h 779860"/>
                <a:gd name="connsiteX6" fmla="*/ 744934 w 760015"/>
                <a:gd name="connsiteY6" fmla="*/ 495300 h 779860"/>
                <a:gd name="connsiteX7" fmla="*/ 649684 w 760015"/>
                <a:gd name="connsiteY7" fmla="*/ 671512 h 779860"/>
                <a:gd name="connsiteX8" fmla="*/ 518715 w 760015"/>
                <a:gd name="connsiteY8" fmla="*/ 747712 h 779860"/>
                <a:gd name="connsiteX9" fmla="*/ 340121 w 760015"/>
                <a:gd name="connsiteY9" fmla="*/ 769144 h 779860"/>
                <a:gd name="connsiteX10" fmla="*/ 137715 w 760015"/>
                <a:gd name="connsiteY10" fmla="*/ 683419 h 779860"/>
                <a:gd name="connsiteX11" fmla="*/ 21034 w 760015"/>
                <a:gd name="connsiteY11" fmla="*/ 481012 h 779860"/>
                <a:gd name="connsiteX12" fmla="*/ 11509 w 760015"/>
                <a:gd name="connsiteY12" fmla="*/ 259556 h 779860"/>
                <a:gd name="connsiteX13" fmla="*/ 56752 w 760015"/>
                <a:gd name="connsiteY13" fmla="*/ 164306 h 77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0015" h="779860">
                  <a:moveTo>
                    <a:pt x="56752" y="164306"/>
                  </a:moveTo>
                  <a:cubicBezTo>
                    <a:pt x="81358" y="133747"/>
                    <a:pt x="117474" y="102394"/>
                    <a:pt x="159146" y="76200"/>
                  </a:cubicBezTo>
                  <a:cubicBezTo>
                    <a:pt x="200818" y="50006"/>
                    <a:pt x="248047" y="14288"/>
                    <a:pt x="306784" y="7144"/>
                  </a:cubicBezTo>
                  <a:cubicBezTo>
                    <a:pt x="365521" y="0"/>
                    <a:pt x="453627" y="10715"/>
                    <a:pt x="511571" y="33337"/>
                  </a:cubicBezTo>
                  <a:cubicBezTo>
                    <a:pt x="569515" y="55959"/>
                    <a:pt x="616346" y="100409"/>
                    <a:pt x="654446" y="142875"/>
                  </a:cubicBezTo>
                  <a:cubicBezTo>
                    <a:pt x="692546" y="185341"/>
                    <a:pt x="725090" y="229394"/>
                    <a:pt x="740171" y="288131"/>
                  </a:cubicBezTo>
                  <a:cubicBezTo>
                    <a:pt x="755252" y="346869"/>
                    <a:pt x="760015" y="431403"/>
                    <a:pt x="744934" y="495300"/>
                  </a:cubicBezTo>
                  <a:cubicBezTo>
                    <a:pt x="729853" y="559197"/>
                    <a:pt x="687387" y="629443"/>
                    <a:pt x="649684" y="671512"/>
                  </a:cubicBezTo>
                  <a:cubicBezTo>
                    <a:pt x="611981" y="713581"/>
                    <a:pt x="570309" y="731440"/>
                    <a:pt x="518715" y="747712"/>
                  </a:cubicBezTo>
                  <a:cubicBezTo>
                    <a:pt x="467121" y="763984"/>
                    <a:pt x="403621" y="779860"/>
                    <a:pt x="340121" y="769144"/>
                  </a:cubicBezTo>
                  <a:cubicBezTo>
                    <a:pt x="276621" y="758429"/>
                    <a:pt x="190896" y="731441"/>
                    <a:pt x="137715" y="683419"/>
                  </a:cubicBezTo>
                  <a:cubicBezTo>
                    <a:pt x="84534" y="635397"/>
                    <a:pt x="42068" y="551656"/>
                    <a:pt x="21034" y="481012"/>
                  </a:cubicBezTo>
                  <a:cubicBezTo>
                    <a:pt x="0" y="410368"/>
                    <a:pt x="4365" y="313531"/>
                    <a:pt x="11509" y="259556"/>
                  </a:cubicBezTo>
                  <a:cubicBezTo>
                    <a:pt x="18653" y="205581"/>
                    <a:pt x="32146" y="194865"/>
                    <a:pt x="56752" y="16430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  <p:sp>
          <p:nvSpPr>
            <p:cNvPr id="108" name="Freeform 107"/>
            <p:cNvSpPr/>
            <p:nvPr/>
          </p:nvSpPr>
          <p:spPr bwMode="auto">
            <a:xfrm rot="17784379">
              <a:off x="4641669" y="2715173"/>
              <a:ext cx="310748" cy="314302"/>
            </a:xfrm>
            <a:custGeom>
              <a:avLst/>
              <a:gdLst>
                <a:gd name="connsiteX0" fmla="*/ 7937 w 497682"/>
                <a:gd name="connsiteY0" fmla="*/ 321071 h 502841"/>
                <a:gd name="connsiteX1" fmla="*/ 22225 w 497682"/>
                <a:gd name="connsiteY1" fmla="*/ 173434 h 502841"/>
                <a:gd name="connsiteX2" fmla="*/ 141287 w 497682"/>
                <a:gd name="connsiteY2" fmla="*/ 42465 h 502841"/>
                <a:gd name="connsiteX3" fmla="*/ 250825 w 497682"/>
                <a:gd name="connsiteY3" fmla="*/ 1984 h 502841"/>
                <a:gd name="connsiteX4" fmla="*/ 372269 w 497682"/>
                <a:gd name="connsiteY4" fmla="*/ 30559 h 502841"/>
                <a:gd name="connsiteX5" fmla="*/ 453231 w 497682"/>
                <a:gd name="connsiteY5" fmla="*/ 128190 h 502841"/>
                <a:gd name="connsiteX6" fmla="*/ 496094 w 497682"/>
                <a:gd name="connsiteY6" fmla="*/ 244871 h 502841"/>
                <a:gd name="connsiteX7" fmla="*/ 443706 w 497682"/>
                <a:gd name="connsiteY7" fmla="*/ 382984 h 502841"/>
                <a:gd name="connsiteX8" fmla="*/ 336550 w 497682"/>
                <a:gd name="connsiteY8" fmla="*/ 471090 h 502841"/>
                <a:gd name="connsiteX9" fmla="*/ 210344 w 497682"/>
                <a:gd name="connsiteY9" fmla="*/ 494903 h 502841"/>
                <a:gd name="connsiteX10" fmla="*/ 53181 w 497682"/>
                <a:gd name="connsiteY10" fmla="*/ 423465 h 502841"/>
                <a:gd name="connsiteX11" fmla="*/ 7937 w 497682"/>
                <a:gd name="connsiteY11" fmla="*/ 321071 h 50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7682" h="502841">
                  <a:moveTo>
                    <a:pt x="7937" y="321071"/>
                  </a:moveTo>
                  <a:cubicBezTo>
                    <a:pt x="2778" y="279399"/>
                    <a:pt x="0" y="219868"/>
                    <a:pt x="22225" y="173434"/>
                  </a:cubicBezTo>
                  <a:cubicBezTo>
                    <a:pt x="44450" y="127000"/>
                    <a:pt x="103187" y="71040"/>
                    <a:pt x="141287" y="42465"/>
                  </a:cubicBezTo>
                  <a:cubicBezTo>
                    <a:pt x="179387" y="13890"/>
                    <a:pt x="212328" y="3968"/>
                    <a:pt x="250825" y="1984"/>
                  </a:cubicBezTo>
                  <a:cubicBezTo>
                    <a:pt x="289322" y="0"/>
                    <a:pt x="338535" y="9525"/>
                    <a:pt x="372269" y="30559"/>
                  </a:cubicBezTo>
                  <a:cubicBezTo>
                    <a:pt x="406003" y="51593"/>
                    <a:pt x="432594" y="92471"/>
                    <a:pt x="453231" y="128190"/>
                  </a:cubicBezTo>
                  <a:cubicBezTo>
                    <a:pt x="473869" y="163909"/>
                    <a:pt x="497682" y="202405"/>
                    <a:pt x="496094" y="244871"/>
                  </a:cubicBezTo>
                  <a:cubicBezTo>
                    <a:pt x="494507" y="287337"/>
                    <a:pt x="470297" y="345281"/>
                    <a:pt x="443706" y="382984"/>
                  </a:cubicBezTo>
                  <a:cubicBezTo>
                    <a:pt x="417115" y="420687"/>
                    <a:pt x="375444" y="452437"/>
                    <a:pt x="336550" y="471090"/>
                  </a:cubicBezTo>
                  <a:cubicBezTo>
                    <a:pt x="297656" y="489743"/>
                    <a:pt x="257572" y="502841"/>
                    <a:pt x="210344" y="494903"/>
                  </a:cubicBezTo>
                  <a:cubicBezTo>
                    <a:pt x="163116" y="486965"/>
                    <a:pt x="87709" y="454024"/>
                    <a:pt x="53181" y="423465"/>
                  </a:cubicBezTo>
                  <a:cubicBezTo>
                    <a:pt x="18653" y="392906"/>
                    <a:pt x="13096" y="362743"/>
                    <a:pt x="7937" y="3210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  <a:shade val="30000"/>
                    <a:satMod val="115000"/>
                  </a:schemeClr>
                </a:gs>
                <a:gs pos="50000">
                  <a:schemeClr val="accent3">
                    <a:lumMod val="75000"/>
                    <a:shade val="67500"/>
                    <a:satMod val="115000"/>
                  </a:schemeClr>
                </a:gs>
                <a:gs pos="100000">
                  <a:schemeClr val="accent3">
                    <a:lumMod val="7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solidFill>
                <a:schemeClr val="accent3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11655" name="Group 108"/>
          <p:cNvGrpSpPr>
            <a:grpSpLocks/>
          </p:cNvGrpSpPr>
          <p:nvPr/>
        </p:nvGrpSpPr>
        <p:grpSpPr bwMode="auto">
          <a:xfrm rot="-3815621">
            <a:off x="7865269" y="2358231"/>
            <a:ext cx="552450" cy="566738"/>
            <a:chOff x="-121430" y="2865202"/>
            <a:chExt cx="608793" cy="625350"/>
          </a:xfrm>
        </p:grpSpPr>
        <p:sp>
          <p:nvSpPr>
            <p:cNvPr id="110" name="Freeform 109"/>
            <p:cNvSpPr/>
            <p:nvPr/>
          </p:nvSpPr>
          <p:spPr bwMode="auto">
            <a:xfrm>
              <a:off x="-121430" y="2865202"/>
              <a:ext cx="608793" cy="625350"/>
            </a:xfrm>
            <a:custGeom>
              <a:avLst/>
              <a:gdLst>
                <a:gd name="connsiteX0" fmla="*/ 56752 w 760015"/>
                <a:gd name="connsiteY0" fmla="*/ 164306 h 779860"/>
                <a:gd name="connsiteX1" fmla="*/ 159146 w 760015"/>
                <a:gd name="connsiteY1" fmla="*/ 76200 h 779860"/>
                <a:gd name="connsiteX2" fmla="*/ 306784 w 760015"/>
                <a:gd name="connsiteY2" fmla="*/ 7144 h 779860"/>
                <a:gd name="connsiteX3" fmla="*/ 511571 w 760015"/>
                <a:gd name="connsiteY3" fmla="*/ 33337 h 779860"/>
                <a:gd name="connsiteX4" fmla="*/ 654446 w 760015"/>
                <a:gd name="connsiteY4" fmla="*/ 142875 h 779860"/>
                <a:gd name="connsiteX5" fmla="*/ 740171 w 760015"/>
                <a:gd name="connsiteY5" fmla="*/ 288131 h 779860"/>
                <a:gd name="connsiteX6" fmla="*/ 744934 w 760015"/>
                <a:gd name="connsiteY6" fmla="*/ 495300 h 779860"/>
                <a:gd name="connsiteX7" fmla="*/ 649684 w 760015"/>
                <a:gd name="connsiteY7" fmla="*/ 671512 h 779860"/>
                <a:gd name="connsiteX8" fmla="*/ 518715 w 760015"/>
                <a:gd name="connsiteY8" fmla="*/ 747712 h 779860"/>
                <a:gd name="connsiteX9" fmla="*/ 340121 w 760015"/>
                <a:gd name="connsiteY9" fmla="*/ 769144 h 779860"/>
                <a:gd name="connsiteX10" fmla="*/ 137715 w 760015"/>
                <a:gd name="connsiteY10" fmla="*/ 683419 h 779860"/>
                <a:gd name="connsiteX11" fmla="*/ 21034 w 760015"/>
                <a:gd name="connsiteY11" fmla="*/ 481012 h 779860"/>
                <a:gd name="connsiteX12" fmla="*/ 11509 w 760015"/>
                <a:gd name="connsiteY12" fmla="*/ 259556 h 779860"/>
                <a:gd name="connsiteX13" fmla="*/ 56752 w 760015"/>
                <a:gd name="connsiteY13" fmla="*/ 164306 h 77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0015" h="779860">
                  <a:moveTo>
                    <a:pt x="56752" y="164306"/>
                  </a:moveTo>
                  <a:cubicBezTo>
                    <a:pt x="81358" y="133747"/>
                    <a:pt x="117474" y="102394"/>
                    <a:pt x="159146" y="76200"/>
                  </a:cubicBezTo>
                  <a:cubicBezTo>
                    <a:pt x="200818" y="50006"/>
                    <a:pt x="248047" y="14288"/>
                    <a:pt x="306784" y="7144"/>
                  </a:cubicBezTo>
                  <a:cubicBezTo>
                    <a:pt x="365521" y="0"/>
                    <a:pt x="453627" y="10715"/>
                    <a:pt x="511571" y="33337"/>
                  </a:cubicBezTo>
                  <a:cubicBezTo>
                    <a:pt x="569515" y="55959"/>
                    <a:pt x="616346" y="100409"/>
                    <a:pt x="654446" y="142875"/>
                  </a:cubicBezTo>
                  <a:cubicBezTo>
                    <a:pt x="692546" y="185341"/>
                    <a:pt x="725090" y="229394"/>
                    <a:pt x="740171" y="288131"/>
                  </a:cubicBezTo>
                  <a:cubicBezTo>
                    <a:pt x="755252" y="346869"/>
                    <a:pt x="760015" y="431403"/>
                    <a:pt x="744934" y="495300"/>
                  </a:cubicBezTo>
                  <a:cubicBezTo>
                    <a:pt x="729853" y="559197"/>
                    <a:pt x="687387" y="629443"/>
                    <a:pt x="649684" y="671512"/>
                  </a:cubicBezTo>
                  <a:cubicBezTo>
                    <a:pt x="611981" y="713581"/>
                    <a:pt x="570309" y="731440"/>
                    <a:pt x="518715" y="747712"/>
                  </a:cubicBezTo>
                  <a:cubicBezTo>
                    <a:pt x="467121" y="763984"/>
                    <a:pt x="403621" y="779860"/>
                    <a:pt x="340121" y="769144"/>
                  </a:cubicBezTo>
                  <a:cubicBezTo>
                    <a:pt x="276621" y="758429"/>
                    <a:pt x="190896" y="731441"/>
                    <a:pt x="137715" y="683419"/>
                  </a:cubicBezTo>
                  <a:cubicBezTo>
                    <a:pt x="84534" y="635397"/>
                    <a:pt x="42068" y="551656"/>
                    <a:pt x="21034" y="481012"/>
                  </a:cubicBezTo>
                  <a:cubicBezTo>
                    <a:pt x="0" y="410368"/>
                    <a:pt x="4365" y="313531"/>
                    <a:pt x="11509" y="259556"/>
                  </a:cubicBezTo>
                  <a:cubicBezTo>
                    <a:pt x="18653" y="205581"/>
                    <a:pt x="32146" y="194865"/>
                    <a:pt x="56752" y="16430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2700">
              <a:solidFill>
                <a:schemeClr val="accent3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  <p:sp>
          <p:nvSpPr>
            <p:cNvPr id="111" name="Freeform 110"/>
            <p:cNvSpPr/>
            <p:nvPr/>
          </p:nvSpPr>
          <p:spPr bwMode="auto">
            <a:xfrm>
              <a:off x="123120" y="3043903"/>
              <a:ext cx="290241" cy="293560"/>
            </a:xfrm>
            <a:custGeom>
              <a:avLst/>
              <a:gdLst>
                <a:gd name="connsiteX0" fmla="*/ 7937 w 497682"/>
                <a:gd name="connsiteY0" fmla="*/ 321071 h 502841"/>
                <a:gd name="connsiteX1" fmla="*/ 22225 w 497682"/>
                <a:gd name="connsiteY1" fmla="*/ 173434 h 502841"/>
                <a:gd name="connsiteX2" fmla="*/ 141287 w 497682"/>
                <a:gd name="connsiteY2" fmla="*/ 42465 h 502841"/>
                <a:gd name="connsiteX3" fmla="*/ 250825 w 497682"/>
                <a:gd name="connsiteY3" fmla="*/ 1984 h 502841"/>
                <a:gd name="connsiteX4" fmla="*/ 372269 w 497682"/>
                <a:gd name="connsiteY4" fmla="*/ 30559 h 502841"/>
                <a:gd name="connsiteX5" fmla="*/ 453231 w 497682"/>
                <a:gd name="connsiteY5" fmla="*/ 128190 h 502841"/>
                <a:gd name="connsiteX6" fmla="*/ 496094 w 497682"/>
                <a:gd name="connsiteY6" fmla="*/ 244871 h 502841"/>
                <a:gd name="connsiteX7" fmla="*/ 443706 w 497682"/>
                <a:gd name="connsiteY7" fmla="*/ 382984 h 502841"/>
                <a:gd name="connsiteX8" fmla="*/ 336550 w 497682"/>
                <a:gd name="connsiteY8" fmla="*/ 471090 h 502841"/>
                <a:gd name="connsiteX9" fmla="*/ 210344 w 497682"/>
                <a:gd name="connsiteY9" fmla="*/ 494903 h 502841"/>
                <a:gd name="connsiteX10" fmla="*/ 53181 w 497682"/>
                <a:gd name="connsiteY10" fmla="*/ 423465 h 502841"/>
                <a:gd name="connsiteX11" fmla="*/ 7937 w 497682"/>
                <a:gd name="connsiteY11" fmla="*/ 321071 h 50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7682" h="502841">
                  <a:moveTo>
                    <a:pt x="7937" y="321071"/>
                  </a:moveTo>
                  <a:cubicBezTo>
                    <a:pt x="2778" y="279399"/>
                    <a:pt x="0" y="219868"/>
                    <a:pt x="22225" y="173434"/>
                  </a:cubicBezTo>
                  <a:cubicBezTo>
                    <a:pt x="44450" y="127000"/>
                    <a:pt x="103187" y="71040"/>
                    <a:pt x="141287" y="42465"/>
                  </a:cubicBezTo>
                  <a:cubicBezTo>
                    <a:pt x="179387" y="13890"/>
                    <a:pt x="212328" y="3968"/>
                    <a:pt x="250825" y="1984"/>
                  </a:cubicBezTo>
                  <a:cubicBezTo>
                    <a:pt x="289322" y="0"/>
                    <a:pt x="338535" y="9525"/>
                    <a:pt x="372269" y="30559"/>
                  </a:cubicBezTo>
                  <a:cubicBezTo>
                    <a:pt x="406003" y="51593"/>
                    <a:pt x="432594" y="92471"/>
                    <a:pt x="453231" y="128190"/>
                  </a:cubicBezTo>
                  <a:cubicBezTo>
                    <a:pt x="473869" y="163909"/>
                    <a:pt x="497682" y="202405"/>
                    <a:pt x="496094" y="244871"/>
                  </a:cubicBezTo>
                  <a:cubicBezTo>
                    <a:pt x="494507" y="287337"/>
                    <a:pt x="470297" y="345281"/>
                    <a:pt x="443706" y="382984"/>
                  </a:cubicBezTo>
                  <a:cubicBezTo>
                    <a:pt x="417115" y="420687"/>
                    <a:pt x="375444" y="452437"/>
                    <a:pt x="336550" y="471090"/>
                  </a:cubicBezTo>
                  <a:cubicBezTo>
                    <a:pt x="297656" y="489743"/>
                    <a:pt x="257572" y="502841"/>
                    <a:pt x="210344" y="494903"/>
                  </a:cubicBezTo>
                  <a:cubicBezTo>
                    <a:pt x="163116" y="486965"/>
                    <a:pt x="87709" y="454024"/>
                    <a:pt x="53181" y="423465"/>
                  </a:cubicBezTo>
                  <a:cubicBezTo>
                    <a:pt x="18653" y="392906"/>
                    <a:pt x="13096" y="362743"/>
                    <a:pt x="7937" y="3210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  <a:shade val="30000"/>
                    <a:satMod val="115000"/>
                  </a:schemeClr>
                </a:gs>
                <a:gs pos="50000">
                  <a:schemeClr val="accent3">
                    <a:lumMod val="75000"/>
                    <a:shade val="67500"/>
                    <a:satMod val="115000"/>
                  </a:schemeClr>
                </a:gs>
                <a:gs pos="100000">
                  <a:schemeClr val="accent3">
                    <a:lumMod val="7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solidFill>
                <a:schemeClr val="accent3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cxnSp>
        <p:nvCxnSpPr>
          <p:cNvPr id="111656" name="Straight Arrow Connector 115"/>
          <p:cNvCxnSpPr>
            <a:cxnSpLocks noChangeShapeType="1"/>
          </p:cNvCxnSpPr>
          <p:nvPr/>
        </p:nvCxnSpPr>
        <p:spPr bwMode="auto">
          <a:xfrm flipH="1" flipV="1">
            <a:off x="5127626" y="2530476"/>
            <a:ext cx="530225" cy="13176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1657" name="Straight Arrow Connector 116"/>
          <p:cNvCxnSpPr>
            <a:cxnSpLocks noChangeShapeType="1"/>
          </p:cNvCxnSpPr>
          <p:nvPr/>
        </p:nvCxnSpPr>
        <p:spPr bwMode="auto">
          <a:xfrm flipH="1" flipV="1">
            <a:off x="6654800" y="3001964"/>
            <a:ext cx="439738" cy="21907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1658" name="Straight Arrow Connector 126"/>
          <p:cNvCxnSpPr>
            <a:cxnSpLocks noChangeShapeType="1"/>
          </p:cNvCxnSpPr>
          <p:nvPr/>
        </p:nvCxnSpPr>
        <p:spPr bwMode="auto">
          <a:xfrm flipH="1">
            <a:off x="7834313" y="2952751"/>
            <a:ext cx="120650" cy="20796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111659" name="Group 131"/>
          <p:cNvGrpSpPr>
            <a:grpSpLocks/>
          </p:cNvGrpSpPr>
          <p:nvPr/>
        </p:nvGrpSpPr>
        <p:grpSpPr bwMode="auto">
          <a:xfrm rot="5640252">
            <a:off x="5132389" y="4668839"/>
            <a:ext cx="1400175" cy="1552575"/>
            <a:chOff x="1042844" y="4598952"/>
            <a:chExt cx="1476375" cy="1522412"/>
          </a:xfrm>
        </p:grpSpPr>
        <p:sp>
          <p:nvSpPr>
            <p:cNvPr id="133" name="Freeform 132"/>
            <p:cNvSpPr/>
            <p:nvPr/>
          </p:nvSpPr>
          <p:spPr bwMode="auto">
            <a:xfrm>
              <a:off x="1042844" y="4598952"/>
              <a:ext cx="1476375" cy="1522412"/>
            </a:xfrm>
            <a:custGeom>
              <a:avLst/>
              <a:gdLst>
                <a:gd name="connsiteX0" fmla="*/ 30956 w 1476772"/>
                <a:gd name="connsiteY0" fmla="*/ 1431529 h 1523206"/>
                <a:gd name="connsiteX1" fmla="*/ 92869 w 1476772"/>
                <a:gd name="connsiteY1" fmla="*/ 1383904 h 1523206"/>
                <a:gd name="connsiteX2" fmla="*/ 188119 w 1476772"/>
                <a:gd name="connsiteY2" fmla="*/ 1352947 h 1523206"/>
                <a:gd name="connsiteX3" fmla="*/ 328612 w 1476772"/>
                <a:gd name="connsiteY3" fmla="*/ 1179116 h 1523206"/>
                <a:gd name="connsiteX4" fmla="*/ 376237 w 1476772"/>
                <a:gd name="connsiteY4" fmla="*/ 1083866 h 1523206"/>
                <a:gd name="connsiteX5" fmla="*/ 354806 w 1476772"/>
                <a:gd name="connsiteY5" fmla="*/ 917179 h 1523206"/>
                <a:gd name="connsiteX6" fmla="*/ 276225 w 1476772"/>
                <a:gd name="connsiteY6" fmla="*/ 764779 h 1523206"/>
                <a:gd name="connsiteX7" fmla="*/ 183356 w 1476772"/>
                <a:gd name="connsiteY7" fmla="*/ 760016 h 1523206"/>
                <a:gd name="connsiteX8" fmla="*/ 95250 w 1476772"/>
                <a:gd name="connsiteY8" fmla="*/ 817166 h 1523206"/>
                <a:gd name="connsiteX9" fmla="*/ 33337 w 1476772"/>
                <a:gd name="connsiteY9" fmla="*/ 890985 h 1523206"/>
                <a:gd name="connsiteX10" fmla="*/ 21431 w 1476772"/>
                <a:gd name="connsiteY10" fmla="*/ 914797 h 1523206"/>
                <a:gd name="connsiteX11" fmla="*/ 4762 w 1476772"/>
                <a:gd name="connsiteY11" fmla="*/ 893366 h 1523206"/>
                <a:gd name="connsiteX12" fmla="*/ 50006 w 1476772"/>
                <a:gd name="connsiteY12" fmla="*/ 821929 h 1523206"/>
                <a:gd name="connsiteX13" fmla="*/ 121444 w 1476772"/>
                <a:gd name="connsiteY13" fmla="*/ 764779 h 1523206"/>
                <a:gd name="connsiteX14" fmla="*/ 161925 w 1476772"/>
                <a:gd name="connsiteY14" fmla="*/ 724297 h 1523206"/>
                <a:gd name="connsiteX15" fmla="*/ 171450 w 1476772"/>
                <a:gd name="connsiteY15" fmla="*/ 698104 h 1523206"/>
                <a:gd name="connsiteX16" fmla="*/ 133350 w 1476772"/>
                <a:gd name="connsiteY16" fmla="*/ 698104 h 1523206"/>
                <a:gd name="connsiteX17" fmla="*/ 102394 w 1476772"/>
                <a:gd name="connsiteY17" fmla="*/ 710010 h 1523206"/>
                <a:gd name="connsiteX18" fmla="*/ 97631 w 1476772"/>
                <a:gd name="connsiteY18" fmla="*/ 688579 h 1523206"/>
                <a:gd name="connsiteX19" fmla="*/ 130969 w 1476772"/>
                <a:gd name="connsiteY19" fmla="*/ 671910 h 1523206"/>
                <a:gd name="connsiteX20" fmla="*/ 207169 w 1476772"/>
                <a:gd name="connsiteY20" fmla="*/ 662385 h 1523206"/>
                <a:gd name="connsiteX21" fmla="*/ 309562 w 1476772"/>
                <a:gd name="connsiteY21" fmla="*/ 593329 h 1523206"/>
                <a:gd name="connsiteX22" fmla="*/ 381000 w 1476772"/>
                <a:gd name="connsiteY22" fmla="*/ 398066 h 1523206"/>
                <a:gd name="connsiteX23" fmla="*/ 316706 w 1476772"/>
                <a:gd name="connsiteY23" fmla="*/ 252810 h 1523206"/>
                <a:gd name="connsiteX24" fmla="*/ 223837 w 1476772"/>
                <a:gd name="connsiteY24" fmla="*/ 176610 h 1523206"/>
                <a:gd name="connsiteX25" fmla="*/ 157162 w 1476772"/>
                <a:gd name="connsiteY25" fmla="*/ 140891 h 1523206"/>
                <a:gd name="connsiteX26" fmla="*/ 83344 w 1476772"/>
                <a:gd name="connsiteY26" fmla="*/ 126604 h 1523206"/>
                <a:gd name="connsiteX27" fmla="*/ 47625 w 1476772"/>
                <a:gd name="connsiteY27" fmla="*/ 112316 h 1523206"/>
                <a:gd name="connsiteX28" fmla="*/ 42862 w 1476772"/>
                <a:gd name="connsiteY28" fmla="*/ 78979 h 1523206"/>
                <a:gd name="connsiteX29" fmla="*/ 102394 w 1476772"/>
                <a:gd name="connsiteY29" fmla="*/ 76597 h 1523206"/>
                <a:gd name="connsiteX30" fmla="*/ 197644 w 1476772"/>
                <a:gd name="connsiteY30" fmla="*/ 119460 h 1523206"/>
                <a:gd name="connsiteX31" fmla="*/ 311944 w 1476772"/>
                <a:gd name="connsiteY31" fmla="*/ 190897 h 1523206"/>
                <a:gd name="connsiteX32" fmla="*/ 321469 w 1476772"/>
                <a:gd name="connsiteY32" fmla="*/ 128985 h 1523206"/>
                <a:gd name="connsiteX33" fmla="*/ 300037 w 1476772"/>
                <a:gd name="connsiteY33" fmla="*/ 48022 h 1523206"/>
                <a:gd name="connsiteX34" fmla="*/ 307181 w 1476772"/>
                <a:gd name="connsiteY34" fmla="*/ 31354 h 1523206"/>
                <a:gd name="connsiteX35" fmla="*/ 333375 w 1476772"/>
                <a:gd name="connsiteY35" fmla="*/ 38497 h 1523206"/>
                <a:gd name="connsiteX36" fmla="*/ 357187 w 1476772"/>
                <a:gd name="connsiteY36" fmla="*/ 76597 h 1523206"/>
                <a:gd name="connsiteX37" fmla="*/ 357187 w 1476772"/>
                <a:gd name="connsiteY37" fmla="*/ 167085 h 1523206"/>
                <a:gd name="connsiteX38" fmla="*/ 378619 w 1476772"/>
                <a:gd name="connsiteY38" fmla="*/ 262335 h 1523206"/>
                <a:gd name="connsiteX39" fmla="*/ 454819 w 1476772"/>
                <a:gd name="connsiteY39" fmla="*/ 338535 h 1523206"/>
                <a:gd name="connsiteX40" fmla="*/ 528637 w 1476772"/>
                <a:gd name="connsiteY40" fmla="*/ 348060 h 1523206"/>
                <a:gd name="connsiteX41" fmla="*/ 681037 w 1476772"/>
                <a:gd name="connsiteY41" fmla="*/ 309960 h 1523206"/>
                <a:gd name="connsiteX42" fmla="*/ 778669 w 1476772"/>
                <a:gd name="connsiteY42" fmla="*/ 162322 h 1523206"/>
                <a:gd name="connsiteX43" fmla="*/ 783431 w 1476772"/>
                <a:gd name="connsiteY43" fmla="*/ 119460 h 1523206"/>
                <a:gd name="connsiteX44" fmla="*/ 762000 w 1476772"/>
                <a:gd name="connsiteY44" fmla="*/ 24210 h 1523206"/>
                <a:gd name="connsiteX45" fmla="*/ 757237 w 1476772"/>
                <a:gd name="connsiteY45" fmla="*/ 397 h 1523206"/>
                <a:gd name="connsiteX46" fmla="*/ 776287 w 1476772"/>
                <a:gd name="connsiteY46" fmla="*/ 21829 h 1523206"/>
                <a:gd name="connsiteX47" fmla="*/ 807244 w 1476772"/>
                <a:gd name="connsiteY47" fmla="*/ 117079 h 1523206"/>
                <a:gd name="connsiteX48" fmla="*/ 823912 w 1476772"/>
                <a:gd name="connsiteY48" fmla="*/ 150416 h 1523206"/>
                <a:gd name="connsiteX49" fmla="*/ 871537 w 1476772"/>
                <a:gd name="connsiteY49" fmla="*/ 102791 h 1523206"/>
                <a:gd name="connsiteX50" fmla="*/ 895350 w 1476772"/>
                <a:gd name="connsiteY50" fmla="*/ 78979 h 1523206"/>
                <a:gd name="connsiteX51" fmla="*/ 895350 w 1476772"/>
                <a:gd name="connsiteY51" fmla="*/ 119460 h 1523206"/>
                <a:gd name="connsiteX52" fmla="*/ 857250 w 1476772"/>
                <a:gd name="connsiteY52" fmla="*/ 167085 h 1523206"/>
                <a:gd name="connsiteX53" fmla="*/ 800100 w 1476772"/>
                <a:gd name="connsiteY53" fmla="*/ 217091 h 1523206"/>
                <a:gd name="connsiteX54" fmla="*/ 769144 w 1476772"/>
                <a:gd name="connsiteY54" fmla="*/ 288529 h 1523206"/>
                <a:gd name="connsiteX55" fmla="*/ 826294 w 1476772"/>
                <a:gd name="connsiteY55" fmla="*/ 317104 h 1523206"/>
                <a:gd name="connsiteX56" fmla="*/ 962025 w 1476772"/>
                <a:gd name="connsiteY56" fmla="*/ 331391 h 1523206"/>
                <a:gd name="connsiteX57" fmla="*/ 1166812 w 1476772"/>
                <a:gd name="connsiteY57" fmla="*/ 288529 h 1523206"/>
                <a:gd name="connsiteX58" fmla="*/ 1252537 w 1476772"/>
                <a:gd name="connsiteY58" fmla="*/ 178991 h 1523206"/>
                <a:gd name="connsiteX59" fmla="*/ 1300162 w 1476772"/>
                <a:gd name="connsiteY59" fmla="*/ 86122 h 1523206"/>
                <a:gd name="connsiteX60" fmla="*/ 1302544 w 1476772"/>
                <a:gd name="connsiteY60" fmla="*/ 17066 h 1523206"/>
                <a:gd name="connsiteX61" fmla="*/ 1331119 w 1476772"/>
                <a:gd name="connsiteY61" fmla="*/ 26591 h 1523206"/>
                <a:gd name="connsiteX62" fmla="*/ 1328737 w 1476772"/>
                <a:gd name="connsiteY62" fmla="*/ 100410 h 1523206"/>
                <a:gd name="connsiteX63" fmla="*/ 1373981 w 1476772"/>
                <a:gd name="connsiteY63" fmla="*/ 71835 h 1523206"/>
                <a:gd name="connsiteX64" fmla="*/ 1445419 w 1476772"/>
                <a:gd name="connsiteY64" fmla="*/ 33735 h 1523206"/>
                <a:gd name="connsiteX65" fmla="*/ 1466850 w 1476772"/>
                <a:gd name="connsiteY65" fmla="*/ 62310 h 1523206"/>
                <a:gd name="connsiteX66" fmla="*/ 1385887 w 1476772"/>
                <a:gd name="connsiteY66" fmla="*/ 98029 h 1523206"/>
                <a:gd name="connsiteX67" fmla="*/ 1300162 w 1476772"/>
                <a:gd name="connsiteY67" fmla="*/ 164704 h 1523206"/>
                <a:gd name="connsiteX68" fmla="*/ 1178719 w 1476772"/>
                <a:gd name="connsiteY68" fmla="*/ 321866 h 1523206"/>
                <a:gd name="connsiteX69" fmla="*/ 1154906 w 1476772"/>
                <a:gd name="connsiteY69" fmla="*/ 495697 h 1523206"/>
                <a:gd name="connsiteX70" fmla="*/ 1109662 w 1476772"/>
                <a:gd name="connsiteY70" fmla="*/ 705247 h 1523206"/>
                <a:gd name="connsiteX71" fmla="*/ 1042987 w 1476772"/>
                <a:gd name="connsiteY71" fmla="*/ 862410 h 1523206"/>
                <a:gd name="connsiteX72" fmla="*/ 1033462 w 1476772"/>
                <a:gd name="connsiteY72" fmla="*/ 907654 h 1523206"/>
                <a:gd name="connsiteX73" fmla="*/ 1078706 w 1476772"/>
                <a:gd name="connsiteY73" fmla="*/ 969566 h 1523206"/>
                <a:gd name="connsiteX74" fmla="*/ 1150144 w 1476772"/>
                <a:gd name="connsiteY74" fmla="*/ 1010047 h 1523206"/>
                <a:gd name="connsiteX75" fmla="*/ 1173956 w 1476772"/>
                <a:gd name="connsiteY75" fmla="*/ 1043385 h 1523206"/>
                <a:gd name="connsiteX76" fmla="*/ 1164431 w 1476772"/>
                <a:gd name="connsiteY76" fmla="*/ 1069579 h 1523206"/>
                <a:gd name="connsiteX77" fmla="*/ 1133475 w 1476772"/>
                <a:gd name="connsiteY77" fmla="*/ 1057672 h 1523206"/>
                <a:gd name="connsiteX78" fmla="*/ 1092994 w 1476772"/>
                <a:gd name="connsiteY78" fmla="*/ 1031479 h 1523206"/>
                <a:gd name="connsiteX79" fmla="*/ 1052512 w 1476772"/>
                <a:gd name="connsiteY79" fmla="*/ 1012429 h 1523206"/>
                <a:gd name="connsiteX80" fmla="*/ 995362 w 1476772"/>
                <a:gd name="connsiteY80" fmla="*/ 1005285 h 1523206"/>
                <a:gd name="connsiteX81" fmla="*/ 978694 w 1476772"/>
                <a:gd name="connsiteY81" fmla="*/ 1052910 h 1523206"/>
                <a:gd name="connsiteX82" fmla="*/ 1009650 w 1476772"/>
                <a:gd name="connsiteY82" fmla="*/ 1169591 h 1523206"/>
                <a:gd name="connsiteX83" fmla="*/ 1081087 w 1476772"/>
                <a:gd name="connsiteY83" fmla="*/ 1310085 h 1523206"/>
                <a:gd name="connsiteX84" fmla="*/ 1121569 w 1476772"/>
                <a:gd name="connsiteY84" fmla="*/ 1348185 h 1523206"/>
                <a:gd name="connsiteX85" fmla="*/ 1176337 w 1476772"/>
                <a:gd name="connsiteY85" fmla="*/ 1374379 h 1523206"/>
                <a:gd name="connsiteX86" fmla="*/ 1209675 w 1476772"/>
                <a:gd name="connsiteY86" fmla="*/ 1424385 h 1523206"/>
                <a:gd name="connsiteX87" fmla="*/ 1197769 w 1476772"/>
                <a:gd name="connsiteY87" fmla="*/ 1438672 h 1523206"/>
                <a:gd name="connsiteX88" fmla="*/ 1090612 w 1476772"/>
                <a:gd name="connsiteY88" fmla="*/ 1374379 h 1523206"/>
                <a:gd name="connsiteX89" fmla="*/ 1097756 w 1476772"/>
                <a:gd name="connsiteY89" fmla="*/ 1429147 h 1523206"/>
                <a:gd name="connsiteX90" fmla="*/ 1090612 w 1476772"/>
                <a:gd name="connsiteY90" fmla="*/ 1488679 h 1523206"/>
                <a:gd name="connsiteX91" fmla="*/ 1078706 w 1476772"/>
                <a:gd name="connsiteY91" fmla="*/ 1500585 h 1523206"/>
                <a:gd name="connsiteX92" fmla="*/ 1066800 w 1476772"/>
                <a:gd name="connsiteY92" fmla="*/ 1474391 h 1523206"/>
                <a:gd name="connsiteX93" fmla="*/ 1059656 w 1476772"/>
                <a:gd name="connsiteY93" fmla="*/ 1374379 h 1523206"/>
                <a:gd name="connsiteX94" fmla="*/ 992981 w 1476772"/>
                <a:gd name="connsiteY94" fmla="*/ 1248172 h 1523206"/>
                <a:gd name="connsiteX95" fmla="*/ 881062 w 1476772"/>
                <a:gd name="connsiteY95" fmla="*/ 1071960 h 1523206"/>
                <a:gd name="connsiteX96" fmla="*/ 831056 w 1476772"/>
                <a:gd name="connsiteY96" fmla="*/ 1033860 h 1523206"/>
                <a:gd name="connsiteX97" fmla="*/ 664369 w 1476772"/>
                <a:gd name="connsiteY97" fmla="*/ 1036241 h 1523206"/>
                <a:gd name="connsiteX98" fmla="*/ 602456 w 1476772"/>
                <a:gd name="connsiteY98" fmla="*/ 1064816 h 1523206"/>
                <a:gd name="connsiteX99" fmla="*/ 504825 w 1476772"/>
                <a:gd name="connsiteY99" fmla="*/ 1124347 h 1523206"/>
                <a:gd name="connsiteX100" fmla="*/ 369094 w 1476772"/>
                <a:gd name="connsiteY100" fmla="*/ 1229122 h 1523206"/>
                <a:gd name="connsiteX101" fmla="*/ 271462 w 1476772"/>
                <a:gd name="connsiteY101" fmla="*/ 1350566 h 1523206"/>
                <a:gd name="connsiteX102" fmla="*/ 226219 w 1476772"/>
                <a:gd name="connsiteY102" fmla="*/ 1424385 h 1523206"/>
                <a:gd name="connsiteX103" fmla="*/ 197644 w 1476772"/>
                <a:gd name="connsiteY103" fmla="*/ 1505347 h 1523206"/>
                <a:gd name="connsiteX104" fmla="*/ 152400 w 1476772"/>
                <a:gd name="connsiteY104" fmla="*/ 1522016 h 1523206"/>
                <a:gd name="connsiteX105" fmla="*/ 171450 w 1476772"/>
                <a:gd name="connsiteY105" fmla="*/ 1498204 h 1523206"/>
                <a:gd name="connsiteX106" fmla="*/ 200025 w 1476772"/>
                <a:gd name="connsiteY106" fmla="*/ 1441054 h 1523206"/>
                <a:gd name="connsiteX107" fmla="*/ 211931 w 1476772"/>
                <a:gd name="connsiteY107" fmla="*/ 1388666 h 1523206"/>
                <a:gd name="connsiteX108" fmla="*/ 176212 w 1476772"/>
                <a:gd name="connsiteY108" fmla="*/ 1381522 h 1523206"/>
                <a:gd name="connsiteX109" fmla="*/ 111919 w 1476772"/>
                <a:gd name="connsiteY109" fmla="*/ 1393429 h 1523206"/>
                <a:gd name="connsiteX110" fmla="*/ 30956 w 1476772"/>
                <a:gd name="connsiteY110" fmla="*/ 1431529 h 152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76772" h="1523206">
                  <a:moveTo>
                    <a:pt x="30956" y="1431529"/>
                  </a:moveTo>
                  <a:cubicBezTo>
                    <a:pt x="27781" y="1429942"/>
                    <a:pt x="66675" y="1397001"/>
                    <a:pt x="92869" y="1383904"/>
                  </a:cubicBezTo>
                  <a:cubicBezTo>
                    <a:pt x="119063" y="1370807"/>
                    <a:pt x="148829" y="1387078"/>
                    <a:pt x="188119" y="1352947"/>
                  </a:cubicBezTo>
                  <a:cubicBezTo>
                    <a:pt x="227409" y="1318816"/>
                    <a:pt x="297259" y="1223963"/>
                    <a:pt x="328612" y="1179116"/>
                  </a:cubicBezTo>
                  <a:cubicBezTo>
                    <a:pt x="359965" y="1134269"/>
                    <a:pt x="371871" y="1127522"/>
                    <a:pt x="376237" y="1083866"/>
                  </a:cubicBezTo>
                  <a:cubicBezTo>
                    <a:pt x="380603" y="1040210"/>
                    <a:pt x="371475" y="970360"/>
                    <a:pt x="354806" y="917179"/>
                  </a:cubicBezTo>
                  <a:cubicBezTo>
                    <a:pt x="338137" y="863998"/>
                    <a:pt x="304800" y="790973"/>
                    <a:pt x="276225" y="764779"/>
                  </a:cubicBezTo>
                  <a:cubicBezTo>
                    <a:pt x="247650" y="738585"/>
                    <a:pt x="213518" y="751285"/>
                    <a:pt x="183356" y="760016"/>
                  </a:cubicBezTo>
                  <a:cubicBezTo>
                    <a:pt x="153194" y="768747"/>
                    <a:pt x="120253" y="795338"/>
                    <a:pt x="95250" y="817166"/>
                  </a:cubicBezTo>
                  <a:cubicBezTo>
                    <a:pt x="70247" y="838994"/>
                    <a:pt x="45640" y="874713"/>
                    <a:pt x="33337" y="890985"/>
                  </a:cubicBezTo>
                  <a:cubicBezTo>
                    <a:pt x="21034" y="907257"/>
                    <a:pt x="26193" y="914400"/>
                    <a:pt x="21431" y="914797"/>
                  </a:cubicBezTo>
                  <a:cubicBezTo>
                    <a:pt x="16669" y="915194"/>
                    <a:pt x="0" y="908844"/>
                    <a:pt x="4762" y="893366"/>
                  </a:cubicBezTo>
                  <a:cubicBezTo>
                    <a:pt x="9524" y="877888"/>
                    <a:pt x="30559" y="843360"/>
                    <a:pt x="50006" y="821929"/>
                  </a:cubicBezTo>
                  <a:cubicBezTo>
                    <a:pt x="69453" y="800498"/>
                    <a:pt x="102791" y="781051"/>
                    <a:pt x="121444" y="764779"/>
                  </a:cubicBezTo>
                  <a:cubicBezTo>
                    <a:pt x="140097" y="748507"/>
                    <a:pt x="153591" y="735410"/>
                    <a:pt x="161925" y="724297"/>
                  </a:cubicBezTo>
                  <a:cubicBezTo>
                    <a:pt x="170259" y="713185"/>
                    <a:pt x="176212" y="702469"/>
                    <a:pt x="171450" y="698104"/>
                  </a:cubicBezTo>
                  <a:cubicBezTo>
                    <a:pt x="166688" y="693739"/>
                    <a:pt x="144859" y="696120"/>
                    <a:pt x="133350" y="698104"/>
                  </a:cubicBezTo>
                  <a:cubicBezTo>
                    <a:pt x="121841" y="700088"/>
                    <a:pt x="108347" y="711598"/>
                    <a:pt x="102394" y="710010"/>
                  </a:cubicBezTo>
                  <a:cubicBezTo>
                    <a:pt x="96441" y="708423"/>
                    <a:pt x="92869" y="694929"/>
                    <a:pt x="97631" y="688579"/>
                  </a:cubicBezTo>
                  <a:cubicBezTo>
                    <a:pt x="102393" y="682229"/>
                    <a:pt x="112713" y="676276"/>
                    <a:pt x="130969" y="671910"/>
                  </a:cubicBezTo>
                  <a:cubicBezTo>
                    <a:pt x="149225" y="667544"/>
                    <a:pt x="177403" y="675482"/>
                    <a:pt x="207169" y="662385"/>
                  </a:cubicBezTo>
                  <a:cubicBezTo>
                    <a:pt x="236935" y="649288"/>
                    <a:pt x="280590" y="637382"/>
                    <a:pt x="309562" y="593329"/>
                  </a:cubicBezTo>
                  <a:cubicBezTo>
                    <a:pt x="338534" y="549276"/>
                    <a:pt x="379809" y="454819"/>
                    <a:pt x="381000" y="398066"/>
                  </a:cubicBezTo>
                  <a:cubicBezTo>
                    <a:pt x="382191" y="341313"/>
                    <a:pt x="342900" y="289719"/>
                    <a:pt x="316706" y="252810"/>
                  </a:cubicBezTo>
                  <a:cubicBezTo>
                    <a:pt x="290512" y="215901"/>
                    <a:pt x="250428" y="195263"/>
                    <a:pt x="223837" y="176610"/>
                  </a:cubicBezTo>
                  <a:cubicBezTo>
                    <a:pt x="197246" y="157957"/>
                    <a:pt x="180577" y="149225"/>
                    <a:pt x="157162" y="140891"/>
                  </a:cubicBezTo>
                  <a:cubicBezTo>
                    <a:pt x="133747" y="132557"/>
                    <a:pt x="101600" y="131366"/>
                    <a:pt x="83344" y="126604"/>
                  </a:cubicBezTo>
                  <a:cubicBezTo>
                    <a:pt x="65088" y="121842"/>
                    <a:pt x="54372" y="120253"/>
                    <a:pt x="47625" y="112316"/>
                  </a:cubicBezTo>
                  <a:cubicBezTo>
                    <a:pt x="40878" y="104379"/>
                    <a:pt x="33734" y="84932"/>
                    <a:pt x="42862" y="78979"/>
                  </a:cubicBezTo>
                  <a:cubicBezTo>
                    <a:pt x="51990" y="73026"/>
                    <a:pt x="76597" y="69850"/>
                    <a:pt x="102394" y="76597"/>
                  </a:cubicBezTo>
                  <a:cubicBezTo>
                    <a:pt x="128191" y="83344"/>
                    <a:pt x="162719" y="100410"/>
                    <a:pt x="197644" y="119460"/>
                  </a:cubicBezTo>
                  <a:cubicBezTo>
                    <a:pt x="232569" y="138510"/>
                    <a:pt x="291307" y="189310"/>
                    <a:pt x="311944" y="190897"/>
                  </a:cubicBezTo>
                  <a:cubicBezTo>
                    <a:pt x="332581" y="192484"/>
                    <a:pt x="323454" y="152798"/>
                    <a:pt x="321469" y="128985"/>
                  </a:cubicBezTo>
                  <a:cubicBezTo>
                    <a:pt x="319485" y="105173"/>
                    <a:pt x="302418" y="64294"/>
                    <a:pt x="300037" y="48022"/>
                  </a:cubicBezTo>
                  <a:cubicBezTo>
                    <a:pt x="297656" y="31750"/>
                    <a:pt x="301625" y="32941"/>
                    <a:pt x="307181" y="31354"/>
                  </a:cubicBezTo>
                  <a:cubicBezTo>
                    <a:pt x="312737" y="29767"/>
                    <a:pt x="325041" y="30957"/>
                    <a:pt x="333375" y="38497"/>
                  </a:cubicBezTo>
                  <a:cubicBezTo>
                    <a:pt x="341709" y="46037"/>
                    <a:pt x="353218" y="55166"/>
                    <a:pt x="357187" y="76597"/>
                  </a:cubicBezTo>
                  <a:cubicBezTo>
                    <a:pt x="361156" y="98028"/>
                    <a:pt x="353615" y="136129"/>
                    <a:pt x="357187" y="167085"/>
                  </a:cubicBezTo>
                  <a:cubicBezTo>
                    <a:pt x="360759" y="198041"/>
                    <a:pt x="362347" y="233760"/>
                    <a:pt x="378619" y="262335"/>
                  </a:cubicBezTo>
                  <a:cubicBezTo>
                    <a:pt x="394891" y="290910"/>
                    <a:pt x="429816" y="324248"/>
                    <a:pt x="454819" y="338535"/>
                  </a:cubicBezTo>
                  <a:cubicBezTo>
                    <a:pt x="479822" y="352822"/>
                    <a:pt x="490934" y="352822"/>
                    <a:pt x="528637" y="348060"/>
                  </a:cubicBezTo>
                  <a:cubicBezTo>
                    <a:pt x="566340" y="343298"/>
                    <a:pt x="639365" y="340916"/>
                    <a:pt x="681037" y="309960"/>
                  </a:cubicBezTo>
                  <a:cubicBezTo>
                    <a:pt x="722709" y="279004"/>
                    <a:pt x="761603" y="194072"/>
                    <a:pt x="778669" y="162322"/>
                  </a:cubicBezTo>
                  <a:cubicBezTo>
                    <a:pt x="795735" y="130572"/>
                    <a:pt x="786209" y="142479"/>
                    <a:pt x="783431" y="119460"/>
                  </a:cubicBezTo>
                  <a:cubicBezTo>
                    <a:pt x="780653" y="96441"/>
                    <a:pt x="766366" y="44054"/>
                    <a:pt x="762000" y="24210"/>
                  </a:cubicBezTo>
                  <a:cubicBezTo>
                    <a:pt x="757634" y="4366"/>
                    <a:pt x="754856" y="794"/>
                    <a:pt x="757237" y="397"/>
                  </a:cubicBezTo>
                  <a:cubicBezTo>
                    <a:pt x="759618" y="0"/>
                    <a:pt x="767953" y="2382"/>
                    <a:pt x="776287" y="21829"/>
                  </a:cubicBezTo>
                  <a:cubicBezTo>
                    <a:pt x="784621" y="41276"/>
                    <a:pt x="799307" y="95648"/>
                    <a:pt x="807244" y="117079"/>
                  </a:cubicBezTo>
                  <a:cubicBezTo>
                    <a:pt x="815181" y="138510"/>
                    <a:pt x="813197" y="152797"/>
                    <a:pt x="823912" y="150416"/>
                  </a:cubicBezTo>
                  <a:cubicBezTo>
                    <a:pt x="834627" y="148035"/>
                    <a:pt x="871537" y="102791"/>
                    <a:pt x="871537" y="102791"/>
                  </a:cubicBezTo>
                  <a:cubicBezTo>
                    <a:pt x="883443" y="90885"/>
                    <a:pt x="891381" y="76201"/>
                    <a:pt x="895350" y="78979"/>
                  </a:cubicBezTo>
                  <a:cubicBezTo>
                    <a:pt x="899319" y="81757"/>
                    <a:pt x="901700" y="104776"/>
                    <a:pt x="895350" y="119460"/>
                  </a:cubicBezTo>
                  <a:cubicBezTo>
                    <a:pt x="889000" y="134144"/>
                    <a:pt x="873125" y="150813"/>
                    <a:pt x="857250" y="167085"/>
                  </a:cubicBezTo>
                  <a:cubicBezTo>
                    <a:pt x="841375" y="183357"/>
                    <a:pt x="814784" y="196850"/>
                    <a:pt x="800100" y="217091"/>
                  </a:cubicBezTo>
                  <a:cubicBezTo>
                    <a:pt x="785416" y="237332"/>
                    <a:pt x="764778" y="271860"/>
                    <a:pt x="769144" y="288529"/>
                  </a:cubicBezTo>
                  <a:cubicBezTo>
                    <a:pt x="773510" y="305198"/>
                    <a:pt x="794147" y="309960"/>
                    <a:pt x="826294" y="317104"/>
                  </a:cubicBezTo>
                  <a:cubicBezTo>
                    <a:pt x="858441" y="324248"/>
                    <a:pt x="905272" y="336153"/>
                    <a:pt x="962025" y="331391"/>
                  </a:cubicBezTo>
                  <a:cubicBezTo>
                    <a:pt x="1018778" y="326629"/>
                    <a:pt x="1118393" y="313929"/>
                    <a:pt x="1166812" y="288529"/>
                  </a:cubicBezTo>
                  <a:cubicBezTo>
                    <a:pt x="1215231" y="263129"/>
                    <a:pt x="1230312" y="212726"/>
                    <a:pt x="1252537" y="178991"/>
                  </a:cubicBezTo>
                  <a:cubicBezTo>
                    <a:pt x="1274762" y="145257"/>
                    <a:pt x="1291828" y="113109"/>
                    <a:pt x="1300162" y="86122"/>
                  </a:cubicBezTo>
                  <a:cubicBezTo>
                    <a:pt x="1308496" y="59135"/>
                    <a:pt x="1297385" y="26988"/>
                    <a:pt x="1302544" y="17066"/>
                  </a:cubicBezTo>
                  <a:cubicBezTo>
                    <a:pt x="1307703" y="7144"/>
                    <a:pt x="1326753" y="12700"/>
                    <a:pt x="1331119" y="26591"/>
                  </a:cubicBezTo>
                  <a:cubicBezTo>
                    <a:pt x="1335485" y="40482"/>
                    <a:pt x="1321593" y="92869"/>
                    <a:pt x="1328737" y="100410"/>
                  </a:cubicBezTo>
                  <a:cubicBezTo>
                    <a:pt x="1335881" y="107951"/>
                    <a:pt x="1354534" y="82948"/>
                    <a:pt x="1373981" y="71835"/>
                  </a:cubicBezTo>
                  <a:cubicBezTo>
                    <a:pt x="1393428" y="60722"/>
                    <a:pt x="1429941" y="35323"/>
                    <a:pt x="1445419" y="33735"/>
                  </a:cubicBezTo>
                  <a:cubicBezTo>
                    <a:pt x="1460897" y="32148"/>
                    <a:pt x="1476772" y="51594"/>
                    <a:pt x="1466850" y="62310"/>
                  </a:cubicBezTo>
                  <a:cubicBezTo>
                    <a:pt x="1456928" y="73026"/>
                    <a:pt x="1413668" y="80963"/>
                    <a:pt x="1385887" y="98029"/>
                  </a:cubicBezTo>
                  <a:cubicBezTo>
                    <a:pt x="1358106" y="115095"/>
                    <a:pt x="1334690" y="127398"/>
                    <a:pt x="1300162" y="164704"/>
                  </a:cubicBezTo>
                  <a:cubicBezTo>
                    <a:pt x="1265634" y="202010"/>
                    <a:pt x="1202928" y="266701"/>
                    <a:pt x="1178719" y="321866"/>
                  </a:cubicBezTo>
                  <a:cubicBezTo>
                    <a:pt x="1154510" y="377031"/>
                    <a:pt x="1166415" y="431800"/>
                    <a:pt x="1154906" y="495697"/>
                  </a:cubicBezTo>
                  <a:cubicBezTo>
                    <a:pt x="1143397" y="559594"/>
                    <a:pt x="1128315" y="644128"/>
                    <a:pt x="1109662" y="705247"/>
                  </a:cubicBezTo>
                  <a:cubicBezTo>
                    <a:pt x="1091009" y="766366"/>
                    <a:pt x="1055687" y="828676"/>
                    <a:pt x="1042987" y="862410"/>
                  </a:cubicBezTo>
                  <a:cubicBezTo>
                    <a:pt x="1030287" y="896145"/>
                    <a:pt x="1027509" y="889795"/>
                    <a:pt x="1033462" y="907654"/>
                  </a:cubicBezTo>
                  <a:cubicBezTo>
                    <a:pt x="1039415" y="925513"/>
                    <a:pt x="1059259" y="952501"/>
                    <a:pt x="1078706" y="969566"/>
                  </a:cubicBezTo>
                  <a:cubicBezTo>
                    <a:pt x="1098153" y="986631"/>
                    <a:pt x="1134269" y="997744"/>
                    <a:pt x="1150144" y="1010047"/>
                  </a:cubicBezTo>
                  <a:cubicBezTo>
                    <a:pt x="1166019" y="1022350"/>
                    <a:pt x="1171575" y="1033463"/>
                    <a:pt x="1173956" y="1043385"/>
                  </a:cubicBezTo>
                  <a:cubicBezTo>
                    <a:pt x="1176337" y="1053307"/>
                    <a:pt x="1171178" y="1067198"/>
                    <a:pt x="1164431" y="1069579"/>
                  </a:cubicBezTo>
                  <a:cubicBezTo>
                    <a:pt x="1157684" y="1071960"/>
                    <a:pt x="1145381" y="1064022"/>
                    <a:pt x="1133475" y="1057672"/>
                  </a:cubicBezTo>
                  <a:cubicBezTo>
                    <a:pt x="1121569" y="1051322"/>
                    <a:pt x="1106488" y="1039019"/>
                    <a:pt x="1092994" y="1031479"/>
                  </a:cubicBezTo>
                  <a:cubicBezTo>
                    <a:pt x="1079500" y="1023939"/>
                    <a:pt x="1068784" y="1016795"/>
                    <a:pt x="1052512" y="1012429"/>
                  </a:cubicBezTo>
                  <a:cubicBezTo>
                    <a:pt x="1036240" y="1008063"/>
                    <a:pt x="1007665" y="998538"/>
                    <a:pt x="995362" y="1005285"/>
                  </a:cubicBezTo>
                  <a:cubicBezTo>
                    <a:pt x="983059" y="1012032"/>
                    <a:pt x="976313" y="1025526"/>
                    <a:pt x="978694" y="1052910"/>
                  </a:cubicBezTo>
                  <a:cubicBezTo>
                    <a:pt x="981075" y="1080294"/>
                    <a:pt x="992584" y="1126728"/>
                    <a:pt x="1009650" y="1169591"/>
                  </a:cubicBezTo>
                  <a:cubicBezTo>
                    <a:pt x="1026716" y="1212454"/>
                    <a:pt x="1062434" y="1280319"/>
                    <a:pt x="1081087" y="1310085"/>
                  </a:cubicBezTo>
                  <a:cubicBezTo>
                    <a:pt x="1099740" y="1339851"/>
                    <a:pt x="1105694" y="1337469"/>
                    <a:pt x="1121569" y="1348185"/>
                  </a:cubicBezTo>
                  <a:cubicBezTo>
                    <a:pt x="1137444" y="1358901"/>
                    <a:pt x="1161653" y="1361679"/>
                    <a:pt x="1176337" y="1374379"/>
                  </a:cubicBezTo>
                  <a:cubicBezTo>
                    <a:pt x="1191021" y="1387079"/>
                    <a:pt x="1206103" y="1413670"/>
                    <a:pt x="1209675" y="1424385"/>
                  </a:cubicBezTo>
                  <a:cubicBezTo>
                    <a:pt x="1213247" y="1435101"/>
                    <a:pt x="1217613" y="1447006"/>
                    <a:pt x="1197769" y="1438672"/>
                  </a:cubicBezTo>
                  <a:cubicBezTo>
                    <a:pt x="1177925" y="1430338"/>
                    <a:pt x="1107281" y="1375966"/>
                    <a:pt x="1090612" y="1374379"/>
                  </a:cubicBezTo>
                  <a:cubicBezTo>
                    <a:pt x="1073943" y="1372792"/>
                    <a:pt x="1097756" y="1410097"/>
                    <a:pt x="1097756" y="1429147"/>
                  </a:cubicBezTo>
                  <a:cubicBezTo>
                    <a:pt x="1097756" y="1448197"/>
                    <a:pt x="1093787" y="1476773"/>
                    <a:pt x="1090612" y="1488679"/>
                  </a:cubicBezTo>
                  <a:cubicBezTo>
                    <a:pt x="1087437" y="1500585"/>
                    <a:pt x="1082675" y="1502966"/>
                    <a:pt x="1078706" y="1500585"/>
                  </a:cubicBezTo>
                  <a:cubicBezTo>
                    <a:pt x="1074737" y="1498204"/>
                    <a:pt x="1069975" y="1495425"/>
                    <a:pt x="1066800" y="1474391"/>
                  </a:cubicBezTo>
                  <a:cubicBezTo>
                    <a:pt x="1063625" y="1453357"/>
                    <a:pt x="1071959" y="1412082"/>
                    <a:pt x="1059656" y="1374379"/>
                  </a:cubicBezTo>
                  <a:cubicBezTo>
                    <a:pt x="1047353" y="1336676"/>
                    <a:pt x="1022747" y="1298575"/>
                    <a:pt x="992981" y="1248172"/>
                  </a:cubicBezTo>
                  <a:cubicBezTo>
                    <a:pt x="963215" y="1197769"/>
                    <a:pt x="908049" y="1107679"/>
                    <a:pt x="881062" y="1071960"/>
                  </a:cubicBezTo>
                  <a:cubicBezTo>
                    <a:pt x="854075" y="1036241"/>
                    <a:pt x="867171" y="1039813"/>
                    <a:pt x="831056" y="1033860"/>
                  </a:cubicBezTo>
                  <a:cubicBezTo>
                    <a:pt x="794941" y="1027907"/>
                    <a:pt x="702469" y="1031082"/>
                    <a:pt x="664369" y="1036241"/>
                  </a:cubicBezTo>
                  <a:cubicBezTo>
                    <a:pt x="626269" y="1041400"/>
                    <a:pt x="629047" y="1050132"/>
                    <a:pt x="602456" y="1064816"/>
                  </a:cubicBezTo>
                  <a:cubicBezTo>
                    <a:pt x="575865" y="1079500"/>
                    <a:pt x="543719" y="1096963"/>
                    <a:pt x="504825" y="1124347"/>
                  </a:cubicBezTo>
                  <a:cubicBezTo>
                    <a:pt x="465931" y="1151731"/>
                    <a:pt x="407988" y="1191419"/>
                    <a:pt x="369094" y="1229122"/>
                  </a:cubicBezTo>
                  <a:cubicBezTo>
                    <a:pt x="330200" y="1266825"/>
                    <a:pt x="295274" y="1318022"/>
                    <a:pt x="271462" y="1350566"/>
                  </a:cubicBezTo>
                  <a:cubicBezTo>
                    <a:pt x="247650" y="1383110"/>
                    <a:pt x="238522" y="1398588"/>
                    <a:pt x="226219" y="1424385"/>
                  </a:cubicBezTo>
                  <a:cubicBezTo>
                    <a:pt x="213916" y="1450182"/>
                    <a:pt x="209947" y="1489075"/>
                    <a:pt x="197644" y="1505347"/>
                  </a:cubicBezTo>
                  <a:cubicBezTo>
                    <a:pt x="185341" y="1521619"/>
                    <a:pt x="156766" y="1523206"/>
                    <a:pt x="152400" y="1522016"/>
                  </a:cubicBezTo>
                  <a:cubicBezTo>
                    <a:pt x="148034" y="1520826"/>
                    <a:pt x="163513" y="1511698"/>
                    <a:pt x="171450" y="1498204"/>
                  </a:cubicBezTo>
                  <a:cubicBezTo>
                    <a:pt x="179387" y="1484710"/>
                    <a:pt x="193278" y="1459310"/>
                    <a:pt x="200025" y="1441054"/>
                  </a:cubicBezTo>
                  <a:cubicBezTo>
                    <a:pt x="206772" y="1422798"/>
                    <a:pt x="215900" y="1398588"/>
                    <a:pt x="211931" y="1388666"/>
                  </a:cubicBezTo>
                  <a:cubicBezTo>
                    <a:pt x="207962" y="1378744"/>
                    <a:pt x="192881" y="1380728"/>
                    <a:pt x="176212" y="1381522"/>
                  </a:cubicBezTo>
                  <a:cubicBezTo>
                    <a:pt x="159543" y="1382316"/>
                    <a:pt x="132557" y="1385492"/>
                    <a:pt x="111919" y="1393429"/>
                  </a:cubicBezTo>
                  <a:cubicBezTo>
                    <a:pt x="91282" y="1401367"/>
                    <a:pt x="34131" y="1433116"/>
                    <a:pt x="30956" y="143152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accent5">
                  <a:lumMod val="40000"/>
                  <a:lumOff val="6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  <p:sp>
          <p:nvSpPr>
            <p:cNvPr id="134" name="Oval 133"/>
            <p:cNvSpPr>
              <a:spLocks noChangeArrowheads="1"/>
            </p:cNvSpPr>
            <p:nvPr/>
          </p:nvSpPr>
          <p:spPr bwMode="auto">
            <a:xfrm rot="-2240701">
              <a:off x="1488207" y="5314498"/>
              <a:ext cx="415126" cy="233499"/>
            </a:xfrm>
            <a:prstGeom prst="ellipse">
              <a:avLst/>
            </a:prstGeom>
            <a:solidFill>
              <a:srgbClr val="3386AB"/>
            </a:solidFill>
            <a:ln w="12700">
              <a:solidFill>
                <a:schemeClr val="accent2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sp>
        <p:nvSpPr>
          <p:cNvPr id="111660" name="Oval 134"/>
          <p:cNvSpPr>
            <a:spLocks noChangeArrowheads="1"/>
          </p:cNvSpPr>
          <p:nvPr/>
        </p:nvSpPr>
        <p:spPr bwMode="auto">
          <a:xfrm>
            <a:off x="5106988" y="4773613"/>
            <a:ext cx="106362" cy="106362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Arial" charset="0"/>
              <a:buChar char="•"/>
            </a:pPr>
            <a:endParaRPr lang="en-US" sz="1200">
              <a:solidFill>
                <a:srgbClr val="FFFFFF"/>
              </a:solidFill>
              <a:ea typeface="MS PGothic" charset="0"/>
              <a:cs typeface="MS PGothic" charset="0"/>
            </a:endParaRPr>
          </a:p>
        </p:txBody>
      </p:sp>
      <p:sp>
        <p:nvSpPr>
          <p:cNvPr id="111661" name="Oval 135"/>
          <p:cNvSpPr>
            <a:spLocks noChangeArrowheads="1"/>
          </p:cNvSpPr>
          <p:nvPr/>
        </p:nvSpPr>
        <p:spPr bwMode="auto">
          <a:xfrm>
            <a:off x="5703889" y="5110164"/>
            <a:ext cx="104775" cy="104775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Arial" charset="0"/>
              <a:buChar char="•"/>
            </a:pPr>
            <a:endParaRPr lang="en-US" sz="1200">
              <a:solidFill>
                <a:srgbClr val="FFFFFF"/>
              </a:solidFill>
              <a:ea typeface="MS PGothic" charset="0"/>
              <a:cs typeface="MS PGothic" charset="0"/>
            </a:endParaRPr>
          </a:p>
        </p:txBody>
      </p:sp>
      <p:sp>
        <p:nvSpPr>
          <p:cNvPr id="139" name="Rectangle 138"/>
          <p:cNvSpPr/>
          <p:nvPr/>
        </p:nvSpPr>
        <p:spPr bwMode="auto">
          <a:xfrm rot="19482687">
            <a:off x="5965825" y="4914901"/>
            <a:ext cx="198438" cy="100013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Arial" charset="0"/>
              <a:buChar char="•"/>
              <a:defRPr/>
            </a:pPr>
            <a:endParaRPr lang="en-US" sz="1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1663" name="Oval 136"/>
          <p:cNvSpPr>
            <a:spLocks noChangeArrowheads="1"/>
          </p:cNvSpPr>
          <p:nvPr/>
        </p:nvSpPr>
        <p:spPr bwMode="auto">
          <a:xfrm>
            <a:off x="6108701" y="4840289"/>
            <a:ext cx="104775" cy="104775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Arial" charset="0"/>
              <a:buChar char="•"/>
            </a:pPr>
            <a:endParaRPr lang="en-US" sz="1200">
              <a:solidFill>
                <a:srgbClr val="FFFFFF"/>
              </a:solidFill>
              <a:ea typeface="MS PGothic" charset="0"/>
              <a:cs typeface="MS PGothic" charset="0"/>
            </a:endParaRPr>
          </a:p>
        </p:txBody>
      </p:sp>
      <p:sp>
        <p:nvSpPr>
          <p:cNvPr id="111664" name="Freeform 140"/>
          <p:cNvSpPr>
            <a:spLocks/>
          </p:cNvSpPr>
          <p:nvPr/>
        </p:nvSpPr>
        <p:spPr bwMode="auto">
          <a:xfrm rot="-4141541">
            <a:off x="7385051" y="3924301"/>
            <a:ext cx="322262" cy="274637"/>
          </a:xfrm>
          <a:custGeom>
            <a:avLst/>
            <a:gdLst>
              <a:gd name="T0" fmla="*/ 2147483647 w 238125"/>
              <a:gd name="T1" fmla="*/ 2147483647 h 176212"/>
              <a:gd name="T2" fmla="*/ 2147483647 w 238125"/>
              <a:gd name="T3" fmla="*/ 2147483647 h 176212"/>
              <a:gd name="T4" fmla="*/ 2147483647 w 238125"/>
              <a:gd name="T5" fmla="*/ 0 h 176212"/>
              <a:gd name="T6" fmla="*/ 2147483647 w 238125"/>
              <a:gd name="T7" fmla="*/ 2147483647 h 176212"/>
              <a:gd name="T8" fmla="*/ 2147483647 w 238125"/>
              <a:gd name="T9" fmla="*/ 2147483647 h 176212"/>
              <a:gd name="T10" fmla="*/ 2147483647 w 238125"/>
              <a:gd name="T11" fmla="*/ 2147483647 h 176212"/>
              <a:gd name="T12" fmla="*/ 2147483647 w 238125"/>
              <a:gd name="T13" fmla="*/ 2147483647 h 176212"/>
              <a:gd name="T14" fmla="*/ 2147483647 w 238125"/>
              <a:gd name="T15" fmla="*/ 2147483647 h 176212"/>
              <a:gd name="T16" fmla="*/ 0 w 238125"/>
              <a:gd name="T17" fmla="*/ 2147483647 h 176212"/>
              <a:gd name="T18" fmla="*/ 2147483647 w 238125"/>
              <a:gd name="T19" fmla="*/ 2147483647 h 1762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8125"/>
              <a:gd name="T31" fmla="*/ 0 h 176212"/>
              <a:gd name="T32" fmla="*/ 238125 w 238125"/>
              <a:gd name="T33" fmla="*/ 176212 h 1762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8125" h="176212">
                <a:moveTo>
                  <a:pt x="11906" y="19050"/>
                </a:moveTo>
                <a:lnTo>
                  <a:pt x="109537" y="45244"/>
                </a:lnTo>
                <a:lnTo>
                  <a:pt x="216693" y="0"/>
                </a:lnTo>
                <a:lnTo>
                  <a:pt x="238125" y="38100"/>
                </a:lnTo>
                <a:lnTo>
                  <a:pt x="130968" y="85725"/>
                </a:lnTo>
                <a:lnTo>
                  <a:pt x="76200" y="176212"/>
                </a:lnTo>
                <a:lnTo>
                  <a:pt x="42862" y="159544"/>
                </a:lnTo>
                <a:lnTo>
                  <a:pt x="90487" y="73818"/>
                </a:lnTo>
                <a:lnTo>
                  <a:pt x="0" y="54769"/>
                </a:lnTo>
                <a:lnTo>
                  <a:pt x="11906" y="19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665" name="Flowchart: Stored Data 148"/>
          <p:cNvSpPr>
            <a:spLocks noChangeArrowheads="1"/>
          </p:cNvSpPr>
          <p:nvPr/>
        </p:nvSpPr>
        <p:spPr bwMode="auto">
          <a:xfrm rot="4887112">
            <a:off x="7592220" y="3975895"/>
            <a:ext cx="227013" cy="104775"/>
          </a:xfrm>
          <a:prstGeom prst="flowChartOnlineStorag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</a:pPr>
            <a:endParaRPr lang="en-US" sz="1200">
              <a:solidFill>
                <a:srgbClr val="FFFFFF"/>
              </a:solidFill>
              <a:ea typeface="MS PGothic" charset="0"/>
              <a:cs typeface="MS PGothic" charset="0"/>
            </a:endParaRPr>
          </a:p>
        </p:txBody>
      </p:sp>
      <p:grpSp>
        <p:nvGrpSpPr>
          <p:cNvPr id="111666" name="Group 111"/>
          <p:cNvGrpSpPr>
            <a:grpSpLocks/>
          </p:cNvGrpSpPr>
          <p:nvPr/>
        </p:nvGrpSpPr>
        <p:grpSpPr bwMode="auto">
          <a:xfrm rot="-5400000">
            <a:off x="7185026" y="3133726"/>
            <a:ext cx="835025" cy="857250"/>
            <a:chOff x="-121430" y="2865202"/>
            <a:chExt cx="608793" cy="625350"/>
          </a:xfrm>
        </p:grpSpPr>
        <p:sp>
          <p:nvSpPr>
            <p:cNvPr id="113" name="Freeform 112"/>
            <p:cNvSpPr/>
            <p:nvPr/>
          </p:nvSpPr>
          <p:spPr bwMode="auto">
            <a:xfrm>
              <a:off x="-121430" y="2865202"/>
              <a:ext cx="608793" cy="625350"/>
            </a:xfrm>
            <a:custGeom>
              <a:avLst/>
              <a:gdLst>
                <a:gd name="connsiteX0" fmla="*/ 56752 w 760015"/>
                <a:gd name="connsiteY0" fmla="*/ 164306 h 779860"/>
                <a:gd name="connsiteX1" fmla="*/ 159146 w 760015"/>
                <a:gd name="connsiteY1" fmla="*/ 76200 h 779860"/>
                <a:gd name="connsiteX2" fmla="*/ 306784 w 760015"/>
                <a:gd name="connsiteY2" fmla="*/ 7144 h 779860"/>
                <a:gd name="connsiteX3" fmla="*/ 511571 w 760015"/>
                <a:gd name="connsiteY3" fmla="*/ 33337 h 779860"/>
                <a:gd name="connsiteX4" fmla="*/ 654446 w 760015"/>
                <a:gd name="connsiteY4" fmla="*/ 142875 h 779860"/>
                <a:gd name="connsiteX5" fmla="*/ 740171 w 760015"/>
                <a:gd name="connsiteY5" fmla="*/ 288131 h 779860"/>
                <a:gd name="connsiteX6" fmla="*/ 744934 w 760015"/>
                <a:gd name="connsiteY6" fmla="*/ 495300 h 779860"/>
                <a:gd name="connsiteX7" fmla="*/ 649684 w 760015"/>
                <a:gd name="connsiteY7" fmla="*/ 671512 h 779860"/>
                <a:gd name="connsiteX8" fmla="*/ 518715 w 760015"/>
                <a:gd name="connsiteY8" fmla="*/ 747712 h 779860"/>
                <a:gd name="connsiteX9" fmla="*/ 340121 w 760015"/>
                <a:gd name="connsiteY9" fmla="*/ 769144 h 779860"/>
                <a:gd name="connsiteX10" fmla="*/ 137715 w 760015"/>
                <a:gd name="connsiteY10" fmla="*/ 683419 h 779860"/>
                <a:gd name="connsiteX11" fmla="*/ 21034 w 760015"/>
                <a:gd name="connsiteY11" fmla="*/ 481012 h 779860"/>
                <a:gd name="connsiteX12" fmla="*/ 11509 w 760015"/>
                <a:gd name="connsiteY12" fmla="*/ 259556 h 779860"/>
                <a:gd name="connsiteX13" fmla="*/ 56752 w 760015"/>
                <a:gd name="connsiteY13" fmla="*/ 164306 h 77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0015" h="779860">
                  <a:moveTo>
                    <a:pt x="56752" y="164306"/>
                  </a:moveTo>
                  <a:cubicBezTo>
                    <a:pt x="81358" y="133747"/>
                    <a:pt x="117474" y="102394"/>
                    <a:pt x="159146" y="76200"/>
                  </a:cubicBezTo>
                  <a:cubicBezTo>
                    <a:pt x="200818" y="50006"/>
                    <a:pt x="248047" y="14288"/>
                    <a:pt x="306784" y="7144"/>
                  </a:cubicBezTo>
                  <a:cubicBezTo>
                    <a:pt x="365521" y="0"/>
                    <a:pt x="453627" y="10715"/>
                    <a:pt x="511571" y="33337"/>
                  </a:cubicBezTo>
                  <a:cubicBezTo>
                    <a:pt x="569515" y="55959"/>
                    <a:pt x="616346" y="100409"/>
                    <a:pt x="654446" y="142875"/>
                  </a:cubicBezTo>
                  <a:cubicBezTo>
                    <a:pt x="692546" y="185341"/>
                    <a:pt x="725090" y="229394"/>
                    <a:pt x="740171" y="288131"/>
                  </a:cubicBezTo>
                  <a:cubicBezTo>
                    <a:pt x="755252" y="346869"/>
                    <a:pt x="760015" y="431403"/>
                    <a:pt x="744934" y="495300"/>
                  </a:cubicBezTo>
                  <a:cubicBezTo>
                    <a:pt x="729853" y="559197"/>
                    <a:pt x="687387" y="629443"/>
                    <a:pt x="649684" y="671512"/>
                  </a:cubicBezTo>
                  <a:cubicBezTo>
                    <a:pt x="611981" y="713581"/>
                    <a:pt x="570309" y="731440"/>
                    <a:pt x="518715" y="747712"/>
                  </a:cubicBezTo>
                  <a:cubicBezTo>
                    <a:pt x="467121" y="763984"/>
                    <a:pt x="403621" y="779860"/>
                    <a:pt x="340121" y="769144"/>
                  </a:cubicBezTo>
                  <a:cubicBezTo>
                    <a:pt x="276621" y="758429"/>
                    <a:pt x="190896" y="731441"/>
                    <a:pt x="137715" y="683419"/>
                  </a:cubicBezTo>
                  <a:cubicBezTo>
                    <a:pt x="84534" y="635397"/>
                    <a:pt x="42068" y="551656"/>
                    <a:pt x="21034" y="481012"/>
                  </a:cubicBezTo>
                  <a:cubicBezTo>
                    <a:pt x="0" y="410368"/>
                    <a:pt x="4365" y="313531"/>
                    <a:pt x="11509" y="259556"/>
                  </a:cubicBezTo>
                  <a:cubicBezTo>
                    <a:pt x="18653" y="205581"/>
                    <a:pt x="32146" y="194865"/>
                    <a:pt x="56752" y="16430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2700">
              <a:solidFill>
                <a:schemeClr val="accent3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  <p:sp>
          <p:nvSpPr>
            <p:cNvPr id="114" name="Freeform 113"/>
            <p:cNvSpPr/>
            <p:nvPr/>
          </p:nvSpPr>
          <p:spPr bwMode="auto">
            <a:xfrm>
              <a:off x="123120" y="3043903"/>
              <a:ext cx="290241" cy="293560"/>
            </a:xfrm>
            <a:custGeom>
              <a:avLst/>
              <a:gdLst>
                <a:gd name="connsiteX0" fmla="*/ 7937 w 497682"/>
                <a:gd name="connsiteY0" fmla="*/ 321071 h 502841"/>
                <a:gd name="connsiteX1" fmla="*/ 22225 w 497682"/>
                <a:gd name="connsiteY1" fmla="*/ 173434 h 502841"/>
                <a:gd name="connsiteX2" fmla="*/ 141287 w 497682"/>
                <a:gd name="connsiteY2" fmla="*/ 42465 h 502841"/>
                <a:gd name="connsiteX3" fmla="*/ 250825 w 497682"/>
                <a:gd name="connsiteY3" fmla="*/ 1984 h 502841"/>
                <a:gd name="connsiteX4" fmla="*/ 372269 w 497682"/>
                <a:gd name="connsiteY4" fmla="*/ 30559 h 502841"/>
                <a:gd name="connsiteX5" fmla="*/ 453231 w 497682"/>
                <a:gd name="connsiteY5" fmla="*/ 128190 h 502841"/>
                <a:gd name="connsiteX6" fmla="*/ 496094 w 497682"/>
                <a:gd name="connsiteY6" fmla="*/ 244871 h 502841"/>
                <a:gd name="connsiteX7" fmla="*/ 443706 w 497682"/>
                <a:gd name="connsiteY7" fmla="*/ 382984 h 502841"/>
                <a:gd name="connsiteX8" fmla="*/ 336550 w 497682"/>
                <a:gd name="connsiteY8" fmla="*/ 471090 h 502841"/>
                <a:gd name="connsiteX9" fmla="*/ 210344 w 497682"/>
                <a:gd name="connsiteY9" fmla="*/ 494903 h 502841"/>
                <a:gd name="connsiteX10" fmla="*/ 53181 w 497682"/>
                <a:gd name="connsiteY10" fmla="*/ 423465 h 502841"/>
                <a:gd name="connsiteX11" fmla="*/ 7937 w 497682"/>
                <a:gd name="connsiteY11" fmla="*/ 321071 h 50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7682" h="502841">
                  <a:moveTo>
                    <a:pt x="7937" y="321071"/>
                  </a:moveTo>
                  <a:cubicBezTo>
                    <a:pt x="2778" y="279399"/>
                    <a:pt x="0" y="219868"/>
                    <a:pt x="22225" y="173434"/>
                  </a:cubicBezTo>
                  <a:cubicBezTo>
                    <a:pt x="44450" y="127000"/>
                    <a:pt x="103187" y="71040"/>
                    <a:pt x="141287" y="42465"/>
                  </a:cubicBezTo>
                  <a:cubicBezTo>
                    <a:pt x="179387" y="13890"/>
                    <a:pt x="212328" y="3968"/>
                    <a:pt x="250825" y="1984"/>
                  </a:cubicBezTo>
                  <a:cubicBezTo>
                    <a:pt x="289322" y="0"/>
                    <a:pt x="338535" y="9525"/>
                    <a:pt x="372269" y="30559"/>
                  </a:cubicBezTo>
                  <a:cubicBezTo>
                    <a:pt x="406003" y="51593"/>
                    <a:pt x="432594" y="92471"/>
                    <a:pt x="453231" y="128190"/>
                  </a:cubicBezTo>
                  <a:cubicBezTo>
                    <a:pt x="473869" y="163909"/>
                    <a:pt x="497682" y="202405"/>
                    <a:pt x="496094" y="244871"/>
                  </a:cubicBezTo>
                  <a:cubicBezTo>
                    <a:pt x="494507" y="287337"/>
                    <a:pt x="470297" y="345281"/>
                    <a:pt x="443706" y="382984"/>
                  </a:cubicBezTo>
                  <a:cubicBezTo>
                    <a:pt x="417115" y="420687"/>
                    <a:pt x="375444" y="452437"/>
                    <a:pt x="336550" y="471090"/>
                  </a:cubicBezTo>
                  <a:cubicBezTo>
                    <a:pt x="297656" y="489743"/>
                    <a:pt x="257572" y="502841"/>
                    <a:pt x="210344" y="494903"/>
                  </a:cubicBezTo>
                  <a:cubicBezTo>
                    <a:pt x="163116" y="486965"/>
                    <a:pt x="87709" y="454024"/>
                    <a:pt x="53181" y="423465"/>
                  </a:cubicBezTo>
                  <a:cubicBezTo>
                    <a:pt x="18653" y="392906"/>
                    <a:pt x="13096" y="362743"/>
                    <a:pt x="7937" y="3210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  <a:shade val="30000"/>
                    <a:satMod val="115000"/>
                  </a:schemeClr>
                </a:gs>
                <a:gs pos="50000">
                  <a:schemeClr val="accent3">
                    <a:lumMod val="75000"/>
                    <a:shade val="67500"/>
                    <a:satMod val="115000"/>
                  </a:schemeClr>
                </a:gs>
                <a:gs pos="100000">
                  <a:schemeClr val="accent3">
                    <a:lumMod val="7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solidFill>
                <a:schemeClr val="accent3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chemeClr val="folHlink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CDCDCF"/>
                </a:solidFill>
                <a:ea typeface="MS PGothic" pitchFamily="34" charset="-128"/>
              </a:endParaRPr>
            </a:p>
          </p:txBody>
        </p:sp>
      </p:grpSp>
      <p:grpSp>
        <p:nvGrpSpPr>
          <p:cNvPr id="10309" name="Group 154"/>
          <p:cNvGrpSpPr/>
          <p:nvPr/>
        </p:nvGrpSpPr>
        <p:grpSpPr>
          <a:xfrm rot="3515698">
            <a:off x="6151356" y="4947645"/>
            <a:ext cx="91104" cy="265300"/>
            <a:chOff x="6281121" y="4311573"/>
            <a:chExt cx="91104" cy="265300"/>
          </a:xfrm>
          <a:solidFill>
            <a:srgbClr val="CC3300"/>
          </a:solidFill>
        </p:grpSpPr>
        <p:sp>
          <p:nvSpPr>
            <p:cNvPr id="156" name="Flowchart: Stored Data 155"/>
            <p:cNvSpPr/>
            <p:nvPr/>
          </p:nvSpPr>
          <p:spPr bwMode="auto">
            <a:xfrm rot="5224777">
              <a:off x="6191168" y="4401526"/>
              <a:ext cx="265300" cy="85394"/>
            </a:xfrm>
            <a:prstGeom prst="flowChartOnlineStorag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57" name="Rectangle 156"/>
            <p:cNvSpPr/>
            <p:nvPr/>
          </p:nvSpPr>
          <p:spPr bwMode="auto">
            <a:xfrm rot="21328307">
              <a:off x="6288881" y="4521994"/>
              <a:ext cx="83344" cy="50006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Font typeface="Arial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  <a:latin typeface="+mn-lt"/>
              </a:endParaRPr>
            </a:p>
          </p:txBody>
        </p:sp>
      </p:grpSp>
      <p:cxnSp>
        <p:nvCxnSpPr>
          <p:cNvPr id="111668" name="Straight Arrow Connector 157"/>
          <p:cNvCxnSpPr>
            <a:cxnSpLocks noChangeShapeType="1"/>
          </p:cNvCxnSpPr>
          <p:nvPr/>
        </p:nvCxnSpPr>
        <p:spPr bwMode="auto">
          <a:xfrm flipV="1">
            <a:off x="6667500" y="5226051"/>
            <a:ext cx="522288" cy="14287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1669" name="Straight Arrow Connector 160"/>
          <p:cNvCxnSpPr>
            <a:cxnSpLocks noChangeShapeType="1"/>
          </p:cNvCxnSpPr>
          <p:nvPr/>
        </p:nvCxnSpPr>
        <p:spPr bwMode="auto">
          <a:xfrm>
            <a:off x="4649789" y="5135564"/>
            <a:ext cx="555625" cy="13652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40" name="Rectangle 139"/>
          <p:cNvSpPr/>
          <p:nvPr/>
        </p:nvSpPr>
        <p:spPr bwMode="auto">
          <a:xfrm rot="15960358">
            <a:off x="7435850" y="4281488"/>
            <a:ext cx="198438" cy="100012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Arial" charset="0"/>
              <a:buChar char="•"/>
              <a:defRPr/>
            </a:pPr>
            <a:endParaRPr lang="en-US" sz="1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1671" name="Oval 137"/>
          <p:cNvSpPr>
            <a:spLocks noChangeArrowheads="1"/>
          </p:cNvSpPr>
          <p:nvPr/>
        </p:nvSpPr>
        <p:spPr bwMode="auto">
          <a:xfrm>
            <a:off x="7472363" y="4146551"/>
            <a:ext cx="106362" cy="104775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Arial" charset="0"/>
              <a:buChar char="•"/>
            </a:pPr>
            <a:endParaRPr lang="en-US" sz="1200">
              <a:solidFill>
                <a:srgbClr val="FFFFFF"/>
              </a:solidFill>
              <a:ea typeface="MS PGothic" charset="0"/>
              <a:cs typeface="MS PGothic" charset="0"/>
            </a:endParaRPr>
          </a:p>
        </p:txBody>
      </p:sp>
      <p:grpSp>
        <p:nvGrpSpPr>
          <p:cNvPr id="10310" name="Group 153"/>
          <p:cNvGrpSpPr/>
          <p:nvPr/>
        </p:nvGrpSpPr>
        <p:grpSpPr>
          <a:xfrm>
            <a:off x="7687531" y="4135203"/>
            <a:ext cx="91104" cy="265300"/>
            <a:chOff x="6281121" y="4311573"/>
            <a:chExt cx="91104" cy="265300"/>
          </a:xfrm>
          <a:solidFill>
            <a:srgbClr val="CC3300"/>
          </a:solidFill>
        </p:grpSpPr>
        <p:sp>
          <p:nvSpPr>
            <p:cNvPr id="150" name="Flowchart: Stored Data 149"/>
            <p:cNvSpPr/>
            <p:nvPr/>
          </p:nvSpPr>
          <p:spPr bwMode="auto">
            <a:xfrm rot="5224777">
              <a:off x="6191168" y="4401526"/>
              <a:ext cx="265300" cy="85394"/>
            </a:xfrm>
            <a:prstGeom prst="flowChartOnlineStorag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Font typeface="Arial" panose="020B0604020202020204" pitchFamily="34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53" name="Rectangle 152"/>
            <p:cNvSpPr/>
            <p:nvPr/>
          </p:nvSpPr>
          <p:spPr bwMode="auto">
            <a:xfrm rot="21328307">
              <a:off x="6288881" y="4521994"/>
              <a:ext cx="83344" cy="50006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Font typeface="Arial" charset="0"/>
                <a:buChar char="•"/>
                <a:defRPr/>
              </a:pPr>
              <a:endParaRPr lang="en-US" sz="1200" dirty="0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111673" name="Right Brace 16"/>
          <p:cNvSpPr>
            <a:spLocks/>
          </p:cNvSpPr>
          <p:nvPr/>
        </p:nvSpPr>
        <p:spPr bwMode="auto">
          <a:xfrm>
            <a:off x="8650288" y="3135314"/>
            <a:ext cx="455612" cy="2503487"/>
          </a:xfrm>
          <a:prstGeom prst="rightBrace">
            <a:avLst>
              <a:gd name="adj1" fmla="val 8344"/>
              <a:gd name="adj2" fmla="val 49593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>
              <a:solidFill>
                <a:srgbClr val="FFFFFF"/>
              </a:solidFill>
              <a:latin typeface="Arial MT" charset="0"/>
              <a:ea typeface="MS PGothic" charset="0"/>
              <a:cs typeface="MS PGothic" charset="0"/>
            </a:endParaRPr>
          </a:p>
        </p:txBody>
      </p:sp>
      <p:sp>
        <p:nvSpPr>
          <p:cNvPr id="10313" name="Text Box 7"/>
          <p:cNvSpPr txBox="1">
            <a:spLocks noChangeArrowheads="1"/>
          </p:cNvSpPr>
          <p:nvPr/>
        </p:nvSpPr>
        <p:spPr bwMode="auto">
          <a:xfrm>
            <a:off x="1882775" y="3629026"/>
            <a:ext cx="1289050" cy="12557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Wingdings" pitchFamily="2" charset="2"/>
              <a:buChar char="§"/>
              <a:defRPr sz="2400">
                <a:solidFill>
                  <a:srgbClr val="FEFDDE"/>
                </a:solidFill>
                <a:latin typeface="Arial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2200">
                <a:solidFill>
                  <a:srgbClr val="FEFDDE"/>
                </a:solidFill>
                <a:latin typeface="Arial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2000">
                <a:solidFill>
                  <a:srgbClr val="FEFDDE"/>
                </a:solidFill>
                <a:latin typeface="Arial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>
                <a:solidFill>
                  <a:srgbClr val="FEFDDE"/>
                </a:solidFill>
                <a:latin typeface="Arial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1600">
                <a:solidFill>
                  <a:srgbClr val="FEFDDE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1600">
                <a:solidFill>
                  <a:srgbClr val="FEFDDE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1600">
                <a:solidFill>
                  <a:srgbClr val="FEFDDE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1600">
                <a:solidFill>
                  <a:srgbClr val="FEFDDE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1600">
                <a:solidFill>
                  <a:srgbClr val="FEFDDE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35000"/>
              </a:spcBef>
              <a:spcAft>
                <a:spcPct val="25000"/>
              </a:spcAft>
              <a:buFont typeface="Wingdings" pitchFamily="2" charset="2"/>
              <a:buNone/>
              <a:defRPr/>
            </a:pPr>
            <a:r>
              <a:rPr lang="en-US" altLang="en-US" sz="1200" dirty="0">
                <a:solidFill>
                  <a:schemeClr val="accent3"/>
                </a:solidFill>
                <a:ea typeface="MS PGothic" pitchFamily="34" charset="-128"/>
              </a:rPr>
              <a:t>Release of cancer cell antigens: chemotherapy, radiation, targeted therapy</a:t>
            </a:r>
          </a:p>
        </p:txBody>
      </p:sp>
      <p:sp>
        <p:nvSpPr>
          <p:cNvPr id="10314" name="Text Box 7"/>
          <p:cNvSpPr txBox="1">
            <a:spLocks noChangeArrowheads="1"/>
          </p:cNvSpPr>
          <p:nvPr/>
        </p:nvSpPr>
        <p:spPr bwMode="auto">
          <a:xfrm>
            <a:off x="4656139" y="5848351"/>
            <a:ext cx="1246187" cy="59093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Wingdings" pitchFamily="2" charset="2"/>
              <a:buChar char="§"/>
              <a:defRPr sz="2400">
                <a:solidFill>
                  <a:srgbClr val="FEFDDE"/>
                </a:solidFill>
                <a:latin typeface="Arial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2200">
                <a:solidFill>
                  <a:srgbClr val="FEFDDE"/>
                </a:solidFill>
                <a:latin typeface="Arial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2000">
                <a:solidFill>
                  <a:srgbClr val="FEFDDE"/>
                </a:solidFill>
                <a:latin typeface="Arial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>
                <a:solidFill>
                  <a:srgbClr val="FEFDDE"/>
                </a:solidFill>
                <a:latin typeface="Arial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1600">
                <a:solidFill>
                  <a:srgbClr val="FEFDDE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1600">
                <a:solidFill>
                  <a:srgbClr val="FEFDDE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1600">
                <a:solidFill>
                  <a:srgbClr val="FEFDDE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1600">
                <a:solidFill>
                  <a:srgbClr val="FEFDDE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8B3D9A"/>
              </a:buClr>
              <a:buFont typeface="Arial" pitchFamily="34" charset="0"/>
              <a:buChar char="–"/>
              <a:defRPr sz="1600">
                <a:solidFill>
                  <a:srgbClr val="FEFDDE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35000"/>
              </a:spcBef>
              <a:spcAft>
                <a:spcPct val="25000"/>
              </a:spcAft>
              <a:buFont typeface="Wingdings" pitchFamily="2" charset="2"/>
              <a:buNone/>
              <a:defRPr/>
            </a:pPr>
            <a:r>
              <a:rPr lang="en-US" altLang="en-US" sz="1200" dirty="0">
                <a:solidFill>
                  <a:schemeClr val="accent3"/>
                </a:solidFill>
                <a:ea typeface="MS PGothic" pitchFamily="34" charset="-128"/>
              </a:rPr>
              <a:t>Cancer antigen presentation: vaccines</a:t>
            </a:r>
          </a:p>
        </p:txBody>
      </p:sp>
      <p:sp>
        <p:nvSpPr>
          <p:cNvPr id="111677" name="Text Box 7"/>
          <p:cNvSpPr txBox="1">
            <a:spLocks noChangeArrowheads="1"/>
          </p:cNvSpPr>
          <p:nvPr/>
        </p:nvSpPr>
        <p:spPr bwMode="auto">
          <a:xfrm>
            <a:off x="9188450" y="5080000"/>
            <a:ext cx="1246188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Wingdings" charset="0"/>
              <a:buNone/>
            </a:pPr>
            <a:r>
              <a:rPr lang="en-US" sz="1200" b="1">
                <a:solidFill>
                  <a:srgbClr val="FFC000"/>
                </a:solidFill>
                <a:ea typeface="MS PGothic" charset="0"/>
                <a:cs typeface="MS PGothic" charset="0"/>
              </a:rPr>
              <a:t>Priming and activation: anti–CTLA-4</a:t>
            </a:r>
          </a:p>
        </p:txBody>
      </p:sp>
      <p:sp>
        <p:nvSpPr>
          <p:cNvPr id="111678" name="Text Box 7"/>
          <p:cNvSpPr txBox="1">
            <a:spLocks noChangeArrowheads="1"/>
          </p:cNvSpPr>
          <p:nvPr/>
        </p:nvSpPr>
        <p:spPr bwMode="auto">
          <a:xfrm>
            <a:off x="4127500" y="1500189"/>
            <a:ext cx="124618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Font typeface="Wingdings" charset="0"/>
              <a:buNone/>
            </a:pPr>
            <a:r>
              <a:rPr lang="en-US" sz="1200" b="1" dirty="0">
                <a:solidFill>
                  <a:srgbClr val="FFC000"/>
                </a:solidFill>
                <a:ea typeface="MS PGothic" charset="0"/>
                <a:cs typeface="MS PGothic" charset="0"/>
              </a:rPr>
              <a:t>Killing of cancer cells: anti–PD-1, anti–PD-L1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12EA3744-13B9-8D4B-8DEA-9DF6743F8209}"/>
              </a:ext>
            </a:extLst>
          </p:cNvPr>
          <p:cNvSpPr txBox="1"/>
          <p:nvPr/>
        </p:nvSpPr>
        <p:spPr>
          <a:xfrm>
            <a:off x="76200" y="6429371"/>
            <a:ext cx="37111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Courtesy of Julie R </a:t>
            </a:r>
            <a:r>
              <a:rPr lang="en-US" sz="1600" dirty="0" err="1"/>
              <a:t>Brahmer</a:t>
            </a:r>
            <a:r>
              <a:rPr lang="en-US" sz="1600" dirty="0"/>
              <a:t>, MD, MSc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D58423B-17C0-A147-8E33-81A81E500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A Road Map of Immunotherapy Agents in the Cancer-Immune System Interaction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066515"/>
      </p:ext>
    </p:extLst>
  </p:cSld>
  <p:clrMapOvr>
    <a:masterClrMapping/>
  </p:clrMapOvr>
  <p:transition spd="slow"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Important Approved and Nonapproved Immune Checkpoint Inhibitors for Lung Cancer</a:t>
            </a:r>
          </a:p>
        </p:txBody>
      </p:sp>
      <p:sp>
        <p:nvSpPr>
          <p:cNvPr id="108546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4267200" cy="52578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u="sng" dirty="0">
                <a:solidFill>
                  <a:srgbClr val="FFCC31"/>
                </a:solidFill>
              </a:rPr>
              <a:t>Anti-PD-1 antibodies</a:t>
            </a:r>
            <a:endParaRPr lang="en-US" sz="2400" b="1" dirty="0">
              <a:solidFill>
                <a:srgbClr val="FFCC31"/>
              </a:solidFill>
            </a:endParaRPr>
          </a:p>
          <a:p>
            <a:pPr lvl="0"/>
            <a:r>
              <a:rPr lang="en-US" sz="2400" dirty="0" err="1"/>
              <a:t>Pembrolizumab</a:t>
            </a:r>
            <a:endParaRPr lang="en-US" sz="2400" dirty="0"/>
          </a:p>
          <a:p>
            <a:pPr lvl="0"/>
            <a:r>
              <a:rPr lang="en-US" sz="2400" dirty="0" err="1"/>
              <a:t>Nivolumab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r>
              <a:rPr lang="en-US" sz="2400" dirty="0"/>
              <a:t> </a:t>
            </a:r>
          </a:p>
          <a:p>
            <a:pPr marL="0" indent="0">
              <a:buNone/>
            </a:pPr>
            <a:r>
              <a:rPr lang="en-US" sz="2400" b="1" u="sng" dirty="0">
                <a:solidFill>
                  <a:srgbClr val="FFCC31"/>
                </a:solidFill>
              </a:rPr>
              <a:t>Anti-PD-L1 antibodies</a:t>
            </a:r>
            <a:endParaRPr lang="en-US" sz="2400" b="1" dirty="0">
              <a:solidFill>
                <a:srgbClr val="FFCC31"/>
              </a:solidFill>
            </a:endParaRPr>
          </a:p>
          <a:p>
            <a:r>
              <a:rPr lang="en-US" sz="2400" dirty="0" err="1"/>
              <a:t>Atezolizumab</a:t>
            </a:r>
            <a:endParaRPr lang="en-US" sz="2400" dirty="0"/>
          </a:p>
          <a:p>
            <a:r>
              <a:rPr lang="en-US" sz="2400" dirty="0" err="1"/>
              <a:t>Durvalumab</a:t>
            </a:r>
            <a:endParaRPr lang="en-US" sz="2400" dirty="0"/>
          </a:p>
          <a:p>
            <a:r>
              <a:rPr lang="en-US" sz="2400" dirty="0" err="1"/>
              <a:t>Avelumab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 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867400" y="1371600"/>
            <a:ext cx="3810000" cy="5257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2400" b="1" u="sng" kern="0" dirty="0">
                <a:solidFill>
                  <a:srgbClr val="FFCC31"/>
                </a:solidFill>
              </a:rPr>
              <a:t>Anti-CTLA-4 antibodies </a:t>
            </a:r>
            <a:endParaRPr lang="en-US" sz="2400" b="1" kern="0" dirty="0">
              <a:solidFill>
                <a:srgbClr val="FFCC31"/>
              </a:solidFill>
            </a:endParaRPr>
          </a:p>
          <a:p>
            <a:r>
              <a:rPr lang="en-US" sz="2400" kern="0" dirty="0"/>
              <a:t>Ipilimumab</a:t>
            </a:r>
          </a:p>
          <a:p>
            <a:r>
              <a:rPr lang="en-US" sz="2400" kern="0" dirty="0"/>
              <a:t>(</a:t>
            </a:r>
            <a:r>
              <a:rPr lang="en-US" sz="2400" kern="0" dirty="0" err="1"/>
              <a:t>Tremelimumab</a:t>
            </a:r>
            <a:r>
              <a:rPr lang="en-US" sz="2400" kern="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4201594050"/>
      </p:ext>
    </p:extLst>
  </p:cSld>
  <p:clrMapOvr>
    <a:masterClrMapping/>
  </p:clrMapOvr>
  <p:transition spd="slow"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Rationale for Immune Checkpoint Inhibitors After Chemoradiation Therapy for Locally Advanced NSCLC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idx="4294967295"/>
          </p:nvPr>
        </p:nvSpPr>
        <p:spPr>
          <a:xfrm>
            <a:off x="1066800" y="5520117"/>
            <a:ext cx="10744200" cy="82452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700" b="0" dirty="0" err="1">
                <a:solidFill>
                  <a:schemeClr val="tx1"/>
                </a:solidFill>
              </a:rPr>
              <a:t>Chemoradiation</a:t>
            </a:r>
            <a:r>
              <a:rPr lang="en-US" sz="1700" b="0" dirty="0">
                <a:solidFill>
                  <a:schemeClr val="tx1"/>
                </a:solidFill>
              </a:rPr>
              <a:t> therapy may increase </a:t>
            </a:r>
            <a:r>
              <a:rPr lang="en-US" sz="1700" b="0" dirty="0" err="1">
                <a:solidFill>
                  <a:schemeClr val="tx1"/>
                </a:solidFill>
              </a:rPr>
              <a:t>neoantigen</a:t>
            </a:r>
            <a:r>
              <a:rPr lang="en-US" sz="1700" b="0" dirty="0">
                <a:solidFill>
                  <a:schemeClr val="tx1"/>
                </a:solidFill>
              </a:rPr>
              <a:t> production, which promotes T-cell infiltration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700" b="0" dirty="0">
                <a:solidFill>
                  <a:schemeClr val="tx1"/>
                </a:solidFill>
              </a:rPr>
              <a:t>Immune checkpoint inhibitors prevent PD-1/PD-L1 proteins from interfering with cytotoxic T-cell response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6382194"/>
            <a:ext cx="7560840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5613" eaLnBrk="1" hangingPunct="1">
              <a:defRPr/>
            </a:pPr>
            <a:r>
              <a:rPr lang="en-US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Chen HHW et al. </a:t>
            </a:r>
            <a:r>
              <a:rPr lang="en-US" sz="1600" i="1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Oncotarget</a:t>
            </a:r>
            <a:r>
              <a:rPr lang="en-US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2017;</a:t>
            </a:r>
            <a:r>
              <a:rPr lang="is-IS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8(37):62742-58.</a:t>
            </a:r>
            <a:endParaRPr lang="en-US" sz="1600" dirty="0"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9846ACBF-0DB7-9E44-B146-CBBCA2B2F8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1379409"/>
            <a:ext cx="7239000" cy="4140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8965786"/>
      </p:ext>
    </p:extLst>
  </p:cSld>
  <p:clrMapOvr>
    <a:masterClrMapping/>
  </p:clrMapOvr>
  <p:transition spd="slow"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Disclosures for Moderator Neil Love, MD</a:t>
            </a:r>
          </a:p>
        </p:txBody>
      </p:sp>
      <p:sp>
        <p:nvSpPr>
          <p:cNvPr id="8194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sz="1900" dirty="0" err="1">
                <a:solidFill>
                  <a:srgbClr val="FFFFFF"/>
                </a:solidFill>
              </a:rPr>
              <a:t>Dr</a:t>
            </a:r>
            <a:r>
              <a:rPr lang="en-US" sz="1900" dirty="0">
                <a:solidFill>
                  <a:srgbClr val="FFFFFF"/>
                </a:solidFill>
              </a:rPr>
              <a:t> Love is president and CEO of Research To Practice. Research To Practice receives funds in the form of educational grants to develop CME activities from the following commercial interests: AbbVie Inc, </a:t>
            </a:r>
            <a:r>
              <a:rPr lang="en-US" sz="1900" dirty="0" err="1">
                <a:solidFill>
                  <a:srgbClr val="FFFFFF"/>
                </a:solidFill>
              </a:rPr>
              <a:t>Acerta</a:t>
            </a:r>
            <a:r>
              <a:rPr lang="en-US" sz="1900" dirty="0">
                <a:solidFill>
                  <a:srgbClr val="FFFFFF"/>
                </a:solidFill>
              </a:rPr>
              <a:t> Pharma — A member of the AstraZeneca Group, Adaptive Biotechnologies, </a:t>
            </a:r>
            <a:r>
              <a:rPr lang="en-US" sz="1900" dirty="0" err="1">
                <a:solidFill>
                  <a:srgbClr val="FFFFFF"/>
                </a:solidFill>
              </a:rPr>
              <a:t>Agendia</a:t>
            </a:r>
            <a:r>
              <a:rPr lang="en-US" sz="1900" dirty="0">
                <a:solidFill>
                  <a:srgbClr val="FFFFFF"/>
                </a:solidFill>
              </a:rPr>
              <a:t> Inc, </a:t>
            </a:r>
            <a:r>
              <a:rPr lang="en-US" sz="1900" dirty="0" err="1">
                <a:solidFill>
                  <a:srgbClr val="FFFFFF"/>
                </a:solidFill>
              </a:rPr>
              <a:t>Agios</a:t>
            </a:r>
            <a:r>
              <a:rPr lang="en-US" sz="1900" dirty="0">
                <a:solidFill>
                  <a:srgbClr val="FFFFFF"/>
                </a:solidFill>
              </a:rPr>
              <a:t> Pharmaceuticals Inc, Amgen Inc, Ariad Pharmaceuticals Inc, Array </a:t>
            </a:r>
            <a:r>
              <a:rPr lang="en-US" sz="1900" dirty="0" err="1">
                <a:solidFill>
                  <a:srgbClr val="FFFFFF"/>
                </a:solidFill>
              </a:rPr>
              <a:t>BioPharma</a:t>
            </a:r>
            <a:r>
              <a:rPr lang="en-US" sz="1900" dirty="0">
                <a:solidFill>
                  <a:srgbClr val="FFFFFF"/>
                </a:solidFill>
              </a:rPr>
              <a:t> Inc, Astellas Pharma Global Development Inc, AstraZeneca Pharmaceuticals LP, Bayer HealthCare Pharmaceuticals, </a:t>
            </a:r>
            <a:r>
              <a:rPr lang="en-US" sz="1900" dirty="0" err="1">
                <a:solidFill>
                  <a:srgbClr val="FFFFFF"/>
                </a:solidFill>
              </a:rPr>
              <a:t>Biodesix</a:t>
            </a:r>
            <a:r>
              <a:rPr lang="en-US" sz="1900" dirty="0">
                <a:solidFill>
                  <a:srgbClr val="FFFFFF"/>
                </a:solidFill>
              </a:rPr>
              <a:t> Inc, </a:t>
            </a:r>
            <a:r>
              <a:rPr lang="en-US" sz="1900" dirty="0" err="1">
                <a:solidFill>
                  <a:srgbClr val="FFFFFF"/>
                </a:solidFill>
              </a:rPr>
              <a:t>bioTheranostics</a:t>
            </a:r>
            <a:r>
              <a:rPr lang="en-US" sz="1900" dirty="0">
                <a:solidFill>
                  <a:srgbClr val="FFFFFF"/>
                </a:solidFill>
              </a:rPr>
              <a:t> Inc, Boehringer Ingelheim Pharmaceuticals Inc, Boston Biomedical Inc, Bristol-Myers Squibb Company, Celgene Corporation, Clovis Oncology, Daiichi Sankyo Inc, </a:t>
            </a:r>
            <a:r>
              <a:rPr lang="en-US" sz="1900" dirty="0" err="1">
                <a:solidFill>
                  <a:srgbClr val="FFFFFF"/>
                </a:solidFill>
              </a:rPr>
              <a:t>Dendreon</a:t>
            </a:r>
            <a:r>
              <a:rPr lang="en-US" sz="1900" dirty="0">
                <a:solidFill>
                  <a:srgbClr val="FFFFFF"/>
                </a:solidFill>
              </a:rPr>
              <a:t> Pharmaceuticals Inc, Eisai Inc, </a:t>
            </a:r>
            <a:r>
              <a:rPr lang="en-US" sz="1900" dirty="0" err="1">
                <a:solidFill>
                  <a:srgbClr val="FFFFFF"/>
                </a:solidFill>
              </a:rPr>
              <a:t>Exelixis</a:t>
            </a:r>
            <a:r>
              <a:rPr lang="en-US" sz="1900" dirty="0">
                <a:solidFill>
                  <a:srgbClr val="FFFFFF"/>
                </a:solidFill>
              </a:rPr>
              <a:t> Inc, Foundation Medicine, Genentech, </a:t>
            </a:r>
            <a:r>
              <a:rPr lang="en-US" sz="1900" dirty="0" err="1">
                <a:solidFill>
                  <a:srgbClr val="FFFFFF"/>
                </a:solidFill>
              </a:rPr>
              <a:t>Genmab</a:t>
            </a:r>
            <a:r>
              <a:rPr lang="en-US" sz="1900" dirty="0">
                <a:solidFill>
                  <a:srgbClr val="FFFFFF"/>
                </a:solidFill>
              </a:rPr>
              <a:t>, Genomic Health Inc, Gilead Sciences Inc, Guardant Health, </a:t>
            </a:r>
            <a:r>
              <a:rPr lang="en-US" sz="1900" dirty="0" err="1">
                <a:solidFill>
                  <a:srgbClr val="FFFFFF"/>
                </a:solidFill>
              </a:rPr>
              <a:t>Halozyme</a:t>
            </a:r>
            <a:r>
              <a:rPr lang="en-US" sz="1900" dirty="0">
                <a:solidFill>
                  <a:srgbClr val="FFFFFF"/>
                </a:solidFill>
              </a:rPr>
              <a:t> Inc, </a:t>
            </a:r>
            <a:r>
              <a:rPr lang="en-US" sz="1900" dirty="0" err="1">
                <a:solidFill>
                  <a:srgbClr val="FFFFFF"/>
                </a:solidFill>
              </a:rPr>
              <a:t>ImmunoGen</a:t>
            </a:r>
            <a:r>
              <a:rPr lang="en-US" sz="1900" dirty="0">
                <a:solidFill>
                  <a:srgbClr val="FFFFFF"/>
                </a:solidFill>
              </a:rPr>
              <a:t> Inc, Incyte Corporation, Infinity Pharmaceuticals Inc, Ipsen Biopharmaceuticals Inc, Janssen Biotech Inc, administered by Janssen Scientific Affairs LLC, Jazz Pharmaceuticals Inc, Kite Pharma Inc, Lexicon Pharmaceuticals Inc, Lilly, </a:t>
            </a:r>
            <a:r>
              <a:rPr lang="en-US" sz="1900" dirty="0" err="1">
                <a:solidFill>
                  <a:srgbClr val="FFFFFF"/>
                </a:solidFill>
              </a:rPr>
              <a:t>Loxo</a:t>
            </a:r>
            <a:r>
              <a:rPr lang="en-US" sz="1900" dirty="0">
                <a:solidFill>
                  <a:srgbClr val="FFFFFF"/>
                </a:solidFill>
              </a:rPr>
              <a:t> Oncology, Merck, Merrimack Pharmaceuticals Inc, Myriad Genetic Laboratories Inc, </a:t>
            </a:r>
            <a:r>
              <a:rPr lang="en-US" sz="1900" dirty="0" err="1">
                <a:solidFill>
                  <a:srgbClr val="FFFFFF"/>
                </a:solidFill>
              </a:rPr>
              <a:t>Natera</a:t>
            </a:r>
            <a:r>
              <a:rPr lang="en-US" sz="1900" dirty="0">
                <a:solidFill>
                  <a:srgbClr val="FFFFFF"/>
                </a:solidFill>
              </a:rPr>
              <a:t> Inc, Novartis, </a:t>
            </a:r>
            <a:r>
              <a:rPr lang="en-US" sz="1900" dirty="0" err="1">
                <a:solidFill>
                  <a:srgbClr val="FFFFFF"/>
                </a:solidFill>
              </a:rPr>
              <a:t>Oncopeptides</a:t>
            </a:r>
            <a:r>
              <a:rPr lang="en-US" sz="1900" dirty="0">
                <a:solidFill>
                  <a:srgbClr val="FFFFFF"/>
                </a:solidFill>
              </a:rPr>
              <a:t>, Pfizer Inc, Pharmacyclics LLC, an AbbVie Company, Prometheus Laboratories Inc, Puma Biotechnology Inc, Regeneron Pharmaceuticals Inc, Sandoz Inc, a Novartis Division, Sanofi Genzyme, Seattle Genetics, </a:t>
            </a:r>
            <a:r>
              <a:rPr lang="en-US" sz="1900" dirty="0" err="1">
                <a:solidFill>
                  <a:srgbClr val="FFFFFF"/>
                </a:solidFill>
              </a:rPr>
              <a:t>Sirtex</a:t>
            </a:r>
            <a:r>
              <a:rPr lang="en-US" sz="1900" dirty="0">
                <a:solidFill>
                  <a:srgbClr val="FFFFFF"/>
                </a:solidFill>
              </a:rPr>
              <a:t> Medical Ltd, Spectrum Pharmaceuticals Inc, Taiho Oncology Inc, Takeda Oncology, </a:t>
            </a:r>
            <a:r>
              <a:rPr lang="en-US" sz="1900" dirty="0" err="1">
                <a:solidFill>
                  <a:srgbClr val="FFFFFF"/>
                </a:solidFill>
              </a:rPr>
              <a:t>Tesaro</a:t>
            </a:r>
            <a:r>
              <a:rPr lang="en-US" sz="1900" dirty="0">
                <a:solidFill>
                  <a:srgbClr val="FFFFFF"/>
                </a:solidFill>
              </a:rPr>
              <a:t>, Teva Oncology, Tokai Pharmaceuticals Inc and </a:t>
            </a:r>
            <a:r>
              <a:rPr lang="en-US" sz="1900" dirty="0" err="1">
                <a:solidFill>
                  <a:srgbClr val="FFFFFF"/>
                </a:solidFill>
              </a:rPr>
              <a:t>Tolero</a:t>
            </a:r>
            <a:r>
              <a:rPr lang="en-US" sz="1900" dirty="0">
                <a:solidFill>
                  <a:srgbClr val="FFFFFF"/>
                </a:solidFill>
              </a:rPr>
              <a:t> Pharmaceuticals. </a:t>
            </a:r>
          </a:p>
        </p:txBody>
      </p:sp>
    </p:spTree>
    <p:extLst>
      <p:ext uri="{BB962C8B-B14F-4D97-AF65-F5344CB8AC3E}">
        <p14:creationId xmlns:p14="http://schemas.microsoft.com/office/powerpoint/2010/main" val="377434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PACIFIC: Phase III Trial of </a:t>
            </a:r>
            <a:r>
              <a:rPr lang="en-US" dirty="0" err="1"/>
              <a:t>Durvalumab</a:t>
            </a:r>
            <a:r>
              <a:rPr lang="en-US" dirty="0"/>
              <a:t> After </a:t>
            </a:r>
            <a:r>
              <a:rPr lang="en-US" dirty="0" err="1"/>
              <a:t>Chemoradiation</a:t>
            </a:r>
            <a:r>
              <a:rPr lang="en-US" dirty="0"/>
              <a:t> Therapy in Stage III, Locally Advanced, </a:t>
            </a:r>
            <a:r>
              <a:rPr lang="en-US" dirty="0" err="1"/>
              <a:t>Unresectable</a:t>
            </a:r>
            <a:r>
              <a:rPr lang="en-US" dirty="0"/>
              <a:t> NSCLC</a:t>
            </a:r>
            <a:endParaRPr lang="en-US" sz="210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798" y="6393543"/>
            <a:ext cx="995140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5613" eaLnBrk="1" hangingPunct="1">
              <a:defRPr/>
            </a:pPr>
            <a:r>
              <a:rPr lang="en-US" sz="16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www.clinicaltrials.gov</a:t>
            </a:r>
            <a:r>
              <a:rPr lang="en-US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. Accessed April 2019; Antonia SJ et al. </a:t>
            </a:r>
            <a:r>
              <a:rPr lang="en-US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N </a:t>
            </a:r>
            <a:r>
              <a:rPr lang="en-US" sz="1600" i="1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Engl</a:t>
            </a:r>
            <a:r>
              <a:rPr lang="en-US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J Med </a:t>
            </a:r>
            <a:r>
              <a:rPr lang="en-US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2017;377(20):1919-29</a:t>
            </a:r>
          </a:p>
        </p:txBody>
      </p:sp>
      <p:sp>
        <p:nvSpPr>
          <p:cNvPr id="9" name="object 6"/>
          <p:cNvSpPr txBox="1"/>
          <p:nvPr/>
        </p:nvSpPr>
        <p:spPr>
          <a:xfrm>
            <a:off x="6061389" y="4159123"/>
            <a:ext cx="1758950" cy="945530"/>
          </a:xfrm>
          <a:prstGeom prst="rect">
            <a:avLst/>
          </a:prstGeom>
          <a:solidFill>
            <a:srgbClr val="F8951E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rtlCol="0" anchor="ctr">
            <a:noAutofit/>
          </a:bodyPr>
          <a:lstStyle/>
          <a:p>
            <a:pPr algn="ctr" defTabSz="455613" eaLnBrk="1" fontAlgn="auto" hangingPunct="1">
              <a:spcBef>
                <a:spcPts val="815"/>
              </a:spcBef>
              <a:spcAft>
                <a:spcPts val="0"/>
              </a:spcAft>
              <a:defRPr/>
            </a:pPr>
            <a:r>
              <a:rPr sz="14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Placebo</a:t>
            </a:r>
            <a:br>
              <a:rPr lang="en-US" sz="14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sz="1400" b="1" spc="-5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10 </a:t>
            </a:r>
            <a:r>
              <a:rPr sz="14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mg/kg q2w</a:t>
            </a:r>
            <a:r>
              <a:rPr lang="en-US" sz="14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k</a:t>
            </a:r>
            <a:r>
              <a:rPr sz="1400" b="1" spc="-95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400" b="1" spc="-5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for </a:t>
            </a:r>
            <a:br>
              <a:rPr lang="en-US" sz="1400" b="1" spc="-5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sz="14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up </a:t>
            </a:r>
            <a:r>
              <a:rPr sz="1400" b="1" spc="-5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to </a:t>
            </a:r>
            <a:r>
              <a:rPr sz="14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12 </a:t>
            </a:r>
            <a:r>
              <a:rPr sz="1400" b="1" spc="-5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months </a:t>
            </a:r>
            <a:br>
              <a:rPr lang="en-US" sz="1400" b="1" spc="-5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sz="1400" b="1" spc="-5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N</a:t>
            </a:r>
            <a:r>
              <a:rPr lang="en-US" sz="1400" b="1" spc="-5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400" b="1" spc="-5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=</a:t>
            </a:r>
            <a:r>
              <a:rPr lang="en-US" sz="1400" b="1" spc="-5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400" b="1" spc="-5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237</a:t>
            </a:r>
            <a:endParaRPr sz="1400" b="1" dirty="0">
              <a:solidFill>
                <a:srgbClr val="002B51"/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0" name="object 7"/>
          <p:cNvSpPr/>
          <p:nvPr/>
        </p:nvSpPr>
        <p:spPr>
          <a:xfrm>
            <a:off x="4785802" y="2568769"/>
            <a:ext cx="1275715" cy="1042035"/>
          </a:xfrm>
          <a:custGeom>
            <a:avLst/>
            <a:gdLst/>
            <a:ahLst/>
            <a:cxnLst/>
            <a:rect l="l" t="t" r="r" b="b"/>
            <a:pathLst>
              <a:path w="1275714" h="1042035">
                <a:moveTo>
                  <a:pt x="915035" y="1029335"/>
                </a:moveTo>
                <a:lnTo>
                  <a:pt x="0" y="1029335"/>
                </a:lnTo>
                <a:lnTo>
                  <a:pt x="0" y="1042035"/>
                </a:lnTo>
                <a:lnTo>
                  <a:pt x="924940" y="1042035"/>
                </a:lnTo>
                <a:lnTo>
                  <a:pt x="927735" y="1039113"/>
                </a:lnTo>
                <a:lnTo>
                  <a:pt x="927735" y="1035685"/>
                </a:lnTo>
                <a:lnTo>
                  <a:pt x="915035" y="1035685"/>
                </a:lnTo>
                <a:lnTo>
                  <a:pt x="915035" y="1029335"/>
                </a:lnTo>
                <a:close/>
              </a:path>
              <a:path w="1275714" h="1042035">
                <a:moveTo>
                  <a:pt x="1199007" y="31750"/>
                </a:moveTo>
                <a:lnTo>
                  <a:pt x="917828" y="31750"/>
                </a:lnTo>
                <a:lnTo>
                  <a:pt x="915035" y="34543"/>
                </a:lnTo>
                <a:lnTo>
                  <a:pt x="915035" y="1035685"/>
                </a:lnTo>
                <a:lnTo>
                  <a:pt x="921385" y="1029335"/>
                </a:lnTo>
                <a:lnTo>
                  <a:pt x="927735" y="1029335"/>
                </a:lnTo>
                <a:lnTo>
                  <a:pt x="927735" y="44450"/>
                </a:lnTo>
                <a:lnTo>
                  <a:pt x="921385" y="44450"/>
                </a:lnTo>
                <a:lnTo>
                  <a:pt x="927735" y="38100"/>
                </a:lnTo>
                <a:lnTo>
                  <a:pt x="1199007" y="38100"/>
                </a:lnTo>
                <a:lnTo>
                  <a:pt x="1199007" y="31750"/>
                </a:lnTo>
                <a:close/>
              </a:path>
              <a:path w="1275714" h="1042035">
                <a:moveTo>
                  <a:pt x="927735" y="1029335"/>
                </a:moveTo>
                <a:lnTo>
                  <a:pt x="921385" y="1029335"/>
                </a:lnTo>
                <a:lnTo>
                  <a:pt x="915035" y="1035685"/>
                </a:lnTo>
                <a:lnTo>
                  <a:pt x="927735" y="1035685"/>
                </a:lnTo>
                <a:lnTo>
                  <a:pt x="927735" y="1029335"/>
                </a:lnTo>
                <a:close/>
              </a:path>
              <a:path w="1275714" h="1042035">
                <a:moveTo>
                  <a:pt x="1199007" y="0"/>
                </a:moveTo>
                <a:lnTo>
                  <a:pt x="1199007" y="76200"/>
                </a:lnTo>
                <a:lnTo>
                  <a:pt x="1262507" y="44450"/>
                </a:lnTo>
                <a:lnTo>
                  <a:pt x="1211707" y="44450"/>
                </a:lnTo>
                <a:lnTo>
                  <a:pt x="1211707" y="31750"/>
                </a:lnTo>
                <a:lnTo>
                  <a:pt x="1262507" y="31750"/>
                </a:lnTo>
                <a:lnTo>
                  <a:pt x="1199007" y="0"/>
                </a:lnTo>
                <a:close/>
              </a:path>
              <a:path w="1275714" h="1042035">
                <a:moveTo>
                  <a:pt x="927735" y="38100"/>
                </a:moveTo>
                <a:lnTo>
                  <a:pt x="921385" y="44450"/>
                </a:lnTo>
                <a:lnTo>
                  <a:pt x="927735" y="44450"/>
                </a:lnTo>
                <a:lnTo>
                  <a:pt x="927735" y="38100"/>
                </a:lnTo>
                <a:close/>
              </a:path>
              <a:path w="1275714" h="1042035">
                <a:moveTo>
                  <a:pt x="1199007" y="38100"/>
                </a:moveTo>
                <a:lnTo>
                  <a:pt x="927735" y="38100"/>
                </a:lnTo>
                <a:lnTo>
                  <a:pt x="927735" y="44450"/>
                </a:lnTo>
                <a:lnTo>
                  <a:pt x="1199007" y="44450"/>
                </a:lnTo>
                <a:lnTo>
                  <a:pt x="1199007" y="38100"/>
                </a:lnTo>
                <a:close/>
              </a:path>
              <a:path w="1275714" h="1042035">
                <a:moveTo>
                  <a:pt x="1262507" y="31750"/>
                </a:moveTo>
                <a:lnTo>
                  <a:pt x="1211707" y="31750"/>
                </a:lnTo>
                <a:lnTo>
                  <a:pt x="1211707" y="44450"/>
                </a:lnTo>
                <a:lnTo>
                  <a:pt x="1262507" y="44450"/>
                </a:lnTo>
                <a:lnTo>
                  <a:pt x="1275207" y="38100"/>
                </a:lnTo>
                <a:lnTo>
                  <a:pt x="1262507" y="31750"/>
                </a:lnTo>
                <a:close/>
              </a:path>
            </a:pathLst>
          </a:custGeom>
          <a:solidFill>
            <a:srgbClr val="002E5E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3600" b="1">
              <a:solidFill>
                <a:srgbClr val="0025A7"/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1" name="object 8"/>
          <p:cNvSpPr/>
          <p:nvPr/>
        </p:nvSpPr>
        <p:spPr>
          <a:xfrm>
            <a:off x="4785802" y="3597214"/>
            <a:ext cx="1275715" cy="1002030"/>
          </a:xfrm>
          <a:custGeom>
            <a:avLst/>
            <a:gdLst/>
            <a:ahLst/>
            <a:cxnLst/>
            <a:rect l="l" t="t" r="r" b="b"/>
            <a:pathLst>
              <a:path w="1275714" h="1002029">
                <a:moveTo>
                  <a:pt x="1199007" y="925334"/>
                </a:moveTo>
                <a:lnTo>
                  <a:pt x="1199007" y="1001534"/>
                </a:lnTo>
                <a:lnTo>
                  <a:pt x="1262507" y="969784"/>
                </a:lnTo>
                <a:lnTo>
                  <a:pt x="1211707" y="969784"/>
                </a:lnTo>
                <a:lnTo>
                  <a:pt x="1211707" y="957084"/>
                </a:lnTo>
                <a:lnTo>
                  <a:pt x="1262507" y="957084"/>
                </a:lnTo>
                <a:lnTo>
                  <a:pt x="1199007" y="925334"/>
                </a:lnTo>
                <a:close/>
              </a:path>
              <a:path w="1275714" h="1002029">
                <a:moveTo>
                  <a:pt x="915035" y="6350"/>
                </a:moveTo>
                <a:lnTo>
                  <a:pt x="915035" y="966939"/>
                </a:lnTo>
                <a:lnTo>
                  <a:pt x="917828" y="969784"/>
                </a:lnTo>
                <a:lnTo>
                  <a:pt x="1199007" y="969784"/>
                </a:lnTo>
                <a:lnTo>
                  <a:pt x="1199007" y="963434"/>
                </a:lnTo>
                <a:lnTo>
                  <a:pt x="927735" y="963434"/>
                </a:lnTo>
                <a:lnTo>
                  <a:pt x="921385" y="957084"/>
                </a:lnTo>
                <a:lnTo>
                  <a:pt x="927735" y="957084"/>
                </a:lnTo>
                <a:lnTo>
                  <a:pt x="927735" y="12700"/>
                </a:lnTo>
                <a:lnTo>
                  <a:pt x="921385" y="12700"/>
                </a:lnTo>
                <a:lnTo>
                  <a:pt x="915035" y="6350"/>
                </a:lnTo>
                <a:close/>
              </a:path>
              <a:path w="1275714" h="1002029">
                <a:moveTo>
                  <a:pt x="1262507" y="957084"/>
                </a:moveTo>
                <a:lnTo>
                  <a:pt x="1211707" y="957084"/>
                </a:lnTo>
                <a:lnTo>
                  <a:pt x="1211707" y="969784"/>
                </a:lnTo>
                <a:lnTo>
                  <a:pt x="1262507" y="969784"/>
                </a:lnTo>
                <a:lnTo>
                  <a:pt x="1275207" y="963434"/>
                </a:lnTo>
                <a:lnTo>
                  <a:pt x="1262507" y="957084"/>
                </a:lnTo>
                <a:close/>
              </a:path>
              <a:path w="1275714" h="1002029">
                <a:moveTo>
                  <a:pt x="927735" y="957084"/>
                </a:moveTo>
                <a:lnTo>
                  <a:pt x="921385" y="957084"/>
                </a:lnTo>
                <a:lnTo>
                  <a:pt x="927735" y="963434"/>
                </a:lnTo>
                <a:lnTo>
                  <a:pt x="927735" y="957084"/>
                </a:lnTo>
                <a:close/>
              </a:path>
              <a:path w="1275714" h="1002029">
                <a:moveTo>
                  <a:pt x="1199007" y="957084"/>
                </a:moveTo>
                <a:lnTo>
                  <a:pt x="927735" y="957084"/>
                </a:lnTo>
                <a:lnTo>
                  <a:pt x="927735" y="963434"/>
                </a:lnTo>
                <a:lnTo>
                  <a:pt x="1199007" y="963434"/>
                </a:lnTo>
                <a:lnTo>
                  <a:pt x="1199007" y="957084"/>
                </a:lnTo>
                <a:close/>
              </a:path>
              <a:path w="1275714" h="1002029">
                <a:moveTo>
                  <a:pt x="924940" y="0"/>
                </a:moveTo>
                <a:lnTo>
                  <a:pt x="0" y="0"/>
                </a:lnTo>
                <a:lnTo>
                  <a:pt x="0" y="12700"/>
                </a:lnTo>
                <a:lnTo>
                  <a:pt x="915035" y="12700"/>
                </a:lnTo>
                <a:lnTo>
                  <a:pt x="915035" y="6350"/>
                </a:lnTo>
                <a:lnTo>
                  <a:pt x="927735" y="6350"/>
                </a:lnTo>
                <a:lnTo>
                  <a:pt x="927735" y="2793"/>
                </a:lnTo>
                <a:lnTo>
                  <a:pt x="924940" y="0"/>
                </a:lnTo>
                <a:close/>
              </a:path>
              <a:path w="1275714" h="1002029">
                <a:moveTo>
                  <a:pt x="927735" y="6350"/>
                </a:moveTo>
                <a:lnTo>
                  <a:pt x="915035" y="6350"/>
                </a:lnTo>
                <a:lnTo>
                  <a:pt x="921385" y="12700"/>
                </a:lnTo>
                <a:lnTo>
                  <a:pt x="927735" y="12700"/>
                </a:lnTo>
                <a:lnTo>
                  <a:pt x="927735" y="6350"/>
                </a:lnTo>
                <a:close/>
              </a:path>
            </a:pathLst>
          </a:custGeom>
          <a:solidFill>
            <a:srgbClr val="002E5E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3600" b="1">
              <a:solidFill>
                <a:srgbClr val="0025A7"/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2" name="object 9"/>
          <p:cNvSpPr txBox="1"/>
          <p:nvPr/>
        </p:nvSpPr>
        <p:spPr>
          <a:xfrm>
            <a:off x="6017094" y="3201609"/>
            <a:ext cx="1847668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 defTabSz="455613" eaLnBrk="1" fontAlgn="auto" hangingPunct="1">
              <a:spcBef>
                <a:spcPts val="100"/>
              </a:spcBef>
              <a:spcAft>
                <a:spcPts val="0"/>
              </a:spcAft>
              <a:defRPr/>
            </a:pPr>
            <a:r>
              <a:rPr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2:1 randomization,</a:t>
            </a:r>
            <a:r>
              <a:rPr lang="en-US"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4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stratified </a:t>
            </a:r>
            <a:r>
              <a:rPr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by age,</a:t>
            </a:r>
            <a:r>
              <a:rPr sz="1400" spc="-11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sex</a:t>
            </a:r>
            <a:br>
              <a:rPr lang="en-US"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and smoking history </a:t>
            </a:r>
            <a:br>
              <a:rPr lang="en-US"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N</a:t>
            </a:r>
            <a:r>
              <a:rPr lang="en-US"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=</a:t>
            </a:r>
            <a:r>
              <a:rPr lang="en-US"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713</a:t>
            </a:r>
            <a:endParaRPr sz="1400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3" name="object 10"/>
          <p:cNvSpPr txBox="1"/>
          <p:nvPr/>
        </p:nvSpPr>
        <p:spPr>
          <a:xfrm>
            <a:off x="8185253" y="3853712"/>
            <a:ext cx="2412111" cy="118237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7938" defTabSz="455613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sz="1400" b="1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Key secondary</a:t>
            </a:r>
            <a:r>
              <a:rPr sz="1400" b="1" spc="-4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40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endpoints</a:t>
            </a:r>
          </a:p>
          <a:p>
            <a:pPr marL="184785" indent="-172085" defTabSz="455613" eaLnBrk="1" fontAlgn="auto" hangingPunct="1">
              <a:spcBef>
                <a:spcPts val="600"/>
              </a:spcBef>
              <a:spcAft>
                <a:spcPts val="0"/>
              </a:spcAft>
              <a:buFontTx/>
              <a:buChar char="•"/>
              <a:tabLst>
                <a:tab pos="185420" algn="l"/>
              </a:tabLst>
              <a:defRPr/>
            </a:pPr>
            <a:r>
              <a:rPr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ORR </a:t>
            </a:r>
            <a:r>
              <a:rPr sz="14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(per</a:t>
            </a:r>
            <a:r>
              <a:rPr sz="1400" spc="-9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BICR)</a:t>
            </a:r>
            <a:endParaRPr sz="1400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184785" indent="-172085" defTabSz="455613" eaLnBrk="1" fontAlgn="auto" hangingPunct="1">
              <a:spcBef>
                <a:spcPts val="600"/>
              </a:spcBef>
              <a:spcAft>
                <a:spcPts val="0"/>
              </a:spcAft>
              <a:buFontTx/>
              <a:buChar char="•"/>
              <a:tabLst>
                <a:tab pos="185420" algn="l"/>
              </a:tabLst>
              <a:defRPr/>
            </a:pPr>
            <a:r>
              <a:rPr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DoR </a:t>
            </a:r>
            <a:r>
              <a:rPr sz="14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(per</a:t>
            </a:r>
            <a:r>
              <a:rPr sz="1400" spc="-9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BICR)</a:t>
            </a:r>
            <a:endParaRPr sz="1400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184785" indent="-172085" defTabSz="455613" eaLnBrk="1" fontAlgn="auto" hangingPunct="1">
              <a:spcBef>
                <a:spcPts val="600"/>
              </a:spcBef>
              <a:spcAft>
                <a:spcPts val="0"/>
              </a:spcAft>
              <a:buFontTx/>
              <a:buChar char="•"/>
              <a:tabLst>
                <a:tab pos="185420" algn="l"/>
              </a:tabLst>
              <a:defRPr/>
            </a:pPr>
            <a:r>
              <a:rPr sz="14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Safety and</a:t>
            </a:r>
            <a:r>
              <a:rPr sz="1400" spc="-1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4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tolerability</a:t>
            </a:r>
            <a:endParaRPr sz="1400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4" name="object 11"/>
          <p:cNvSpPr txBox="1"/>
          <p:nvPr/>
        </p:nvSpPr>
        <p:spPr>
          <a:xfrm>
            <a:off x="7975533" y="2134428"/>
            <a:ext cx="2997267" cy="955357"/>
          </a:xfrm>
          <a:prstGeom prst="rect">
            <a:avLst/>
          </a:prstGeom>
          <a:solidFill>
            <a:srgbClr val="002E5E"/>
          </a:solidFill>
          <a:ln w="6096">
            <a:solidFill>
              <a:srgbClr val="D9D9D9"/>
            </a:solidFill>
          </a:ln>
        </p:spPr>
        <p:txBody>
          <a:bodyPr vert="horz" wrap="square" lIns="0" tIns="6350" rIns="0" bIns="0" rtlCol="0" anchor="ctr" anchorCtr="0">
            <a:noAutofit/>
          </a:bodyPr>
          <a:lstStyle/>
          <a:p>
            <a:pPr marL="525145"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300" b="1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Coprimary</a:t>
            </a:r>
            <a:r>
              <a:rPr sz="1300" b="1" spc="-120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300" b="1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endpoints</a:t>
            </a:r>
          </a:p>
          <a:p>
            <a:pPr marL="278130" indent="-172085" defTabSz="455613" eaLnBrk="1" fontAlgn="auto" hangingPunct="1">
              <a:spcBef>
                <a:spcPts val="595"/>
              </a:spcBef>
              <a:spcAft>
                <a:spcPts val="0"/>
              </a:spcAft>
              <a:buFontTx/>
              <a:buChar char="•"/>
              <a:tabLst>
                <a:tab pos="278765" algn="l"/>
              </a:tabLst>
              <a:defRPr/>
            </a:pP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PFS by </a:t>
            </a:r>
            <a:r>
              <a:rPr sz="1300" spc="-5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BICR using RECIST</a:t>
            </a:r>
            <a:r>
              <a:rPr sz="1300" spc="-30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v1.1</a:t>
            </a:r>
            <a:endParaRPr sz="1300" dirty="0">
              <a:solidFill>
                <a:srgbClr val="FFFFFF"/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278130" indent="-172085" defTabSz="455613" eaLnBrk="1" fontAlgn="auto" hangingPunct="1">
              <a:spcBef>
                <a:spcPts val="595"/>
              </a:spcBef>
              <a:spcAft>
                <a:spcPts val="0"/>
              </a:spcAft>
              <a:buFontTx/>
              <a:buChar char="•"/>
              <a:tabLst>
                <a:tab pos="278765" algn="l"/>
              </a:tabLst>
              <a:defRPr/>
            </a:pPr>
            <a:r>
              <a:rPr lang="en-US" sz="1300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Overall survival</a:t>
            </a:r>
          </a:p>
        </p:txBody>
      </p:sp>
      <p:sp>
        <p:nvSpPr>
          <p:cNvPr id="15" name="object 14"/>
          <p:cNvSpPr txBox="1"/>
          <p:nvPr/>
        </p:nvSpPr>
        <p:spPr>
          <a:xfrm>
            <a:off x="4869454" y="3042919"/>
            <a:ext cx="8464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3335" defTabSz="455613" eaLnBrk="1" fontAlgn="auto" hangingPunct="1">
              <a:spcBef>
                <a:spcPts val="100"/>
              </a:spcBef>
              <a:spcAft>
                <a:spcPts val="0"/>
              </a:spcAft>
              <a:defRPr/>
            </a:pPr>
            <a:r>
              <a:rPr sz="1200" b="1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</a:t>
            </a:r>
            <a:r>
              <a:rPr lang="en-US" sz="1200" b="1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-</a:t>
            </a:r>
            <a:r>
              <a:rPr sz="1200" b="1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42 days</a:t>
            </a:r>
            <a:r>
              <a:rPr lang="en-US" sz="1200" b="1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200" b="1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po</a:t>
            </a:r>
            <a:r>
              <a:rPr sz="120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st</a:t>
            </a:r>
            <a:r>
              <a:rPr sz="1200" b="1" spc="-1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-</a:t>
            </a:r>
            <a:r>
              <a:rPr sz="1200" b="1" spc="-5" dirty="0" err="1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cC</a:t>
            </a:r>
            <a:r>
              <a:rPr sz="1200" b="1" spc="-35" dirty="0" err="1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</a:t>
            </a:r>
            <a:r>
              <a:rPr sz="1200" b="1" dirty="0" err="1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T</a:t>
            </a:r>
            <a:endParaRPr sz="1200" b="1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6" name="object 6"/>
          <p:cNvSpPr txBox="1"/>
          <p:nvPr/>
        </p:nvSpPr>
        <p:spPr>
          <a:xfrm>
            <a:off x="6061389" y="2134428"/>
            <a:ext cx="1758950" cy="981214"/>
          </a:xfrm>
          <a:prstGeom prst="rect">
            <a:avLst/>
          </a:prstGeom>
          <a:solidFill>
            <a:srgbClr val="92D050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rtlCol="0" anchor="ctr">
            <a:noAutofit/>
          </a:bodyPr>
          <a:lstStyle/>
          <a:p>
            <a:pPr algn="ctr" defTabSz="455613" eaLnBrk="1" fontAlgn="auto" hangingPunct="1">
              <a:spcBef>
                <a:spcPts val="815"/>
              </a:spcBef>
              <a:spcAft>
                <a:spcPts val="0"/>
              </a:spcAft>
              <a:defRPr/>
            </a:pPr>
            <a:r>
              <a:rPr lang="en-US" sz="1400" b="1" dirty="0" err="1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Durvalumab</a:t>
            </a:r>
            <a:br>
              <a:rPr lang="en-US" sz="14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lang="en-US" sz="14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10 mg/kg q2wk for </a:t>
            </a:r>
            <a:br>
              <a:rPr lang="en-US" sz="14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lang="en-US" sz="14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up to 12 months</a:t>
            </a:r>
            <a:br>
              <a:rPr lang="en-US" sz="14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lang="en-US" sz="14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N = 476</a:t>
            </a:r>
          </a:p>
        </p:txBody>
      </p:sp>
      <p:sp>
        <p:nvSpPr>
          <p:cNvPr id="8" name="object 4"/>
          <p:cNvSpPr txBox="1"/>
          <p:nvPr/>
        </p:nvSpPr>
        <p:spPr>
          <a:xfrm>
            <a:off x="1803559" y="2051253"/>
            <a:ext cx="3026212" cy="3053400"/>
          </a:xfrm>
          <a:prstGeom prst="rect">
            <a:avLst/>
          </a:prstGeom>
          <a:solidFill>
            <a:srgbClr val="00528E"/>
          </a:solidFill>
          <a:ln w="19050">
            <a:solidFill>
              <a:schemeClr val="tx1"/>
            </a:solidFill>
          </a:ln>
        </p:spPr>
        <p:txBody>
          <a:bodyPr vert="horz" wrap="square" lIns="0" tIns="87630" rIns="0" bIns="0" rtlCol="0">
            <a:spAutoFit/>
          </a:bodyPr>
          <a:lstStyle/>
          <a:p>
            <a:pPr marL="352425" marR="238125" indent="-172085" defTabSz="455613" eaLnBrk="1" fontAlgn="auto" hangingPunct="1">
              <a:spcBef>
                <a:spcPts val="400"/>
              </a:spcBef>
              <a:spcAft>
                <a:spcPts val="0"/>
              </a:spcAft>
              <a:buFontTx/>
              <a:buChar char="•"/>
              <a:tabLst>
                <a:tab pos="353060" algn="l"/>
              </a:tabLst>
              <a:defRPr/>
            </a:pPr>
            <a:r>
              <a:rPr lang="en-US"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</a:t>
            </a:r>
            <a:r>
              <a:rPr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tage </a:t>
            </a:r>
            <a:r>
              <a:rPr sz="16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III, </a:t>
            </a:r>
            <a:r>
              <a:rPr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locally</a:t>
            </a:r>
            <a:r>
              <a:rPr lang="en-US"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advanced, unresectable NSCLC </a:t>
            </a:r>
            <a:r>
              <a:rPr lang="en-US"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with no disease progression after </a:t>
            </a:r>
            <a:r>
              <a:rPr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definitive platinum-based </a:t>
            </a:r>
            <a:r>
              <a:rPr sz="1600" spc="-10" dirty="0" err="1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cCRT</a:t>
            </a:r>
            <a:r>
              <a:rPr sz="1600" spc="-1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(≥2</a:t>
            </a:r>
            <a:r>
              <a:rPr sz="1600" spc="-7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cycles)</a:t>
            </a:r>
            <a:endParaRPr sz="1600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352425" indent="-172085" defTabSz="455613" eaLnBrk="1" fontAlgn="auto" hangingPunct="1">
              <a:spcBef>
                <a:spcPts val="400"/>
              </a:spcBef>
              <a:spcAft>
                <a:spcPts val="0"/>
              </a:spcAft>
              <a:buFontTx/>
              <a:buChar char="•"/>
              <a:tabLst>
                <a:tab pos="353060" algn="l"/>
              </a:tabLst>
              <a:defRPr/>
            </a:pPr>
            <a:r>
              <a:rPr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18 years or</a:t>
            </a:r>
            <a:r>
              <a:rPr sz="1600" spc="-6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older</a:t>
            </a:r>
            <a:endParaRPr sz="1600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352425" indent="-172085" defTabSz="455613" eaLnBrk="1" fontAlgn="auto" hangingPunct="1">
              <a:spcBef>
                <a:spcPts val="400"/>
              </a:spcBef>
              <a:spcAft>
                <a:spcPts val="0"/>
              </a:spcAft>
              <a:buFontTx/>
              <a:buChar char="•"/>
              <a:tabLst>
                <a:tab pos="353060" algn="l"/>
              </a:tabLst>
              <a:defRPr/>
            </a:pPr>
            <a:r>
              <a:rPr sz="1600" spc="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WHO </a:t>
            </a:r>
            <a:r>
              <a:rPr sz="16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PS </a:t>
            </a:r>
            <a:r>
              <a:rPr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0 or</a:t>
            </a:r>
            <a:r>
              <a:rPr sz="1600" spc="-114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</a:t>
            </a:r>
            <a:endParaRPr sz="1600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352425" indent="-172085" defTabSz="455613" eaLnBrk="1" fontAlgn="auto" hangingPunct="1">
              <a:spcBef>
                <a:spcPts val="400"/>
              </a:spcBef>
              <a:spcAft>
                <a:spcPts val="0"/>
              </a:spcAft>
              <a:buFontTx/>
              <a:buChar char="•"/>
              <a:tabLst>
                <a:tab pos="353060" algn="l"/>
              </a:tabLst>
              <a:defRPr/>
            </a:pPr>
            <a:r>
              <a:rPr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Estimated life expectancy</a:t>
            </a:r>
            <a:r>
              <a:rPr sz="1600" spc="-6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br>
              <a:rPr lang="en-US" sz="1600" spc="-6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o</a:t>
            </a:r>
            <a:r>
              <a:rPr sz="16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f</a:t>
            </a:r>
            <a:r>
              <a:rPr lang="en-US" sz="16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lang="en-US"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&gt;12</a:t>
            </a:r>
            <a:r>
              <a:rPr lang="en-US" sz="1600" spc="-8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lang="en-US"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weeks</a:t>
            </a:r>
            <a:endParaRPr lang="en-US" sz="1600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352425" indent="-172085" defTabSz="455613" eaLnBrk="1" fontAlgn="auto" hangingPunct="1">
              <a:spcBef>
                <a:spcPts val="400"/>
              </a:spcBef>
              <a:spcAft>
                <a:spcPts val="0"/>
              </a:spcAft>
              <a:buFontTx/>
              <a:buChar char="•"/>
              <a:tabLst>
                <a:tab pos="353060" algn="l"/>
              </a:tabLst>
              <a:defRPr/>
            </a:pPr>
            <a:r>
              <a:rPr sz="1600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Archived </a:t>
            </a:r>
            <a:r>
              <a:rPr sz="16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tissue</a:t>
            </a:r>
          </a:p>
          <a:p>
            <a:pPr marL="640715" defTabSz="455613" eaLnBrk="1" fontAlgn="auto" hangingPunct="1">
              <a:spcBef>
                <a:spcPts val="400"/>
              </a:spcBef>
              <a:spcAft>
                <a:spcPts val="0"/>
              </a:spcAft>
              <a:defRPr/>
            </a:pPr>
            <a:r>
              <a:rPr sz="1600" b="1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All-comers</a:t>
            </a:r>
            <a:r>
              <a:rPr sz="1600" b="1" spc="-3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sz="1600" b="1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population</a:t>
            </a:r>
            <a:endParaRPr sz="1600" b="1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E1B330-9396-F041-A419-B304AE1FFFF2}"/>
              </a:ext>
            </a:extLst>
          </p:cNvPr>
          <p:cNvSpPr/>
          <p:nvPr/>
        </p:nvSpPr>
        <p:spPr>
          <a:xfrm>
            <a:off x="1803559" y="540385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5613" eaLnBrk="1" hangingPunct="1"/>
            <a:r>
              <a:rPr lang="en-US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BICR = blinded independent central review</a:t>
            </a:r>
          </a:p>
          <a:p>
            <a:pPr defTabSz="455613" eaLnBrk="1" hangingPunct="1"/>
            <a:r>
              <a:rPr lang="en-US" sz="16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cCRT</a:t>
            </a:r>
            <a:r>
              <a:rPr lang="en-US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= concurrent chemoradiation therapy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4238129"/>
      </p:ext>
    </p:extLst>
  </p:cSld>
  <p:clrMapOvr>
    <a:masterClrMapping/>
  </p:clrMapOvr>
  <p:transition spd="slow"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PACIFIC: PFS by Blinded Independent Central Review in the Intention-to-Treat Population (Primary Endpoint)</a:t>
            </a:r>
          </a:p>
        </p:txBody>
      </p:sp>
      <p:sp>
        <p:nvSpPr>
          <p:cNvPr id="36866" name="Content Placeholder 6"/>
          <p:cNvSpPr>
            <a:spLocks noGrp="1"/>
          </p:cNvSpPr>
          <p:nvPr>
            <p:ph idx="4294967295"/>
          </p:nvPr>
        </p:nvSpPr>
        <p:spPr>
          <a:xfrm>
            <a:off x="970365" y="5326572"/>
            <a:ext cx="10561751" cy="1060050"/>
          </a:xfrm>
        </p:spPr>
        <p:txBody>
          <a:bodyPr/>
          <a:lstStyle/>
          <a:p>
            <a:r>
              <a:rPr lang="en-US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new safety signals were observed, and the most common Grade 3 or 4 adverse event associated with </a:t>
            </a:r>
            <a:r>
              <a:rPr lang="en-US" sz="18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durvalumab</a:t>
            </a:r>
            <a:r>
              <a:rPr lang="en-US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compared to placebo was pneumonia (4.4% and 3.8%, respectively).</a:t>
            </a:r>
          </a:p>
        </p:txBody>
      </p:sp>
      <p:graphicFrame>
        <p:nvGraphicFramePr>
          <p:cNvPr id="282" name="object 278">
            <a:extLst>
              <a:ext uri="{FF2B5EF4-FFF2-40B4-BE49-F238E27FC236}">
                <a16:creationId xmlns:a16="http://schemas.microsoft.com/office/drawing/2014/main" id="{5BBF4598-25DF-2E41-B03F-99B3AEBF301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96000" y="1485324"/>
          <a:ext cx="5167811" cy="13759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49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0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71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3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b="1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ts val="1090"/>
                        </a:lnSpc>
                      </a:pPr>
                      <a:endParaRPr lang="en-US" sz="1600" b="1" spc="-5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  <a:p>
                      <a:pPr marR="28575" algn="ctr">
                        <a:lnSpc>
                          <a:spcPts val="1090"/>
                        </a:lnSpc>
                      </a:pPr>
                      <a:r>
                        <a:rPr sz="16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Durvalumab</a:t>
                      </a:r>
                      <a:endParaRPr sz="1600" b="1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  <a:p>
                      <a:pPr marR="27305" algn="ctr">
                        <a:lnSpc>
                          <a:spcPts val="1085"/>
                        </a:lnSpc>
                      </a:pPr>
                      <a:endParaRPr lang="en-US" sz="1600" b="1" spc="-5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  <a:p>
                      <a:pPr marR="27305" algn="ctr">
                        <a:lnSpc>
                          <a:spcPts val="1085"/>
                        </a:lnSpc>
                      </a:pPr>
                      <a:r>
                        <a:rPr sz="16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</a:t>
                      </a:r>
                      <a:r>
                        <a:rPr lang="en-US" sz="16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sz="16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476)</a:t>
                      </a:r>
                      <a:endParaRPr sz="1600" b="1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381635" indent="-12700" algn="ctr">
                        <a:lnSpc>
                          <a:spcPts val="1090"/>
                        </a:lnSpc>
                      </a:pPr>
                      <a:endParaRPr lang="en-US" sz="1600" b="1" spc="-5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  <a:p>
                      <a:pPr marL="11113" indent="0" algn="ctr">
                        <a:lnSpc>
                          <a:spcPts val="1090"/>
                        </a:lnSpc>
                        <a:tabLst/>
                      </a:pPr>
                      <a:r>
                        <a:rPr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Placebo</a:t>
                      </a:r>
                      <a:endParaRPr sz="1600" b="1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  <a:p>
                      <a:pPr marL="11113" indent="0" algn="ctr">
                        <a:lnSpc>
                          <a:spcPts val="1085"/>
                        </a:lnSpc>
                        <a:tabLst/>
                      </a:pPr>
                      <a:br>
                        <a:rPr lang="en-US"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</a:br>
                      <a:r>
                        <a:rPr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</a:t>
                      </a:r>
                      <a:r>
                        <a:rPr lang="en-US"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237)</a:t>
                      </a:r>
                      <a:endParaRPr sz="1600" b="1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203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600" b="0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sz="1600" b="0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Median </a:t>
                      </a:r>
                      <a:r>
                        <a:rPr sz="1600" b="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PFS,</a:t>
                      </a:r>
                      <a:r>
                        <a:rPr sz="1600" b="0" spc="-7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months</a:t>
                      </a:r>
                      <a:endParaRPr sz="1600" b="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5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600" b="0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16.8</a:t>
                      </a:r>
                      <a:endParaRPr sz="1600" b="0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5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600" b="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5.6</a:t>
                      </a:r>
                      <a:endParaRPr sz="1600" b="0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238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600" b="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sz="1600" b="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12-month PFS rate</a:t>
                      </a:r>
                      <a:endParaRPr sz="1600" b="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33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n-US" sz="1600" b="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55.9%</a:t>
                      </a:r>
                      <a:endParaRPr sz="1600" b="0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9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600" b="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35.3%</a:t>
                      </a:r>
                      <a:endParaRPr sz="1600" b="0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9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4176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lang="en-US" sz="1600" b="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sz="1600" b="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18-month PFS rate</a:t>
                      </a:r>
                      <a:endParaRPr sz="1600" b="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100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lang="en-US" sz="1600" b="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44.2%</a:t>
                      </a:r>
                      <a:endParaRPr sz="1600" b="0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80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1600" b="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27.0%</a:t>
                      </a:r>
                      <a:endParaRPr sz="1600" b="0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80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3" name="object 280">
            <a:extLst>
              <a:ext uri="{FF2B5EF4-FFF2-40B4-BE49-F238E27FC236}">
                <a16:creationId xmlns:a16="http://schemas.microsoft.com/office/drawing/2014/main" id="{632E56B0-5FE6-3C43-B31A-329DC6467E94}"/>
              </a:ext>
            </a:extLst>
          </p:cNvPr>
          <p:cNvSpPr txBox="1"/>
          <p:nvPr/>
        </p:nvSpPr>
        <p:spPr>
          <a:xfrm>
            <a:off x="8142840" y="3474901"/>
            <a:ext cx="2191841" cy="563998"/>
          </a:xfrm>
          <a:prstGeom prst="rect">
            <a:avLst/>
          </a:prstGeom>
          <a:solidFill>
            <a:srgbClr val="002B51"/>
          </a:solidFill>
          <a:ln>
            <a:solidFill>
              <a:schemeClr val="bg1"/>
            </a:solidFill>
          </a:ln>
        </p:spPr>
        <p:txBody>
          <a:bodyPr vert="horz" wrap="square" lIns="0" tIns="10001" rIns="0" bIns="0" rtlCol="0" anchor="ctr">
            <a:noAutofit/>
          </a:bodyPr>
          <a:lstStyle/>
          <a:p>
            <a:pPr marL="5715" algn="ctr" defTabSz="455613" eaLnBrk="1" fontAlgn="auto" hangingPunct="1">
              <a:spcBef>
                <a:spcPts val="79"/>
              </a:spcBef>
              <a:spcAft>
                <a:spcPts val="0"/>
              </a:spcAft>
              <a:defRPr/>
            </a:pPr>
            <a:r>
              <a:rPr sz="1200" b="1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Stratified hazard ratio</a:t>
            </a: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=</a:t>
            </a:r>
            <a:r>
              <a:rPr sz="1200" b="1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0.52</a:t>
            </a:r>
          </a:p>
          <a:p>
            <a:pPr marL="4763" algn="ctr" defTabSz="455613" eaLnBrk="1" fontAlgn="auto" hangingPunct="1">
              <a:spcBef>
                <a:spcPts val="4"/>
              </a:spcBef>
              <a:spcAft>
                <a:spcPts val="0"/>
              </a:spcAft>
              <a:defRPr/>
            </a:pPr>
            <a:r>
              <a:rPr sz="1200" b="1" spc="-8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Two-sided</a:t>
            </a:r>
            <a:r>
              <a:rPr sz="1200" b="1" spc="-79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1200" b="1" i="1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p</a:t>
            </a: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&lt;</a:t>
            </a: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nb-NO" sz="1200" b="1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0.001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61C4A4E-803A-B442-B852-7498FDED7397}"/>
              </a:ext>
            </a:extLst>
          </p:cNvPr>
          <p:cNvGrpSpPr/>
          <p:nvPr/>
        </p:nvGrpSpPr>
        <p:grpSpPr>
          <a:xfrm>
            <a:off x="1273898" y="1728257"/>
            <a:ext cx="6224935" cy="3314703"/>
            <a:chOff x="1273898" y="1728257"/>
            <a:chExt cx="6224935" cy="3314703"/>
          </a:xfrm>
        </p:grpSpPr>
        <p:sp>
          <p:nvSpPr>
            <p:cNvPr id="9" name="object 3">
              <a:extLst>
                <a:ext uri="{FF2B5EF4-FFF2-40B4-BE49-F238E27FC236}">
                  <a16:creationId xmlns:a16="http://schemas.microsoft.com/office/drawing/2014/main" id="{8C2C5621-83D1-7A4B-96F1-9644295A3B77}"/>
                </a:ext>
              </a:extLst>
            </p:cNvPr>
            <p:cNvSpPr/>
            <p:nvPr/>
          </p:nvSpPr>
          <p:spPr>
            <a:xfrm>
              <a:off x="1857317" y="1794735"/>
              <a:ext cx="0" cy="2578785"/>
            </a:xfrm>
            <a:custGeom>
              <a:avLst/>
              <a:gdLst/>
              <a:ahLst/>
              <a:cxnLst/>
              <a:rect l="l" t="t" r="r" b="b"/>
              <a:pathLst>
                <a:path h="2639695">
                  <a:moveTo>
                    <a:pt x="0" y="0"/>
                  </a:moveTo>
                  <a:lnTo>
                    <a:pt x="0" y="2639567"/>
                  </a:lnTo>
                </a:path>
              </a:pathLst>
            </a:custGeom>
            <a:ln w="16764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srgbClr val="000000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0" name="object 4">
              <a:extLst>
                <a:ext uri="{FF2B5EF4-FFF2-40B4-BE49-F238E27FC236}">
                  <a16:creationId xmlns:a16="http://schemas.microsoft.com/office/drawing/2014/main" id="{D4551897-4518-1B4F-9E5F-A35C8585D4A1}"/>
                </a:ext>
              </a:extLst>
            </p:cNvPr>
            <p:cNvSpPr/>
            <p:nvPr/>
          </p:nvSpPr>
          <p:spPr>
            <a:xfrm>
              <a:off x="1857319" y="4313841"/>
              <a:ext cx="4393922" cy="0"/>
            </a:xfrm>
            <a:custGeom>
              <a:avLst/>
              <a:gdLst/>
              <a:ahLst/>
              <a:cxnLst/>
              <a:rect l="l" t="t" r="r" b="b"/>
              <a:pathLst>
                <a:path w="4497705">
                  <a:moveTo>
                    <a:pt x="4497324" y="0"/>
                  </a:moveTo>
                  <a:lnTo>
                    <a:pt x="0" y="0"/>
                  </a:lnTo>
                </a:path>
              </a:pathLst>
            </a:custGeom>
            <a:ln w="16764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125" b="1">
                <a:solidFill>
                  <a:srgbClr val="0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11" name="object 5">
              <a:extLst>
                <a:ext uri="{FF2B5EF4-FFF2-40B4-BE49-F238E27FC236}">
                  <a16:creationId xmlns:a16="http://schemas.microsoft.com/office/drawing/2014/main" id="{FA9321E7-4A93-5141-ABFB-C9AE02F4C1D2}"/>
                </a:ext>
              </a:extLst>
            </p:cNvPr>
            <p:cNvSpPr/>
            <p:nvPr/>
          </p:nvSpPr>
          <p:spPr>
            <a:xfrm>
              <a:off x="1796277" y="1900439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67055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srgbClr val="000000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2" name="object 6">
              <a:extLst>
                <a:ext uri="{FF2B5EF4-FFF2-40B4-BE49-F238E27FC236}">
                  <a16:creationId xmlns:a16="http://schemas.microsoft.com/office/drawing/2014/main" id="{437EF3A5-1070-4D47-9A66-AC98E16FC488}"/>
                </a:ext>
              </a:extLst>
            </p:cNvPr>
            <p:cNvSpPr/>
            <p:nvPr/>
          </p:nvSpPr>
          <p:spPr>
            <a:xfrm>
              <a:off x="1796277" y="2135676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67055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srgbClr val="000000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3" name="object 7">
              <a:extLst>
                <a:ext uri="{FF2B5EF4-FFF2-40B4-BE49-F238E27FC236}">
                  <a16:creationId xmlns:a16="http://schemas.microsoft.com/office/drawing/2014/main" id="{1AAF579F-725E-E248-8544-356EFC09F3BE}"/>
                </a:ext>
              </a:extLst>
            </p:cNvPr>
            <p:cNvSpPr/>
            <p:nvPr/>
          </p:nvSpPr>
          <p:spPr>
            <a:xfrm>
              <a:off x="1796277" y="2359001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67055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srgbClr val="000000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4" name="object 8">
              <a:extLst>
                <a:ext uri="{FF2B5EF4-FFF2-40B4-BE49-F238E27FC236}">
                  <a16:creationId xmlns:a16="http://schemas.microsoft.com/office/drawing/2014/main" id="{50F79098-35AA-094F-B4D6-41B03DE409BA}"/>
                </a:ext>
              </a:extLst>
            </p:cNvPr>
            <p:cNvSpPr/>
            <p:nvPr/>
          </p:nvSpPr>
          <p:spPr>
            <a:xfrm>
              <a:off x="1796277" y="2595726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67055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srgbClr val="000000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5" name="object 9">
              <a:extLst>
                <a:ext uri="{FF2B5EF4-FFF2-40B4-BE49-F238E27FC236}">
                  <a16:creationId xmlns:a16="http://schemas.microsoft.com/office/drawing/2014/main" id="{5E2B47F5-06F2-CD48-9FE5-002CE19B31DB}"/>
                </a:ext>
              </a:extLst>
            </p:cNvPr>
            <p:cNvSpPr/>
            <p:nvPr/>
          </p:nvSpPr>
          <p:spPr>
            <a:xfrm>
              <a:off x="1796277" y="2829473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67055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srgbClr val="000000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6" name="object 10">
              <a:extLst>
                <a:ext uri="{FF2B5EF4-FFF2-40B4-BE49-F238E27FC236}">
                  <a16:creationId xmlns:a16="http://schemas.microsoft.com/office/drawing/2014/main" id="{BB9507E6-0E4E-EE49-BD41-8FC2C0155B71}"/>
                </a:ext>
              </a:extLst>
            </p:cNvPr>
            <p:cNvSpPr/>
            <p:nvPr/>
          </p:nvSpPr>
          <p:spPr>
            <a:xfrm>
              <a:off x="1796277" y="3063219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67055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srgbClr val="000000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7" name="object 11">
              <a:extLst>
                <a:ext uri="{FF2B5EF4-FFF2-40B4-BE49-F238E27FC236}">
                  <a16:creationId xmlns:a16="http://schemas.microsoft.com/office/drawing/2014/main" id="{D4EED377-030D-654F-92AF-065A44C4682E}"/>
                </a:ext>
              </a:extLst>
            </p:cNvPr>
            <p:cNvSpPr/>
            <p:nvPr/>
          </p:nvSpPr>
          <p:spPr>
            <a:xfrm>
              <a:off x="1796277" y="3288033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67055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srgbClr val="000000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8" name="object 12">
              <a:extLst>
                <a:ext uri="{FF2B5EF4-FFF2-40B4-BE49-F238E27FC236}">
                  <a16:creationId xmlns:a16="http://schemas.microsoft.com/office/drawing/2014/main" id="{2E9C62C4-DD16-6F4B-8EA6-D4E91A0A35F4}"/>
                </a:ext>
              </a:extLst>
            </p:cNvPr>
            <p:cNvSpPr/>
            <p:nvPr/>
          </p:nvSpPr>
          <p:spPr>
            <a:xfrm>
              <a:off x="1796277" y="3521781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67055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srgbClr val="000000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9" name="object 13">
              <a:extLst>
                <a:ext uri="{FF2B5EF4-FFF2-40B4-BE49-F238E27FC236}">
                  <a16:creationId xmlns:a16="http://schemas.microsoft.com/office/drawing/2014/main" id="{8C43C538-0387-CF43-A224-EB40E85A71D2}"/>
                </a:ext>
              </a:extLst>
            </p:cNvPr>
            <p:cNvSpPr/>
            <p:nvPr/>
          </p:nvSpPr>
          <p:spPr>
            <a:xfrm>
              <a:off x="1796277" y="3757016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67055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srgbClr val="000000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0" name="object 14">
              <a:extLst>
                <a:ext uri="{FF2B5EF4-FFF2-40B4-BE49-F238E27FC236}">
                  <a16:creationId xmlns:a16="http://schemas.microsoft.com/office/drawing/2014/main" id="{F319AF61-BBB5-5948-9417-092EE4995475}"/>
                </a:ext>
              </a:extLst>
            </p:cNvPr>
            <p:cNvSpPr/>
            <p:nvPr/>
          </p:nvSpPr>
          <p:spPr>
            <a:xfrm>
              <a:off x="1796277" y="3992252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67055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srgbClr val="000000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1" name="object 15">
              <a:extLst>
                <a:ext uri="{FF2B5EF4-FFF2-40B4-BE49-F238E27FC236}">
                  <a16:creationId xmlns:a16="http://schemas.microsoft.com/office/drawing/2014/main" id="{3593F6B1-24F7-F64A-B762-474C006CFF7C}"/>
                </a:ext>
              </a:extLst>
            </p:cNvPr>
            <p:cNvSpPr/>
            <p:nvPr/>
          </p:nvSpPr>
          <p:spPr>
            <a:xfrm>
              <a:off x="1796277" y="4215577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67055" y="0"/>
                  </a:moveTo>
                  <a:lnTo>
                    <a:pt x="0" y="0"/>
                  </a:lnTo>
                </a:path>
              </a:pathLst>
            </a:custGeom>
            <a:ln w="16764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125" b="1">
                <a:solidFill>
                  <a:srgbClr val="0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2" name="object 16">
              <a:extLst>
                <a:ext uri="{FF2B5EF4-FFF2-40B4-BE49-F238E27FC236}">
                  <a16:creationId xmlns:a16="http://schemas.microsoft.com/office/drawing/2014/main" id="{A1BA808C-1441-C748-9DE4-16026A97AB84}"/>
                </a:ext>
              </a:extLst>
            </p:cNvPr>
            <p:cNvSpPr/>
            <p:nvPr/>
          </p:nvSpPr>
          <p:spPr>
            <a:xfrm>
              <a:off x="2324812" y="4313843"/>
              <a:ext cx="0" cy="62655"/>
            </a:xfrm>
            <a:custGeom>
              <a:avLst/>
              <a:gdLst/>
              <a:ahLst/>
              <a:cxnLst/>
              <a:rect l="l" t="t" r="r" b="b"/>
              <a:pathLst>
                <a:path h="64135">
                  <a:moveTo>
                    <a:pt x="0" y="64007"/>
                  </a:moveTo>
                  <a:lnTo>
                    <a:pt x="0" y="0"/>
                  </a:lnTo>
                </a:path>
              </a:pathLst>
            </a:custGeom>
            <a:ln w="16764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125" b="1">
                <a:solidFill>
                  <a:srgbClr val="0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3" name="object 17">
              <a:extLst>
                <a:ext uri="{FF2B5EF4-FFF2-40B4-BE49-F238E27FC236}">
                  <a16:creationId xmlns:a16="http://schemas.microsoft.com/office/drawing/2014/main" id="{F93C009C-4E09-B548-90B9-E549CBAB0B82}"/>
                </a:ext>
              </a:extLst>
            </p:cNvPr>
            <p:cNvSpPr/>
            <p:nvPr/>
          </p:nvSpPr>
          <p:spPr>
            <a:xfrm>
              <a:off x="2793796" y="4313843"/>
              <a:ext cx="0" cy="62655"/>
            </a:xfrm>
            <a:custGeom>
              <a:avLst/>
              <a:gdLst/>
              <a:ahLst/>
              <a:cxnLst/>
              <a:rect l="l" t="t" r="r" b="b"/>
              <a:pathLst>
                <a:path h="64135">
                  <a:moveTo>
                    <a:pt x="0" y="64007"/>
                  </a:moveTo>
                  <a:lnTo>
                    <a:pt x="0" y="0"/>
                  </a:lnTo>
                </a:path>
              </a:pathLst>
            </a:custGeom>
            <a:ln w="16764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125" b="1">
                <a:solidFill>
                  <a:srgbClr val="0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4" name="object 18">
              <a:extLst>
                <a:ext uri="{FF2B5EF4-FFF2-40B4-BE49-F238E27FC236}">
                  <a16:creationId xmlns:a16="http://schemas.microsoft.com/office/drawing/2014/main" id="{22678F75-CE92-AA4E-8CEE-73658913FDDC}"/>
                </a:ext>
              </a:extLst>
            </p:cNvPr>
            <p:cNvSpPr/>
            <p:nvPr/>
          </p:nvSpPr>
          <p:spPr>
            <a:xfrm>
              <a:off x="3261289" y="4313843"/>
              <a:ext cx="0" cy="62655"/>
            </a:xfrm>
            <a:custGeom>
              <a:avLst/>
              <a:gdLst/>
              <a:ahLst/>
              <a:cxnLst/>
              <a:rect l="l" t="t" r="r" b="b"/>
              <a:pathLst>
                <a:path h="64135">
                  <a:moveTo>
                    <a:pt x="0" y="64007"/>
                  </a:moveTo>
                  <a:lnTo>
                    <a:pt x="0" y="0"/>
                  </a:lnTo>
                </a:path>
              </a:pathLst>
            </a:custGeom>
            <a:ln w="16764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125" b="1">
                <a:solidFill>
                  <a:srgbClr val="0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5" name="object 19">
              <a:extLst>
                <a:ext uri="{FF2B5EF4-FFF2-40B4-BE49-F238E27FC236}">
                  <a16:creationId xmlns:a16="http://schemas.microsoft.com/office/drawing/2014/main" id="{C02409F7-7314-D44A-A251-0BB8AD7EC247}"/>
                </a:ext>
              </a:extLst>
            </p:cNvPr>
            <p:cNvSpPr/>
            <p:nvPr/>
          </p:nvSpPr>
          <p:spPr>
            <a:xfrm>
              <a:off x="3728783" y="4313843"/>
              <a:ext cx="0" cy="62655"/>
            </a:xfrm>
            <a:custGeom>
              <a:avLst/>
              <a:gdLst/>
              <a:ahLst/>
              <a:cxnLst/>
              <a:rect l="l" t="t" r="r" b="b"/>
              <a:pathLst>
                <a:path h="64135">
                  <a:moveTo>
                    <a:pt x="0" y="64007"/>
                  </a:moveTo>
                  <a:lnTo>
                    <a:pt x="0" y="0"/>
                  </a:lnTo>
                </a:path>
              </a:pathLst>
            </a:custGeom>
            <a:ln w="16764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125" b="1">
                <a:solidFill>
                  <a:srgbClr val="0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6" name="object 20">
              <a:extLst>
                <a:ext uri="{FF2B5EF4-FFF2-40B4-BE49-F238E27FC236}">
                  <a16:creationId xmlns:a16="http://schemas.microsoft.com/office/drawing/2014/main" id="{F24BA1EE-FAAD-F145-A5A2-CAE804611A02}"/>
                </a:ext>
              </a:extLst>
            </p:cNvPr>
            <p:cNvSpPr/>
            <p:nvPr/>
          </p:nvSpPr>
          <p:spPr>
            <a:xfrm>
              <a:off x="4197765" y="4313843"/>
              <a:ext cx="0" cy="62655"/>
            </a:xfrm>
            <a:custGeom>
              <a:avLst/>
              <a:gdLst/>
              <a:ahLst/>
              <a:cxnLst/>
              <a:rect l="l" t="t" r="r" b="b"/>
              <a:pathLst>
                <a:path h="64135">
                  <a:moveTo>
                    <a:pt x="0" y="64007"/>
                  </a:moveTo>
                  <a:lnTo>
                    <a:pt x="0" y="0"/>
                  </a:lnTo>
                </a:path>
              </a:pathLst>
            </a:custGeom>
            <a:ln w="16764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125" b="1">
                <a:solidFill>
                  <a:srgbClr val="0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7" name="object 21">
              <a:extLst>
                <a:ext uri="{FF2B5EF4-FFF2-40B4-BE49-F238E27FC236}">
                  <a16:creationId xmlns:a16="http://schemas.microsoft.com/office/drawing/2014/main" id="{932B2EDD-7E8E-4F43-AC5F-80AC180E1407}"/>
                </a:ext>
              </a:extLst>
            </p:cNvPr>
            <p:cNvSpPr/>
            <p:nvPr/>
          </p:nvSpPr>
          <p:spPr>
            <a:xfrm>
              <a:off x="4656327" y="4313843"/>
              <a:ext cx="0" cy="62655"/>
            </a:xfrm>
            <a:custGeom>
              <a:avLst/>
              <a:gdLst/>
              <a:ahLst/>
              <a:cxnLst/>
              <a:rect l="l" t="t" r="r" b="b"/>
              <a:pathLst>
                <a:path h="64135">
                  <a:moveTo>
                    <a:pt x="0" y="64007"/>
                  </a:moveTo>
                  <a:lnTo>
                    <a:pt x="0" y="0"/>
                  </a:lnTo>
                </a:path>
              </a:pathLst>
            </a:custGeom>
            <a:ln w="16764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125" b="1">
                <a:solidFill>
                  <a:srgbClr val="0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8" name="object 22">
              <a:extLst>
                <a:ext uri="{FF2B5EF4-FFF2-40B4-BE49-F238E27FC236}">
                  <a16:creationId xmlns:a16="http://schemas.microsoft.com/office/drawing/2014/main" id="{D4AEF037-1909-ED41-B802-B2DBFFD9135A}"/>
                </a:ext>
              </a:extLst>
            </p:cNvPr>
            <p:cNvSpPr/>
            <p:nvPr/>
          </p:nvSpPr>
          <p:spPr>
            <a:xfrm>
              <a:off x="5123821" y="4313843"/>
              <a:ext cx="0" cy="62655"/>
            </a:xfrm>
            <a:custGeom>
              <a:avLst/>
              <a:gdLst/>
              <a:ahLst/>
              <a:cxnLst/>
              <a:rect l="l" t="t" r="r" b="b"/>
              <a:pathLst>
                <a:path h="64135">
                  <a:moveTo>
                    <a:pt x="0" y="64007"/>
                  </a:moveTo>
                  <a:lnTo>
                    <a:pt x="0" y="0"/>
                  </a:lnTo>
                </a:path>
              </a:pathLst>
            </a:custGeom>
            <a:ln w="16764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125" b="1">
                <a:solidFill>
                  <a:srgbClr val="0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9" name="object 23">
              <a:extLst>
                <a:ext uri="{FF2B5EF4-FFF2-40B4-BE49-F238E27FC236}">
                  <a16:creationId xmlns:a16="http://schemas.microsoft.com/office/drawing/2014/main" id="{6A62927E-165A-EE40-AC5F-734C8F0EA36C}"/>
                </a:ext>
              </a:extLst>
            </p:cNvPr>
            <p:cNvSpPr/>
            <p:nvPr/>
          </p:nvSpPr>
          <p:spPr>
            <a:xfrm>
              <a:off x="5592803" y="4313843"/>
              <a:ext cx="0" cy="62655"/>
            </a:xfrm>
            <a:custGeom>
              <a:avLst/>
              <a:gdLst/>
              <a:ahLst/>
              <a:cxnLst/>
              <a:rect l="l" t="t" r="r" b="b"/>
              <a:pathLst>
                <a:path h="64135">
                  <a:moveTo>
                    <a:pt x="0" y="64007"/>
                  </a:moveTo>
                  <a:lnTo>
                    <a:pt x="0" y="0"/>
                  </a:lnTo>
                </a:path>
              </a:pathLst>
            </a:custGeom>
            <a:ln w="16764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125" b="1">
                <a:solidFill>
                  <a:srgbClr val="0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30" name="object 24">
              <a:extLst>
                <a:ext uri="{FF2B5EF4-FFF2-40B4-BE49-F238E27FC236}">
                  <a16:creationId xmlns:a16="http://schemas.microsoft.com/office/drawing/2014/main" id="{3A8F6FAC-A283-2144-8E00-B76577C5C9EE}"/>
                </a:ext>
              </a:extLst>
            </p:cNvPr>
            <p:cNvSpPr/>
            <p:nvPr/>
          </p:nvSpPr>
          <p:spPr>
            <a:xfrm>
              <a:off x="6060297" y="4313843"/>
              <a:ext cx="0" cy="62655"/>
            </a:xfrm>
            <a:custGeom>
              <a:avLst/>
              <a:gdLst/>
              <a:ahLst/>
              <a:cxnLst/>
              <a:rect l="l" t="t" r="r" b="b"/>
              <a:pathLst>
                <a:path h="64135">
                  <a:moveTo>
                    <a:pt x="0" y="64007"/>
                  </a:moveTo>
                  <a:lnTo>
                    <a:pt x="0" y="0"/>
                  </a:lnTo>
                </a:path>
              </a:pathLst>
            </a:custGeom>
            <a:ln w="16764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125" b="1">
                <a:solidFill>
                  <a:srgbClr val="0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31" name="object 25">
              <a:extLst>
                <a:ext uri="{FF2B5EF4-FFF2-40B4-BE49-F238E27FC236}">
                  <a16:creationId xmlns:a16="http://schemas.microsoft.com/office/drawing/2014/main" id="{C38884ED-9681-5446-B897-DBB421B35A56}"/>
                </a:ext>
              </a:extLst>
            </p:cNvPr>
            <p:cNvSpPr/>
            <p:nvPr/>
          </p:nvSpPr>
          <p:spPr>
            <a:xfrm>
              <a:off x="1861043" y="1899696"/>
              <a:ext cx="3950373" cy="1895783"/>
            </a:xfrm>
            <a:custGeom>
              <a:avLst/>
              <a:gdLst/>
              <a:ahLst/>
              <a:cxnLst/>
              <a:rect l="l" t="t" r="r" b="b"/>
              <a:pathLst>
                <a:path w="4043679" h="1940560">
                  <a:moveTo>
                    <a:pt x="0" y="0"/>
                  </a:moveTo>
                  <a:lnTo>
                    <a:pt x="18502" y="0"/>
                  </a:lnTo>
                  <a:lnTo>
                    <a:pt x="28003" y="0"/>
                  </a:lnTo>
                  <a:lnTo>
                    <a:pt x="31503" y="0"/>
                  </a:lnTo>
                  <a:lnTo>
                    <a:pt x="32003" y="0"/>
                  </a:lnTo>
                  <a:lnTo>
                    <a:pt x="32003" y="9144"/>
                  </a:lnTo>
                  <a:lnTo>
                    <a:pt x="50291" y="9144"/>
                  </a:lnTo>
                  <a:lnTo>
                    <a:pt x="50291" y="18287"/>
                  </a:lnTo>
                  <a:lnTo>
                    <a:pt x="67546" y="18287"/>
                  </a:lnTo>
                  <a:lnTo>
                    <a:pt x="76406" y="18287"/>
                  </a:lnTo>
                  <a:lnTo>
                    <a:pt x="79670" y="18287"/>
                  </a:lnTo>
                  <a:lnTo>
                    <a:pt x="80136" y="18287"/>
                  </a:lnTo>
                  <a:lnTo>
                    <a:pt x="80136" y="38988"/>
                  </a:lnTo>
                  <a:lnTo>
                    <a:pt x="98425" y="38988"/>
                  </a:lnTo>
                  <a:lnTo>
                    <a:pt x="98425" y="57276"/>
                  </a:lnTo>
                  <a:lnTo>
                    <a:pt x="131464" y="57276"/>
                  </a:lnTo>
                  <a:lnTo>
                    <a:pt x="148431" y="57276"/>
                  </a:lnTo>
                  <a:lnTo>
                    <a:pt x="154682" y="57276"/>
                  </a:lnTo>
                  <a:lnTo>
                    <a:pt x="155575" y="57276"/>
                  </a:lnTo>
                  <a:lnTo>
                    <a:pt x="155575" y="66548"/>
                  </a:lnTo>
                  <a:lnTo>
                    <a:pt x="164719" y="66548"/>
                  </a:lnTo>
                  <a:lnTo>
                    <a:pt x="164719" y="77977"/>
                  </a:lnTo>
                  <a:lnTo>
                    <a:pt x="176148" y="77977"/>
                  </a:lnTo>
                  <a:lnTo>
                    <a:pt x="176148" y="87122"/>
                  </a:lnTo>
                  <a:lnTo>
                    <a:pt x="185292" y="87122"/>
                  </a:lnTo>
                  <a:lnTo>
                    <a:pt x="185292" y="98551"/>
                  </a:lnTo>
                  <a:lnTo>
                    <a:pt x="205994" y="98551"/>
                  </a:lnTo>
                  <a:lnTo>
                    <a:pt x="205994" y="116967"/>
                  </a:lnTo>
                  <a:lnTo>
                    <a:pt x="224281" y="116967"/>
                  </a:lnTo>
                  <a:lnTo>
                    <a:pt x="224281" y="126111"/>
                  </a:lnTo>
                  <a:lnTo>
                    <a:pt x="233425" y="126111"/>
                  </a:lnTo>
                  <a:lnTo>
                    <a:pt x="233425" y="135255"/>
                  </a:lnTo>
                  <a:lnTo>
                    <a:pt x="242569" y="135255"/>
                  </a:lnTo>
                  <a:lnTo>
                    <a:pt x="242569" y="144525"/>
                  </a:lnTo>
                  <a:lnTo>
                    <a:pt x="251713" y="144525"/>
                  </a:lnTo>
                  <a:lnTo>
                    <a:pt x="251713" y="167386"/>
                  </a:lnTo>
                  <a:lnTo>
                    <a:pt x="251713" y="171958"/>
                  </a:lnTo>
                  <a:lnTo>
                    <a:pt x="263144" y="171958"/>
                  </a:lnTo>
                  <a:lnTo>
                    <a:pt x="263144" y="210431"/>
                  </a:lnTo>
                  <a:lnTo>
                    <a:pt x="263144" y="230187"/>
                  </a:lnTo>
                  <a:lnTo>
                    <a:pt x="263144" y="237466"/>
                  </a:lnTo>
                  <a:lnTo>
                    <a:pt x="263144" y="238506"/>
                  </a:lnTo>
                  <a:lnTo>
                    <a:pt x="272288" y="238506"/>
                  </a:lnTo>
                  <a:lnTo>
                    <a:pt x="272288" y="267654"/>
                  </a:lnTo>
                  <a:lnTo>
                    <a:pt x="272288" y="282622"/>
                  </a:lnTo>
                  <a:lnTo>
                    <a:pt x="272288" y="288137"/>
                  </a:lnTo>
                  <a:lnTo>
                    <a:pt x="272288" y="288925"/>
                  </a:lnTo>
                  <a:lnTo>
                    <a:pt x="281431" y="288925"/>
                  </a:lnTo>
                  <a:lnTo>
                    <a:pt x="281431" y="288925"/>
                  </a:lnTo>
                  <a:lnTo>
                    <a:pt x="281431" y="451739"/>
                  </a:lnTo>
                  <a:lnTo>
                    <a:pt x="290575" y="451739"/>
                  </a:lnTo>
                  <a:lnTo>
                    <a:pt x="290575" y="512752"/>
                  </a:lnTo>
                  <a:lnTo>
                    <a:pt x="290575" y="544083"/>
                  </a:lnTo>
                  <a:lnTo>
                    <a:pt x="290575" y="555626"/>
                  </a:lnTo>
                  <a:lnTo>
                    <a:pt x="290575" y="557276"/>
                  </a:lnTo>
                  <a:lnTo>
                    <a:pt x="299719" y="557276"/>
                  </a:lnTo>
                  <a:lnTo>
                    <a:pt x="299719" y="573135"/>
                  </a:lnTo>
                  <a:lnTo>
                    <a:pt x="299719" y="581279"/>
                  </a:lnTo>
                  <a:lnTo>
                    <a:pt x="299719" y="584279"/>
                  </a:lnTo>
                  <a:lnTo>
                    <a:pt x="299719" y="584708"/>
                  </a:lnTo>
                  <a:lnTo>
                    <a:pt x="311150" y="584708"/>
                  </a:lnTo>
                  <a:lnTo>
                    <a:pt x="311150" y="596265"/>
                  </a:lnTo>
                  <a:lnTo>
                    <a:pt x="320294" y="596265"/>
                  </a:lnTo>
                  <a:lnTo>
                    <a:pt x="320294" y="614553"/>
                  </a:lnTo>
                  <a:lnTo>
                    <a:pt x="329438" y="614553"/>
                  </a:lnTo>
                  <a:lnTo>
                    <a:pt x="329438" y="623697"/>
                  </a:lnTo>
                  <a:lnTo>
                    <a:pt x="345567" y="623697"/>
                  </a:lnTo>
                  <a:lnTo>
                    <a:pt x="345567" y="632968"/>
                  </a:lnTo>
                  <a:lnTo>
                    <a:pt x="366140" y="632968"/>
                  </a:lnTo>
                  <a:lnTo>
                    <a:pt x="383321" y="632968"/>
                  </a:lnTo>
                  <a:lnTo>
                    <a:pt x="392144" y="632968"/>
                  </a:lnTo>
                  <a:lnTo>
                    <a:pt x="395394" y="632968"/>
                  </a:lnTo>
                  <a:lnTo>
                    <a:pt x="395858" y="632968"/>
                  </a:lnTo>
                  <a:lnTo>
                    <a:pt x="395858" y="648970"/>
                  </a:lnTo>
                  <a:lnTo>
                    <a:pt x="416432" y="648970"/>
                  </a:lnTo>
                  <a:lnTo>
                    <a:pt x="416432" y="669671"/>
                  </a:lnTo>
                  <a:lnTo>
                    <a:pt x="444186" y="669671"/>
                  </a:lnTo>
                  <a:lnTo>
                    <a:pt x="458438" y="669671"/>
                  </a:lnTo>
                  <a:lnTo>
                    <a:pt x="463688" y="669671"/>
                  </a:lnTo>
                  <a:lnTo>
                    <a:pt x="464438" y="669671"/>
                  </a:lnTo>
                  <a:lnTo>
                    <a:pt x="464438" y="688173"/>
                  </a:lnTo>
                  <a:lnTo>
                    <a:pt x="464438" y="697674"/>
                  </a:lnTo>
                  <a:lnTo>
                    <a:pt x="464438" y="701174"/>
                  </a:lnTo>
                  <a:lnTo>
                    <a:pt x="464438" y="701675"/>
                  </a:lnTo>
                  <a:lnTo>
                    <a:pt x="473709" y="701675"/>
                  </a:lnTo>
                  <a:lnTo>
                    <a:pt x="473709" y="708660"/>
                  </a:lnTo>
                  <a:lnTo>
                    <a:pt x="494855" y="708660"/>
                  </a:lnTo>
                  <a:lnTo>
                    <a:pt x="505714" y="708660"/>
                  </a:lnTo>
                  <a:lnTo>
                    <a:pt x="509714" y="708660"/>
                  </a:lnTo>
                  <a:lnTo>
                    <a:pt x="510286" y="708660"/>
                  </a:lnTo>
                  <a:lnTo>
                    <a:pt x="510286" y="720090"/>
                  </a:lnTo>
                  <a:lnTo>
                    <a:pt x="530859" y="720090"/>
                  </a:lnTo>
                  <a:lnTo>
                    <a:pt x="530859" y="740664"/>
                  </a:lnTo>
                  <a:lnTo>
                    <a:pt x="540003" y="740664"/>
                  </a:lnTo>
                  <a:lnTo>
                    <a:pt x="540003" y="759079"/>
                  </a:lnTo>
                  <a:lnTo>
                    <a:pt x="549147" y="759079"/>
                  </a:lnTo>
                  <a:lnTo>
                    <a:pt x="549147" y="780297"/>
                  </a:lnTo>
                  <a:lnTo>
                    <a:pt x="549147" y="791194"/>
                  </a:lnTo>
                  <a:lnTo>
                    <a:pt x="549147" y="795208"/>
                  </a:lnTo>
                  <a:lnTo>
                    <a:pt x="549147" y="795782"/>
                  </a:lnTo>
                  <a:lnTo>
                    <a:pt x="569721" y="795782"/>
                  </a:lnTo>
                  <a:lnTo>
                    <a:pt x="569721" y="830216"/>
                  </a:lnTo>
                  <a:lnTo>
                    <a:pt x="569721" y="847899"/>
                  </a:lnTo>
                  <a:lnTo>
                    <a:pt x="569721" y="854414"/>
                  </a:lnTo>
                  <a:lnTo>
                    <a:pt x="569721" y="855345"/>
                  </a:lnTo>
                  <a:lnTo>
                    <a:pt x="578865" y="855345"/>
                  </a:lnTo>
                  <a:lnTo>
                    <a:pt x="578865" y="904390"/>
                  </a:lnTo>
                  <a:lnTo>
                    <a:pt x="578865" y="929576"/>
                  </a:lnTo>
                  <a:lnTo>
                    <a:pt x="578865" y="938855"/>
                  </a:lnTo>
                  <a:lnTo>
                    <a:pt x="578865" y="940181"/>
                  </a:lnTo>
                  <a:lnTo>
                    <a:pt x="588009" y="940181"/>
                  </a:lnTo>
                  <a:lnTo>
                    <a:pt x="588009" y="957435"/>
                  </a:lnTo>
                  <a:lnTo>
                    <a:pt x="588009" y="966295"/>
                  </a:lnTo>
                  <a:lnTo>
                    <a:pt x="588009" y="969559"/>
                  </a:lnTo>
                  <a:lnTo>
                    <a:pt x="588009" y="970026"/>
                  </a:lnTo>
                  <a:lnTo>
                    <a:pt x="603942" y="970026"/>
                  </a:lnTo>
                  <a:lnTo>
                    <a:pt x="612124" y="970026"/>
                  </a:lnTo>
                  <a:lnTo>
                    <a:pt x="615138" y="970026"/>
                  </a:lnTo>
                  <a:lnTo>
                    <a:pt x="615569" y="970026"/>
                  </a:lnTo>
                  <a:lnTo>
                    <a:pt x="615569" y="988314"/>
                  </a:lnTo>
                  <a:lnTo>
                    <a:pt x="638036" y="988314"/>
                  </a:lnTo>
                  <a:lnTo>
                    <a:pt x="649573" y="988314"/>
                  </a:lnTo>
                  <a:lnTo>
                    <a:pt x="653823" y="988314"/>
                  </a:lnTo>
                  <a:lnTo>
                    <a:pt x="654431" y="988314"/>
                  </a:lnTo>
                  <a:lnTo>
                    <a:pt x="654431" y="1010854"/>
                  </a:lnTo>
                  <a:lnTo>
                    <a:pt x="654431" y="1022429"/>
                  </a:lnTo>
                  <a:lnTo>
                    <a:pt x="654431" y="1026693"/>
                  </a:lnTo>
                  <a:lnTo>
                    <a:pt x="654431" y="1027303"/>
                  </a:lnTo>
                  <a:lnTo>
                    <a:pt x="699365" y="1027303"/>
                  </a:lnTo>
                  <a:lnTo>
                    <a:pt x="722439" y="1027303"/>
                  </a:lnTo>
                  <a:lnTo>
                    <a:pt x="730940" y="1027303"/>
                  </a:lnTo>
                  <a:lnTo>
                    <a:pt x="732155" y="1027303"/>
                  </a:lnTo>
                  <a:lnTo>
                    <a:pt x="732155" y="1036574"/>
                  </a:lnTo>
                  <a:lnTo>
                    <a:pt x="748087" y="1036574"/>
                  </a:lnTo>
                  <a:lnTo>
                    <a:pt x="756269" y="1036574"/>
                  </a:lnTo>
                  <a:lnTo>
                    <a:pt x="759283" y="1036574"/>
                  </a:lnTo>
                  <a:lnTo>
                    <a:pt x="759713" y="1036574"/>
                  </a:lnTo>
                  <a:lnTo>
                    <a:pt x="759713" y="1048004"/>
                  </a:lnTo>
                  <a:lnTo>
                    <a:pt x="768857" y="1048004"/>
                  </a:lnTo>
                  <a:lnTo>
                    <a:pt x="768857" y="1057148"/>
                  </a:lnTo>
                  <a:lnTo>
                    <a:pt x="780288" y="1057148"/>
                  </a:lnTo>
                  <a:lnTo>
                    <a:pt x="780288" y="1066292"/>
                  </a:lnTo>
                  <a:lnTo>
                    <a:pt x="789432" y="1066292"/>
                  </a:lnTo>
                  <a:lnTo>
                    <a:pt x="789432" y="1086993"/>
                  </a:lnTo>
                  <a:lnTo>
                    <a:pt x="822471" y="1086993"/>
                  </a:lnTo>
                  <a:lnTo>
                    <a:pt x="839438" y="1086993"/>
                  </a:lnTo>
                  <a:lnTo>
                    <a:pt x="845689" y="1086993"/>
                  </a:lnTo>
                  <a:lnTo>
                    <a:pt x="846582" y="1086993"/>
                  </a:lnTo>
                  <a:lnTo>
                    <a:pt x="846582" y="1102925"/>
                  </a:lnTo>
                  <a:lnTo>
                    <a:pt x="846582" y="1111107"/>
                  </a:lnTo>
                  <a:lnTo>
                    <a:pt x="846582" y="1114121"/>
                  </a:lnTo>
                  <a:lnTo>
                    <a:pt x="846582" y="1114552"/>
                  </a:lnTo>
                  <a:lnTo>
                    <a:pt x="863836" y="1114552"/>
                  </a:lnTo>
                  <a:lnTo>
                    <a:pt x="872696" y="1114552"/>
                  </a:lnTo>
                  <a:lnTo>
                    <a:pt x="875960" y="1114552"/>
                  </a:lnTo>
                  <a:lnTo>
                    <a:pt x="876426" y="1114552"/>
                  </a:lnTo>
                  <a:lnTo>
                    <a:pt x="876426" y="1148986"/>
                  </a:lnTo>
                  <a:lnTo>
                    <a:pt x="876426" y="1166669"/>
                  </a:lnTo>
                  <a:lnTo>
                    <a:pt x="876426" y="1173184"/>
                  </a:lnTo>
                  <a:lnTo>
                    <a:pt x="876426" y="1174115"/>
                  </a:lnTo>
                  <a:lnTo>
                    <a:pt x="885570" y="1174115"/>
                  </a:lnTo>
                  <a:lnTo>
                    <a:pt x="885570" y="1203263"/>
                  </a:lnTo>
                  <a:lnTo>
                    <a:pt x="885570" y="1218231"/>
                  </a:lnTo>
                  <a:lnTo>
                    <a:pt x="885570" y="1223746"/>
                  </a:lnTo>
                  <a:lnTo>
                    <a:pt x="885570" y="1224534"/>
                  </a:lnTo>
                  <a:lnTo>
                    <a:pt x="885570" y="1229106"/>
                  </a:lnTo>
                  <a:lnTo>
                    <a:pt x="919932" y="1229106"/>
                  </a:lnTo>
                  <a:lnTo>
                    <a:pt x="937577" y="1229106"/>
                  </a:lnTo>
                  <a:lnTo>
                    <a:pt x="944078" y="1229106"/>
                  </a:lnTo>
                  <a:lnTo>
                    <a:pt x="945007" y="1229106"/>
                  </a:lnTo>
                  <a:lnTo>
                    <a:pt x="987371" y="1229106"/>
                  </a:lnTo>
                  <a:lnTo>
                    <a:pt x="1009126" y="1229106"/>
                  </a:lnTo>
                  <a:lnTo>
                    <a:pt x="1017141" y="1229106"/>
                  </a:lnTo>
                  <a:lnTo>
                    <a:pt x="1018286" y="1229106"/>
                  </a:lnTo>
                  <a:lnTo>
                    <a:pt x="1018286" y="1240663"/>
                  </a:lnTo>
                  <a:lnTo>
                    <a:pt x="1038859" y="1240663"/>
                  </a:lnTo>
                  <a:lnTo>
                    <a:pt x="1038859" y="1258951"/>
                  </a:lnTo>
                  <a:lnTo>
                    <a:pt x="1066613" y="1258951"/>
                  </a:lnTo>
                  <a:lnTo>
                    <a:pt x="1080865" y="1258951"/>
                  </a:lnTo>
                  <a:lnTo>
                    <a:pt x="1086115" y="1258951"/>
                  </a:lnTo>
                  <a:lnTo>
                    <a:pt x="1086865" y="1258951"/>
                  </a:lnTo>
                  <a:lnTo>
                    <a:pt x="1086865" y="1268095"/>
                  </a:lnTo>
                  <a:lnTo>
                    <a:pt x="1108011" y="1268095"/>
                  </a:lnTo>
                  <a:lnTo>
                    <a:pt x="1118870" y="1268095"/>
                  </a:lnTo>
                  <a:lnTo>
                    <a:pt x="1122870" y="1268095"/>
                  </a:lnTo>
                  <a:lnTo>
                    <a:pt x="1123442" y="1268095"/>
                  </a:lnTo>
                  <a:lnTo>
                    <a:pt x="1123442" y="1277366"/>
                  </a:lnTo>
                  <a:lnTo>
                    <a:pt x="1134871" y="1277366"/>
                  </a:lnTo>
                  <a:lnTo>
                    <a:pt x="1134871" y="1288796"/>
                  </a:lnTo>
                  <a:lnTo>
                    <a:pt x="1152126" y="1288796"/>
                  </a:lnTo>
                  <a:lnTo>
                    <a:pt x="1160986" y="1288796"/>
                  </a:lnTo>
                  <a:lnTo>
                    <a:pt x="1164250" y="1288796"/>
                  </a:lnTo>
                  <a:lnTo>
                    <a:pt x="1164717" y="1288796"/>
                  </a:lnTo>
                  <a:lnTo>
                    <a:pt x="1180576" y="1288796"/>
                  </a:lnTo>
                  <a:lnTo>
                    <a:pt x="1188720" y="1288796"/>
                  </a:lnTo>
                  <a:lnTo>
                    <a:pt x="1191720" y="1288796"/>
                  </a:lnTo>
                  <a:lnTo>
                    <a:pt x="1192149" y="1288796"/>
                  </a:lnTo>
                  <a:lnTo>
                    <a:pt x="1192149" y="1307084"/>
                  </a:lnTo>
                  <a:lnTo>
                    <a:pt x="1201293" y="1307084"/>
                  </a:lnTo>
                  <a:lnTo>
                    <a:pt x="1201293" y="1316355"/>
                  </a:lnTo>
                  <a:lnTo>
                    <a:pt x="1221867" y="1316355"/>
                  </a:lnTo>
                  <a:lnTo>
                    <a:pt x="1221867" y="1325499"/>
                  </a:lnTo>
                  <a:lnTo>
                    <a:pt x="1231011" y="1325499"/>
                  </a:lnTo>
                  <a:lnTo>
                    <a:pt x="1231011" y="1336929"/>
                  </a:lnTo>
                  <a:lnTo>
                    <a:pt x="1252156" y="1336929"/>
                  </a:lnTo>
                  <a:lnTo>
                    <a:pt x="1263014" y="1336929"/>
                  </a:lnTo>
                  <a:lnTo>
                    <a:pt x="1267015" y="1336929"/>
                  </a:lnTo>
                  <a:lnTo>
                    <a:pt x="1267587" y="1336929"/>
                  </a:lnTo>
                  <a:lnTo>
                    <a:pt x="1267587" y="1355344"/>
                  </a:lnTo>
                  <a:lnTo>
                    <a:pt x="1284841" y="1355344"/>
                  </a:lnTo>
                  <a:lnTo>
                    <a:pt x="1293701" y="1355344"/>
                  </a:lnTo>
                  <a:lnTo>
                    <a:pt x="1296965" y="1355344"/>
                  </a:lnTo>
                  <a:lnTo>
                    <a:pt x="1297432" y="1355344"/>
                  </a:lnTo>
                  <a:lnTo>
                    <a:pt x="1297432" y="1371203"/>
                  </a:lnTo>
                  <a:lnTo>
                    <a:pt x="1297432" y="1379347"/>
                  </a:lnTo>
                  <a:lnTo>
                    <a:pt x="1297432" y="1382347"/>
                  </a:lnTo>
                  <a:lnTo>
                    <a:pt x="1297432" y="1382776"/>
                  </a:lnTo>
                  <a:lnTo>
                    <a:pt x="1317255" y="1382776"/>
                  </a:lnTo>
                  <a:lnTo>
                    <a:pt x="1384300" y="1382776"/>
                  </a:lnTo>
                  <a:lnTo>
                    <a:pt x="1384300" y="1403477"/>
                  </a:lnTo>
                  <a:lnTo>
                    <a:pt x="1414770" y="1403477"/>
                  </a:lnTo>
                  <a:lnTo>
                    <a:pt x="1430416" y="1403477"/>
                  </a:lnTo>
                  <a:lnTo>
                    <a:pt x="1436181" y="1403477"/>
                  </a:lnTo>
                  <a:lnTo>
                    <a:pt x="1437005" y="1403477"/>
                  </a:lnTo>
                  <a:lnTo>
                    <a:pt x="1437005" y="1419336"/>
                  </a:lnTo>
                  <a:lnTo>
                    <a:pt x="1437005" y="1427480"/>
                  </a:lnTo>
                  <a:lnTo>
                    <a:pt x="1437005" y="1430480"/>
                  </a:lnTo>
                  <a:lnTo>
                    <a:pt x="1437005" y="1430909"/>
                  </a:lnTo>
                  <a:lnTo>
                    <a:pt x="1466080" y="1430909"/>
                  </a:lnTo>
                  <a:lnTo>
                    <a:pt x="1624583" y="1430909"/>
                  </a:lnTo>
                  <a:lnTo>
                    <a:pt x="1624583" y="1442466"/>
                  </a:lnTo>
                  <a:lnTo>
                    <a:pt x="1662983" y="1442466"/>
                  </a:lnTo>
                  <a:lnTo>
                    <a:pt x="1682702" y="1442466"/>
                  </a:lnTo>
                  <a:lnTo>
                    <a:pt x="1689967" y="1442466"/>
                  </a:lnTo>
                  <a:lnTo>
                    <a:pt x="1691005" y="1442466"/>
                  </a:lnTo>
                  <a:lnTo>
                    <a:pt x="1691005" y="1451610"/>
                  </a:lnTo>
                  <a:lnTo>
                    <a:pt x="1721401" y="1451610"/>
                  </a:lnTo>
                  <a:lnTo>
                    <a:pt x="1737010" y="1451610"/>
                  </a:lnTo>
                  <a:lnTo>
                    <a:pt x="1742761" y="1451610"/>
                  </a:lnTo>
                  <a:lnTo>
                    <a:pt x="1743583" y="1451610"/>
                  </a:lnTo>
                  <a:lnTo>
                    <a:pt x="1748155" y="1451610"/>
                  </a:lnTo>
                  <a:lnTo>
                    <a:pt x="1748155" y="1490083"/>
                  </a:lnTo>
                  <a:lnTo>
                    <a:pt x="1748155" y="1509839"/>
                  </a:lnTo>
                  <a:lnTo>
                    <a:pt x="1748155" y="1517118"/>
                  </a:lnTo>
                  <a:lnTo>
                    <a:pt x="1748155" y="1518158"/>
                  </a:lnTo>
                  <a:lnTo>
                    <a:pt x="1786481" y="1518158"/>
                  </a:lnTo>
                  <a:lnTo>
                    <a:pt x="1806162" y="1518158"/>
                  </a:lnTo>
                  <a:lnTo>
                    <a:pt x="1813413" y="1518158"/>
                  </a:lnTo>
                  <a:lnTo>
                    <a:pt x="1814449" y="1518158"/>
                  </a:lnTo>
                  <a:lnTo>
                    <a:pt x="1814449" y="1536446"/>
                  </a:lnTo>
                  <a:lnTo>
                    <a:pt x="1908428" y="1536446"/>
                  </a:lnTo>
                  <a:lnTo>
                    <a:pt x="1956688" y="1536446"/>
                  </a:lnTo>
                  <a:lnTo>
                    <a:pt x="1974468" y="1536446"/>
                  </a:lnTo>
                  <a:lnTo>
                    <a:pt x="1977008" y="1536446"/>
                  </a:lnTo>
                  <a:lnTo>
                    <a:pt x="1977008" y="1557147"/>
                  </a:lnTo>
                  <a:lnTo>
                    <a:pt x="2043162" y="1557147"/>
                  </a:lnTo>
                  <a:lnTo>
                    <a:pt x="2077132" y="1557147"/>
                  </a:lnTo>
                  <a:lnTo>
                    <a:pt x="2089648" y="1557147"/>
                  </a:lnTo>
                  <a:lnTo>
                    <a:pt x="2091435" y="1557147"/>
                  </a:lnTo>
                  <a:lnTo>
                    <a:pt x="2091435" y="1566291"/>
                  </a:lnTo>
                  <a:lnTo>
                    <a:pt x="2102866" y="1566291"/>
                  </a:lnTo>
                  <a:lnTo>
                    <a:pt x="2102866" y="1584579"/>
                  </a:lnTo>
                  <a:lnTo>
                    <a:pt x="2118725" y="1584579"/>
                  </a:lnTo>
                  <a:lnTo>
                    <a:pt x="2126869" y="1584579"/>
                  </a:lnTo>
                  <a:lnTo>
                    <a:pt x="2129869" y="1584579"/>
                  </a:lnTo>
                  <a:lnTo>
                    <a:pt x="2130297" y="1584579"/>
                  </a:lnTo>
                  <a:lnTo>
                    <a:pt x="2130297" y="1602994"/>
                  </a:lnTo>
                  <a:lnTo>
                    <a:pt x="2130297" y="1602994"/>
                  </a:lnTo>
                  <a:lnTo>
                    <a:pt x="2571877" y="1602994"/>
                  </a:lnTo>
                  <a:lnTo>
                    <a:pt x="2571877" y="1620174"/>
                  </a:lnTo>
                  <a:lnTo>
                    <a:pt x="2571877" y="1628997"/>
                  </a:lnTo>
                  <a:lnTo>
                    <a:pt x="2571877" y="1632247"/>
                  </a:lnTo>
                  <a:lnTo>
                    <a:pt x="2571877" y="1632712"/>
                  </a:lnTo>
                  <a:lnTo>
                    <a:pt x="2594344" y="1632712"/>
                  </a:lnTo>
                  <a:lnTo>
                    <a:pt x="2605881" y="1632712"/>
                  </a:lnTo>
                  <a:lnTo>
                    <a:pt x="2610131" y="1632712"/>
                  </a:lnTo>
                  <a:lnTo>
                    <a:pt x="2610739" y="1632712"/>
                  </a:lnTo>
                  <a:lnTo>
                    <a:pt x="2610739" y="1648644"/>
                  </a:lnTo>
                  <a:lnTo>
                    <a:pt x="2610739" y="1656826"/>
                  </a:lnTo>
                  <a:lnTo>
                    <a:pt x="2610739" y="1659840"/>
                  </a:lnTo>
                  <a:lnTo>
                    <a:pt x="2610739" y="1660271"/>
                  </a:lnTo>
                  <a:lnTo>
                    <a:pt x="2659711" y="1660271"/>
                  </a:lnTo>
                  <a:lnTo>
                    <a:pt x="2684859" y="1660271"/>
                  </a:lnTo>
                  <a:lnTo>
                    <a:pt x="2694124" y="1660271"/>
                  </a:lnTo>
                  <a:lnTo>
                    <a:pt x="2695447" y="1660271"/>
                  </a:lnTo>
                  <a:lnTo>
                    <a:pt x="2695447" y="1682811"/>
                  </a:lnTo>
                  <a:lnTo>
                    <a:pt x="2695447" y="1694386"/>
                  </a:lnTo>
                  <a:lnTo>
                    <a:pt x="2695447" y="1698650"/>
                  </a:lnTo>
                  <a:lnTo>
                    <a:pt x="2695447" y="1699260"/>
                  </a:lnTo>
                  <a:lnTo>
                    <a:pt x="2706878" y="1699260"/>
                  </a:lnTo>
                  <a:lnTo>
                    <a:pt x="2706878" y="1721800"/>
                  </a:lnTo>
                  <a:lnTo>
                    <a:pt x="2706878" y="1733375"/>
                  </a:lnTo>
                  <a:lnTo>
                    <a:pt x="2706878" y="1737639"/>
                  </a:lnTo>
                  <a:lnTo>
                    <a:pt x="2706878" y="1738249"/>
                  </a:lnTo>
                  <a:lnTo>
                    <a:pt x="2761136" y="1738249"/>
                  </a:lnTo>
                  <a:lnTo>
                    <a:pt x="2956306" y="1738249"/>
                  </a:lnTo>
                  <a:lnTo>
                    <a:pt x="2956306" y="1760789"/>
                  </a:lnTo>
                  <a:lnTo>
                    <a:pt x="2956306" y="1772364"/>
                  </a:lnTo>
                  <a:lnTo>
                    <a:pt x="2956306" y="1776628"/>
                  </a:lnTo>
                  <a:lnTo>
                    <a:pt x="2956306" y="1777238"/>
                  </a:lnTo>
                  <a:lnTo>
                    <a:pt x="3017172" y="1777238"/>
                  </a:lnTo>
                  <a:lnTo>
                    <a:pt x="3048428" y="1777238"/>
                  </a:lnTo>
                  <a:lnTo>
                    <a:pt x="3059943" y="1777238"/>
                  </a:lnTo>
                  <a:lnTo>
                    <a:pt x="3061589" y="1777238"/>
                  </a:lnTo>
                  <a:lnTo>
                    <a:pt x="3061589" y="1810351"/>
                  </a:lnTo>
                  <a:lnTo>
                    <a:pt x="3061589" y="1827355"/>
                  </a:lnTo>
                  <a:lnTo>
                    <a:pt x="3061589" y="1833620"/>
                  </a:lnTo>
                  <a:lnTo>
                    <a:pt x="3061589" y="1834515"/>
                  </a:lnTo>
                  <a:lnTo>
                    <a:pt x="3135671" y="1834515"/>
                  </a:lnTo>
                  <a:lnTo>
                    <a:pt x="3281172" y="1834515"/>
                  </a:lnTo>
                  <a:lnTo>
                    <a:pt x="3281172" y="1895528"/>
                  </a:lnTo>
                  <a:lnTo>
                    <a:pt x="3281172" y="1926859"/>
                  </a:lnTo>
                  <a:lnTo>
                    <a:pt x="3281172" y="1938402"/>
                  </a:lnTo>
                  <a:lnTo>
                    <a:pt x="3281172" y="1940052"/>
                  </a:lnTo>
                  <a:lnTo>
                    <a:pt x="3721703" y="1940052"/>
                  </a:lnTo>
                  <a:lnTo>
                    <a:pt x="3947922" y="1940052"/>
                  </a:lnTo>
                  <a:lnTo>
                    <a:pt x="4031265" y="1940052"/>
                  </a:lnTo>
                  <a:lnTo>
                    <a:pt x="4043172" y="1940052"/>
                  </a:lnTo>
                </a:path>
              </a:pathLst>
            </a:custGeom>
            <a:ln w="38100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32" name="object 26">
              <a:extLst>
                <a:ext uri="{FF2B5EF4-FFF2-40B4-BE49-F238E27FC236}">
                  <a16:creationId xmlns:a16="http://schemas.microsoft.com/office/drawing/2014/main" id="{1E8A6CCF-E34F-F242-A019-1962696813CF}"/>
                </a:ext>
              </a:extLst>
            </p:cNvPr>
            <p:cNvSpPr/>
            <p:nvPr/>
          </p:nvSpPr>
          <p:spPr>
            <a:xfrm>
              <a:off x="2222083" y="2487041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19050">
              <a:solidFill>
                <a:srgbClr val="F8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33" name="object 27">
              <a:extLst>
                <a:ext uri="{FF2B5EF4-FFF2-40B4-BE49-F238E27FC236}">
                  <a16:creationId xmlns:a16="http://schemas.microsoft.com/office/drawing/2014/main" id="{A86943C1-3A76-6E48-B2D5-B41FC2473A56}"/>
                </a:ext>
              </a:extLst>
            </p:cNvPr>
            <p:cNvSpPr/>
            <p:nvPr/>
          </p:nvSpPr>
          <p:spPr>
            <a:xfrm>
              <a:off x="2248882" y="2495974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19050">
              <a:solidFill>
                <a:srgbClr val="F8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34" name="object 28">
              <a:extLst>
                <a:ext uri="{FF2B5EF4-FFF2-40B4-BE49-F238E27FC236}">
                  <a16:creationId xmlns:a16="http://schemas.microsoft.com/office/drawing/2014/main" id="{46E3C82A-1EAC-FE40-A36A-965FC93E9CF1}"/>
                </a:ext>
              </a:extLst>
            </p:cNvPr>
            <p:cNvSpPr/>
            <p:nvPr/>
          </p:nvSpPr>
          <p:spPr>
            <a:xfrm>
              <a:off x="2287591" y="2525751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35" name="object 29">
              <a:extLst>
                <a:ext uri="{FF2B5EF4-FFF2-40B4-BE49-F238E27FC236}">
                  <a16:creationId xmlns:a16="http://schemas.microsoft.com/office/drawing/2014/main" id="{0FC0A314-6751-7644-9A7B-F1916511F4F9}"/>
                </a:ext>
              </a:extLst>
            </p:cNvPr>
            <p:cNvSpPr/>
            <p:nvPr/>
          </p:nvSpPr>
          <p:spPr>
            <a:xfrm>
              <a:off x="2223571" y="2527239"/>
              <a:ext cx="24194" cy="0"/>
            </a:xfrm>
            <a:custGeom>
              <a:avLst/>
              <a:gdLst/>
              <a:ahLst/>
              <a:cxnLst/>
              <a:rect l="l" t="t" r="r" b="b"/>
              <a:pathLst>
                <a:path w="24764">
                  <a:moveTo>
                    <a:pt x="0" y="0"/>
                  </a:moveTo>
                  <a:lnTo>
                    <a:pt x="24383" y="0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36" name="object 30">
              <a:extLst>
                <a:ext uri="{FF2B5EF4-FFF2-40B4-BE49-F238E27FC236}">
                  <a16:creationId xmlns:a16="http://schemas.microsoft.com/office/drawing/2014/main" id="{0E4B03EC-4C67-E543-98D5-3E966E2ECB22}"/>
                </a:ext>
              </a:extLst>
            </p:cNvPr>
            <p:cNvSpPr/>
            <p:nvPr/>
          </p:nvSpPr>
          <p:spPr>
            <a:xfrm>
              <a:off x="2223571" y="253170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37" name="object 31">
              <a:extLst>
                <a:ext uri="{FF2B5EF4-FFF2-40B4-BE49-F238E27FC236}">
                  <a16:creationId xmlns:a16="http://schemas.microsoft.com/office/drawing/2014/main" id="{6A3E521C-7EA3-B040-9FE1-78E46CCE210B}"/>
                </a:ext>
              </a:extLst>
            </p:cNvPr>
            <p:cNvSpPr/>
            <p:nvPr/>
          </p:nvSpPr>
          <p:spPr>
            <a:xfrm>
              <a:off x="2223571" y="2530217"/>
              <a:ext cx="24194" cy="0"/>
            </a:xfrm>
            <a:custGeom>
              <a:avLst/>
              <a:gdLst/>
              <a:ahLst/>
              <a:cxnLst/>
              <a:rect l="l" t="t" r="r" b="b"/>
              <a:pathLst>
                <a:path w="24764">
                  <a:moveTo>
                    <a:pt x="0" y="0"/>
                  </a:moveTo>
                  <a:lnTo>
                    <a:pt x="24383" y="0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38" name="object 32">
              <a:extLst>
                <a:ext uri="{FF2B5EF4-FFF2-40B4-BE49-F238E27FC236}">
                  <a16:creationId xmlns:a16="http://schemas.microsoft.com/office/drawing/2014/main" id="{CBA1B727-2A94-A94C-9F92-6875CCA6E9C2}"/>
                </a:ext>
              </a:extLst>
            </p:cNvPr>
            <p:cNvSpPr/>
            <p:nvPr/>
          </p:nvSpPr>
          <p:spPr>
            <a:xfrm>
              <a:off x="2289080" y="2562972"/>
              <a:ext cx="24194" cy="0"/>
            </a:xfrm>
            <a:custGeom>
              <a:avLst/>
              <a:gdLst/>
              <a:ahLst/>
              <a:cxnLst/>
              <a:rect l="l" t="t" r="r" b="b"/>
              <a:pathLst>
                <a:path w="24764">
                  <a:moveTo>
                    <a:pt x="24383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39" name="object 33">
              <a:extLst>
                <a:ext uri="{FF2B5EF4-FFF2-40B4-BE49-F238E27FC236}">
                  <a16:creationId xmlns:a16="http://schemas.microsoft.com/office/drawing/2014/main" id="{92B5DBA3-EBBD-CD49-A963-A2286B245082}"/>
                </a:ext>
              </a:extLst>
            </p:cNvPr>
            <p:cNvSpPr/>
            <p:nvPr/>
          </p:nvSpPr>
          <p:spPr>
            <a:xfrm>
              <a:off x="2289081" y="2567438"/>
              <a:ext cx="22333" cy="0"/>
            </a:xfrm>
            <a:custGeom>
              <a:avLst/>
              <a:gdLst/>
              <a:ahLst/>
              <a:cxnLst/>
              <a:rect l="l" t="t" r="r" b="b"/>
              <a:pathLst>
                <a:path w="22860">
                  <a:moveTo>
                    <a:pt x="22859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40" name="object 34">
              <a:extLst>
                <a:ext uri="{FF2B5EF4-FFF2-40B4-BE49-F238E27FC236}">
                  <a16:creationId xmlns:a16="http://schemas.microsoft.com/office/drawing/2014/main" id="{481F0C1D-9017-944A-AA85-11472D292CA7}"/>
                </a:ext>
              </a:extLst>
            </p:cNvPr>
            <p:cNvSpPr/>
            <p:nvPr/>
          </p:nvSpPr>
          <p:spPr>
            <a:xfrm>
              <a:off x="2271215" y="2546593"/>
              <a:ext cx="16750" cy="0"/>
            </a:xfrm>
            <a:custGeom>
              <a:avLst/>
              <a:gdLst/>
              <a:ahLst/>
              <a:cxnLst/>
              <a:rect l="l" t="t" r="r" b="b"/>
              <a:pathLst>
                <a:path w="17144">
                  <a:moveTo>
                    <a:pt x="0" y="0"/>
                  </a:moveTo>
                  <a:lnTo>
                    <a:pt x="16763" y="0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41" name="object 35">
              <a:extLst>
                <a:ext uri="{FF2B5EF4-FFF2-40B4-BE49-F238E27FC236}">
                  <a16:creationId xmlns:a16="http://schemas.microsoft.com/office/drawing/2014/main" id="{9A166EE1-9D0E-904F-A04B-CB6350F4B953}"/>
                </a:ext>
              </a:extLst>
            </p:cNvPr>
            <p:cNvSpPr/>
            <p:nvPr/>
          </p:nvSpPr>
          <p:spPr>
            <a:xfrm>
              <a:off x="2253350" y="2527239"/>
              <a:ext cx="19851" cy="0"/>
            </a:xfrm>
            <a:custGeom>
              <a:avLst/>
              <a:gdLst/>
              <a:ahLst/>
              <a:cxnLst/>
              <a:rect l="l" t="t" r="r" b="b"/>
              <a:pathLst>
                <a:path w="20319">
                  <a:moveTo>
                    <a:pt x="0" y="0"/>
                  </a:moveTo>
                  <a:lnTo>
                    <a:pt x="19812" y="0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42" name="object 36">
              <a:extLst>
                <a:ext uri="{FF2B5EF4-FFF2-40B4-BE49-F238E27FC236}">
                  <a16:creationId xmlns:a16="http://schemas.microsoft.com/office/drawing/2014/main" id="{CF148D6A-C88D-D242-9D6E-8C7004391C62}"/>
                </a:ext>
              </a:extLst>
            </p:cNvPr>
            <p:cNvSpPr/>
            <p:nvPr/>
          </p:nvSpPr>
          <p:spPr>
            <a:xfrm>
              <a:off x="2251860" y="2540639"/>
              <a:ext cx="12407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192" y="0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43" name="object 37">
              <a:extLst>
                <a:ext uri="{FF2B5EF4-FFF2-40B4-BE49-F238E27FC236}">
                  <a16:creationId xmlns:a16="http://schemas.microsoft.com/office/drawing/2014/main" id="{3D7AEB5E-A9C6-EC4F-9A83-C5ED0390303C}"/>
                </a:ext>
              </a:extLst>
            </p:cNvPr>
            <p:cNvSpPr/>
            <p:nvPr/>
          </p:nvSpPr>
          <p:spPr>
            <a:xfrm>
              <a:off x="2375434" y="2677611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10">
                  <a:moveTo>
                    <a:pt x="0" y="0"/>
                  </a:moveTo>
                  <a:lnTo>
                    <a:pt x="67055" y="0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44" name="object 38">
              <a:extLst>
                <a:ext uri="{FF2B5EF4-FFF2-40B4-BE49-F238E27FC236}">
                  <a16:creationId xmlns:a16="http://schemas.microsoft.com/office/drawing/2014/main" id="{AD48DFE2-074B-DF4A-BE12-57D115226F83}"/>
                </a:ext>
              </a:extLst>
            </p:cNvPr>
            <p:cNvSpPr/>
            <p:nvPr/>
          </p:nvSpPr>
          <p:spPr>
            <a:xfrm>
              <a:off x="2409675" y="2646347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45" name="object 39">
              <a:extLst>
                <a:ext uri="{FF2B5EF4-FFF2-40B4-BE49-F238E27FC236}">
                  <a16:creationId xmlns:a16="http://schemas.microsoft.com/office/drawing/2014/main" id="{1DCD976F-5A0E-3449-B1FD-1F575B806F43}"/>
                </a:ext>
              </a:extLst>
            </p:cNvPr>
            <p:cNvSpPr/>
            <p:nvPr/>
          </p:nvSpPr>
          <p:spPr>
            <a:xfrm>
              <a:off x="2464762" y="2833940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46" name="object 40">
              <a:extLst>
                <a:ext uri="{FF2B5EF4-FFF2-40B4-BE49-F238E27FC236}">
                  <a16:creationId xmlns:a16="http://schemas.microsoft.com/office/drawing/2014/main" id="{6F444673-0F06-5846-BBEA-DF2D0A7C075D}"/>
                </a:ext>
              </a:extLst>
            </p:cNvPr>
            <p:cNvSpPr/>
            <p:nvPr/>
          </p:nvSpPr>
          <p:spPr>
            <a:xfrm>
              <a:off x="2430521" y="2868182"/>
              <a:ext cx="73201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675" y="0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47" name="object 41">
              <a:extLst>
                <a:ext uri="{FF2B5EF4-FFF2-40B4-BE49-F238E27FC236}">
                  <a16:creationId xmlns:a16="http://schemas.microsoft.com/office/drawing/2014/main" id="{F5C7DBEC-F8ED-F948-9D53-1693D35CDD96}"/>
                </a:ext>
              </a:extLst>
            </p:cNvPr>
            <p:cNvSpPr/>
            <p:nvPr/>
          </p:nvSpPr>
          <p:spPr>
            <a:xfrm>
              <a:off x="2454341" y="2848828"/>
              <a:ext cx="0" cy="16750"/>
            </a:xfrm>
            <a:custGeom>
              <a:avLst/>
              <a:gdLst/>
              <a:ahLst/>
              <a:cxnLst/>
              <a:rect l="l" t="t" r="r" b="b"/>
              <a:pathLst>
                <a:path h="17144">
                  <a:moveTo>
                    <a:pt x="0" y="0"/>
                  </a:moveTo>
                  <a:lnTo>
                    <a:pt x="0" y="16764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48" name="object 42">
              <a:extLst>
                <a:ext uri="{FF2B5EF4-FFF2-40B4-BE49-F238E27FC236}">
                  <a16:creationId xmlns:a16="http://schemas.microsoft.com/office/drawing/2014/main" id="{DCD9BE95-A798-1D40-906C-322BA82AA693}"/>
                </a:ext>
              </a:extLst>
            </p:cNvPr>
            <p:cNvSpPr/>
            <p:nvPr/>
          </p:nvSpPr>
          <p:spPr>
            <a:xfrm>
              <a:off x="2539204" y="2869673"/>
              <a:ext cx="0" cy="68858"/>
            </a:xfrm>
            <a:custGeom>
              <a:avLst/>
              <a:gdLst/>
              <a:ahLst/>
              <a:cxnLst/>
              <a:rect l="l" t="t" r="r" b="b"/>
              <a:pathLst>
                <a:path h="70485">
                  <a:moveTo>
                    <a:pt x="0" y="0"/>
                  </a:moveTo>
                  <a:lnTo>
                    <a:pt x="0" y="70104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49" name="object 43">
              <a:extLst>
                <a:ext uri="{FF2B5EF4-FFF2-40B4-BE49-F238E27FC236}">
                  <a16:creationId xmlns:a16="http://schemas.microsoft.com/office/drawing/2014/main" id="{B4168CF5-D508-9742-B681-78BAF15C8992}"/>
                </a:ext>
              </a:extLst>
            </p:cNvPr>
            <p:cNvSpPr/>
            <p:nvPr/>
          </p:nvSpPr>
          <p:spPr>
            <a:xfrm>
              <a:off x="2576425" y="2881582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50" name="object 44">
              <a:extLst>
                <a:ext uri="{FF2B5EF4-FFF2-40B4-BE49-F238E27FC236}">
                  <a16:creationId xmlns:a16="http://schemas.microsoft.com/office/drawing/2014/main" id="{5CB7A7EC-E299-E146-BF79-915EDB6EF1AD}"/>
                </a:ext>
              </a:extLst>
            </p:cNvPr>
            <p:cNvSpPr/>
            <p:nvPr/>
          </p:nvSpPr>
          <p:spPr>
            <a:xfrm>
              <a:off x="2538462" y="2909126"/>
              <a:ext cx="40322" cy="0"/>
            </a:xfrm>
            <a:custGeom>
              <a:avLst/>
              <a:gdLst/>
              <a:ahLst/>
              <a:cxnLst/>
              <a:rect l="l" t="t" r="r" b="b"/>
              <a:pathLst>
                <a:path w="41275">
                  <a:moveTo>
                    <a:pt x="0" y="0"/>
                  </a:moveTo>
                  <a:lnTo>
                    <a:pt x="41148" y="0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51" name="object 45">
              <a:extLst>
                <a:ext uri="{FF2B5EF4-FFF2-40B4-BE49-F238E27FC236}">
                  <a16:creationId xmlns:a16="http://schemas.microsoft.com/office/drawing/2014/main" id="{B15FE7D5-BC17-034F-BAF3-39AEFE12B63B}"/>
                </a:ext>
              </a:extLst>
            </p:cNvPr>
            <p:cNvSpPr/>
            <p:nvPr/>
          </p:nvSpPr>
          <p:spPr>
            <a:xfrm>
              <a:off x="2682877" y="3014833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10">
                  <a:moveTo>
                    <a:pt x="0" y="0"/>
                  </a:moveTo>
                  <a:lnTo>
                    <a:pt x="67056" y="0"/>
                  </a:lnTo>
                </a:path>
              </a:pathLst>
            </a:custGeom>
            <a:ln w="19050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52" name="object 46">
              <a:extLst>
                <a:ext uri="{FF2B5EF4-FFF2-40B4-BE49-F238E27FC236}">
                  <a16:creationId xmlns:a16="http://schemas.microsoft.com/office/drawing/2014/main" id="{6180125B-1141-2944-AF31-828D4FFDD86B}"/>
                </a:ext>
              </a:extLst>
            </p:cNvPr>
            <p:cNvSpPr/>
            <p:nvPr/>
          </p:nvSpPr>
          <p:spPr>
            <a:xfrm>
              <a:off x="2708186" y="2989523"/>
              <a:ext cx="0" cy="24194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0"/>
                  </a:moveTo>
                  <a:lnTo>
                    <a:pt x="0" y="24384"/>
                  </a:lnTo>
                </a:path>
              </a:pathLst>
            </a:custGeom>
            <a:ln w="19050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53" name="object 47">
              <a:extLst>
                <a:ext uri="{FF2B5EF4-FFF2-40B4-BE49-F238E27FC236}">
                  <a16:creationId xmlns:a16="http://schemas.microsoft.com/office/drawing/2014/main" id="{F2DF91ED-0D42-D041-9047-18852BCB9584}"/>
                </a:ext>
              </a:extLst>
            </p:cNvPr>
            <p:cNvSpPr/>
            <p:nvPr/>
          </p:nvSpPr>
          <p:spPr>
            <a:xfrm>
              <a:off x="2723076" y="3014834"/>
              <a:ext cx="0" cy="29777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30479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54" name="object 48">
              <a:extLst>
                <a:ext uri="{FF2B5EF4-FFF2-40B4-BE49-F238E27FC236}">
                  <a16:creationId xmlns:a16="http://schemas.microsoft.com/office/drawing/2014/main" id="{044699BB-58EC-3A46-9616-B0C9CADB7472}"/>
                </a:ext>
              </a:extLst>
            </p:cNvPr>
            <p:cNvSpPr/>
            <p:nvPr/>
          </p:nvSpPr>
          <p:spPr>
            <a:xfrm>
              <a:off x="2753596" y="3066199"/>
              <a:ext cx="0" cy="68858"/>
            </a:xfrm>
            <a:custGeom>
              <a:avLst/>
              <a:gdLst/>
              <a:ahLst/>
              <a:cxnLst/>
              <a:rect l="l" t="t" r="r" b="b"/>
              <a:pathLst>
                <a:path h="70485">
                  <a:moveTo>
                    <a:pt x="0" y="0"/>
                  </a:moveTo>
                  <a:lnTo>
                    <a:pt x="0" y="70104"/>
                  </a:lnTo>
                </a:path>
              </a:pathLst>
            </a:custGeom>
            <a:ln w="19050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55" name="object 49">
              <a:extLst>
                <a:ext uri="{FF2B5EF4-FFF2-40B4-BE49-F238E27FC236}">
                  <a16:creationId xmlns:a16="http://schemas.microsoft.com/office/drawing/2014/main" id="{2632595F-E96E-EE48-B29F-B64795CC20BC}"/>
                </a:ext>
              </a:extLst>
            </p:cNvPr>
            <p:cNvSpPr/>
            <p:nvPr/>
          </p:nvSpPr>
          <p:spPr>
            <a:xfrm>
              <a:off x="2728287" y="3091507"/>
              <a:ext cx="24194" cy="0"/>
            </a:xfrm>
            <a:custGeom>
              <a:avLst/>
              <a:gdLst/>
              <a:ahLst/>
              <a:cxnLst/>
              <a:rect l="l" t="t" r="r" b="b"/>
              <a:pathLst>
                <a:path w="24764">
                  <a:moveTo>
                    <a:pt x="2438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56" name="object 50">
              <a:extLst>
                <a:ext uri="{FF2B5EF4-FFF2-40B4-BE49-F238E27FC236}">
                  <a16:creationId xmlns:a16="http://schemas.microsoft.com/office/drawing/2014/main" id="{8B3D3235-A170-0A40-8E2A-F48FCA0E3C80}"/>
                </a:ext>
              </a:extLst>
            </p:cNvPr>
            <p:cNvSpPr/>
            <p:nvPr/>
          </p:nvSpPr>
          <p:spPr>
            <a:xfrm>
              <a:off x="2997766" y="3125752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19050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57" name="object 51">
              <a:extLst>
                <a:ext uri="{FF2B5EF4-FFF2-40B4-BE49-F238E27FC236}">
                  <a16:creationId xmlns:a16="http://schemas.microsoft.com/office/drawing/2014/main" id="{55F36F13-5D9E-8C43-AEDF-7C81705E91C2}"/>
                </a:ext>
              </a:extLst>
            </p:cNvPr>
            <p:cNvSpPr/>
            <p:nvPr/>
          </p:nvSpPr>
          <p:spPr>
            <a:xfrm>
              <a:off x="3002233" y="3165948"/>
              <a:ext cx="22333" cy="0"/>
            </a:xfrm>
            <a:custGeom>
              <a:avLst/>
              <a:gdLst/>
              <a:ahLst/>
              <a:cxnLst/>
              <a:rect l="l" t="t" r="r" b="b"/>
              <a:pathLst>
                <a:path w="22860">
                  <a:moveTo>
                    <a:pt x="22860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58" name="object 52">
              <a:extLst>
                <a:ext uri="{FF2B5EF4-FFF2-40B4-BE49-F238E27FC236}">
                  <a16:creationId xmlns:a16="http://schemas.microsoft.com/office/drawing/2014/main" id="{24262D99-682E-5541-BA9B-8A8A1AF93CCE}"/>
                </a:ext>
              </a:extLst>
            </p:cNvPr>
            <p:cNvSpPr/>
            <p:nvPr/>
          </p:nvSpPr>
          <p:spPr>
            <a:xfrm>
              <a:off x="3157071" y="3228483"/>
              <a:ext cx="0" cy="57071"/>
            </a:xfrm>
            <a:custGeom>
              <a:avLst/>
              <a:gdLst/>
              <a:ahLst/>
              <a:cxnLst/>
              <a:rect l="l" t="t" r="r" b="b"/>
              <a:pathLst>
                <a:path h="58419">
                  <a:moveTo>
                    <a:pt x="0" y="0"/>
                  </a:moveTo>
                  <a:lnTo>
                    <a:pt x="0" y="57912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59" name="object 53">
              <a:extLst>
                <a:ext uri="{FF2B5EF4-FFF2-40B4-BE49-F238E27FC236}">
                  <a16:creationId xmlns:a16="http://schemas.microsoft.com/office/drawing/2014/main" id="{D593C056-73F3-BA40-BEA2-A85359856CA3}"/>
                </a:ext>
              </a:extLst>
            </p:cNvPr>
            <p:cNvSpPr/>
            <p:nvPr/>
          </p:nvSpPr>
          <p:spPr>
            <a:xfrm>
              <a:off x="3137716" y="3237415"/>
              <a:ext cx="0" cy="10546"/>
            </a:xfrm>
            <a:custGeom>
              <a:avLst/>
              <a:gdLst/>
              <a:ahLst/>
              <a:cxnLst/>
              <a:rect l="l" t="t" r="r" b="b"/>
              <a:pathLst>
                <a:path h="10794">
                  <a:moveTo>
                    <a:pt x="-3810" y="5333"/>
                  </a:moveTo>
                  <a:lnTo>
                    <a:pt x="3810" y="5333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60" name="object 54">
              <a:extLst>
                <a:ext uri="{FF2B5EF4-FFF2-40B4-BE49-F238E27FC236}">
                  <a16:creationId xmlns:a16="http://schemas.microsoft.com/office/drawing/2014/main" id="{C9655B65-2E93-7E4E-9DA8-F3AB3404B91D}"/>
                </a:ext>
              </a:extLst>
            </p:cNvPr>
            <p:cNvSpPr/>
            <p:nvPr/>
          </p:nvSpPr>
          <p:spPr>
            <a:xfrm>
              <a:off x="3228535" y="3277611"/>
              <a:ext cx="73201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675" y="0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61" name="object 55">
              <a:extLst>
                <a:ext uri="{FF2B5EF4-FFF2-40B4-BE49-F238E27FC236}">
                  <a16:creationId xmlns:a16="http://schemas.microsoft.com/office/drawing/2014/main" id="{9528BCBA-B479-F347-9F2A-8C77C33821A2}"/>
                </a:ext>
              </a:extLst>
            </p:cNvPr>
            <p:cNvSpPr/>
            <p:nvPr/>
          </p:nvSpPr>
          <p:spPr>
            <a:xfrm>
              <a:off x="3316375" y="3265702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62" name="object 56">
              <a:extLst>
                <a:ext uri="{FF2B5EF4-FFF2-40B4-BE49-F238E27FC236}">
                  <a16:creationId xmlns:a16="http://schemas.microsoft.com/office/drawing/2014/main" id="{071397F1-B854-F74B-B530-059EAC5AADBA}"/>
                </a:ext>
              </a:extLst>
            </p:cNvPr>
            <p:cNvSpPr/>
            <p:nvPr/>
          </p:nvSpPr>
          <p:spPr>
            <a:xfrm>
              <a:off x="3289576" y="3265702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63" name="object 57">
              <a:extLst>
                <a:ext uri="{FF2B5EF4-FFF2-40B4-BE49-F238E27FC236}">
                  <a16:creationId xmlns:a16="http://schemas.microsoft.com/office/drawing/2014/main" id="{085AC601-637A-AB4D-91AB-F67B2D2A3F56}"/>
                </a:ext>
              </a:extLst>
            </p:cNvPr>
            <p:cNvSpPr/>
            <p:nvPr/>
          </p:nvSpPr>
          <p:spPr>
            <a:xfrm>
              <a:off x="3265755" y="3246346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64" name="object 58">
              <a:extLst>
                <a:ext uri="{FF2B5EF4-FFF2-40B4-BE49-F238E27FC236}">
                  <a16:creationId xmlns:a16="http://schemas.microsoft.com/office/drawing/2014/main" id="{4F07ADF7-870D-8E4C-AFC7-F535A2BC6C58}"/>
                </a:ext>
              </a:extLst>
            </p:cNvPr>
            <p:cNvSpPr/>
            <p:nvPr/>
          </p:nvSpPr>
          <p:spPr>
            <a:xfrm>
              <a:off x="3390817" y="3265702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EA8024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65" name="object 59">
              <a:extLst>
                <a:ext uri="{FF2B5EF4-FFF2-40B4-BE49-F238E27FC236}">
                  <a16:creationId xmlns:a16="http://schemas.microsoft.com/office/drawing/2014/main" id="{4A91A74C-6167-C040-BAB1-1A5A29DC7186}"/>
                </a:ext>
              </a:extLst>
            </p:cNvPr>
            <p:cNvSpPr/>
            <p:nvPr/>
          </p:nvSpPr>
          <p:spPr>
            <a:xfrm>
              <a:off x="3562034" y="3302925"/>
              <a:ext cx="0" cy="55211"/>
            </a:xfrm>
            <a:custGeom>
              <a:avLst/>
              <a:gdLst/>
              <a:ahLst/>
              <a:cxnLst/>
              <a:rect l="l" t="t" r="r" b="b"/>
              <a:pathLst>
                <a:path h="56514">
                  <a:moveTo>
                    <a:pt x="0" y="0"/>
                  </a:moveTo>
                  <a:lnTo>
                    <a:pt x="0" y="56387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66" name="object 60">
              <a:extLst>
                <a:ext uri="{FF2B5EF4-FFF2-40B4-BE49-F238E27FC236}">
                  <a16:creationId xmlns:a16="http://schemas.microsoft.com/office/drawing/2014/main" id="{61876FFE-BDE6-9447-9BA6-8684DCFBB68B}"/>
                </a:ext>
              </a:extLst>
            </p:cNvPr>
            <p:cNvSpPr/>
            <p:nvPr/>
          </p:nvSpPr>
          <p:spPr>
            <a:xfrm>
              <a:off x="3527792" y="3325254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10">
                  <a:moveTo>
                    <a:pt x="0" y="0"/>
                  </a:moveTo>
                  <a:lnTo>
                    <a:pt x="67056" y="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67" name="object 61">
              <a:extLst>
                <a:ext uri="{FF2B5EF4-FFF2-40B4-BE49-F238E27FC236}">
                  <a16:creationId xmlns:a16="http://schemas.microsoft.com/office/drawing/2014/main" id="{CBC531A4-A19E-E34C-98F5-709882CC53CA}"/>
                </a:ext>
              </a:extLst>
            </p:cNvPr>
            <p:cNvSpPr/>
            <p:nvPr/>
          </p:nvSpPr>
          <p:spPr>
            <a:xfrm>
              <a:off x="3617121" y="3349077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68" name="object 62">
              <a:extLst>
                <a:ext uri="{FF2B5EF4-FFF2-40B4-BE49-F238E27FC236}">
                  <a16:creationId xmlns:a16="http://schemas.microsoft.com/office/drawing/2014/main" id="{D2BDED6A-6683-6A4C-B63B-25220EE13EF5}"/>
                </a:ext>
              </a:extLst>
            </p:cNvPr>
            <p:cNvSpPr/>
            <p:nvPr/>
          </p:nvSpPr>
          <p:spPr>
            <a:xfrm>
              <a:off x="3553100" y="3328232"/>
              <a:ext cx="0" cy="29777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3048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69" name="object 63">
              <a:extLst>
                <a:ext uri="{FF2B5EF4-FFF2-40B4-BE49-F238E27FC236}">
                  <a16:creationId xmlns:a16="http://schemas.microsoft.com/office/drawing/2014/main" id="{1043C78D-DAF3-5945-8E15-6D224F0B5178}"/>
                </a:ext>
              </a:extLst>
            </p:cNvPr>
            <p:cNvSpPr/>
            <p:nvPr/>
          </p:nvSpPr>
          <p:spPr>
            <a:xfrm>
              <a:off x="3536726" y="3346098"/>
              <a:ext cx="57071" cy="0"/>
            </a:xfrm>
            <a:custGeom>
              <a:avLst/>
              <a:gdLst/>
              <a:ahLst/>
              <a:cxnLst/>
              <a:rect l="l" t="t" r="r" b="b"/>
              <a:pathLst>
                <a:path w="58419">
                  <a:moveTo>
                    <a:pt x="0" y="0"/>
                  </a:moveTo>
                  <a:lnTo>
                    <a:pt x="57912" y="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70" name="object 64">
              <a:extLst>
                <a:ext uri="{FF2B5EF4-FFF2-40B4-BE49-F238E27FC236}">
                  <a16:creationId xmlns:a16="http://schemas.microsoft.com/office/drawing/2014/main" id="{7A0C619E-2F8B-FB4F-A306-1F6FE1021EEE}"/>
                </a:ext>
              </a:extLst>
            </p:cNvPr>
            <p:cNvSpPr/>
            <p:nvPr/>
          </p:nvSpPr>
          <p:spPr>
            <a:xfrm>
              <a:off x="3544168" y="3383319"/>
              <a:ext cx="104219" cy="0"/>
            </a:xfrm>
            <a:custGeom>
              <a:avLst/>
              <a:gdLst/>
              <a:ahLst/>
              <a:cxnLst/>
              <a:rect l="l" t="t" r="r" b="b"/>
              <a:pathLst>
                <a:path w="106680">
                  <a:moveTo>
                    <a:pt x="0" y="0"/>
                  </a:moveTo>
                  <a:lnTo>
                    <a:pt x="106680" y="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71" name="object 65">
              <a:extLst>
                <a:ext uri="{FF2B5EF4-FFF2-40B4-BE49-F238E27FC236}">
                  <a16:creationId xmlns:a16="http://schemas.microsoft.com/office/drawing/2014/main" id="{7AA04D93-7CC7-B14F-B2AC-8D5DF1F3FF97}"/>
                </a:ext>
              </a:extLst>
            </p:cNvPr>
            <p:cNvSpPr/>
            <p:nvPr/>
          </p:nvSpPr>
          <p:spPr>
            <a:xfrm>
              <a:off x="3569478" y="3372898"/>
              <a:ext cx="0" cy="42184"/>
            </a:xfrm>
            <a:custGeom>
              <a:avLst/>
              <a:gdLst/>
              <a:ahLst/>
              <a:cxnLst/>
              <a:rect l="l" t="t" r="r" b="b"/>
              <a:pathLst>
                <a:path h="43180">
                  <a:moveTo>
                    <a:pt x="0" y="42672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72" name="object 66">
              <a:extLst>
                <a:ext uri="{FF2B5EF4-FFF2-40B4-BE49-F238E27FC236}">
                  <a16:creationId xmlns:a16="http://schemas.microsoft.com/office/drawing/2014/main" id="{7E7A7E9E-EB78-A946-8D28-E7C45C8C0B91}"/>
                </a:ext>
              </a:extLst>
            </p:cNvPr>
            <p:cNvSpPr/>
            <p:nvPr/>
          </p:nvSpPr>
          <p:spPr>
            <a:xfrm>
              <a:off x="3593299" y="3349077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67056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73" name="object 67">
              <a:extLst>
                <a:ext uri="{FF2B5EF4-FFF2-40B4-BE49-F238E27FC236}">
                  <a16:creationId xmlns:a16="http://schemas.microsoft.com/office/drawing/2014/main" id="{5A56F764-75ED-ED4F-9DC1-C291411D40C6}"/>
                </a:ext>
              </a:extLst>
            </p:cNvPr>
            <p:cNvSpPr/>
            <p:nvPr/>
          </p:nvSpPr>
          <p:spPr>
            <a:xfrm>
              <a:off x="3578411" y="3347588"/>
              <a:ext cx="0" cy="34739"/>
            </a:xfrm>
            <a:custGeom>
              <a:avLst/>
              <a:gdLst/>
              <a:ahLst/>
              <a:cxnLst/>
              <a:rect l="l" t="t" r="r" b="b"/>
              <a:pathLst>
                <a:path h="35560">
                  <a:moveTo>
                    <a:pt x="0" y="0"/>
                  </a:moveTo>
                  <a:lnTo>
                    <a:pt x="0" y="35051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74" name="object 68">
              <a:extLst>
                <a:ext uri="{FF2B5EF4-FFF2-40B4-BE49-F238E27FC236}">
                  <a16:creationId xmlns:a16="http://schemas.microsoft.com/office/drawing/2014/main" id="{2C7B44FA-FE78-4F4D-A16F-3AB796753B67}"/>
                </a:ext>
              </a:extLst>
            </p:cNvPr>
            <p:cNvSpPr/>
            <p:nvPr/>
          </p:nvSpPr>
          <p:spPr>
            <a:xfrm>
              <a:off x="3792803" y="3366941"/>
              <a:ext cx="0" cy="66998"/>
            </a:xfrm>
            <a:custGeom>
              <a:avLst/>
              <a:gdLst/>
              <a:ahLst/>
              <a:cxnLst/>
              <a:rect l="l" t="t" r="r" b="b"/>
              <a:pathLst>
                <a:path h="68580">
                  <a:moveTo>
                    <a:pt x="0" y="0"/>
                  </a:moveTo>
                  <a:lnTo>
                    <a:pt x="0" y="6858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75" name="object 69">
              <a:extLst>
                <a:ext uri="{FF2B5EF4-FFF2-40B4-BE49-F238E27FC236}">
                  <a16:creationId xmlns:a16="http://schemas.microsoft.com/office/drawing/2014/main" id="{D9DE1F11-96DE-E74B-9652-3E4FF229F56B}"/>
                </a:ext>
              </a:extLst>
            </p:cNvPr>
            <p:cNvSpPr/>
            <p:nvPr/>
          </p:nvSpPr>
          <p:spPr>
            <a:xfrm>
              <a:off x="3785359" y="3401185"/>
              <a:ext cx="42184" cy="0"/>
            </a:xfrm>
            <a:custGeom>
              <a:avLst/>
              <a:gdLst/>
              <a:ahLst/>
              <a:cxnLst/>
              <a:rect l="l" t="t" r="r" b="b"/>
              <a:pathLst>
                <a:path w="43179">
                  <a:moveTo>
                    <a:pt x="42672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76" name="object 70">
              <a:extLst>
                <a:ext uri="{FF2B5EF4-FFF2-40B4-BE49-F238E27FC236}">
                  <a16:creationId xmlns:a16="http://schemas.microsoft.com/office/drawing/2014/main" id="{B5B0C9C1-E5BC-2245-8B7D-5348D280A7B0}"/>
                </a:ext>
              </a:extLst>
            </p:cNvPr>
            <p:cNvSpPr/>
            <p:nvPr/>
          </p:nvSpPr>
          <p:spPr>
            <a:xfrm>
              <a:off x="3942431" y="3413839"/>
              <a:ext cx="0" cy="66998"/>
            </a:xfrm>
            <a:custGeom>
              <a:avLst/>
              <a:gdLst/>
              <a:ahLst/>
              <a:cxnLst/>
              <a:rect l="l" t="t" r="r" b="b"/>
              <a:pathLst>
                <a:path h="68579">
                  <a:moveTo>
                    <a:pt x="0" y="0"/>
                  </a:moveTo>
                  <a:lnTo>
                    <a:pt x="0" y="6858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77" name="object 71">
              <a:extLst>
                <a:ext uri="{FF2B5EF4-FFF2-40B4-BE49-F238E27FC236}">
                  <a16:creationId xmlns:a16="http://schemas.microsoft.com/office/drawing/2014/main" id="{289A6945-7C2F-634E-8D0E-5595909D5299}"/>
                </a:ext>
              </a:extLst>
            </p:cNvPr>
            <p:cNvSpPr/>
            <p:nvPr/>
          </p:nvSpPr>
          <p:spPr>
            <a:xfrm>
              <a:off x="3943178" y="3447339"/>
              <a:ext cx="50867" cy="0"/>
            </a:xfrm>
            <a:custGeom>
              <a:avLst/>
              <a:gdLst/>
              <a:ahLst/>
              <a:cxnLst/>
              <a:rect l="l" t="t" r="r" b="b"/>
              <a:pathLst>
                <a:path w="52070">
                  <a:moveTo>
                    <a:pt x="0" y="0"/>
                  </a:moveTo>
                  <a:lnTo>
                    <a:pt x="51815" y="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78" name="object 72">
              <a:extLst>
                <a:ext uri="{FF2B5EF4-FFF2-40B4-BE49-F238E27FC236}">
                  <a16:creationId xmlns:a16="http://schemas.microsoft.com/office/drawing/2014/main" id="{CEDDD4EE-CDFB-E24F-9A7C-EFF571F7B4D2}"/>
                </a:ext>
              </a:extLst>
            </p:cNvPr>
            <p:cNvSpPr/>
            <p:nvPr/>
          </p:nvSpPr>
          <p:spPr>
            <a:xfrm>
              <a:off x="3972951" y="3414586"/>
              <a:ext cx="0" cy="84988"/>
            </a:xfrm>
            <a:custGeom>
              <a:avLst/>
              <a:gdLst/>
              <a:ahLst/>
              <a:cxnLst/>
              <a:rect l="l" t="t" r="r" b="b"/>
              <a:pathLst>
                <a:path h="86995">
                  <a:moveTo>
                    <a:pt x="0" y="0"/>
                  </a:moveTo>
                  <a:lnTo>
                    <a:pt x="0" y="86868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79" name="object 73">
              <a:extLst>
                <a:ext uri="{FF2B5EF4-FFF2-40B4-BE49-F238E27FC236}">
                  <a16:creationId xmlns:a16="http://schemas.microsoft.com/office/drawing/2014/main" id="{6A1FF3CE-E58F-604C-9CC7-5A5A5D1D04B2}"/>
                </a:ext>
              </a:extLst>
            </p:cNvPr>
            <p:cNvSpPr/>
            <p:nvPr/>
          </p:nvSpPr>
          <p:spPr>
            <a:xfrm>
              <a:off x="4033994" y="3433941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80" name="object 74">
              <a:extLst>
                <a:ext uri="{FF2B5EF4-FFF2-40B4-BE49-F238E27FC236}">
                  <a16:creationId xmlns:a16="http://schemas.microsoft.com/office/drawing/2014/main" id="{B3CBECB2-B113-B249-88D4-BE7BD4C8EAB6}"/>
                </a:ext>
              </a:extLst>
            </p:cNvPr>
            <p:cNvSpPr/>
            <p:nvPr/>
          </p:nvSpPr>
          <p:spPr>
            <a:xfrm>
              <a:off x="3999007" y="3433196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81" name="object 75">
              <a:extLst>
                <a:ext uri="{FF2B5EF4-FFF2-40B4-BE49-F238E27FC236}">
                  <a16:creationId xmlns:a16="http://schemas.microsoft.com/office/drawing/2014/main" id="{7684278F-783A-8645-BEEA-E3872E188C0E}"/>
                </a:ext>
              </a:extLst>
            </p:cNvPr>
            <p:cNvSpPr/>
            <p:nvPr/>
          </p:nvSpPr>
          <p:spPr>
            <a:xfrm>
              <a:off x="4084614" y="3433941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82" name="object 76">
              <a:extLst>
                <a:ext uri="{FF2B5EF4-FFF2-40B4-BE49-F238E27FC236}">
                  <a16:creationId xmlns:a16="http://schemas.microsoft.com/office/drawing/2014/main" id="{67C099F6-4173-2F41-ADFB-F6EECD84667F}"/>
                </a:ext>
              </a:extLst>
            </p:cNvPr>
            <p:cNvSpPr/>
            <p:nvPr/>
          </p:nvSpPr>
          <p:spPr>
            <a:xfrm>
              <a:off x="4118858" y="3433941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83" name="object 77">
              <a:extLst>
                <a:ext uri="{FF2B5EF4-FFF2-40B4-BE49-F238E27FC236}">
                  <a16:creationId xmlns:a16="http://schemas.microsoft.com/office/drawing/2014/main" id="{E204E468-911B-3B4B-9537-F575A1E35123}"/>
                </a:ext>
              </a:extLst>
            </p:cNvPr>
            <p:cNvSpPr/>
            <p:nvPr/>
          </p:nvSpPr>
          <p:spPr>
            <a:xfrm>
              <a:off x="4150123" y="3433941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84" name="object 78">
              <a:extLst>
                <a:ext uri="{FF2B5EF4-FFF2-40B4-BE49-F238E27FC236}">
                  <a16:creationId xmlns:a16="http://schemas.microsoft.com/office/drawing/2014/main" id="{672C5F50-527A-1D41-B592-B190B56031C9}"/>
                </a:ext>
              </a:extLst>
            </p:cNvPr>
            <p:cNvSpPr/>
            <p:nvPr/>
          </p:nvSpPr>
          <p:spPr>
            <a:xfrm>
              <a:off x="4438956" y="3490515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19050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85" name="object 79">
              <a:extLst>
                <a:ext uri="{FF2B5EF4-FFF2-40B4-BE49-F238E27FC236}">
                  <a16:creationId xmlns:a16="http://schemas.microsoft.com/office/drawing/2014/main" id="{9F2299F8-8194-8C44-B9AF-AC1B9A768147}"/>
                </a:ext>
              </a:extLst>
            </p:cNvPr>
            <p:cNvSpPr/>
            <p:nvPr/>
          </p:nvSpPr>
          <p:spPr>
            <a:xfrm>
              <a:off x="4468733" y="3490515"/>
              <a:ext cx="0" cy="74442"/>
            </a:xfrm>
            <a:custGeom>
              <a:avLst/>
              <a:gdLst/>
              <a:ahLst/>
              <a:cxnLst/>
              <a:rect l="l" t="t" r="r" b="b"/>
              <a:pathLst>
                <a:path h="76200">
                  <a:moveTo>
                    <a:pt x="0" y="0"/>
                  </a:moveTo>
                  <a:lnTo>
                    <a:pt x="0" y="76200"/>
                  </a:lnTo>
                </a:path>
              </a:pathLst>
            </a:custGeom>
            <a:ln w="19050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86" name="object 80">
              <a:extLst>
                <a:ext uri="{FF2B5EF4-FFF2-40B4-BE49-F238E27FC236}">
                  <a16:creationId xmlns:a16="http://schemas.microsoft.com/office/drawing/2014/main" id="{D2167691-2AEC-FC43-94BB-5E7C887BAC72}"/>
                </a:ext>
              </a:extLst>
            </p:cNvPr>
            <p:cNvSpPr/>
            <p:nvPr/>
          </p:nvSpPr>
          <p:spPr>
            <a:xfrm>
              <a:off x="4370472" y="3521781"/>
              <a:ext cx="132755" cy="0"/>
            </a:xfrm>
            <a:custGeom>
              <a:avLst/>
              <a:gdLst/>
              <a:ahLst/>
              <a:cxnLst/>
              <a:rect l="l" t="t" r="r" b="b"/>
              <a:pathLst>
                <a:path w="135889">
                  <a:moveTo>
                    <a:pt x="0" y="0"/>
                  </a:moveTo>
                  <a:lnTo>
                    <a:pt x="135635" y="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87" name="object 81">
              <a:extLst>
                <a:ext uri="{FF2B5EF4-FFF2-40B4-BE49-F238E27FC236}">
                  <a16:creationId xmlns:a16="http://schemas.microsoft.com/office/drawing/2014/main" id="{3DCA157D-DCDE-9F49-9C99-31404A2DF3EB}"/>
                </a:ext>
              </a:extLst>
            </p:cNvPr>
            <p:cNvSpPr/>
            <p:nvPr/>
          </p:nvSpPr>
          <p:spPr>
            <a:xfrm>
              <a:off x="4412902" y="3489771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65531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88" name="object 82">
              <a:extLst>
                <a:ext uri="{FF2B5EF4-FFF2-40B4-BE49-F238E27FC236}">
                  <a16:creationId xmlns:a16="http://schemas.microsoft.com/office/drawing/2014/main" id="{C8CD632C-AC28-6249-B3BB-A552A46BFEED}"/>
                </a:ext>
              </a:extLst>
            </p:cNvPr>
            <p:cNvSpPr/>
            <p:nvPr/>
          </p:nvSpPr>
          <p:spPr>
            <a:xfrm>
              <a:off x="4444169" y="3558258"/>
              <a:ext cx="84988" cy="0"/>
            </a:xfrm>
            <a:custGeom>
              <a:avLst/>
              <a:gdLst/>
              <a:ahLst/>
              <a:cxnLst/>
              <a:rect l="l" t="t" r="r" b="b"/>
              <a:pathLst>
                <a:path w="86995">
                  <a:moveTo>
                    <a:pt x="0" y="0"/>
                  </a:moveTo>
                  <a:lnTo>
                    <a:pt x="86867" y="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89" name="object 83">
              <a:extLst>
                <a:ext uri="{FF2B5EF4-FFF2-40B4-BE49-F238E27FC236}">
                  <a16:creationId xmlns:a16="http://schemas.microsoft.com/office/drawing/2014/main" id="{E13A80C5-B8B9-524C-8444-D85A23AC0473}"/>
                </a:ext>
              </a:extLst>
            </p:cNvPr>
            <p:cNvSpPr/>
            <p:nvPr/>
          </p:nvSpPr>
          <p:spPr>
            <a:xfrm>
              <a:off x="4476922" y="3522526"/>
              <a:ext cx="0" cy="70100"/>
            </a:xfrm>
            <a:custGeom>
              <a:avLst/>
              <a:gdLst/>
              <a:ahLst/>
              <a:cxnLst/>
              <a:rect l="l" t="t" r="r" b="b"/>
              <a:pathLst>
                <a:path h="71754">
                  <a:moveTo>
                    <a:pt x="0" y="0"/>
                  </a:moveTo>
                  <a:lnTo>
                    <a:pt x="0" y="71628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90" name="object 84">
              <a:extLst>
                <a:ext uri="{FF2B5EF4-FFF2-40B4-BE49-F238E27FC236}">
                  <a16:creationId xmlns:a16="http://schemas.microsoft.com/office/drawing/2014/main" id="{9375AF8F-2F99-4743-87C8-83DED56038B0}"/>
                </a:ext>
              </a:extLst>
            </p:cNvPr>
            <p:cNvSpPr/>
            <p:nvPr/>
          </p:nvSpPr>
          <p:spPr>
            <a:xfrm>
              <a:off x="4498510" y="3518803"/>
              <a:ext cx="0" cy="74442"/>
            </a:xfrm>
            <a:custGeom>
              <a:avLst/>
              <a:gdLst/>
              <a:ahLst/>
              <a:cxnLst/>
              <a:rect l="l" t="t" r="r" b="b"/>
              <a:pathLst>
                <a:path h="76200">
                  <a:moveTo>
                    <a:pt x="0" y="7620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91" name="object 85">
              <a:extLst>
                <a:ext uri="{FF2B5EF4-FFF2-40B4-BE49-F238E27FC236}">
                  <a16:creationId xmlns:a16="http://schemas.microsoft.com/office/drawing/2014/main" id="{90879693-DBD6-5849-B071-1D0035EF8446}"/>
                </a:ext>
              </a:extLst>
            </p:cNvPr>
            <p:cNvSpPr/>
            <p:nvPr/>
          </p:nvSpPr>
          <p:spPr>
            <a:xfrm>
              <a:off x="4580395" y="3564957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5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92" name="object 86">
              <a:extLst>
                <a:ext uri="{FF2B5EF4-FFF2-40B4-BE49-F238E27FC236}">
                  <a16:creationId xmlns:a16="http://schemas.microsoft.com/office/drawing/2014/main" id="{45DDF50A-9096-844F-B667-2ECD72D4053B}"/>
                </a:ext>
              </a:extLst>
            </p:cNvPr>
            <p:cNvSpPr/>
            <p:nvPr/>
          </p:nvSpPr>
          <p:spPr>
            <a:xfrm>
              <a:off x="4794787" y="3603668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93" name="object 87">
              <a:extLst>
                <a:ext uri="{FF2B5EF4-FFF2-40B4-BE49-F238E27FC236}">
                  <a16:creationId xmlns:a16="http://schemas.microsoft.com/office/drawing/2014/main" id="{CBD358C9-27F8-074C-A61F-5B6BDF736E44}"/>
                </a:ext>
              </a:extLst>
            </p:cNvPr>
            <p:cNvSpPr/>
            <p:nvPr/>
          </p:nvSpPr>
          <p:spPr>
            <a:xfrm>
              <a:off x="4833499" y="3603668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94" name="object 88">
              <a:extLst>
                <a:ext uri="{FF2B5EF4-FFF2-40B4-BE49-F238E27FC236}">
                  <a16:creationId xmlns:a16="http://schemas.microsoft.com/office/drawing/2014/main" id="{3E6EAFA7-D85E-414E-A99D-4E258C1908F4}"/>
                </a:ext>
              </a:extLst>
            </p:cNvPr>
            <p:cNvSpPr/>
            <p:nvPr/>
          </p:nvSpPr>
          <p:spPr>
            <a:xfrm>
              <a:off x="4854342" y="3603668"/>
              <a:ext cx="0" cy="35981"/>
            </a:xfrm>
            <a:custGeom>
              <a:avLst/>
              <a:gdLst/>
              <a:ahLst/>
              <a:cxnLst/>
              <a:rect l="l" t="t" r="r" b="b"/>
              <a:pathLst>
                <a:path h="36829">
                  <a:moveTo>
                    <a:pt x="0" y="0"/>
                  </a:moveTo>
                  <a:lnTo>
                    <a:pt x="0" y="36575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95" name="object 89">
              <a:extLst>
                <a:ext uri="{FF2B5EF4-FFF2-40B4-BE49-F238E27FC236}">
                  <a16:creationId xmlns:a16="http://schemas.microsoft.com/office/drawing/2014/main" id="{F40A7AFB-0D14-FD43-945E-4BB22DD95D8D}"/>
                </a:ext>
              </a:extLst>
            </p:cNvPr>
            <p:cNvSpPr/>
            <p:nvPr/>
          </p:nvSpPr>
          <p:spPr>
            <a:xfrm>
              <a:off x="4837965" y="3691507"/>
              <a:ext cx="94293" cy="0"/>
            </a:xfrm>
            <a:custGeom>
              <a:avLst/>
              <a:gdLst/>
              <a:ahLst/>
              <a:cxnLst/>
              <a:rect l="l" t="t" r="r" b="b"/>
              <a:pathLst>
                <a:path w="96520">
                  <a:moveTo>
                    <a:pt x="0" y="0"/>
                  </a:moveTo>
                  <a:lnTo>
                    <a:pt x="96012" y="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96" name="object 90">
              <a:extLst>
                <a:ext uri="{FF2B5EF4-FFF2-40B4-BE49-F238E27FC236}">
                  <a16:creationId xmlns:a16="http://schemas.microsoft.com/office/drawing/2014/main" id="{3BE5DA4A-F7AE-ED47-B6AB-0A6D2F50A50A}"/>
                </a:ext>
              </a:extLst>
            </p:cNvPr>
            <p:cNvSpPr/>
            <p:nvPr/>
          </p:nvSpPr>
          <p:spPr>
            <a:xfrm>
              <a:off x="4870719" y="3658755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97" name="object 91">
              <a:extLst>
                <a:ext uri="{FF2B5EF4-FFF2-40B4-BE49-F238E27FC236}">
                  <a16:creationId xmlns:a16="http://schemas.microsoft.com/office/drawing/2014/main" id="{0F4E7A66-088C-DB42-8CB9-EB87B1B34979}"/>
                </a:ext>
              </a:extLst>
            </p:cNvPr>
            <p:cNvSpPr/>
            <p:nvPr/>
          </p:nvSpPr>
          <p:spPr>
            <a:xfrm>
              <a:off x="4837965" y="3634932"/>
              <a:ext cx="46526" cy="0"/>
            </a:xfrm>
            <a:custGeom>
              <a:avLst/>
              <a:gdLst/>
              <a:ahLst/>
              <a:cxnLst/>
              <a:rect l="l" t="t" r="r" b="b"/>
              <a:pathLst>
                <a:path w="47625">
                  <a:moveTo>
                    <a:pt x="47244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98" name="object 92">
              <a:extLst>
                <a:ext uri="{FF2B5EF4-FFF2-40B4-BE49-F238E27FC236}">
                  <a16:creationId xmlns:a16="http://schemas.microsoft.com/office/drawing/2014/main" id="{A29D1F5D-0F5F-6347-8238-6922F23E4DA4}"/>
                </a:ext>
              </a:extLst>
            </p:cNvPr>
            <p:cNvSpPr/>
            <p:nvPr/>
          </p:nvSpPr>
          <p:spPr>
            <a:xfrm>
              <a:off x="4945161" y="3658755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99" name="object 93">
              <a:extLst>
                <a:ext uri="{FF2B5EF4-FFF2-40B4-BE49-F238E27FC236}">
                  <a16:creationId xmlns:a16="http://schemas.microsoft.com/office/drawing/2014/main" id="{A8BFAC5C-E971-354C-B30E-802C98E5C503}"/>
                </a:ext>
              </a:extLst>
            </p:cNvPr>
            <p:cNvSpPr/>
            <p:nvPr/>
          </p:nvSpPr>
          <p:spPr>
            <a:xfrm>
              <a:off x="5265259" y="3761485"/>
              <a:ext cx="0" cy="68858"/>
            </a:xfrm>
            <a:custGeom>
              <a:avLst/>
              <a:gdLst/>
              <a:ahLst/>
              <a:cxnLst/>
              <a:rect l="l" t="t" r="r" b="b"/>
              <a:pathLst>
                <a:path h="70485">
                  <a:moveTo>
                    <a:pt x="0" y="0"/>
                  </a:moveTo>
                  <a:lnTo>
                    <a:pt x="0" y="70104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00" name="object 94">
              <a:extLst>
                <a:ext uri="{FF2B5EF4-FFF2-40B4-BE49-F238E27FC236}">
                  <a16:creationId xmlns:a16="http://schemas.microsoft.com/office/drawing/2014/main" id="{4E43C4C0-1A19-594A-AA25-147749895A79}"/>
                </a:ext>
              </a:extLst>
            </p:cNvPr>
            <p:cNvSpPr/>
            <p:nvPr/>
          </p:nvSpPr>
          <p:spPr>
            <a:xfrm>
              <a:off x="5723821" y="3761485"/>
              <a:ext cx="0" cy="68858"/>
            </a:xfrm>
            <a:custGeom>
              <a:avLst/>
              <a:gdLst/>
              <a:ahLst/>
              <a:cxnLst/>
              <a:rect l="l" t="t" r="r" b="b"/>
              <a:pathLst>
                <a:path h="70485">
                  <a:moveTo>
                    <a:pt x="0" y="0"/>
                  </a:moveTo>
                  <a:lnTo>
                    <a:pt x="0" y="70104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01" name="object 95">
              <a:extLst>
                <a:ext uri="{FF2B5EF4-FFF2-40B4-BE49-F238E27FC236}">
                  <a16:creationId xmlns:a16="http://schemas.microsoft.com/office/drawing/2014/main" id="{C8498655-BBFF-BF48-86B1-C8657B90C5A3}"/>
                </a:ext>
              </a:extLst>
            </p:cNvPr>
            <p:cNvSpPr/>
            <p:nvPr/>
          </p:nvSpPr>
          <p:spPr>
            <a:xfrm>
              <a:off x="5778907" y="3761485"/>
              <a:ext cx="0" cy="68858"/>
            </a:xfrm>
            <a:custGeom>
              <a:avLst/>
              <a:gdLst/>
              <a:ahLst/>
              <a:cxnLst/>
              <a:rect l="l" t="t" r="r" b="b"/>
              <a:pathLst>
                <a:path h="70485">
                  <a:moveTo>
                    <a:pt x="0" y="0"/>
                  </a:moveTo>
                  <a:lnTo>
                    <a:pt x="0" y="70104"/>
                  </a:lnTo>
                </a:path>
              </a:pathLst>
            </a:custGeom>
            <a:ln w="28575">
              <a:solidFill>
                <a:srgbClr val="F9951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02" name="object 96">
              <a:extLst>
                <a:ext uri="{FF2B5EF4-FFF2-40B4-BE49-F238E27FC236}">
                  <a16:creationId xmlns:a16="http://schemas.microsoft.com/office/drawing/2014/main" id="{DFCC93A8-EA24-D447-A8FA-12C4E4589DE7}"/>
                </a:ext>
              </a:extLst>
            </p:cNvPr>
            <p:cNvSpPr/>
            <p:nvPr/>
          </p:nvSpPr>
          <p:spPr>
            <a:xfrm>
              <a:off x="1865508" y="1899697"/>
              <a:ext cx="4246280" cy="1312035"/>
            </a:xfrm>
            <a:custGeom>
              <a:avLst/>
              <a:gdLst/>
              <a:ahLst/>
              <a:cxnLst/>
              <a:rect l="l" t="t" r="r" b="b"/>
              <a:pathLst>
                <a:path w="4346575" h="1343025">
                  <a:moveTo>
                    <a:pt x="0" y="0"/>
                  </a:moveTo>
                  <a:lnTo>
                    <a:pt x="95250" y="0"/>
                  </a:lnTo>
                  <a:lnTo>
                    <a:pt x="95250" y="9525"/>
                  </a:lnTo>
                  <a:lnTo>
                    <a:pt x="131698" y="9525"/>
                  </a:lnTo>
                  <a:lnTo>
                    <a:pt x="131698" y="17399"/>
                  </a:lnTo>
                  <a:lnTo>
                    <a:pt x="171450" y="17399"/>
                  </a:lnTo>
                  <a:lnTo>
                    <a:pt x="171450" y="26924"/>
                  </a:lnTo>
                  <a:lnTo>
                    <a:pt x="188848" y="26924"/>
                  </a:lnTo>
                  <a:lnTo>
                    <a:pt x="188848" y="36449"/>
                  </a:lnTo>
                  <a:lnTo>
                    <a:pt x="219075" y="36449"/>
                  </a:lnTo>
                  <a:lnTo>
                    <a:pt x="219075" y="47625"/>
                  </a:lnTo>
                  <a:lnTo>
                    <a:pt x="228600" y="47625"/>
                  </a:lnTo>
                  <a:lnTo>
                    <a:pt x="228600" y="57150"/>
                  </a:lnTo>
                  <a:lnTo>
                    <a:pt x="244475" y="57150"/>
                  </a:lnTo>
                  <a:lnTo>
                    <a:pt x="245998" y="57150"/>
                  </a:lnTo>
                  <a:lnTo>
                    <a:pt x="245998" y="133350"/>
                  </a:lnTo>
                  <a:lnTo>
                    <a:pt x="258698" y="133350"/>
                  </a:lnTo>
                  <a:lnTo>
                    <a:pt x="258698" y="149225"/>
                  </a:lnTo>
                  <a:lnTo>
                    <a:pt x="266700" y="149225"/>
                  </a:lnTo>
                  <a:lnTo>
                    <a:pt x="266700" y="200025"/>
                  </a:lnTo>
                  <a:lnTo>
                    <a:pt x="276225" y="200025"/>
                  </a:lnTo>
                  <a:lnTo>
                    <a:pt x="276225" y="272923"/>
                  </a:lnTo>
                  <a:lnTo>
                    <a:pt x="287273" y="272923"/>
                  </a:lnTo>
                  <a:lnTo>
                    <a:pt x="287273" y="325374"/>
                  </a:lnTo>
                  <a:lnTo>
                    <a:pt x="295275" y="325374"/>
                  </a:lnTo>
                  <a:lnTo>
                    <a:pt x="295275" y="355473"/>
                  </a:lnTo>
                  <a:lnTo>
                    <a:pt x="323850" y="355473"/>
                  </a:lnTo>
                  <a:lnTo>
                    <a:pt x="323850" y="364998"/>
                  </a:lnTo>
                  <a:lnTo>
                    <a:pt x="353948" y="364998"/>
                  </a:lnTo>
                  <a:lnTo>
                    <a:pt x="353948" y="372999"/>
                  </a:lnTo>
                  <a:lnTo>
                    <a:pt x="372998" y="372999"/>
                  </a:lnTo>
                  <a:lnTo>
                    <a:pt x="372998" y="392049"/>
                  </a:lnTo>
                  <a:lnTo>
                    <a:pt x="441324" y="392049"/>
                  </a:lnTo>
                  <a:lnTo>
                    <a:pt x="441324" y="403098"/>
                  </a:lnTo>
                  <a:lnTo>
                    <a:pt x="466724" y="403098"/>
                  </a:lnTo>
                  <a:lnTo>
                    <a:pt x="466724" y="423799"/>
                  </a:lnTo>
                  <a:lnTo>
                    <a:pt x="504824" y="423799"/>
                  </a:lnTo>
                  <a:lnTo>
                    <a:pt x="504824" y="433324"/>
                  </a:lnTo>
                  <a:lnTo>
                    <a:pt x="514349" y="433324"/>
                  </a:lnTo>
                  <a:lnTo>
                    <a:pt x="514349" y="449072"/>
                  </a:lnTo>
                  <a:lnTo>
                    <a:pt x="549274" y="449072"/>
                  </a:lnTo>
                  <a:lnTo>
                    <a:pt x="549274" y="488823"/>
                  </a:lnTo>
                  <a:lnTo>
                    <a:pt x="582548" y="488823"/>
                  </a:lnTo>
                  <a:lnTo>
                    <a:pt x="582548" y="536448"/>
                  </a:lnTo>
                  <a:lnTo>
                    <a:pt x="603249" y="536448"/>
                  </a:lnTo>
                  <a:lnTo>
                    <a:pt x="603249" y="557022"/>
                  </a:lnTo>
                  <a:lnTo>
                    <a:pt x="612774" y="557022"/>
                  </a:lnTo>
                  <a:lnTo>
                    <a:pt x="612774" y="566547"/>
                  </a:lnTo>
                  <a:lnTo>
                    <a:pt x="619124" y="566547"/>
                  </a:lnTo>
                  <a:lnTo>
                    <a:pt x="619124" y="574548"/>
                  </a:lnTo>
                  <a:lnTo>
                    <a:pt x="631824" y="574548"/>
                  </a:lnTo>
                  <a:lnTo>
                    <a:pt x="631824" y="584073"/>
                  </a:lnTo>
                  <a:lnTo>
                    <a:pt x="669924" y="584073"/>
                  </a:lnTo>
                  <a:lnTo>
                    <a:pt x="669924" y="603123"/>
                  </a:lnTo>
                  <a:lnTo>
                    <a:pt x="696848" y="603123"/>
                  </a:lnTo>
                  <a:lnTo>
                    <a:pt x="696848" y="614172"/>
                  </a:lnTo>
                  <a:lnTo>
                    <a:pt x="727074" y="614172"/>
                  </a:lnTo>
                  <a:lnTo>
                    <a:pt x="727074" y="644398"/>
                  </a:lnTo>
                  <a:lnTo>
                    <a:pt x="761999" y="644398"/>
                  </a:lnTo>
                  <a:lnTo>
                    <a:pt x="761999" y="653923"/>
                  </a:lnTo>
                  <a:lnTo>
                    <a:pt x="809624" y="653923"/>
                  </a:lnTo>
                  <a:lnTo>
                    <a:pt x="809624" y="661797"/>
                  </a:lnTo>
                  <a:lnTo>
                    <a:pt x="831849" y="661797"/>
                  </a:lnTo>
                  <a:lnTo>
                    <a:pt x="831849" y="671322"/>
                  </a:lnTo>
                  <a:lnTo>
                    <a:pt x="841374" y="671322"/>
                  </a:lnTo>
                  <a:lnTo>
                    <a:pt x="841374" y="680847"/>
                  </a:lnTo>
                  <a:lnTo>
                    <a:pt x="861948" y="680847"/>
                  </a:lnTo>
                  <a:lnTo>
                    <a:pt x="861948" y="718947"/>
                  </a:lnTo>
                  <a:lnTo>
                    <a:pt x="892174" y="718947"/>
                  </a:lnTo>
                  <a:lnTo>
                    <a:pt x="892174" y="749046"/>
                  </a:lnTo>
                  <a:lnTo>
                    <a:pt x="934973" y="749046"/>
                  </a:lnTo>
                  <a:lnTo>
                    <a:pt x="934973" y="758571"/>
                  </a:lnTo>
                  <a:lnTo>
                    <a:pt x="1147698" y="758571"/>
                  </a:lnTo>
                  <a:lnTo>
                    <a:pt x="1147698" y="815721"/>
                  </a:lnTo>
                  <a:lnTo>
                    <a:pt x="1176273" y="815721"/>
                  </a:lnTo>
                  <a:lnTo>
                    <a:pt x="1176273" y="850646"/>
                  </a:lnTo>
                  <a:lnTo>
                    <a:pt x="1214373" y="850646"/>
                  </a:lnTo>
                  <a:lnTo>
                    <a:pt x="1214373" y="863346"/>
                  </a:lnTo>
                  <a:lnTo>
                    <a:pt x="1422399" y="863346"/>
                  </a:lnTo>
                  <a:lnTo>
                    <a:pt x="1435099" y="863346"/>
                  </a:lnTo>
                  <a:lnTo>
                    <a:pt x="1435099" y="922020"/>
                  </a:lnTo>
                  <a:lnTo>
                    <a:pt x="1503298" y="922020"/>
                  </a:lnTo>
                  <a:lnTo>
                    <a:pt x="1503298" y="942721"/>
                  </a:lnTo>
                  <a:lnTo>
                    <a:pt x="1533524" y="942721"/>
                  </a:lnTo>
                  <a:lnTo>
                    <a:pt x="1533524" y="960120"/>
                  </a:lnTo>
                  <a:lnTo>
                    <a:pt x="1597024" y="960120"/>
                  </a:lnTo>
                  <a:lnTo>
                    <a:pt x="1597024" y="969645"/>
                  </a:lnTo>
                  <a:lnTo>
                    <a:pt x="1647825" y="969645"/>
                  </a:lnTo>
                  <a:lnTo>
                    <a:pt x="1647825" y="980821"/>
                  </a:lnTo>
                  <a:lnTo>
                    <a:pt x="1735074" y="980821"/>
                  </a:lnTo>
                  <a:lnTo>
                    <a:pt x="1735074" y="1036320"/>
                  </a:lnTo>
                  <a:lnTo>
                    <a:pt x="1800225" y="1036320"/>
                  </a:lnTo>
                  <a:lnTo>
                    <a:pt x="1800225" y="1045845"/>
                  </a:lnTo>
                  <a:lnTo>
                    <a:pt x="1955800" y="1045845"/>
                  </a:lnTo>
                  <a:lnTo>
                    <a:pt x="1955800" y="1057021"/>
                  </a:lnTo>
                  <a:lnTo>
                    <a:pt x="2089150" y="1057021"/>
                  </a:lnTo>
                  <a:lnTo>
                    <a:pt x="2089150" y="1069721"/>
                  </a:lnTo>
                  <a:lnTo>
                    <a:pt x="2116074" y="1069721"/>
                  </a:lnTo>
                  <a:lnTo>
                    <a:pt x="2116074" y="1082421"/>
                  </a:lnTo>
                  <a:lnTo>
                    <a:pt x="2208149" y="1082421"/>
                  </a:lnTo>
                  <a:lnTo>
                    <a:pt x="2208149" y="1131570"/>
                  </a:lnTo>
                  <a:lnTo>
                    <a:pt x="2343023" y="1131570"/>
                  </a:lnTo>
                  <a:lnTo>
                    <a:pt x="2636774" y="1131570"/>
                  </a:lnTo>
                  <a:lnTo>
                    <a:pt x="2636774" y="1191895"/>
                  </a:lnTo>
                  <a:lnTo>
                    <a:pt x="2701798" y="1191895"/>
                  </a:lnTo>
                  <a:lnTo>
                    <a:pt x="2701798" y="1228344"/>
                  </a:lnTo>
                  <a:lnTo>
                    <a:pt x="2732024" y="1228344"/>
                  </a:lnTo>
                  <a:lnTo>
                    <a:pt x="2732024" y="1249045"/>
                  </a:lnTo>
                  <a:lnTo>
                    <a:pt x="2741549" y="1249045"/>
                  </a:lnTo>
                  <a:lnTo>
                    <a:pt x="2741549" y="1295019"/>
                  </a:lnTo>
                  <a:lnTo>
                    <a:pt x="2828798" y="1295019"/>
                  </a:lnTo>
                  <a:lnTo>
                    <a:pt x="2828798" y="1325245"/>
                  </a:lnTo>
                  <a:lnTo>
                    <a:pt x="2874899" y="1325245"/>
                  </a:lnTo>
                  <a:lnTo>
                    <a:pt x="2874899" y="1342644"/>
                  </a:lnTo>
                  <a:lnTo>
                    <a:pt x="3144774" y="1342644"/>
                  </a:lnTo>
                  <a:lnTo>
                    <a:pt x="3665474" y="1342644"/>
                  </a:lnTo>
                  <a:lnTo>
                    <a:pt x="4084574" y="1342644"/>
                  </a:lnTo>
                  <a:lnTo>
                    <a:pt x="4346448" y="1342644"/>
                  </a:lnTo>
                </a:path>
              </a:pathLst>
            </a:custGeom>
            <a:ln w="38100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03" name="object 97">
              <a:extLst>
                <a:ext uri="{FF2B5EF4-FFF2-40B4-BE49-F238E27FC236}">
                  <a16:creationId xmlns:a16="http://schemas.microsoft.com/office/drawing/2014/main" id="{0906BDE4-7D7F-D64B-9A20-467ED12ACD6E}"/>
                </a:ext>
              </a:extLst>
            </p:cNvPr>
            <p:cNvSpPr/>
            <p:nvPr/>
          </p:nvSpPr>
          <p:spPr>
            <a:xfrm>
              <a:off x="2076177" y="1982326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0" y="0"/>
                  </a:moveTo>
                  <a:lnTo>
                    <a:pt x="67056" y="0"/>
                  </a:lnTo>
                </a:path>
              </a:pathLst>
            </a:custGeom>
            <a:ln w="19050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04" name="object 98">
              <a:extLst>
                <a:ext uri="{FF2B5EF4-FFF2-40B4-BE49-F238E27FC236}">
                  <a16:creationId xmlns:a16="http://schemas.microsoft.com/office/drawing/2014/main" id="{8E49B13D-2458-A244-8748-2D6A974E84B7}"/>
                </a:ext>
              </a:extLst>
            </p:cNvPr>
            <p:cNvSpPr/>
            <p:nvPr/>
          </p:nvSpPr>
          <p:spPr>
            <a:xfrm>
              <a:off x="2101486" y="1957017"/>
              <a:ext cx="0" cy="25433"/>
            </a:xfrm>
            <a:custGeom>
              <a:avLst/>
              <a:gdLst/>
              <a:ahLst/>
              <a:cxnLst/>
              <a:rect l="l" t="t" r="r" b="b"/>
              <a:pathLst>
                <a:path h="26035">
                  <a:moveTo>
                    <a:pt x="0" y="0"/>
                  </a:moveTo>
                  <a:lnTo>
                    <a:pt x="0" y="25908"/>
                  </a:lnTo>
                </a:path>
              </a:pathLst>
            </a:custGeom>
            <a:ln w="19050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05" name="object 99">
              <a:extLst>
                <a:ext uri="{FF2B5EF4-FFF2-40B4-BE49-F238E27FC236}">
                  <a16:creationId xmlns:a16="http://schemas.microsoft.com/office/drawing/2014/main" id="{B18EE202-FA97-994E-B4D4-B438283BA5E6}"/>
                </a:ext>
              </a:extLst>
            </p:cNvPr>
            <p:cNvSpPr/>
            <p:nvPr/>
          </p:nvSpPr>
          <p:spPr>
            <a:xfrm>
              <a:off x="2076177" y="2003169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0" y="0"/>
                  </a:moveTo>
                  <a:lnTo>
                    <a:pt x="67056" y="0"/>
                  </a:lnTo>
                </a:path>
              </a:pathLst>
            </a:custGeom>
            <a:ln w="19050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06" name="object 100">
              <a:extLst>
                <a:ext uri="{FF2B5EF4-FFF2-40B4-BE49-F238E27FC236}">
                  <a16:creationId xmlns:a16="http://schemas.microsoft.com/office/drawing/2014/main" id="{D8F9BD08-3F6B-F148-9CAA-99726FD069DE}"/>
                </a:ext>
              </a:extLst>
            </p:cNvPr>
            <p:cNvSpPr/>
            <p:nvPr/>
          </p:nvSpPr>
          <p:spPr>
            <a:xfrm>
              <a:off x="2115630" y="2005403"/>
              <a:ext cx="0" cy="49628"/>
            </a:xfrm>
            <a:custGeom>
              <a:avLst/>
              <a:gdLst/>
              <a:ahLst/>
              <a:cxnLst/>
              <a:rect l="l" t="t" r="r" b="b"/>
              <a:pathLst>
                <a:path h="50800">
                  <a:moveTo>
                    <a:pt x="0" y="0"/>
                  </a:moveTo>
                  <a:lnTo>
                    <a:pt x="0" y="5029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07" name="object 101">
              <a:extLst>
                <a:ext uri="{FF2B5EF4-FFF2-40B4-BE49-F238E27FC236}">
                  <a16:creationId xmlns:a16="http://schemas.microsoft.com/office/drawing/2014/main" id="{6F51FFC6-A1C5-A944-84E1-01F8A259E84A}"/>
                </a:ext>
              </a:extLst>
            </p:cNvPr>
            <p:cNvSpPr/>
            <p:nvPr/>
          </p:nvSpPr>
          <p:spPr>
            <a:xfrm>
              <a:off x="2094044" y="2067189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0" y="0"/>
                  </a:moveTo>
                  <a:lnTo>
                    <a:pt x="67055" y="0"/>
                  </a:lnTo>
                </a:path>
              </a:pathLst>
            </a:custGeom>
            <a:ln w="19050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08" name="object 102">
              <a:extLst>
                <a:ext uri="{FF2B5EF4-FFF2-40B4-BE49-F238E27FC236}">
                  <a16:creationId xmlns:a16="http://schemas.microsoft.com/office/drawing/2014/main" id="{FEE48B36-BAE1-5849-863D-131DEE0EB52D}"/>
                </a:ext>
              </a:extLst>
            </p:cNvPr>
            <p:cNvSpPr/>
            <p:nvPr/>
          </p:nvSpPr>
          <p:spPr>
            <a:xfrm>
              <a:off x="2104465" y="2088033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09">
                  <a:moveTo>
                    <a:pt x="0" y="0"/>
                  </a:moveTo>
                  <a:lnTo>
                    <a:pt x="67056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09" name="object 103">
              <a:extLst>
                <a:ext uri="{FF2B5EF4-FFF2-40B4-BE49-F238E27FC236}">
                  <a16:creationId xmlns:a16="http://schemas.microsoft.com/office/drawing/2014/main" id="{E743AB10-85DD-264B-828A-8E8CC80166D9}"/>
                </a:ext>
              </a:extLst>
            </p:cNvPr>
            <p:cNvSpPr/>
            <p:nvPr/>
          </p:nvSpPr>
          <p:spPr>
            <a:xfrm>
              <a:off x="2137219" y="2055279"/>
              <a:ext cx="0" cy="35981"/>
            </a:xfrm>
            <a:custGeom>
              <a:avLst/>
              <a:gdLst/>
              <a:ahLst/>
              <a:cxnLst/>
              <a:rect l="l" t="t" r="r" b="b"/>
              <a:pathLst>
                <a:path h="36830">
                  <a:moveTo>
                    <a:pt x="0" y="0"/>
                  </a:moveTo>
                  <a:lnTo>
                    <a:pt x="0" y="36575"/>
                  </a:lnTo>
                </a:path>
              </a:pathLst>
            </a:custGeom>
            <a:ln w="19050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10" name="object 104">
              <a:extLst>
                <a:ext uri="{FF2B5EF4-FFF2-40B4-BE49-F238E27FC236}">
                  <a16:creationId xmlns:a16="http://schemas.microsoft.com/office/drawing/2014/main" id="{C7FFCED6-FD5D-6544-A85B-548A98E90389}"/>
                </a:ext>
              </a:extLst>
            </p:cNvPr>
            <p:cNvSpPr/>
            <p:nvPr/>
          </p:nvSpPr>
          <p:spPr>
            <a:xfrm>
              <a:off x="2126797" y="2037414"/>
              <a:ext cx="0" cy="10546"/>
            </a:xfrm>
            <a:custGeom>
              <a:avLst/>
              <a:gdLst/>
              <a:ahLst/>
              <a:cxnLst/>
              <a:rect l="l" t="t" r="r" b="b"/>
              <a:pathLst>
                <a:path h="10794">
                  <a:moveTo>
                    <a:pt x="-3809" y="5333"/>
                  </a:moveTo>
                  <a:lnTo>
                    <a:pt x="3809" y="5333"/>
                  </a:lnTo>
                </a:path>
              </a:pathLst>
            </a:custGeom>
            <a:ln w="19050">
              <a:solidFill>
                <a:srgbClr val="67AE3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11" name="object 105">
              <a:extLst>
                <a:ext uri="{FF2B5EF4-FFF2-40B4-BE49-F238E27FC236}">
                  <a16:creationId xmlns:a16="http://schemas.microsoft.com/office/drawing/2014/main" id="{58268E7A-C983-B748-A3C2-C2EA2424C197}"/>
                </a:ext>
              </a:extLst>
            </p:cNvPr>
            <p:cNvSpPr/>
            <p:nvPr/>
          </p:nvSpPr>
          <p:spPr>
            <a:xfrm>
              <a:off x="2111910" y="2192252"/>
              <a:ext cx="68858" cy="0"/>
            </a:xfrm>
            <a:custGeom>
              <a:avLst/>
              <a:gdLst/>
              <a:ahLst/>
              <a:cxnLst/>
              <a:rect l="l" t="t" r="r" b="b"/>
              <a:pathLst>
                <a:path w="70484">
                  <a:moveTo>
                    <a:pt x="0" y="0"/>
                  </a:moveTo>
                  <a:lnTo>
                    <a:pt x="70103" y="0"/>
                  </a:lnTo>
                </a:path>
              </a:pathLst>
            </a:custGeom>
            <a:ln w="19050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12" name="object 106">
              <a:extLst>
                <a:ext uri="{FF2B5EF4-FFF2-40B4-BE49-F238E27FC236}">
                  <a16:creationId xmlns:a16="http://schemas.microsoft.com/office/drawing/2014/main" id="{A5B03FE0-50E3-084E-93B2-D85B4F6ADB61}"/>
                </a:ext>
              </a:extLst>
            </p:cNvPr>
            <p:cNvSpPr/>
            <p:nvPr/>
          </p:nvSpPr>
          <p:spPr>
            <a:xfrm>
              <a:off x="2141685" y="2163966"/>
              <a:ext cx="0" cy="28535"/>
            </a:xfrm>
            <a:custGeom>
              <a:avLst/>
              <a:gdLst/>
              <a:ahLst/>
              <a:cxnLst/>
              <a:rect l="l" t="t" r="r" b="b"/>
              <a:pathLst>
                <a:path h="29210">
                  <a:moveTo>
                    <a:pt x="-8381" y="14477"/>
                  </a:moveTo>
                  <a:lnTo>
                    <a:pt x="8381" y="14477"/>
                  </a:lnTo>
                </a:path>
              </a:pathLst>
            </a:custGeom>
            <a:ln w="19050">
              <a:solidFill>
                <a:srgbClr val="67AE3E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13" name="object 107">
              <a:extLst>
                <a:ext uri="{FF2B5EF4-FFF2-40B4-BE49-F238E27FC236}">
                  <a16:creationId xmlns:a16="http://schemas.microsoft.com/office/drawing/2014/main" id="{D14281E7-97B2-3D43-890E-20DC6489FCE4}"/>
                </a:ext>
              </a:extLst>
            </p:cNvPr>
            <p:cNvSpPr/>
            <p:nvPr/>
          </p:nvSpPr>
          <p:spPr>
            <a:xfrm>
              <a:off x="2145407" y="2157264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14" name="object 108">
              <a:extLst>
                <a:ext uri="{FF2B5EF4-FFF2-40B4-BE49-F238E27FC236}">
                  <a16:creationId xmlns:a16="http://schemas.microsoft.com/office/drawing/2014/main" id="{55705F73-B7A0-DA45-8400-0CB51588F728}"/>
                </a:ext>
              </a:extLst>
            </p:cNvPr>
            <p:cNvSpPr/>
            <p:nvPr/>
          </p:nvSpPr>
          <p:spPr>
            <a:xfrm>
              <a:off x="2295036" y="2260739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15" name="object 109">
              <a:extLst>
                <a:ext uri="{FF2B5EF4-FFF2-40B4-BE49-F238E27FC236}">
                  <a16:creationId xmlns:a16="http://schemas.microsoft.com/office/drawing/2014/main" id="{E65A46CA-F0C9-8A48-8F6A-53E89F4A12E8}"/>
                </a:ext>
              </a:extLst>
            </p:cNvPr>
            <p:cNvSpPr/>
            <p:nvPr/>
          </p:nvSpPr>
          <p:spPr>
            <a:xfrm>
              <a:off x="2263772" y="2292003"/>
              <a:ext cx="61415" cy="0"/>
            </a:xfrm>
            <a:custGeom>
              <a:avLst/>
              <a:gdLst/>
              <a:ahLst/>
              <a:cxnLst/>
              <a:rect l="l" t="t" r="r" b="b"/>
              <a:pathLst>
                <a:path w="62864">
                  <a:moveTo>
                    <a:pt x="0" y="0"/>
                  </a:moveTo>
                  <a:lnTo>
                    <a:pt x="62483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16" name="object 110">
              <a:extLst>
                <a:ext uri="{FF2B5EF4-FFF2-40B4-BE49-F238E27FC236}">
                  <a16:creationId xmlns:a16="http://schemas.microsoft.com/office/drawing/2014/main" id="{E571A4B0-5E42-6A46-816F-20AD35F8A8F5}"/>
                </a:ext>
              </a:extLst>
            </p:cNvPr>
            <p:cNvSpPr/>
            <p:nvPr/>
          </p:nvSpPr>
          <p:spPr>
            <a:xfrm>
              <a:off x="2312902" y="2297960"/>
              <a:ext cx="0" cy="10546"/>
            </a:xfrm>
            <a:custGeom>
              <a:avLst/>
              <a:gdLst/>
              <a:ahLst/>
              <a:cxnLst/>
              <a:rect l="l" t="t" r="r" b="b"/>
              <a:pathLst>
                <a:path h="10794">
                  <a:moveTo>
                    <a:pt x="-3810" y="5334"/>
                  </a:moveTo>
                  <a:lnTo>
                    <a:pt x="3810" y="5334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17" name="object 111">
              <a:extLst>
                <a:ext uri="{FF2B5EF4-FFF2-40B4-BE49-F238E27FC236}">
                  <a16:creationId xmlns:a16="http://schemas.microsoft.com/office/drawing/2014/main" id="{8DF8FD70-1734-BF49-A74D-AE2DF14AE5B1}"/>
                </a:ext>
              </a:extLst>
            </p:cNvPr>
            <p:cNvSpPr/>
            <p:nvPr/>
          </p:nvSpPr>
          <p:spPr>
            <a:xfrm>
              <a:off x="2375434" y="2359001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10">
                  <a:moveTo>
                    <a:pt x="0" y="0"/>
                  </a:moveTo>
                  <a:lnTo>
                    <a:pt x="67055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18" name="object 112">
              <a:extLst>
                <a:ext uri="{FF2B5EF4-FFF2-40B4-BE49-F238E27FC236}">
                  <a16:creationId xmlns:a16="http://schemas.microsoft.com/office/drawing/2014/main" id="{385AEA82-9AF2-EB4F-8CA2-2B495954B023}"/>
                </a:ext>
              </a:extLst>
            </p:cNvPr>
            <p:cNvSpPr/>
            <p:nvPr/>
          </p:nvSpPr>
          <p:spPr>
            <a:xfrm>
              <a:off x="2365012" y="2344113"/>
              <a:ext cx="35981" cy="0"/>
            </a:xfrm>
            <a:custGeom>
              <a:avLst/>
              <a:gdLst/>
              <a:ahLst/>
              <a:cxnLst/>
              <a:rect l="l" t="t" r="r" b="b"/>
              <a:pathLst>
                <a:path w="36830">
                  <a:moveTo>
                    <a:pt x="0" y="0"/>
                  </a:moveTo>
                  <a:lnTo>
                    <a:pt x="36575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19" name="object 113">
              <a:extLst>
                <a:ext uri="{FF2B5EF4-FFF2-40B4-BE49-F238E27FC236}">
                  <a16:creationId xmlns:a16="http://schemas.microsoft.com/office/drawing/2014/main" id="{4A568BC6-79B7-2247-BBA6-45ABE23DFC20}"/>
                </a:ext>
              </a:extLst>
            </p:cNvPr>
            <p:cNvSpPr/>
            <p:nvPr/>
          </p:nvSpPr>
          <p:spPr>
            <a:xfrm>
              <a:off x="2399253" y="2308382"/>
              <a:ext cx="0" cy="73201"/>
            </a:xfrm>
            <a:custGeom>
              <a:avLst/>
              <a:gdLst/>
              <a:ahLst/>
              <a:cxnLst/>
              <a:rect l="l" t="t" r="r" b="b"/>
              <a:pathLst>
                <a:path h="74930">
                  <a:moveTo>
                    <a:pt x="0" y="0"/>
                  </a:moveTo>
                  <a:lnTo>
                    <a:pt x="0" y="74675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20" name="object 114">
              <a:extLst>
                <a:ext uri="{FF2B5EF4-FFF2-40B4-BE49-F238E27FC236}">
                  <a16:creationId xmlns:a16="http://schemas.microsoft.com/office/drawing/2014/main" id="{ADF6B6F1-9D16-8542-A282-9832392ADDA0}"/>
                </a:ext>
              </a:extLst>
            </p:cNvPr>
            <p:cNvSpPr/>
            <p:nvPr/>
          </p:nvSpPr>
          <p:spPr>
            <a:xfrm>
              <a:off x="2373945" y="2329224"/>
              <a:ext cx="37221" cy="0"/>
            </a:xfrm>
            <a:custGeom>
              <a:avLst/>
              <a:gdLst/>
              <a:ahLst/>
              <a:cxnLst/>
              <a:rect l="l" t="t" r="r" b="b"/>
              <a:pathLst>
                <a:path w="38100">
                  <a:moveTo>
                    <a:pt x="0" y="0"/>
                  </a:moveTo>
                  <a:lnTo>
                    <a:pt x="3810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21" name="object 115">
              <a:extLst>
                <a:ext uri="{FF2B5EF4-FFF2-40B4-BE49-F238E27FC236}">
                  <a16:creationId xmlns:a16="http://schemas.microsoft.com/office/drawing/2014/main" id="{F26D49CA-EB6F-984A-967F-96B9CBF654D5}"/>
                </a:ext>
              </a:extLst>
            </p:cNvPr>
            <p:cNvSpPr/>
            <p:nvPr/>
          </p:nvSpPr>
          <p:spPr>
            <a:xfrm>
              <a:off x="2384367" y="2378356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10">
                  <a:moveTo>
                    <a:pt x="0" y="0"/>
                  </a:moveTo>
                  <a:lnTo>
                    <a:pt x="67056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22" name="object 116">
              <a:extLst>
                <a:ext uri="{FF2B5EF4-FFF2-40B4-BE49-F238E27FC236}">
                  <a16:creationId xmlns:a16="http://schemas.microsoft.com/office/drawing/2014/main" id="{608BD2D1-D1D5-2D42-8EC8-6DDE964D8A9C}"/>
                </a:ext>
              </a:extLst>
            </p:cNvPr>
            <p:cNvSpPr/>
            <p:nvPr/>
          </p:nvSpPr>
          <p:spPr>
            <a:xfrm>
              <a:off x="2396277" y="2341135"/>
              <a:ext cx="34739" cy="0"/>
            </a:xfrm>
            <a:custGeom>
              <a:avLst/>
              <a:gdLst/>
              <a:ahLst/>
              <a:cxnLst/>
              <a:rect l="l" t="t" r="r" b="b"/>
              <a:pathLst>
                <a:path w="35560">
                  <a:moveTo>
                    <a:pt x="35052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23" name="object 117">
              <a:extLst>
                <a:ext uri="{FF2B5EF4-FFF2-40B4-BE49-F238E27FC236}">
                  <a16:creationId xmlns:a16="http://schemas.microsoft.com/office/drawing/2014/main" id="{0105E868-A007-B941-A94D-A4D274D49AFC}"/>
                </a:ext>
              </a:extLst>
            </p:cNvPr>
            <p:cNvSpPr/>
            <p:nvPr/>
          </p:nvSpPr>
          <p:spPr>
            <a:xfrm>
              <a:off x="2409675" y="2324760"/>
              <a:ext cx="0" cy="50867"/>
            </a:xfrm>
            <a:custGeom>
              <a:avLst/>
              <a:gdLst/>
              <a:ahLst/>
              <a:cxnLst/>
              <a:rect l="l" t="t" r="r" b="b"/>
              <a:pathLst>
                <a:path h="52069">
                  <a:moveTo>
                    <a:pt x="0" y="0"/>
                  </a:moveTo>
                  <a:lnTo>
                    <a:pt x="0" y="51815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24" name="object 118">
              <a:extLst>
                <a:ext uri="{FF2B5EF4-FFF2-40B4-BE49-F238E27FC236}">
                  <a16:creationId xmlns:a16="http://schemas.microsoft.com/office/drawing/2014/main" id="{BE2D1AA2-0722-2541-85CC-29E3BCDB0054}"/>
                </a:ext>
              </a:extLst>
            </p:cNvPr>
            <p:cNvSpPr/>
            <p:nvPr/>
          </p:nvSpPr>
          <p:spPr>
            <a:xfrm>
              <a:off x="2418608" y="2344113"/>
              <a:ext cx="0" cy="31637"/>
            </a:xfrm>
            <a:custGeom>
              <a:avLst/>
              <a:gdLst/>
              <a:ahLst/>
              <a:cxnLst/>
              <a:rect l="l" t="t" r="r" b="b"/>
              <a:pathLst>
                <a:path h="32385">
                  <a:moveTo>
                    <a:pt x="0" y="0"/>
                  </a:moveTo>
                  <a:lnTo>
                    <a:pt x="0" y="32003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25" name="object 119">
              <a:extLst>
                <a:ext uri="{FF2B5EF4-FFF2-40B4-BE49-F238E27FC236}">
                  <a16:creationId xmlns:a16="http://schemas.microsoft.com/office/drawing/2014/main" id="{6067936E-559F-F34C-899E-13247A15B757}"/>
                </a:ext>
              </a:extLst>
            </p:cNvPr>
            <p:cNvSpPr/>
            <p:nvPr/>
          </p:nvSpPr>
          <p:spPr>
            <a:xfrm>
              <a:off x="2403721" y="2384310"/>
              <a:ext cx="32879" cy="0"/>
            </a:xfrm>
            <a:custGeom>
              <a:avLst/>
              <a:gdLst/>
              <a:ahLst/>
              <a:cxnLst/>
              <a:rect l="l" t="t" r="r" b="b"/>
              <a:pathLst>
                <a:path w="33655">
                  <a:moveTo>
                    <a:pt x="0" y="0"/>
                  </a:moveTo>
                  <a:lnTo>
                    <a:pt x="33528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26" name="object 120">
              <a:extLst>
                <a:ext uri="{FF2B5EF4-FFF2-40B4-BE49-F238E27FC236}">
                  <a16:creationId xmlns:a16="http://schemas.microsoft.com/office/drawing/2014/main" id="{CB995AE6-CC11-4B48-AB31-603737FCCC83}"/>
                </a:ext>
              </a:extLst>
            </p:cNvPr>
            <p:cNvSpPr/>
            <p:nvPr/>
          </p:nvSpPr>
          <p:spPr>
            <a:xfrm>
              <a:off x="2428285" y="2389522"/>
              <a:ext cx="0" cy="29777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3048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27" name="object 121">
              <a:extLst>
                <a:ext uri="{FF2B5EF4-FFF2-40B4-BE49-F238E27FC236}">
                  <a16:creationId xmlns:a16="http://schemas.microsoft.com/office/drawing/2014/main" id="{A1CDC125-A55E-014D-95EC-5B79FA8FD563}"/>
                </a:ext>
              </a:extLst>
            </p:cNvPr>
            <p:cNvSpPr/>
            <p:nvPr/>
          </p:nvSpPr>
          <p:spPr>
            <a:xfrm>
              <a:off x="2434987" y="2405155"/>
              <a:ext cx="35981" cy="0"/>
            </a:xfrm>
            <a:custGeom>
              <a:avLst/>
              <a:gdLst/>
              <a:ahLst/>
              <a:cxnLst/>
              <a:rect l="l" t="t" r="r" b="b"/>
              <a:pathLst>
                <a:path w="36830">
                  <a:moveTo>
                    <a:pt x="36575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28" name="object 122">
              <a:extLst>
                <a:ext uri="{FF2B5EF4-FFF2-40B4-BE49-F238E27FC236}">
                  <a16:creationId xmlns:a16="http://schemas.microsoft.com/office/drawing/2014/main" id="{C3F711CE-DA57-0F4C-B0A8-20D4B3C60928}"/>
                </a:ext>
              </a:extLst>
            </p:cNvPr>
            <p:cNvSpPr/>
            <p:nvPr/>
          </p:nvSpPr>
          <p:spPr>
            <a:xfrm>
              <a:off x="2403720" y="2405155"/>
              <a:ext cx="24194" cy="0"/>
            </a:xfrm>
            <a:custGeom>
              <a:avLst/>
              <a:gdLst/>
              <a:ahLst/>
              <a:cxnLst/>
              <a:rect l="l" t="t" r="r" b="b"/>
              <a:pathLst>
                <a:path w="24764">
                  <a:moveTo>
                    <a:pt x="0" y="0"/>
                  </a:moveTo>
                  <a:lnTo>
                    <a:pt x="24384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29" name="object 123">
              <a:extLst>
                <a:ext uri="{FF2B5EF4-FFF2-40B4-BE49-F238E27FC236}">
                  <a16:creationId xmlns:a16="http://schemas.microsoft.com/office/drawing/2014/main" id="{B89FFDC7-FE92-8448-83C0-A5442C1CC868}"/>
                </a:ext>
              </a:extLst>
            </p:cNvPr>
            <p:cNvSpPr/>
            <p:nvPr/>
          </p:nvSpPr>
          <p:spPr>
            <a:xfrm>
              <a:off x="2418608" y="2390266"/>
              <a:ext cx="0" cy="13648"/>
            </a:xfrm>
            <a:custGeom>
              <a:avLst/>
              <a:gdLst/>
              <a:ahLst/>
              <a:cxnLst/>
              <a:rect l="l" t="t" r="r" b="b"/>
              <a:pathLst>
                <a:path h="13969">
                  <a:moveTo>
                    <a:pt x="-3810" y="6857"/>
                  </a:moveTo>
                  <a:lnTo>
                    <a:pt x="3810" y="6857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30" name="object 124">
              <a:extLst>
                <a:ext uri="{FF2B5EF4-FFF2-40B4-BE49-F238E27FC236}">
                  <a16:creationId xmlns:a16="http://schemas.microsoft.com/office/drawing/2014/main" id="{7907F0D2-6D0C-C04A-BEC3-6C9C4FED8DC1}"/>
                </a:ext>
              </a:extLst>
            </p:cNvPr>
            <p:cNvSpPr/>
            <p:nvPr/>
          </p:nvSpPr>
          <p:spPr>
            <a:xfrm>
              <a:off x="2436474" y="2421533"/>
              <a:ext cx="0" cy="17990"/>
            </a:xfrm>
            <a:custGeom>
              <a:avLst/>
              <a:gdLst/>
              <a:ahLst/>
              <a:cxnLst/>
              <a:rect l="l" t="t" r="r" b="b"/>
              <a:pathLst>
                <a:path h="18414">
                  <a:moveTo>
                    <a:pt x="0" y="18287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31" name="object 125">
              <a:extLst>
                <a:ext uri="{FF2B5EF4-FFF2-40B4-BE49-F238E27FC236}">
                  <a16:creationId xmlns:a16="http://schemas.microsoft.com/office/drawing/2014/main" id="{34BAF0B3-9E94-E840-B959-2C481FECE40A}"/>
                </a:ext>
              </a:extLst>
            </p:cNvPr>
            <p:cNvSpPr/>
            <p:nvPr/>
          </p:nvSpPr>
          <p:spPr>
            <a:xfrm>
              <a:off x="2445408" y="2405156"/>
              <a:ext cx="0" cy="19851"/>
            </a:xfrm>
            <a:custGeom>
              <a:avLst/>
              <a:gdLst/>
              <a:ahLst/>
              <a:cxnLst/>
              <a:rect l="l" t="t" r="r" b="b"/>
              <a:pathLst>
                <a:path h="20319">
                  <a:moveTo>
                    <a:pt x="0" y="0"/>
                  </a:moveTo>
                  <a:lnTo>
                    <a:pt x="0" y="19812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32" name="object 126">
              <a:extLst>
                <a:ext uri="{FF2B5EF4-FFF2-40B4-BE49-F238E27FC236}">
                  <a16:creationId xmlns:a16="http://schemas.microsoft.com/office/drawing/2014/main" id="{2031F602-FE5D-C644-A328-0DEBE30C49FA}"/>
                </a:ext>
              </a:extLst>
            </p:cNvPr>
            <p:cNvSpPr/>
            <p:nvPr/>
          </p:nvSpPr>
          <p:spPr>
            <a:xfrm>
              <a:off x="2448385" y="2409623"/>
              <a:ext cx="0" cy="12407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-3810" y="6095"/>
                  </a:moveTo>
                  <a:lnTo>
                    <a:pt x="3810" y="6095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33" name="object 127">
              <a:extLst>
                <a:ext uri="{FF2B5EF4-FFF2-40B4-BE49-F238E27FC236}">
                  <a16:creationId xmlns:a16="http://schemas.microsoft.com/office/drawing/2014/main" id="{D7F9AC70-8B53-AA41-B1D9-50B723F99153}"/>
                </a:ext>
              </a:extLst>
            </p:cNvPr>
            <p:cNvSpPr/>
            <p:nvPr/>
          </p:nvSpPr>
          <p:spPr>
            <a:xfrm>
              <a:off x="2633000" y="2504907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34" name="object 128">
              <a:extLst>
                <a:ext uri="{FF2B5EF4-FFF2-40B4-BE49-F238E27FC236}">
                  <a16:creationId xmlns:a16="http://schemas.microsoft.com/office/drawing/2014/main" id="{DF518ECE-0780-2940-A45F-03976057D68B}"/>
                </a:ext>
              </a:extLst>
            </p:cNvPr>
            <p:cNvSpPr/>
            <p:nvPr/>
          </p:nvSpPr>
          <p:spPr>
            <a:xfrm>
              <a:off x="2676178" y="2585303"/>
              <a:ext cx="64517" cy="0"/>
            </a:xfrm>
            <a:custGeom>
              <a:avLst/>
              <a:gdLst/>
              <a:ahLst/>
              <a:cxnLst/>
              <a:rect l="l" t="t" r="r" b="b"/>
              <a:pathLst>
                <a:path w="66039">
                  <a:moveTo>
                    <a:pt x="0" y="0"/>
                  </a:moveTo>
                  <a:lnTo>
                    <a:pt x="65531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35" name="object 129">
              <a:extLst>
                <a:ext uri="{FF2B5EF4-FFF2-40B4-BE49-F238E27FC236}">
                  <a16:creationId xmlns:a16="http://schemas.microsoft.com/office/drawing/2014/main" id="{AE97385D-9462-CC4E-9840-4740B960310F}"/>
                </a:ext>
              </a:extLst>
            </p:cNvPr>
            <p:cNvSpPr/>
            <p:nvPr/>
          </p:nvSpPr>
          <p:spPr>
            <a:xfrm>
              <a:off x="2708932" y="2551060"/>
              <a:ext cx="0" cy="21092"/>
            </a:xfrm>
            <a:custGeom>
              <a:avLst/>
              <a:gdLst/>
              <a:ahLst/>
              <a:cxnLst/>
              <a:rect l="l" t="t" r="r" b="b"/>
              <a:pathLst>
                <a:path h="21589">
                  <a:moveTo>
                    <a:pt x="0" y="0"/>
                  </a:moveTo>
                  <a:lnTo>
                    <a:pt x="0" y="2133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36" name="object 130">
              <a:extLst>
                <a:ext uri="{FF2B5EF4-FFF2-40B4-BE49-F238E27FC236}">
                  <a16:creationId xmlns:a16="http://schemas.microsoft.com/office/drawing/2014/main" id="{3AC47C49-D296-F14A-924F-48D821CECE79}"/>
                </a:ext>
              </a:extLst>
            </p:cNvPr>
            <p:cNvSpPr/>
            <p:nvPr/>
          </p:nvSpPr>
          <p:spPr>
            <a:xfrm>
              <a:off x="2696278" y="2567438"/>
              <a:ext cx="7445" cy="14888"/>
            </a:xfrm>
            <a:custGeom>
              <a:avLst/>
              <a:gdLst/>
              <a:ahLst/>
              <a:cxnLst/>
              <a:rect l="l" t="t" r="r" b="b"/>
              <a:pathLst>
                <a:path w="7619" h="15239">
                  <a:moveTo>
                    <a:pt x="0" y="15239"/>
                  </a:moveTo>
                  <a:lnTo>
                    <a:pt x="7620" y="15239"/>
                  </a:lnTo>
                  <a:lnTo>
                    <a:pt x="7620" y="0"/>
                  </a:lnTo>
                  <a:lnTo>
                    <a:pt x="0" y="0"/>
                  </a:lnTo>
                  <a:lnTo>
                    <a:pt x="0" y="15239"/>
                  </a:lnTo>
                  <a:close/>
                </a:path>
              </a:pathLst>
            </a:custGeom>
            <a:solidFill>
              <a:srgbClr val="BAD529"/>
            </a:solidFill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37" name="object 131">
              <a:extLst>
                <a:ext uri="{FF2B5EF4-FFF2-40B4-BE49-F238E27FC236}">
                  <a16:creationId xmlns:a16="http://schemas.microsoft.com/office/drawing/2014/main" id="{5950FFD5-AD34-2A48-8542-A2702A05FCAA}"/>
                </a:ext>
              </a:extLst>
            </p:cNvPr>
            <p:cNvSpPr/>
            <p:nvPr/>
          </p:nvSpPr>
          <p:spPr>
            <a:xfrm>
              <a:off x="2693299" y="2567438"/>
              <a:ext cx="7445" cy="14888"/>
            </a:xfrm>
            <a:custGeom>
              <a:avLst/>
              <a:gdLst/>
              <a:ahLst/>
              <a:cxnLst/>
              <a:rect l="l" t="t" r="r" b="b"/>
              <a:pathLst>
                <a:path w="7619" h="15239">
                  <a:moveTo>
                    <a:pt x="0" y="15239"/>
                  </a:moveTo>
                  <a:lnTo>
                    <a:pt x="7620" y="15239"/>
                  </a:lnTo>
                  <a:lnTo>
                    <a:pt x="7620" y="0"/>
                  </a:lnTo>
                  <a:lnTo>
                    <a:pt x="0" y="0"/>
                  </a:lnTo>
                  <a:lnTo>
                    <a:pt x="0" y="15239"/>
                  </a:lnTo>
                  <a:close/>
                </a:path>
              </a:pathLst>
            </a:custGeom>
            <a:solidFill>
              <a:srgbClr val="BAD529"/>
            </a:solidFill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38" name="object 132">
              <a:extLst>
                <a:ext uri="{FF2B5EF4-FFF2-40B4-BE49-F238E27FC236}">
                  <a16:creationId xmlns:a16="http://schemas.microsoft.com/office/drawing/2014/main" id="{D218E29F-190D-AB4C-83EA-F747AE6B371B}"/>
                </a:ext>
              </a:extLst>
            </p:cNvPr>
            <p:cNvSpPr/>
            <p:nvPr/>
          </p:nvSpPr>
          <p:spPr>
            <a:xfrm>
              <a:off x="2716375" y="2585305"/>
              <a:ext cx="0" cy="16750"/>
            </a:xfrm>
            <a:custGeom>
              <a:avLst/>
              <a:gdLst/>
              <a:ahLst/>
              <a:cxnLst/>
              <a:rect l="l" t="t" r="r" b="b"/>
              <a:pathLst>
                <a:path h="17144">
                  <a:moveTo>
                    <a:pt x="0" y="0"/>
                  </a:moveTo>
                  <a:lnTo>
                    <a:pt x="0" y="16763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39" name="object 133">
              <a:extLst>
                <a:ext uri="{FF2B5EF4-FFF2-40B4-BE49-F238E27FC236}">
                  <a16:creationId xmlns:a16="http://schemas.microsoft.com/office/drawing/2014/main" id="{2CDBC9A8-5B35-C34F-B22B-54C06FF7EC9F}"/>
                </a:ext>
              </a:extLst>
            </p:cNvPr>
            <p:cNvSpPr/>
            <p:nvPr/>
          </p:nvSpPr>
          <p:spPr>
            <a:xfrm>
              <a:off x="2708932" y="2585304"/>
              <a:ext cx="0" cy="31637"/>
            </a:xfrm>
            <a:custGeom>
              <a:avLst/>
              <a:gdLst/>
              <a:ahLst/>
              <a:cxnLst/>
              <a:rect l="l" t="t" r="r" b="b"/>
              <a:pathLst>
                <a:path h="32385">
                  <a:moveTo>
                    <a:pt x="0" y="32003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40" name="object 134">
              <a:extLst>
                <a:ext uri="{FF2B5EF4-FFF2-40B4-BE49-F238E27FC236}">
                  <a16:creationId xmlns:a16="http://schemas.microsoft.com/office/drawing/2014/main" id="{6C442738-2F44-D64F-B3A2-10DD801E5912}"/>
                </a:ext>
              </a:extLst>
            </p:cNvPr>
            <p:cNvSpPr/>
            <p:nvPr/>
          </p:nvSpPr>
          <p:spPr>
            <a:xfrm>
              <a:off x="2753596" y="2600194"/>
              <a:ext cx="0" cy="62655"/>
            </a:xfrm>
            <a:custGeom>
              <a:avLst/>
              <a:gdLst/>
              <a:ahLst/>
              <a:cxnLst/>
              <a:rect l="l" t="t" r="r" b="b"/>
              <a:pathLst>
                <a:path h="64135">
                  <a:moveTo>
                    <a:pt x="0" y="0"/>
                  </a:moveTo>
                  <a:lnTo>
                    <a:pt x="0" y="64007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41" name="object 135">
              <a:extLst>
                <a:ext uri="{FF2B5EF4-FFF2-40B4-BE49-F238E27FC236}">
                  <a16:creationId xmlns:a16="http://schemas.microsoft.com/office/drawing/2014/main" id="{3E14E76A-94FC-F24D-B4B1-C4624B9AC809}"/>
                </a:ext>
              </a:extLst>
            </p:cNvPr>
            <p:cNvSpPr/>
            <p:nvPr/>
          </p:nvSpPr>
          <p:spPr>
            <a:xfrm>
              <a:off x="2737219" y="2603170"/>
              <a:ext cx="0" cy="59554"/>
            </a:xfrm>
            <a:custGeom>
              <a:avLst/>
              <a:gdLst/>
              <a:ahLst/>
              <a:cxnLst/>
              <a:rect l="l" t="t" r="r" b="b"/>
              <a:pathLst>
                <a:path h="60960">
                  <a:moveTo>
                    <a:pt x="0" y="60959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42" name="object 136">
              <a:extLst>
                <a:ext uri="{FF2B5EF4-FFF2-40B4-BE49-F238E27FC236}">
                  <a16:creationId xmlns:a16="http://schemas.microsoft.com/office/drawing/2014/main" id="{DFD7D326-EF12-D54C-B944-D47FF96D40DD}"/>
                </a:ext>
              </a:extLst>
            </p:cNvPr>
            <p:cNvSpPr/>
            <p:nvPr/>
          </p:nvSpPr>
          <p:spPr>
            <a:xfrm>
              <a:off x="2702977" y="2629969"/>
              <a:ext cx="84988" cy="0"/>
            </a:xfrm>
            <a:custGeom>
              <a:avLst/>
              <a:gdLst/>
              <a:ahLst/>
              <a:cxnLst/>
              <a:rect l="l" t="t" r="r" b="b"/>
              <a:pathLst>
                <a:path w="86994">
                  <a:moveTo>
                    <a:pt x="0" y="0"/>
                  </a:moveTo>
                  <a:lnTo>
                    <a:pt x="86868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43" name="object 137">
              <a:extLst>
                <a:ext uri="{FF2B5EF4-FFF2-40B4-BE49-F238E27FC236}">
                  <a16:creationId xmlns:a16="http://schemas.microsoft.com/office/drawing/2014/main" id="{A9E1D11A-3F81-3B47-A25C-25F75ED39AA7}"/>
                </a:ext>
              </a:extLst>
            </p:cNvPr>
            <p:cNvSpPr/>
            <p:nvPr/>
          </p:nvSpPr>
          <p:spPr>
            <a:xfrm>
              <a:off x="2726797" y="2606147"/>
              <a:ext cx="0" cy="27296"/>
            </a:xfrm>
            <a:custGeom>
              <a:avLst/>
              <a:gdLst/>
              <a:ahLst/>
              <a:cxnLst/>
              <a:rect l="l" t="t" r="r" b="b"/>
              <a:pathLst>
                <a:path h="27939">
                  <a:moveTo>
                    <a:pt x="0" y="0"/>
                  </a:moveTo>
                  <a:lnTo>
                    <a:pt x="0" y="274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44" name="object 138">
              <a:extLst>
                <a:ext uri="{FF2B5EF4-FFF2-40B4-BE49-F238E27FC236}">
                  <a16:creationId xmlns:a16="http://schemas.microsoft.com/office/drawing/2014/main" id="{CFB786C9-46C6-4842-932E-BD2AB728F23A}"/>
                </a:ext>
              </a:extLst>
            </p:cNvPr>
            <p:cNvSpPr/>
            <p:nvPr/>
          </p:nvSpPr>
          <p:spPr>
            <a:xfrm>
              <a:off x="2752107" y="2641880"/>
              <a:ext cx="27296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431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45" name="object 139">
              <a:extLst>
                <a:ext uri="{FF2B5EF4-FFF2-40B4-BE49-F238E27FC236}">
                  <a16:creationId xmlns:a16="http://schemas.microsoft.com/office/drawing/2014/main" id="{FD2825FF-BF0B-E145-95DB-7735EAA01A41}"/>
                </a:ext>
              </a:extLst>
            </p:cNvPr>
            <p:cNvSpPr/>
            <p:nvPr/>
          </p:nvSpPr>
          <p:spPr>
            <a:xfrm>
              <a:off x="2783374" y="2632949"/>
              <a:ext cx="0" cy="930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-3810" y="4572"/>
                  </a:moveTo>
                  <a:lnTo>
                    <a:pt x="3810" y="4572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46" name="object 140">
              <a:extLst>
                <a:ext uri="{FF2B5EF4-FFF2-40B4-BE49-F238E27FC236}">
                  <a16:creationId xmlns:a16="http://schemas.microsoft.com/office/drawing/2014/main" id="{9F19AA75-9C95-5F46-AF9A-B27C70D0229A}"/>
                </a:ext>
              </a:extLst>
            </p:cNvPr>
            <p:cNvSpPr/>
            <p:nvPr/>
          </p:nvSpPr>
          <p:spPr>
            <a:xfrm>
              <a:off x="2758064" y="2637414"/>
              <a:ext cx="17990" cy="0"/>
            </a:xfrm>
            <a:custGeom>
              <a:avLst/>
              <a:gdLst/>
              <a:ahLst/>
              <a:cxnLst/>
              <a:rect l="l" t="t" r="r" b="b"/>
              <a:pathLst>
                <a:path w="18414">
                  <a:moveTo>
                    <a:pt x="0" y="0"/>
                  </a:moveTo>
                  <a:lnTo>
                    <a:pt x="18287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47" name="object 141">
              <a:extLst>
                <a:ext uri="{FF2B5EF4-FFF2-40B4-BE49-F238E27FC236}">
                  <a16:creationId xmlns:a16="http://schemas.microsoft.com/office/drawing/2014/main" id="{28CBA71A-1ED4-174C-AF45-2C8785F92CDA}"/>
                </a:ext>
              </a:extLst>
            </p:cNvPr>
            <p:cNvSpPr/>
            <p:nvPr/>
          </p:nvSpPr>
          <p:spPr>
            <a:xfrm>
              <a:off x="2868237" y="2616569"/>
              <a:ext cx="0" cy="66998"/>
            </a:xfrm>
            <a:custGeom>
              <a:avLst/>
              <a:gdLst/>
              <a:ahLst/>
              <a:cxnLst/>
              <a:rect l="l" t="t" r="r" b="b"/>
              <a:pathLst>
                <a:path h="68580">
                  <a:moveTo>
                    <a:pt x="0" y="0"/>
                  </a:moveTo>
                  <a:lnTo>
                    <a:pt x="0" y="6858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48" name="object 142">
              <a:extLst>
                <a:ext uri="{FF2B5EF4-FFF2-40B4-BE49-F238E27FC236}">
                  <a16:creationId xmlns:a16="http://schemas.microsoft.com/office/drawing/2014/main" id="{8249F20F-C6B3-DE42-B438-7511320805B1}"/>
                </a:ext>
              </a:extLst>
            </p:cNvPr>
            <p:cNvSpPr/>
            <p:nvPr/>
          </p:nvSpPr>
          <p:spPr>
            <a:xfrm>
              <a:off x="2903969" y="2616569"/>
              <a:ext cx="0" cy="66998"/>
            </a:xfrm>
            <a:custGeom>
              <a:avLst/>
              <a:gdLst/>
              <a:ahLst/>
              <a:cxnLst/>
              <a:rect l="l" t="t" r="r" b="b"/>
              <a:pathLst>
                <a:path h="68580">
                  <a:moveTo>
                    <a:pt x="0" y="0"/>
                  </a:moveTo>
                  <a:lnTo>
                    <a:pt x="0" y="6858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49" name="object 143">
              <a:extLst>
                <a:ext uri="{FF2B5EF4-FFF2-40B4-BE49-F238E27FC236}">
                  <a16:creationId xmlns:a16="http://schemas.microsoft.com/office/drawing/2014/main" id="{34AFC429-EF09-1B48-9612-B1ECE6E086BC}"/>
                </a:ext>
              </a:extLst>
            </p:cNvPr>
            <p:cNvSpPr/>
            <p:nvPr/>
          </p:nvSpPr>
          <p:spPr>
            <a:xfrm>
              <a:off x="2833994" y="2650812"/>
              <a:ext cx="153846" cy="0"/>
            </a:xfrm>
            <a:custGeom>
              <a:avLst/>
              <a:gdLst/>
              <a:ahLst/>
              <a:cxnLst/>
              <a:rect l="l" t="t" r="r" b="b"/>
              <a:pathLst>
                <a:path w="157480">
                  <a:moveTo>
                    <a:pt x="0" y="0"/>
                  </a:moveTo>
                  <a:lnTo>
                    <a:pt x="156972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50" name="object 144">
              <a:extLst>
                <a:ext uri="{FF2B5EF4-FFF2-40B4-BE49-F238E27FC236}">
                  <a16:creationId xmlns:a16="http://schemas.microsoft.com/office/drawing/2014/main" id="{90CBAB7A-E5EA-9C48-BE6E-9952CD4631B8}"/>
                </a:ext>
              </a:extLst>
            </p:cNvPr>
            <p:cNvSpPr/>
            <p:nvPr/>
          </p:nvSpPr>
          <p:spPr>
            <a:xfrm>
              <a:off x="2960545" y="2616569"/>
              <a:ext cx="0" cy="66998"/>
            </a:xfrm>
            <a:custGeom>
              <a:avLst/>
              <a:gdLst/>
              <a:ahLst/>
              <a:cxnLst/>
              <a:rect l="l" t="t" r="r" b="b"/>
              <a:pathLst>
                <a:path h="68580">
                  <a:moveTo>
                    <a:pt x="0" y="0"/>
                  </a:moveTo>
                  <a:lnTo>
                    <a:pt x="0" y="6858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51" name="object 145">
              <a:extLst>
                <a:ext uri="{FF2B5EF4-FFF2-40B4-BE49-F238E27FC236}">
                  <a16:creationId xmlns:a16="http://schemas.microsoft.com/office/drawing/2014/main" id="{4F5BA5A1-9D86-7D44-8495-2FAFAD33FAC2}"/>
                </a:ext>
              </a:extLst>
            </p:cNvPr>
            <p:cNvSpPr/>
            <p:nvPr/>
          </p:nvSpPr>
          <p:spPr>
            <a:xfrm>
              <a:off x="2962034" y="2667190"/>
              <a:ext cx="59553" cy="0"/>
            </a:xfrm>
            <a:custGeom>
              <a:avLst/>
              <a:gdLst/>
              <a:ahLst/>
              <a:cxnLst/>
              <a:rect l="l" t="t" r="r" b="b"/>
              <a:pathLst>
                <a:path w="60960">
                  <a:moveTo>
                    <a:pt x="60960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52" name="object 146">
              <a:extLst>
                <a:ext uri="{FF2B5EF4-FFF2-40B4-BE49-F238E27FC236}">
                  <a16:creationId xmlns:a16="http://schemas.microsoft.com/office/drawing/2014/main" id="{A5444C77-3289-AB4F-A0D3-12195DAF5151}"/>
                </a:ext>
              </a:extLst>
            </p:cNvPr>
            <p:cNvSpPr/>
            <p:nvPr/>
          </p:nvSpPr>
          <p:spPr>
            <a:xfrm>
              <a:off x="2997766" y="2655280"/>
              <a:ext cx="0" cy="40322"/>
            </a:xfrm>
            <a:custGeom>
              <a:avLst/>
              <a:gdLst/>
              <a:ahLst/>
              <a:cxnLst/>
              <a:rect l="l" t="t" r="r" b="b"/>
              <a:pathLst>
                <a:path h="41275">
                  <a:moveTo>
                    <a:pt x="0" y="0"/>
                  </a:moveTo>
                  <a:lnTo>
                    <a:pt x="0" y="41148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53" name="object 147">
              <a:extLst>
                <a:ext uri="{FF2B5EF4-FFF2-40B4-BE49-F238E27FC236}">
                  <a16:creationId xmlns:a16="http://schemas.microsoft.com/office/drawing/2014/main" id="{62ADF419-EB15-8945-88EE-F219B7BDE8C7}"/>
                </a:ext>
              </a:extLst>
            </p:cNvPr>
            <p:cNvSpPr/>
            <p:nvPr/>
          </p:nvSpPr>
          <p:spPr>
            <a:xfrm>
              <a:off x="2966501" y="2688033"/>
              <a:ext cx="65757" cy="0"/>
            </a:xfrm>
            <a:custGeom>
              <a:avLst/>
              <a:gdLst/>
              <a:ahLst/>
              <a:cxnLst/>
              <a:rect l="l" t="t" r="r" b="b"/>
              <a:pathLst>
                <a:path w="67310">
                  <a:moveTo>
                    <a:pt x="0" y="0"/>
                  </a:moveTo>
                  <a:lnTo>
                    <a:pt x="67056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54" name="object 148">
              <a:extLst>
                <a:ext uri="{FF2B5EF4-FFF2-40B4-BE49-F238E27FC236}">
                  <a16:creationId xmlns:a16="http://schemas.microsoft.com/office/drawing/2014/main" id="{BEF9C43C-18DB-A44D-A1DC-34DC5344781D}"/>
                </a:ext>
              </a:extLst>
            </p:cNvPr>
            <p:cNvSpPr/>
            <p:nvPr/>
          </p:nvSpPr>
          <p:spPr>
            <a:xfrm>
              <a:off x="2975435" y="2723765"/>
              <a:ext cx="84988" cy="0"/>
            </a:xfrm>
            <a:custGeom>
              <a:avLst/>
              <a:gdLst/>
              <a:ahLst/>
              <a:cxnLst/>
              <a:rect l="l" t="t" r="r" b="b"/>
              <a:pathLst>
                <a:path w="86994">
                  <a:moveTo>
                    <a:pt x="0" y="0"/>
                  </a:moveTo>
                  <a:lnTo>
                    <a:pt x="86868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55" name="object 149">
              <a:extLst>
                <a:ext uri="{FF2B5EF4-FFF2-40B4-BE49-F238E27FC236}">
                  <a16:creationId xmlns:a16="http://schemas.microsoft.com/office/drawing/2014/main" id="{DE3810DD-8147-3E49-B666-06940981EC57}"/>
                </a:ext>
              </a:extLst>
            </p:cNvPr>
            <p:cNvSpPr/>
            <p:nvPr/>
          </p:nvSpPr>
          <p:spPr>
            <a:xfrm>
              <a:off x="3000742" y="2692499"/>
              <a:ext cx="21092" cy="0"/>
            </a:xfrm>
            <a:custGeom>
              <a:avLst/>
              <a:gdLst/>
              <a:ahLst/>
              <a:cxnLst/>
              <a:rect l="l" t="t" r="r" b="b"/>
              <a:pathLst>
                <a:path w="21589">
                  <a:moveTo>
                    <a:pt x="0" y="0"/>
                  </a:moveTo>
                  <a:lnTo>
                    <a:pt x="21336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56" name="object 150">
              <a:extLst>
                <a:ext uri="{FF2B5EF4-FFF2-40B4-BE49-F238E27FC236}">
                  <a16:creationId xmlns:a16="http://schemas.microsoft.com/office/drawing/2014/main" id="{E79570C1-4072-E740-931D-937DB7E3DF26}"/>
                </a:ext>
              </a:extLst>
            </p:cNvPr>
            <p:cNvSpPr/>
            <p:nvPr/>
          </p:nvSpPr>
          <p:spPr>
            <a:xfrm>
              <a:off x="3017120" y="2692500"/>
              <a:ext cx="0" cy="34739"/>
            </a:xfrm>
            <a:custGeom>
              <a:avLst/>
              <a:gdLst/>
              <a:ahLst/>
              <a:cxnLst/>
              <a:rect l="l" t="t" r="r" b="b"/>
              <a:pathLst>
                <a:path h="35560">
                  <a:moveTo>
                    <a:pt x="0" y="0"/>
                  </a:moveTo>
                  <a:lnTo>
                    <a:pt x="0" y="35052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57" name="object 151">
              <a:extLst>
                <a:ext uri="{FF2B5EF4-FFF2-40B4-BE49-F238E27FC236}">
                  <a16:creationId xmlns:a16="http://schemas.microsoft.com/office/drawing/2014/main" id="{3C0EF585-3068-3F4B-8A02-117B95B4C1D8}"/>
                </a:ext>
              </a:extLst>
            </p:cNvPr>
            <p:cNvSpPr/>
            <p:nvPr/>
          </p:nvSpPr>
          <p:spPr>
            <a:xfrm>
              <a:off x="3002232" y="2699944"/>
              <a:ext cx="0" cy="24194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0"/>
                  </a:moveTo>
                  <a:lnTo>
                    <a:pt x="0" y="24384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58" name="object 152">
              <a:extLst>
                <a:ext uri="{FF2B5EF4-FFF2-40B4-BE49-F238E27FC236}">
                  <a16:creationId xmlns:a16="http://schemas.microsoft.com/office/drawing/2014/main" id="{7CFD959F-C75F-DD4E-B46E-7D45CC1ABA08}"/>
                </a:ext>
              </a:extLst>
            </p:cNvPr>
            <p:cNvSpPr/>
            <p:nvPr/>
          </p:nvSpPr>
          <p:spPr>
            <a:xfrm>
              <a:off x="3008188" y="2696966"/>
              <a:ext cx="0" cy="27296"/>
            </a:xfrm>
            <a:custGeom>
              <a:avLst/>
              <a:gdLst/>
              <a:ahLst/>
              <a:cxnLst/>
              <a:rect l="l" t="t" r="r" b="b"/>
              <a:pathLst>
                <a:path h="27939">
                  <a:moveTo>
                    <a:pt x="0" y="0"/>
                  </a:moveTo>
                  <a:lnTo>
                    <a:pt x="0" y="274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59" name="object 153">
              <a:extLst>
                <a:ext uri="{FF2B5EF4-FFF2-40B4-BE49-F238E27FC236}">
                  <a16:creationId xmlns:a16="http://schemas.microsoft.com/office/drawing/2014/main" id="{4002FAFA-031D-A541-A3D0-A2F00CED148C}"/>
                </a:ext>
              </a:extLst>
            </p:cNvPr>
            <p:cNvSpPr/>
            <p:nvPr/>
          </p:nvSpPr>
          <p:spPr>
            <a:xfrm>
              <a:off x="2997766" y="2696966"/>
              <a:ext cx="0" cy="27296"/>
            </a:xfrm>
            <a:custGeom>
              <a:avLst/>
              <a:gdLst/>
              <a:ahLst/>
              <a:cxnLst/>
              <a:rect l="l" t="t" r="r" b="b"/>
              <a:pathLst>
                <a:path h="27939">
                  <a:moveTo>
                    <a:pt x="0" y="0"/>
                  </a:moveTo>
                  <a:lnTo>
                    <a:pt x="0" y="274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60" name="object 154">
              <a:extLst>
                <a:ext uri="{FF2B5EF4-FFF2-40B4-BE49-F238E27FC236}">
                  <a16:creationId xmlns:a16="http://schemas.microsoft.com/office/drawing/2014/main" id="{6CDC572D-F64C-A242-B662-5E66FB93A924}"/>
                </a:ext>
              </a:extLst>
            </p:cNvPr>
            <p:cNvSpPr/>
            <p:nvPr/>
          </p:nvSpPr>
          <p:spPr>
            <a:xfrm>
              <a:off x="3052852" y="2701433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61" name="object 155">
              <a:extLst>
                <a:ext uri="{FF2B5EF4-FFF2-40B4-BE49-F238E27FC236}">
                  <a16:creationId xmlns:a16="http://schemas.microsoft.com/office/drawing/2014/main" id="{29F2F771-1C40-2B47-805D-4709CB4F17C1}"/>
                </a:ext>
              </a:extLst>
            </p:cNvPr>
            <p:cNvSpPr/>
            <p:nvPr/>
          </p:nvSpPr>
          <p:spPr>
            <a:xfrm>
              <a:off x="3055829" y="2701433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62" name="object 156">
              <a:extLst>
                <a:ext uri="{FF2B5EF4-FFF2-40B4-BE49-F238E27FC236}">
                  <a16:creationId xmlns:a16="http://schemas.microsoft.com/office/drawing/2014/main" id="{EA9C4017-13E9-7341-B426-96BCF8AB358A}"/>
                </a:ext>
              </a:extLst>
            </p:cNvPr>
            <p:cNvSpPr/>
            <p:nvPr/>
          </p:nvSpPr>
          <p:spPr>
            <a:xfrm>
              <a:off x="3002234" y="2732697"/>
              <a:ext cx="84988" cy="0"/>
            </a:xfrm>
            <a:custGeom>
              <a:avLst/>
              <a:gdLst/>
              <a:ahLst/>
              <a:cxnLst/>
              <a:rect l="l" t="t" r="r" b="b"/>
              <a:pathLst>
                <a:path w="86994">
                  <a:moveTo>
                    <a:pt x="86868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63" name="object 157">
              <a:extLst>
                <a:ext uri="{FF2B5EF4-FFF2-40B4-BE49-F238E27FC236}">
                  <a16:creationId xmlns:a16="http://schemas.microsoft.com/office/drawing/2014/main" id="{AA511CD2-9038-C14B-9088-4B52845D6C28}"/>
                </a:ext>
              </a:extLst>
            </p:cNvPr>
            <p:cNvSpPr/>
            <p:nvPr/>
          </p:nvSpPr>
          <p:spPr>
            <a:xfrm>
              <a:off x="3005209" y="2735676"/>
              <a:ext cx="81886" cy="0"/>
            </a:xfrm>
            <a:custGeom>
              <a:avLst/>
              <a:gdLst/>
              <a:ahLst/>
              <a:cxnLst/>
              <a:rect l="l" t="t" r="r" b="b"/>
              <a:pathLst>
                <a:path w="83819">
                  <a:moveTo>
                    <a:pt x="83819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64" name="object 158">
              <a:extLst>
                <a:ext uri="{FF2B5EF4-FFF2-40B4-BE49-F238E27FC236}">
                  <a16:creationId xmlns:a16="http://schemas.microsoft.com/office/drawing/2014/main" id="{911EA8F1-5BF4-194D-BAE9-F6E725F89CF7}"/>
                </a:ext>
              </a:extLst>
            </p:cNvPr>
            <p:cNvSpPr/>
            <p:nvPr/>
          </p:nvSpPr>
          <p:spPr>
            <a:xfrm>
              <a:off x="3011165" y="2726744"/>
              <a:ext cx="0" cy="31637"/>
            </a:xfrm>
            <a:custGeom>
              <a:avLst/>
              <a:gdLst/>
              <a:ahLst/>
              <a:cxnLst/>
              <a:rect l="l" t="t" r="r" b="b"/>
              <a:pathLst>
                <a:path h="32385">
                  <a:moveTo>
                    <a:pt x="-8381" y="16001"/>
                  </a:moveTo>
                  <a:lnTo>
                    <a:pt x="8381" y="1600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65" name="object 159">
              <a:extLst>
                <a:ext uri="{FF2B5EF4-FFF2-40B4-BE49-F238E27FC236}">
                  <a16:creationId xmlns:a16="http://schemas.microsoft.com/office/drawing/2014/main" id="{571D5F7E-3BD8-874D-B453-EC84938C5E61}"/>
                </a:ext>
              </a:extLst>
            </p:cNvPr>
            <p:cNvSpPr/>
            <p:nvPr/>
          </p:nvSpPr>
          <p:spPr>
            <a:xfrm>
              <a:off x="3060297" y="2744610"/>
              <a:ext cx="128412" cy="0"/>
            </a:xfrm>
            <a:custGeom>
              <a:avLst/>
              <a:gdLst/>
              <a:ahLst/>
              <a:cxnLst/>
              <a:rect l="l" t="t" r="r" b="b"/>
              <a:pathLst>
                <a:path w="131444">
                  <a:moveTo>
                    <a:pt x="0" y="0"/>
                  </a:moveTo>
                  <a:lnTo>
                    <a:pt x="131063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66" name="object 160">
              <a:extLst>
                <a:ext uri="{FF2B5EF4-FFF2-40B4-BE49-F238E27FC236}">
                  <a16:creationId xmlns:a16="http://schemas.microsoft.com/office/drawing/2014/main" id="{44C16D2F-96C4-0C42-A5EA-90AA72635C91}"/>
                </a:ext>
              </a:extLst>
            </p:cNvPr>
            <p:cNvSpPr/>
            <p:nvPr/>
          </p:nvSpPr>
          <p:spPr>
            <a:xfrm>
              <a:off x="3121338" y="2711856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67" name="object 161">
              <a:extLst>
                <a:ext uri="{FF2B5EF4-FFF2-40B4-BE49-F238E27FC236}">
                  <a16:creationId xmlns:a16="http://schemas.microsoft.com/office/drawing/2014/main" id="{1248A928-F5BC-0640-8464-23CF408A5D1A}"/>
                </a:ext>
              </a:extLst>
            </p:cNvPr>
            <p:cNvSpPr/>
            <p:nvPr/>
          </p:nvSpPr>
          <p:spPr>
            <a:xfrm>
              <a:off x="3137716" y="2711856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68" name="object 162">
              <a:extLst>
                <a:ext uri="{FF2B5EF4-FFF2-40B4-BE49-F238E27FC236}">
                  <a16:creationId xmlns:a16="http://schemas.microsoft.com/office/drawing/2014/main" id="{317FBE02-37A9-4545-B85C-C3AC7FCF9153}"/>
                </a:ext>
              </a:extLst>
            </p:cNvPr>
            <p:cNvSpPr/>
            <p:nvPr/>
          </p:nvSpPr>
          <p:spPr>
            <a:xfrm>
              <a:off x="3158559" y="2711856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69" name="object 163">
              <a:extLst>
                <a:ext uri="{FF2B5EF4-FFF2-40B4-BE49-F238E27FC236}">
                  <a16:creationId xmlns:a16="http://schemas.microsoft.com/office/drawing/2014/main" id="{FA149A1D-86D8-AB42-91A6-5C3BD7B47470}"/>
                </a:ext>
              </a:extLst>
            </p:cNvPr>
            <p:cNvSpPr/>
            <p:nvPr/>
          </p:nvSpPr>
          <p:spPr>
            <a:xfrm>
              <a:off x="3194292" y="2720790"/>
              <a:ext cx="0" cy="55211"/>
            </a:xfrm>
            <a:custGeom>
              <a:avLst/>
              <a:gdLst/>
              <a:ahLst/>
              <a:cxnLst/>
              <a:rect l="l" t="t" r="r" b="b"/>
              <a:pathLst>
                <a:path h="56514">
                  <a:moveTo>
                    <a:pt x="0" y="0"/>
                  </a:moveTo>
                  <a:lnTo>
                    <a:pt x="0" y="56387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70" name="object 164">
              <a:extLst>
                <a:ext uri="{FF2B5EF4-FFF2-40B4-BE49-F238E27FC236}">
                  <a16:creationId xmlns:a16="http://schemas.microsoft.com/office/drawing/2014/main" id="{9ED786A6-271E-044A-9570-03E359FE369B}"/>
                </a:ext>
              </a:extLst>
            </p:cNvPr>
            <p:cNvSpPr/>
            <p:nvPr/>
          </p:nvSpPr>
          <p:spPr>
            <a:xfrm>
              <a:off x="3160051" y="2752053"/>
              <a:ext cx="106079" cy="0"/>
            </a:xfrm>
            <a:custGeom>
              <a:avLst/>
              <a:gdLst/>
              <a:ahLst/>
              <a:cxnLst/>
              <a:rect l="l" t="t" r="r" b="b"/>
              <a:pathLst>
                <a:path w="108585">
                  <a:moveTo>
                    <a:pt x="0" y="0"/>
                  </a:moveTo>
                  <a:lnTo>
                    <a:pt x="108204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71" name="object 165">
              <a:extLst>
                <a:ext uri="{FF2B5EF4-FFF2-40B4-BE49-F238E27FC236}">
                  <a16:creationId xmlns:a16="http://schemas.microsoft.com/office/drawing/2014/main" id="{299B8E86-F5AB-F64A-B219-B415F6426A93}"/>
                </a:ext>
              </a:extLst>
            </p:cNvPr>
            <p:cNvSpPr/>
            <p:nvPr/>
          </p:nvSpPr>
          <p:spPr>
            <a:xfrm>
              <a:off x="3185358" y="2720790"/>
              <a:ext cx="0" cy="57071"/>
            </a:xfrm>
            <a:custGeom>
              <a:avLst/>
              <a:gdLst/>
              <a:ahLst/>
              <a:cxnLst/>
              <a:rect l="l" t="t" r="r" b="b"/>
              <a:pathLst>
                <a:path h="58419">
                  <a:moveTo>
                    <a:pt x="0" y="0"/>
                  </a:moveTo>
                  <a:lnTo>
                    <a:pt x="0" y="57912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72" name="object 166">
              <a:extLst>
                <a:ext uri="{FF2B5EF4-FFF2-40B4-BE49-F238E27FC236}">
                  <a16:creationId xmlns:a16="http://schemas.microsoft.com/office/drawing/2014/main" id="{658AEA1F-D5D9-2E49-9D87-8047AAAB23E1}"/>
                </a:ext>
              </a:extLst>
            </p:cNvPr>
            <p:cNvSpPr/>
            <p:nvPr/>
          </p:nvSpPr>
          <p:spPr>
            <a:xfrm>
              <a:off x="3193547" y="2720045"/>
              <a:ext cx="0" cy="57071"/>
            </a:xfrm>
            <a:custGeom>
              <a:avLst/>
              <a:gdLst/>
              <a:ahLst/>
              <a:cxnLst/>
              <a:rect l="l" t="t" r="r" b="b"/>
              <a:pathLst>
                <a:path h="58419">
                  <a:moveTo>
                    <a:pt x="0" y="0"/>
                  </a:moveTo>
                  <a:lnTo>
                    <a:pt x="0" y="57912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73" name="object 167">
              <a:extLst>
                <a:ext uri="{FF2B5EF4-FFF2-40B4-BE49-F238E27FC236}">
                  <a16:creationId xmlns:a16="http://schemas.microsoft.com/office/drawing/2014/main" id="{FA645C21-4432-EC44-A71B-A13320A4BC25}"/>
                </a:ext>
              </a:extLst>
            </p:cNvPr>
            <p:cNvSpPr/>
            <p:nvPr/>
          </p:nvSpPr>
          <p:spPr>
            <a:xfrm>
              <a:off x="3326053" y="2787042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74" name="object 168">
              <a:extLst>
                <a:ext uri="{FF2B5EF4-FFF2-40B4-BE49-F238E27FC236}">
                  <a16:creationId xmlns:a16="http://schemas.microsoft.com/office/drawing/2014/main" id="{358B4BAC-2835-4E41-A014-DCE288F735EB}"/>
                </a:ext>
              </a:extLst>
            </p:cNvPr>
            <p:cNvSpPr/>
            <p:nvPr/>
          </p:nvSpPr>
          <p:spPr>
            <a:xfrm>
              <a:off x="3272457" y="2788529"/>
              <a:ext cx="47767" cy="0"/>
            </a:xfrm>
            <a:custGeom>
              <a:avLst/>
              <a:gdLst/>
              <a:ahLst/>
              <a:cxnLst/>
              <a:rect l="l" t="t" r="r" b="b"/>
              <a:pathLst>
                <a:path w="48894">
                  <a:moveTo>
                    <a:pt x="0" y="0"/>
                  </a:moveTo>
                  <a:lnTo>
                    <a:pt x="48768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75" name="object 169">
              <a:extLst>
                <a:ext uri="{FF2B5EF4-FFF2-40B4-BE49-F238E27FC236}">
                  <a16:creationId xmlns:a16="http://schemas.microsoft.com/office/drawing/2014/main" id="{53F041BC-7B59-B444-977B-A4BD87C5F395}"/>
                </a:ext>
              </a:extLst>
            </p:cNvPr>
            <p:cNvSpPr/>
            <p:nvPr/>
          </p:nvSpPr>
          <p:spPr>
            <a:xfrm>
              <a:off x="3278410" y="2748331"/>
              <a:ext cx="0" cy="43424"/>
            </a:xfrm>
            <a:custGeom>
              <a:avLst/>
              <a:gdLst/>
              <a:ahLst/>
              <a:cxnLst/>
              <a:rect l="l" t="t" r="r" b="b"/>
              <a:pathLst>
                <a:path h="44450">
                  <a:moveTo>
                    <a:pt x="-13716" y="22098"/>
                  </a:moveTo>
                  <a:lnTo>
                    <a:pt x="13716" y="22098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76" name="object 170">
              <a:extLst>
                <a:ext uri="{FF2B5EF4-FFF2-40B4-BE49-F238E27FC236}">
                  <a16:creationId xmlns:a16="http://schemas.microsoft.com/office/drawing/2014/main" id="{588CCACE-CCB2-6546-A7E0-713BE3B91876}"/>
                </a:ext>
              </a:extLst>
            </p:cNvPr>
            <p:cNvSpPr/>
            <p:nvPr/>
          </p:nvSpPr>
          <p:spPr>
            <a:xfrm>
              <a:off x="3290322" y="2757266"/>
              <a:ext cx="0" cy="55211"/>
            </a:xfrm>
            <a:custGeom>
              <a:avLst/>
              <a:gdLst/>
              <a:ahLst/>
              <a:cxnLst/>
              <a:rect l="l" t="t" r="r" b="b"/>
              <a:pathLst>
                <a:path h="56514">
                  <a:moveTo>
                    <a:pt x="0" y="0"/>
                  </a:moveTo>
                  <a:lnTo>
                    <a:pt x="0" y="56387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77" name="object 171">
              <a:extLst>
                <a:ext uri="{FF2B5EF4-FFF2-40B4-BE49-F238E27FC236}">
                  <a16:creationId xmlns:a16="http://schemas.microsoft.com/office/drawing/2014/main" id="{364E84A5-1141-CB41-8F20-3E57B37B0438}"/>
                </a:ext>
              </a:extLst>
            </p:cNvPr>
            <p:cNvSpPr/>
            <p:nvPr/>
          </p:nvSpPr>
          <p:spPr>
            <a:xfrm>
              <a:off x="3390817" y="2804163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78" name="object 172">
              <a:extLst>
                <a:ext uri="{FF2B5EF4-FFF2-40B4-BE49-F238E27FC236}">
                  <a16:creationId xmlns:a16="http://schemas.microsoft.com/office/drawing/2014/main" id="{A41AD2C3-1213-3346-A20C-C570F7BC2638}"/>
                </a:ext>
              </a:extLst>
            </p:cNvPr>
            <p:cNvSpPr/>
            <p:nvPr/>
          </p:nvSpPr>
          <p:spPr>
            <a:xfrm>
              <a:off x="3344663" y="2804162"/>
              <a:ext cx="0" cy="14888"/>
            </a:xfrm>
            <a:custGeom>
              <a:avLst/>
              <a:gdLst/>
              <a:ahLst/>
              <a:cxnLst/>
              <a:rect l="l" t="t" r="r" b="b"/>
              <a:pathLst>
                <a:path h="15239">
                  <a:moveTo>
                    <a:pt x="-3810" y="7619"/>
                  </a:moveTo>
                  <a:lnTo>
                    <a:pt x="3810" y="7619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79" name="object 173">
              <a:extLst>
                <a:ext uri="{FF2B5EF4-FFF2-40B4-BE49-F238E27FC236}">
                  <a16:creationId xmlns:a16="http://schemas.microsoft.com/office/drawing/2014/main" id="{76C21F33-636B-D04F-9253-F7C7A896AF29}"/>
                </a:ext>
              </a:extLst>
            </p:cNvPr>
            <p:cNvSpPr/>
            <p:nvPr/>
          </p:nvSpPr>
          <p:spPr>
            <a:xfrm>
              <a:off x="3356575" y="2819051"/>
              <a:ext cx="0" cy="14888"/>
            </a:xfrm>
            <a:custGeom>
              <a:avLst/>
              <a:gdLst/>
              <a:ahLst/>
              <a:cxnLst/>
              <a:rect l="l" t="t" r="r" b="b"/>
              <a:pathLst>
                <a:path h="15239">
                  <a:moveTo>
                    <a:pt x="-8381" y="7619"/>
                  </a:moveTo>
                  <a:lnTo>
                    <a:pt x="8381" y="7619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80" name="object 174">
              <a:extLst>
                <a:ext uri="{FF2B5EF4-FFF2-40B4-BE49-F238E27FC236}">
                  <a16:creationId xmlns:a16="http://schemas.microsoft.com/office/drawing/2014/main" id="{8E6AF4DE-19B4-1C4C-9830-81D26A38585D}"/>
                </a:ext>
              </a:extLst>
            </p:cNvPr>
            <p:cNvSpPr/>
            <p:nvPr/>
          </p:nvSpPr>
          <p:spPr>
            <a:xfrm>
              <a:off x="3313399" y="2802674"/>
              <a:ext cx="0" cy="40322"/>
            </a:xfrm>
            <a:custGeom>
              <a:avLst/>
              <a:gdLst/>
              <a:ahLst/>
              <a:cxnLst/>
              <a:rect l="l" t="t" r="r" b="b"/>
              <a:pathLst>
                <a:path h="41275">
                  <a:moveTo>
                    <a:pt x="0" y="0"/>
                  </a:moveTo>
                  <a:lnTo>
                    <a:pt x="0" y="41148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81" name="object 175">
              <a:extLst>
                <a:ext uri="{FF2B5EF4-FFF2-40B4-BE49-F238E27FC236}">
                  <a16:creationId xmlns:a16="http://schemas.microsoft.com/office/drawing/2014/main" id="{4AFEAFF2-4CB0-114A-871B-1E50423E4EE7}"/>
                </a:ext>
              </a:extLst>
            </p:cNvPr>
            <p:cNvSpPr/>
            <p:nvPr/>
          </p:nvSpPr>
          <p:spPr>
            <a:xfrm>
              <a:off x="3240445" y="2720790"/>
              <a:ext cx="0" cy="55211"/>
            </a:xfrm>
            <a:custGeom>
              <a:avLst/>
              <a:gdLst/>
              <a:ahLst/>
              <a:cxnLst/>
              <a:rect l="l" t="t" r="r" b="b"/>
              <a:pathLst>
                <a:path h="56514">
                  <a:moveTo>
                    <a:pt x="0" y="0"/>
                  </a:moveTo>
                  <a:lnTo>
                    <a:pt x="0" y="56387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82" name="object 176">
              <a:extLst>
                <a:ext uri="{FF2B5EF4-FFF2-40B4-BE49-F238E27FC236}">
                  <a16:creationId xmlns:a16="http://schemas.microsoft.com/office/drawing/2014/main" id="{7BDDC285-0727-BF4F-8285-C6F0895C466B}"/>
                </a:ext>
              </a:extLst>
            </p:cNvPr>
            <p:cNvSpPr/>
            <p:nvPr/>
          </p:nvSpPr>
          <p:spPr>
            <a:xfrm>
              <a:off x="3233000" y="2753542"/>
              <a:ext cx="0" cy="13648"/>
            </a:xfrm>
            <a:custGeom>
              <a:avLst/>
              <a:gdLst/>
              <a:ahLst/>
              <a:cxnLst/>
              <a:rect l="l" t="t" r="r" b="b"/>
              <a:pathLst>
                <a:path h="13969">
                  <a:moveTo>
                    <a:pt x="-3810" y="6857"/>
                  </a:moveTo>
                  <a:lnTo>
                    <a:pt x="3810" y="6857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83" name="object 177">
              <a:extLst>
                <a:ext uri="{FF2B5EF4-FFF2-40B4-BE49-F238E27FC236}">
                  <a16:creationId xmlns:a16="http://schemas.microsoft.com/office/drawing/2014/main" id="{F6C8868B-6832-7F45-9C98-4E62DED999C9}"/>
                </a:ext>
              </a:extLst>
            </p:cNvPr>
            <p:cNvSpPr/>
            <p:nvPr/>
          </p:nvSpPr>
          <p:spPr>
            <a:xfrm>
              <a:off x="3265755" y="2731211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84" name="object 178">
              <a:extLst>
                <a:ext uri="{FF2B5EF4-FFF2-40B4-BE49-F238E27FC236}">
                  <a16:creationId xmlns:a16="http://schemas.microsoft.com/office/drawing/2014/main" id="{0B90076D-68EF-3246-B20F-006632AF9DF6}"/>
                </a:ext>
              </a:extLst>
            </p:cNvPr>
            <p:cNvSpPr/>
            <p:nvPr/>
          </p:nvSpPr>
          <p:spPr>
            <a:xfrm>
              <a:off x="3240447" y="2760986"/>
              <a:ext cx="34739" cy="0"/>
            </a:xfrm>
            <a:custGeom>
              <a:avLst/>
              <a:gdLst/>
              <a:ahLst/>
              <a:cxnLst/>
              <a:rect l="l" t="t" r="r" b="b"/>
              <a:pathLst>
                <a:path w="35560">
                  <a:moveTo>
                    <a:pt x="0" y="0"/>
                  </a:moveTo>
                  <a:lnTo>
                    <a:pt x="35051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85" name="object 179">
              <a:extLst>
                <a:ext uri="{FF2B5EF4-FFF2-40B4-BE49-F238E27FC236}">
                  <a16:creationId xmlns:a16="http://schemas.microsoft.com/office/drawing/2014/main" id="{9FC571B1-96DD-F74C-8EF5-2496720C4141}"/>
                </a:ext>
              </a:extLst>
            </p:cNvPr>
            <p:cNvSpPr/>
            <p:nvPr/>
          </p:nvSpPr>
          <p:spPr>
            <a:xfrm>
              <a:off x="3244913" y="2783319"/>
              <a:ext cx="24194" cy="0"/>
            </a:xfrm>
            <a:custGeom>
              <a:avLst/>
              <a:gdLst/>
              <a:ahLst/>
              <a:cxnLst/>
              <a:rect l="l" t="t" r="r" b="b"/>
              <a:pathLst>
                <a:path w="24764">
                  <a:moveTo>
                    <a:pt x="0" y="0"/>
                  </a:moveTo>
                  <a:lnTo>
                    <a:pt x="24384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86" name="object 180">
              <a:extLst>
                <a:ext uri="{FF2B5EF4-FFF2-40B4-BE49-F238E27FC236}">
                  <a16:creationId xmlns:a16="http://schemas.microsoft.com/office/drawing/2014/main" id="{B297F4BB-97C4-A142-9216-634AF285A195}"/>
                </a:ext>
              </a:extLst>
            </p:cNvPr>
            <p:cNvSpPr/>
            <p:nvPr/>
          </p:nvSpPr>
          <p:spPr>
            <a:xfrm>
              <a:off x="3283620" y="2819051"/>
              <a:ext cx="27296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0" y="0"/>
                  </a:moveTo>
                  <a:lnTo>
                    <a:pt x="27431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87" name="object 181">
              <a:extLst>
                <a:ext uri="{FF2B5EF4-FFF2-40B4-BE49-F238E27FC236}">
                  <a16:creationId xmlns:a16="http://schemas.microsoft.com/office/drawing/2014/main" id="{7FBD7947-D37A-6B41-960E-ABE5D476A535}"/>
                </a:ext>
              </a:extLst>
            </p:cNvPr>
            <p:cNvSpPr/>
            <p:nvPr/>
          </p:nvSpPr>
          <p:spPr>
            <a:xfrm>
              <a:off x="3294044" y="2827984"/>
              <a:ext cx="19851" cy="0"/>
            </a:xfrm>
            <a:custGeom>
              <a:avLst/>
              <a:gdLst/>
              <a:ahLst/>
              <a:cxnLst/>
              <a:rect l="l" t="t" r="r" b="b"/>
              <a:pathLst>
                <a:path w="20319">
                  <a:moveTo>
                    <a:pt x="0" y="0"/>
                  </a:moveTo>
                  <a:lnTo>
                    <a:pt x="19812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88" name="object 182">
              <a:extLst>
                <a:ext uri="{FF2B5EF4-FFF2-40B4-BE49-F238E27FC236}">
                  <a16:creationId xmlns:a16="http://schemas.microsoft.com/office/drawing/2014/main" id="{57261119-D742-2940-B14D-424434AA8672}"/>
                </a:ext>
              </a:extLst>
            </p:cNvPr>
            <p:cNvSpPr/>
            <p:nvPr/>
          </p:nvSpPr>
          <p:spPr>
            <a:xfrm>
              <a:off x="3299999" y="2819053"/>
              <a:ext cx="0" cy="10546"/>
            </a:xfrm>
            <a:custGeom>
              <a:avLst/>
              <a:gdLst/>
              <a:ahLst/>
              <a:cxnLst/>
              <a:rect l="l" t="t" r="r" b="b"/>
              <a:pathLst>
                <a:path h="10794">
                  <a:moveTo>
                    <a:pt x="-3810" y="5334"/>
                  </a:moveTo>
                  <a:lnTo>
                    <a:pt x="3810" y="5334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89" name="object 183">
              <a:extLst>
                <a:ext uri="{FF2B5EF4-FFF2-40B4-BE49-F238E27FC236}">
                  <a16:creationId xmlns:a16="http://schemas.microsoft.com/office/drawing/2014/main" id="{3EB4B694-4008-0843-BC85-707FADC47D36}"/>
                </a:ext>
              </a:extLst>
            </p:cNvPr>
            <p:cNvSpPr/>
            <p:nvPr/>
          </p:nvSpPr>
          <p:spPr>
            <a:xfrm>
              <a:off x="3283620" y="2822028"/>
              <a:ext cx="21092" cy="0"/>
            </a:xfrm>
            <a:custGeom>
              <a:avLst/>
              <a:gdLst/>
              <a:ahLst/>
              <a:cxnLst/>
              <a:rect l="l" t="t" r="r" b="b"/>
              <a:pathLst>
                <a:path w="21589">
                  <a:moveTo>
                    <a:pt x="0" y="0"/>
                  </a:moveTo>
                  <a:lnTo>
                    <a:pt x="21336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90" name="object 184">
              <a:extLst>
                <a:ext uri="{FF2B5EF4-FFF2-40B4-BE49-F238E27FC236}">
                  <a16:creationId xmlns:a16="http://schemas.microsoft.com/office/drawing/2014/main" id="{0B8418F7-395C-884E-92DF-3545A445AF85}"/>
                </a:ext>
              </a:extLst>
            </p:cNvPr>
            <p:cNvSpPr/>
            <p:nvPr/>
          </p:nvSpPr>
          <p:spPr>
            <a:xfrm>
              <a:off x="3425061" y="2813096"/>
              <a:ext cx="0" cy="68858"/>
            </a:xfrm>
            <a:custGeom>
              <a:avLst/>
              <a:gdLst/>
              <a:ahLst/>
              <a:cxnLst/>
              <a:rect l="l" t="t" r="r" b="b"/>
              <a:pathLst>
                <a:path h="70485">
                  <a:moveTo>
                    <a:pt x="0" y="0"/>
                  </a:moveTo>
                  <a:lnTo>
                    <a:pt x="0" y="70104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91" name="object 185">
              <a:extLst>
                <a:ext uri="{FF2B5EF4-FFF2-40B4-BE49-F238E27FC236}">
                  <a16:creationId xmlns:a16="http://schemas.microsoft.com/office/drawing/2014/main" id="{8D786EE1-BDE7-0343-8CD8-12CF33630D30}"/>
                </a:ext>
              </a:extLst>
            </p:cNvPr>
            <p:cNvSpPr/>
            <p:nvPr/>
          </p:nvSpPr>
          <p:spPr>
            <a:xfrm>
              <a:off x="3395285" y="2842872"/>
              <a:ext cx="25433" cy="0"/>
            </a:xfrm>
            <a:custGeom>
              <a:avLst/>
              <a:gdLst/>
              <a:ahLst/>
              <a:cxnLst/>
              <a:rect l="l" t="t" r="r" b="b"/>
              <a:pathLst>
                <a:path w="26035">
                  <a:moveTo>
                    <a:pt x="0" y="0"/>
                  </a:moveTo>
                  <a:lnTo>
                    <a:pt x="25907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92" name="object 186">
              <a:extLst>
                <a:ext uri="{FF2B5EF4-FFF2-40B4-BE49-F238E27FC236}">
                  <a16:creationId xmlns:a16="http://schemas.microsoft.com/office/drawing/2014/main" id="{574607A6-5C01-8340-BBE0-BEADA8F7F299}"/>
                </a:ext>
              </a:extLst>
            </p:cNvPr>
            <p:cNvSpPr/>
            <p:nvPr/>
          </p:nvSpPr>
          <p:spPr>
            <a:xfrm>
              <a:off x="3594045" y="2889028"/>
              <a:ext cx="40322" cy="65757"/>
            </a:xfrm>
            <a:custGeom>
              <a:avLst/>
              <a:gdLst/>
              <a:ahLst/>
              <a:cxnLst/>
              <a:rect l="l" t="t" r="r" b="b"/>
              <a:pathLst>
                <a:path w="41275" h="67310">
                  <a:moveTo>
                    <a:pt x="0" y="67056"/>
                  </a:moveTo>
                  <a:lnTo>
                    <a:pt x="41148" y="67056"/>
                  </a:lnTo>
                  <a:lnTo>
                    <a:pt x="41148" y="0"/>
                  </a:lnTo>
                  <a:lnTo>
                    <a:pt x="0" y="0"/>
                  </a:lnTo>
                  <a:lnTo>
                    <a:pt x="0" y="67056"/>
                  </a:lnTo>
                  <a:close/>
                </a:path>
              </a:pathLst>
            </a:custGeom>
            <a:solidFill>
              <a:srgbClr val="BAD529"/>
            </a:solidFill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93" name="object 187">
              <a:extLst>
                <a:ext uri="{FF2B5EF4-FFF2-40B4-BE49-F238E27FC236}">
                  <a16:creationId xmlns:a16="http://schemas.microsoft.com/office/drawing/2014/main" id="{4EA143AD-E6BC-4941-AE5E-D2A6F1F6F81A}"/>
                </a:ext>
              </a:extLst>
            </p:cNvPr>
            <p:cNvSpPr/>
            <p:nvPr/>
          </p:nvSpPr>
          <p:spPr>
            <a:xfrm>
              <a:off x="3574690" y="2881582"/>
              <a:ext cx="16750" cy="64517"/>
            </a:xfrm>
            <a:custGeom>
              <a:avLst/>
              <a:gdLst/>
              <a:ahLst/>
              <a:cxnLst/>
              <a:rect l="l" t="t" r="r" b="b"/>
              <a:pathLst>
                <a:path w="17144" h="66039">
                  <a:moveTo>
                    <a:pt x="0" y="65531"/>
                  </a:moveTo>
                  <a:lnTo>
                    <a:pt x="16763" y="65531"/>
                  </a:lnTo>
                  <a:lnTo>
                    <a:pt x="16763" y="0"/>
                  </a:lnTo>
                  <a:lnTo>
                    <a:pt x="0" y="0"/>
                  </a:lnTo>
                  <a:lnTo>
                    <a:pt x="0" y="65531"/>
                  </a:lnTo>
                  <a:close/>
                </a:path>
              </a:pathLst>
            </a:custGeom>
            <a:solidFill>
              <a:srgbClr val="BAD529"/>
            </a:solidFill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94" name="object 188">
              <a:extLst>
                <a:ext uri="{FF2B5EF4-FFF2-40B4-BE49-F238E27FC236}">
                  <a16:creationId xmlns:a16="http://schemas.microsoft.com/office/drawing/2014/main" id="{38D5179F-9ACA-4F46-AA10-EB72F71BE57E}"/>
                </a:ext>
              </a:extLst>
            </p:cNvPr>
            <p:cNvSpPr/>
            <p:nvPr/>
          </p:nvSpPr>
          <p:spPr>
            <a:xfrm>
              <a:off x="3585112" y="2889029"/>
              <a:ext cx="16750" cy="57071"/>
            </a:xfrm>
            <a:custGeom>
              <a:avLst/>
              <a:gdLst/>
              <a:ahLst/>
              <a:cxnLst/>
              <a:rect l="l" t="t" r="r" b="b"/>
              <a:pathLst>
                <a:path w="17144" h="58419">
                  <a:moveTo>
                    <a:pt x="0" y="57912"/>
                  </a:moveTo>
                  <a:lnTo>
                    <a:pt x="16763" y="57912"/>
                  </a:lnTo>
                  <a:lnTo>
                    <a:pt x="16763" y="0"/>
                  </a:lnTo>
                  <a:lnTo>
                    <a:pt x="0" y="0"/>
                  </a:lnTo>
                  <a:lnTo>
                    <a:pt x="0" y="57912"/>
                  </a:lnTo>
                  <a:close/>
                </a:path>
              </a:pathLst>
            </a:custGeom>
            <a:solidFill>
              <a:srgbClr val="BAD529"/>
            </a:solidFill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95" name="object 189">
              <a:extLst>
                <a:ext uri="{FF2B5EF4-FFF2-40B4-BE49-F238E27FC236}">
                  <a16:creationId xmlns:a16="http://schemas.microsoft.com/office/drawing/2014/main" id="{C37AD848-862A-7640-BB1C-ECA612D4952A}"/>
                </a:ext>
              </a:extLst>
            </p:cNvPr>
            <p:cNvSpPr/>
            <p:nvPr/>
          </p:nvSpPr>
          <p:spPr>
            <a:xfrm>
              <a:off x="3572455" y="2869673"/>
              <a:ext cx="0" cy="68858"/>
            </a:xfrm>
            <a:custGeom>
              <a:avLst/>
              <a:gdLst/>
              <a:ahLst/>
              <a:cxnLst/>
              <a:rect l="l" t="t" r="r" b="b"/>
              <a:pathLst>
                <a:path h="70485">
                  <a:moveTo>
                    <a:pt x="0" y="0"/>
                  </a:moveTo>
                  <a:lnTo>
                    <a:pt x="0" y="70104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96" name="object 190">
              <a:extLst>
                <a:ext uri="{FF2B5EF4-FFF2-40B4-BE49-F238E27FC236}">
                  <a16:creationId xmlns:a16="http://schemas.microsoft.com/office/drawing/2014/main" id="{7395C798-6F63-4645-9529-47EC82DCC8D7}"/>
                </a:ext>
              </a:extLst>
            </p:cNvPr>
            <p:cNvSpPr/>
            <p:nvPr/>
          </p:nvSpPr>
          <p:spPr>
            <a:xfrm>
              <a:off x="3536726" y="2903915"/>
              <a:ext cx="28535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0" y="0"/>
                  </a:moveTo>
                  <a:lnTo>
                    <a:pt x="28956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97" name="object 191">
              <a:extLst>
                <a:ext uri="{FF2B5EF4-FFF2-40B4-BE49-F238E27FC236}">
                  <a16:creationId xmlns:a16="http://schemas.microsoft.com/office/drawing/2014/main" id="{AAB6A078-3BD4-D444-B401-6680CE717B9B}"/>
                </a:ext>
              </a:extLst>
            </p:cNvPr>
            <p:cNvSpPr/>
            <p:nvPr/>
          </p:nvSpPr>
          <p:spPr>
            <a:xfrm>
              <a:off x="3553100" y="2862230"/>
              <a:ext cx="0" cy="55211"/>
            </a:xfrm>
            <a:custGeom>
              <a:avLst/>
              <a:gdLst/>
              <a:ahLst/>
              <a:cxnLst/>
              <a:rect l="l" t="t" r="r" b="b"/>
              <a:pathLst>
                <a:path h="56514">
                  <a:moveTo>
                    <a:pt x="0" y="56387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98" name="object 192">
              <a:extLst>
                <a:ext uri="{FF2B5EF4-FFF2-40B4-BE49-F238E27FC236}">
                  <a16:creationId xmlns:a16="http://schemas.microsoft.com/office/drawing/2014/main" id="{D555F4DF-2CED-AD45-92C6-AB5D0ED727EF}"/>
                </a:ext>
              </a:extLst>
            </p:cNvPr>
            <p:cNvSpPr/>
            <p:nvPr/>
          </p:nvSpPr>
          <p:spPr>
            <a:xfrm>
              <a:off x="3553101" y="2912847"/>
              <a:ext cx="14888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239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199" name="object 193">
              <a:extLst>
                <a:ext uri="{FF2B5EF4-FFF2-40B4-BE49-F238E27FC236}">
                  <a16:creationId xmlns:a16="http://schemas.microsoft.com/office/drawing/2014/main" id="{DECE973E-A026-964E-B01B-BD1FC7D2EF5D}"/>
                </a:ext>
              </a:extLst>
            </p:cNvPr>
            <p:cNvSpPr/>
            <p:nvPr/>
          </p:nvSpPr>
          <p:spPr>
            <a:xfrm>
              <a:off x="3514391" y="2823519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00" name="object 194">
              <a:extLst>
                <a:ext uri="{FF2B5EF4-FFF2-40B4-BE49-F238E27FC236}">
                  <a16:creationId xmlns:a16="http://schemas.microsoft.com/office/drawing/2014/main" id="{FFC0A8DB-0FE3-8642-A422-7E81D878656C}"/>
                </a:ext>
              </a:extLst>
            </p:cNvPr>
            <p:cNvSpPr/>
            <p:nvPr/>
          </p:nvSpPr>
          <p:spPr>
            <a:xfrm>
              <a:off x="3541190" y="2823519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01" name="object 195">
              <a:extLst>
                <a:ext uri="{FF2B5EF4-FFF2-40B4-BE49-F238E27FC236}">
                  <a16:creationId xmlns:a16="http://schemas.microsoft.com/office/drawing/2014/main" id="{AC23AE3A-8181-4B4C-8562-56F95D2E7673}"/>
                </a:ext>
              </a:extLst>
            </p:cNvPr>
            <p:cNvSpPr/>
            <p:nvPr/>
          </p:nvSpPr>
          <p:spPr>
            <a:xfrm>
              <a:off x="3547145" y="2859249"/>
              <a:ext cx="0" cy="58313"/>
            </a:xfrm>
            <a:custGeom>
              <a:avLst/>
              <a:gdLst/>
              <a:ahLst/>
              <a:cxnLst/>
              <a:rect l="l" t="t" r="r" b="b"/>
              <a:pathLst>
                <a:path h="59689">
                  <a:moveTo>
                    <a:pt x="0" y="59436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02" name="object 196">
              <a:extLst>
                <a:ext uri="{FF2B5EF4-FFF2-40B4-BE49-F238E27FC236}">
                  <a16:creationId xmlns:a16="http://schemas.microsoft.com/office/drawing/2014/main" id="{6388DED9-A5C9-B94E-BB27-806FFC8339E5}"/>
                </a:ext>
              </a:extLst>
            </p:cNvPr>
            <p:cNvSpPr/>
            <p:nvPr/>
          </p:nvSpPr>
          <p:spPr>
            <a:xfrm>
              <a:off x="3517369" y="2884560"/>
              <a:ext cx="25433" cy="0"/>
            </a:xfrm>
            <a:custGeom>
              <a:avLst/>
              <a:gdLst/>
              <a:ahLst/>
              <a:cxnLst/>
              <a:rect l="l" t="t" r="r" b="b"/>
              <a:pathLst>
                <a:path w="26035">
                  <a:moveTo>
                    <a:pt x="0" y="0"/>
                  </a:moveTo>
                  <a:lnTo>
                    <a:pt x="25907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03" name="object 197">
              <a:extLst>
                <a:ext uri="{FF2B5EF4-FFF2-40B4-BE49-F238E27FC236}">
                  <a16:creationId xmlns:a16="http://schemas.microsoft.com/office/drawing/2014/main" id="{0A49C332-A472-9D43-BED3-501C1725929B}"/>
                </a:ext>
              </a:extLst>
            </p:cNvPr>
            <p:cNvSpPr/>
            <p:nvPr/>
          </p:nvSpPr>
          <p:spPr>
            <a:xfrm>
              <a:off x="3477170" y="2857761"/>
              <a:ext cx="96774" cy="0"/>
            </a:xfrm>
            <a:custGeom>
              <a:avLst/>
              <a:gdLst/>
              <a:ahLst/>
              <a:cxnLst/>
              <a:rect l="l" t="t" r="r" b="b"/>
              <a:pathLst>
                <a:path w="99060">
                  <a:moveTo>
                    <a:pt x="99060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04" name="object 198">
              <a:extLst>
                <a:ext uri="{FF2B5EF4-FFF2-40B4-BE49-F238E27FC236}">
                  <a16:creationId xmlns:a16="http://schemas.microsoft.com/office/drawing/2014/main" id="{43E3A7F7-5241-3649-9528-FBF60B96A75A}"/>
                </a:ext>
              </a:extLst>
            </p:cNvPr>
            <p:cNvSpPr/>
            <p:nvPr/>
          </p:nvSpPr>
          <p:spPr>
            <a:xfrm>
              <a:off x="3652852" y="288902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05" name="object 199">
              <a:extLst>
                <a:ext uri="{FF2B5EF4-FFF2-40B4-BE49-F238E27FC236}">
                  <a16:creationId xmlns:a16="http://schemas.microsoft.com/office/drawing/2014/main" id="{3BC16260-4FBC-7E44-B053-988F4A2EF56B}"/>
                </a:ext>
              </a:extLst>
            </p:cNvPr>
            <p:cNvSpPr/>
            <p:nvPr/>
          </p:nvSpPr>
          <p:spPr>
            <a:xfrm>
              <a:off x="3690073" y="288902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06" name="object 200">
              <a:extLst>
                <a:ext uri="{FF2B5EF4-FFF2-40B4-BE49-F238E27FC236}">
                  <a16:creationId xmlns:a16="http://schemas.microsoft.com/office/drawing/2014/main" id="{F2588757-5655-8D41-9E29-7C82E551D20F}"/>
                </a:ext>
              </a:extLst>
            </p:cNvPr>
            <p:cNvSpPr/>
            <p:nvPr/>
          </p:nvSpPr>
          <p:spPr>
            <a:xfrm>
              <a:off x="3719850" y="288902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07" name="object 201">
              <a:extLst>
                <a:ext uri="{FF2B5EF4-FFF2-40B4-BE49-F238E27FC236}">
                  <a16:creationId xmlns:a16="http://schemas.microsoft.com/office/drawing/2014/main" id="{9B821A56-9ACD-F843-A0BE-F884564F9F4E}"/>
                </a:ext>
              </a:extLst>
            </p:cNvPr>
            <p:cNvSpPr/>
            <p:nvPr/>
          </p:nvSpPr>
          <p:spPr>
            <a:xfrm>
              <a:off x="3728783" y="2923270"/>
              <a:ext cx="0" cy="22333"/>
            </a:xfrm>
            <a:custGeom>
              <a:avLst/>
              <a:gdLst/>
              <a:ahLst/>
              <a:cxnLst/>
              <a:rect l="l" t="t" r="r" b="b"/>
              <a:pathLst>
                <a:path h="22860">
                  <a:moveTo>
                    <a:pt x="0" y="0"/>
                  </a:moveTo>
                  <a:lnTo>
                    <a:pt x="0" y="2286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08" name="object 202">
              <a:extLst>
                <a:ext uri="{FF2B5EF4-FFF2-40B4-BE49-F238E27FC236}">
                  <a16:creationId xmlns:a16="http://schemas.microsoft.com/office/drawing/2014/main" id="{69576CCC-2835-E24C-A795-60217E962339}"/>
                </a:ext>
              </a:extLst>
            </p:cNvPr>
            <p:cNvSpPr/>
            <p:nvPr/>
          </p:nvSpPr>
          <p:spPr>
            <a:xfrm>
              <a:off x="3751116" y="288902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09" name="object 203">
              <a:extLst>
                <a:ext uri="{FF2B5EF4-FFF2-40B4-BE49-F238E27FC236}">
                  <a16:creationId xmlns:a16="http://schemas.microsoft.com/office/drawing/2014/main" id="{D7E99822-C3AE-FC47-9109-3B2FCD7D00CE}"/>
                </a:ext>
              </a:extLst>
            </p:cNvPr>
            <p:cNvSpPr/>
            <p:nvPr/>
          </p:nvSpPr>
          <p:spPr>
            <a:xfrm>
              <a:off x="3785359" y="2899449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10" name="object 204">
              <a:extLst>
                <a:ext uri="{FF2B5EF4-FFF2-40B4-BE49-F238E27FC236}">
                  <a16:creationId xmlns:a16="http://schemas.microsoft.com/office/drawing/2014/main" id="{F9771F43-EFCC-C74D-BEA2-11D549069A29}"/>
                </a:ext>
              </a:extLst>
            </p:cNvPr>
            <p:cNvSpPr/>
            <p:nvPr/>
          </p:nvSpPr>
          <p:spPr>
            <a:xfrm>
              <a:off x="3804713" y="2899449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11" name="object 205">
              <a:extLst>
                <a:ext uri="{FF2B5EF4-FFF2-40B4-BE49-F238E27FC236}">
                  <a16:creationId xmlns:a16="http://schemas.microsoft.com/office/drawing/2014/main" id="{77E75837-5130-B249-BFB7-E03F702797CE}"/>
                </a:ext>
              </a:extLst>
            </p:cNvPr>
            <p:cNvSpPr/>
            <p:nvPr/>
          </p:nvSpPr>
          <p:spPr>
            <a:xfrm>
              <a:off x="3822580" y="2899449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12" name="object 206">
              <a:extLst>
                <a:ext uri="{FF2B5EF4-FFF2-40B4-BE49-F238E27FC236}">
                  <a16:creationId xmlns:a16="http://schemas.microsoft.com/office/drawing/2014/main" id="{29C921A1-7B1C-A146-ABA0-DEFE1BE88CD2}"/>
                </a:ext>
              </a:extLst>
            </p:cNvPr>
            <p:cNvSpPr/>
            <p:nvPr/>
          </p:nvSpPr>
          <p:spPr>
            <a:xfrm>
              <a:off x="3760050" y="2927736"/>
              <a:ext cx="22333" cy="0"/>
            </a:xfrm>
            <a:custGeom>
              <a:avLst/>
              <a:gdLst/>
              <a:ahLst/>
              <a:cxnLst/>
              <a:rect l="l" t="t" r="r" b="b"/>
              <a:pathLst>
                <a:path w="22860">
                  <a:moveTo>
                    <a:pt x="0" y="0"/>
                  </a:moveTo>
                  <a:lnTo>
                    <a:pt x="22859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13" name="object 207">
              <a:extLst>
                <a:ext uri="{FF2B5EF4-FFF2-40B4-BE49-F238E27FC236}">
                  <a16:creationId xmlns:a16="http://schemas.microsoft.com/office/drawing/2014/main" id="{EB2C7C6D-64EB-AB49-85D8-620CBE0EEE31}"/>
                </a:ext>
              </a:extLst>
            </p:cNvPr>
            <p:cNvSpPr/>
            <p:nvPr/>
          </p:nvSpPr>
          <p:spPr>
            <a:xfrm>
              <a:off x="3870222" y="2899449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14" name="object 208">
              <a:extLst>
                <a:ext uri="{FF2B5EF4-FFF2-40B4-BE49-F238E27FC236}">
                  <a16:creationId xmlns:a16="http://schemas.microsoft.com/office/drawing/2014/main" id="{E5E89948-55FE-454B-8CF3-F663DFF1577A}"/>
                </a:ext>
              </a:extLst>
            </p:cNvPr>
            <p:cNvSpPr/>
            <p:nvPr/>
          </p:nvSpPr>
          <p:spPr>
            <a:xfrm>
              <a:off x="3888088" y="2908381"/>
              <a:ext cx="0" cy="66998"/>
            </a:xfrm>
            <a:custGeom>
              <a:avLst/>
              <a:gdLst/>
              <a:ahLst/>
              <a:cxnLst/>
              <a:rect l="l" t="t" r="r" b="b"/>
              <a:pathLst>
                <a:path h="68580">
                  <a:moveTo>
                    <a:pt x="0" y="0"/>
                  </a:moveTo>
                  <a:lnTo>
                    <a:pt x="0" y="6858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15" name="object 209">
              <a:extLst>
                <a:ext uri="{FF2B5EF4-FFF2-40B4-BE49-F238E27FC236}">
                  <a16:creationId xmlns:a16="http://schemas.microsoft.com/office/drawing/2014/main" id="{A907271D-A747-E84D-97A2-E9EB84390CC1}"/>
                </a:ext>
              </a:extLst>
            </p:cNvPr>
            <p:cNvSpPr/>
            <p:nvPr/>
          </p:nvSpPr>
          <p:spPr>
            <a:xfrm>
              <a:off x="3907442" y="2917314"/>
              <a:ext cx="0" cy="66998"/>
            </a:xfrm>
            <a:custGeom>
              <a:avLst/>
              <a:gdLst/>
              <a:ahLst/>
              <a:cxnLst/>
              <a:rect l="l" t="t" r="r" b="b"/>
              <a:pathLst>
                <a:path h="68580">
                  <a:moveTo>
                    <a:pt x="0" y="0"/>
                  </a:moveTo>
                  <a:lnTo>
                    <a:pt x="0" y="6858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16" name="object 210">
              <a:extLst>
                <a:ext uri="{FF2B5EF4-FFF2-40B4-BE49-F238E27FC236}">
                  <a16:creationId xmlns:a16="http://schemas.microsoft.com/office/drawing/2014/main" id="{955CDA92-D6D3-5D49-BE1A-B4B1A912584E}"/>
                </a:ext>
              </a:extLst>
            </p:cNvPr>
            <p:cNvSpPr/>
            <p:nvPr/>
          </p:nvSpPr>
          <p:spPr>
            <a:xfrm>
              <a:off x="3953596" y="2927737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17" name="object 211">
              <a:extLst>
                <a:ext uri="{FF2B5EF4-FFF2-40B4-BE49-F238E27FC236}">
                  <a16:creationId xmlns:a16="http://schemas.microsoft.com/office/drawing/2014/main" id="{8396D2EA-BAAE-CD47-AE43-FFCE566D658D}"/>
                </a:ext>
              </a:extLst>
            </p:cNvPr>
            <p:cNvSpPr/>
            <p:nvPr/>
          </p:nvSpPr>
          <p:spPr>
            <a:xfrm>
              <a:off x="3870967" y="2941879"/>
              <a:ext cx="34739" cy="0"/>
            </a:xfrm>
            <a:custGeom>
              <a:avLst/>
              <a:gdLst/>
              <a:ahLst/>
              <a:cxnLst/>
              <a:rect l="l" t="t" r="r" b="b"/>
              <a:pathLst>
                <a:path w="35560">
                  <a:moveTo>
                    <a:pt x="0" y="0"/>
                  </a:moveTo>
                  <a:lnTo>
                    <a:pt x="35052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18" name="object 212">
              <a:extLst>
                <a:ext uri="{FF2B5EF4-FFF2-40B4-BE49-F238E27FC236}">
                  <a16:creationId xmlns:a16="http://schemas.microsoft.com/office/drawing/2014/main" id="{B3425A9F-6928-3F46-AE5D-1B5595127FFA}"/>
                </a:ext>
              </a:extLst>
            </p:cNvPr>
            <p:cNvSpPr/>
            <p:nvPr/>
          </p:nvSpPr>
          <p:spPr>
            <a:xfrm>
              <a:off x="3929776" y="2917315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67056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19" name="object 213">
              <a:extLst>
                <a:ext uri="{FF2B5EF4-FFF2-40B4-BE49-F238E27FC236}">
                  <a16:creationId xmlns:a16="http://schemas.microsoft.com/office/drawing/2014/main" id="{4839A3C0-5F6A-5241-A59B-5F755941CA03}"/>
                </a:ext>
              </a:extLst>
            </p:cNvPr>
            <p:cNvSpPr/>
            <p:nvPr/>
          </p:nvSpPr>
          <p:spPr>
            <a:xfrm>
              <a:off x="3911910" y="2945602"/>
              <a:ext cx="14888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0" y="0"/>
                  </a:moveTo>
                  <a:lnTo>
                    <a:pt x="15239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20" name="object 214">
              <a:extLst>
                <a:ext uri="{FF2B5EF4-FFF2-40B4-BE49-F238E27FC236}">
                  <a16:creationId xmlns:a16="http://schemas.microsoft.com/office/drawing/2014/main" id="{D0F11B5F-88BA-A140-8E4C-D4CE9992F630}"/>
                </a:ext>
              </a:extLst>
            </p:cNvPr>
            <p:cNvSpPr/>
            <p:nvPr/>
          </p:nvSpPr>
          <p:spPr>
            <a:xfrm>
              <a:off x="3937220" y="2954535"/>
              <a:ext cx="16750" cy="0"/>
            </a:xfrm>
            <a:custGeom>
              <a:avLst/>
              <a:gdLst/>
              <a:ahLst/>
              <a:cxnLst/>
              <a:rect l="l" t="t" r="r" b="b"/>
              <a:pathLst>
                <a:path w="17145">
                  <a:moveTo>
                    <a:pt x="0" y="0"/>
                  </a:moveTo>
                  <a:lnTo>
                    <a:pt x="16763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21" name="object 215">
              <a:extLst>
                <a:ext uri="{FF2B5EF4-FFF2-40B4-BE49-F238E27FC236}">
                  <a16:creationId xmlns:a16="http://schemas.microsoft.com/office/drawing/2014/main" id="{DEEF330E-DA51-DD46-B696-BB4597A3B1D7}"/>
                </a:ext>
              </a:extLst>
            </p:cNvPr>
            <p:cNvSpPr/>
            <p:nvPr/>
          </p:nvSpPr>
          <p:spPr>
            <a:xfrm>
              <a:off x="4042927" y="2973891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67056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22" name="object 216">
              <a:extLst>
                <a:ext uri="{FF2B5EF4-FFF2-40B4-BE49-F238E27FC236}">
                  <a16:creationId xmlns:a16="http://schemas.microsoft.com/office/drawing/2014/main" id="{13F5D095-CA96-D64E-AC99-D8591345D831}"/>
                </a:ext>
              </a:extLst>
            </p:cNvPr>
            <p:cNvSpPr/>
            <p:nvPr/>
          </p:nvSpPr>
          <p:spPr>
            <a:xfrm>
              <a:off x="4089081" y="2975379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23" name="object 217">
              <a:extLst>
                <a:ext uri="{FF2B5EF4-FFF2-40B4-BE49-F238E27FC236}">
                  <a16:creationId xmlns:a16="http://schemas.microsoft.com/office/drawing/2014/main" id="{C87CC616-15F0-E546-BCE0-4BF1FE629995}"/>
                </a:ext>
              </a:extLst>
            </p:cNvPr>
            <p:cNvSpPr/>
            <p:nvPr/>
          </p:nvSpPr>
          <p:spPr>
            <a:xfrm>
              <a:off x="4121090" y="2973146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24" name="object 218">
              <a:extLst>
                <a:ext uri="{FF2B5EF4-FFF2-40B4-BE49-F238E27FC236}">
                  <a16:creationId xmlns:a16="http://schemas.microsoft.com/office/drawing/2014/main" id="{A5B4A400-754E-D242-B850-D601C249261B}"/>
                </a:ext>
              </a:extLst>
            </p:cNvPr>
            <p:cNvSpPr/>
            <p:nvPr/>
          </p:nvSpPr>
          <p:spPr>
            <a:xfrm>
              <a:off x="3981139" y="2926993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25" name="object 219">
              <a:extLst>
                <a:ext uri="{FF2B5EF4-FFF2-40B4-BE49-F238E27FC236}">
                  <a16:creationId xmlns:a16="http://schemas.microsoft.com/office/drawing/2014/main" id="{F7968D25-86AA-6B42-B9AD-05EB00FC8407}"/>
                </a:ext>
              </a:extLst>
            </p:cNvPr>
            <p:cNvSpPr/>
            <p:nvPr/>
          </p:nvSpPr>
          <p:spPr>
            <a:xfrm>
              <a:off x="4008684" y="2945603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26" name="object 220">
              <a:extLst>
                <a:ext uri="{FF2B5EF4-FFF2-40B4-BE49-F238E27FC236}">
                  <a16:creationId xmlns:a16="http://schemas.microsoft.com/office/drawing/2014/main" id="{19B58A96-73DE-BE4D-B049-476D29FF24D6}"/>
                </a:ext>
              </a:extLst>
            </p:cNvPr>
            <p:cNvSpPr/>
            <p:nvPr/>
          </p:nvSpPr>
          <p:spPr>
            <a:xfrm>
              <a:off x="3964018" y="2945603"/>
              <a:ext cx="0" cy="39082"/>
            </a:xfrm>
            <a:custGeom>
              <a:avLst/>
              <a:gdLst/>
              <a:ahLst/>
              <a:cxnLst/>
              <a:rect l="l" t="t" r="r" b="b"/>
              <a:pathLst>
                <a:path h="40005">
                  <a:moveTo>
                    <a:pt x="0" y="0"/>
                  </a:moveTo>
                  <a:lnTo>
                    <a:pt x="0" y="39624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27" name="object 221">
              <a:extLst>
                <a:ext uri="{FF2B5EF4-FFF2-40B4-BE49-F238E27FC236}">
                  <a16:creationId xmlns:a16="http://schemas.microsoft.com/office/drawing/2014/main" id="{4BCE3F58-181A-A449-A528-286550524D30}"/>
                </a:ext>
              </a:extLst>
            </p:cNvPr>
            <p:cNvSpPr/>
            <p:nvPr/>
          </p:nvSpPr>
          <p:spPr>
            <a:xfrm>
              <a:off x="4044417" y="2978356"/>
              <a:ext cx="16750" cy="0"/>
            </a:xfrm>
            <a:custGeom>
              <a:avLst/>
              <a:gdLst/>
              <a:ahLst/>
              <a:cxnLst/>
              <a:rect l="l" t="t" r="r" b="b"/>
              <a:pathLst>
                <a:path w="17145">
                  <a:moveTo>
                    <a:pt x="16763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28" name="object 222">
              <a:extLst>
                <a:ext uri="{FF2B5EF4-FFF2-40B4-BE49-F238E27FC236}">
                  <a16:creationId xmlns:a16="http://schemas.microsoft.com/office/drawing/2014/main" id="{2ABAC202-E3DE-0949-A9B8-FED3D3A2F738}"/>
                </a:ext>
              </a:extLst>
            </p:cNvPr>
            <p:cNvSpPr/>
            <p:nvPr/>
          </p:nvSpPr>
          <p:spPr>
            <a:xfrm>
              <a:off x="4205209" y="2973891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29" name="object 223">
              <a:extLst>
                <a:ext uri="{FF2B5EF4-FFF2-40B4-BE49-F238E27FC236}">
                  <a16:creationId xmlns:a16="http://schemas.microsoft.com/office/drawing/2014/main" id="{D34A4A67-638F-234A-820B-C3C4095CD1A8}"/>
                </a:ext>
              </a:extLst>
            </p:cNvPr>
            <p:cNvSpPr/>
            <p:nvPr/>
          </p:nvSpPr>
          <p:spPr>
            <a:xfrm>
              <a:off x="4173945" y="2973891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30" name="object 224">
              <a:extLst>
                <a:ext uri="{FF2B5EF4-FFF2-40B4-BE49-F238E27FC236}">
                  <a16:creationId xmlns:a16="http://schemas.microsoft.com/office/drawing/2014/main" id="{E2873CCC-B8BD-5745-9238-1DC36F8BFAF6}"/>
                </a:ext>
              </a:extLst>
            </p:cNvPr>
            <p:cNvSpPr/>
            <p:nvPr/>
          </p:nvSpPr>
          <p:spPr>
            <a:xfrm>
              <a:off x="4310172" y="2973146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31" name="object 225">
              <a:extLst>
                <a:ext uri="{FF2B5EF4-FFF2-40B4-BE49-F238E27FC236}">
                  <a16:creationId xmlns:a16="http://schemas.microsoft.com/office/drawing/2014/main" id="{3B32808F-8728-F845-9F43-DA4AF34E8117}"/>
                </a:ext>
              </a:extLst>
            </p:cNvPr>
            <p:cNvSpPr/>
            <p:nvPr/>
          </p:nvSpPr>
          <p:spPr>
            <a:xfrm>
              <a:off x="4281140" y="2973891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32" name="object 226">
              <a:extLst>
                <a:ext uri="{FF2B5EF4-FFF2-40B4-BE49-F238E27FC236}">
                  <a16:creationId xmlns:a16="http://schemas.microsoft.com/office/drawing/2014/main" id="{95916F46-C6F7-4D4E-BD6B-C04C21C43BAD}"/>
                </a:ext>
              </a:extLst>
            </p:cNvPr>
            <p:cNvSpPr/>
            <p:nvPr/>
          </p:nvSpPr>
          <p:spPr>
            <a:xfrm>
              <a:off x="4383869" y="2975379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33" name="object 227">
              <a:extLst>
                <a:ext uri="{FF2B5EF4-FFF2-40B4-BE49-F238E27FC236}">
                  <a16:creationId xmlns:a16="http://schemas.microsoft.com/office/drawing/2014/main" id="{15E02D77-DF3A-0C42-9E21-6C046956DB01}"/>
                </a:ext>
              </a:extLst>
            </p:cNvPr>
            <p:cNvSpPr/>
            <p:nvPr/>
          </p:nvSpPr>
          <p:spPr>
            <a:xfrm>
              <a:off x="4403224" y="2973891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34" name="object 228">
              <a:extLst>
                <a:ext uri="{FF2B5EF4-FFF2-40B4-BE49-F238E27FC236}">
                  <a16:creationId xmlns:a16="http://schemas.microsoft.com/office/drawing/2014/main" id="{EF64394D-B5B2-FC4D-89B4-762B75CE4992}"/>
                </a:ext>
              </a:extLst>
            </p:cNvPr>
            <p:cNvSpPr/>
            <p:nvPr/>
          </p:nvSpPr>
          <p:spPr>
            <a:xfrm>
              <a:off x="4388338" y="3024510"/>
              <a:ext cx="84988" cy="0"/>
            </a:xfrm>
            <a:custGeom>
              <a:avLst/>
              <a:gdLst/>
              <a:ahLst/>
              <a:cxnLst/>
              <a:rect l="l" t="t" r="r" b="b"/>
              <a:pathLst>
                <a:path w="86995">
                  <a:moveTo>
                    <a:pt x="0" y="0"/>
                  </a:moveTo>
                  <a:lnTo>
                    <a:pt x="86867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35" name="object 229">
              <a:extLst>
                <a:ext uri="{FF2B5EF4-FFF2-40B4-BE49-F238E27FC236}">
                  <a16:creationId xmlns:a16="http://schemas.microsoft.com/office/drawing/2014/main" id="{CD1D23AE-BDA9-184D-A945-230BC2847F27}"/>
                </a:ext>
              </a:extLst>
            </p:cNvPr>
            <p:cNvSpPr/>
            <p:nvPr/>
          </p:nvSpPr>
          <p:spPr>
            <a:xfrm>
              <a:off x="4409180" y="3045353"/>
              <a:ext cx="94293" cy="0"/>
            </a:xfrm>
            <a:custGeom>
              <a:avLst/>
              <a:gdLst/>
              <a:ahLst/>
              <a:cxnLst/>
              <a:rect l="l" t="t" r="r" b="b"/>
              <a:pathLst>
                <a:path w="96520">
                  <a:moveTo>
                    <a:pt x="0" y="0"/>
                  </a:moveTo>
                  <a:lnTo>
                    <a:pt x="96012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36" name="object 230">
              <a:extLst>
                <a:ext uri="{FF2B5EF4-FFF2-40B4-BE49-F238E27FC236}">
                  <a16:creationId xmlns:a16="http://schemas.microsoft.com/office/drawing/2014/main" id="{EEC5E74F-0AAC-1740-9AF7-32FDA26B1919}"/>
                </a:ext>
              </a:extLst>
            </p:cNvPr>
            <p:cNvSpPr/>
            <p:nvPr/>
          </p:nvSpPr>
          <p:spPr>
            <a:xfrm>
              <a:off x="4468733" y="3011112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37" name="object 231">
              <a:extLst>
                <a:ext uri="{FF2B5EF4-FFF2-40B4-BE49-F238E27FC236}">
                  <a16:creationId xmlns:a16="http://schemas.microsoft.com/office/drawing/2014/main" id="{1ECE147B-FC89-D54E-AE05-7F02C1DFD8A9}"/>
                </a:ext>
              </a:extLst>
            </p:cNvPr>
            <p:cNvSpPr/>
            <p:nvPr/>
          </p:nvSpPr>
          <p:spPr>
            <a:xfrm>
              <a:off x="4450868" y="3011112"/>
              <a:ext cx="0" cy="64517"/>
            </a:xfrm>
            <a:custGeom>
              <a:avLst/>
              <a:gdLst/>
              <a:ahLst/>
              <a:cxnLst/>
              <a:rect l="l" t="t" r="r" b="b"/>
              <a:pathLst>
                <a:path h="66039">
                  <a:moveTo>
                    <a:pt x="0" y="0"/>
                  </a:moveTo>
                  <a:lnTo>
                    <a:pt x="0" y="6553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38" name="object 232">
              <a:extLst>
                <a:ext uri="{FF2B5EF4-FFF2-40B4-BE49-F238E27FC236}">
                  <a16:creationId xmlns:a16="http://schemas.microsoft.com/office/drawing/2014/main" id="{3EDE82E1-2A1E-E545-B156-A041E71D9030}"/>
                </a:ext>
              </a:extLst>
            </p:cNvPr>
            <p:cNvSpPr/>
            <p:nvPr/>
          </p:nvSpPr>
          <p:spPr>
            <a:xfrm>
              <a:off x="4429279" y="2992501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39" name="object 233">
              <a:extLst>
                <a:ext uri="{FF2B5EF4-FFF2-40B4-BE49-F238E27FC236}">
                  <a16:creationId xmlns:a16="http://schemas.microsoft.com/office/drawing/2014/main" id="{B97D310A-75B3-0444-B452-A222CC77DA54}"/>
                </a:ext>
              </a:extLst>
            </p:cNvPr>
            <p:cNvSpPr/>
            <p:nvPr/>
          </p:nvSpPr>
          <p:spPr>
            <a:xfrm>
              <a:off x="4443424" y="3045354"/>
              <a:ext cx="0" cy="29777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3048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40" name="object 234">
              <a:extLst>
                <a:ext uri="{FF2B5EF4-FFF2-40B4-BE49-F238E27FC236}">
                  <a16:creationId xmlns:a16="http://schemas.microsoft.com/office/drawing/2014/main" id="{89F3782F-A4F4-1B43-9813-748E1945CEA7}"/>
                </a:ext>
              </a:extLst>
            </p:cNvPr>
            <p:cNvSpPr/>
            <p:nvPr/>
          </p:nvSpPr>
          <p:spPr>
            <a:xfrm>
              <a:off x="4477666" y="3030465"/>
              <a:ext cx="0" cy="74442"/>
            </a:xfrm>
            <a:custGeom>
              <a:avLst/>
              <a:gdLst/>
              <a:ahLst/>
              <a:cxnLst/>
              <a:rect l="l" t="t" r="r" b="b"/>
              <a:pathLst>
                <a:path h="76200">
                  <a:moveTo>
                    <a:pt x="0" y="0"/>
                  </a:moveTo>
                  <a:lnTo>
                    <a:pt x="0" y="7620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41" name="object 235">
              <a:extLst>
                <a:ext uri="{FF2B5EF4-FFF2-40B4-BE49-F238E27FC236}">
                  <a16:creationId xmlns:a16="http://schemas.microsoft.com/office/drawing/2014/main" id="{1ECD3513-5898-2842-B480-674DF5E59AB9}"/>
                </a:ext>
              </a:extLst>
            </p:cNvPr>
            <p:cNvSpPr/>
            <p:nvPr/>
          </p:nvSpPr>
          <p:spPr>
            <a:xfrm>
              <a:off x="4505954" y="3063219"/>
              <a:ext cx="0" cy="71960"/>
            </a:xfrm>
            <a:custGeom>
              <a:avLst/>
              <a:gdLst/>
              <a:ahLst/>
              <a:cxnLst/>
              <a:rect l="l" t="t" r="r" b="b"/>
              <a:pathLst>
                <a:path h="73660">
                  <a:moveTo>
                    <a:pt x="0" y="73152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42" name="object 236">
              <a:extLst>
                <a:ext uri="{FF2B5EF4-FFF2-40B4-BE49-F238E27FC236}">
                  <a16:creationId xmlns:a16="http://schemas.microsoft.com/office/drawing/2014/main" id="{1CE26139-FE14-3348-85BB-F1C291096B4C}"/>
                </a:ext>
              </a:extLst>
            </p:cNvPr>
            <p:cNvSpPr/>
            <p:nvPr/>
          </p:nvSpPr>
          <p:spPr>
            <a:xfrm>
              <a:off x="4480647" y="3100440"/>
              <a:ext cx="50867" cy="0"/>
            </a:xfrm>
            <a:custGeom>
              <a:avLst/>
              <a:gdLst/>
              <a:ahLst/>
              <a:cxnLst/>
              <a:rect l="l" t="t" r="r" b="b"/>
              <a:pathLst>
                <a:path w="52070">
                  <a:moveTo>
                    <a:pt x="0" y="0"/>
                  </a:moveTo>
                  <a:lnTo>
                    <a:pt x="51815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43" name="object 237">
              <a:extLst>
                <a:ext uri="{FF2B5EF4-FFF2-40B4-BE49-F238E27FC236}">
                  <a16:creationId xmlns:a16="http://schemas.microsoft.com/office/drawing/2014/main" id="{8A3A7718-4FFF-E144-A9CB-B0700E9B7DA1}"/>
                </a:ext>
              </a:extLst>
            </p:cNvPr>
            <p:cNvSpPr/>
            <p:nvPr/>
          </p:nvSpPr>
          <p:spPr>
            <a:xfrm>
              <a:off x="4529776" y="3165948"/>
              <a:ext cx="131514" cy="0"/>
            </a:xfrm>
            <a:custGeom>
              <a:avLst/>
              <a:gdLst/>
              <a:ahLst/>
              <a:cxnLst/>
              <a:rect l="l" t="t" r="r" b="b"/>
              <a:pathLst>
                <a:path w="134620">
                  <a:moveTo>
                    <a:pt x="0" y="0"/>
                  </a:moveTo>
                  <a:lnTo>
                    <a:pt x="134112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44" name="object 238">
              <a:extLst>
                <a:ext uri="{FF2B5EF4-FFF2-40B4-BE49-F238E27FC236}">
                  <a16:creationId xmlns:a16="http://schemas.microsoft.com/office/drawing/2014/main" id="{A2919F53-B4AB-2E43-987B-130F46321FA2}"/>
                </a:ext>
              </a:extLst>
            </p:cNvPr>
            <p:cNvSpPr/>
            <p:nvPr/>
          </p:nvSpPr>
          <p:spPr>
            <a:xfrm>
              <a:off x="4562530" y="3143619"/>
              <a:ext cx="0" cy="57071"/>
            </a:xfrm>
            <a:custGeom>
              <a:avLst/>
              <a:gdLst/>
              <a:ahLst/>
              <a:cxnLst/>
              <a:rect l="l" t="t" r="r" b="b"/>
              <a:pathLst>
                <a:path h="58419">
                  <a:moveTo>
                    <a:pt x="0" y="0"/>
                  </a:moveTo>
                  <a:lnTo>
                    <a:pt x="0" y="57912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45" name="object 239">
              <a:extLst>
                <a:ext uri="{FF2B5EF4-FFF2-40B4-BE49-F238E27FC236}">
                  <a16:creationId xmlns:a16="http://schemas.microsoft.com/office/drawing/2014/main" id="{CFCA7283-2F47-D84A-9D0F-C30BF79D4294}"/>
                </a:ext>
              </a:extLst>
            </p:cNvPr>
            <p:cNvSpPr/>
            <p:nvPr/>
          </p:nvSpPr>
          <p:spPr>
            <a:xfrm>
              <a:off x="4589329" y="3143619"/>
              <a:ext cx="0" cy="57071"/>
            </a:xfrm>
            <a:custGeom>
              <a:avLst/>
              <a:gdLst/>
              <a:ahLst/>
              <a:cxnLst/>
              <a:rect l="l" t="t" r="r" b="b"/>
              <a:pathLst>
                <a:path h="58419">
                  <a:moveTo>
                    <a:pt x="0" y="0"/>
                  </a:moveTo>
                  <a:lnTo>
                    <a:pt x="0" y="57912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46" name="object 240">
              <a:extLst>
                <a:ext uri="{FF2B5EF4-FFF2-40B4-BE49-F238E27FC236}">
                  <a16:creationId xmlns:a16="http://schemas.microsoft.com/office/drawing/2014/main" id="{8336EBDA-BE18-0046-88D1-25880148B5EC}"/>
                </a:ext>
              </a:extLst>
            </p:cNvPr>
            <p:cNvSpPr/>
            <p:nvPr/>
          </p:nvSpPr>
          <p:spPr>
            <a:xfrm>
              <a:off x="4626550" y="3143619"/>
              <a:ext cx="0" cy="57071"/>
            </a:xfrm>
            <a:custGeom>
              <a:avLst/>
              <a:gdLst/>
              <a:ahLst/>
              <a:cxnLst/>
              <a:rect l="l" t="t" r="r" b="b"/>
              <a:pathLst>
                <a:path h="58419">
                  <a:moveTo>
                    <a:pt x="0" y="0"/>
                  </a:moveTo>
                  <a:lnTo>
                    <a:pt x="0" y="57912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47" name="object 241">
              <a:extLst>
                <a:ext uri="{FF2B5EF4-FFF2-40B4-BE49-F238E27FC236}">
                  <a16:creationId xmlns:a16="http://schemas.microsoft.com/office/drawing/2014/main" id="{F165FE08-71C5-7540-95CA-E575A12D603E}"/>
                </a:ext>
              </a:extLst>
            </p:cNvPr>
            <p:cNvSpPr/>
            <p:nvPr/>
          </p:nvSpPr>
          <p:spPr>
            <a:xfrm>
              <a:off x="4787344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48" name="object 242">
              <a:extLst>
                <a:ext uri="{FF2B5EF4-FFF2-40B4-BE49-F238E27FC236}">
                  <a16:creationId xmlns:a16="http://schemas.microsoft.com/office/drawing/2014/main" id="{146F6459-6032-904F-A380-BFE5D5E62102}"/>
                </a:ext>
              </a:extLst>
            </p:cNvPr>
            <p:cNvSpPr/>
            <p:nvPr/>
          </p:nvSpPr>
          <p:spPr>
            <a:xfrm>
              <a:off x="4829031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49" name="object 243">
              <a:extLst>
                <a:ext uri="{FF2B5EF4-FFF2-40B4-BE49-F238E27FC236}">
                  <a16:creationId xmlns:a16="http://schemas.microsoft.com/office/drawing/2014/main" id="{8DA09C2C-4A2B-364C-A907-E8050B97EBD9}"/>
                </a:ext>
              </a:extLst>
            </p:cNvPr>
            <p:cNvSpPr/>
            <p:nvPr/>
          </p:nvSpPr>
          <p:spPr>
            <a:xfrm>
              <a:off x="4866996" y="3180094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50" name="object 244">
              <a:extLst>
                <a:ext uri="{FF2B5EF4-FFF2-40B4-BE49-F238E27FC236}">
                  <a16:creationId xmlns:a16="http://schemas.microsoft.com/office/drawing/2014/main" id="{92B8C9E1-786F-E546-BC2B-C39A6AA6FF08}"/>
                </a:ext>
              </a:extLst>
            </p:cNvPr>
            <p:cNvSpPr/>
            <p:nvPr/>
          </p:nvSpPr>
          <p:spPr>
            <a:xfrm>
              <a:off x="4900496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51" name="object 245">
              <a:extLst>
                <a:ext uri="{FF2B5EF4-FFF2-40B4-BE49-F238E27FC236}">
                  <a16:creationId xmlns:a16="http://schemas.microsoft.com/office/drawing/2014/main" id="{AE9CB855-DF82-1847-856B-81E207916681}"/>
                </a:ext>
              </a:extLst>
            </p:cNvPr>
            <p:cNvSpPr/>
            <p:nvPr/>
          </p:nvSpPr>
          <p:spPr>
            <a:xfrm>
              <a:off x="4955583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52" name="object 246">
              <a:extLst>
                <a:ext uri="{FF2B5EF4-FFF2-40B4-BE49-F238E27FC236}">
                  <a16:creationId xmlns:a16="http://schemas.microsoft.com/office/drawing/2014/main" id="{987CED98-482D-CC42-BC5B-BA860150CE50}"/>
                </a:ext>
              </a:extLst>
            </p:cNvPr>
            <p:cNvSpPr/>
            <p:nvPr/>
          </p:nvSpPr>
          <p:spPr>
            <a:xfrm>
              <a:off x="5003225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53" name="object 247">
              <a:extLst>
                <a:ext uri="{FF2B5EF4-FFF2-40B4-BE49-F238E27FC236}">
                  <a16:creationId xmlns:a16="http://schemas.microsoft.com/office/drawing/2014/main" id="{90155219-F95C-0944-BE87-A024178F03D6}"/>
                </a:ext>
              </a:extLst>
            </p:cNvPr>
            <p:cNvSpPr/>
            <p:nvPr/>
          </p:nvSpPr>
          <p:spPr>
            <a:xfrm>
              <a:off x="5021092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54" name="object 248">
              <a:extLst>
                <a:ext uri="{FF2B5EF4-FFF2-40B4-BE49-F238E27FC236}">
                  <a16:creationId xmlns:a16="http://schemas.microsoft.com/office/drawing/2014/main" id="{0632A457-D7BD-AE49-8E7F-4FB4F931C752}"/>
                </a:ext>
              </a:extLst>
            </p:cNvPr>
            <p:cNvSpPr/>
            <p:nvPr/>
          </p:nvSpPr>
          <p:spPr>
            <a:xfrm>
              <a:off x="5050868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55" name="object 249">
              <a:extLst>
                <a:ext uri="{FF2B5EF4-FFF2-40B4-BE49-F238E27FC236}">
                  <a16:creationId xmlns:a16="http://schemas.microsoft.com/office/drawing/2014/main" id="{F75DA849-CCB0-3947-B11F-FAD14A03C1B9}"/>
                </a:ext>
              </a:extLst>
            </p:cNvPr>
            <p:cNvSpPr/>
            <p:nvPr/>
          </p:nvSpPr>
          <p:spPr>
            <a:xfrm>
              <a:off x="5171464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56" name="object 250">
              <a:extLst>
                <a:ext uri="{FF2B5EF4-FFF2-40B4-BE49-F238E27FC236}">
                  <a16:creationId xmlns:a16="http://schemas.microsoft.com/office/drawing/2014/main" id="{4AD25A11-5623-644F-9036-140E13962A7E}"/>
                </a:ext>
              </a:extLst>
            </p:cNvPr>
            <p:cNvSpPr/>
            <p:nvPr/>
          </p:nvSpPr>
          <p:spPr>
            <a:xfrm>
              <a:off x="5189329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57" name="object 251">
              <a:extLst>
                <a:ext uri="{FF2B5EF4-FFF2-40B4-BE49-F238E27FC236}">
                  <a16:creationId xmlns:a16="http://schemas.microsoft.com/office/drawing/2014/main" id="{5C2D1EF6-6FF4-7F4E-B645-D2D2F24F0843}"/>
                </a:ext>
              </a:extLst>
            </p:cNvPr>
            <p:cNvSpPr/>
            <p:nvPr/>
          </p:nvSpPr>
          <p:spPr>
            <a:xfrm>
              <a:off x="5269727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58" name="object 252">
              <a:extLst>
                <a:ext uri="{FF2B5EF4-FFF2-40B4-BE49-F238E27FC236}">
                  <a16:creationId xmlns:a16="http://schemas.microsoft.com/office/drawing/2014/main" id="{CC325CD9-1B2D-4142-B4B6-04B5B949B0B2}"/>
                </a:ext>
              </a:extLst>
            </p:cNvPr>
            <p:cNvSpPr/>
            <p:nvPr/>
          </p:nvSpPr>
          <p:spPr>
            <a:xfrm>
              <a:off x="5300248" y="3180094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59" name="object 253">
              <a:extLst>
                <a:ext uri="{FF2B5EF4-FFF2-40B4-BE49-F238E27FC236}">
                  <a16:creationId xmlns:a16="http://schemas.microsoft.com/office/drawing/2014/main" id="{55612997-D8F6-A445-83BB-AC4F124968B5}"/>
                </a:ext>
              </a:extLst>
            </p:cNvPr>
            <p:cNvSpPr/>
            <p:nvPr/>
          </p:nvSpPr>
          <p:spPr>
            <a:xfrm>
              <a:off x="5336725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60" name="object 254">
              <a:extLst>
                <a:ext uri="{FF2B5EF4-FFF2-40B4-BE49-F238E27FC236}">
                  <a16:creationId xmlns:a16="http://schemas.microsoft.com/office/drawing/2014/main" id="{C830EA7D-0623-7043-8A7B-72F997AEC7B3}"/>
                </a:ext>
              </a:extLst>
            </p:cNvPr>
            <p:cNvSpPr/>
            <p:nvPr/>
          </p:nvSpPr>
          <p:spPr>
            <a:xfrm>
              <a:off x="5396277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61" name="object 255">
              <a:extLst>
                <a:ext uri="{FF2B5EF4-FFF2-40B4-BE49-F238E27FC236}">
                  <a16:creationId xmlns:a16="http://schemas.microsoft.com/office/drawing/2014/main" id="{62F04D32-07F0-F84E-BF2F-8C7EF8A8AF0A}"/>
                </a:ext>
              </a:extLst>
            </p:cNvPr>
            <p:cNvSpPr/>
            <p:nvPr/>
          </p:nvSpPr>
          <p:spPr>
            <a:xfrm>
              <a:off x="5424565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62" name="object 256">
              <a:extLst>
                <a:ext uri="{FF2B5EF4-FFF2-40B4-BE49-F238E27FC236}">
                  <a16:creationId xmlns:a16="http://schemas.microsoft.com/office/drawing/2014/main" id="{19D83D1C-3127-9346-919C-DC007EF23EDB}"/>
                </a:ext>
              </a:extLst>
            </p:cNvPr>
            <p:cNvSpPr/>
            <p:nvPr/>
          </p:nvSpPr>
          <p:spPr>
            <a:xfrm>
              <a:off x="5723821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63" name="object 257">
              <a:extLst>
                <a:ext uri="{FF2B5EF4-FFF2-40B4-BE49-F238E27FC236}">
                  <a16:creationId xmlns:a16="http://schemas.microsoft.com/office/drawing/2014/main" id="{850E9DF5-4D71-B849-9AF8-CE3C6EC10332}"/>
                </a:ext>
              </a:extLst>
            </p:cNvPr>
            <p:cNvSpPr/>
            <p:nvPr/>
          </p:nvSpPr>
          <p:spPr>
            <a:xfrm>
              <a:off x="6078163" y="3180838"/>
              <a:ext cx="0" cy="65757"/>
            </a:xfrm>
            <a:custGeom>
              <a:avLst/>
              <a:gdLst/>
              <a:ahLst/>
              <a:cxnLst/>
              <a:rect l="l" t="t" r="r" b="b"/>
              <a:pathLst>
                <a:path h="67310">
                  <a:moveTo>
                    <a:pt x="0" y="0"/>
                  </a:moveTo>
                  <a:lnTo>
                    <a:pt x="0" y="67056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64" name="object 258">
              <a:extLst>
                <a:ext uri="{FF2B5EF4-FFF2-40B4-BE49-F238E27FC236}">
                  <a16:creationId xmlns:a16="http://schemas.microsoft.com/office/drawing/2014/main" id="{270F47AF-E257-8B43-BCE3-2F27029C6EEC}"/>
                </a:ext>
              </a:extLst>
            </p:cNvPr>
            <p:cNvSpPr txBox="1"/>
            <p:nvPr/>
          </p:nvSpPr>
          <p:spPr>
            <a:xfrm>
              <a:off x="1273898" y="2227876"/>
              <a:ext cx="200055" cy="1423203"/>
            </a:xfrm>
            <a:prstGeom prst="rect">
              <a:avLst/>
            </a:prstGeom>
          </p:spPr>
          <p:txBody>
            <a:bodyPr vert="vert270" wrap="square" lIns="0" tIns="0" rIns="0" bIns="0" rtlCol="0">
              <a:spAutoFit/>
            </a:bodyPr>
            <a:lstStyle/>
            <a:p>
              <a:pPr marL="9525" algn="ctr"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300" b="1" spc="-4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P</a:t>
              </a:r>
              <a:r>
                <a:rPr sz="1300" b="1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FS</a:t>
              </a:r>
              <a:r>
                <a:rPr sz="1300" b="1" spc="-4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 </a:t>
              </a:r>
              <a:r>
                <a:rPr sz="1300" b="1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prob</a:t>
              </a:r>
              <a:r>
                <a:rPr sz="1300" b="1" spc="-4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a</a:t>
              </a:r>
              <a:r>
                <a:rPr sz="1300" b="1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b</a:t>
              </a:r>
              <a:r>
                <a:rPr sz="1300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i</a:t>
              </a:r>
              <a:r>
                <a:rPr sz="1300" b="1" spc="-4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li</a:t>
              </a:r>
              <a:r>
                <a:rPr sz="1300" b="1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ty</a:t>
              </a:r>
            </a:p>
          </p:txBody>
        </p:sp>
        <p:sp>
          <p:nvSpPr>
            <p:cNvPr id="265" name="object 259">
              <a:extLst>
                <a:ext uri="{FF2B5EF4-FFF2-40B4-BE49-F238E27FC236}">
                  <a16:creationId xmlns:a16="http://schemas.microsoft.com/office/drawing/2014/main" id="{90F2D0DC-C6D8-D946-80B6-1240FC0B481F}"/>
                </a:ext>
              </a:extLst>
            </p:cNvPr>
            <p:cNvSpPr txBox="1"/>
            <p:nvPr/>
          </p:nvSpPr>
          <p:spPr>
            <a:xfrm>
              <a:off x="1555930" y="1728257"/>
              <a:ext cx="494441" cy="2594460"/>
            </a:xfrm>
            <a:prstGeom prst="rect">
              <a:avLst/>
            </a:prstGeom>
          </p:spPr>
          <p:txBody>
            <a:bodyPr vert="horz" wrap="square" lIns="0" tIns="73819" rIns="0" bIns="0" rtlCol="0">
              <a:spAutoFit/>
            </a:bodyPr>
            <a:lstStyle/>
            <a:p>
              <a:pPr marL="9525" defTabSz="455613" eaLnBrk="1" fontAlgn="auto" hangingPunct="1">
                <a:spcBef>
                  <a:spcPts val="581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1.0</a:t>
              </a:r>
              <a:endParaRPr sz="1125" b="1" dirty="0"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  <a:p>
              <a:pPr marL="9525" defTabSz="455613" eaLnBrk="1" fontAlgn="auto" hangingPunct="1">
                <a:spcBef>
                  <a:spcPts val="506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0.9</a:t>
              </a:r>
              <a:endParaRPr sz="1125" b="1" dirty="0"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  <a:p>
              <a:pPr marL="9525" defTabSz="455613" eaLnBrk="1" fontAlgn="auto" hangingPunct="1">
                <a:spcBef>
                  <a:spcPts val="439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0.8</a:t>
              </a:r>
              <a:endParaRPr sz="1125" b="1" dirty="0"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  <a:p>
              <a:pPr marL="9525" defTabSz="455613" eaLnBrk="1" fontAlgn="auto" hangingPunct="1">
                <a:spcBef>
                  <a:spcPts val="533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0.7</a:t>
              </a:r>
              <a:endParaRPr sz="1125" b="1" dirty="0"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  <a:p>
              <a:pPr marL="9525" defTabSz="455613" eaLnBrk="1" fontAlgn="auto" hangingPunct="1">
                <a:spcBef>
                  <a:spcPts val="536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0.6</a:t>
              </a:r>
              <a:endParaRPr sz="1125" b="1" dirty="0"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  <a:p>
              <a:pPr marL="9525" defTabSz="455613" eaLnBrk="1" fontAlgn="auto" hangingPunct="1">
                <a:spcBef>
                  <a:spcPts val="495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0.5</a:t>
              </a:r>
              <a:endParaRPr sz="1125" b="1" dirty="0"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  <a:p>
              <a:pPr marL="9525" defTabSz="455613" eaLnBrk="1" fontAlgn="auto" hangingPunct="1">
                <a:spcBef>
                  <a:spcPts val="472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0</a:t>
              </a:r>
              <a:r>
                <a:rPr sz="1125" b="1" spc="-4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.4</a:t>
              </a:r>
              <a:endParaRPr sz="1125" b="1" dirty="0"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  <a:p>
              <a:pPr marL="9525" defTabSz="455613" eaLnBrk="1" fontAlgn="auto" hangingPunct="1">
                <a:spcBef>
                  <a:spcPts val="495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0.3</a:t>
              </a:r>
              <a:endParaRPr sz="1125" b="1" dirty="0"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  <a:p>
              <a:pPr marL="9525" defTabSz="455613" eaLnBrk="1" fontAlgn="auto" hangingPunct="1">
                <a:spcBef>
                  <a:spcPts val="521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0.2</a:t>
              </a:r>
              <a:endParaRPr sz="1125" b="1" dirty="0"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  <a:p>
              <a:pPr marL="9525" defTabSz="455613" eaLnBrk="1" fontAlgn="auto" hangingPunct="1">
                <a:spcBef>
                  <a:spcPts val="521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0.1</a:t>
              </a:r>
              <a:endParaRPr sz="1125" b="1" dirty="0"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  <a:p>
              <a:pPr marL="9525" defTabSz="455613" eaLnBrk="1" fontAlgn="auto" hangingPunct="1">
                <a:spcBef>
                  <a:spcPts val="428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0.0</a:t>
              </a:r>
              <a:endParaRPr sz="1125" b="1" dirty="0"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66" name="object 260">
              <a:extLst>
                <a:ext uri="{FF2B5EF4-FFF2-40B4-BE49-F238E27FC236}">
                  <a16:creationId xmlns:a16="http://schemas.microsoft.com/office/drawing/2014/main" id="{9429FF2E-82BF-EB40-9019-0B16F6A59A45}"/>
                </a:ext>
              </a:extLst>
            </p:cNvPr>
            <p:cNvSpPr txBox="1"/>
            <p:nvPr/>
          </p:nvSpPr>
          <p:spPr>
            <a:xfrm>
              <a:off x="1813797" y="4407886"/>
              <a:ext cx="93673" cy="18226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9049" rIns="0" bIns="0" rtlCol="0">
              <a:spAutoFit/>
            </a:bodyPr>
            <a:lstStyle/>
            <a:p>
              <a:pPr marL="9525" defTabSz="455613" eaLnBrk="1" fontAlgn="auto" hangingPunct="1">
                <a:spcBef>
                  <a:spcPts val="71"/>
                </a:spcBef>
                <a:spcAft>
                  <a:spcPts val="0"/>
                </a:spcAft>
                <a:defRPr/>
              </a:pPr>
              <a:r>
                <a:rPr sz="1125" b="1" spc="-4" dirty="0">
                  <a:latin typeface="Arial" panose="020B0604020202020204" pitchFamily="34" charset="0"/>
                  <a:ea typeface="Arial" charset="0"/>
                  <a:cs typeface="Arial" panose="020B0604020202020204" pitchFamily="34" charset="0"/>
                </a:rPr>
                <a:t>0</a:t>
              </a:r>
              <a:endParaRPr sz="1125" b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67" name="object 261">
              <a:extLst>
                <a:ext uri="{FF2B5EF4-FFF2-40B4-BE49-F238E27FC236}">
                  <a16:creationId xmlns:a16="http://schemas.microsoft.com/office/drawing/2014/main" id="{ED812F7C-2310-BF43-8C0E-BBD5A59A54A4}"/>
                </a:ext>
              </a:extLst>
            </p:cNvPr>
            <p:cNvSpPr txBox="1"/>
            <p:nvPr/>
          </p:nvSpPr>
          <p:spPr>
            <a:xfrm>
              <a:off x="2269727" y="4407886"/>
              <a:ext cx="93673" cy="182262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defTabSz="455613" eaLnBrk="1" fontAlgn="auto" hangingPunct="1">
                <a:spcBef>
                  <a:spcPts val="71"/>
                </a:spcBef>
                <a:spcAft>
                  <a:spcPts val="0"/>
                </a:spcAft>
                <a:defRPr/>
              </a:pPr>
              <a:r>
                <a:rPr sz="1125" b="1" spc="-4" dirty="0">
                  <a:latin typeface="Arial" panose="020B0604020202020204" pitchFamily="34" charset="0"/>
                  <a:ea typeface="Arial" charset="0"/>
                  <a:cs typeface="Arial" panose="020B0604020202020204" pitchFamily="34" charset="0"/>
                </a:rPr>
                <a:t>3</a:t>
              </a:r>
              <a:endParaRPr sz="1125" b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68" name="object 262">
              <a:extLst>
                <a:ext uri="{FF2B5EF4-FFF2-40B4-BE49-F238E27FC236}">
                  <a16:creationId xmlns:a16="http://schemas.microsoft.com/office/drawing/2014/main" id="{8ADFD603-F742-C346-BDA6-CE11015E4721}"/>
                </a:ext>
              </a:extLst>
            </p:cNvPr>
            <p:cNvSpPr txBox="1"/>
            <p:nvPr/>
          </p:nvSpPr>
          <p:spPr>
            <a:xfrm>
              <a:off x="2736601" y="4407886"/>
              <a:ext cx="93673" cy="182262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defTabSz="455613" eaLnBrk="1" fontAlgn="auto" hangingPunct="1">
                <a:spcBef>
                  <a:spcPts val="71"/>
                </a:spcBef>
                <a:spcAft>
                  <a:spcPts val="0"/>
                </a:spcAft>
                <a:defRPr/>
              </a:pPr>
              <a:r>
                <a:rPr sz="1125" b="1" spc="-4" dirty="0">
                  <a:latin typeface="Arial" panose="020B0604020202020204" pitchFamily="34" charset="0"/>
                  <a:ea typeface="Arial" charset="0"/>
                  <a:cs typeface="Arial" panose="020B0604020202020204" pitchFamily="34" charset="0"/>
                </a:rPr>
                <a:t>6</a:t>
              </a:r>
              <a:endParaRPr sz="1125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69" name="object 263">
              <a:extLst>
                <a:ext uri="{FF2B5EF4-FFF2-40B4-BE49-F238E27FC236}">
                  <a16:creationId xmlns:a16="http://schemas.microsoft.com/office/drawing/2014/main" id="{924AF6F5-09AC-9745-9FA6-4604C33115BC}"/>
                </a:ext>
              </a:extLst>
            </p:cNvPr>
            <p:cNvSpPr txBox="1"/>
            <p:nvPr/>
          </p:nvSpPr>
          <p:spPr>
            <a:xfrm>
              <a:off x="5024382" y="4407886"/>
              <a:ext cx="232009" cy="182262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algn="ctr" defTabSz="455613" eaLnBrk="1" fontAlgn="auto" hangingPunct="1">
                <a:spcBef>
                  <a:spcPts val="71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Arial" charset="0"/>
                  <a:cs typeface="Arial" panose="020B0604020202020204" pitchFamily="34" charset="0"/>
                </a:rPr>
                <a:t>21</a:t>
              </a:r>
              <a:endParaRPr sz="1125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70" name="object 264">
              <a:extLst>
                <a:ext uri="{FF2B5EF4-FFF2-40B4-BE49-F238E27FC236}">
                  <a16:creationId xmlns:a16="http://schemas.microsoft.com/office/drawing/2014/main" id="{F9E2A2D7-7F3E-4E47-A553-656AA76B1F1B}"/>
                </a:ext>
              </a:extLst>
            </p:cNvPr>
            <p:cNvSpPr txBox="1"/>
            <p:nvPr/>
          </p:nvSpPr>
          <p:spPr>
            <a:xfrm>
              <a:off x="5466125" y="4407886"/>
              <a:ext cx="279031" cy="182262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algn="ctr" defTabSz="455613" eaLnBrk="1" fontAlgn="auto" hangingPunct="1">
                <a:spcBef>
                  <a:spcPts val="71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Arial" charset="0"/>
                  <a:cs typeface="Arial" panose="020B0604020202020204" pitchFamily="34" charset="0"/>
                </a:rPr>
                <a:t>24</a:t>
              </a:r>
              <a:endParaRPr sz="1125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71" name="object 265">
              <a:extLst>
                <a:ext uri="{FF2B5EF4-FFF2-40B4-BE49-F238E27FC236}">
                  <a16:creationId xmlns:a16="http://schemas.microsoft.com/office/drawing/2014/main" id="{EED9A55F-3881-5944-859D-673C586D444C}"/>
                </a:ext>
              </a:extLst>
            </p:cNvPr>
            <p:cNvSpPr txBox="1"/>
            <p:nvPr/>
          </p:nvSpPr>
          <p:spPr>
            <a:xfrm>
              <a:off x="5917927" y="4407886"/>
              <a:ext cx="284740" cy="182262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algn="ctr" defTabSz="455613" eaLnBrk="1" fontAlgn="auto" hangingPunct="1">
                <a:spcBef>
                  <a:spcPts val="71"/>
                </a:spcBef>
                <a:spcAft>
                  <a:spcPts val="0"/>
                </a:spcAft>
                <a:defRPr/>
              </a:pPr>
              <a:r>
                <a:rPr sz="1125" b="1" spc="-8" dirty="0">
                  <a:latin typeface="Arial" panose="020B0604020202020204" pitchFamily="34" charset="0"/>
                  <a:ea typeface="Arial" charset="0"/>
                  <a:cs typeface="Arial" panose="020B0604020202020204" pitchFamily="34" charset="0"/>
                </a:rPr>
                <a:t>27</a:t>
              </a:r>
              <a:endParaRPr sz="1125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72" name="object 266">
              <a:extLst>
                <a:ext uri="{FF2B5EF4-FFF2-40B4-BE49-F238E27FC236}">
                  <a16:creationId xmlns:a16="http://schemas.microsoft.com/office/drawing/2014/main" id="{24F8E0CF-8720-7D4F-8498-2B63EE105BCB}"/>
                </a:ext>
              </a:extLst>
            </p:cNvPr>
            <p:cNvSpPr txBox="1"/>
            <p:nvPr/>
          </p:nvSpPr>
          <p:spPr>
            <a:xfrm>
              <a:off x="2732701" y="4618805"/>
              <a:ext cx="2568240" cy="424155"/>
            </a:xfrm>
            <a:prstGeom prst="rect">
              <a:avLst/>
            </a:prstGeom>
          </p:spPr>
          <p:txBody>
            <a:bodyPr vert="horz" wrap="square" lIns="0" tIns="23813" rIns="0" bIns="0" rtlCol="0">
              <a:spAutoFit/>
            </a:bodyPr>
            <a:lstStyle/>
            <a:p>
              <a:pPr marL="9525" algn="ctr" defTabSz="455613" eaLnBrk="1" fontAlgn="auto" hangingPunct="1">
                <a:spcBef>
                  <a:spcPts val="113"/>
                </a:spcBef>
                <a:spcAft>
                  <a:spcPts val="0"/>
                </a:spcAft>
                <a:defRPr/>
              </a:pPr>
              <a:r>
                <a:rPr sz="1300" b="1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Time </a:t>
              </a:r>
              <a:r>
                <a:rPr sz="1300" b="1" spc="-4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from </a:t>
              </a:r>
              <a:r>
                <a:rPr sz="1300" b="1" spc="-8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randomization</a:t>
              </a:r>
              <a:r>
                <a:rPr sz="1300" b="1" spc="-4" dirty="0"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 (months)</a:t>
              </a:r>
              <a:endParaRPr sz="1300" b="1" dirty="0"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73" name="object 267">
              <a:extLst>
                <a:ext uri="{FF2B5EF4-FFF2-40B4-BE49-F238E27FC236}">
                  <a16:creationId xmlns:a16="http://schemas.microsoft.com/office/drawing/2014/main" id="{1CBF09EA-6D08-414C-81FE-D1200CFE9BFA}"/>
                </a:ext>
              </a:extLst>
            </p:cNvPr>
            <p:cNvSpPr txBox="1"/>
            <p:nvPr/>
          </p:nvSpPr>
          <p:spPr>
            <a:xfrm>
              <a:off x="5878289" y="3704611"/>
              <a:ext cx="909800" cy="255359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defTabSz="455613" eaLnBrk="1" fontAlgn="auto" hangingPunct="1">
                <a:spcBef>
                  <a:spcPts val="71"/>
                </a:spcBef>
                <a:spcAft>
                  <a:spcPts val="0"/>
                </a:spcAft>
                <a:defRPr/>
              </a:pPr>
              <a:r>
                <a:rPr sz="1600" b="1" spc="-11" dirty="0">
                  <a:solidFill>
                    <a:srgbClr val="F9951E"/>
                  </a:solidFill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P</a:t>
              </a:r>
              <a:r>
                <a:rPr sz="1600" b="1" spc="-4" dirty="0">
                  <a:solidFill>
                    <a:srgbClr val="F9951E"/>
                  </a:solidFill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l</a:t>
              </a:r>
              <a:r>
                <a:rPr sz="1600" b="1" spc="-8" dirty="0">
                  <a:solidFill>
                    <a:srgbClr val="F9951E"/>
                  </a:solidFill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ace</a:t>
              </a:r>
              <a:r>
                <a:rPr sz="1600" b="1" spc="-4" dirty="0">
                  <a:solidFill>
                    <a:srgbClr val="F9951E"/>
                  </a:solidFill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bo</a:t>
              </a:r>
              <a:endParaRPr sz="1600" b="1" dirty="0">
                <a:solidFill>
                  <a:srgbClr val="F9951E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74" name="object 268">
              <a:extLst>
                <a:ext uri="{FF2B5EF4-FFF2-40B4-BE49-F238E27FC236}">
                  <a16:creationId xmlns:a16="http://schemas.microsoft.com/office/drawing/2014/main" id="{85F02A8B-793A-614B-9F3D-C87DA76484BB}"/>
                </a:ext>
              </a:extLst>
            </p:cNvPr>
            <p:cNvSpPr txBox="1"/>
            <p:nvPr/>
          </p:nvSpPr>
          <p:spPr>
            <a:xfrm>
              <a:off x="6146031" y="3062482"/>
              <a:ext cx="1352802" cy="255359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defTabSz="455613" eaLnBrk="1" fontAlgn="auto" hangingPunct="1">
                <a:spcBef>
                  <a:spcPts val="71"/>
                </a:spcBef>
                <a:spcAft>
                  <a:spcPts val="0"/>
                </a:spcAft>
                <a:defRPr/>
              </a:pPr>
              <a:r>
                <a:rPr sz="1600" b="1" spc="-4" dirty="0">
                  <a:solidFill>
                    <a:srgbClr val="B9D629"/>
                  </a:solidFill>
                  <a:latin typeface="Arial" panose="020B0604020202020204" pitchFamily="34" charset="0"/>
                  <a:ea typeface=""/>
                  <a:cs typeface="Arial" panose="020B0604020202020204" pitchFamily="34" charset="0"/>
                </a:rPr>
                <a:t>Durvalumab</a:t>
              </a:r>
              <a:endParaRPr sz="1600" b="1" dirty="0">
                <a:solidFill>
                  <a:srgbClr val="B9D629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75" name="object 269">
              <a:extLst>
                <a:ext uri="{FF2B5EF4-FFF2-40B4-BE49-F238E27FC236}">
                  <a16:creationId xmlns:a16="http://schemas.microsoft.com/office/drawing/2014/main" id="{25CF17B0-CA48-214D-9BC8-687311412643}"/>
                </a:ext>
              </a:extLst>
            </p:cNvPr>
            <p:cNvSpPr/>
            <p:nvPr/>
          </p:nvSpPr>
          <p:spPr>
            <a:xfrm>
              <a:off x="4656327" y="3195729"/>
              <a:ext cx="0" cy="1116005"/>
            </a:xfrm>
            <a:custGeom>
              <a:avLst/>
              <a:gdLst/>
              <a:ahLst/>
              <a:cxnLst/>
              <a:rect l="l" t="t" r="r" b="b"/>
              <a:pathLst>
                <a:path h="1142364">
                  <a:moveTo>
                    <a:pt x="0" y="0"/>
                  </a:moveTo>
                  <a:lnTo>
                    <a:pt x="0" y="1141742"/>
                  </a:lnTo>
                </a:path>
              </a:pathLst>
            </a:custGeom>
            <a:ln w="19812">
              <a:solidFill>
                <a:schemeClr val="bg1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76" name="object 270">
              <a:extLst>
                <a:ext uri="{FF2B5EF4-FFF2-40B4-BE49-F238E27FC236}">
                  <a16:creationId xmlns:a16="http://schemas.microsoft.com/office/drawing/2014/main" id="{4A0EBE2E-2339-8E4F-A16E-3CF639CC7505}"/>
                </a:ext>
              </a:extLst>
            </p:cNvPr>
            <p:cNvSpPr/>
            <p:nvPr/>
          </p:nvSpPr>
          <p:spPr>
            <a:xfrm>
              <a:off x="3730271" y="2947092"/>
              <a:ext cx="0" cy="1364765"/>
            </a:xfrm>
            <a:custGeom>
              <a:avLst/>
              <a:gdLst/>
              <a:ahLst/>
              <a:cxnLst/>
              <a:rect l="l" t="t" r="r" b="b"/>
              <a:pathLst>
                <a:path h="1397000">
                  <a:moveTo>
                    <a:pt x="0" y="0"/>
                  </a:moveTo>
                  <a:lnTo>
                    <a:pt x="0" y="1396860"/>
                  </a:lnTo>
                </a:path>
              </a:pathLst>
            </a:custGeom>
            <a:ln w="19812">
              <a:solidFill>
                <a:schemeClr val="bg1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77" name="object 273">
              <a:extLst>
                <a:ext uri="{FF2B5EF4-FFF2-40B4-BE49-F238E27FC236}">
                  <a16:creationId xmlns:a16="http://schemas.microsoft.com/office/drawing/2014/main" id="{79CC4817-409C-8A4C-97C6-D71137C3D630}"/>
                </a:ext>
              </a:extLst>
            </p:cNvPr>
            <p:cNvSpPr/>
            <p:nvPr/>
          </p:nvSpPr>
          <p:spPr>
            <a:xfrm>
              <a:off x="2603224" y="2531709"/>
              <a:ext cx="0" cy="9305"/>
            </a:xfrm>
            <a:custGeom>
              <a:avLst/>
              <a:gdLst/>
              <a:ahLst/>
              <a:cxnLst/>
              <a:rect l="l" t="t" r="r" b="b"/>
              <a:pathLst>
                <a:path h="9525">
                  <a:moveTo>
                    <a:pt x="-3810" y="4571"/>
                  </a:moveTo>
                  <a:lnTo>
                    <a:pt x="3810" y="4571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78" name="object 274">
              <a:extLst>
                <a:ext uri="{FF2B5EF4-FFF2-40B4-BE49-F238E27FC236}">
                  <a16:creationId xmlns:a16="http://schemas.microsoft.com/office/drawing/2014/main" id="{8A4B053C-4D25-3340-901F-5FBE4E227066}"/>
                </a:ext>
              </a:extLst>
            </p:cNvPr>
            <p:cNvSpPr/>
            <p:nvPr/>
          </p:nvSpPr>
          <p:spPr>
            <a:xfrm>
              <a:off x="2615134" y="2525752"/>
              <a:ext cx="0" cy="10546"/>
            </a:xfrm>
            <a:custGeom>
              <a:avLst/>
              <a:gdLst/>
              <a:ahLst/>
              <a:cxnLst/>
              <a:rect l="l" t="t" r="r" b="b"/>
              <a:pathLst>
                <a:path h="10794">
                  <a:moveTo>
                    <a:pt x="-3810" y="5333"/>
                  </a:moveTo>
                  <a:lnTo>
                    <a:pt x="3810" y="5333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79" name="object 275">
              <a:extLst>
                <a:ext uri="{FF2B5EF4-FFF2-40B4-BE49-F238E27FC236}">
                  <a16:creationId xmlns:a16="http://schemas.microsoft.com/office/drawing/2014/main" id="{D7684A92-6DA9-8649-A1A6-DDC6D9C1E720}"/>
                </a:ext>
              </a:extLst>
            </p:cNvPr>
            <p:cNvSpPr/>
            <p:nvPr/>
          </p:nvSpPr>
          <p:spPr>
            <a:xfrm>
              <a:off x="2635980" y="2546593"/>
              <a:ext cx="22333" cy="0"/>
            </a:xfrm>
            <a:custGeom>
              <a:avLst/>
              <a:gdLst/>
              <a:ahLst/>
              <a:cxnLst/>
              <a:rect l="l" t="t" r="r" b="b"/>
              <a:pathLst>
                <a:path w="22860">
                  <a:moveTo>
                    <a:pt x="0" y="0"/>
                  </a:moveTo>
                  <a:lnTo>
                    <a:pt x="22859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80" name="object 276">
              <a:extLst>
                <a:ext uri="{FF2B5EF4-FFF2-40B4-BE49-F238E27FC236}">
                  <a16:creationId xmlns:a16="http://schemas.microsoft.com/office/drawing/2014/main" id="{CB8C7C2B-CF16-2746-A03D-D36E84EF6CE2}"/>
                </a:ext>
              </a:extLst>
            </p:cNvPr>
            <p:cNvSpPr/>
            <p:nvPr/>
          </p:nvSpPr>
          <p:spPr>
            <a:xfrm>
              <a:off x="2635980" y="2540639"/>
              <a:ext cx="22333" cy="0"/>
            </a:xfrm>
            <a:custGeom>
              <a:avLst/>
              <a:gdLst/>
              <a:ahLst/>
              <a:cxnLst/>
              <a:rect l="l" t="t" r="r" b="b"/>
              <a:pathLst>
                <a:path w="22860">
                  <a:moveTo>
                    <a:pt x="0" y="0"/>
                  </a:moveTo>
                  <a:lnTo>
                    <a:pt x="22859" y="0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81" name="object 277">
              <a:extLst>
                <a:ext uri="{FF2B5EF4-FFF2-40B4-BE49-F238E27FC236}">
                  <a16:creationId xmlns:a16="http://schemas.microsoft.com/office/drawing/2014/main" id="{DEA829EF-B569-DE49-B116-9DB3C0966B55}"/>
                </a:ext>
              </a:extLst>
            </p:cNvPr>
            <p:cNvSpPr/>
            <p:nvPr/>
          </p:nvSpPr>
          <p:spPr>
            <a:xfrm>
              <a:off x="2664265" y="2531707"/>
              <a:ext cx="0" cy="14888"/>
            </a:xfrm>
            <a:custGeom>
              <a:avLst/>
              <a:gdLst/>
              <a:ahLst/>
              <a:cxnLst/>
              <a:rect l="l" t="t" r="r" b="b"/>
              <a:pathLst>
                <a:path h="15239">
                  <a:moveTo>
                    <a:pt x="-3810" y="7619"/>
                  </a:moveTo>
                  <a:lnTo>
                    <a:pt x="3810" y="7619"/>
                  </a:lnTo>
                </a:path>
              </a:pathLst>
            </a:custGeom>
            <a:ln w="28575">
              <a:solidFill>
                <a:srgbClr val="B9D629"/>
              </a:solidFill>
            </a:ln>
          </p:spPr>
          <p:txBody>
            <a:bodyPr wrap="square" lIns="0" tIns="0" rIns="0" bIns="0" rtlCol="0"/>
            <a:lstStyle/>
            <a:p>
              <a:pPr defTabSz="4556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700" b="1">
                <a:solidFill>
                  <a:prstClr val="black"/>
                </a:solidFill>
                <a:latin typeface="Arial" panose="020B0604020202020204" pitchFamily="34" charset="0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284" name="object 263">
              <a:extLst>
                <a:ext uri="{FF2B5EF4-FFF2-40B4-BE49-F238E27FC236}">
                  <a16:creationId xmlns:a16="http://schemas.microsoft.com/office/drawing/2014/main" id="{924AF6F5-09AC-9745-9FA6-4604C33115BC}"/>
                </a:ext>
              </a:extLst>
            </p:cNvPr>
            <p:cNvSpPr txBox="1"/>
            <p:nvPr/>
          </p:nvSpPr>
          <p:spPr>
            <a:xfrm>
              <a:off x="3188250" y="4407886"/>
              <a:ext cx="161911" cy="182262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algn="ctr" defTabSz="455613" eaLnBrk="1" fontAlgn="auto" hangingPunct="1">
                <a:spcBef>
                  <a:spcPts val="71"/>
                </a:spcBef>
                <a:spcAft>
                  <a:spcPts val="0"/>
                </a:spcAft>
                <a:defRPr/>
              </a:pPr>
              <a:r>
                <a:rPr lang="en-US" sz="1125" b="1" spc="-8" dirty="0">
                  <a:latin typeface="Arial" panose="020B0604020202020204" pitchFamily="34" charset="0"/>
                  <a:ea typeface="Arial" charset="0"/>
                  <a:cs typeface="Arial" panose="020B0604020202020204" pitchFamily="34" charset="0"/>
                </a:rPr>
                <a:t>9</a:t>
              </a:r>
              <a:endParaRPr sz="1125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85" name="object 263">
              <a:extLst>
                <a:ext uri="{FF2B5EF4-FFF2-40B4-BE49-F238E27FC236}">
                  <a16:creationId xmlns:a16="http://schemas.microsoft.com/office/drawing/2014/main" id="{924AF6F5-09AC-9745-9FA6-4604C33115BC}"/>
                </a:ext>
              </a:extLst>
            </p:cNvPr>
            <p:cNvSpPr txBox="1"/>
            <p:nvPr/>
          </p:nvSpPr>
          <p:spPr>
            <a:xfrm>
              <a:off x="3619782" y="4407886"/>
              <a:ext cx="232009" cy="182262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algn="ctr" defTabSz="455613" eaLnBrk="1" fontAlgn="auto" hangingPunct="1">
                <a:spcBef>
                  <a:spcPts val="71"/>
                </a:spcBef>
                <a:spcAft>
                  <a:spcPts val="0"/>
                </a:spcAft>
                <a:defRPr/>
              </a:pPr>
              <a:r>
                <a:rPr lang="en-US" sz="1125" b="1" spc="-8" dirty="0">
                  <a:latin typeface="Arial" panose="020B0604020202020204" pitchFamily="34" charset="0"/>
                  <a:ea typeface="Arial" charset="0"/>
                  <a:cs typeface="Arial" panose="020B0604020202020204" pitchFamily="34" charset="0"/>
                </a:rPr>
                <a:t>12</a:t>
              </a:r>
              <a:endParaRPr sz="1125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86" name="object 263">
              <a:extLst>
                <a:ext uri="{FF2B5EF4-FFF2-40B4-BE49-F238E27FC236}">
                  <a16:creationId xmlns:a16="http://schemas.microsoft.com/office/drawing/2014/main" id="{924AF6F5-09AC-9745-9FA6-4604C33115BC}"/>
                </a:ext>
              </a:extLst>
            </p:cNvPr>
            <p:cNvSpPr txBox="1"/>
            <p:nvPr/>
          </p:nvSpPr>
          <p:spPr>
            <a:xfrm>
              <a:off x="4078491" y="4407886"/>
              <a:ext cx="232009" cy="182262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algn="ctr" defTabSz="455613" eaLnBrk="1" fontAlgn="auto" hangingPunct="1">
                <a:spcBef>
                  <a:spcPts val="71"/>
                </a:spcBef>
                <a:spcAft>
                  <a:spcPts val="0"/>
                </a:spcAft>
                <a:defRPr/>
              </a:pPr>
              <a:r>
                <a:rPr lang="en-US" sz="1125" b="1" spc="-8" dirty="0">
                  <a:latin typeface="Arial" panose="020B0604020202020204" pitchFamily="34" charset="0"/>
                  <a:ea typeface="Arial" charset="0"/>
                  <a:cs typeface="Arial" panose="020B0604020202020204" pitchFamily="34" charset="0"/>
                </a:rPr>
                <a:t>15</a:t>
              </a:r>
              <a:endParaRPr sz="1125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287" name="object 263">
              <a:extLst>
                <a:ext uri="{FF2B5EF4-FFF2-40B4-BE49-F238E27FC236}">
                  <a16:creationId xmlns:a16="http://schemas.microsoft.com/office/drawing/2014/main" id="{924AF6F5-09AC-9745-9FA6-4604C33115BC}"/>
                </a:ext>
              </a:extLst>
            </p:cNvPr>
            <p:cNvSpPr txBox="1"/>
            <p:nvPr/>
          </p:nvSpPr>
          <p:spPr>
            <a:xfrm>
              <a:off x="4536990" y="4407886"/>
              <a:ext cx="232009" cy="182262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algn="ctr" defTabSz="455613" eaLnBrk="1" fontAlgn="auto" hangingPunct="1">
                <a:spcBef>
                  <a:spcPts val="71"/>
                </a:spcBef>
                <a:spcAft>
                  <a:spcPts val="0"/>
                </a:spcAft>
                <a:defRPr/>
              </a:pPr>
              <a:r>
                <a:rPr lang="en-US" sz="1125" b="1" spc="-8" dirty="0">
                  <a:latin typeface="Arial" panose="020B0604020202020204" pitchFamily="34" charset="0"/>
                  <a:ea typeface="Arial" charset="0"/>
                  <a:cs typeface="Arial" panose="020B0604020202020204" pitchFamily="34" charset="0"/>
                </a:rPr>
                <a:t>18</a:t>
              </a:r>
              <a:endParaRPr sz="1125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endParaRPr>
            </a:p>
          </p:txBody>
        </p:sp>
      </p:grpSp>
      <p:sp>
        <p:nvSpPr>
          <p:cNvPr id="289" name="TextBox 288"/>
          <p:cNvSpPr txBox="1"/>
          <p:nvPr/>
        </p:nvSpPr>
        <p:spPr>
          <a:xfrm>
            <a:off x="89029" y="6426463"/>
            <a:ext cx="7560840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5613" eaLnBrk="1" hangingPunct="1">
              <a:defRPr/>
            </a:pPr>
            <a:r>
              <a:rPr lang="nb-NO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Antonia SJ et al. </a:t>
            </a:r>
            <a:r>
              <a:rPr lang="nb-NO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N </a:t>
            </a:r>
            <a:r>
              <a:rPr lang="nb-NO" sz="1600" i="1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Engl</a:t>
            </a:r>
            <a:r>
              <a:rPr lang="nb-NO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J Med </a:t>
            </a:r>
            <a:r>
              <a:rPr lang="nb-NO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2017;377(20):1919-29.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717159"/>
      </p:ext>
    </p:extLst>
  </p:cSld>
  <p:clrMapOvr>
    <a:masterClrMapping/>
  </p:clrMapOvr>
  <p:transition spd="slow"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EAB4E1A-B7F5-B64B-AFEC-2895A8B31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599" y="1635317"/>
            <a:ext cx="8314524" cy="41129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PACIFIC: Overall Survival in the Intention-to-Treat Population</a:t>
            </a:r>
          </a:p>
        </p:txBody>
      </p:sp>
      <p:graphicFrame>
        <p:nvGraphicFramePr>
          <p:cNvPr id="6" name="object 278">
            <a:extLst>
              <a:ext uri="{FF2B5EF4-FFF2-40B4-BE49-F238E27FC236}">
                <a16:creationId xmlns:a16="http://schemas.microsoft.com/office/drawing/2014/main" id="{5BBF4598-25DF-2E41-B03F-99B3AEBF30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37847"/>
              </p:ext>
            </p:extLst>
          </p:nvPr>
        </p:nvGraphicFramePr>
        <p:xfrm>
          <a:off x="7045781" y="1594647"/>
          <a:ext cx="4609213" cy="13988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6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09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18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6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72B4F"/>
                    </a:solidFill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</a:pP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Durvalumab</a:t>
                      </a:r>
                      <a:br>
                        <a:rPr lang="en-US" sz="1500" b="0" spc="0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</a:b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</a:t>
                      </a:r>
                      <a:r>
                        <a:rPr lang="en-US"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476)</a:t>
                      </a:r>
                      <a:endParaRPr sz="1500" dirty="0">
                        <a:solidFill>
                          <a:srgbClr val="203864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629"/>
                    </a:solidFill>
                  </a:tcPr>
                </a:tc>
                <a:tc>
                  <a:txBody>
                    <a:bodyPr/>
                    <a:lstStyle/>
                    <a:p>
                      <a:pPr marL="11113" indent="0" algn="ctr">
                        <a:lnSpc>
                          <a:spcPct val="100000"/>
                        </a:lnSpc>
                        <a:tabLst/>
                      </a:pP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Placeb</a:t>
                      </a:r>
                      <a:r>
                        <a:rPr lang="en-US"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o</a:t>
                      </a:r>
                    </a:p>
                    <a:p>
                      <a:pPr marL="11113" indent="0" algn="ctr">
                        <a:lnSpc>
                          <a:spcPct val="100000"/>
                        </a:lnSpc>
                        <a:tabLst/>
                      </a:pP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</a:t>
                      </a:r>
                      <a:r>
                        <a:rPr lang="en-US"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237)</a:t>
                      </a:r>
                      <a:endParaRPr sz="1500" dirty="0">
                        <a:solidFill>
                          <a:srgbClr val="203864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95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34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500" b="1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sz="1500" b="1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Median </a:t>
                      </a:r>
                      <a:r>
                        <a:rPr lang="en-US" sz="1500" b="1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OS</a:t>
                      </a:r>
                      <a:r>
                        <a:rPr sz="1500" b="1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sz="1500" b="1" spc="-7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1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months</a:t>
                      </a:r>
                      <a:endParaRPr sz="150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5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5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NR</a:t>
                      </a:r>
                      <a:endParaRPr sz="1500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5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lang="en-US" sz="15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28.7</a:t>
                      </a:r>
                      <a:endParaRPr sz="1500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853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12-month </a:t>
                      </a:r>
                      <a:r>
                        <a:rPr lang="en-US"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OS </a:t>
                      </a:r>
                      <a:r>
                        <a:rPr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rate</a:t>
                      </a:r>
                      <a:endParaRPr sz="150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33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n-US" sz="150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83.1</a:t>
                      </a:r>
                      <a:r>
                        <a:rPr sz="150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%</a:t>
                      </a:r>
                      <a:endParaRPr sz="1500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9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n-US" sz="150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75.3</a:t>
                      </a:r>
                      <a:r>
                        <a:rPr sz="150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%</a:t>
                      </a:r>
                      <a:endParaRPr sz="1500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9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869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lang="en-US"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   24</a:t>
                      </a:r>
                      <a:r>
                        <a:rPr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-month </a:t>
                      </a:r>
                      <a:r>
                        <a:rPr lang="en-US"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OS </a:t>
                      </a:r>
                      <a:r>
                        <a:rPr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rate</a:t>
                      </a:r>
                      <a:endParaRPr sz="150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100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lang="en-US" sz="150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66.3</a:t>
                      </a:r>
                      <a:r>
                        <a:rPr sz="150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%</a:t>
                      </a:r>
                      <a:endParaRPr sz="1500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80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lang="en-US" sz="150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55.6</a:t>
                      </a:r>
                      <a:r>
                        <a:rPr sz="150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%</a:t>
                      </a:r>
                      <a:endParaRPr sz="1500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80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object 280">
            <a:extLst>
              <a:ext uri="{FF2B5EF4-FFF2-40B4-BE49-F238E27FC236}">
                <a16:creationId xmlns:a16="http://schemas.microsoft.com/office/drawing/2014/main" id="{632E56B0-5FE6-3C43-B31A-329DC6467E94}"/>
              </a:ext>
            </a:extLst>
          </p:cNvPr>
          <p:cNvSpPr txBox="1"/>
          <p:nvPr/>
        </p:nvSpPr>
        <p:spPr>
          <a:xfrm>
            <a:off x="8212676" y="4419679"/>
            <a:ext cx="2834457" cy="563998"/>
          </a:xfrm>
          <a:prstGeom prst="rect">
            <a:avLst/>
          </a:prstGeom>
          <a:solidFill>
            <a:srgbClr val="002B51"/>
          </a:solidFill>
          <a:ln>
            <a:solidFill>
              <a:schemeClr val="bg1"/>
            </a:solidFill>
          </a:ln>
        </p:spPr>
        <p:txBody>
          <a:bodyPr vert="horz" wrap="square" lIns="0" tIns="10001" rIns="0" bIns="0" rtlCol="0" anchor="ctr">
            <a:noAutofit/>
          </a:bodyPr>
          <a:lstStyle/>
          <a:p>
            <a:pPr marL="5715" algn="ctr" defTabSz="455613" eaLnBrk="1" fontAlgn="auto" hangingPunct="1">
              <a:spcBef>
                <a:spcPts val="79"/>
              </a:spcBef>
              <a:spcAft>
                <a:spcPts val="0"/>
              </a:spcAft>
              <a:defRPr/>
            </a:pPr>
            <a:r>
              <a:rPr sz="1400" b="1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Stratified hazard ratio</a:t>
            </a: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=</a:t>
            </a:r>
            <a:r>
              <a:rPr sz="1400" b="1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0.68</a:t>
            </a:r>
            <a:endParaRPr sz="1400" b="1" dirty="0">
              <a:solidFill>
                <a:srgbClr val="FFFFFF"/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4763" algn="ctr" defTabSz="455613" eaLnBrk="1" fontAlgn="auto" hangingPunct="1">
              <a:spcBef>
                <a:spcPts val="4"/>
              </a:spcBef>
              <a:spcAft>
                <a:spcPts val="0"/>
              </a:spcAft>
              <a:defRPr/>
            </a:pPr>
            <a:r>
              <a:rPr sz="1400" b="1" spc="-8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Two-sided</a:t>
            </a:r>
            <a:r>
              <a:rPr sz="1400" b="1" spc="-79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lang="en-US" sz="1400" b="1" i="1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</a:t>
            </a: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= </a:t>
            </a:r>
            <a:r>
              <a:rPr lang="nb-NO" sz="1400" b="1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0.0025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46897" y="3289383"/>
            <a:ext cx="136601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5613" eaLnBrk="1" hangingPunct="1">
              <a:defRPr/>
            </a:pPr>
            <a:r>
              <a:rPr lang="en-US" sz="1500" b="1" dirty="0" err="1">
                <a:solidFill>
                  <a:srgbClr val="B9D629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Durvalumab</a:t>
            </a:r>
            <a:endParaRPr lang="en-US" sz="1500" b="1" dirty="0">
              <a:solidFill>
                <a:srgbClr val="B9D629"/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50388" y="3666148"/>
            <a:ext cx="136601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5613" eaLnBrk="1" hangingPunct="1">
              <a:defRPr/>
            </a:pPr>
            <a:r>
              <a:rPr lang="en-US" sz="1500" b="1" dirty="0">
                <a:solidFill>
                  <a:srgbClr val="F9951E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Placebo</a:t>
            </a:r>
          </a:p>
        </p:txBody>
      </p:sp>
      <p:sp>
        <p:nvSpPr>
          <p:cNvPr id="12" name="object 258">
            <a:extLst>
              <a:ext uri="{FF2B5EF4-FFF2-40B4-BE49-F238E27FC236}">
                <a16:creationId xmlns:a16="http://schemas.microsoft.com/office/drawing/2014/main" id="{270F47AF-E257-8B43-BCE3-2F27029C6EEC}"/>
              </a:ext>
            </a:extLst>
          </p:cNvPr>
          <p:cNvSpPr txBox="1"/>
          <p:nvPr/>
        </p:nvSpPr>
        <p:spPr>
          <a:xfrm>
            <a:off x="1038318" y="1815656"/>
            <a:ext cx="230832" cy="33809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9525" algn="ctr"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dirty="0"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P</a:t>
            </a:r>
            <a:r>
              <a:rPr sz="1500" b="1" dirty="0"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rob</a:t>
            </a:r>
            <a:r>
              <a:rPr sz="1500" b="1" spc="-4" dirty="0"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a</a:t>
            </a:r>
            <a:r>
              <a:rPr sz="1500" b="1" dirty="0"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b</a:t>
            </a:r>
            <a:r>
              <a:rPr sz="1500" b="1" spc="-8" dirty="0"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i</a:t>
            </a:r>
            <a:r>
              <a:rPr sz="1500" b="1" spc="-4" dirty="0"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li</a:t>
            </a:r>
            <a:r>
              <a:rPr sz="1500" b="1" dirty="0"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ty</a:t>
            </a:r>
            <a:r>
              <a:rPr lang="en-US" sz="1500" b="1" dirty="0"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 of overall survival</a:t>
            </a:r>
            <a:endParaRPr sz="1500" b="1" dirty="0"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" name="object 266">
            <a:extLst>
              <a:ext uri="{FF2B5EF4-FFF2-40B4-BE49-F238E27FC236}">
                <a16:creationId xmlns:a16="http://schemas.microsoft.com/office/drawing/2014/main" id="{24F8E0CF-8720-7D4F-8498-2B63EE105BCB}"/>
              </a:ext>
            </a:extLst>
          </p:cNvPr>
          <p:cNvSpPr txBox="1"/>
          <p:nvPr/>
        </p:nvSpPr>
        <p:spPr>
          <a:xfrm>
            <a:off x="4191000" y="5923839"/>
            <a:ext cx="3330240" cy="254878"/>
          </a:xfrm>
          <a:prstGeom prst="rect">
            <a:avLst/>
          </a:prstGeom>
        </p:spPr>
        <p:txBody>
          <a:bodyPr vert="horz" wrap="square" lIns="0" tIns="23813" rIns="0" bIns="0" rtlCol="0">
            <a:spAutoFit/>
          </a:bodyPr>
          <a:lstStyle/>
          <a:p>
            <a:pPr marL="9525" algn="ctr" defTabSz="455613" eaLnBrk="1" fontAlgn="auto" hangingPunct="1">
              <a:spcBef>
                <a:spcPts val="113"/>
              </a:spcBef>
              <a:spcAft>
                <a:spcPts val="0"/>
              </a:spcAft>
              <a:defRPr/>
            </a:pPr>
            <a:r>
              <a:rPr lang="en-US" sz="150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Months since </a:t>
            </a:r>
            <a:r>
              <a:rPr sz="1500" b="1" spc="-8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randomization</a:t>
            </a:r>
            <a:endParaRPr sz="1500" b="1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420891"/>
            <a:ext cx="7560840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5613" eaLnBrk="1" hangingPunct="1">
              <a:defRPr/>
            </a:pPr>
            <a:r>
              <a:rPr lang="nb-NO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Antonia SJ et al. </a:t>
            </a:r>
            <a:r>
              <a:rPr lang="nb-NO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N </a:t>
            </a:r>
            <a:r>
              <a:rPr lang="nb-NO" sz="1600" i="1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Engl</a:t>
            </a:r>
            <a:r>
              <a:rPr lang="nb-NO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J Med </a:t>
            </a:r>
            <a:r>
              <a:rPr lang="nb-NO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2018;379(24):2342-50.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1754880"/>
      </p:ext>
    </p:extLst>
  </p:cSld>
  <p:clrMapOvr>
    <a:masterClrMapping/>
  </p:clrMapOvr>
  <p:transition spd="slow"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12" y="1912555"/>
            <a:ext cx="10892319" cy="3173295"/>
          </a:xfrm>
          <a:prstGeom prst="rect">
            <a:avLst/>
          </a:prstGeom>
        </p:spPr>
      </p:pic>
      <p:sp>
        <p:nvSpPr>
          <p:cNvPr id="36866" name="Content Placeholder 6"/>
          <p:cNvSpPr>
            <a:spLocks noGrp="1"/>
          </p:cNvSpPr>
          <p:nvPr>
            <p:ph idx="1"/>
          </p:nvPr>
        </p:nvSpPr>
        <p:spPr>
          <a:xfrm>
            <a:off x="838200" y="5715000"/>
            <a:ext cx="10680032" cy="595312"/>
          </a:xfrm>
        </p:spPr>
        <p:txBody>
          <a:bodyPr/>
          <a:lstStyle/>
          <a:p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significant between-group differences (</a:t>
            </a:r>
            <a:r>
              <a:rPr lang="en-US" sz="1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 0.05) were noted in either PD-L1 expression or EGFR mutation status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DA85D-D7AC-184B-9EDE-4343CD4E8657}"/>
              </a:ext>
            </a:extLst>
          </p:cNvPr>
          <p:cNvSpPr txBox="1"/>
          <p:nvPr/>
        </p:nvSpPr>
        <p:spPr>
          <a:xfrm>
            <a:off x="222062" y="6443246"/>
            <a:ext cx="5170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Antonia SJ et al. </a:t>
            </a:r>
            <a:r>
              <a:rPr lang="en-US" sz="1600" i="1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N </a:t>
            </a:r>
            <a:r>
              <a:rPr lang="en-US" sz="1600" i="1" dirty="0" err="1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Engl</a:t>
            </a:r>
            <a:r>
              <a:rPr lang="en-US" sz="1600" i="1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J Med </a:t>
            </a:r>
            <a:r>
              <a:rPr lang="en-US" sz="1600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2017;</a:t>
            </a:r>
            <a:r>
              <a:rPr lang="mr-IN" sz="1600" dirty="0">
                <a:solidFill>
                  <a:srgbClr val="FFFFFF"/>
                </a:solidFill>
                <a:latin typeface="Arial" panose="020B0604020202020204" pitchFamily="34" charset="0"/>
                <a:ea typeface="Arial" charset="0"/>
                <a:cs typeface="Arial" charset="0"/>
              </a:rPr>
              <a:t>377(20):1919-29</a:t>
            </a:r>
            <a:r>
              <a:rPr 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0" y="1342863"/>
            <a:ext cx="5852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Unstratified</a:t>
            </a:r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Hazard Ratio for </a:t>
            </a:r>
            <a:b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Disease Progression or Death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32933" y="1589084"/>
            <a:ext cx="1582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Placebo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55041" y="1589084"/>
            <a:ext cx="1582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Durvalumab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" y="1589084"/>
            <a:ext cx="1582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Subgroup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02681" y="5071646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Durvalumab</a:t>
            </a:r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better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10600" y="5070789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Placebo better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D78C5E6-0685-2A42-8294-A100A292E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PACIFIC: Subgroup Analysis of PFS by PD-L1 Expression and EGFR Mutation Status</a:t>
            </a:r>
          </a:p>
        </p:txBody>
      </p:sp>
    </p:spTree>
    <p:extLst>
      <p:ext uri="{BB962C8B-B14F-4D97-AF65-F5344CB8AC3E}">
        <p14:creationId xmlns:p14="http://schemas.microsoft.com/office/powerpoint/2010/main" val="3311971537"/>
      </p:ext>
    </p:extLst>
  </p:cSld>
  <p:clrMapOvr>
    <a:masterClrMapping/>
  </p:clrMapOvr>
  <p:transition spd="slow"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8DDA85D-D7AC-184B-9EDE-4343CD4E8657}"/>
              </a:ext>
            </a:extLst>
          </p:cNvPr>
          <p:cNvSpPr txBox="1"/>
          <p:nvPr/>
        </p:nvSpPr>
        <p:spPr>
          <a:xfrm>
            <a:off x="222062" y="6443246"/>
            <a:ext cx="511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Antonia SJ et al. </a:t>
            </a:r>
            <a:r>
              <a:rPr lang="nb-NO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N </a:t>
            </a:r>
            <a:r>
              <a:rPr lang="nb-NO" sz="1600" i="1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Engl</a:t>
            </a:r>
            <a:r>
              <a:rPr lang="nb-NO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J Med </a:t>
            </a:r>
            <a:r>
              <a:rPr lang="nb-NO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2018;379(24):2342-50.</a:t>
            </a:r>
            <a:endParaRPr lang="en-US" sz="1600" dirty="0">
              <a:solidFill>
                <a:srgbClr val="FFFFFF"/>
              </a:solidFill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9337" y="1923459"/>
            <a:ext cx="4045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Unstratified</a:t>
            </a:r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Hazard Ratio for Death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43400" y="1649801"/>
            <a:ext cx="1582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Placebo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91373" y="1649801"/>
            <a:ext cx="1423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Durvalumab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5914" y="1955472"/>
            <a:ext cx="1582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Subgroup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43200" y="1944142"/>
            <a:ext cx="3132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no. of events/no. of patients (%)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72200" y="5452646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Durvalumab</a:t>
            </a:r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better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10600" y="5452646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Placebo better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E3407EC-744D-1544-89B9-34D67C3D6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PACIFIC: Subgroup Analysis of OS by PD-L1 Expression and EGFR Mutation Status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F45CABA-364F-834D-BD84-3F269EE37F43}"/>
              </a:ext>
            </a:extLst>
          </p:cNvPr>
          <p:cNvGrpSpPr/>
          <p:nvPr/>
        </p:nvGrpSpPr>
        <p:grpSpPr>
          <a:xfrm>
            <a:off x="407331" y="2260601"/>
            <a:ext cx="11072537" cy="3225799"/>
            <a:chOff x="407331" y="2260601"/>
            <a:chExt cx="11072537" cy="322579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331" y="2260601"/>
              <a:ext cx="11072537" cy="3225799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B0170E0-5DE6-3B45-B0AE-29A704C42432}"/>
                </a:ext>
              </a:extLst>
            </p:cNvPr>
            <p:cNvSpPr txBox="1"/>
            <p:nvPr/>
          </p:nvSpPr>
          <p:spPr>
            <a:xfrm>
              <a:off x="10744200" y="4157246"/>
              <a:ext cx="609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8714402"/>
      </p:ext>
    </p:extLst>
  </p:cSld>
  <p:clrMapOvr>
    <a:masterClrMapping/>
  </p:clrMapOvr>
  <p:transition spd="slow"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61" y="1362205"/>
            <a:ext cx="11132305" cy="2916663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PACIFIC: Post-hoc Exploratory Subgroup Analyses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819523" y="4825110"/>
            <a:ext cx="10728474" cy="1492250"/>
          </a:xfrm>
        </p:spPr>
        <p:txBody>
          <a:bodyPr/>
          <a:lstStyle/>
          <a:p>
            <a:pPr>
              <a:spcBef>
                <a:spcPts val="1032"/>
              </a:spcBef>
            </a:pPr>
            <a:r>
              <a:rPr lang="en-US" sz="1700" dirty="0"/>
              <a:t>PD-L1 ≥1% subgroup analysis showed PFS and OS improvement</a:t>
            </a:r>
          </a:p>
          <a:p>
            <a:pPr>
              <a:spcBef>
                <a:spcPts val="1032"/>
              </a:spcBef>
            </a:pPr>
            <a:r>
              <a:rPr lang="en-US" sz="1700" dirty="0"/>
              <a:t>PD-L1 &lt;1% subgroup analysis showed PFS benefit and OS confounded by performance of placebo arm</a:t>
            </a:r>
          </a:p>
          <a:p>
            <a:pPr>
              <a:spcBef>
                <a:spcPts val="1032"/>
              </a:spcBef>
            </a:pPr>
            <a:r>
              <a:rPr lang="en-US" sz="1700" dirty="0"/>
              <a:t>Improved PFS and OS with </a:t>
            </a:r>
            <a:r>
              <a:rPr lang="en-US" sz="1700" dirty="0" err="1"/>
              <a:t>durvalumab</a:t>
            </a:r>
            <a:r>
              <a:rPr lang="en-US" sz="1700" dirty="0"/>
              <a:t> regardless of type of chemotherapy, radiation dose used or time from radiation to randomization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52400" y="6419554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Lucida Sans Unicode"/>
              </a:rPr>
              <a:t>Faivre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Lucida Sans Unicode"/>
              </a:rPr>
              <a:t>-Finn C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Lucida Sans Unicode"/>
              </a:rPr>
              <a:t>Proc ESMO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Lucida Sans Unicode"/>
              </a:rPr>
              <a:t> 2018;Abstract 1363O.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46200" y="3367591"/>
            <a:ext cx="233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mr-I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PD-L1 ≥1%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HR 0.53</a:t>
            </a:r>
            <a:r>
              <a:rPr kumimoji="0" lang="mr-I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34200" y="3367591"/>
            <a:ext cx="233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mr-I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PD-L1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&lt;</a:t>
            </a:r>
            <a:r>
              <a:rPr kumimoji="0" lang="mr-I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1%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HR 1.36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66800" y="4325035"/>
            <a:ext cx="44958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Time from randomization (months)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97040" y="4325035"/>
            <a:ext cx="44958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Time from randomization (months)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-1137120" y="2457435"/>
            <a:ext cx="299852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Probability of OS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4754295" y="2400986"/>
            <a:ext cx="28856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Probability of OS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82840" y="1286765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OS by PD-L1 TC &lt;1%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24731" y="1286765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OS by PD-L1 TC ≥1%</a:t>
            </a:r>
          </a:p>
        </p:txBody>
      </p:sp>
    </p:spTree>
    <p:extLst>
      <p:ext uri="{BB962C8B-B14F-4D97-AF65-F5344CB8AC3E}">
        <p14:creationId xmlns:p14="http://schemas.microsoft.com/office/powerpoint/2010/main" val="2362895085"/>
      </p:ext>
    </p:extLst>
  </p:cSld>
  <p:clrMapOvr>
    <a:masterClrMapping/>
  </p:clrMapOvr>
  <p:transition spd="slow"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3">
            <a:extLst>
              <a:ext uri="{FF2B5EF4-FFF2-40B4-BE49-F238E27FC236}">
                <a16:creationId xmlns:a16="http://schemas.microsoft.com/office/drawing/2014/main" id="{1F987687-F4EA-5249-8D75-122B841BB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4392189"/>
            <a:ext cx="9906000" cy="1812668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16" name="object 4">
            <a:extLst>
              <a:ext uri="{FF2B5EF4-FFF2-40B4-BE49-F238E27FC236}">
                <a16:creationId xmlns:a16="http://schemas.microsoft.com/office/drawing/2014/main" id="{96DB8C9A-6102-6D4E-B4BF-7E35C81F6FAD}"/>
              </a:ext>
            </a:extLst>
          </p:cNvPr>
          <p:cNvSpPr txBox="1"/>
          <p:nvPr/>
        </p:nvSpPr>
        <p:spPr>
          <a:xfrm>
            <a:off x="951095" y="1753258"/>
            <a:ext cx="3321042" cy="2181366"/>
          </a:xfrm>
          <a:prstGeom prst="rect">
            <a:avLst/>
          </a:prstGeom>
          <a:solidFill>
            <a:srgbClr val="00528E"/>
          </a:solidFill>
          <a:ln w="19050">
            <a:solidFill>
              <a:schemeClr val="tx1"/>
            </a:solidFill>
          </a:ln>
        </p:spPr>
        <p:txBody>
          <a:bodyPr vert="horz" wrap="square" lIns="0" tIns="87630" rIns="0" bIns="0" rtlCol="0">
            <a:spAutoFit/>
          </a:bodyPr>
          <a:lstStyle/>
          <a:p>
            <a:pPr marL="180340" marR="238125" algn="ctr" defTabSz="455613" eaLnBrk="1" fontAlgn="auto" hangingPunct="1">
              <a:spcBef>
                <a:spcPts val="400"/>
              </a:spcBef>
              <a:spcAft>
                <a:spcPts val="0"/>
              </a:spcAft>
              <a:tabLst>
                <a:tab pos="353060" algn="l"/>
              </a:tabLst>
              <a:defRPr/>
            </a:pPr>
            <a:r>
              <a:rPr lang="en-US" sz="1800" b="1" spc="-5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Concurrent chemoradiation</a:t>
            </a:r>
          </a:p>
          <a:p>
            <a:pPr marL="180340" marR="238125" algn="ctr" defTabSz="455613" eaLnBrk="1" fontAlgn="auto" hangingPunct="1">
              <a:spcBef>
                <a:spcPts val="400"/>
              </a:spcBef>
              <a:spcAft>
                <a:spcPts val="0"/>
              </a:spcAft>
              <a:tabLst>
                <a:tab pos="353060" algn="l"/>
              </a:tabLst>
              <a:defRPr/>
            </a:pPr>
            <a:r>
              <a:rPr lang="en-US" sz="1800" b="1" spc="-5" dirty="0">
                <a:solidFill>
                  <a:srgbClr val="FFCC3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Cisplatin/etoposide, or carboplatin/paclitaxel, or cisplatin/pemetrexed</a:t>
            </a:r>
          </a:p>
          <a:p>
            <a:pPr marL="180340" marR="238125" algn="ctr" defTabSz="455613" eaLnBrk="1" fontAlgn="auto" hangingPunct="1">
              <a:spcBef>
                <a:spcPts val="400"/>
              </a:spcBef>
              <a:spcAft>
                <a:spcPts val="0"/>
              </a:spcAft>
              <a:tabLst>
                <a:tab pos="353060" algn="l"/>
              </a:tabLst>
              <a:defRPr/>
            </a:pPr>
            <a:r>
              <a:rPr lang="en-US" sz="1800" b="1" spc="-5" dirty="0">
                <a:solidFill>
                  <a:srgbClr val="FFCC3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+</a:t>
            </a:r>
          </a:p>
          <a:p>
            <a:pPr marL="180340" marR="238125" algn="ctr" defTabSz="455613" eaLnBrk="1" fontAlgn="auto" hangingPunct="1">
              <a:spcBef>
                <a:spcPts val="400"/>
              </a:spcBef>
              <a:spcAft>
                <a:spcPts val="0"/>
              </a:spcAft>
              <a:tabLst>
                <a:tab pos="353060" algn="l"/>
              </a:tabLst>
              <a:defRPr/>
            </a:pPr>
            <a:r>
              <a:rPr lang="en-US" sz="1800" b="1" spc="-5" dirty="0">
                <a:solidFill>
                  <a:srgbClr val="FFCC3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59.4-66.6 </a:t>
            </a:r>
            <a:r>
              <a:rPr lang="en-US" sz="1800" b="1" spc="-5" dirty="0" err="1">
                <a:solidFill>
                  <a:srgbClr val="FFCC3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Gy</a:t>
            </a:r>
            <a:endParaRPr lang="en-US" sz="1800" b="1" dirty="0">
              <a:solidFill>
                <a:srgbClr val="FFCC31"/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23015DA-D1A0-F345-BA60-DBDDBA404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1158"/>
            <a:ext cx="11201400" cy="11430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Hoosier LUN 14-179: Phase II Trial of Concurrent Chemoradiation with Consolidation Pembrolizumab in Unresectable Stage III NSCLC</a:t>
            </a:r>
          </a:p>
        </p:txBody>
      </p:sp>
      <p:graphicFrame>
        <p:nvGraphicFramePr>
          <p:cNvPr id="23" name="Content Placeholder 22">
            <a:extLst>
              <a:ext uri="{FF2B5EF4-FFF2-40B4-BE49-F238E27FC236}">
                <a16:creationId xmlns:a16="http://schemas.microsoft.com/office/drawing/2014/main" id="{A7CA7156-A990-744D-A395-5BC0455731C4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03995370"/>
              </p:ext>
            </p:extLst>
          </p:nvPr>
        </p:nvGraphicFramePr>
        <p:xfrm>
          <a:off x="941070" y="4508548"/>
          <a:ext cx="9716460" cy="1569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68077">
                  <a:extLst>
                    <a:ext uri="{9D8B030D-6E8A-4147-A177-3AD203B41FA5}">
                      <a16:colId xmlns:a16="http://schemas.microsoft.com/office/drawing/2014/main" val="3263839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73792461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770247784"/>
                    </a:ext>
                  </a:extLst>
                </a:gridCol>
                <a:gridCol w="2457183">
                  <a:extLst>
                    <a:ext uri="{9D8B030D-6E8A-4147-A177-3AD203B41FA5}">
                      <a16:colId xmlns:a16="http://schemas.microsoft.com/office/drawing/2014/main" val="459556408"/>
                    </a:ext>
                  </a:extLst>
                </a:gridCol>
              </a:tblGrid>
              <a:tr h="695248">
                <a:tc>
                  <a:txBody>
                    <a:bodyPr/>
                    <a:lstStyle/>
                    <a:p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Time to metastatic disease or death</a:t>
                      </a:r>
                    </a:p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(n = 91)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Progression-free survival</a:t>
                      </a:r>
                    </a:p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(n = 90)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Overall survival</a:t>
                      </a:r>
                    </a:p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(n = 92)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8664467"/>
                  </a:ext>
                </a:extLst>
              </a:tr>
              <a:tr h="316638">
                <a:tc>
                  <a:txBody>
                    <a:bodyPr/>
                    <a:lstStyle/>
                    <a:p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Median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22.4 </a:t>
                      </a:r>
                      <a:r>
                        <a:rPr lang="en-US" sz="1700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17.0 </a:t>
                      </a:r>
                      <a:r>
                        <a:rPr lang="en-US" sz="1700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Not reached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312383"/>
                  </a:ext>
                </a:extLst>
              </a:tr>
              <a:tr h="316638">
                <a:tc>
                  <a:txBody>
                    <a:bodyPr/>
                    <a:lstStyle/>
                    <a:p>
                      <a:pPr marL="0" marR="0" lvl="0" indent="0" algn="l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24-month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49.9%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44.6%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61.9%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662919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67DB502-C529-AC47-965E-EED47C1FEA25}"/>
              </a:ext>
            </a:extLst>
          </p:cNvPr>
          <p:cNvSpPr txBox="1"/>
          <p:nvPr/>
        </p:nvSpPr>
        <p:spPr>
          <a:xfrm>
            <a:off x="228600" y="6386648"/>
            <a:ext cx="4537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Durm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GA et al.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Proc ASCO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2018;Abstract 8500.</a:t>
            </a: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FDA54C66-602E-8943-8525-54B7237A30FF}"/>
              </a:ext>
            </a:extLst>
          </p:cNvPr>
          <p:cNvSpPr txBox="1"/>
          <p:nvPr/>
        </p:nvSpPr>
        <p:spPr>
          <a:xfrm>
            <a:off x="7716033" y="2944390"/>
            <a:ext cx="2941497" cy="1139417"/>
          </a:xfrm>
          <a:prstGeom prst="rect">
            <a:avLst/>
          </a:prstGeom>
          <a:solidFill>
            <a:srgbClr val="F8951E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rtlCol="0" anchor="ctr">
            <a:noAutofit/>
          </a:bodyPr>
          <a:lstStyle/>
          <a:p>
            <a:pPr algn="ctr"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Pembrolizumab 200 mg</a:t>
            </a:r>
          </a:p>
          <a:p>
            <a:pPr algn="ctr"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IV every 3 </a:t>
            </a:r>
            <a:r>
              <a:rPr lang="en-US" sz="1800" b="1" dirty="0" err="1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wks</a:t>
            </a:r>
            <a:r>
              <a:rPr lang="en-US" sz="18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for up to </a:t>
            </a:r>
          </a:p>
          <a:p>
            <a:pPr algn="ctr"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12 months</a:t>
            </a:r>
            <a:endParaRPr sz="1800" b="1" dirty="0">
              <a:solidFill>
                <a:srgbClr val="002B51"/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5E3FBD0B-3C32-0E48-A6EF-353476676552}"/>
              </a:ext>
            </a:extLst>
          </p:cNvPr>
          <p:cNvSpPr/>
          <p:nvPr/>
        </p:nvSpPr>
        <p:spPr>
          <a:xfrm>
            <a:off x="6629923" y="2041268"/>
            <a:ext cx="1086110" cy="898256"/>
          </a:xfrm>
          <a:custGeom>
            <a:avLst/>
            <a:gdLst/>
            <a:ahLst/>
            <a:cxnLst/>
            <a:rect l="l" t="t" r="r" b="b"/>
            <a:pathLst>
              <a:path w="1275714" h="1042035">
                <a:moveTo>
                  <a:pt x="915035" y="1029335"/>
                </a:moveTo>
                <a:lnTo>
                  <a:pt x="0" y="1029335"/>
                </a:lnTo>
                <a:lnTo>
                  <a:pt x="0" y="1042035"/>
                </a:lnTo>
                <a:lnTo>
                  <a:pt x="924940" y="1042035"/>
                </a:lnTo>
                <a:lnTo>
                  <a:pt x="927735" y="1039113"/>
                </a:lnTo>
                <a:lnTo>
                  <a:pt x="927735" y="1035685"/>
                </a:lnTo>
                <a:lnTo>
                  <a:pt x="915035" y="1035685"/>
                </a:lnTo>
                <a:lnTo>
                  <a:pt x="915035" y="1029335"/>
                </a:lnTo>
                <a:close/>
              </a:path>
              <a:path w="1275714" h="1042035">
                <a:moveTo>
                  <a:pt x="1199007" y="31750"/>
                </a:moveTo>
                <a:lnTo>
                  <a:pt x="917828" y="31750"/>
                </a:lnTo>
                <a:lnTo>
                  <a:pt x="915035" y="34543"/>
                </a:lnTo>
                <a:lnTo>
                  <a:pt x="915035" y="1035685"/>
                </a:lnTo>
                <a:lnTo>
                  <a:pt x="921385" y="1029335"/>
                </a:lnTo>
                <a:lnTo>
                  <a:pt x="927735" y="1029335"/>
                </a:lnTo>
                <a:lnTo>
                  <a:pt x="927735" y="44450"/>
                </a:lnTo>
                <a:lnTo>
                  <a:pt x="921385" y="44450"/>
                </a:lnTo>
                <a:lnTo>
                  <a:pt x="927735" y="38100"/>
                </a:lnTo>
                <a:lnTo>
                  <a:pt x="1199007" y="38100"/>
                </a:lnTo>
                <a:lnTo>
                  <a:pt x="1199007" y="31750"/>
                </a:lnTo>
                <a:close/>
              </a:path>
              <a:path w="1275714" h="1042035">
                <a:moveTo>
                  <a:pt x="927735" y="1029335"/>
                </a:moveTo>
                <a:lnTo>
                  <a:pt x="921385" y="1029335"/>
                </a:lnTo>
                <a:lnTo>
                  <a:pt x="915035" y="1035685"/>
                </a:lnTo>
                <a:lnTo>
                  <a:pt x="927735" y="1035685"/>
                </a:lnTo>
                <a:lnTo>
                  <a:pt x="927735" y="1029335"/>
                </a:lnTo>
                <a:close/>
              </a:path>
              <a:path w="1275714" h="1042035">
                <a:moveTo>
                  <a:pt x="1199007" y="0"/>
                </a:moveTo>
                <a:lnTo>
                  <a:pt x="1199007" y="76200"/>
                </a:lnTo>
                <a:lnTo>
                  <a:pt x="1262507" y="44450"/>
                </a:lnTo>
                <a:lnTo>
                  <a:pt x="1211707" y="44450"/>
                </a:lnTo>
                <a:lnTo>
                  <a:pt x="1211707" y="31750"/>
                </a:lnTo>
                <a:lnTo>
                  <a:pt x="1262507" y="31750"/>
                </a:lnTo>
                <a:lnTo>
                  <a:pt x="1199007" y="0"/>
                </a:lnTo>
                <a:close/>
              </a:path>
              <a:path w="1275714" h="1042035">
                <a:moveTo>
                  <a:pt x="927735" y="38100"/>
                </a:moveTo>
                <a:lnTo>
                  <a:pt x="921385" y="44450"/>
                </a:lnTo>
                <a:lnTo>
                  <a:pt x="927735" y="44450"/>
                </a:lnTo>
                <a:lnTo>
                  <a:pt x="927735" y="38100"/>
                </a:lnTo>
                <a:close/>
              </a:path>
              <a:path w="1275714" h="1042035">
                <a:moveTo>
                  <a:pt x="1199007" y="38100"/>
                </a:moveTo>
                <a:lnTo>
                  <a:pt x="927735" y="38100"/>
                </a:lnTo>
                <a:lnTo>
                  <a:pt x="927735" y="44450"/>
                </a:lnTo>
                <a:lnTo>
                  <a:pt x="1199007" y="44450"/>
                </a:lnTo>
                <a:lnTo>
                  <a:pt x="1199007" y="38100"/>
                </a:lnTo>
                <a:close/>
              </a:path>
              <a:path w="1275714" h="1042035">
                <a:moveTo>
                  <a:pt x="1262507" y="31750"/>
                </a:moveTo>
                <a:lnTo>
                  <a:pt x="1211707" y="31750"/>
                </a:lnTo>
                <a:lnTo>
                  <a:pt x="1211707" y="44450"/>
                </a:lnTo>
                <a:lnTo>
                  <a:pt x="1262507" y="44450"/>
                </a:lnTo>
                <a:lnTo>
                  <a:pt x="1275207" y="38100"/>
                </a:lnTo>
                <a:lnTo>
                  <a:pt x="1262507" y="31750"/>
                </a:lnTo>
                <a:close/>
              </a:path>
            </a:pathLst>
          </a:custGeom>
          <a:solidFill>
            <a:srgbClr val="002E5E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3600" b="1">
              <a:solidFill>
                <a:srgbClr val="0025A7"/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5333F5E1-E4D1-C748-89D1-3C21D676F5A7}"/>
              </a:ext>
            </a:extLst>
          </p:cNvPr>
          <p:cNvSpPr/>
          <p:nvPr/>
        </p:nvSpPr>
        <p:spPr>
          <a:xfrm>
            <a:off x="6808540" y="2923376"/>
            <a:ext cx="827757" cy="711428"/>
          </a:xfrm>
          <a:custGeom>
            <a:avLst/>
            <a:gdLst/>
            <a:ahLst/>
            <a:cxnLst/>
            <a:rect l="l" t="t" r="r" b="b"/>
            <a:pathLst>
              <a:path w="1275714" h="1002029">
                <a:moveTo>
                  <a:pt x="1199007" y="925334"/>
                </a:moveTo>
                <a:lnTo>
                  <a:pt x="1199007" y="1001534"/>
                </a:lnTo>
                <a:lnTo>
                  <a:pt x="1262507" y="969784"/>
                </a:lnTo>
                <a:lnTo>
                  <a:pt x="1211707" y="969784"/>
                </a:lnTo>
                <a:lnTo>
                  <a:pt x="1211707" y="957084"/>
                </a:lnTo>
                <a:lnTo>
                  <a:pt x="1262507" y="957084"/>
                </a:lnTo>
                <a:lnTo>
                  <a:pt x="1199007" y="925334"/>
                </a:lnTo>
                <a:close/>
              </a:path>
              <a:path w="1275714" h="1002029">
                <a:moveTo>
                  <a:pt x="915035" y="6350"/>
                </a:moveTo>
                <a:lnTo>
                  <a:pt x="915035" y="966939"/>
                </a:lnTo>
                <a:lnTo>
                  <a:pt x="917828" y="969784"/>
                </a:lnTo>
                <a:lnTo>
                  <a:pt x="1199007" y="969784"/>
                </a:lnTo>
                <a:lnTo>
                  <a:pt x="1199007" y="963434"/>
                </a:lnTo>
                <a:lnTo>
                  <a:pt x="927735" y="963434"/>
                </a:lnTo>
                <a:lnTo>
                  <a:pt x="921385" y="957084"/>
                </a:lnTo>
                <a:lnTo>
                  <a:pt x="927735" y="957084"/>
                </a:lnTo>
                <a:lnTo>
                  <a:pt x="927735" y="12700"/>
                </a:lnTo>
                <a:lnTo>
                  <a:pt x="921385" y="12700"/>
                </a:lnTo>
                <a:lnTo>
                  <a:pt x="915035" y="6350"/>
                </a:lnTo>
                <a:close/>
              </a:path>
              <a:path w="1275714" h="1002029">
                <a:moveTo>
                  <a:pt x="1262507" y="957084"/>
                </a:moveTo>
                <a:lnTo>
                  <a:pt x="1211707" y="957084"/>
                </a:lnTo>
                <a:lnTo>
                  <a:pt x="1211707" y="969784"/>
                </a:lnTo>
                <a:lnTo>
                  <a:pt x="1262507" y="969784"/>
                </a:lnTo>
                <a:lnTo>
                  <a:pt x="1275207" y="963434"/>
                </a:lnTo>
                <a:lnTo>
                  <a:pt x="1262507" y="957084"/>
                </a:lnTo>
                <a:close/>
              </a:path>
              <a:path w="1275714" h="1002029">
                <a:moveTo>
                  <a:pt x="927735" y="957084"/>
                </a:moveTo>
                <a:lnTo>
                  <a:pt x="921385" y="957084"/>
                </a:lnTo>
                <a:lnTo>
                  <a:pt x="927735" y="963434"/>
                </a:lnTo>
                <a:lnTo>
                  <a:pt x="927735" y="957084"/>
                </a:lnTo>
                <a:close/>
              </a:path>
              <a:path w="1275714" h="1002029">
                <a:moveTo>
                  <a:pt x="1199007" y="957084"/>
                </a:moveTo>
                <a:lnTo>
                  <a:pt x="927735" y="957084"/>
                </a:lnTo>
                <a:lnTo>
                  <a:pt x="927735" y="963434"/>
                </a:lnTo>
                <a:lnTo>
                  <a:pt x="1199007" y="963434"/>
                </a:lnTo>
                <a:lnTo>
                  <a:pt x="1199007" y="957084"/>
                </a:lnTo>
                <a:close/>
              </a:path>
              <a:path w="1275714" h="1002029">
                <a:moveTo>
                  <a:pt x="924940" y="0"/>
                </a:moveTo>
                <a:lnTo>
                  <a:pt x="0" y="0"/>
                </a:lnTo>
                <a:lnTo>
                  <a:pt x="0" y="12700"/>
                </a:lnTo>
                <a:lnTo>
                  <a:pt x="915035" y="12700"/>
                </a:lnTo>
                <a:lnTo>
                  <a:pt x="915035" y="6350"/>
                </a:lnTo>
                <a:lnTo>
                  <a:pt x="927735" y="6350"/>
                </a:lnTo>
                <a:lnTo>
                  <a:pt x="927735" y="2793"/>
                </a:lnTo>
                <a:lnTo>
                  <a:pt x="924940" y="0"/>
                </a:lnTo>
                <a:close/>
              </a:path>
              <a:path w="1275714" h="1002029">
                <a:moveTo>
                  <a:pt x="927735" y="6350"/>
                </a:moveTo>
                <a:lnTo>
                  <a:pt x="915035" y="6350"/>
                </a:lnTo>
                <a:lnTo>
                  <a:pt x="921385" y="12700"/>
                </a:lnTo>
                <a:lnTo>
                  <a:pt x="927735" y="12700"/>
                </a:lnTo>
                <a:lnTo>
                  <a:pt x="927735" y="6350"/>
                </a:lnTo>
                <a:close/>
              </a:path>
            </a:pathLst>
          </a:custGeom>
          <a:solidFill>
            <a:srgbClr val="002E5E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3600" b="1">
              <a:solidFill>
                <a:srgbClr val="0025A7"/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74878C90-0FC4-3442-9970-7C4E4264EFA9}"/>
              </a:ext>
            </a:extLst>
          </p:cNvPr>
          <p:cNvSpPr txBox="1"/>
          <p:nvPr/>
        </p:nvSpPr>
        <p:spPr>
          <a:xfrm>
            <a:off x="7716033" y="1682229"/>
            <a:ext cx="2941497" cy="678825"/>
          </a:xfrm>
          <a:prstGeom prst="rect">
            <a:avLst/>
          </a:prstGeom>
          <a:solidFill>
            <a:srgbClr val="002E5E"/>
          </a:solidFill>
          <a:ln w="6096">
            <a:solidFill>
              <a:srgbClr val="D9D9D9"/>
            </a:solidFill>
          </a:ln>
        </p:spPr>
        <p:txBody>
          <a:bodyPr vert="horz" wrap="square" lIns="0" tIns="6350" rIns="0" bIns="0" rtlCol="0" anchor="ctr" anchorCtr="0">
            <a:noAutofit/>
          </a:bodyPr>
          <a:lstStyle/>
          <a:p>
            <a:pPr marL="12700" algn="ctr"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FFFFFF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Not eligible</a:t>
            </a:r>
            <a:endParaRPr lang="en-US" sz="1800" dirty="0">
              <a:solidFill>
                <a:srgbClr val="FFFFFF"/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4" name="object 6">
            <a:extLst>
              <a:ext uri="{FF2B5EF4-FFF2-40B4-BE49-F238E27FC236}">
                <a16:creationId xmlns:a16="http://schemas.microsoft.com/office/drawing/2014/main" id="{F81036F5-9A8F-414B-8FB2-E9B90B31EA66}"/>
              </a:ext>
            </a:extLst>
          </p:cNvPr>
          <p:cNvSpPr txBox="1"/>
          <p:nvPr/>
        </p:nvSpPr>
        <p:spPr>
          <a:xfrm>
            <a:off x="4801994" y="2269868"/>
            <a:ext cx="2045536" cy="1339313"/>
          </a:xfrm>
          <a:prstGeom prst="rect">
            <a:avLst/>
          </a:prstGeom>
          <a:solidFill>
            <a:srgbClr val="92D050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rtlCol="0" anchor="ctr">
            <a:noAutofit/>
          </a:bodyPr>
          <a:lstStyle/>
          <a:p>
            <a:pPr algn="ctr"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Repeat imaging </a:t>
            </a:r>
          </a:p>
          <a:p>
            <a:pPr algn="ctr"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(CT or PET)</a:t>
            </a:r>
          </a:p>
          <a:p>
            <a:pPr algn="ctr" defTabSz="4556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28-56 days later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74A778F-0ACB-7E4E-BFF0-8E427293D9EE}"/>
              </a:ext>
            </a:extLst>
          </p:cNvPr>
          <p:cNvSpPr txBox="1"/>
          <p:nvPr/>
        </p:nvSpPr>
        <p:spPr>
          <a:xfrm>
            <a:off x="6767859" y="3591580"/>
            <a:ext cx="979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SD or 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response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897062E-65FA-EA45-981C-D99A026AC39F}"/>
              </a:ext>
            </a:extLst>
          </p:cNvPr>
          <p:cNvSpPr txBox="1"/>
          <p:nvPr/>
        </p:nvSpPr>
        <p:spPr>
          <a:xfrm>
            <a:off x="6925131" y="1947804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BC75B72-8B2A-1A45-AFFC-DC90D4DBB306}"/>
              </a:ext>
            </a:extLst>
          </p:cNvPr>
          <p:cNvCxnSpPr>
            <a:cxnSpLocks/>
          </p:cNvCxnSpPr>
          <p:nvPr/>
        </p:nvCxnSpPr>
        <p:spPr bwMode="auto">
          <a:xfrm>
            <a:off x="4272137" y="2923376"/>
            <a:ext cx="457231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220752785"/>
      </p:ext>
    </p:extLst>
  </p:cSld>
  <p:clrMapOvr>
    <a:masterClrMapping/>
  </p:clrMapOvr>
  <p:transition spd="slow"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3">
            <a:extLst>
              <a:ext uri="{FF2B5EF4-FFF2-40B4-BE49-F238E27FC236}">
                <a16:creationId xmlns:a16="http://schemas.microsoft.com/office/drawing/2014/main" id="{ED128084-E03B-504D-BA0D-C2443FA3A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1" y="1560066"/>
            <a:ext cx="10972800" cy="3850134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843726"/>
              </p:ext>
            </p:extLst>
          </p:nvPr>
        </p:nvGraphicFramePr>
        <p:xfrm>
          <a:off x="797689" y="1671338"/>
          <a:ext cx="10708511" cy="3624169"/>
        </p:xfrm>
        <a:graphic>
          <a:graphicData uri="http://schemas.openxmlformats.org/drawingml/2006/table">
            <a:tbl>
              <a:tblPr firstRow="1" firstCol="1" bandRow="1">
                <a:tableStyleId>{85BE263C-DBD7-4A20-BB59-AAB30ACAA65A}</a:tableStyleId>
              </a:tblPr>
              <a:tblGrid>
                <a:gridCol w="1714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788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69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Trial name</a:t>
                      </a:r>
                      <a:endParaRPr lang="en-US" sz="15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Agent</a:t>
                      </a:r>
                      <a:endParaRPr lang="en-US" sz="15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Primary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lang="en-US" sz="15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</a:t>
                      </a:r>
                      <a:endParaRPr lang="en-US" sz="15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en-US" sz="15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Duration </a:t>
                      </a:r>
                      <a:endParaRPr lang="en-US" sz="15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D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9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PACIFIC-5 (NCT03706690)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Durvalumab</a:t>
                      </a:r>
                      <a:r>
                        <a:rPr lang="en-US" sz="1500" b="0" baseline="30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(c)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PFS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360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Until PD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123461"/>
                  </a:ext>
                </a:extLst>
              </a:tr>
              <a:tr h="516956">
                <a:tc>
                  <a:txBody>
                    <a:bodyPr/>
                    <a:lstStyle/>
                    <a:p>
                      <a:pPr marL="0" marR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PACIFIC-2 (NCT03519971)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baseline="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Durvalumab</a:t>
                      </a:r>
                      <a:r>
                        <a:rPr lang="en-US" sz="1500" b="0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PFS, objective response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300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 year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419642"/>
                  </a:ext>
                </a:extLst>
              </a:tr>
              <a:tr h="5169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NICOLAS (NCT02434081)</a:t>
                      </a:r>
                      <a:endParaRPr lang="en-US" sz="15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en-US" sz="15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Safety (pneumonitis)</a:t>
                      </a:r>
                      <a:endParaRPr lang="en-US" sz="15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en-US" sz="1500" b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94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year</a:t>
                      </a:r>
                      <a:endParaRPr lang="en-US" sz="15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3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NCT02621398</a:t>
                      </a:r>
                      <a:endParaRPr lang="en-US" sz="15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Pembrolizumab</a:t>
                      </a: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en-US" sz="15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MTD, DLT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5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sz="15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year</a:t>
                      </a:r>
                      <a:endParaRPr lang="en-US" sz="15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956">
                <a:tc>
                  <a:txBody>
                    <a:bodyPr/>
                    <a:lstStyle/>
                    <a:p>
                      <a:pPr marL="0" marR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IPSOS (NCT03191786)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baseline="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Atezolizumab</a:t>
                      </a:r>
                      <a:endParaRPr lang="en-US" sz="1500" b="0" baseline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441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Until loss of benefit, unacceptable toxicity, physician's choice or death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8712729"/>
                  </a:ext>
                </a:extLst>
              </a:tr>
              <a:tr h="5169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DETERRED (</a:t>
                      </a: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NCT02525757)</a:t>
                      </a:r>
                      <a:endParaRPr lang="en-US" sz="15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Atezolizumab</a:t>
                      </a:r>
                      <a:r>
                        <a:rPr lang="en-US" sz="1500" b="0" baseline="30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Safety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52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 year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55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38213" y="68260"/>
            <a:ext cx="10287000" cy="1143000"/>
          </a:xfrm>
        </p:spPr>
        <p:txBody>
          <a:bodyPr/>
          <a:lstStyle/>
          <a:p>
            <a:pPr>
              <a:defRPr/>
            </a:pPr>
            <a:r>
              <a:rPr lang="en-US" dirty="0"/>
              <a:t>Other Select Ongoing Trials of Immunotherapy for Locally Advanced NSCLC</a:t>
            </a:r>
            <a:endParaRPr lang="en-US" sz="3600" b="1" dirty="0">
              <a:solidFill>
                <a:srgbClr val="00FF00"/>
              </a:solidFill>
            </a:endParaRPr>
          </a:p>
        </p:txBody>
      </p:sp>
      <p:sp>
        <p:nvSpPr>
          <p:cNvPr id="46159" name="TextBox 1"/>
          <p:cNvSpPr txBox="1">
            <a:spLocks noChangeArrowheads="1"/>
          </p:cNvSpPr>
          <p:nvPr/>
        </p:nvSpPr>
        <p:spPr bwMode="auto">
          <a:xfrm>
            <a:off x="797689" y="5521472"/>
            <a:ext cx="32004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</a:rPr>
              <a:t>* Concurrent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</a:rPr>
              <a:t>(c) Consolidation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chemeClr val="bg1"/>
                </a:solidFill>
              </a:rPr>
              <a:t># Both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2F020D-D7E2-9B46-819E-9DCF39722B77}"/>
              </a:ext>
            </a:extLst>
          </p:cNvPr>
          <p:cNvSpPr txBox="1"/>
          <p:nvPr/>
        </p:nvSpPr>
        <p:spPr>
          <a:xfrm>
            <a:off x="228600" y="6481963"/>
            <a:ext cx="46243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www.clinicaltrials.gov</a:t>
            </a:r>
            <a:r>
              <a:rPr lang="en-US" sz="1400" dirty="0"/>
              <a:t>. Accessed April 2019.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425441E-F8F3-5041-AAAF-926017755A0D}"/>
              </a:ext>
            </a:extLst>
          </p:cNvPr>
          <p:cNvSpPr/>
          <p:nvPr/>
        </p:nvSpPr>
        <p:spPr>
          <a:xfrm>
            <a:off x="4002912" y="5516223"/>
            <a:ext cx="758176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/>
              <a:t>MTD = maximum tolerated dose; DLT = dose-limiting toxicity; PD = progressive disease</a:t>
            </a:r>
          </a:p>
        </p:txBody>
      </p:sp>
    </p:spTree>
    <p:extLst>
      <p:ext uri="{BB962C8B-B14F-4D97-AF65-F5344CB8AC3E}">
        <p14:creationId xmlns:p14="http://schemas.microsoft.com/office/powerpoint/2010/main" val="31677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62B302-0E82-3444-B315-62B777B38EA9}"/>
              </a:ext>
            </a:extLst>
          </p:cNvPr>
          <p:cNvGrpSpPr/>
          <p:nvPr/>
        </p:nvGrpSpPr>
        <p:grpSpPr>
          <a:xfrm>
            <a:off x="740979" y="3925094"/>
            <a:ext cx="10882998" cy="756744"/>
            <a:chOff x="740979" y="1722989"/>
            <a:chExt cx="10882998" cy="7567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3DF816-803A-CF4A-863F-D3FA3E6BDFC0}"/>
                </a:ext>
              </a:extLst>
            </p:cNvPr>
            <p:cNvSpPr/>
            <p:nvPr/>
          </p:nvSpPr>
          <p:spPr bwMode="auto">
            <a:xfrm>
              <a:off x="740979" y="1722989"/>
              <a:ext cx="10612821" cy="756744"/>
            </a:xfrm>
            <a:prstGeom prst="rect">
              <a:avLst/>
            </a:prstGeom>
            <a:solidFill>
              <a:srgbClr val="F6BF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506F3A-72AF-AB4F-9CB9-7D61E0F67262}"/>
                </a:ext>
              </a:extLst>
            </p:cNvPr>
            <p:cNvSpPr>
              <a:spLocks noChangeAspect="1"/>
            </p:cNvSpPr>
            <p:nvPr/>
          </p:nvSpPr>
          <p:spPr bwMode="auto">
            <a:xfrm rot="2700000">
              <a:off x="11088880" y="1833811"/>
              <a:ext cx="535097" cy="535097"/>
            </a:xfrm>
            <a:prstGeom prst="rect">
              <a:avLst/>
            </a:prstGeom>
            <a:solidFill>
              <a:srgbClr val="F6BF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A275B60-6AB8-594F-BCED-A1BBEDC503C8}"/>
              </a:ext>
            </a:extLst>
          </p:cNvPr>
          <p:cNvSpPr txBox="1">
            <a:spLocks/>
          </p:cNvSpPr>
          <p:nvPr/>
        </p:nvSpPr>
        <p:spPr>
          <a:xfrm>
            <a:off x="914400" y="1830388"/>
            <a:ext cx="10363200" cy="4189412"/>
          </a:xfrm>
          <a:prstGeom prst="rect">
            <a:avLst/>
          </a:prstGeom>
        </p:spPr>
        <p:txBody>
          <a:bodyPr/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Historical Management of Locally Advanced NSCLC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Durvalumab Consolidation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rgbClr val="203864"/>
                </a:solidFill>
              </a:rPr>
              <a:t>Immune-Related Toxicity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288E4C-AEC7-BB48-BBA1-60187870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400" dirty="0"/>
              <a:t>Locally Advanced NSCLC: Agenda</a:t>
            </a:r>
          </a:p>
        </p:txBody>
      </p:sp>
    </p:spTree>
    <p:extLst>
      <p:ext uri="{BB962C8B-B14F-4D97-AF65-F5344CB8AC3E}">
        <p14:creationId xmlns:p14="http://schemas.microsoft.com/office/powerpoint/2010/main" val="596882058"/>
      </p:ext>
    </p:extLst>
  </p:cSld>
  <p:clrMapOvr>
    <a:masterClrMapping/>
  </p:clrMapOvr>
  <p:transition spd="slow"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Ledezma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1582400" cy="5257800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FFCC31"/>
                </a:solidFill>
              </a:rPr>
              <a:t>A man in his mid-70s and previous smoker with Stage IIIA NSCLC</a:t>
            </a:r>
          </a:p>
          <a:p>
            <a:r>
              <a:rPr lang="en-US" sz="2400" b="1" dirty="0">
                <a:solidFill>
                  <a:srgbClr val="FFCC31"/>
                </a:solidFill>
              </a:rPr>
              <a:t>Combined large cell neuroendocrine carcinoma/keratinizing squamous cell carcinoma</a:t>
            </a:r>
            <a:endParaRPr lang="en-US" sz="1100" dirty="0"/>
          </a:p>
          <a:p>
            <a:pPr marL="0" indent="0">
              <a:spcBef>
                <a:spcPts val="2376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Treatments received</a:t>
            </a:r>
          </a:p>
          <a:p>
            <a:r>
              <a:rPr lang="en-US" sz="2400" dirty="0"/>
              <a:t>Clinical trial of neoadjuvant </a:t>
            </a:r>
            <a:r>
              <a:rPr lang="en-US" sz="2400" dirty="0" err="1"/>
              <a:t>atezolizumab</a:t>
            </a:r>
            <a:endParaRPr lang="en-US" sz="2400" dirty="0"/>
          </a:p>
          <a:p>
            <a:r>
              <a:rPr lang="en-US" sz="2400" dirty="0"/>
              <a:t>Left pneumonectomy</a:t>
            </a:r>
          </a:p>
          <a:p>
            <a:r>
              <a:rPr lang="en-US" sz="2400" dirty="0"/>
              <a:t>Adjuvant cisplatin (declined gemcitabine due to risk of pulmonary effects)</a:t>
            </a:r>
            <a:endParaRPr lang="en-US" sz="1100" dirty="0"/>
          </a:p>
          <a:p>
            <a:pPr marL="0" indent="0">
              <a:spcBef>
                <a:spcPts val="2376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Other considerations</a:t>
            </a:r>
          </a:p>
          <a:p>
            <a:r>
              <a:rPr lang="en-US" sz="2400" dirty="0"/>
              <a:t>Hospitalized for pneumonitis, likely related to </a:t>
            </a:r>
            <a:r>
              <a:rPr lang="en-US" sz="2400" dirty="0" err="1"/>
              <a:t>atezolizumab</a:t>
            </a:r>
            <a:endParaRPr lang="en-US" sz="2400" dirty="0"/>
          </a:p>
          <a:p>
            <a:r>
              <a:rPr lang="en-US" sz="2400" dirty="0"/>
              <a:t>Highly anxious to the extent that it interferes with his ability to sleep and </a:t>
            </a:r>
            <a:br>
              <a:rPr lang="en-US" sz="2400" dirty="0"/>
            </a:br>
            <a:r>
              <a:rPr lang="en-US" sz="2400" dirty="0"/>
              <a:t>process information</a:t>
            </a:r>
          </a:p>
        </p:txBody>
      </p:sp>
    </p:spTree>
    <p:extLst>
      <p:ext uri="{BB962C8B-B14F-4D97-AF65-F5344CB8AC3E}">
        <p14:creationId xmlns:p14="http://schemas.microsoft.com/office/powerpoint/2010/main" val="2832397497"/>
      </p:ext>
    </p:extLst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glasses and looking at the camera&#10;&#10;Description automatically generated">
            <a:extLst>
              <a:ext uri="{FF2B5EF4-FFF2-40B4-BE49-F238E27FC236}">
                <a16:creationId xmlns:a16="http://schemas.microsoft.com/office/drawing/2014/main" id="{5CDBFA62-A9EC-7749-9F9F-C7D52776C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658" y="2340352"/>
            <a:ext cx="2209800" cy="2651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E22311-58AD-8E49-AA67-990165540413}"/>
              </a:ext>
            </a:extLst>
          </p:cNvPr>
          <p:cNvSpPr/>
          <p:nvPr/>
        </p:nvSpPr>
        <p:spPr>
          <a:xfrm>
            <a:off x="5105400" y="2286000"/>
            <a:ext cx="54102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Edward B </a:t>
            </a:r>
            <a:r>
              <a:rPr lang="en-US" sz="2200" b="1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Garon</a:t>
            </a: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MD, MS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Associate Professor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Director, Thoracic Oncology Program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Director, Signal Transduction and Therapeutics Research Program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David Geffen School of Medicine at UCLA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Jonsson Comprehensive Cancer Center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Los Angeles, California</a:t>
            </a:r>
          </a:p>
        </p:txBody>
      </p:sp>
    </p:spTree>
    <p:extLst>
      <p:ext uri="{BB962C8B-B14F-4D97-AF65-F5344CB8AC3E}">
        <p14:creationId xmlns:p14="http://schemas.microsoft.com/office/powerpoint/2010/main" val="495250526"/>
      </p:ext>
    </p:extLst>
  </p:cSld>
  <p:clrMapOvr>
    <a:masterClrMapping/>
  </p:clrMapOvr>
  <p:transition spd="slow"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Ledezma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95400"/>
            <a:ext cx="11582400" cy="483927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Organizing pneumonia</a:t>
            </a:r>
            <a:endParaRPr lang="en-US" sz="2400" dirty="0"/>
          </a:p>
        </p:txBody>
      </p:sp>
      <p:pic>
        <p:nvPicPr>
          <p:cNvPr id="4" name="Picture 3" descr="Screen Shot 2019-04-08 at 7.27.32 PM.png">
            <a:extLst>
              <a:ext uri="{FF2B5EF4-FFF2-40B4-BE49-F238E27FC236}">
                <a16:creationId xmlns:a16="http://schemas.microsoft.com/office/drawing/2014/main" id="{9F94820C-07F9-CF45-8929-0D455AD82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78" y="2333426"/>
            <a:ext cx="5333922" cy="40978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Screen Shot 2019-04-08 at 7.27.15 PM.png">
            <a:extLst>
              <a:ext uri="{FF2B5EF4-FFF2-40B4-BE49-F238E27FC236}">
                <a16:creationId xmlns:a16="http://schemas.microsoft.com/office/drawing/2014/main" id="{7C5D1109-D39D-E840-9CCB-9BBB2BB80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2386069"/>
            <a:ext cx="4994293" cy="40739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F2B983E-F3DA-7F43-BD9E-F7181FCBBF66}"/>
              </a:ext>
            </a:extLst>
          </p:cNvPr>
          <p:cNvSpPr/>
          <p:nvPr/>
        </p:nvSpPr>
        <p:spPr>
          <a:xfrm>
            <a:off x="8686800" y="1888960"/>
            <a:ext cx="1212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4/19/18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D45FF14-6577-C64A-A8D1-E77057945A1E}"/>
              </a:ext>
            </a:extLst>
          </p:cNvPr>
          <p:cNvSpPr/>
          <p:nvPr/>
        </p:nvSpPr>
        <p:spPr>
          <a:xfrm>
            <a:off x="3124200" y="183993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8/9/17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295191"/>
      </p:ext>
    </p:extLst>
  </p:cSld>
  <p:clrMapOvr>
    <a:masterClrMapping/>
  </p:clrMapOvr>
  <p:transition spd="slow"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Ledezma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95400"/>
            <a:ext cx="11582400" cy="511811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Organizing pneumonia</a:t>
            </a:r>
            <a:endParaRPr lang="en-US" sz="2400" dirty="0"/>
          </a:p>
        </p:txBody>
      </p:sp>
      <p:pic>
        <p:nvPicPr>
          <p:cNvPr id="8" name="Picture 7" descr="Screen Clipping">
            <a:extLst>
              <a:ext uri="{FF2B5EF4-FFF2-40B4-BE49-F238E27FC236}">
                <a16:creationId xmlns:a16="http://schemas.microsoft.com/office/drawing/2014/main" id="{6FC42904-0AF6-8049-9207-3EE6AA83C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308" y="2275724"/>
            <a:ext cx="3913383" cy="43093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Screen Clipping">
            <a:extLst>
              <a:ext uri="{FF2B5EF4-FFF2-40B4-BE49-F238E27FC236}">
                <a16:creationId xmlns:a16="http://schemas.microsoft.com/office/drawing/2014/main" id="{0D0A2759-574A-5643-BD3E-66349DB460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809" y="2275724"/>
            <a:ext cx="4049590" cy="42774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B53154-33CC-0D4E-BA91-7B5DE5630B37}"/>
              </a:ext>
            </a:extLst>
          </p:cNvPr>
          <p:cNvSpPr/>
          <p:nvPr/>
        </p:nvSpPr>
        <p:spPr>
          <a:xfrm>
            <a:off x="9048260" y="1725874"/>
            <a:ext cx="104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2/8/18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3CDBA4-0854-7840-A7F5-2194C8493CE7}"/>
              </a:ext>
            </a:extLst>
          </p:cNvPr>
          <p:cNvSpPr/>
          <p:nvPr/>
        </p:nvSpPr>
        <p:spPr>
          <a:xfrm>
            <a:off x="2908664" y="1725874"/>
            <a:ext cx="104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1/5/18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79012"/>
      </p:ext>
    </p:extLst>
  </p:cSld>
  <p:clrMapOvr>
    <a:masterClrMapping/>
  </p:clrMapOvr>
  <p:transition spd="slow"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3">
            <a:extLst>
              <a:ext uri="{FF2B5EF4-FFF2-40B4-BE49-F238E27FC236}">
                <a16:creationId xmlns:a16="http://schemas.microsoft.com/office/drawing/2014/main" id="{0987EE32-E2FC-744C-B7F3-F394927F7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447800"/>
            <a:ext cx="11391900" cy="43434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02B2CC-04C5-3B4E-B2A8-4C64F21D4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PACIFIC: Select Adverse Events</a:t>
            </a:r>
            <a:r>
              <a:rPr lang="en-US" dirty="0"/>
              <a:t> (AEs)</a:t>
            </a:r>
          </a:p>
        </p:txBody>
      </p:sp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E63F82A7-CFCB-774D-B8F9-F5EF9B9F9B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4798004"/>
              </p:ext>
            </p:extLst>
          </p:nvPr>
        </p:nvGraphicFramePr>
        <p:xfrm>
          <a:off x="533400" y="1639130"/>
          <a:ext cx="11058091" cy="399967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10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46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996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noProof="0" dirty="0" err="1"/>
                        <a:t>Durvalumab</a:t>
                      </a:r>
                      <a:r>
                        <a:rPr lang="en-US" sz="1800" noProof="0" dirty="0"/>
                        <a:t> (</a:t>
                      </a:r>
                      <a:r>
                        <a:rPr lang="en-US" sz="1800" baseline="0" noProof="0" dirty="0"/>
                        <a:t>n = 475)</a:t>
                      </a:r>
                      <a:endParaRPr lang="en-US" sz="1800" b="1" noProof="0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Placebo</a:t>
                      </a:r>
                      <a:r>
                        <a:rPr lang="en-GB" sz="1800" baseline="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(n = 234)</a:t>
                      </a:r>
                      <a:endParaRPr lang="en-GB" sz="1800" b="1" dirty="0">
                        <a:effectLst/>
                        <a:latin typeface="Arial Narrow" panose="020B060602020203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latin typeface="+mn-lt"/>
                        </a:rPr>
                        <a:t>A</a:t>
                      </a:r>
                      <a:r>
                        <a:rPr lang="en-GB" sz="1800" baseline="0" dirty="0">
                          <a:latin typeface="+mn-lt"/>
                        </a:rPr>
                        <a:t>ny-grade all-causality AEs</a:t>
                      </a:r>
                      <a:endParaRPr lang="en-GB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/>
                        <a:t>   Any</a:t>
                      </a:r>
                      <a:r>
                        <a:rPr lang="en-GB" sz="1800" kern="1200" baseline="0" dirty="0"/>
                        <a:t> A</a:t>
                      </a:r>
                      <a:r>
                        <a:rPr lang="en-GB" sz="1800" kern="1200" dirty="0"/>
                        <a:t>E (</a:t>
                      </a:r>
                      <a:r>
                        <a:rPr lang="en-US" sz="1800" kern="1200" dirty="0"/>
                        <a:t>Grade ≥3)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   Outcome of death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r>
                        <a:rPr lang="en-GB" sz="1800" b="1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lang="en-GB" sz="1800" b="1" baseline="0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GB" sz="1800" baseline="0" dirty="0"/>
                        <a:t>eading to discontinuation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035583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r>
                        <a:rPr lang="en-GB" sz="1800" dirty="0"/>
                        <a:t>Any serious AE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r>
                        <a:rPr lang="en-GB" sz="1800" baseline="0" dirty="0"/>
                        <a:t>Any grade pneumonitis or radiation pneumonitis</a:t>
                      </a:r>
                      <a:endParaRPr lang="en-GB" sz="1800" b="1" baseline="0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   Grade 3/4 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/>
                        <a:t>   Outcome of death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/>
                        <a:t>   Leading to discontinuation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AFD7BF3-137A-AA40-962D-79709B2F3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403428"/>
            <a:ext cx="109728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Antonia SJ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2017;377(20):1919-29. </a:t>
            </a:r>
          </a:p>
        </p:txBody>
      </p:sp>
    </p:spTree>
    <p:extLst>
      <p:ext uri="{BB962C8B-B14F-4D97-AF65-F5344CB8AC3E}">
        <p14:creationId xmlns:p14="http://schemas.microsoft.com/office/powerpoint/2010/main" val="906629300"/>
      </p:ext>
    </p:extLst>
  </p:cSld>
  <p:clrMapOvr>
    <a:masterClrMapping/>
  </p:clrMapOvr>
  <p:transition spd="slow"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143000" y="1296097"/>
            <a:ext cx="3124200" cy="477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9pPr>
          </a:lstStyle>
          <a:p>
            <a:pPr eaLnBrk="1"/>
            <a:r>
              <a:rPr lang="en-US" altLang="en-US" sz="2133" b="1" dirty="0" err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Hypophysitis</a:t>
            </a:r>
            <a:r>
              <a:rPr lang="en-US" altLang="en-US" sz="2133" b="1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</a:t>
            </a:r>
            <a:br>
              <a:rPr lang="en-US" altLang="en-US" sz="2133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</a:b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(fatigue)</a:t>
            </a:r>
          </a:p>
          <a:p>
            <a:pPr eaLnBrk="1"/>
            <a:endParaRPr lang="en-US" altLang="en-US" sz="1600" dirty="0">
              <a:solidFill>
                <a:schemeClr val="bg1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eaLnBrk="1"/>
            <a:r>
              <a:rPr lang="en-US" altLang="en-US" sz="2133" b="1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Thyroiditis</a:t>
            </a:r>
          </a:p>
          <a:p>
            <a:pPr eaLnBrk="1"/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(over/underactive thyroid)</a:t>
            </a:r>
          </a:p>
          <a:p>
            <a:pPr eaLnBrk="1"/>
            <a:endParaRPr lang="en-US" altLang="en-US" sz="1600" dirty="0">
              <a:solidFill>
                <a:schemeClr val="bg1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eaLnBrk="1"/>
            <a:r>
              <a:rPr lang="en-US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Adrenal Insufficiency </a:t>
            </a:r>
            <a:r>
              <a:rPr lang="en-US" altLang="en-US" sz="20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(</a:t>
            </a: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fatigue)</a:t>
            </a:r>
          </a:p>
          <a:p>
            <a:pPr eaLnBrk="1"/>
            <a:endParaRPr lang="en-US" altLang="en-US" sz="1600" dirty="0">
              <a:solidFill>
                <a:schemeClr val="bg1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eaLnBrk="1"/>
            <a:r>
              <a:rPr lang="en-US" altLang="en-US" sz="2133" b="1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Diabetes Mellitus</a:t>
            </a:r>
          </a:p>
          <a:p>
            <a:pPr eaLnBrk="1"/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(type I, II, fatigue, DKA)</a:t>
            </a:r>
            <a:endParaRPr lang="en-US" altLang="en-US" sz="2000" dirty="0">
              <a:solidFill>
                <a:schemeClr val="bg1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eaLnBrk="1"/>
            <a:endParaRPr lang="en-US" altLang="en-US" sz="1600" dirty="0">
              <a:solidFill>
                <a:schemeClr val="bg1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eaLnBrk="1"/>
            <a:r>
              <a:rPr lang="en-US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Colitis</a:t>
            </a:r>
          </a:p>
          <a:p>
            <a:pPr eaLnBrk="1"/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(diarrhea, </a:t>
            </a:r>
            <a:r>
              <a:rPr lang="en-US" alt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abd</a:t>
            </a: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pain)</a:t>
            </a:r>
          </a:p>
          <a:p>
            <a:pPr eaLnBrk="1"/>
            <a:endParaRPr lang="en-US" altLang="en-US" sz="1600" dirty="0">
              <a:solidFill>
                <a:schemeClr val="bg1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eaLnBrk="1"/>
            <a:r>
              <a:rPr lang="en-US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Dermatitis</a:t>
            </a:r>
            <a:r>
              <a:rPr lang="en-US" altLang="en-US" sz="20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</a:t>
            </a:r>
          </a:p>
          <a:p>
            <a:pPr eaLnBrk="1"/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(skin rash, itch, blistering)</a:t>
            </a:r>
          </a:p>
        </p:txBody>
      </p:sp>
      <p:sp>
        <p:nvSpPr>
          <p:cNvPr id="10" name="Rectangle 9">
            <a:extLst/>
          </p:cNvPr>
          <p:cNvSpPr>
            <a:spLocks noChangeArrowheads="1"/>
          </p:cNvSpPr>
          <p:nvPr/>
        </p:nvSpPr>
        <p:spPr bwMode="auto">
          <a:xfrm>
            <a:off x="8225670" y="1387116"/>
            <a:ext cx="2975729" cy="4770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254B8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254B8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254B8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254B8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254B8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54B8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54B8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54B8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54B8E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en-US" sz="2133" b="1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Pneumonitis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1600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(dyspnea, cough) </a:t>
            </a:r>
          </a:p>
          <a:p>
            <a:pPr>
              <a:spcBef>
                <a:spcPct val="0"/>
              </a:spcBef>
              <a:buNone/>
              <a:defRPr/>
            </a:pPr>
            <a:endParaRPr lang="en-US" altLang="en-US" sz="1600" kern="0" dirty="0">
              <a:solidFill>
                <a:schemeClr val="bg1"/>
              </a:solidFill>
              <a:cs typeface="Arial" panose="020B0604020202020204" pitchFamily="34" charset="0"/>
              <a:sym typeface="Helvetica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2133" b="1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Myocarditis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1600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(chest pain, dyspnea) </a:t>
            </a:r>
          </a:p>
          <a:p>
            <a:pPr>
              <a:spcBef>
                <a:spcPct val="0"/>
              </a:spcBef>
              <a:buNone/>
              <a:defRPr/>
            </a:pPr>
            <a:endParaRPr lang="en-US" altLang="en-US" sz="1600" kern="0" dirty="0">
              <a:solidFill>
                <a:schemeClr val="bg1"/>
              </a:solidFill>
              <a:cs typeface="Arial" panose="020B0604020202020204" pitchFamily="34" charset="0"/>
              <a:sym typeface="Helvetica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2133" b="1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Hepatitis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1600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(</a:t>
            </a:r>
            <a:r>
              <a:rPr lang="en-US" altLang="en-US" sz="1600" kern="0" dirty="0" err="1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abn</a:t>
            </a:r>
            <a:r>
              <a:rPr lang="en-US" altLang="en-US" sz="1600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 LFTs, jaundice)</a:t>
            </a:r>
          </a:p>
          <a:p>
            <a:pPr>
              <a:spcBef>
                <a:spcPct val="0"/>
              </a:spcBef>
              <a:buNone/>
              <a:defRPr/>
            </a:pPr>
            <a:endParaRPr lang="en-US" altLang="en-US" sz="1600" kern="0" dirty="0">
              <a:solidFill>
                <a:schemeClr val="bg1"/>
              </a:solidFill>
              <a:cs typeface="Arial" panose="020B0604020202020204" pitchFamily="34" charset="0"/>
              <a:sym typeface="Helvetica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2133" b="1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Pancreatitis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1600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(</a:t>
            </a:r>
            <a:r>
              <a:rPr lang="en-US" altLang="en-US" sz="1600" kern="0" dirty="0" err="1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abd</a:t>
            </a:r>
            <a:r>
              <a:rPr lang="en-US" altLang="en-US" sz="1600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 pain)</a:t>
            </a:r>
          </a:p>
          <a:p>
            <a:pPr>
              <a:spcBef>
                <a:spcPct val="0"/>
              </a:spcBef>
              <a:buNone/>
              <a:defRPr/>
            </a:pPr>
            <a:endParaRPr lang="en-US" altLang="en-US" sz="1600" kern="0" dirty="0">
              <a:solidFill>
                <a:schemeClr val="bg1"/>
              </a:solidFill>
              <a:cs typeface="Arial" panose="020B0604020202020204" pitchFamily="34" charset="0"/>
              <a:sym typeface="Helvetica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2133" b="1" kern="0" dirty="0" err="1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Neurotoxicities</a:t>
            </a:r>
            <a:endParaRPr lang="en-US" altLang="en-US" sz="2133" b="1" kern="0" dirty="0">
              <a:solidFill>
                <a:schemeClr val="bg1"/>
              </a:solidFill>
              <a:cs typeface="Arial" panose="020B0604020202020204" pitchFamily="34" charset="0"/>
              <a:sym typeface="Helvetica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1600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(MG, encephalitis)</a:t>
            </a:r>
          </a:p>
          <a:p>
            <a:pPr>
              <a:spcBef>
                <a:spcPct val="0"/>
              </a:spcBef>
              <a:buNone/>
              <a:defRPr/>
            </a:pPr>
            <a:endParaRPr lang="en-US" altLang="en-US" sz="1600" kern="0" dirty="0">
              <a:solidFill>
                <a:schemeClr val="bg1"/>
              </a:solidFill>
              <a:cs typeface="Arial" panose="020B0604020202020204" pitchFamily="34" charset="0"/>
              <a:sym typeface="Helvetica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en-US" sz="2133" b="1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Arthritis</a:t>
            </a:r>
            <a:r>
              <a:rPr lang="en-US" altLang="en-US" sz="2133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 </a:t>
            </a:r>
            <a:br>
              <a:rPr lang="en-US" altLang="en-US" sz="2133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</a:br>
            <a:r>
              <a:rPr lang="en-US" altLang="en-US" sz="1600" kern="0" dirty="0">
                <a:solidFill>
                  <a:schemeClr val="bg1"/>
                </a:solidFill>
                <a:cs typeface="Arial" panose="020B0604020202020204" pitchFamily="34" charset="0"/>
                <a:sym typeface="Helvetica"/>
              </a:rPr>
              <a:t>(joint pain)</a:t>
            </a:r>
          </a:p>
        </p:txBody>
      </p:sp>
      <p:pic>
        <p:nvPicPr>
          <p:cNvPr id="11" name="Picture 14">
            <a:extLst>
              <a:ext uri="{FF2B5EF4-FFF2-40B4-BE49-F238E27FC236}">
                <a16:creationId xmlns:a16="http://schemas.microsoft.com/office/drawing/2014/main" id="{A353600E-08DE-6C4F-92D2-3DF03BA8DD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35524" r="65596" b="11436"/>
          <a:stretch/>
        </p:blipFill>
        <p:spPr bwMode="auto">
          <a:xfrm>
            <a:off x="4724400" y="1209737"/>
            <a:ext cx="2515761" cy="56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8E22972-12B5-9245-AAAA-228CEA7ED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Symptoms of Immunotherapy Toxicity</a:t>
            </a:r>
          </a:p>
        </p:txBody>
      </p:sp>
    </p:spTree>
    <p:extLst>
      <p:ext uri="{BB962C8B-B14F-4D97-AF65-F5344CB8AC3E}">
        <p14:creationId xmlns:p14="http://schemas.microsoft.com/office/powerpoint/2010/main" val="74324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524000"/>
            <a:ext cx="10744200" cy="4968875"/>
          </a:xfrm>
        </p:spPr>
        <p:txBody>
          <a:bodyPr>
            <a:noAutofit/>
          </a:bodyPr>
          <a:lstStyle/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200" dirty="0"/>
              <a:t>Patient and family caregivers should receive timely and up-to-date education about immunotherapies, their mechanism of action and the clinical profile of possible </a:t>
            </a:r>
            <a:r>
              <a:rPr lang="en-US" sz="2200" dirty="0" err="1"/>
              <a:t>irAEs</a:t>
            </a:r>
            <a:r>
              <a:rPr lang="en-US" sz="2200" dirty="0"/>
              <a:t> prior to initiating therapy and throughout treatment and survivorship.</a:t>
            </a:r>
          </a:p>
          <a:p>
            <a:pPr>
              <a:spcBef>
                <a:spcPts val="1600"/>
              </a:spcBef>
              <a:spcAft>
                <a:spcPts val="1200"/>
              </a:spcAft>
              <a:defRPr/>
            </a:pPr>
            <a:r>
              <a:rPr lang="en-US" sz="2200" dirty="0"/>
              <a:t>Keep high level of suspicion that new symptoms are treatment related.</a:t>
            </a:r>
            <a:r>
              <a:rPr lang="en-US" altLang="en-US" sz="2200" dirty="0">
                <a:cs typeface="Arial" panose="020B0604020202020204" pitchFamily="34" charset="0"/>
                <a:sym typeface="Calibri"/>
              </a:rPr>
              <a:t> Rule out competing diagnoses (infection, progression, comorbidity). Consult an organ-specialist if needed.</a:t>
            </a:r>
            <a:endParaRPr lang="en-US" sz="2200" dirty="0"/>
          </a:p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200" dirty="0" err="1"/>
              <a:t>ICPi</a:t>
            </a:r>
            <a:r>
              <a:rPr lang="en-US" sz="2200" dirty="0"/>
              <a:t> therapy should be continued with close monitoring for Grade 1 toxicities with the exception of some neurologic, hematologic and cardiac toxicities.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6F14A2B-9F6E-7243-A558-31BC43798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1272994" cy="1143000"/>
          </a:xfrm>
        </p:spPr>
        <p:txBody>
          <a:bodyPr/>
          <a:lstStyle/>
          <a:p>
            <a:r>
              <a:rPr lang="en-US" sz="2400" dirty="0"/>
              <a:t>ASCO Guidelines: Management of Immune-Related Adverse Events (</a:t>
            </a:r>
            <a:r>
              <a:rPr lang="en-US" sz="2400" dirty="0" err="1"/>
              <a:t>irAEs</a:t>
            </a:r>
            <a:r>
              <a:rPr lang="en-US" sz="2400" dirty="0"/>
              <a:t>) for Patients Treated with Immune Checkpoint Inhibitor (</a:t>
            </a:r>
            <a:r>
              <a:rPr lang="en-US" sz="2400" dirty="0" err="1"/>
              <a:t>ICPi</a:t>
            </a:r>
            <a:r>
              <a:rPr lang="en-US" sz="2400" dirty="0"/>
              <a:t>) Therapy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18DD4D-8EFA-8843-9768-D48B21A40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403428"/>
            <a:ext cx="109728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 err="1"/>
              <a:t>Brahmer</a:t>
            </a:r>
            <a:r>
              <a:rPr lang="en-US" sz="1600" dirty="0"/>
              <a:t> JR et al. </a:t>
            </a:r>
            <a:r>
              <a:rPr lang="en-US" sz="1600" i="1" dirty="0"/>
              <a:t>J </a:t>
            </a:r>
            <a:r>
              <a:rPr lang="en-US" sz="1600" i="1" dirty="0" err="1"/>
              <a:t>Clin</a:t>
            </a:r>
            <a:r>
              <a:rPr lang="en-US" sz="1600" i="1" dirty="0"/>
              <a:t> Oncol</a:t>
            </a:r>
            <a:r>
              <a:rPr lang="en-US" sz="1600" dirty="0"/>
              <a:t> 2018;36(17):1714-68.</a:t>
            </a:r>
          </a:p>
        </p:txBody>
      </p:sp>
    </p:spTree>
    <p:extLst>
      <p:ext uri="{BB962C8B-B14F-4D97-AF65-F5344CB8AC3E}">
        <p14:creationId xmlns:p14="http://schemas.microsoft.com/office/powerpoint/2010/main" val="222601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59"/>
            <a:ext cx="9982200" cy="1143000"/>
          </a:xfrm>
        </p:spPr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ASCO Guidelines: Management of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irAEs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for Patients Treated with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ICPi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Therapy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6E318CD-A3F1-CA46-86C4-A357522D7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406" y="1435756"/>
            <a:ext cx="7163317" cy="4666312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Hold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ICPis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for Grade 3 toxicities and initiate high-dose corticosteroids (prednisone 1-2 mg/kg/day or methylprednisolone IV 1-2 mg/kg/day). Corticosteroids should be tapered over the course of at least 4-6 weeks. If symptoms do not improve with 48-72 hours of high-dose corticosteroid, infliximab may be offered for some toxicities.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When symptoms and/or laboratory values revert to Grade 1 or lower,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rechallenging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ICPis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may be offered; however, caution is advised, especially in those patients with early-onset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irAEs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 Dose adjustments are recommended.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 general, Grade 4 toxicities warrant permanent discontinuation </a:t>
            </a:r>
            <a:b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ICPis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with the exception of endocrinopathies that have been controlled by hormone replacement.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09296C-C6FB-6A44-89F7-871A944E6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1460375"/>
            <a:ext cx="4343400" cy="3873626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274320" tIns="91440">
            <a:noAutofit/>
          </a:bodyPr>
          <a:lstStyle>
            <a:lvl1pPr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 Neue" pitchFamily="2" charset="0"/>
                <a:cs typeface="Helvetica Neue" pitchFamily="2" charset="0"/>
                <a:sym typeface="Helvetica" panose="020B0604020202020204" pitchFamily="34" charset="0"/>
              </a:defRPr>
            </a:lvl9pPr>
          </a:lstStyle>
          <a:p>
            <a:pPr eaLnBrk="1"/>
            <a:r>
              <a:rPr lang="en-US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Grade 1</a:t>
            </a:r>
            <a:r>
              <a:rPr lang="en-US" altLang="en-US" sz="20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 marL="228600" indent="-228600" eaLnBrk="1">
              <a:buFont typeface="System Font Regular"/>
              <a:buChar char="–"/>
            </a:pP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Supportive care</a:t>
            </a:r>
          </a:p>
          <a:p>
            <a:pPr marL="228600" indent="-228600" eaLnBrk="1">
              <a:buFont typeface="System Font Regular"/>
              <a:buChar char="–"/>
            </a:pP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Consider withholding drug</a:t>
            </a:r>
            <a:endParaRPr lang="en-US" altLang="en-US" sz="2000" dirty="0">
              <a:solidFill>
                <a:schemeClr val="bg1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eaLnBrk="1"/>
            <a:r>
              <a:rPr lang="en-US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Grade 2</a:t>
            </a:r>
            <a:r>
              <a:rPr lang="en-US" altLang="en-US" sz="20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 marL="228600" indent="-228600" eaLnBrk="1">
              <a:buFont typeface="System Font Regular"/>
              <a:buChar char="–"/>
            </a:pP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Withhold drug</a:t>
            </a:r>
          </a:p>
          <a:p>
            <a:pPr marL="228600" indent="-228600" eaLnBrk="1">
              <a:buFont typeface="System Font Regular"/>
              <a:buChar char="–"/>
            </a:pP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Low-dose corticosteroids </a:t>
            </a:r>
          </a:p>
          <a:p>
            <a:pPr marL="228600" indent="-228600" eaLnBrk="1">
              <a:buFont typeface="System Font Regular"/>
              <a:buChar char="–"/>
            </a:pP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(prednisone 0.5-1mg/kg/day/equivalent)</a:t>
            </a:r>
          </a:p>
          <a:p>
            <a:pPr marL="228600" indent="-228600" eaLnBrk="1">
              <a:buFont typeface="System Font Regular"/>
              <a:buChar char="–"/>
            </a:pP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Consider </a:t>
            </a:r>
            <a:r>
              <a:rPr lang="en-US" altLang="en-US" sz="1600" dirty="0" err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redose</a:t>
            </a: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if resolves to Grade ≤1</a:t>
            </a:r>
            <a:endParaRPr lang="en-US" altLang="en-US" sz="2000" dirty="0">
              <a:solidFill>
                <a:schemeClr val="bg1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eaLnBrk="1"/>
            <a:r>
              <a:rPr lang="en-US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Grades 3-4</a:t>
            </a:r>
            <a:r>
              <a:rPr lang="en-US" altLang="en-US" sz="20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 marL="171450" indent="-160338" eaLnBrk="1">
              <a:buFont typeface="System Font Regular"/>
              <a:buChar char="–"/>
            </a:pP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Discontinue drug </a:t>
            </a:r>
          </a:p>
          <a:p>
            <a:pPr marL="171450" indent="-160338" eaLnBrk="1">
              <a:buFont typeface="System Font Regular"/>
              <a:buChar char="–"/>
            </a:pP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High-dose corticosteroids </a:t>
            </a:r>
          </a:p>
          <a:p>
            <a:pPr marL="171450" indent="-160338" eaLnBrk="1">
              <a:buFont typeface="System Font Regular"/>
              <a:buChar char="–"/>
            </a:pP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(prednisone 1-2mg/kg/day/equivalent) taper over ≥ 4-6 weeks until ≤ Grade 1</a:t>
            </a:r>
          </a:p>
          <a:p>
            <a:pPr marL="171450" indent="-160338" eaLnBrk="1">
              <a:buFont typeface="System Font Regular"/>
              <a:buChar char="–"/>
            </a:pP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Consider additional immunosuppression</a:t>
            </a:r>
          </a:p>
          <a:p>
            <a:pPr eaLnBrk="1"/>
            <a:endParaRPr lang="en-US" altLang="en-US" sz="1600" dirty="0">
              <a:solidFill>
                <a:schemeClr val="bg1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eaLnBrk="1"/>
            <a:endParaRPr lang="en-US" altLang="en-US" sz="1600" dirty="0">
              <a:solidFill>
                <a:srgbClr val="FF40FF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595897-D26E-E54D-9299-B09F30E6A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403428"/>
            <a:ext cx="109728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 err="1"/>
              <a:t>Brahmer</a:t>
            </a:r>
            <a:r>
              <a:rPr lang="en-US" sz="1600" dirty="0"/>
              <a:t> JR et al. </a:t>
            </a:r>
            <a:r>
              <a:rPr lang="en-US" sz="1600" i="1" dirty="0"/>
              <a:t>J </a:t>
            </a:r>
            <a:r>
              <a:rPr lang="en-US" sz="1600" i="1" dirty="0" err="1"/>
              <a:t>Clin</a:t>
            </a:r>
            <a:r>
              <a:rPr lang="en-US" sz="1600" i="1" dirty="0"/>
              <a:t> Oncol</a:t>
            </a:r>
            <a:r>
              <a:rPr lang="en-US" sz="1600" dirty="0"/>
              <a:t> 2018;36(17):1714-68.</a:t>
            </a:r>
          </a:p>
        </p:txBody>
      </p:sp>
    </p:spTree>
    <p:extLst>
      <p:ext uri="{BB962C8B-B14F-4D97-AF65-F5344CB8AC3E}">
        <p14:creationId xmlns:p14="http://schemas.microsoft.com/office/powerpoint/2010/main" val="199248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3">
            <a:extLst>
              <a:ext uri="{FF2B5EF4-FFF2-40B4-BE49-F238E27FC236}">
                <a16:creationId xmlns:a16="http://schemas.microsoft.com/office/drawing/2014/main" id="{DBFFB8FA-37A4-DA47-BD68-A8CF1E2EF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660" y="1731789"/>
            <a:ext cx="10789920" cy="1609344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D28B40-9BB2-8740-8B49-8F6AF929A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PACIFIC: Time to Pneumonitis Onset and Treatment Exposure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6D22BD3-00B5-7D46-A7A3-A2D6867E38E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5323554"/>
              </p:ext>
            </p:extLst>
          </p:nvPr>
        </p:nvGraphicFramePr>
        <p:xfrm>
          <a:off x="685801" y="1802838"/>
          <a:ext cx="10631132" cy="1483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946429">
                  <a:extLst>
                    <a:ext uri="{9D8B030D-6E8A-4147-A177-3AD203B41FA5}">
                      <a16:colId xmlns:a16="http://schemas.microsoft.com/office/drawing/2014/main" val="1445208441"/>
                    </a:ext>
                  </a:extLst>
                </a:gridCol>
                <a:gridCol w="2879265">
                  <a:extLst>
                    <a:ext uri="{9D8B030D-6E8A-4147-A177-3AD203B41FA5}">
                      <a16:colId xmlns:a16="http://schemas.microsoft.com/office/drawing/2014/main" val="2078573311"/>
                    </a:ext>
                  </a:extLst>
                </a:gridCol>
                <a:gridCol w="2805438">
                  <a:extLst>
                    <a:ext uri="{9D8B030D-6E8A-4147-A177-3AD203B41FA5}">
                      <a16:colId xmlns:a16="http://schemas.microsoft.com/office/drawing/2014/main" val="3931155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Durvalumab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Placebo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2517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time</a:t>
                      </a:r>
                      <a:r>
                        <a:rPr lang="en-GB" sz="16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onset from 1</a:t>
                      </a:r>
                      <a:r>
                        <a:rPr lang="en-GB" sz="1600" b="0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</a:t>
                      </a:r>
                      <a:r>
                        <a:rPr lang="en-GB" sz="16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dose (range)</a:t>
                      </a:r>
                    </a:p>
                  </a:txBody>
                  <a:tcPr marL="12192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55.0 (1-406) days</a:t>
                      </a:r>
                    </a:p>
                  </a:txBody>
                  <a:tcPr marL="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55.0 (1-255) days</a:t>
                      </a:r>
                    </a:p>
                  </a:txBody>
                  <a:tcPr marL="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3503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time to onset from radiotherapy (range)</a:t>
                      </a:r>
                    </a:p>
                  </a:txBody>
                  <a:tcPr marL="12192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73.0 (20-433) days</a:t>
                      </a:r>
                    </a:p>
                  </a:txBody>
                  <a:tcPr marL="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76.5 (24-280) days</a:t>
                      </a:r>
                    </a:p>
                  </a:txBody>
                  <a:tcPr marL="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74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duration (range)</a:t>
                      </a:r>
                      <a:endParaRPr lang="en-GB" sz="16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64.0 (3-568) days</a:t>
                      </a:r>
                    </a:p>
                  </a:txBody>
                  <a:tcPr marL="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57.0 (5-187) days</a:t>
                      </a:r>
                    </a:p>
                  </a:txBody>
                  <a:tcPr marL="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16908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683589B-338A-FE4C-97F2-77B9C03E4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01" y="6439650"/>
            <a:ext cx="109728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 err="1"/>
              <a:t>Vansteenkiste</a:t>
            </a:r>
            <a:r>
              <a:rPr lang="en-US" sz="1600" dirty="0"/>
              <a:t> JF et al. </a:t>
            </a:r>
            <a:r>
              <a:rPr lang="en-US" sz="1600" i="1" dirty="0"/>
              <a:t>Proc IASLC/WCLC</a:t>
            </a:r>
            <a:r>
              <a:rPr lang="en-US" sz="1600" dirty="0"/>
              <a:t> 2018;Abstract MA05.02.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3871F4-83A1-FB47-A40F-3DE109F4371B}"/>
              </a:ext>
            </a:extLst>
          </p:cNvPr>
          <p:cNvSpPr txBox="1"/>
          <p:nvPr/>
        </p:nvSpPr>
        <p:spPr>
          <a:xfrm>
            <a:off x="618162" y="1290888"/>
            <a:ext cx="6830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to onset of pneumonitis was similar between arms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073D14-B53B-C24B-A57E-90F2FB968DDE}"/>
              </a:ext>
            </a:extLst>
          </p:cNvPr>
          <p:cNvSpPr txBox="1"/>
          <p:nvPr/>
        </p:nvSpPr>
        <p:spPr>
          <a:xfrm>
            <a:off x="685800" y="3429000"/>
            <a:ext cx="94019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treatment exposure was similar for patients with or without pneumonitis</a:t>
            </a:r>
            <a:endParaRPr lang="en-US" sz="2000" b="1" baseline="30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AB6DD0B5-8FB2-4244-8BBF-3F72C1E0E3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0274896"/>
              </p:ext>
            </p:extLst>
          </p:nvPr>
        </p:nvGraphicFramePr>
        <p:xfrm>
          <a:off x="848564" y="3804514"/>
          <a:ext cx="4876800" cy="2623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099DFDB8-424E-2F4A-B5FE-C4B70856FA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6376027"/>
              </p:ext>
            </p:extLst>
          </p:nvPr>
        </p:nvGraphicFramePr>
        <p:xfrm>
          <a:off x="5783884" y="3804513"/>
          <a:ext cx="4876800" cy="2621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5CDE77D-DAEA-F640-BED3-F9BA6C3D134B}"/>
              </a:ext>
            </a:extLst>
          </p:cNvPr>
          <p:cNvSpPr txBox="1"/>
          <p:nvPr/>
        </p:nvSpPr>
        <p:spPr>
          <a:xfrm>
            <a:off x="8153400" y="3970111"/>
            <a:ext cx="3048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Placebo with pneumonitis (n = 58)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69E536-2ED1-3A46-B129-3D64047FA42C}"/>
              </a:ext>
            </a:extLst>
          </p:cNvPr>
          <p:cNvSpPr txBox="1"/>
          <p:nvPr/>
        </p:nvSpPr>
        <p:spPr>
          <a:xfrm>
            <a:off x="8153400" y="4225092"/>
            <a:ext cx="3048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Placebo without pneumonitis (n = 176)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046F3E-6E5F-C846-92F7-01FD28F15C69}"/>
              </a:ext>
            </a:extLst>
          </p:cNvPr>
          <p:cNvSpPr/>
          <p:nvPr/>
        </p:nvSpPr>
        <p:spPr bwMode="auto">
          <a:xfrm>
            <a:off x="8052016" y="4033271"/>
            <a:ext cx="101384" cy="101384"/>
          </a:xfrm>
          <a:prstGeom prst="rect">
            <a:avLst/>
          </a:prstGeom>
          <a:solidFill>
            <a:srgbClr val="F9951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1BAA25-0BF7-FA4E-A666-D76A490A8D3D}"/>
              </a:ext>
            </a:extLst>
          </p:cNvPr>
          <p:cNvSpPr/>
          <p:nvPr/>
        </p:nvSpPr>
        <p:spPr bwMode="auto">
          <a:xfrm>
            <a:off x="8052016" y="4290692"/>
            <a:ext cx="101384" cy="101384"/>
          </a:xfrm>
          <a:prstGeom prst="rect">
            <a:avLst/>
          </a:prstGeom>
          <a:solidFill>
            <a:srgbClr val="F9D99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F636E8E-500E-4B48-BF7B-E60CBDAF4A17}"/>
              </a:ext>
            </a:extLst>
          </p:cNvPr>
          <p:cNvGrpSpPr/>
          <p:nvPr/>
        </p:nvGrpSpPr>
        <p:grpSpPr>
          <a:xfrm>
            <a:off x="2583808" y="3966796"/>
            <a:ext cx="3149384" cy="516591"/>
            <a:chOff x="4158500" y="6042707"/>
            <a:chExt cx="3149384" cy="51659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7E3301-5FA6-A14B-A3A7-3AE9ECCA278E}"/>
                </a:ext>
              </a:extLst>
            </p:cNvPr>
            <p:cNvSpPr txBox="1"/>
            <p:nvPr/>
          </p:nvSpPr>
          <p:spPr>
            <a:xfrm>
              <a:off x="4259884" y="6042707"/>
              <a:ext cx="3048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err="1"/>
                <a:t>Durvalumab</a:t>
              </a:r>
              <a:r>
                <a:rPr lang="en-US" sz="1100" b="1" dirty="0"/>
                <a:t> with pneumonitis (n = 161)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22CE9F0-315F-994B-9767-25646FC14E0D}"/>
                </a:ext>
              </a:extLst>
            </p:cNvPr>
            <p:cNvSpPr txBox="1"/>
            <p:nvPr/>
          </p:nvSpPr>
          <p:spPr>
            <a:xfrm>
              <a:off x="4259884" y="6297688"/>
              <a:ext cx="3048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err="1"/>
                <a:t>Durvalumab</a:t>
              </a:r>
              <a:r>
                <a:rPr lang="en-US" sz="1100" b="1" dirty="0"/>
                <a:t> without pneumonitis (n = 314)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96C4C39-895F-814C-8866-D1D4C20DC325}"/>
                </a:ext>
              </a:extLst>
            </p:cNvPr>
            <p:cNvSpPr/>
            <p:nvPr/>
          </p:nvSpPr>
          <p:spPr bwMode="auto">
            <a:xfrm>
              <a:off x="4158500" y="6130929"/>
              <a:ext cx="101384" cy="10138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633A0E7-17D9-F741-9585-9AB18DE7D5DE}"/>
                </a:ext>
              </a:extLst>
            </p:cNvPr>
            <p:cNvSpPr/>
            <p:nvPr/>
          </p:nvSpPr>
          <p:spPr bwMode="auto">
            <a:xfrm>
              <a:off x="4158500" y="6388350"/>
              <a:ext cx="101384" cy="101384"/>
            </a:xfrm>
            <a:prstGeom prst="rect">
              <a:avLst/>
            </a:prstGeom>
            <a:solidFill>
              <a:srgbClr val="DCFFC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8191898"/>
      </p:ext>
    </p:extLst>
  </p:cSld>
  <p:clrMapOvr>
    <a:masterClrMapping/>
  </p:clrMapOvr>
  <p:transition spd="slow"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3">
            <a:extLst>
              <a:ext uri="{FF2B5EF4-FFF2-40B4-BE49-F238E27FC236}">
                <a16:creationId xmlns:a16="http://schemas.microsoft.com/office/drawing/2014/main" id="{0FF8AD0C-B6DD-D24C-AE44-99E104D28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141" y="1233344"/>
            <a:ext cx="10797059" cy="4387527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D28B40-9BB2-8740-8B49-8F6AF929A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PACIFIC: Multivariate Analysis of Factors Potentially Associated with Pneumonitis for Patients Treated with Durvalumab* 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80E257-5EB3-5343-8595-990FFA5B3C92}"/>
              </a:ext>
            </a:extLst>
          </p:cNvPr>
          <p:cNvSpPr txBox="1"/>
          <p:nvPr/>
        </p:nvSpPr>
        <p:spPr>
          <a:xfrm>
            <a:off x="476040" y="6115652"/>
            <a:ext cx="6295313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67" baseline="30000" dirty="0">
                <a:latin typeface="Arial" panose="020B0604020202020204" pitchFamily="34" charset="0"/>
                <a:cs typeface="Arial" panose="020B0604020202020204" pitchFamily="34" charset="0"/>
              </a:rPr>
              <a:t>†</a:t>
            </a:r>
            <a:r>
              <a:rPr lang="en-US" sz="1067" dirty="0">
                <a:latin typeface="Arial" panose="020B0604020202020204" pitchFamily="34" charset="0"/>
                <a:cs typeface="Arial" panose="020B0604020202020204" pitchFamily="34" charset="0"/>
              </a:rPr>
              <a:t>Continuous covariate</a:t>
            </a:r>
          </a:p>
          <a:p>
            <a:r>
              <a:rPr lang="en-US" sz="1067" baseline="30000" dirty="0">
                <a:latin typeface="Arial" panose="020B0604020202020204" pitchFamily="34" charset="0"/>
                <a:cs typeface="Arial" panose="020B0604020202020204" pitchFamily="34" charset="0"/>
              </a:rPr>
              <a:t>‡</a:t>
            </a:r>
            <a:r>
              <a:rPr lang="en-US" sz="1067" dirty="0">
                <a:latin typeface="Arial" panose="020B0604020202020204" pitchFamily="34" charset="0"/>
                <a:cs typeface="Arial" panose="020B0604020202020204" pitchFamily="34" charset="0"/>
              </a:rPr>
              <a:t>A grouped term comprising COPD, chronic bronchitis, emphysema, and obstructive airways disorder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3D6837-79B3-B240-B134-5D663B0C985B}"/>
              </a:ext>
            </a:extLst>
          </p:cNvPr>
          <p:cNvSpPr txBox="1"/>
          <p:nvPr/>
        </p:nvSpPr>
        <p:spPr>
          <a:xfrm>
            <a:off x="444445" y="5715337"/>
            <a:ext cx="11315755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dirty="0">
                <a:latin typeface="Arial" panose="020B0604020202020204" pitchFamily="34" charset="0"/>
                <a:cs typeface="Arial" panose="020B0604020202020204" pitchFamily="34" charset="0"/>
              </a:rPr>
              <a:t>*Logistic regression analysis, modeling the probability of occurrence of any-grade pneumonitis; an odds ratio (OR) for group A versus group B of &lt;1 implies lower risk for group A relative to group B, and OR &gt;1 implies lower risk for group 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D01389-F07E-494A-93F0-733F7D39D177}"/>
              </a:ext>
            </a:extLst>
          </p:cNvPr>
          <p:cNvSpPr txBox="1"/>
          <p:nvPr/>
        </p:nvSpPr>
        <p:spPr>
          <a:xfrm>
            <a:off x="8305800" y="1575166"/>
            <a:ext cx="3054041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067" dirty="0">
                <a:latin typeface="Arial" panose="020B0604020202020204" pitchFamily="34" charset="0"/>
                <a:cs typeface="Arial" panose="020B0604020202020204" pitchFamily="34" charset="0"/>
              </a:rPr>
              <a:t>Note: Pneumonitis is a grouped term that </a:t>
            </a:r>
            <a:br>
              <a:rPr lang="en-US" sz="1067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67" dirty="0">
                <a:latin typeface="Arial" panose="020B0604020202020204" pitchFamily="34" charset="0"/>
                <a:cs typeface="Arial" panose="020B0604020202020204" pitchFamily="34" charset="0"/>
              </a:rPr>
              <a:t>includes pneumonitis and radiation pneumonitis</a:t>
            </a:r>
            <a:endParaRPr lang="en-US" sz="1067" kern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Helvetic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B78BC4-676D-1F41-BD6E-6E92D1D473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01" y="6470428"/>
            <a:ext cx="10972800" cy="330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Vansteenkiste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JF et al.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Proc IASLC/WCLC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2018;Abstract MA05.02.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7EA10B64-D229-6340-915D-EB150B19AC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179108"/>
              </p:ext>
            </p:extLst>
          </p:nvPr>
        </p:nvGraphicFramePr>
        <p:xfrm>
          <a:off x="895140" y="1420279"/>
          <a:ext cx="10439400" cy="4030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9850">
                  <a:extLst>
                    <a:ext uri="{9D8B030D-6E8A-4147-A177-3AD203B41FA5}">
                      <a16:colId xmlns:a16="http://schemas.microsoft.com/office/drawing/2014/main" val="832928694"/>
                    </a:ext>
                  </a:extLst>
                </a:gridCol>
                <a:gridCol w="6307137">
                  <a:extLst>
                    <a:ext uri="{9D8B030D-6E8A-4147-A177-3AD203B41FA5}">
                      <a16:colId xmlns:a16="http://schemas.microsoft.com/office/drawing/2014/main" val="626823258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311522727"/>
                    </a:ext>
                  </a:extLst>
                </a:gridCol>
              </a:tblGrid>
              <a:tr h="318537">
                <a:tc gridSpan="2">
                  <a:txBody>
                    <a:bodyPr/>
                    <a:lstStyle/>
                    <a:p>
                      <a:pPr algn="l"/>
                      <a:endParaRPr lang="en-US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Odds ratio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4931512"/>
                  </a:ext>
                </a:extLst>
              </a:tr>
              <a:tr h="29312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en-GB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Sex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Male vs Female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68372"/>
                  </a:ext>
                </a:extLst>
              </a:tr>
              <a:tr h="293121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 at randomization</a:t>
                      </a:r>
                      <a:r>
                        <a:rPr lang="en-GB" sz="1400" b="1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†</a:t>
                      </a:r>
                      <a:endParaRPr lang="en-GB" sz="1400" b="1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1.01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97290"/>
                  </a:ext>
                </a:extLst>
              </a:tr>
              <a:tr h="293121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Smoking status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Smoker vs </a:t>
                      </a:r>
                      <a:r>
                        <a:rPr lang="en-GB" sz="1400" b="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Nonsmoker</a:t>
                      </a:r>
                      <a:endParaRPr lang="en-GB" sz="14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0.67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89980"/>
                  </a:ext>
                </a:extLst>
              </a:tr>
              <a:tr h="293121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Disease stage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IIIA vs. IIIB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1.39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845468"/>
                  </a:ext>
                </a:extLst>
              </a:tr>
              <a:tr h="293121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Histology</a:t>
                      </a:r>
                    </a:p>
                  </a:txBody>
                  <a:tcPr marL="121920" marR="0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Squamous vs </a:t>
                      </a:r>
                      <a:r>
                        <a:rPr lang="en-GB" sz="1400" b="1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Nonsquamous</a:t>
                      </a:r>
                      <a:endParaRPr lang="en-GB" sz="14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8964513"/>
                  </a:ext>
                </a:extLst>
              </a:tr>
              <a:tr h="627584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Best response to prior CRT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 vs SD</a:t>
                      </a:r>
                    </a:p>
                    <a:p>
                      <a:pPr marL="0" marR="0" lvl="0" indent="0" algn="ctr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 vs SD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0.88</a:t>
                      </a:r>
                      <a:b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4762063"/>
                  </a:ext>
                </a:extLst>
              </a:tr>
              <a:tr h="293121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WHO PS</a:t>
                      </a:r>
                    </a:p>
                  </a:txBody>
                  <a:tcPr marL="121920" marR="0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vs 1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0.64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872241"/>
                  </a:ext>
                </a:extLst>
              </a:tr>
              <a:tr h="293121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Region</a:t>
                      </a:r>
                    </a:p>
                  </a:txBody>
                  <a:tcPr marL="121920" marR="0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Asia vs Non-Asia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5.40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098456"/>
                  </a:ext>
                </a:extLst>
              </a:tr>
              <a:tr h="445952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 from RT to randomization </a:t>
                      </a:r>
                      <a:endParaRPr lang="en-GB" sz="14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&lt;14 vs ≥14 Days</a:t>
                      </a:r>
                    </a:p>
                  </a:txBody>
                  <a:tcPr marL="12192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1.24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8258599"/>
                  </a:ext>
                </a:extLst>
              </a:tr>
              <a:tr h="293121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 induction CT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 vs No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3772166"/>
                  </a:ext>
                </a:extLst>
              </a:tr>
              <a:tr h="293121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 COPD</a:t>
                      </a:r>
                      <a:r>
                        <a:rPr lang="en-GB" sz="1400" b="1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‡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 vs </a:t>
                      </a:r>
                      <a:r>
                        <a:rPr lang="en-GB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12192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239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232246"/>
      </p:ext>
    </p:extLst>
  </p:cSld>
  <p:clrMapOvr>
    <a:masterClrMapping/>
  </p:clrMapOvr>
  <p:transition spd="slow" advClick="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3">
            <a:extLst>
              <a:ext uri="{FF2B5EF4-FFF2-40B4-BE49-F238E27FC236}">
                <a16:creationId xmlns:a16="http://schemas.microsoft.com/office/drawing/2014/main" id="{05A1B804-7BBD-E942-AB6C-AD6223C8C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476375"/>
            <a:ext cx="10972800" cy="4314825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97BFCF-5011-8044-9112-4FF3C2D1C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PACIFIC: Select Adverse Events (continued)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58F731C-4DAA-0D49-9CF6-702AD370C2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316672"/>
              </p:ext>
            </p:extLst>
          </p:nvPr>
        </p:nvGraphicFramePr>
        <p:xfrm>
          <a:off x="838200" y="1658171"/>
          <a:ext cx="10668000" cy="398179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2960388266"/>
                    </a:ext>
                  </a:extLst>
                </a:gridCol>
                <a:gridCol w="1608666">
                  <a:extLst>
                    <a:ext uri="{9D8B030D-6E8A-4147-A177-3AD203B41FA5}">
                      <a16:colId xmlns:a16="http://schemas.microsoft.com/office/drawing/2014/main" val="1832149363"/>
                    </a:ext>
                  </a:extLst>
                </a:gridCol>
                <a:gridCol w="1820334">
                  <a:extLst>
                    <a:ext uri="{9D8B030D-6E8A-4147-A177-3AD203B41FA5}">
                      <a16:colId xmlns:a16="http://schemas.microsoft.com/office/drawing/2014/main" val="77689299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726809704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698346733"/>
                    </a:ext>
                  </a:extLst>
                </a:gridCol>
              </a:tblGrid>
              <a:tr h="627856"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5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n>
                            <a:noFill/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Durvalumab</a:t>
                      </a:r>
                      <a:endParaRPr lang="en-US" dirty="0">
                        <a:ln>
                          <a:noFill/>
                        </a:ln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475)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5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Placebo</a:t>
                      </a:r>
                    </a:p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234)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5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0254886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r>
                        <a:rPr lang="en-US" b="1" dirty="0">
                          <a:ln>
                            <a:noFill/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n>
                            <a:noFill/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 grade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n>
                            <a:noFill/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3 or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n>
                            <a:noFill/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 grade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n>
                            <a:noFill/>
                          </a:ln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3 or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298532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Fatigue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869062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Dyspnea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4772115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Diarrhea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183511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Pyrexia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1615607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Pruritis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0720969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Rash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06077"/>
                  </a:ext>
                </a:extLst>
              </a:tr>
              <a:tr h="415637">
                <a:tc>
                  <a:txBody>
                    <a:bodyPr/>
                    <a:lstStyle/>
                    <a:p>
                      <a:pPr marL="0" marR="0" lvl="0" indent="0" algn="l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Upper respiratory tract infection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3407971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Hypothyroidism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015306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492B66D-1DC3-2343-BAEE-EA4CB34F09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403428"/>
            <a:ext cx="109728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455613" eaLnBrk="1" hangingPunct="1">
              <a:defRPr/>
            </a:pPr>
            <a:r>
              <a:rPr lang="nb-NO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Antonia SJ et al. </a:t>
            </a:r>
            <a:r>
              <a:rPr lang="nb-NO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N </a:t>
            </a:r>
            <a:r>
              <a:rPr lang="nb-NO" sz="1600" i="1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Engl</a:t>
            </a:r>
            <a:r>
              <a:rPr lang="nb-NO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J Med </a:t>
            </a:r>
            <a:r>
              <a:rPr lang="nb-NO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2017;377(20):1919-29. </a:t>
            </a:r>
          </a:p>
        </p:txBody>
      </p:sp>
    </p:spTree>
    <p:extLst>
      <p:ext uri="{BB962C8B-B14F-4D97-AF65-F5344CB8AC3E}">
        <p14:creationId xmlns:p14="http://schemas.microsoft.com/office/powerpoint/2010/main" val="2912067477"/>
      </p:ext>
    </p:extLst>
  </p:cSld>
  <p:clrMapOvr>
    <a:masterClrMapping/>
  </p:clrMapOvr>
  <p:transition spd="slow"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Ledezma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1277600" cy="5257800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FFCC31"/>
                </a:solidFill>
              </a:rPr>
              <a:t>A woman in her early 50s with Stage III adenocarcinoma of the lung </a:t>
            </a:r>
            <a:endParaRPr lang="en-US" sz="1800" b="1" dirty="0">
              <a:solidFill>
                <a:srgbClr val="FFCC31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CC31"/>
                </a:solidFill>
              </a:rPr>
              <a:t>Treatments received</a:t>
            </a:r>
            <a:endParaRPr lang="en-US" sz="2400" dirty="0">
              <a:solidFill>
                <a:srgbClr val="FFCC31"/>
              </a:solidFill>
            </a:endParaRPr>
          </a:p>
          <a:p>
            <a:r>
              <a:rPr lang="en-US" sz="2400" dirty="0"/>
              <a:t>Concurrent chemoradiation therapy, with cisplatin/pemetrexed </a:t>
            </a:r>
            <a:r>
              <a:rPr lang="en-US" sz="2400" dirty="0">
                <a:sym typeface="Wingdings" pitchFamily="2" charset="2"/>
              </a:rPr>
              <a:t></a:t>
            </a:r>
            <a:r>
              <a:rPr lang="en-US" sz="2400" dirty="0"/>
              <a:t> durvalumab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sz="2400" b="1" dirty="0">
                <a:solidFill>
                  <a:srgbClr val="FFCC31"/>
                </a:solidFill>
              </a:rPr>
              <a:t>Other considerations</a:t>
            </a:r>
          </a:p>
          <a:p>
            <a:r>
              <a:rPr lang="en-US" sz="2400" dirty="0"/>
              <a:t>Mother of twin girls, with good support system</a:t>
            </a:r>
          </a:p>
          <a:p>
            <a:r>
              <a:rPr lang="en-US" sz="2400" dirty="0"/>
              <a:t>History of melanoma in situ</a:t>
            </a:r>
          </a:p>
          <a:p>
            <a:r>
              <a:rPr lang="en-US" sz="2400" dirty="0"/>
              <a:t>EGFR mutation-positive lung cancer</a:t>
            </a:r>
          </a:p>
          <a:p>
            <a:r>
              <a:rPr lang="en-US" sz="2400" dirty="0"/>
              <a:t>Recently diagnosed with ER-positive, HER2-negative breast cancer, with lumpectomy planned</a:t>
            </a:r>
          </a:p>
          <a:p>
            <a:r>
              <a:rPr lang="en-US" sz="2400" dirty="0"/>
              <a:t>Subsequently developed brain metastases</a:t>
            </a:r>
          </a:p>
          <a:p>
            <a:pPr marL="0" indent="0">
              <a:buNone/>
            </a:pPr>
            <a:endParaRPr lang="en-US" sz="2400" dirty="0"/>
          </a:p>
          <a:p>
            <a:pPr marL="0" lv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22015471"/>
      </p:ext>
    </p:extLst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8">
            <a:extLst>
              <a:ext uri="{FF2B5EF4-FFF2-40B4-BE49-F238E27FC236}">
                <a16:creationId xmlns:a16="http://schemas.microsoft.com/office/drawing/2014/main" id="{56D94323-D291-C04E-9FA8-829A6EA1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Disclosures for </a:t>
            </a:r>
            <a:r>
              <a:rPr lang="en-US" altLang="en-US" dirty="0" err="1"/>
              <a:t>Dr</a:t>
            </a:r>
            <a:r>
              <a:rPr lang="en-US" altLang="en-US" dirty="0"/>
              <a:t> </a:t>
            </a:r>
            <a:r>
              <a:rPr lang="en-US" altLang="en-US" dirty="0" err="1"/>
              <a:t>Garon</a:t>
            </a:r>
            <a:endParaRPr lang="en-US" altLang="en-US" dirty="0"/>
          </a:p>
        </p:txBody>
      </p:sp>
      <p:graphicFrame>
        <p:nvGraphicFramePr>
          <p:cNvPr id="5" name="Group 45">
            <a:extLst>
              <a:ext uri="{FF2B5EF4-FFF2-40B4-BE49-F238E27FC236}">
                <a16:creationId xmlns:a16="http://schemas.microsoft.com/office/drawing/2014/main" id="{290920A7-D8FB-9E49-A728-1F81D93D361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81100" y="2133600"/>
          <a:ext cx="9829800" cy="4081402"/>
        </p:xfrm>
        <a:graphic>
          <a:graphicData uri="http://schemas.openxmlformats.org/drawingml/2006/table">
            <a:tbl>
              <a:tblPr/>
              <a:tblGrid>
                <a:gridCol w="273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Advisory Committee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Dracen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 Pharmaceuticals, EMD Serono Inc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806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Consulting Agreement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Merck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033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Contracted Research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AstraZeneca Pharmaceuticals LP, Bristol-Myers Squibb Company,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Dynavax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, Genentech,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Iovance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 Biotherapeutics, Lilly, Merck,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Mirati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 Therapeutics, Neon Therapeutics, Novartis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6787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57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Ledezma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1277600" cy="60960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Pretreatment PET CT: 8/9/18</a:t>
            </a:r>
            <a:endParaRPr lang="en-US" sz="2400" dirty="0"/>
          </a:p>
          <a:p>
            <a:pPr marL="0" lvl="0" indent="0">
              <a:buNone/>
            </a:pPr>
            <a:endParaRPr lang="en-US" sz="1600" dirty="0"/>
          </a:p>
        </p:txBody>
      </p:sp>
      <p:pic>
        <p:nvPicPr>
          <p:cNvPr id="4" name="Picture 3" descr="Screen Clipping">
            <a:extLst>
              <a:ext uri="{FF2B5EF4-FFF2-40B4-BE49-F238E27FC236}">
                <a16:creationId xmlns:a16="http://schemas.microsoft.com/office/drawing/2014/main" id="{B42F4788-E91D-D64C-AC7B-12FAA2BB3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454667"/>
            <a:ext cx="5598682" cy="31779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Screen Clipping">
            <a:extLst>
              <a:ext uri="{FF2B5EF4-FFF2-40B4-BE49-F238E27FC236}">
                <a16:creationId xmlns:a16="http://schemas.microsoft.com/office/drawing/2014/main" id="{FEAE5041-806B-2744-AF84-F0D675958C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966" y="2456736"/>
            <a:ext cx="5569227" cy="31758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3343673"/>
      </p:ext>
    </p:extLst>
  </p:cSld>
  <p:clrMapOvr>
    <a:masterClrMapping/>
  </p:clrMapOvr>
  <p:transition spd="slow"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Ledezma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1277600" cy="5316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err="1"/>
              <a:t>Postradiation</a:t>
            </a:r>
            <a:r>
              <a:rPr lang="en-US" b="1" dirty="0"/>
              <a:t> fibrosis</a:t>
            </a:r>
            <a:endParaRPr lang="en-US" sz="1600" dirty="0"/>
          </a:p>
        </p:txBody>
      </p:sp>
      <p:pic>
        <p:nvPicPr>
          <p:cNvPr id="8" name="Picture 7" descr="Screen Shot 2019-04-08 at 6.37.30 PM.png">
            <a:extLst>
              <a:ext uri="{FF2B5EF4-FFF2-40B4-BE49-F238E27FC236}">
                <a16:creationId xmlns:a16="http://schemas.microsoft.com/office/drawing/2014/main" id="{204B195B-63EF-C94A-8361-C9B14FFF3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25" y="2399664"/>
            <a:ext cx="5121749" cy="35064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Screen Shot 2019-04-08 at 6.37.50 PM.png">
            <a:extLst>
              <a:ext uri="{FF2B5EF4-FFF2-40B4-BE49-F238E27FC236}">
                <a16:creationId xmlns:a16="http://schemas.microsoft.com/office/drawing/2014/main" id="{5EA85B4E-1278-2B4A-AA02-EC521C5DA8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276" y="2399664"/>
            <a:ext cx="5105400" cy="35336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047C6F-2BCF-3E47-89B9-C273B0167C7B}"/>
              </a:ext>
            </a:extLst>
          </p:cNvPr>
          <p:cNvSpPr/>
          <p:nvPr/>
        </p:nvSpPr>
        <p:spPr>
          <a:xfrm>
            <a:off x="8839200" y="1903275"/>
            <a:ext cx="12121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en-US" b="1" dirty="0"/>
              <a:t>3/13/19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95F8F8-F896-DC4A-9961-E4B49B56DD6E}"/>
              </a:ext>
            </a:extLst>
          </p:cNvPr>
          <p:cNvSpPr/>
          <p:nvPr/>
        </p:nvSpPr>
        <p:spPr>
          <a:xfrm>
            <a:off x="2971800" y="1903274"/>
            <a:ext cx="104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1/2/19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120990"/>
      </p:ext>
    </p:extLst>
  </p:cSld>
  <p:clrMapOvr>
    <a:masterClrMapping/>
  </p:clrMapOvr>
  <p:transition spd="slow" advClick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Lee)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1277600" cy="52578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rgbClr val="FFCC31"/>
                </a:solidFill>
              </a:rPr>
              <a:t>A man in his early 60s with Stage IIIA adenocarcinoma of the lung </a:t>
            </a:r>
            <a:br>
              <a:rPr lang="en-US" sz="2400" b="1" dirty="0">
                <a:solidFill>
                  <a:srgbClr val="FFCC31"/>
                </a:solidFill>
              </a:rPr>
            </a:br>
            <a:r>
              <a:rPr lang="en-US" sz="2400" b="1" dirty="0">
                <a:solidFill>
                  <a:srgbClr val="FFCC31"/>
                </a:solidFill>
              </a:rPr>
              <a:t>(PD-L1 75%)</a:t>
            </a:r>
          </a:p>
          <a:p>
            <a:pPr marL="0" indent="0">
              <a:buNone/>
            </a:pPr>
            <a:endParaRPr lang="en-US" sz="2400" b="1" dirty="0">
              <a:solidFill>
                <a:srgbClr val="FFCC31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CC31"/>
                </a:solidFill>
              </a:rPr>
              <a:t>Treatments received</a:t>
            </a:r>
            <a:endParaRPr lang="en-US" sz="2400" dirty="0">
              <a:solidFill>
                <a:srgbClr val="FFCC31"/>
              </a:solidFill>
            </a:endParaRPr>
          </a:p>
          <a:p>
            <a:r>
              <a:rPr lang="en-US" sz="2400" dirty="0"/>
              <a:t>Induction chemo (cisplatin/pemetrexed)</a:t>
            </a:r>
          </a:p>
          <a:p>
            <a:r>
              <a:rPr lang="en-US" sz="2400" dirty="0"/>
              <a:t>Right middle and lower lobectomy</a:t>
            </a:r>
          </a:p>
          <a:p>
            <a:r>
              <a:rPr lang="en-US" sz="2400" dirty="0"/>
              <a:t>Postoperative chemoradiation therapy, with weekly carboplatin/paclitaxel</a:t>
            </a:r>
          </a:p>
          <a:p>
            <a:r>
              <a:rPr lang="en-US" sz="2400" dirty="0"/>
              <a:t>Consolidation durvalumab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400" b="1" dirty="0">
                <a:solidFill>
                  <a:srgbClr val="FFCC31"/>
                </a:solidFill>
              </a:rPr>
              <a:t>Other considerations</a:t>
            </a:r>
          </a:p>
          <a:p>
            <a:r>
              <a:rPr lang="en-US" sz="2400" dirty="0"/>
              <a:t>Practicing orthopedic surgeon who has not told anyone in his practice of his cancer diagnosis </a:t>
            </a:r>
          </a:p>
          <a:p>
            <a:endParaRPr lang="en-US" sz="1800" dirty="0"/>
          </a:p>
          <a:p>
            <a:pPr marL="0" lv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0752784"/>
      </p:ext>
    </p:extLst>
  </p:cSld>
  <p:clrMapOvr>
    <a:masterClrMapping/>
  </p:clrMapOvr>
  <p:transition spd="slow"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Lee)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5601B0-186D-0043-9E9B-483FA9620DEF}"/>
              </a:ext>
            </a:extLst>
          </p:cNvPr>
          <p:cNvSpPr txBox="1"/>
          <p:nvPr/>
        </p:nvSpPr>
        <p:spPr>
          <a:xfrm>
            <a:off x="290408" y="1447800"/>
            <a:ext cx="3073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/>
              <a:t>March 2018 </a:t>
            </a:r>
          </a:p>
          <a:p>
            <a:pPr algn="ctr"/>
            <a:r>
              <a:rPr lang="en-US" sz="1800" b="1" dirty="0"/>
              <a:t>Before Treatment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F13C13-A6F2-3844-8688-23090A90AA1F}"/>
              </a:ext>
            </a:extLst>
          </p:cNvPr>
          <p:cNvSpPr txBox="1"/>
          <p:nvPr/>
        </p:nvSpPr>
        <p:spPr>
          <a:xfrm>
            <a:off x="3513334" y="1447800"/>
            <a:ext cx="2574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/>
              <a:t>June 2018 </a:t>
            </a:r>
          </a:p>
          <a:p>
            <a:pPr algn="ctr"/>
            <a:r>
              <a:rPr lang="en-US" sz="1800" b="1" dirty="0"/>
              <a:t>After Induction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3BF38B-3788-1840-B257-746B2ABFF73F}"/>
              </a:ext>
            </a:extLst>
          </p:cNvPr>
          <p:cNvSpPr txBox="1"/>
          <p:nvPr/>
        </p:nvSpPr>
        <p:spPr>
          <a:xfrm>
            <a:off x="6435975" y="1447800"/>
            <a:ext cx="2390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/>
              <a:t>July 2018 </a:t>
            </a:r>
          </a:p>
          <a:p>
            <a:pPr algn="ctr"/>
            <a:r>
              <a:rPr lang="en-US" sz="1800" b="1" dirty="0"/>
              <a:t>After Surgery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4C5CBF-045F-2C42-BA9B-1C284C3F4A85}"/>
              </a:ext>
            </a:extLst>
          </p:cNvPr>
          <p:cNvSpPr txBox="1"/>
          <p:nvPr/>
        </p:nvSpPr>
        <p:spPr>
          <a:xfrm>
            <a:off x="9026234" y="1447800"/>
            <a:ext cx="2863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/>
              <a:t>December 2018 </a:t>
            </a:r>
          </a:p>
          <a:p>
            <a:pPr algn="ctr"/>
            <a:r>
              <a:rPr lang="en-US" sz="1800" b="1" dirty="0"/>
              <a:t>After CRT/</a:t>
            </a:r>
            <a:r>
              <a:rPr lang="en-US" sz="1800" b="1" dirty="0" err="1"/>
              <a:t>durvalumab</a:t>
            </a:r>
            <a:endParaRPr lang="en-US" sz="1800" b="1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C86913B-0713-244E-80BA-6FEB19741016}"/>
              </a:ext>
            </a:extLst>
          </p:cNvPr>
          <p:cNvGrpSpPr/>
          <p:nvPr/>
        </p:nvGrpSpPr>
        <p:grpSpPr>
          <a:xfrm>
            <a:off x="352891" y="2255378"/>
            <a:ext cx="11387387" cy="4032782"/>
            <a:chOff x="352891" y="2255378"/>
            <a:chExt cx="11387387" cy="403278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8BF4878-2572-0C4B-91B1-396E2B3FAA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074" t="803" r="20534" b="24365"/>
            <a:stretch/>
          </p:blipFill>
          <p:spPr>
            <a:xfrm>
              <a:off x="352891" y="2289524"/>
              <a:ext cx="2899122" cy="398854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F53EFA7-B717-4B4E-AF14-CF068A2F9B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2804" t="1181" r="27534" b="27197"/>
            <a:stretch/>
          </p:blipFill>
          <p:spPr>
            <a:xfrm>
              <a:off x="3471208" y="2260647"/>
              <a:ext cx="2695705" cy="402751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3074E89-F18B-F144-AA1A-66DAC7279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5981" t="2997" r="23409" b="25043"/>
            <a:stretch/>
          </p:blipFill>
          <p:spPr>
            <a:xfrm>
              <a:off x="6354164" y="2255378"/>
              <a:ext cx="2704875" cy="402751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167FB1F-78A9-AF42-AC37-C965556F22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7647" t="1523" r="26406" b="24906"/>
            <a:stretch/>
          </p:blipFill>
          <p:spPr>
            <a:xfrm>
              <a:off x="9246291" y="2255378"/>
              <a:ext cx="2493987" cy="3988545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D463481-A109-784B-82DD-DA9131CC0778}"/>
                </a:ext>
              </a:extLst>
            </p:cNvPr>
            <p:cNvSpPr/>
            <p:nvPr/>
          </p:nvSpPr>
          <p:spPr bwMode="auto">
            <a:xfrm>
              <a:off x="2490013" y="2289524"/>
              <a:ext cx="762000" cy="758476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9B09E33-C509-894E-9E1D-4EB81DE9DE12}"/>
                </a:ext>
              </a:extLst>
            </p:cNvPr>
            <p:cNvSpPr/>
            <p:nvPr/>
          </p:nvSpPr>
          <p:spPr bwMode="auto">
            <a:xfrm>
              <a:off x="5791200" y="2289524"/>
              <a:ext cx="368770" cy="758476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6858948-438E-444B-978F-4AFB217591D6}"/>
                </a:ext>
              </a:extLst>
            </p:cNvPr>
            <p:cNvSpPr/>
            <p:nvPr/>
          </p:nvSpPr>
          <p:spPr bwMode="auto">
            <a:xfrm>
              <a:off x="8460259" y="2289524"/>
              <a:ext cx="598780" cy="758476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3ACF5E5-DF61-6C49-A98D-0E156F6B9133}"/>
                </a:ext>
              </a:extLst>
            </p:cNvPr>
            <p:cNvSpPr/>
            <p:nvPr/>
          </p:nvSpPr>
          <p:spPr bwMode="auto">
            <a:xfrm>
              <a:off x="11137556" y="2289524"/>
              <a:ext cx="598780" cy="758476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1447122"/>
      </p:ext>
    </p:extLst>
  </p:cSld>
  <p:clrMapOvr>
    <a:masterClrMapping/>
  </p:clrMapOvr>
  <p:transition spd="slow"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earing a suit and tie smiling at the camera&#10;&#10;Description automatically generated">
            <a:extLst>
              <a:ext uri="{FF2B5EF4-FFF2-40B4-BE49-F238E27FC236}">
                <a16:creationId xmlns:a16="http://schemas.microsoft.com/office/drawing/2014/main" id="{37EA53C1-D467-2D4E-AD05-74ECF3206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658" y="2322705"/>
            <a:ext cx="2224506" cy="26694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E22311-58AD-8E49-AA67-990165540413}"/>
              </a:ext>
            </a:extLst>
          </p:cNvPr>
          <p:cNvSpPr/>
          <p:nvPr/>
        </p:nvSpPr>
        <p:spPr>
          <a:xfrm>
            <a:off x="5105400" y="2286000"/>
            <a:ext cx="6324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Matthew </a:t>
            </a:r>
            <a:r>
              <a:rPr lang="en-US" sz="2200" b="1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Gubens</a:t>
            </a: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MD, MS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Associate Professor, Thoracic Medical Oncology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University of California, San Francisco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 Francisco, California</a:t>
            </a:r>
          </a:p>
        </p:txBody>
      </p:sp>
    </p:spTree>
    <p:extLst>
      <p:ext uri="{BB962C8B-B14F-4D97-AF65-F5344CB8AC3E}">
        <p14:creationId xmlns:p14="http://schemas.microsoft.com/office/powerpoint/2010/main" val="825168578"/>
      </p:ext>
    </p:extLst>
  </p:cSld>
  <p:clrMapOvr>
    <a:masterClrMapping/>
  </p:clrMapOvr>
  <p:transition spd="slow"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8">
            <a:extLst>
              <a:ext uri="{FF2B5EF4-FFF2-40B4-BE49-F238E27FC236}">
                <a16:creationId xmlns:a16="http://schemas.microsoft.com/office/drawing/2014/main" id="{56D94323-D291-C04E-9FA8-829A6EA1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Disclosures for </a:t>
            </a:r>
            <a:r>
              <a:rPr lang="en-US" altLang="en-US" dirty="0" err="1"/>
              <a:t>Dr</a:t>
            </a:r>
            <a:r>
              <a:rPr lang="en-US" altLang="en-US" dirty="0"/>
              <a:t> </a:t>
            </a:r>
            <a:r>
              <a:rPr lang="en-US" altLang="en-US" dirty="0" err="1"/>
              <a:t>Gubens</a:t>
            </a:r>
            <a:endParaRPr lang="en-US" altLang="en-US" dirty="0"/>
          </a:p>
        </p:txBody>
      </p:sp>
      <p:graphicFrame>
        <p:nvGraphicFramePr>
          <p:cNvPr id="5" name="Group 45">
            <a:extLst>
              <a:ext uri="{FF2B5EF4-FFF2-40B4-BE49-F238E27FC236}">
                <a16:creationId xmlns:a16="http://schemas.microsoft.com/office/drawing/2014/main" id="{290920A7-D8FB-9E49-A728-1F81D93D361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81100" y="2133600"/>
          <a:ext cx="9829800" cy="3429000"/>
        </p:xfrm>
        <a:graphic>
          <a:graphicData uri="http://schemas.openxmlformats.org/drawingml/2006/table">
            <a:tbl>
              <a:tblPr/>
              <a:tblGrid>
                <a:gridCol w="273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56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Consulting Agreements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AstraZeneca Pharmaceuticals LP, Boehringer Ingelheim Pharmaceuticals Inc, Bristol-Myers Squibb Company, Genentech, Heron Therapeutics Inc, Roche Laboratories Inc, Takeda Oncology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339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Contracted Research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Celgene Corporation, Merck, Novartis,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OncoMed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 Pharmaceuticals Inc, Roche Laboratories Inc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75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white shirt&#10;&#10;Description automatically generated">
            <a:extLst>
              <a:ext uri="{FF2B5EF4-FFF2-40B4-BE49-F238E27FC236}">
                <a16:creationId xmlns:a16="http://schemas.microsoft.com/office/drawing/2014/main" id="{1BE9ED71-E3FD-444A-BB58-F5BA53684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658" y="2322705"/>
            <a:ext cx="2225310" cy="26703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E22311-58AD-8E49-AA67-990165540413}"/>
              </a:ext>
            </a:extLst>
          </p:cNvPr>
          <p:cNvSpPr/>
          <p:nvPr/>
        </p:nvSpPr>
        <p:spPr>
          <a:xfrm>
            <a:off x="5105400" y="2286000"/>
            <a:ext cx="6324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Blanca </a:t>
            </a:r>
            <a:r>
              <a:rPr lang="en-US" sz="2200" b="1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Ledezma</a:t>
            </a: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MSN, NP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Nurse Practitioner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Jonsson Comprehensive Cancer Center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David Geffen School of Medicine at UCLA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Los Angeles, California</a:t>
            </a:r>
          </a:p>
        </p:txBody>
      </p:sp>
    </p:spTree>
    <p:extLst>
      <p:ext uri="{BB962C8B-B14F-4D97-AF65-F5344CB8AC3E}">
        <p14:creationId xmlns:p14="http://schemas.microsoft.com/office/powerpoint/2010/main" val="1955595355"/>
      </p:ext>
    </p:extLst>
  </p:cSld>
  <p:clrMapOvr>
    <a:masterClrMapping/>
  </p:clrMapOvr>
  <p:transition spd="slow"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heme/theme1.xml><?xml version="1.0" encoding="utf-8"?>
<a:theme xmlns:a="http://schemas.openxmlformats.org/drawingml/2006/main" name="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ontent Slide - Blank">
  <a:themeElements>
    <a:clrScheme name="Custom 1">
      <a:dk1>
        <a:srgbClr val="1C2E37"/>
      </a:dk1>
      <a:lt1>
        <a:sysClr val="window" lastClr="FFFFFF"/>
      </a:lt1>
      <a:dk2>
        <a:srgbClr val="215366"/>
      </a:dk2>
      <a:lt2>
        <a:srgbClr val="EBEBEB"/>
      </a:lt2>
      <a:accent1>
        <a:srgbClr val="6DCFF6"/>
      </a:accent1>
      <a:accent2>
        <a:srgbClr val="00AEF0"/>
      </a:accent2>
      <a:accent3>
        <a:srgbClr val="8FD5F9"/>
      </a:accent3>
      <a:accent4>
        <a:srgbClr val="8064A2"/>
      </a:accent4>
      <a:accent5>
        <a:srgbClr val="4BACC6"/>
      </a:accent5>
      <a:accent6>
        <a:srgbClr val="F79646"/>
      </a:accent6>
      <a:hlink>
        <a:srgbClr val="00AEF0"/>
      </a:hlink>
      <a:folHlink>
        <a:srgbClr val="00AE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5" ma:contentTypeDescription="Create a new document." ma:contentTypeScope="" ma:versionID="23d67e052bb3c24e620a8f72405d5082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ecf5540b87dd5b4ccfd09fbe6551b20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693AE254-5081-42BE-BA2E-9800726D97B8}"/>
</file>

<file path=customXml/itemProps2.xml><?xml version="1.0" encoding="utf-8"?>
<ds:datastoreItem xmlns:ds="http://schemas.openxmlformats.org/officeDocument/2006/customXml" ds:itemID="{44818056-E233-42D1-A0C1-7141995A6069}"/>
</file>

<file path=customXml/itemProps3.xml><?xml version="1.0" encoding="utf-8"?>
<ds:datastoreItem xmlns:ds="http://schemas.openxmlformats.org/officeDocument/2006/customXml" ds:itemID="{543AFA09-F179-4C5A-B4F4-D2D299D1F07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30914</TotalTime>
  <Words>3302</Words>
  <Application>Microsoft Macintosh PowerPoint</Application>
  <PresentationFormat>Widescreen</PresentationFormat>
  <Paragraphs>729</Paragraphs>
  <Slides>63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63</vt:i4>
      </vt:variant>
    </vt:vector>
  </HeadingPairs>
  <TitlesOfParts>
    <vt:vector size="75" baseType="lpstr">
      <vt:lpstr>Arial</vt:lpstr>
      <vt:lpstr>Arial MT</vt:lpstr>
      <vt:lpstr>Arial Narrow</vt:lpstr>
      <vt:lpstr>Calibri</vt:lpstr>
      <vt:lpstr>StarSymbol</vt:lpstr>
      <vt:lpstr>System Font Regular</vt:lpstr>
      <vt:lpstr>Times</vt:lpstr>
      <vt:lpstr>Wingdings</vt:lpstr>
      <vt:lpstr>Blank Presentation</vt:lpstr>
      <vt:lpstr>1_Blank Presentation</vt:lpstr>
      <vt:lpstr>2_Blank Presentation</vt:lpstr>
      <vt:lpstr>Content Slide - Blank</vt:lpstr>
      <vt:lpstr>PowerPoint Presentation</vt:lpstr>
      <vt:lpstr>PowerPoint Presentation</vt:lpstr>
      <vt:lpstr>Oncology Grand Rounds Series</vt:lpstr>
      <vt:lpstr>Disclosures for Moderator Neil Love, MD</vt:lpstr>
      <vt:lpstr>PowerPoint Presentation</vt:lpstr>
      <vt:lpstr>Disclosures for Dr Garon</vt:lpstr>
      <vt:lpstr>PowerPoint Presentation</vt:lpstr>
      <vt:lpstr>Disclosures for Dr Gubens</vt:lpstr>
      <vt:lpstr>PowerPoint Presentation</vt:lpstr>
      <vt:lpstr>Disclosures for Ms Ledezma</vt:lpstr>
      <vt:lpstr>PowerPoint Presentation</vt:lpstr>
      <vt:lpstr>Disclosures for Ms Lee</vt:lpstr>
      <vt:lpstr>PowerPoint Presentation</vt:lpstr>
      <vt:lpstr>PowerPoint Presentation</vt:lpstr>
      <vt:lpstr>PowerPoint Presentation</vt:lpstr>
      <vt:lpstr>PowerPoint Presentation</vt:lpstr>
      <vt:lpstr>The Core Oncology Triad Developing an Individualized Oncology Strategy</vt:lpstr>
      <vt:lpstr>Locally Advanced NSCLC: Agenda</vt:lpstr>
      <vt:lpstr>Case Presentation (Ms Lee)</vt:lpstr>
      <vt:lpstr>Case Presentation (Ms Lee)</vt:lpstr>
      <vt:lpstr>Staging Regional Lymph Nodes in Lung Cancer</vt:lpstr>
      <vt:lpstr>Lung Anatomy: Distribution of Lymph Nodes</vt:lpstr>
      <vt:lpstr>Lung Cancer Stage Grouping (AJCC 8th Edition)</vt:lpstr>
      <vt:lpstr>Stage Distribution at Diagnosis of Patients with Lung Cancer SEER Analysis: (2004-2010, N = 344,797)</vt:lpstr>
      <vt:lpstr>Treatment Received for NSCLC (2000-2012, N = 780,294) Based on the National Cancer Data Base (NCDB) according to TNM 8th Edition</vt:lpstr>
      <vt:lpstr>Improvements in Overall Survival in Studies of Chemoradiation Therapy for Locally Advanced NSCLC: A Historical Perspective</vt:lpstr>
      <vt:lpstr>Meta-analysis of Concurrent versus Sequential Radiochemotherapy in Locally Advanced NSCLC</vt:lpstr>
      <vt:lpstr>Where Have We Failed in Recent Years in Locally Advanced NSCLC?</vt:lpstr>
      <vt:lpstr>Locally Advanced NSCLC: Agenda</vt:lpstr>
      <vt:lpstr>Proposed Mechanism for the Abscopal Effect</vt:lpstr>
      <vt:lpstr>Case Presentation (Ms Ledezma)</vt:lpstr>
      <vt:lpstr>Case Presentation (Ms Ledezma)</vt:lpstr>
      <vt:lpstr>Case Presentation (Ms Lee)</vt:lpstr>
      <vt:lpstr>Case Presentation (Ms Lee)</vt:lpstr>
      <vt:lpstr>Case Presentation (Ms Lee)</vt:lpstr>
      <vt:lpstr>Immune Checkpoint Blockade: Mechanism of Action</vt:lpstr>
      <vt:lpstr>A Road Map of Immunotherapy Agents in the Cancer-Immune System Interaction</vt:lpstr>
      <vt:lpstr>Important Approved and Nonapproved Immune Checkpoint Inhibitors for Lung Cancer</vt:lpstr>
      <vt:lpstr>Rationale for Immune Checkpoint Inhibitors After Chemoradiation Therapy for Locally Advanced NSCLC</vt:lpstr>
      <vt:lpstr>PACIFIC: Phase III Trial of Durvalumab After Chemoradiation Therapy in Stage III, Locally Advanced, Unresectable NSCLC</vt:lpstr>
      <vt:lpstr>PACIFIC: PFS by Blinded Independent Central Review in the Intention-to-Treat Population (Primary Endpoint)</vt:lpstr>
      <vt:lpstr>PACIFIC: Overall Survival in the Intention-to-Treat Population</vt:lpstr>
      <vt:lpstr>PACIFIC: Subgroup Analysis of PFS by PD-L1 Expression and EGFR Mutation Status</vt:lpstr>
      <vt:lpstr>PACIFIC: Subgroup Analysis of OS by PD-L1 Expression and EGFR Mutation Status</vt:lpstr>
      <vt:lpstr>PACIFIC: Post-hoc Exploratory Subgroup Analyses</vt:lpstr>
      <vt:lpstr>Hoosier LUN 14-179: Phase II Trial of Concurrent Chemoradiation with Consolidation Pembrolizumab in Unresectable Stage III NSCLC</vt:lpstr>
      <vt:lpstr>Other Select Ongoing Trials of Immunotherapy for Locally Advanced NSCLC</vt:lpstr>
      <vt:lpstr>Locally Advanced NSCLC: Agenda</vt:lpstr>
      <vt:lpstr>Case Presentation (Ms Ledezma)</vt:lpstr>
      <vt:lpstr>Case Presentation (Ms Ledezma)</vt:lpstr>
      <vt:lpstr>Case Presentation (Ms Ledezma)</vt:lpstr>
      <vt:lpstr>PACIFIC: Select Adverse Events (AEs)</vt:lpstr>
      <vt:lpstr>Symptoms of Immunotherapy Toxicity</vt:lpstr>
      <vt:lpstr>ASCO Guidelines: Management of Immune-Related Adverse Events (irAEs) for Patients Treated with Immune Checkpoint Inhibitor (ICPi) Therapy</vt:lpstr>
      <vt:lpstr>ASCO Guidelines: Management of irAEs for Patients Treated with ICPi Therapy</vt:lpstr>
      <vt:lpstr>PACIFIC: Time to Pneumonitis Onset and Treatment Exposure</vt:lpstr>
      <vt:lpstr>PACIFIC: Multivariate Analysis of Factors Potentially Associated with Pneumonitis for Patients Treated with Durvalumab* </vt:lpstr>
      <vt:lpstr>PACIFIC: Select Adverse Events (continued)</vt:lpstr>
      <vt:lpstr>Case Presentation (Ms Ledezma)</vt:lpstr>
      <vt:lpstr>Case Presentation (Ms Ledezma)</vt:lpstr>
      <vt:lpstr>Case Presentation (Ms Ledezma)</vt:lpstr>
      <vt:lpstr>Case Presentation (Ms Lee)</vt:lpstr>
      <vt:lpstr>Case Presentation (Ms Lee)</vt:lpstr>
    </vt:vector>
  </TitlesOfParts>
  <Manager/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Silvana Izquierdo</cp:lastModifiedBy>
  <cp:revision>2012</cp:revision>
  <cp:lastPrinted>2019-04-10T23:22:19Z</cp:lastPrinted>
  <dcterms:created xsi:type="dcterms:W3CDTF">2012-08-13T12:55:31Z</dcterms:created>
  <dcterms:modified xsi:type="dcterms:W3CDTF">2019-04-15T16:32:41Z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