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69" r:id="rId2"/>
    <p:sldMasterId id="2147483981" r:id="rId3"/>
  </p:sldMasterIdLst>
  <p:notesMasterIdLst>
    <p:notesMasterId r:id="rId58"/>
  </p:notesMasterIdLst>
  <p:handoutMasterIdLst>
    <p:handoutMasterId r:id="rId59"/>
  </p:handoutMasterIdLst>
  <p:sldIdLst>
    <p:sldId id="2599" r:id="rId4"/>
    <p:sldId id="1949" r:id="rId5"/>
    <p:sldId id="978" r:id="rId6"/>
    <p:sldId id="979" r:id="rId7"/>
    <p:sldId id="2473" r:id="rId8"/>
    <p:sldId id="1132" r:id="rId9"/>
    <p:sldId id="2076" r:id="rId10"/>
    <p:sldId id="2078" r:id="rId11"/>
    <p:sldId id="2074" r:id="rId12"/>
    <p:sldId id="2117" r:id="rId13"/>
    <p:sldId id="589" r:id="rId14"/>
    <p:sldId id="2601" r:id="rId15"/>
    <p:sldId id="1133" r:id="rId16"/>
    <p:sldId id="2134" r:id="rId17"/>
    <p:sldId id="2080" r:id="rId18"/>
    <p:sldId id="2603" r:id="rId19"/>
    <p:sldId id="2116" r:id="rId20"/>
    <p:sldId id="2597" r:id="rId21"/>
    <p:sldId id="1138" r:id="rId22"/>
    <p:sldId id="2107" r:id="rId23"/>
    <p:sldId id="2119" r:id="rId24"/>
    <p:sldId id="2456" r:id="rId25"/>
    <p:sldId id="1136" r:id="rId26"/>
    <p:sldId id="1137" r:id="rId27"/>
    <p:sldId id="2587" r:id="rId28"/>
    <p:sldId id="1142" r:id="rId29"/>
    <p:sldId id="1144" r:id="rId30"/>
    <p:sldId id="2129" r:id="rId31"/>
    <p:sldId id="2088" r:id="rId32"/>
    <p:sldId id="2108" r:id="rId33"/>
    <p:sldId id="2110" r:id="rId34"/>
    <p:sldId id="2115" r:id="rId35"/>
    <p:sldId id="1143" r:id="rId36"/>
    <p:sldId id="2109" r:id="rId37"/>
    <p:sldId id="2581" r:id="rId38"/>
    <p:sldId id="1146" r:id="rId39"/>
    <p:sldId id="2460" r:id="rId40"/>
    <p:sldId id="2121" r:id="rId41"/>
    <p:sldId id="2588" r:id="rId42"/>
    <p:sldId id="1148" r:id="rId43"/>
    <p:sldId id="1151" r:id="rId44"/>
    <p:sldId id="1154" r:id="rId45"/>
    <p:sldId id="2136" r:id="rId46"/>
    <p:sldId id="793" r:id="rId47"/>
    <p:sldId id="2472" r:id="rId48"/>
    <p:sldId id="2130" r:id="rId49"/>
    <p:sldId id="824" r:id="rId50"/>
    <p:sldId id="725" r:id="rId51"/>
    <p:sldId id="2104" r:id="rId52"/>
    <p:sldId id="1157" r:id="rId53"/>
    <p:sldId id="2585" r:id="rId54"/>
    <p:sldId id="2586" r:id="rId55"/>
    <p:sldId id="2575" r:id="rId56"/>
    <p:sldId id="2576" r:id="rId57"/>
  </p:sldIdLst>
  <p:sldSz cx="9144000" cy="6858000" type="screen4x3"/>
  <p:notesSz cx="7772400" cy="10058400"/>
  <p:custDataLst>
    <p:tags r:id="rId60"/>
  </p:custDataLst>
  <p:defaultTex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p:defaultTextStyle>
  <p:extLst>
    <p:ext uri="{EFAFB233-063F-42B5-8137-9DF3F51BA10A}">
      <p15:sldGuideLst xmlns:p15="http://schemas.microsoft.com/office/powerpoint/2012/main">
        <p15:guide id="1" orient="horz" pos="4208">
          <p15:clr>
            <a:srgbClr val="A4A3A4"/>
          </p15:clr>
        </p15:guide>
        <p15:guide id="2" pos="2789">
          <p15:clr>
            <a:srgbClr val="A4A3A4"/>
          </p15:clr>
        </p15:guide>
        <p15:guide id="3" pos="144">
          <p15:clr>
            <a:srgbClr val="A4A3A4"/>
          </p15:clr>
        </p15:guide>
        <p15:guide id="4" pos="4656">
          <p15:clr>
            <a:srgbClr val="A4A3A4"/>
          </p15:clr>
        </p15:guide>
        <p15:guide id="5" pos="2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Kaderm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F"/>
    <a:srgbClr val="A7A9AC"/>
    <a:srgbClr val="F6821F"/>
    <a:srgbClr val="EA8024"/>
    <a:srgbClr val="6CCFF6"/>
    <a:srgbClr val="E97024"/>
    <a:srgbClr val="50B948"/>
    <a:srgbClr val="0432FF"/>
    <a:srgbClr val="E3EBF0"/>
    <a:srgbClr val="67A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66438-61EE-A344-9BFE-56F38D3770F6}" v="2" dt="2019-09-20T18:58:01.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59" autoAdjust="0"/>
    <p:restoredTop sz="95124" autoAdjust="0"/>
  </p:normalViewPr>
  <p:slideViewPr>
    <p:cSldViewPr>
      <p:cViewPr varScale="1">
        <p:scale>
          <a:sx n="111" d="100"/>
          <a:sy n="111" d="100"/>
        </p:scale>
        <p:origin x="1960" y="200"/>
      </p:cViewPr>
      <p:guideLst>
        <p:guide orient="horz" pos="4208"/>
        <p:guide pos="2789"/>
        <p:guide pos="144"/>
        <p:guide pos="4656"/>
        <p:guide pos="240"/>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77" d="100"/>
          <a:sy n="77" d="100"/>
        </p:scale>
        <p:origin x="-256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viewProps" Target="viewProps.xml"/><Relationship Id="rId68"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69" Type="http://schemas.openxmlformats.org/officeDocument/2006/relationships/customXml" Target="../customXml/item2.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Izquierdo" userId="46480b9d-78ec-4659-884d-35c5467fe41c" providerId="ADAL" clId="{54E66438-61EE-A344-9BFE-56F38D3770F6}"/>
    <pc:docChg chg="modSld">
      <pc:chgData name="Silvana Izquierdo" userId="46480b9d-78ec-4659-884d-35c5467fe41c" providerId="ADAL" clId="{54E66438-61EE-A344-9BFE-56F38D3770F6}" dt="2019-09-20T18:59:59.490" v="25" actId="20577"/>
      <pc:docMkLst>
        <pc:docMk/>
      </pc:docMkLst>
      <pc:sldChg chg="modSp">
        <pc:chgData name="Silvana Izquierdo" userId="46480b9d-78ec-4659-884d-35c5467fe41c" providerId="ADAL" clId="{54E66438-61EE-A344-9BFE-56F38D3770F6}" dt="2019-09-20T18:59:59.490" v="25" actId="20577"/>
        <pc:sldMkLst>
          <pc:docMk/>
          <pc:sldMk cId="2334074651" sldId="793"/>
        </pc:sldMkLst>
        <pc:spChg chg="mod">
          <ac:chgData name="Silvana Izquierdo" userId="46480b9d-78ec-4659-884d-35c5467fe41c" providerId="ADAL" clId="{54E66438-61EE-A344-9BFE-56F38D3770F6}" dt="2019-09-20T18:59:59.490" v="25" actId="20577"/>
          <ac:spMkLst>
            <pc:docMk/>
            <pc:sldMk cId="2334074651" sldId="793"/>
            <ac:spMk id="3" creationId="{AF59423B-52BE-9F41-909D-B9F86D82937C}"/>
          </ac:spMkLst>
        </pc:sp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68801019207897E-2"/>
          <c:y val="5.2526623985740102E-2"/>
          <c:w val="0.959331198980792"/>
          <c:h val="0.94066088964751204"/>
        </c:manualLayout>
      </c:layout>
      <c:pieChart>
        <c:varyColors val="1"/>
        <c:ser>
          <c:idx val="0"/>
          <c:order val="0"/>
          <c:tx>
            <c:strRef>
              <c:f>Sheet1!$B$1</c:f>
              <c:strCache>
                <c:ptCount val="1"/>
                <c:pt idx="0">
                  <c:v>Sales</c:v>
                </c:pt>
              </c:strCache>
            </c:strRef>
          </c:tx>
          <c:spPr>
            <a:solidFill>
              <a:srgbClr val="92D050"/>
            </a:solidFill>
          </c:spPr>
          <c:dPt>
            <c:idx val="0"/>
            <c:bubble3D val="0"/>
            <c:spPr>
              <a:solidFill>
                <a:srgbClr val="FF8000"/>
              </a:solidFill>
              <a:ln w="19050">
                <a:solidFill>
                  <a:schemeClr val="lt1"/>
                </a:solidFill>
              </a:ln>
              <a:effectLst/>
            </c:spPr>
            <c:extLst>
              <c:ext xmlns:c16="http://schemas.microsoft.com/office/drawing/2014/chart" uri="{C3380CC4-5D6E-409C-BE32-E72D297353CC}">
                <c16:uniqueId val="{00000001-FDF5-2641-ADE9-CC92331B5947}"/>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FDF5-2641-ADE9-CC92331B5947}"/>
              </c:ext>
            </c:extLst>
          </c:dPt>
          <c:cat>
            <c:strRef>
              <c:f>Sheet1!$A$2:$A$3</c:f>
              <c:strCache>
                <c:ptCount val="2"/>
                <c:pt idx="0">
                  <c:v>1st Qtr</c:v>
                </c:pt>
                <c:pt idx="1">
                  <c:v>2nd Qtr</c:v>
                </c:pt>
              </c:strCache>
            </c:strRef>
          </c:cat>
          <c:val>
            <c:numRef>
              <c:f>Sheet1!$B$2:$B$3</c:f>
              <c:numCache>
                <c:formatCode>General</c:formatCode>
                <c:ptCount val="2"/>
                <c:pt idx="0">
                  <c:v>34.5</c:v>
                </c:pt>
                <c:pt idx="1">
                  <c:v>64.5</c:v>
                </c:pt>
              </c:numCache>
            </c:numRef>
          </c:val>
          <c:extLst>
            <c:ext xmlns:c16="http://schemas.microsoft.com/office/drawing/2014/chart" uri="{C3380CC4-5D6E-409C-BE32-E72D297353CC}">
              <c16:uniqueId val="{00000004-FDF5-2641-ADE9-CC92331B5947}"/>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Confirmed objective response</c:v>
                </c:pt>
              </c:strCache>
            </c:strRef>
          </c:tx>
          <c:spPr>
            <a:solidFill>
              <a:srgbClr val="FF9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BM cohort</c:v>
                </c:pt>
                <c:pt idx="1">
                  <c:v>LM cohort</c:v>
                </c:pt>
              </c:strCache>
            </c:strRef>
          </c:cat>
          <c:val>
            <c:numRef>
              <c:f>Sheet1!$B$2:$B$3</c:f>
              <c:numCache>
                <c:formatCode>0.0%</c:formatCode>
                <c:ptCount val="2"/>
                <c:pt idx="0">
                  <c:v>0.625</c:v>
                </c:pt>
                <c:pt idx="1">
                  <c:v>0.75</c:v>
                </c:pt>
              </c:numCache>
            </c:numRef>
          </c:val>
          <c:extLst>
            <c:ext xmlns:c16="http://schemas.microsoft.com/office/drawing/2014/chart" uri="{C3380CC4-5D6E-409C-BE32-E72D297353CC}">
              <c16:uniqueId val="{00000000-90FA-C240-ACF9-80789BFBFB9D}"/>
            </c:ext>
          </c:extLst>
        </c:ser>
        <c:ser>
          <c:idx val="1"/>
          <c:order val="1"/>
          <c:tx>
            <c:strRef>
              <c:f>Sheet1!$C$1</c:f>
              <c:strCache>
                <c:ptCount val="1"/>
                <c:pt idx="0">
                  <c:v>Confirmed disease control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BM cohort</c:v>
                </c:pt>
                <c:pt idx="1">
                  <c:v>LM cohort</c:v>
                </c:pt>
              </c:strCache>
            </c:strRef>
          </c:cat>
          <c:val>
            <c:numRef>
              <c:f>Sheet1!$C$2:$C$3</c:f>
              <c:numCache>
                <c:formatCode>0.0%</c:formatCode>
                <c:ptCount val="2"/>
                <c:pt idx="0">
                  <c:v>0.93799999999999994</c:v>
                </c:pt>
                <c:pt idx="1">
                  <c:v>0.75</c:v>
                </c:pt>
              </c:numCache>
            </c:numRef>
          </c:val>
          <c:extLst>
            <c:ext xmlns:c16="http://schemas.microsoft.com/office/drawing/2014/chart" uri="{C3380CC4-5D6E-409C-BE32-E72D297353CC}">
              <c16:uniqueId val="{00000001-90FA-C240-ACF9-80789BFBFB9D}"/>
            </c:ext>
          </c:extLst>
        </c:ser>
        <c:dLbls>
          <c:dLblPos val="inEnd"/>
          <c:showLegendKey val="0"/>
          <c:showVal val="1"/>
          <c:showCatName val="0"/>
          <c:showSerName val="0"/>
          <c:showPercent val="0"/>
          <c:showBubbleSize val="0"/>
        </c:dLbls>
        <c:gapWidth val="219"/>
        <c:overlap val="-27"/>
        <c:axId val="200846336"/>
        <c:axId val="200848128"/>
      </c:barChart>
      <c:catAx>
        <c:axId val="20084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00848128"/>
        <c:crosses val="autoZero"/>
        <c:auto val="1"/>
        <c:lblAlgn val="ctr"/>
        <c:lblOffset val="100"/>
        <c:noMultiLvlLbl val="0"/>
      </c:catAx>
      <c:valAx>
        <c:axId val="200848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0846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5" name="Rectangle 3"/>
          <p:cNvSpPr>
            <a:spLocks noGrp="1" noChangeArrowheads="1"/>
          </p:cNvSpPr>
          <p:nvPr>
            <p:ph type="dt" sz="quarter" idx="1"/>
          </p:nvPr>
        </p:nvSpPr>
        <p:spPr bwMode="auto">
          <a:xfrm>
            <a:off x="419100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2B7CC06-35E6-42FC-8B5E-42EE52A72567}" type="datetime1">
              <a:rPr lang="en-US"/>
              <a:pPr>
                <a:defRPr/>
              </a:pPr>
              <a:t>9/20/19</a:t>
            </a:fld>
            <a:endParaRPr lang="en-US"/>
          </a:p>
        </p:txBody>
      </p:sp>
      <p:sp>
        <p:nvSpPr>
          <p:cNvPr id="100356" name="Rectangle 4"/>
          <p:cNvSpPr>
            <a:spLocks noGrp="1" noChangeArrowheads="1"/>
          </p:cNvSpPr>
          <p:nvPr>
            <p:ph type="ftr" sz="quarter" idx="2"/>
          </p:nvPr>
        </p:nvSpPr>
        <p:spPr bwMode="auto">
          <a:xfrm>
            <a:off x="304800" y="9220200"/>
            <a:ext cx="33528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7" name="Rectangle 5"/>
          <p:cNvSpPr>
            <a:spLocks noGrp="1" noChangeArrowheads="1"/>
          </p:cNvSpPr>
          <p:nvPr>
            <p:ph type="sldNum" sz="quarter" idx="3"/>
          </p:nvPr>
        </p:nvSpPr>
        <p:spPr bwMode="auto">
          <a:xfrm>
            <a:off x="3886200" y="9220200"/>
            <a:ext cx="32004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82FF3A5-13B6-4316-814F-1F1469E14ECE}" type="slidenum">
              <a:rPr lang="en-US"/>
              <a:pPr>
                <a:defRPr/>
              </a:pPr>
              <a:t>‹#›</a:t>
            </a:fld>
            <a:endParaRPr lang="en-US"/>
          </a:p>
        </p:txBody>
      </p:sp>
    </p:spTree>
    <p:extLst>
      <p:ext uri="{BB962C8B-B14F-4D97-AF65-F5344CB8AC3E}">
        <p14:creationId xmlns:p14="http://schemas.microsoft.com/office/powerpoint/2010/main" val="290633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p:cNvSpPr>
          <p:nvPr>
            <p:ph type="sldImg"/>
          </p:nvPr>
        </p:nvSpPr>
        <p:spPr bwMode="auto">
          <a:xfrm>
            <a:off x="1589088" y="1006475"/>
            <a:ext cx="4591050" cy="3444875"/>
          </a:xfrm>
          <a:prstGeom prst="rect">
            <a:avLst/>
          </a:prstGeom>
          <a:noFill/>
          <a:ln w="9525">
            <a:noFill/>
            <a:miter lim="800000"/>
            <a:headEnd/>
            <a:tailEnd/>
          </a:ln>
        </p:spPr>
      </p:sp>
      <p:sp>
        <p:nvSpPr>
          <p:cNvPr id="2050" name="Rectangle 2"/>
          <p:cNvSpPr>
            <a:spLocks noGrp="1" noChangeArrowheads="1"/>
          </p:cNvSpPr>
          <p:nvPr>
            <p:ph type="body"/>
          </p:nvPr>
        </p:nvSpPr>
        <p:spPr bwMode="auto">
          <a:xfrm>
            <a:off x="1185863" y="4787900"/>
            <a:ext cx="5405437" cy="3824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4088421580"/>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S PGothic" charset="0"/>
      </a:defRPr>
    </a:lvl1pPr>
    <a:lvl2pPr marL="37931725" indent="-37474525"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ＭＳ Ｐゴシック" pitchFamily="-72" charset="-128"/>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fld id="{DA2F918B-534C-4494-B5B9-E33C0B6FBC7A}" type="slidenum">
              <a:rPr kumimoji="0" lang="en-US" sz="3600" b="1" i="0" u="none" strike="noStrike" kern="1200" cap="none" spc="0" normalizeH="0" baseline="0" noProof="0">
                <a:ln>
                  <a:noFill/>
                </a:ln>
                <a:solidFill>
                  <a:srgbClr val="C0504D"/>
                </a:solidFill>
                <a:effectLst/>
                <a:uLnTx/>
                <a:uFillTx/>
                <a:latin typeface="Arial" pitchFamily="-72" charset="0"/>
                <a:ea typeface="MS PGothic" charset="0"/>
              </a:rPr>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t>1</a:t>
            </a:fld>
            <a:endParaRPr kumimoji="0" lang="en-US" sz="3600" b="1" i="0" u="none" strike="noStrike" kern="1200" cap="none" spc="0" normalizeH="0" baseline="0" noProof="0">
              <a:ln>
                <a:noFill/>
              </a:ln>
              <a:solidFill>
                <a:srgbClr val="C0504D"/>
              </a:solidFill>
              <a:effectLst/>
              <a:uLnTx/>
              <a:uFillTx/>
              <a:latin typeface="Arial" pitchFamily="-72" charset="0"/>
              <a:ea typeface="MS PGothic" charset="0"/>
            </a:endParaRPr>
          </a:p>
        </p:txBody>
      </p:sp>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a:noFill/>
          <a:ln/>
        </p:spPr>
        <p:txBody>
          <a:bodyPr/>
          <a:lstStyle/>
          <a:p>
            <a:endParaRPr lang="en-US" dirty="0">
              <a:latin typeface="Times New Roman" pitchFamily="-72" charset="0"/>
              <a:ea typeface="MS PGothic" charset="0"/>
            </a:endParaRPr>
          </a:p>
        </p:txBody>
      </p:sp>
    </p:spTree>
    <p:extLst>
      <p:ext uri="{BB962C8B-B14F-4D97-AF65-F5344CB8AC3E}">
        <p14:creationId xmlns:p14="http://schemas.microsoft.com/office/powerpoint/2010/main" val="62877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p:cNvSpPr>
          <p:nvPr>
            <p:ph type="sldImg"/>
          </p:nvPr>
        </p:nvSpPr>
        <p:spPr/>
      </p:sp>
      <p:sp>
        <p:nvSpPr>
          <p:cNvPr id="77826"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84426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p:cNvSpPr>
          <p:nvPr>
            <p:ph type="sldImg"/>
          </p:nvPr>
        </p:nvSpPr>
        <p:spPr/>
      </p:sp>
      <p:sp>
        <p:nvSpPr>
          <p:cNvPr id="77826"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17323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8"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2" y="627063"/>
            <a:ext cx="2151063"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9775" y="627065"/>
            <a:ext cx="8605838" cy="1260475"/>
          </a:xfrm>
        </p:spPr>
        <p:txBody>
          <a:bodyPr/>
          <a:lstStyle/>
          <a:p>
            <a:r>
              <a:rPr lang="en-US"/>
              <a:t>Click to edit Master title style</a:t>
            </a:r>
          </a:p>
        </p:txBody>
      </p:sp>
      <p:sp>
        <p:nvSpPr>
          <p:cNvPr id="3" name="Content Placeholder 2"/>
          <p:cNvSpPr>
            <a:spLocks noGrp="1"/>
          </p:cNvSpPr>
          <p:nvPr>
            <p:ph sz="half" idx="1"/>
          </p:nvPr>
        </p:nvSpPr>
        <p:spPr>
          <a:xfrm>
            <a:off x="739775" y="2101851"/>
            <a:ext cx="4225925"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18102" y="2101851"/>
            <a:ext cx="4227513"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27013"/>
            <a:ext cx="7769225" cy="1143000"/>
          </a:xfrm>
        </p:spPr>
        <p:txBody>
          <a:bodyPr/>
          <a:lstStyle/>
          <a:p>
            <a:r>
              <a:rPr lang="en-US"/>
              <a:t>Click to edit Master title style</a:t>
            </a:r>
          </a:p>
        </p:txBody>
      </p:sp>
      <p:sp>
        <p:nvSpPr>
          <p:cNvPr id="3" name="Table Placeholder 2"/>
          <p:cNvSpPr>
            <a:spLocks noGrp="1"/>
          </p:cNvSpPr>
          <p:nvPr>
            <p:ph type="tbl" idx="1"/>
          </p:nvPr>
        </p:nvSpPr>
        <p:spPr>
          <a:xfrm>
            <a:off x="684213" y="1416050"/>
            <a:ext cx="7769225" cy="4799013"/>
          </a:xfrm>
        </p:spPr>
        <p:txBody>
          <a:bodyPr/>
          <a:lstStyle/>
          <a:p>
            <a:pPr lvl="0"/>
            <a:endParaRPr lang="en-US" noProof="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Chart Placeholder 2"/>
          <p:cNvSpPr>
            <a:spLocks noGrp="1"/>
          </p:cNvSpPr>
          <p:nvPr>
            <p:ph type="chart" idx="1"/>
          </p:nvPr>
        </p:nvSpPr>
        <p:spPr>
          <a:xfrm>
            <a:off x="685800" y="1828800"/>
            <a:ext cx="7772400" cy="4114800"/>
          </a:xfrm>
        </p:spPr>
        <p:txBody>
          <a:bodyPr/>
          <a:lstStyle/>
          <a:p>
            <a:pPr lvl="0"/>
            <a:endParaRPr lang="en-US"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1846670269"/>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684212" y="1522413"/>
            <a:ext cx="7775574"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684213" y="2360613"/>
            <a:ext cx="3716734"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4743053" y="2360613"/>
            <a:ext cx="3716734" cy="3810000"/>
          </a:xfrm>
          <a:prstGeom prst="rect">
            <a:avLst/>
          </a:prstGeom>
        </p:spPr>
        <p:txBody>
          <a:bodyPr/>
          <a:lstStyle/>
          <a:p>
            <a:endParaRPr lang="en-US"/>
          </a:p>
        </p:txBody>
      </p:sp>
    </p:spTree>
    <p:extLst>
      <p:ext uri="{BB962C8B-B14F-4D97-AF65-F5344CB8AC3E}">
        <p14:creationId xmlns:p14="http://schemas.microsoft.com/office/powerpoint/2010/main" val="3723241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8191500" y="5905500"/>
            <a:ext cx="635000"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308491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155448" y="6322423"/>
            <a:ext cx="4013200"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4968240" y="6323295"/>
            <a:ext cx="4013200"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53326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99792" y="2112264"/>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99792" y="260090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 name="Content Placeholder 2"/>
          <p:cNvSpPr>
            <a:spLocks noGrp="1"/>
          </p:cNvSpPr>
          <p:nvPr>
            <p:ph idx="13" hasCustomPrompt="1"/>
          </p:nvPr>
        </p:nvSpPr>
        <p:spPr>
          <a:xfrm>
            <a:off x="2699792" y="3068960"/>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99792" y="357301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99792" y="405019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99792" y="451824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9" name="Content Placeholder 2"/>
          <p:cNvSpPr>
            <a:spLocks noGrp="1"/>
          </p:cNvSpPr>
          <p:nvPr>
            <p:ph idx="17" hasCustomPrompt="1"/>
          </p:nvPr>
        </p:nvSpPr>
        <p:spPr>
          <a:xfrm>
            <a:off x="2699792" y="501317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99792" y="5517232"/>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5622376" y="2112264"/>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5622376" y="260090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3" name="Content Placeholder 2"/>
          <p:cNvSpPr>
            <a:spLocks noGrp="1"/>
          </p:cNvSpPr>
          <p:nvPr>
            <p:ph idx="21" hasCustomPrompt="1"/>
          </p:nvPr>
        </p:nvSpPr>
        <p:spPr>
          <a:xfrm>
            <a:off x="5622376" y="3068960"/>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5622376" y="357301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5622376" y="405019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5622376" y="451824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7" name="Content Placeholder 2"/>
          <p:cNvSpPr>
            <a:spLocks noGrp="1"/>
          </p:cNvSpPr>
          <p:nvPr>
            <p:ph idx="25" hasCustomPrompt="1"/>
          </p:nvPr>
        </p:nvSpPr>
        <p:spPr>
          <a:xfrm>
            <a:off x="5622376" y="501317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5622376" y="5517232"/>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2699792" y="1768372"/>
            <a:ext cx="2838056" cy="271884"/>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20" name="Content Placeholder 2"/>
          <p:cNvSpPr>
            <a:spLocks noGrp="1"/>
          </p:cNvSpPr>
          <p:nvPr>
            <p:ph idx="28" hasCustomPrompt="1"/>
          </p:nvPr>
        </p:nvSpPr>
        <p:spPr>
          <a:xfrm>
            <a:off x="5615382" y="1768372"/>
            <a:ext cx="2838056" cy="271884"/>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extLst>
      <p:ext uri="{BB962C8B-B14F-4D97-AF65-F5344CB8AC3E}">
        <p14:creationId xmlns:p14="http://schemas.microsoft.com/office/powerpoint/2010/main" val="2952296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1" hasCustomPrompt="1"/>
          </p:nvPr>
        </p:nvSpPr>
        <p:spPr>
          <a:xfrm>
            <a:off x="2670048" y="2112264"/>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 name="Content Placeholder 2"/>
          <p:cNvSpPr>
            <a:spLocks noGrp="1"/>
          </p:cNvSpPr>
          <p:nvPr>
            <p:ph idx="12" hasCustomPrompt="1"/>
          </p:nvPr>
        </p:nvSpPr>
        <p:spPr>
          <a:xfrm>
            <a:off x="2670048" y="2598340"/>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3" hasCustomPrompt="1"/>
          </p:nvPr>
        </p:nvSpPr>
        <p:spPr>
          <a:xfrm>
            <a:off x="2670048" y="3068960"/>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4" hasCustomPrompt="1"/>
          </p:nvPr>
        </p:nvSpPr>
        <p:spPr>
          <a:xfrm>
            <a:off x="2670048" y="3573016"/>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5" hasCustomPrompt="1"/>
          </p:nvPr>
        </p:nvSpPr>
        <p:spPr>
          <a:xfrm>
            <a:off x="2670048" y="4050196"/>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9" name="Content Placeholder 2"/>
          <p:cNvSpPr>
            <a:spLocks noGrp="1"/>
          </p:cNvSpPr>
          <p:nvPr>
            <p:ph idx="16" hasCustomPrompt="1"/>
          </p:nvPr>
        </p:nvSpPr>
        <p:spPr>
          <a:xfrm>
            <a:off x="2670048" y="4518248"/>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7" hasCustomPrompt="1"/>
          </p:nvPr>
        </p:nvSpPr>
        <p:spPr>
          <a:xfrm>
            <a:off x="2670048" y="5013176"/>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8" hasCustomPrompt="1"/>
          </p:nvPr>
        </p:nvSpPr>
        <p:spPr>
          <a:xfrm>
            <a:off x="2670048" y="5517232"/>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Tree>
    <p:extLst>
      <p:ext uri="{BB962C8B-B14F-4D97-AF65-F5344CB8AC3E}">
        <p14:creationId xmlns:p14="http://schemas.microsoft.com/office/powerpoint/2010/main" val="1388001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1" hasCustomPrompt="1"/>
          </p:nvPr>
        </p:nvSpPr>
        <p:spPr>
          <a:xfrm>
            <a:off x="2670048" y="2564904"/>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 name="Content Placeholder 2"/>
          <p:cNvSpPr>
            <a:spLocks noGrp="1"/>
          </p:cNvSpPr>
          <p:nvPr>
            <p:ph idx="12" hasCustomPrompt="1"/>
          </p:nvPr>
        </p:nvSpPr>
        <p:spPr>
          <a:xfrm>
            <a:off x="2670048" y="3068960"/>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4" hasCustomPrompt="1"/>
          </p:nvPr>
        </p:nvSpPr>
        <p:spPr>
          <a:xfrm>
            <a:off x="2670048" y="3573016"/>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5" hasCustomPrompt="1"/>
          </p:nvPr>
        </p:nvSpPr>
        <p:spPr>
          <a:xfrm>
            <a:off x="2670048" y="4050196"/>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9" name="Content Placeholder 2"/>
          <p:cNvSpPr>
            <a:spLocks noGrp="1"/>
          </p:cNvSpPr>
          <p:nvPr>
            <p:ph idx="16" hasCustomPrompt="1"/>
          </p:nvPr>
        </p:nvSpPr>
        <p:spPr>
          <a:xfrm>
            <a:off x="2670048" y="4518248"/>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8" hasCustomPrompt="1"/>
          </p:nvPr>
        </p:nvSpPr>
        <p:spPr>
          <a:xfrm>
            <a:off x="2670048" y="4986300"/>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99792" y="2595720"/>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99792" y="3084364"/>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99792" y="357301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99792" y="405019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99792" y="451824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99792" y="501317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5622376" y="2595720"/>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5622376" y="3084364"/>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5622376" y="357301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5622376" y="405019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5622376" y="451824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5622376" y="501317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2699792" y="2251828"/>
            <a:ext cx="2838056" cy="271884"/>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20" name="Content Placeholder 2"/>
          <p:cNvSpPr>
            <a:spLocks noGrp="1"/>
          </p:cNvSpPr>
          <p:nvPr>
            <p:ph idx="28" hasCustomPrompt="1"/>
          </p:nvPr>
        </p:nvSpPr>
        <p:spPr>
          <a:xfrm>
            <a:off x="5615382" y="2251828"/>
            <a:ext cx="2838056" cy="271884"/>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79192" y="259061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79192" y="306896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79192"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79192"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79192"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79192" y="500531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4636008" y="259061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4636008" y="306896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4636008"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4636008"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4636008"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4636008" y="500531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6581230" y="259061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0" name="Content Placeholder 2"/>
          <p:cNvSpPr>
            <a:spLocks noGrp="1"/>
          </p:cNvSpPr>
          <p:nvPr>
            <p:ph idx="28" hasCustomPrompt="1"/>
          </p:nvPr>
        </p:nvSpPr>
        <p:spPr>
          <a:xfrm>
            <a:off x="6581230" y="306896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2" name="Content Placeholder 2"/>
          <p:cNvSpPr>
            <a:spLocks noGrp="1"/>
          </p:cNvSpPr>
          <p:nvPr>
            <p:ph idx="30" hasCustomPrompt="1"/>
          </p:nvPr>
        </p:nvSpPr>
        <p:spPr>
          <a:xfrm>
            <a:off x="6581230"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3" name="Content Placeholder 2"/>
          <p:cNvSpPr>
            <a:spLocks noGrp="1"/>
          </p:cNvSpPr>
          <p:nvPr>
            <p:ph idx="31" hasCustomPrompt="1"/>
          </p:nvPr>
        </p:nvSpPr>
        <p:spPr>
          <a:xfrm>
            <a:off x="6581230"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4" name="Content Placeholder 2"/>
          <p:cNvSpPr>
            <a:spLocks noGrp="1"/>
          </p:cNvSpPr>
          <p:nvPr>
            <p:ph idx="32" hasCustomPrompt="1"/>
          </p:nvPr>
        </p:nvSpPr>
        <p:spPr>
          <a:xfrm>
            <a:off x="6581230"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6" name="Content Placeholder 2"/>
          <p:cNvSpPr>
            <a:spLocks noGrp="1"/>
          </p:cNvSpPr>
          <p:nvPr>
            <p:ph idx="34" hasCustomPrompt="1"/>
          </p:nvPr>
        </p:nvSpPr>
        <p:spPr>
          <a:xfrm>
            <a:off x="6581230" y="500531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8" name="Content Placeholder 2"/>
          <p:cNvSpPr>
            <a:spLocks noGrp="1"/>
          </p:cNvSpPr>
          <p:nvPr>
            <p:ph idx="35" hasCustomPrompt="1"/>
          </p:nvPr>
        </p:nvSpPr>
        <p:spPr>
          <a:xfrm>
            <a:off x="2699792" y="2251164"/>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29" name="Content Placeholder 2"/>
          <p:cNvSpPr>
            <a:spLocks noGrp="1"/>
          </p:cNvSpPr>
          <p:nvPr>
            <p:ph idx="36" hasCustomPrompt="1"/>
          </p:nvPr>
        </p:nvSpPr>
        <p:spPr>
          <a:xfrm>
            <a:off x="4636008" y="2251164"/>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0" name="Content Placeholder 2"/>
          <p:cNvSpPr>
            <a:spLocks noGrp="1"/>
          </p:cNvSpPr>
          <p:nvPr>
            <p:ph idx="37" hasCustomPrompt="1"/>
          </p:nvPr>
        </p:nvSpPr>
        <p:spPr>
          <a:xfrm>
            <a:off x="6601830" y="2251164"/>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7919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7919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7919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7919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7919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7919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413995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413995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413995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413995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413995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413995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560527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0" name="Content Placeholder 2"/>
          <p:cNvSpPr>
            <a:spLocks noGrp="1"/>
          </p:cNvSpPr>
          <p:nvPr>
            <p:ph idx="28" hasCustomPrompt="1"/>
          </p:nvPr>
        </p:nvSpPr>
        <p:spPr>
          <a:xfrm>
            <a:off x="560527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2" name="Content Placeholder 2"/>
          <p:cNvSpPr>
            <a:spLocks noGrp="1"/>
          </p:cNvSpPr>
          <p:nvPr>
            <p:ph idx="30" hasCustomPrompt="1"/>
          </p:nvPr>
        </p:nvSpPr>
        <p:spPr>
          <a:xfrm>
            <a:off x="560527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3" name="Content Placeholder 2"/>
          <p:cNvSpPr>
            <a:spLocks noGrp="1"/>
          </p:cNvSpPr>
          <p:nvPr>
            <p:ph idx="31" hasCustomPrompt="1"/>
          </p:nvPr>
        </p:nvSpPr>
        <p:spPr>
          <a:xfrm>
            <a:off x="560527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4" name="Content Placeholder 2"/>
          <p:cNvSpPr>
            <a:spLocks noGrp="1"/>
          </p:cNvSpPr>
          <p:nvPr>
            <p:ph idx="32" hasCustomPrompt="1"/>
          </p:nvPr>
        </p:nvSpPr>
        <p:spPr>
          <a:xfrm>
            <a:off x="560527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6" name="Content Placeholder 2"/>
          <p:cNvSpPr>
            <a:spLocks noGrp="1"/>
          </p:cNvSpPr>
          <p:nvPr>
            <p:ph idx="34" hasCustomPrompt="1"/>
          </p:nvPr>
        </p:nvSpPr>
        <p:spPr>
          <a:xfrm>
            <a:off x="560527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7" name="Content Placeholder 2"/>
          <p:cNvSpPr>
            <a:spLocks noGrp="1"/>
          </p:cNvSpPr>
          <p:nvPr>
            <p:ph idx="35" hasCustomPrompt="1"/>
          </p:nvPr>
        </p:nvSpPr>
        <p:spPr>
          <a:xfrm>
            <a:off x="7077456"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8" name="Content Placeholder 2"/>
          <p:cNvSpPr>
            <a:spLocks noGrp="1"/>
          </p:cNvSpPr>
          <p:nvPr>
            <p:ph idx="36" hasCustomPrompt="1"/>
          </p:nvPr>
        </p:nvSpPr>
        <p:spPr>
          <a:xfrm>
            <a:off x="7077456"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0" name="Content Placeholder 2"/>
          <p:cNvSpPr>
            <a:spLocks noGrp="1"/>
          </p:cNvSpPr>
          <p:nvPr>
            <p:ph idx="38" hasCustomPrompt="1"/>
          </p:nvPr>
        </p:nvSpPr>
        <p:spPr>
          <a:xfrm>
            <a:off x="7077456"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1" name="Content Placeholder 2"/>
          <p:cNvSpPr>
            <a:spLocks noGrp="1"/>
          </p:cNvSpPr>
          <p:nvPr>
            <p:ph idx="39" hasCustomPrompt="1"/>
          </p:nvPr>
        </p:nvSpPr>
        <p:spPr>
          <a:xfrm>
            <a:off x="7077456"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2" name="Content Placeholder 2"/>
          <p:cNvSpPr>
            <a:spLocks noGrp="1"/>
          </p:cNvSpPr>
          <p:nvPr>
            <p:ph idx="40" hasCustomPrompt="1"/>
          </p:nvPr>
        </p:nvSpPr>
        <p:spPr>
          <a:xfrm>
            <a:off x="7077456"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4" name="Content Placeholder 2"/>
          <p:cNvSpPr>
            <a:spLocks noGrp="1"/>
          </p:cNvSpPr>
          <p:nvPr>
            <p:ph idx="42" hasCustomPrompt="1"/>
          </p:nvPr>
        </p:nvSpPr>
        <p:spPr>
          <a:xfrm>
            <a:off x="7077456"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5" name="Content Placeholder 2"/>
          <p:cNvSpPr>
            <a:spLocks noGrp="1"/>
          </p:cNvSpPr>
          <p:nvPr>
            <p:ph idx="43" hasCustomPrompt="1"/>
          </p:nvPr>
        </p:nvSpPr>
        <p:spPr>
          <a:xfrm>
            <a:off x="2699792" y="2251164"/>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8" name="Content Placeholder 2"/>
          <p:cNvSpPr>
            <a:spLocks noGrp="1"/>
          </p:cNvSpPr>
          <p:nvPr>
            <p:ph idx="44" hasCustomPrompt="1"/>
          </p:nvPr>
        </p:nvSpPr>
        <p:spPr>
          <a:xfrm>
            <a:off x="4160552" y="2251164"/>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9" name="Content Placeholder 2"/>
          <p:cNvSpPr>
            <a:spLocks noGrp="1"/>
          </p:cNvSpPr>
          <p:nvPr>
            <p:ph idx="45" hasCustomPrompt="1"/>
          </p:nvPr>
        </p:nvSpPr>
        <p:spPr>
          <a:xfrm>
            <a:off x="5592336" y="2251164"/>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40" name="Content Placeholder 2"/>
          <p:cNvSpPr>
            <a:spLocks noGrp="1"/>
          </p:cNvSpPr>
          <p:nvPr>
            <p:ph idx="46" hasCustomPrompt="1"/>
          </p:nvPr>
        </p:nvSpPr>
        <p:spPr>
          <a:xfrm>
            <a:off x="7085286" y="2251164"/>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79192" y="259261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79192" y="307096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7919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7919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7919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7919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4139952" y="259261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4139952" y="307096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413995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413995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413995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413995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5605272" y="259261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0" name="Content Placeholder 2"/>
          <p:cNvSpPr>
            <a:spLocks noGrp="1"/>
          </p:cNvSpPr>
          <p:nvPr>
            <p:ph idx="28" hasCustomPrompt="1"/>
          </p:nvPr>
        </p:nvSpPr>
        <p:spPr>
          <a:xfrm>
            <a:off x="5605272" y="307096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2" name="Content Placeholder 2"/>
          <p:cNvSpPr>
            <a:spLocks noGrp="1"/>
          </p:cNvSpPr>
          <p:nvPr>
            <p:ph idx="30" hasCustomPrompt="1"/>
          </p:nvPr>
        </p:nvSpPr>
        <p:spPr>
          <a:xfrm>
            <a:off x="560527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3" name="Content Placeholder 2"/>
          <p:cNvSpPr>
            <a:spLocks noGrp="1"/>
          </p:cNvSpPr>
          <p:nvPr>
            <p:ph idx="31" hasCustomPrompt="1"/>
          </p:nvPr>
        </p:nvSpPr>
        <p:spPr>
          <a:xfrm>
            <a:off x="560527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4" name="Content Placeholder 2"/>
          <p:cNvSpPr>
            <a:spLocks noGrp="1"/>
          </p:cNvSpPr>
          <p:nvPr>
            <p:ph idx="32" hasCustomPrompt="1"/>
          </p:nvPr>
        </p:nvSpPr>
        <p:spPr>
          <a:xfrm>
            <a:off x="560527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6" name="Content Placeholder 2"/>
          <p:cNvSpPr>
            <a:spLocks noGrp="1"/>
          </p:cNvSpPr>
          <p:nvPr>
            <p:ph idx="34" hasCustomPrompt="1"/>
          </p:nvPr>
        </p:nvSpPr>
        <p:spPr>
          <a:xfrm>
            <a:off x="560527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7" name="Content Placeholder 2"/>
          <p:cNvSpPr>
            <a:spLocks noGrp="1"/>
          </p:cNvSpPr>
          <p:nvPr>
            <p:ph idx="35" hasCustomPrompt="1"/>
          </p:nvPr>
        </p:nvSpPr>
        <p:spPr>
          <a:xfrm>
            <a:off x="7077456" y="259261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8" name="Content Placeholder 2"/>
          <p:cNvSpPr>
            <a:spLocks noGrp="1"/>
          </p:cNvSpPr>
          <p:nvPr>
            <p:ph idx="36" hasCustomPrompt="1"/>
          </p:nvPr>
        </p:nvSpPr>
        <p:spPr>
          <a:xfrm>
            <a:off x="7077456" y="307096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0" name="Content Placeholder 2"/>
          <p:cNvSpPr>
            <a:spLocks noGrp="1"/>
          </p:cNvSpPr>
          <p:nvPr>
            <p:ph idx="38" hasCustomPrompt="1"/>
          </p:nvPr>
        </p:nvSpPr>
        <p:spPr>
          <a:xfrm>
            <a:off x="7077456"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1" name="Content Placeholder 2"/>
          <p:cNvSpPr>
            <a:spLocks noGrp="1"/>
          </p:cNvSpPr>
          <p:nvPr>
            <p:ph idx="39" hasCustomPrompt="1"/>
          </p:nvPr>
        </p:nvSpPr>
        <p:spPr>
          <a:xfrm>
            <a:off x="7077456"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2" name="Content Placeholder 2"/>
          <p:cNvSpPr>
            <a:spLocks noGrp="1"/>
          </p:cNvSpPr>
          <p:nvPr>
            <p:ph idx="40" hasCustomPrompt="1"/>
          </p:nvPr>
        </p:nvSpPr>
        <p:spPr>
          <a:xfrm>
            <a:off x="7077456"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4" name="Content Placeholder 2"/>
          <p:cNvSpPr>
            <a:spLocks noGrp="1"/>
          </p:cNvSpPr>
          <p:nvPr>
            <p:ph idx="42" hasCustomPrompt="1"/>
          </p:nvPr>
        </p:nvSpPr>
        <p:spPr>
          <a:xfrm>
            <a:off x="7077456"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5" name="Content Placeholder 2"/>
          <p:cNvSpPr>
            <a:spLocks noGrp="1"/>
          </p:cNvSpPr>
          <p:nvPr>
            <p:ph idx="43" hasCustomPrompt="1"/>
          </p:nvPr>
        </p:nvSpPr>
        <p:spPr>
          <a:xfrm>
            <a:off x="2699792" y="2253170"/>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6" name="Content Placeholder 2"/>
          <p:cNvSpPr>
            <a:spLocks noGrp="1"/>
          </p:cNvSpPr>
          <p:nvPr>
            <p:ph idx="44" hasCustomPrompt="1"/>
          </p:nvPr>
        </p:nvSpPr>
        <p:spPr>
          <a:xfrm>
            <a:off x="4160552" y="2253170"/>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7" name="Content Placeholder 2"/>
          <p:cNvSpPr>
            <a:spLocks noGrp="1"/>
          </p:cNvSpPr>
          <p:nvPr>
            <p:ph idx="45" hasCustomPrompt="1"/>
          </p:nvPr>
        </p:nvSpPr>
        <p:spPr>
          <a:xfrm>
            <a:off x="5592336" y="2253170"/>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8" name="Content Placeholder 2"/>
          <p:cNvSpPr>
            <a:spLocks noGrp="1"/>
          </p:cNvSpPr>
          <p:nvPr>
            <p:ph idx="46" hasCustomPrompt="1"/>
          </p:nvPr>
        </p:nvSpPr>
        <p:spPr>
          <a:xfrm>
            <a:off x="7085286" y="2253170"/>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9" name="Content Placeholder 2"/>
          <p:cNvSpPr>
            <a:spLocks noGrp="1"/>
          </p:cNvSpPr>
          <p:nvPr>
            <p:ph idx="47" hasCustomPrompt="1"/>
          </p:nvPr>
        </p:nvSpPr>
        <p:spPr>
          <a:xfrm>
            <a:off x="2699792" y="1965137"/>
            <a:ext cx="2828912" cy="216025"/>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40" name="Content Placeholder 2"/>
          <p:cNvSpPr>
            <a:spLocks noGrp="1"/>
          </p:cNvSpPr>
          <p:nvPr>
            <p:ph idx="48" hasCustomPrompt="1"/>
          </p:nvPr>
        </p:nvSpPr>
        <p:spPr>
          <a:xfrm>
            <a:off x="5579568" y="1965137"/>
            <a:ext cx="2828912" cy="216025"/>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5" name="Content Placeholder 2"/>
          <p:cNvSpPr>
            <a:spLocks noGrp="1"/>
          </p:cNvSpPr>
          <p:nvPr>
            <p:ph idx="11" hasCustomPrompt="1"/>
          </p:nvPr>
        </p:nvSpPr>
        <p:spPr>
          <a:xfrm>
            <a:off x="2679192" y="260919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6" name="Content Placeholder 2"/>
          <p:cNvSpPr>
            <a:spLocks noGrp="1"/>
          </p:cNvSpPr>
          <p:nvPr>
            <p:ph idx="12" hasCustomPrompt="1"/>
          </p:nvPr>
        </p:nvSpPr>
        <p:spPr>
          <a:xfrm>
            <a:off x="2679192" y="308754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8" name="Content Placeholder 2"/>
          <p:cNvSpPr>
            <a:spLocks noGrp="1"/>
          </p:cNvSpPr>
          <p:nvPr>
            <p:ph idx="14" hasCustomPrompt="1"/>
          </p:nvPr>
        </p:nvSpPr>
        <p:spPr>
          <a:xfrm>
            <a:off x="2679192"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9" name="Content Placeholder 2"/>
          <p:cNvSpPr>
            <a:spLocks noGrp="1"/>
          </p:cNvSpPr>
          <p:nvPr>
            <p:ph idx="15" hasCustomPrompt="1"/>
          </p:nvPr>
        </p:nvSpPr>
        <p:spPr>
          <a:xfrm>
            <a:off x="2679192"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0" name="Content Placeholder 2"/>
          <p:cNvSpPr>
            <a:spLocks noGrp="1"/>
          </p:cNvSpPr>
          <p:nvPr>
            <p:ph idx="16" hasCustomPrompt="1"/>
          </p:nvPr>
        </p:nvSpPr>
        <p:spPr>
          <a:xfrm>
            <a:off x="2679192"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2" name="Content Placeholder 2"/>
          <p:cNvSpPr>
            <a:spLocks noGrp="1"/>
          </p:cNvSpPr>
          <p:nvPr>
            <p:ph idx="18" hasCustomPrompt="1"/>
          </p:nvPr>
        </p:nvSpPr>
        <p:spPr>
          <a:xfrm>
            <a:off x="2679192" y="501673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3" name="Content Placeholder 2"/>
          <p:cNvSpPr>
            <a:spLocks noGrp="1"/>
          </p:cNvSpPr>
          <p:nvPr>
            <p:ph idx="19" hasCustomPrompt="1"/>
          </p:nvPr>
        </p:nvSpPr>
        <p:spPr>
          <a:xfrm>
            <a:off x="4636008" y="260919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4" name="Content Placeholder 2"/>
          <p:cNvSpPr>
            <a:spLocks noGrp="1"/>
          </p:cNvSpPr>
          <p:nvPr>
            <p:ph idx="20" hasCustomPrompt="1"/>
          </p:nvPr>
        </p:nvSpPr>
        <p:spPr>
          <a:xfrm>
            <a:off x="4636008" y="308754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6" name="Content Placeholder 2"/>
          <p:cNvSpPr>
            <a:spLocks noGrp="1"/>
          </p:cNvSpPr>
          <p:nvPr>
            <p:ph idx="22" hasCustomPrompt="1"/>
          </p:nvPr>
        </p:nvSpPr>
        <p:spPr>
          <a:xfrm>
            <a:off x="4636008"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7" name="Content Placeholder 2"/>
          <p:cNvSpPr>
            <a:spLocks noGrp="1"/>
          </p:cNvSpPr>
          <p:nvPr>
            <p:ph idx="23" hasCustomPrompt="1"/>
          </p:nvPr>
        </p:nvSpPr>
        <p:spPr>
          <a:xfrm>
            <a:off x="4636008"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8" name="Content Placeholder 2"/>
          <p:cNvSpPr>
            <a:spLocks noGrp="1"/>
          </p:cNvSpPr>
          <p:nvPr>
            <p:ph idx="24" hasCustomPrompt="1"/>
          </p:nvPr>
        </p:nvSpPr>
        <p:spPr>
          <a:xfrm>
            <a:off x="4636008"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0" name="Content Placeholder 2"/>
          <p:cNvSpPr>
            <a:spLocks noGrp="1"/>
          </p:cNvSpPr>
          <p:nvPr>
            <p:ph idx="26" hasCustomPrompt="1"/>
          </p:nvPr>
        </p:nvSpPr>
        <p:spPr>
          <a:xfrm>
            <a:off x="4636008" y="501673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1" name="Content Placeholder 2"/>
          <p:cNvSpPr>
            <a:spLocks noGrp="1"/>
          </p:cNvSpPr>
          <p:nvPr>
            <p:ph idx="27" hasCustomPrompt="1"/>
          </p:nvPr>
        </p:nvSpPr>
        <p:spPr>
          <a:xfrm>
            <a:off x="6581230" y="260919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2" name="Content Placeholder 2"/>
          <p:cNvSpPr>
            <a:spLocks noGrp="1"/>
          </p:cNvSpPr>
          <p:nvPr>
            <p:ph idx="28" hasCustomPrompt="1"/>
          </p:nvPr>
        </p:nvSpPr>
        <p:spPr>
          <a:xfrm>
            <a:off x="6581230" y="308754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4" name="Content Placeholder 2"/>
          <p:cNvSpPr>
            <a:spLocks noGrp="1"/>
          </p:cNvSpPr>
          <p:nvPr>
            <p:ph idx="30" hasCustomPrompt="1"/>
          </p:nvPr>
        </p:nvSpPr>
        <p:spPr>
          <a:xfrm>
            <a:off x="6581230"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5" name="Content Placeholder 2"/>
          <p:cNvSpPr>
            <a:spLocks noGrp="1"/>
          </p:cNvSpPr>
          <p:nvPr>
            <p:ph idx="31" hasCustomPrompt="1"/>
          </p:nvPr>
        </p:nvSpPr>
        <p:spPr>
          <a:xfrm>
            <a:off x="6581230"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6" name="Content Placeholder 2"/>
          <p:cNvSpPr>
            <a:spLocks noGrp="1"/>
          </p:cNvSpPr>
          <p:nvPr>
            <p:ph idx="32" hasCustomPrompt="1"/>
          </p:nvPr>
        </p:nvSpPr>
        <p:spPr>
          <a:xfrm>
            <a:off x="6581230"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8" name="Content Placeholder 2"/>
          <p:cNvSpPr>
            <a:spLocks noGrp="1"/>
          </p:cNvSpPr>
          <p:nvPr>
            <p:ph idx="34" hasCustomPrompt="1"/>
          </p:nvPr>
        </p:nvSpPr>
        <p:spPr>
          <a:xfrm>
            <a:off x="6581230" y="501673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3" name="Content Placeholder 2"/>
          <p:cNvSpPr>
            <a:spLocks noGrp="1"/>
          </p:cNvSpPr>
          <p:nvPr>
            <p:ph idx="35" hasCustomPrompt="1"/>
          </p:nvPr>
        </p:nvSpPr>
        <p:spPr>
          <a:xfrm>
            <a:off x="2699792" y="2269750"/>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64" name="Content Placeholder 2"/>
          <p:cNvSpPr>
            <a:spLocks noGrp="1"/>
          </p:cNvSpPr>
          <p:nvPr>
            <p:ph idx="36" hasCustomPrompt="1"/>
          </p:nvPr>
        </p:nvSpPr>
        <p:spPr>
          <a:xfrm>
            <a:off x="4636008" y="2269750"/>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65" name="Content Placeholder 2"/>
          <p:cNvSpPr>
            <a:spLocks noGrp="1"/>
          </p:cNvSpPr>
          <p:nvPr>
            <p:ph idx="37" hasCustomPrompt="1"/>
          </p:nvPr>
        </p:nvSpPr>
        <p:spPr>
          <a:xfrm>
            <a:off x="6601830" y="2269750"/>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67" name="Content Placeholder 2"/>
          <p:cNvSpPr>
            <a:spLocks noGrp="1"/>
          </p:cNvSpPr>
          <p:nvPr>
            <p:ph idx="48" hasCustomPrompt="1"/>
          </p:nvPr>
        </p:nvSpPr>
        <p:spPr>
          <a:xfrm>
            <a:off x="4636008" y="1981717"/>
            <a:ext cx="3772472" cy="216025"/>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79192" y="259777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79192" y="307612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7919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7919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7919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7919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4139952" y="259777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4139952" y="307612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413995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413995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413995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413995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5605272" y="259777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0" name="Content Placeholder 2"/>
          <p:cNvSpPr>
            <a:spLocks noGrp="1"/>
          </p:cNvSpPr>
          <p:nvPr>
            <p:ph idx="28" hasCustomPrompt="1"/>
          </p:nvPr>
        </p:nvSpPr>
        <p:spPr>
          <a:xfrm>
            <a:off x="5605272" y="307612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2" name="Content Placeholder 2"/>
          <p:cNvSpPr>
            <a:spLocks noGrp="1"/>
          </p:cNvSpPr>
          <p:nvPr>
            <p:ph idx="30" hasCustomPrompt="1"/>
          </p:nvPr>
        </p:nvSpPr>
        <p:spPr>
          <a:xfrm>
            <a:off x="560527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3" name="Content Placeholder 2"/>
          <p:cNvSpPr>
            <a:spLocks noGrp="1"/>
          </p:cNvSpPr>
          <p:nvPr>
            <p:ph idx="31" hasCustomPrompt="1"/>
          </p:nvPr>
        </p:nvSpPr>
        <p:spPr>
          <a:xfrm>
            <a:off x="560527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4" name="Content Placeholder 2"/>
          <p:cNvSpPr>
            <a:spLocks noGrp="1"/>
          </p:cNvSpPr>
          <p:nvPr>
            <p:ph idx="32" hasCustomPrompt="1"/>
          </p:nvPr>
        </p:nvSpPr>
        <p:spPr>
          <a:xfrm>
            <a:off x="560527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6" name="Content Placeholder 2"/>
          <p:cNvSpPr>
            <a:spLocks noGrp="1"/>
          </p:cNvSpPr>
          <p:nvPr>
            <p:ph idx="34" hasCustomPrompt="1"/>
          </p:nvPr>
        </p:nvSpPr>
        <p:spPr>
          <a:xfrm>
            <a:off x="560527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7" name="Content Placeholder 2"/>
          <p:cNvSpPr>
            <a:spLocks noGrp="1"/>
          </p:cNvSpPr>
          <p:nvPr>
            <p:ph idx="35" hasCustomPrompt="1"/>
          </p:nvPr>
        </p:nvSpPr>
        <p:spPr>
          <a:xfrm>
            <a:off x="7077456" y="259777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8" name="Content Placeholder 2"/>
          <p:cNvSpPr>
            <a:spLocks noGrp="1"/>
          </p:cNvSpPr>
          <p:nvPr>
            <p:ph idx="36" hasCustomPrompt="1"/>
          </p:nvPr>
        </p:nvSpPr>
        <p:spPr>
          <a:xfrm>
            <a:off x="7077456" y="307612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0" name="Content Placeholder 2"/>
          <p:cNvSpPr>
            <a:spLocks noGrp="1"/>
          </p:cNvSpPr>
          <p:nvPr>
            <p:ph idx="38" hasCustomPrompt="1"/>
          </p:nvPr>
        </p:nvSpPr>
        <p:spPr>
          <a:xfrm>
            <a:off x="7077456"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1" name="Content Placeholder 2"/>
          <p:cNvSpPr>
            <a:spLocks noGrp="1"/>
          </p:cNvSpPr>
          <p:nvPr>
            <p:ph idx="39" hasCustomPrompt="1"/>
          </p:nvPr>
        </p:nvSpPr>
        <p:spPr>
          <a:xfrm>
            <a:off x="7077456"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2" name="Content Placeholder 2"/>
          <p:cNvSpPr>
            <a:spLocks noGrp="1"/>
          </p:cNvSpPr>
          <p:nvPr>
            <p:ph idx="40" hasCustomPrompt="1"/>
          </p:nvPr>
        </p:nvSpPr>
        <p:spPr>
          <a:xfrm>
            <a:off x="7077456"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4" name="Content Placeholder 2"/>
          <p:cNvSpPr>
            <a:spLocks noGrp="1"/>
          </p:cNvSpPr>
          <p:nvPr>
            <p:ph idx="42" hasCustomPrompt="1"/>
          </p:nvPr>
        </p:nvSpPr>
        <p:spPr>
          <a:xfrm>
            <a:off x="7077456"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5" name="Content Placeholder 2"/>
          <p:cNvSpPr>
            <a:spLocks noGrp="1"/>
          </p:cNvSpPr>
          <p:nvPr>
            <p:ph idx="43" hasCustomPrompt="1"/>
          </p:nvPr>
        </p:nvSpPr>
        <p:spPr>
          <a:xfrm>
            <a:off x="2699792" y="225832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6" name="Content Placeholder 2"/>
          <p:cNvSpPr>
            <a:spLocks noGrp="1"/>
          </p:cNvSpPr>
          <p:nvPr>
            <p:ph idx="44" hasCustomPrompt="1"/>
          </p:nvPr>
        </p:nvSpPr>
        <p:spPr>
          <a:xfrm>
            <a:off x="4160552" y="225832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7" name="Content Placeholder 2"/>
          <p:cNvSpPr>
            <a:spLocks noGrp="1"/>
          </p:cNvSpPr>
          <p:nvPr>
            <p:ph idx="45" hasCustomPrompt="1"/>
          </p:nvPr>
        </p:nvSpPr>
        <p:spPr>
          <a:xfrm>
            <a:off x="5592336" y="225832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8" name="Content Placeholder 2"/>
          <p:cNvSpPr>
            <a:spLocks noGrp="1"/>
          </p:cNvSpPr>
          <p:nvPr>
            <p:ph idx="46" hasCustomPrompt="1"/>
          </p:nvPr>
        </p:nvSpPr>
        <p:spPr>
          <a:xfrm>
            <a:off x="7085286" y="225832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40" name="Content Placeholder 2"/>
          <p:cNvSpPr>
            <a:spLocks noGrp="1"/>
          </p:cNvSpPr>
          <p:nvPr>
            <p:ph idx="48" hasCustomPrompt="1"/>
          </p:nvPr>
        </p:nvSpPr>
        <p:spPr>
          <a:xfrm>
            <a:off x="4139952" y="1970293"/>
            <a:ext cx="4268528" cy="216025"/>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1" hasCustomPrompt="1"/>
          </p:nvPr>
        </p:nvSpPr>
        <p:spPr>
          <a:xfrm>
            <a:off x="2670048" y="2112264"/>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 name="Content Placeholder 2"/>
          <p:cNvSpPr>
            <a:spLocks noGrp="1"/>
          </p:cNvSpPr>
          <p:nvPr>
            <p:ph idx="12" hasCustomPrompt="1"/>
          </p:nvPr>
        </p:nvSpPr>
        <p:spPr>
          <a:xfrm>
            <a:off x="2670048" y="2598340"/>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3" hasCustomPrompt="1"/>
          </p:nvPr>
        </p:nvSpPr>
        <p:spPr>
          <a:xfrm>
            <a:off x="2670048" y="3068960"/>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4" hasCustomPrompt="1"/>
          </p:nvPr>
        </p:nvSpPr>
        <p:spPr>
          <a:xfrm>
            <a:off x="2670048" y="3573016"/>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5" hasCustomPrompt="1"/>
          </p:nvPr>
        </p:nvSpPr>
        <p:spPr>
          <a:xfrm>
            <a:off x="2670048" y="4050196"/>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9" name="Content Placeholder 2"/>
          <p:cNvSpPr>
            <a:spLocks noGrp="1"/>
          </p:cNvSpPr>
          <p:nvPr>
            <p:ph idx="16" hasCustomPrompt="1"/>
          </p:nvPr>
        </p:nvSpPr>
        <p:spPr>
          <a:xfrm>
            <a:off x="2670048" y="4518248"/>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7" hasCustomPrompt="1"/>
          </p:nvPr>
        </p:nvSpPr>
        <p:spPr>
          <a:xfrm>
            <a:off x="2670048" y="5013176"/>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8" hasCustomPrompt="1"/>
          </p:nvPr>
        </p:nvSpPr>
        <p:spPr>
          <a:xfrm>
            <a:off x="2670048" y="5517232"/>
            <a:ext cx="5783390"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Tree>
    <p:extLst>
      <p:ext uri="{BB962C8B-B14F-4D97-AF65-F5344CB8AC3E}">
        <p14:creationId xmlns:p14="http://schemas.microsoft.com/office/powerpoint/2010/main" val="1111760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99792" y="2112264"/>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99792" y="260090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 name="Content Placeholder 2"/>
          <p:cNvSpPr>
            <a:spLocks noGrp="1"/>
          </p:cNvSpPr>
          <p:nvPr>
            <p:ph idx="13" hasCustomPrompt="1"/>
          </p:nvPr>
        </p:nvSpPr>
        <p:spPr>
          <a:xfrm>
            <a:off x="2699792" y="3068960"/>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99792" y="357301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99792" y="405019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99792" y="451824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9" name="Content Placeholder 2"/>
          <p:cNvSpPr>
            <a:spLocks noGrp="1"/>
          </p:cNvSpPr>
          <p:nvPr>
            <p:ph idx="17" hasCustomPrompt="1"/>
          </p:nvPr>
        </p:nvSpPr>
        <p:spPr>
          <a:xfrm>
            <a:off x="2699792" y="501317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99792" y="5517232"/>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5622376" y="2112264"/>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5622376" y="260090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3" name="Content Placeholder 2"/>
          <p:cNvSpPr>
            <a:spLocks noGrp="1"/>
          </p:cNvSpPr>
          <p:nvPr>
            <p:ph idx="21" hasCustomPrompt="1"/>
          </p:nvPr>
        </p:nvSpPr>
        <p:spPr>
          <a:xfrm>
            <a:off x="5622376" y="3068960"/>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5622376" y="357301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5622376" y="405019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5622376" y="4518248"/>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7" name="Content Placeholder 2"/>
          <p:cNvSpPr>
            <a:spLocks noGrp="1"/>
          </p:cNvSpPr>
          <p:nvPr>
            <p:ph idx="25" hasCustomPrompt="1"/>
          </p:nvPr>
        </p:nvSpPr>
        <p:spPr>
          <a:xfrm>
            <a:off x="5622376" y="5013176"/>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5622376" y="5517232"/>
            <a:ext cx="2838056"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2699792" y="1768372"/>
            <a:ext cx="2838056" cy="271884"/>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20" name="Content Placeholder 2"/>
          <p:cNvSpPr>
            <a:spLocks noGrp="1"/>
          </p:cNvSpPr>
          <p:nvPr>
            <p:ph idx="28" hasCustomPrompt="1"/>
          </p:nvPr>
        </p:nvSpPr>
        <p:spPr>
          <a:xfrm>
            <a:off x="5615382" y="1768372"/>
            <a:ext cx="2838056" cy="271884"/>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extLst>
      <p:ext uri="{BB962C8B-B14F-4D97-AF65-F5344CB8AC3E}">
        <p14:creationId xmlns:p14="http://schemas.microsoft.com/office/powerpoint/2010/main" val="1504336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79192" y="211226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79192" y="259061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 name="Content Placeholder 2"/>
          <p:cNvSpPr>
            <a:spLocks noGrp="1"/>
          </p:cNvSpPr>
          <p:nvPr>
            <p:ph idx="13" hasCustomPrompt="1"/>
          </p:nvPr>
        </p:nvSpPr>
        <p:spPr>
          <a:xfrm>
            <a:off x="2679192" y="306896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79192"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79192"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79192"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9" name="Content Placeholder 2"/>
          <p:cNvSpPr>
            <a:spLocks noGrp="1"/>
          </p:cNvSpPr>
          <p:nvPr>
            <p:ph idx="17" hasCustomPrompt="1"/>
          </p:nvPr>
        </p:nvSpPr>
        <p:spPr>
          <a:xfrm>
            <a:off x="2679192" y="501317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79192" y="551723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4636008" y="211226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4636008" y="259061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3" name="Content Placeholder 2"/>
          <p:cNvSpPr>
            <a:spLocks noGrp="1"/>
          </p:cNvSpPr>
          <p:nvPr>
            <p:ph idx="21" hasCustomPrompt="1"/>
          </p:nvPr>
        </p:nvSpPr>
        <p:spPr>
          <a:xfrm>
            <a:off x="4636008" y="306896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4636008"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4636008"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4636008"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7" name="Content Placeholder 2"/>
          <p:cNvSpPr>
            <a:spLocks noGrp="1"/>
          </p:cNvSpPr>
          <p:nvPr>
            <p:ph idx="25" hasCustomPrompt="1"/>
          </p:nvPr>
        </p:nvSpPr>
        <p:spPr>
          <a:xfrm>
            <a:off x="4636008" y="501317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4636008" y="551723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6581230" y="211226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0" name="Content Placeholder 2"/>
          <p:cNvSpPr>
            <a:spLocks noGrp="1"/>
          </p:cNvSpPr>
          <p:nvPr>
            <p:ph idx="28" hasCustomPrompt="1"/>
          </p:nvPr>
        </p:nvSpPr>
        <p:spPr>
          <a:xfrm>
            <a:off x="6581230" y="259061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1" name="Content Placeholder 2"/>
          <p:cNvSpPr>
            <a:spLocks noGrp="1"/>
          </p:cNvSpPr>
          <p:nvPr>
            <p:ph idx="29" hasCustomPrompt="1"/>
          </p:nvPr>
        </p:nvSpPr>
        <p:spPr>
          <a:xfrm>
            <a:off x="6581230" y="306896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2" name="Content Placeholder 2"/>
          <p:cNvSpPr>
            <a:spLocks noGrp="1"/>
          </p:cNvSpPr>
          <p:nvPr>
            <p:ph idx="30" hasCustomPrompt="1"/>
          </p:nvPr>
        </p:nvSpPr>
        <p:spPr>
          <a:xfrm>
            <a:off x="6581230"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3" name="Content Placeholder 2"/>
          <p:cNvSpPr>
            <a:spLocks noGrp="1"/>
          </p:cNvSpPr>
          <p:nvPr>
            <p:ph idx="31" hasCustomPrompt="1"/>
          </p:nvPr>
        </p:nvSpPr>
        <p:spPr>
          <a:xfrm>
            <a:off x="6581230"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4" name="Content Placeholder 2"/>
          <p:cNvSpPr>
            <a:spLocks noGrp="1"/>
          </p:cNvSpPr>
          <p:nvPr>
            <p:ph idx="32" hasCustomPrompt="1"/>
          </p:nvPr>
        </p:nvSpPr>
        <p:spPr>
          <a:xfrm>
            <a:off x="6581230"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5" name="Content Placeholder 2"/>
          <p:cNvSpPr>
            <a:spLocks noGrp="1"/>
          </p:cNvSpPr>
          <p:nvPr>
            <p:ph idx="33" hasCustomPrompt="1"/>
          </p:nvPr>
        </p:nvSpPr>
        <p:spPr>
          <a:xfrm>
            <a:off x="6581230" y="501317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6" name="Content Placeholder 2"/>
          <p:cNvSpPr>
            <a:spLocks noGrp="1"/>
          </p:cNvSpPr>
          <p:nvPr>
            <p:ph idx="34" hasCustomPrompt="1"/>
          </p:nvPr>
        </p:nvSpPr>
        <p:spPr>
          <a:xfrm>
            <a:off x="6581230" y="551723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8" name="Content Placeholder 2"/>
          <p:cNvSpPr>
            <a:spLocks noGrp="1"/>
          </p:cNvSpPr>
          <p:nvPr>
            <p:ph idx="35" hasCustomPrompt="1"/>
          </p:nvPr>
        </p:nvSpPr>
        <p:spPr>
          <a:xfrm>
            <a:off x="2699792" y="1772816"/>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29" name="Content Placeholder 2"/>
          <p:cNvSpPr>
            <a:spLocks noGrp="1"/>
          </p:cNvSpPr>
          <p:nvPr>
            <p:ph idx="36" hasCustomPrompt="1"/>
          </p:nvPr>
        </p:nvSpPr>
        <p:spPr>
          <a:xfrm>
            <a:off x="4636008" y="1772816"/>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0" name="Content Placeholder 2"/>
          <p:cNvSpPr>
            <a:spLocks noGrp="1"/>
          </p:cNvSpPr>
          <p:nvPr>
            <p:ph idx="37" hasCustomPrompt="1"/>
          </p:nvPr>
        </p:nvSpPr>
        <p:spPr>
          <a:xfrm>
            <a:off x="6601830" y="1772816"/>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extLst>
      <p:ext uri="{BB962C8B-B14F-4D97-AF65-F5344CB8AC3E}">
        <p14:creationId xmlns:p14="http://schemas.microsoft.com/office/powerpoint/2010/main" val="2763570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3"/>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79192"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7919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 name="Content Placeholder 2"/>
          <p:cNvSpPr>
            <a:spLocks noGrp="1"/>
          </p:cNvSpPr>
          <p:nvPr>
            <p:ph idx="13" hasCustomPrompt="1"/>
          </p:nvPr>
        </p:nvSpPr>
        <p:spPr>
          <a:xfrm>
            <a:off x="267919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7919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7919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7919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9" name="Content Placeholder 2"/>
          <p:cNvSpPr>
            <a:spLocks noGrp="1"/>
          </p:cNvSpPr>
          <p:nvPr>
            <p:ph idx="17" hasCustomPrompt="1"/>
          </p:nvPr>
        </p:nvSpPr>
        <p:spPr>
          <a:xfrm>
            <a:off x="267919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79192"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4139952"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413995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3" name="Content Placeholder 2"/>
          <p:cNvSpPr>
            <a:spLocks noGrp="1"/>
          </p:cNvSpPr>
          <p:nvPr>
            <p:ph idx="21" hasCustomPrompt="1"/>
          </p:nvPr>
        </p:nvSpPr>
        <p:spPr>
          <a:xfrm>
            <a:off x="413995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413995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413995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413995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7" name="Content Placeholder 2"/>
          <p:cNvSpPr>
            <a:spLocks noGrp="1"/>
          </p:cNvSpPr>
          <p:nvPr>
            <p:ph idx="25" hasCustomPrompt="1"/>
          </p:nvPr>
        </p:nvSpPr>
        <p:spPr>
          <a:xfrm>
            <a:off x="413995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4139952"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5605272"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0" name="Content Placeholder 2"/>
          <p:cNvSpPr>
            <a:spLocks noGrp="1"/>
          </p:cNvSpPr>
          <p:nvPr>
            <p:ph idx="28" hasCustomPrompt="1"/>
          </p:nvPr>
        </p:nvSpPr>
        <p:spPr>
          <a:xfrm>
            <a:off x="560527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1" name="Content Placeholder 2"/>
          <p:cNvSpPr>
            <a:spLocks noGrp="1"/>
          </p:cNvSpPr>
          <p:nvPr>
            <p:ph idx="29" hasCustomPrompt="1"/>
          </p:nvPr>
        </p:nvSpPr>
        <p:spPr>
          <a:xfrm>
            <a:off x="560527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2" name="Content Placeholder 2"/>
          <p:cNvSpPr>
            <a:spLocks noGrp="1"/>
          </p:cNvSpPr>
          <p:nvPr>
            <p:ph idx="30" hasCustomPrompt="1"/>
          </p:nvPr>
        </p:nvSpPr>
        <p:spPr>
          <a:xfrm>
            <a:off x="560527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3" name="Content Placeholder 2"/>
          <p:cNvSpPr>
            <a:spLocks noGrp="1"/>
          </p:cNvSpPr>
          <p:nvPr>
            <p:ph idx="31" hasCustomPrompt="1"/>
          </p:nvPr>
        </p:nvSpPr>
        <p:spPr>
          <a:xfrm>
            <a:off x="560527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4" name="Content Placeholder 2"/>
          <p:cNvSpPr>
            <a:spLocks noGrp="1"/>
          </p:cNvSpPr>
          <p:nvPr>
            <p:ph idx="32" hasCustomPrompt="1"/>
          </p:nvPr>
        </p:nvSpPr>
        <p:spPr>
          <a:xfrm>
            <a:off x="560527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5" name="Content Placeholder 2"/>
          <p:cNvSpPr>
            <a:spLocks noGrp="1"/>
          </p:cNvSpPr>
          <p:nvPr>
            <p:ph idx="33" hasCustomPrompt="1"/>
          </p:nvPr>
        </p:nvSpPr>
        <p:spPr>
          <a:xfrm>
            <a:off x="560527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6" name="Content Placeholder 2"/>
          <p:cNvSpPr>
            <a:spLocks noGrp="1"/>
          </p:cNvSpPr>
          <p:nvPr>
            <p:ph idx="34" hasCustomPrompt="1"/>
          </p:nvPr>
        </p:nvSpPr>
        <p:spPr>
          <a:xfrm>
            <a:off x="5605272"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7" name="Content Placeholder 2"/>
          <p:cNvSpPr>
            <a:spLocks noGrp="1"/>
          </p:cNvSpPr>
          <p:nvPr>
            <p:ph idx="35" hasCustomPrompt="1"/>
          </p:nvPr>
        </p:nvSpPr>
        <p:spPr>
          <a:xfrm>
            <a:off x="7077456"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8" name="Content Placeholder 2"/>
          <p:cNvSpPr>
            <a:spLocks noGrp="1"/>
          </p:cNvSpPr>
          <p:nvPr>
            <p:ph idx="36" hasCustomPrompt="1"/>
          </p:nvPr>
        </p:nvSpPr>
        <p:spPr>
          <a:xfrm>
            <a:off x="7077456"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9" name="Content Placeholder 2"/>
          <p:cNvSpPr>
            <a:spLocks noGrp="1"/>
          </p:cNvSpPr>
          <p:nvPr>
            <p:ph idx="37" hasCustomPrompt="1"/>
          </p:nvPr>
        </p:nvSpPr>
        <p:spPr>
          <a:xfrm>
            <a:off x="7077456"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0" name="Content Placeholder 2"/>
          <p:cNvSpPr>
            <a:spLocks noGrp="1"/>
          </p:cNvSpPr>
          <p:nvPr>
            <p:ph idx="38" hasCustomPrompt="1"/>
          </p:nvPr>
        </p:nvSpPr>
        <p:spPr>
          <a:xfrm>
            <a:off x="7077456"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1" name="Content Placeholder 2"/>
          <p:cNvSpPr>
            <a:spLocks noGrp="1"/>
          </p:cNvSpPr>
          <p:nvPr>
            <p:ph idx="39" hasCustomPrompt="1"/>
          </p:nvPr>
        </p:nvSpPr>
        <p:spPr>
          <a:xfrm>
            <a:off x="7077456"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2" name="Content Placeholder 2"/>
          <p:cNvSpPr>
            <a:spLocks noGrp="1"/>
          </p:cNvSpPr>
          <p:nvPr>
            <p:ph idx="40" hasCustomPrompt="1"/>
          </p:nvPr>
        </p:nvSpPr>
        <p:spPr>
          <a:xfrm>
            <a:off x="7077456"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3" name="Content Placeholder 2"/>
          <p:cNvSpPr>
            <a:spLocks noGrp="1"/>
          </p:cNvSpPr>
          <p:nvPr>
            <p:ph idx="41" hasCustomPrompt="1"/>
          </p:nvPr>
        </p:nvSpPr>
        <p:spPr>
          <a:xfrm>
            <a:off x="7077456"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4" name="Content Placeholder 2"/>
          <p:cNvSpPr>
            <a:spLocks noGrp="1"/>
          </p:cNvSpPr>
          <p:nvPr>
            <p:ph idx="42" hasCustomPrompt="1"/>
          </p:nvPr>
        </p:nvSpPr>
        <p:spPr>
          <a:xfrm>
            <a:off x="7077456"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5" name="Content Placeholder 2"/>
          <p:cNvSpPr>
            <a:spLocks noGrp="1"/>
          </p:cNvSpPr>
          <p:nvPr>
            <p:ph idx="43" hasCustomPrompt="1"/>
          </p:nvPr>
        </p:nvSpPr>
        <p:spPr>
          <a:xfrm>
            <a:off x="2699792"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8" name="Content Placeholder 2"/>
          <p:cNvSpPr>
            <a:spLocks noGrp="1"/>
          </p:cNvSpPr>
          <p:nvPr>
            <p:ph idx="44" hasCustomPrompt="1"/>
          </p:nvPr>
        </p:nvSpPr>
        <p:spPr>
          <a:xfrm>
            <a:off x="4160552"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9" name="Content Placeholder 2"/>
          <p:cNvSpPr>
            <a:spLocks noGrp="1"/>
          </p:cNvSpPr>
          <p:nvPr>
            <p:ph idx="45" hasCustomPrompt="1"/>
          </p:nvPr>
        </p:nvSpPr>
        <p:spPr>
          <a:xfrm>
            <a:off x="5592336"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40" name="Content Placeholder 2"/>
          <p:cNvSpPr>
            <a:spLocks noGrp="1"/>
          </p:cNvSpPr>
          <p:nvPr>
            <p:ph idx="46" hasCustomPrompt="1"/>
          </p:nvPr>
        </p:nvSpPr>
        <p:spPr>
          <a:xfrm>
            <a:off x="7085286"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extLst>
      <p:ext uri="{BB962C8B-B14F-4D97-AF65-F5344CB8AC3E}">
        <p14:creationId xmlns:p14="http://schemas.microsoft.com/office/powerpoint/2010/main" val="1891907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79192"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7919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 name="Content Placeholder 2"/>
          <p:cNvSpPr>
            <a:spLocks noGrp="1"/>
          </p:cNvSpPr>
          <p:nvPr>
            <p:ph idx="13" hasCustomPrompt="1"/>
          </p:nvPr>
        </p:nvSpPr>
        <p:spPr>
          <a:xfrm>
            <a:off x="267919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7919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7919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7919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9" name="Content Placeholder 2"/>
          <p:cNvSpPr>
            <a:spLocks noGrp="1"/>
          </p:cNvSpPr>
          <p:nvPr>
            <p:ph idx="17" hasCustomPrompt="1"/>
          </p:nvPr>
        </p:nvSpPr>
        <p:spPr>
          <a:xfrm>
            <a:off x="267919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79192"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4139952"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413995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3" name="Content Placeholder 2"/>
          <p:cNvSpPr>
            <a:spLocks noGrp="1"/>
          </p:cNvSpPr>
          <p:nvPr>
            <p:ph idx="21" hasCustomPrompt="1"/>
          </p:nvPr>
        </p:nvSpPr>
        <p:spPr>
          <a:xfrm>
            <a:off x="413995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413995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413995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413995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7" name="Content Placeholder 2"/>
          <p:cNvSpPr>
            <a:spLocks noGrp="1"/>
          </p:cNvSpPr>
          <p:nvPr>
            <p:ph idx="25" hasCustomPrompt="1"/>
          </p:nvPr>
        </p:nvSpPr>
        <p:spPr>
          <a:xfrm>
            <a:off x="413995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4139952"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5605272"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0" name="Content Placeholder 2"/>
          <p:cNvSpPr>
            <a:spLocks noGrp="1"/>
          </p:cNvSpPr>
          <p:nvPr>
            <p:ph idx="28" hasCustomPrompt="1"/>
          </p:nvPr>
        </p:nvSpPr>
        <p:spPr>
          <a:xfrm>
            <a:off x="560527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1" name="Content Placeholder 2"/>
          <p:cNvSpPr>
            <a:spLocks noGrp="1"/>
          </p:cNvSpPr>
          <p:nvPr>
            <p:ph idx="29" hasCustomPrompt="1"/>
          </p:nvPr>
        </p:nvSpPr>
        <p:spPr>
          <a:xfrm>
            <a:off x="560527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2" name="Content Placeholder 2"/>
          <p:cNvSpPr>
            <a:spLocks noGrp="1"/>
          </p:cNvSpPr>
          <p:nvPr>
            <p:ph idx="30" hasCustomPrompt="1"/>
          </p:nvPr>
        </p:nvSpPr>
        <p:spPr>
          <a:xfrm>
            <a:off x="560527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3" name="Content Placeholder 2"/>
          <p:cNvSpPr>
            <a:spLocks noGrp="1"/>
          </p:cNvSpPr>
          <p:nvPr>
            <p:ph idx="31" hasCustomPrompt="1"/>
          </p:nvPr>
        </p:nvSpPr>
        <p:spPr>
          <a:xfrm>
            <a:off x="560527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4" name="Content Placeholder 2"/>
          <p:cNvSpPr>
            <a:spLocks noGrp="1"/>
          </p:cNvSpPr>
          <p:nvPr>
            <p:ph idx="32" hasCustomPrompt="1"/>
          </p:nvPr>
        </p:nvSpPr>
        <p:spPr>
          <a:xfrm>
            <a:off x="560527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5" name="Content Placeholder 2"/>
          <p:cNvSpPr>
            <a:spLocks noGrp="1"/>
          </p:cNvSpPr>
          <p:nvPr>
            <p:ph idx="33" hasCustomPrompt="1"/>
          </p:nvPr>
        </p:nvSpPr>
        <p:spPr>
          <a:xfrm>
            <a:off x="560527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6" name="Content Placeholder 2"/>
          <p:cNvSpPr>
            <a:spLocks noGrp="1"/>
          </p:cNvSpPr>
          <p:nvPr>
            <p:ph idx="34" hasCustomPrompt="1"/>
          </p:nvPr>
        </p:nvSpPr>
        <p:spPr>
          <a:xfrm>
            <a:off x="5605272"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7" name="Content Placeholder 2"/>
          <p:cNvSpPr>
            <a:spLocks noGrp="1"/>
          </p:cNvSpPr>
          <p:nvPr>
            <p:ph idx="35" hasCustomPrompt="1"/>
          </p:nvPr>
        </p:nvSpPr>
        <p:spPr>
          <a:xfrm>
            <a:off x="7077456"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8" name="Content Placeholder 2"/>
          <p:cNvSpPr>
            <a:spLocks noGrp="1"/>
          </p:cNvSpPr>
          <p:nvPr>
            <p:ph idx="36" hasCustomPrompt="1"/>
          </p:nvPr>
        </p:nvSpPr>
        <p:spPr>
          <a:xfrm>
            <a:off x="7077456"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9" name="Content Placeholder 2"/>
          <p:cNvSpPr>
            <a:spLocks noGrp="1"/>
          </p:cNvSpPr>
          <p:nvPr>
            <p:ph idx="37" hasCustomPrompt="1"/>
          </p:nvPr>
        </p:nvSpPr>
        <p:spPr>
          <a:xfrm>
            <a:off x="7077456"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0" name="Content Placeholder 2"/>
          <p:cNvSpPr>
            <a:spLocks noGrp="1"/>
          </p:cNvSpPr>
          <p:nvPr>
            <p:ph idx="38" hasCustomPrompt="1"/>
          </p:nvPr>
        </p:nvSpPr>
        <p:spPr>
          <a:xfrm>
            <a:off x="7077456"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1" name="Content Placeholder 2"/>
          <p:cNvSpPr>
            <a:spLocks noGrp="1"/>
          </p:cNvSpPr>
          <p:nvPr>
            <p:ph idx="39" hasCustomPrompt="1"/>
          </p:nvPr>
        </p:nvSpPr>
        <p:spPr>
          <a:xfrm>
            <a:off x="7077456"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2" name="Content Placeholder 2"/>
          <p:cNvSpPr>
            <a:spLocks noGrp="1"/>
          </p:cNvSpPr>
          <p:nvPr>
            <p:ph idx="40" hasCustomPrompt="1"/>
          </p:nvPr>
        </p:nvSpPr>
        <p:spPr>
          <a:xfrm>
            <a:off x="7077456"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3" name="Content Placeholder 2"/>
          <p:cNvSpPr>
            <a:spLocks noGrp="1"/>
          </p:cNvSpPr>
          <p:nvPr>
            <p:ph idx="41" hasCustomPrompt="1"/>
          </p:nvPr>
        </p:nvSpPr>
        <p:spPr>
          <a:xfrm>
            <a:off x="7077456"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4" name="Content Placeholder 2"/>
          <p:cNvSpPr>
            <a:spLocks noGrp="1"/>
          </p:cNvSpPr>
          <p:nvPr>
            <p:ph idx="42" hasCustomPrompt="1"/>
          </p:nvPr>
        </p:nvSpPr>
        <p:spPr>
          <a:xfrm>
            <a:off x="7077456"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5" name="Content Placeholder 2"/>
          <p:cNvSpPr>
            <a:spLocks noGrp="1"/>
          </p:cNvSpPr>
          <p:nvPr>
            <p:ph idx="43" hasCustomPrompt="1"/>
          </p:nvPr>
        </p:nvSpPr>
        <p:spPr>
          <a:xfrm>
            <a:off x="2699792"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6" name="Content Placeholder 2"/>
          <p:cNvSpPr>
            <a:spLocks noGrp="1"/>
          </p:cNvSpPr>
          <p:nvPr>
            <p:ph idx="44" hasCustomPrompt="1"/>
          </p:nvPr>
        </p:nvSpPr>
        <p:spPr>
          <a:xfrm>
            <a:off x="4160552"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7" name="Content Placeholder 2"/>
          <p:cNvSpPr>
            <a:spLocks noGrp="1"/>
          </p:cNvSpPr>
          <p:nvPr>
            <p:ph idx="45" hasCustomPrompt="1"/>
          </p:nvPr>
        </p:nvSpPr>
        <p:spPr>
          <a:xfrm>
            <a:off x="5592336"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8" name="Content Placeholder 2"/>
          <p:cNvSpPr>
            <a:spLocks noGrp="1"/>
          </p:cNvSpPr>
          <p:nvPr>
            <p:ph idx="46" hasCustomPrompt="1"/>
          </p:nvPr>
        </p:nvSpPr>
        <p:spPr>
          <a:xfrm>
            <a:off x="7085286"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9" name="Content Placeholder 2"/>
          <p:cNvSpPr>
            <a:spLocks noGrp="1"/>
          </p:cNvSpPr>
          <p:nvPr>
            <p:ph idx="47" hasCustomPrompt="1"/>
          </p:nvPr>
        </p:nvSpPr>
        <p:spPr>
          <a:xfrm>
            <a:off x="2699792" y="1484783"/>
            <a:ext cx="2828912" cy="216025"/>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40" name="Content Placeholder 2"/>
          <p:cNvSpPr>
            <a:spLocks noGrp="1"/>
          </p:cNvSpPr>
          <p:nvPr>
            <p:ph idx="48" hasCustomPrompt="1"/>
          </p:nvPr>
        </p:nvSpPr>
        <p:spPr>
          <a:xfrm>
            <a:off x="5579568" y="1484783"/>
            <a:ext cx="2828912" cy="216025"/>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extLst>
      <p:ext uri="{BB962C8B-B14F-4D97-AF65-F5344CB8AC3E}">
        <p14:creationId xmlns:p14="http://schemas.microsoft.com/office/powerpoint/2010/main" val="396638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5" name="Content Placeholder 2"/>
          <p:cNvSpPr>
            <a:spLocks noGrp="1"/>
          </p:cNvSpPr>
          <p:nvPr>
            <p:ph idx="11" hasCustomPrompt="1"/>
          </p:nvPr>
        </p:nvSpPr>
        <p:spPr>
          <a:xfrm>
            <a:off x="2679192" y="211226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6" name="Content Placeholder 2"/>
          <p:cNvSpPr>
            <a:spLocks noGrp="1"/>
          </p:cNvSpPr>
          <p:nvPr>
            <p:ph idx="12" hasCustomPrompt="1"/>
          </p:nvPr>
        </p:nvSpPr>
        <p:spPr>
          <a:xfrm>
            <a:off x="2679192" y="259061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7" name="Content Placeholder 2"/>
          <p:cNvSpPr>
            <a:spLocks noGrp="1"/>
          </p:cNvSpPr>
          <p:nvPr>
            <p:ph idx="13" hasCustomPrompt="1"/>
          </p:nvPr>
        </p:nvSpPr>
        <p:spPr>
          <a:xfrm>
            <a:off x="2679192" y="306896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8" name="Content Placeholder 2"/>
          <p:cNvSpPr>
            <a:spLocks noGrp="1"/>
          </p:cNvSpPr>
          <p:nvPr>
            <p:ph idx="14" hasCustomPrompt="1"/>
          </p:nvPr>
        </p:nvSpPr>
        <p:spPr>
          <a:xfrm>
            <a:off x="2679192"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9" name="Content Placeholder 2"/>
          <p:cNvSpPr>
            <a:spLocks noGrp="1"/>
          </p:cNvSpPr>
          <p:nvPr>
            <p:ph idx="15" hasCustomPrompt="1"/>
          </p:nvPr>
        </p:nvSpPr>
        <p:spPr>
          <a:xfrm>
            <a:off x="2679192"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0" name="Content Placeholder 2"/>
          <p:cNvSpPr>
            <a:spLocks noGrp="1"/>
          </p:cNvSpPr>
          <p:nvPr>
            <p:ph idx="16" hasCustomPrompt="1"/>
          </p:nvPr>
        </p:nvSpPr>
        <p:spPr>
          <a:xfrm>
            <a:off x="2679192"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1" name="Content Placeholder 2"/>
          <p:cNvSpPr>
            <a:spLocks noGrp="1"/>
          </p:cNvSpPr>
          <p:nvPr>
            <p:ph idx="17" hasCustomPrompt="1"/>
          </p:nvPr>
        </p:nvSpPr>
        <p:spPr>
          <a:xfrm>
            <a:off x="2679192" y="501317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2" name="Content Placeholder 2"/>
          <p:cNvSpPr>
            <a:spLocks noGrp="1"/>
          </p:cNvSpPr>
          <p:nvPr>
            <p:ph idx="18" hasCustomPrompt="1"/>
          </p:nvPr>
        </p:nvSpPr>
        <p:spPr>
          <a:xfrm>
            <a:off x="2679192" y="551723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3" name="Content Placeholder 2"/>
          <p:cNvSpPr>
            <a:spLocks noGrp="1"/>
          </p:cNvSpPr>
          <p:nvPr>
            <p:ph idx="19" hasCustomPrompt="1"/>
          </p:nvPr>
        </p:nvSpPr>
        <p:spPr>
          <a:xfrm>
            <a:off x="4636008" y="211226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4" name="Content Placeholder 2"/>
          <p:cNvSpPr>
            <a:spLocks noGrp="1"/>
          </p:cNvSpPr>
          <p:nvPr>
            <p:ph idx="20" hasCustomPrompt="1"/>
          </p:nvPr>
        </p:nvSpPr>
        <p:spPr>
          <a:xfrm>
            <a:off x="4636008" y="259061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5" name="Content Placeholder 2"/>
          <p:cNvSpPr>
            <a:spLocks noGrp="1"/>
          </p:cNvSpPr>
          <p:nvPr>
            <p:ph idx="21" hasCustomPrompt="1"/>
          </p:nvPr>
        </p:nvSpPr>
        <p:spPr>
          <a:xfrm>
            <a:off x="4636008" y="306896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6" name="Content Placeholder 2"/>
          <p:cNvSpPr>
            <a:spLocks noGrp="1"/>
          </p:cNvSpPr>
          <p:nvPr>
            <p:ph idx="22" hasCustomPrompt="1"/>
          </p:nvPr>
        </p:nvSpPr>
        <p:spPr>
          <a:xfrm>
            <a:off x="4636008"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7" name="Content Placeholder 2"/>
          <p:cNvSpPr>
            <a:spLocks noGrp="1"/>
          </p:cNvSpPr>
          <p:nvPr>
            <p:ph idx="23" hasCustomPrompt="1"/>
          </p:nvPr>
        </p:nvSpPr>
        <p:spPr>
          <a:xfrm>
            <a:off x="4636008"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8" name="Content Placeholder 2"/>
          <p:cNvSpPr>
            <a:spLocks noGrp="1"/>
          </p:cNvSpPr>
          <p:nvPr>
            <p:ph idx="24" hasCustomPrompt="1"/>
          </p:nvPr>
        </p:nvSpPr>
        <p:spPr>
          <a:xfrm>
            <a:off x="4636008"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9" name="Content Placeholder 2"/>
          <p:cNvSpPr>
            <a:spLocks noGrp="1"/>
          </p:cNvSpPr>
          <p:nvPr>
            <p:ph idx="25" hasCustomPrompt="1"/>
          </p:nvPr>
        </p:nvSpPr>
        <p:spPr>
          <a:xfrm>
            <a:off x="4636008" y="501317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0" name="Content Placeholder 2"/>
          <p:cNvSpPr>
            <a:spLocks noGrp="1"/>
          </p:cNvSpPr>
          <p:nvPr>
            <p:ph idx="26" hasCustomPrompt="1"/>
          </p:nvPr>
        </p:nvSpPr>
        <p:spPr>
          <a:xfrm>
            <a:off x="4636008" y="551723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1" name="Content Placeholder 2"/>
          <p:cNvSpPr>
            <a:spLocks noGrp="1"/>
          </p:cNvSpPr>
          <p:nvPr>
            <p:ph idx="27" hasCustomPrompt="1"/>
          </p:nvPr>
        </p:nvSpPr>
        <p:spPr>
          <a:xfrm>
            <a:off x="6581230" y="211226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2" name="Content Placeholder 2"/>
          <p:cNvSpPr>
            <a:spLocks noGrp="1"/>
          </p:cNvSpPr>
          <p:nvPr>
            <p:ph idx="28" hasCustomPrompt="1"/>
          </p:nvPr>
        </p:nvSpPr>
        <p:spPr>
          <a:xfrm>
            <a:off x="6581230" y="259061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3" name="Content Placeholder 2"/>
          <p:cNvSpPr>
            <a:spLocks noGrp="1"/>
          </p:cNvSpPr>
          <p:nvPr>
            <p:ph idx="29" hasCustomPrompt="1"/>
          </p:nvPr>
        </p:nvSpPr>
        <p:spPr>
          <a:xfrm>
            <a:off x="6581230" y="3068960"/>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4" name="Content Placeholder 2"/>
          <p:cNvSpPr>
            <a:spLocks noGrp="1"/>
          </p:cNvSpPr>
          <p:nvPr>
            <p:ph idx="30" hasCustomPrompt="1"/>
          </p:nvPr>
        </p:nvSpPr>
        <p:spPr>
          <a:xfrm>
            <a:off x="6581230" y="357301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5" name="Content Placeholder 2"/>
          <p:cNvSpPr>
            <a:spLocks noGrp="1"/>
          </p:cNvSpPr>
          <p:nvPr>
            <p:ph idx="31" hasCustomPrompt="1"/>
          </p:nvPr>
        </p:nvSpPr>
        <p:spPr>
          <a:xfrm>
            <a:off x="6581230" y="4052874"/>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6" name="Content Placeholder 2"/>
          <p:cNvSpPr>
            <a:spLocks noGrp="1"/>
          </p:cNvSpPr>
          <p:nvPr>
            <p:ph idx="32" hasCustomPrompt="1"/>
          </p:nvPr>
        </p:nvSpPr>
        <p:spPr>
          <a:xfrm>
            <a:off x="6581230" y="4518248"/>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7" name="Content Placeholder 2"/>
          <p:cNvSpPr>
            <a:spLocks noGrp="1"/>
          </p:cNvSpPr>
          <p:nvPr>
            <p:ph idx="33" hasCustomPrompt="1"/>
          </p:nvPr>
        </p:nvSpPr>
        <p:spPr>
          <a:xfrm>
            <a:off x="6581230" y="5013176"/>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8" name="Content Placeholder 2"/>
          <p:cNvSpPr>
            <a:spLocks noGrp="1"/>
          </p:cNvSpPr>
          <p:nvPr>
            <p:ph idx="34" hasCustomPrompt="1"/>
          </p:nvPr>
        </p:nvSpPr>
        <p:spPr>
          <a:xfrm>
            <a:off x="6581230" y="5517232"/>
            <a:ext cx="1872208"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3" name="Content Placeholder 2"/>
          <p:cNvSpPr>
            <a:spLocks noGrp="1"/>
          </p:cNvSpPr>
          <p:nvPr>
            <p:ph idx="35" hasCustomPrompt="1"/>
          </p:nvPr>
        </p:nvSpPr>
        <p:spPr>
          <a:xfrm>
            <a:off x="2699792" y="1772816"/>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64" name="Content Placeholder 2"/>
          <p:cNvSpPr>
            <a:spLocks noGrp="1"/>
          </p:cNvSpPr>
          <p:nvPr>
            <p:ph idx="36" hasCustomPrompt="1"/>
          </p:nvPr>
        </p:nvSpPr>
        <p:spPr>
          <a:xfrm>
            <a:off x="4636008" y="1772816"/>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65" name="Content Placeholder 2"/>
          <p:cNvSpPr>
            <a:spLocks noGrp="1"/>
          </p:cNvSpPr>
          <p:nvPr>
            <p:ph idx="37" hasCustomPrompt="1"/>
          </p:nvPr>
        </p:nvSpPr>
        <p:spPr>
          <a:xfrm>
            <a:off x="6601830" y="1772816"/>
            <a:ext cx="1851608"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67" name="Content Placeholder 2"/>
          <p:cNvSpPr>
            <a:spLocks noGrp="1"/>
          </p:cNvSpPr>
          <p:nvPr>
            <p:ph idx="48" hasCustomPrompt="1"/>
          </p:nvPr>
        </p:nvSpPr>
        <p:spPr>
          <a:xfrm>
            <a:off x="4636008" y="1484783"/>
            <a:ext cx="3772472" cy="216025"/>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extLst>
      <p:ext uri="{BB962C8B-B14F-4D97-AF65-F5344CB8AC3E}">
        <p14:creationId xmlns:p14="http://schemas.microsoft.com/office/powerpoint/2010/main" val="953073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1" hasCustomPrompt="1"/>
          </p:nvPr>
        </p:nvSpPr>
        <p:spPr>
          <a:xfrm>
            <a:off x="2679192"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4" name="Content Placeholder 2"/>
          <p:cNvSpPr>
            <a:spLocks noGrp="1"/>
          </p:cNvSpPr>
          <p:nvPr>
            <p:ph idx="12" hasCustomPrompt="1"/>
          </p:nvPr>
        </p:nvSpPr>
        <p:spPr>
          <a:xfrm>
            <a:off x="267919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5" name="Content Placeholder 2"/>
          <p:cNvSpPr>
            <a:spLocks noGrp="1"/>
          </p:cNvSpPr>
          <p:nvPr>
            <p:ph idx="13" hasCustomPrompt="1"/>
          </p:nvPr>
        </p:nvSpPr>
        <p:spPr>
          <a:xfrm>
            <a:off x="267919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6" name="Content Placeholder 2"/>
          <p:cNvSpPr>
            <a:spLocks noGrp="1"/>
          </p:cNvSpPr>
          <p:nvPr>
            <p:ph idx="14" hasCustomPrompt="1"/>
          </p:nvPr>
        </p:nvSpPr>
        <p:spPr>
          <a:xfrm>
            <a:off x="267919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7" name="Content Placeholder 2"/>
          <p:cNvSpPr>
            <a:spLocks noGrp="1"/>
          </p:cNvSpPr>
          <p:nvPr>
            <p:ph idx="15" hasCustomPrompt="1"/>
          </p:nvPr>
        </p:nvSpPr>
        <p:spPr>
          <a:xfrm>
            <a:off x="267919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8" name="Content Placeholder 2"/>
          <p:cNvSpPr>
            <a:spLocks noGrp="1"/>
          </p:cNvSpPr>
          <p:nvPr>
            <p:ph idx="16" hasCustomPrompt="1"/>
          </p:nvPr>
        </p:nvSpPr>
        <p:spPr>
          <a:xfrm>
            <a:off x="267919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9" name="Content Placeholder 2"/>
          <p:cNvSpPr>
            <a:spLocks noGrp="1"/>
          </p:cNvSpPr>
          <p:nvPr>
            <p:ph idx="17" hasCustomPrompt="1"/>
          </p:nvPr>
        </p:nvSpPr>
        <p:spPr>
          <a:xfrm>
            <a:off x="267919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0" name="Content Placeholder 2"/>
          <p:cNvSpPr>
            <a:spLocks noGrp="1"/>
          </p:cNvSpPr>
          <p:nvPr>
            <p:ph idx="18" hasCustomPrompt="1"/>
          </p:nvPr>
        </p:nvSpPr>
        <p:spPr>
          <a:xfrm>
            <a:off x="2679192"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1" name="Content Placeholder 2"/>
          <p:cNvSpPr>
            <a:spLocks noGrp="1"/>
          </p:cNvSpPr>
          <p:nvPr>
            <p:ph idx="19" hasCustomPrompt="1"/>
          </p:nvPr>
        </p:nvSpPr>
        <p:spPr>
          <a:xfrm>
            <a:off x="4139952"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2" name="Content Placeholder 2"/>
          <p:cNvSpPr>
            <a:spLocks noGrp="1"/>
          </p:cNvSpPr>
          <p:nvPr>
            <p:ph idx="20" hasCustomPrompt="1"/>
          </p:nvPr>
        </p:nvSpPr>
        <p:spPr>
          <a:xfrm>
            <a:off x="413995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3" name="Content Placeholder 2"/>
          <p:cNvSpPr>
            <a:spLocks noGrp="1"/>
          </p:cNvSpPr>
          <p:nvPr>
            <p:ph idx="21" hasCustomPrompt="1"/>
          </p:nvPr>
        </p:nvSpPr>
        <p:spPr>
          <a:xfrm>
            <a:off x="413995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4" name="Content Placeholder 2"/>
          <p:cNvSpPr>
            <a:spLocks noGrp="1"/>
          </p:cNvSpPr>
          <p:nvPr>
            <p:ph idx="22" hasCustomPrompt="1"/>
          </p:nvPr>
        </p:nvSpPr>
        <p:spPr>
          <a:xfrm>
            <a:off x="413995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5" name="Content Placeholder 2"/>
          <p:cNvSpPr>
            <a:spLocks noGrp="1"/>
          </p:cNvSpPr>
          <p:nvPr>
            <p:ph idx="23" hasCustomPrompt="1"/>
          </p:nvPr>
        </p:nvSpPr>
        <p:spPr>
          <a:xfrm>
            <a:off x="413995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6" name="Content Placeholder 2"/>
          <p:cNvSpPr>
            <a:spLocks noGrp="1"/>
          </p:cNvSpPr>
          <p:nvPr>
            <p:ph idx="24" hasCustomPrompt="1"/>
          </p:nvPr>
        </p:nvSpPr>
        <p:spPr>
          <a:xfrm>
            <a:off x="413995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7" name="Content Placeholder 2"/>
          <p:cNvSpPr>
            <a:spLocks noGrp="1"/>
          </p:cNvSpPr>
          <p:nvPr>
            <p:ph idx="25" hasCustomPrompt="1"/>
          </p:nvPr>
        </p:nvSpPr>
        <p:spPr>
          <a:xfrm>
            <a:off x="413995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8" name="Content Placeholder 2"/>
          <p:cNvSpPr>
            <a:spLocks noGrp="1"/>
          </p:cNvSpPr>
          <p:nvPr>
            <p:ph idx="26" hasCustomPrompt="1"/>
          </p:nvPr>
        </p:nvSpPr>
        <p:spPr>
          <a:xfrm>
            <a:off x="4139952"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19" name="Content Placeholder 2"/>
          <p:cNvSpPr>
            <a:spLocks noGrp="1"/>
          </p:cNvSpPr>
          <p:nvPr>
            <p:ph idx="27" hasCustomPrompt="1"/>
          </p:nvPr>
        </p:nvSpPr>
        <p:spPr>
          <a:xfrm>
            <a:off x="5605272"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0" name="Content Placeholder 2"/>
          <p:cNvSpPr>
            <a:spLocks noGrp="1"/>
          </p:cNvSpPr>
          <p:nvPr>
            <p:ph idx="28" hasCustomPrompt="1"/>
          </p:nvPr>
        </p:nvSpPr>
        <p:spPr>
          <a:xfrm>
            <a:off x="5605272"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1" name="Content Placeholder 2"/>
          <p:cNvSpPr>
            <a:spLocks noGrp="1"/>
          </p:cNvSpPr>
          <p:nvPr>
            <p:ph idx="29" hasCustomPrompt="1"/>
          </p:nvPr>
        </p:nvSpPr>
        <p:spPr>
          <a:xfrm>
            <a:off x="5605272"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2" name="Content Placeholder 2"/>
          <p:cNvSpPr>
            <a:spLocks noGrp="1"/>
          </p:cNvSpPr>
          <p:nvPr>
            <p:ph idx="30" hasCustomPrompt="1"/>
          </p:nvPr>
        </p:nvSpPr>
        <p:spPr>
          <a:xfrm>
            <a:off x="5605272"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3" name="Content Placeholder 2"/>
          <p:cNvSpPr>
            <a:spLocks noGrp="1"/>
          </p:cNvSpPr>
          <p:nvPr>
            <p:ph idx="31" hasCustomPrompt="1"/>
          </p:nvPr>
        </p:nvSpPr>
        <p:spPr>
          <a:xfrm>
            <a:off x="5605272"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4" name="Content Placeholder 2"/>
          <p:cNvSpPr>
            <a:spLocks noGrp="1"/>
          </p:cNvSpPr>
          <p:nvPr>
            <p:ph idx="32" hasCustomPrompt="1"/>
          </p:nvPr>
        </p:nvSpPr>
        <p:spPr>
          <a:xfrm>
            <a:off x="5605272"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5" name="Content Placeholder 2"/>
          <p:cNvSpPr>
            <a:spLocks noGrp="1"/>
          </p:cNvSpPr>
          <p:nvPr>
            <p:ph idx="33" hasCustomPrompt="1"/>
          </p:nvPr>
        </p:nvSpPr>
        <p:spPr>
          <a:xfrm>
            <a:off x="5605272"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6" name="Content Placeholder 2"/>
          <p:cNvSpPr>
            <a:spLocks noGrp="1"/>
          </p:cNvSpPr>
          <p:nvPr>
            <p:ph idx="34" hasCustomPrompt="1"/>
          </p:nvPr>
        </p:nvSpPr>
        <p:spPr>
          <a:xfrm>
            <a:off x="5605272"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7" name="Content Placeholder 2"/>
          <p:cNvSpPr>
            <a:spLocks noGrp="1"/>
          </p:cNvSpPr>
          <p:nvPr>
            <p:ph idx="35" hasCustomPrompt="1"/>
          </p:nvPr>
        </p:nvSpPr>
        <p:spPr>
          <a:xfrm>
            <a:off x="7077456" y="2112264"/>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8" name="Content Placeholder 2"/>
          <p:cNvSpPr>
            <a:spLocks noGrp="1"/>
          </p:cNvSpPr>
          <p:nvPr>
            <p:ph idx="36" hasCustomPrompt="1"/>
          </p:nvPr>
        </p:nvSpPr>
        <p:spPr>
          <a:xfrm>
            <a:off x="7077456" y="259061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29" name="Content Placeholder 2"/>
          <p:cNvSpPr>
            <a:spLocks noGrp="1"/>
          </p:cNvSpPr>
          <p:nvPr>
            <p:ph idx="37" hasCustomPrompt="1"/>
          </p:nvPr>
        </p:nvSpPr>
        <p:spPr>
          <a:xfrm>
            <a:off x="7077456" y="3068960"/>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0" name="Content Placeholder 2"/>
          <p:cNvSpPr>
            <a:spLocks noGrp="1"/>
          </p:cNvSpPr>
          <p:nvPr>
            <p:ph idx="38" hasCustomPrompt="1"/>
          </p:nvPr>
        </p:nvSpPr>
        <p:spPr>
          <a:xfrm>
            <a:off x="7077456" y="357301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1" name="Content Placeholder 2"/>
          <p:cNvSpPr>
            <a:spLocks noGrp="1"/>
          </p:cNvSpPr>
          <p:nvPr>
            <p:ph idx="39" hasCustomPrompt="1"/>
          </p:nvPr>
        </p:nvSpPr>
        <p:spPr>
          <a:xfrm>
            <a:off x="7077456" y="40456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2" name="Content Placeholder 2"/>
          <p:cNvSpPr>
            <a:spLocks noGrp="1"/>
          </p:cNvSpPr>
          <p:nvPr>
            <p:ph idx="40" hasCustomPrompt="1"/>
          </p:nvPr>
        </p:nvSpPr>
        <p:spPr>
          <a:xfrm>
            <a:off x="7077456" y="4518248"/>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3" name="Content Placeholder 2"/>
          <p:cNvSpPr>
            <a:spLocks noGrp="1"/>
          </p:cNvSpPr>
          <p:nvPr>
            <p:ph idx="41" hasCustomPrompt="1"/>
          </p:nvPr>
        </p:nvSpPr>
        <p:spPr>
          <a:xfrm>
            <a:off x="7077456" y="5013176"/>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4" name="Content Placeholder 2"/>
          <p:cNvSpPr>
            <a:spLocks noGrp="1"/>
          </p:cNvSpPr>
          <p:nvPr>
            <p:ph idx="42" hasCustomPrompt="1"/>
          </p:nvPr>
        </p:nvSpPr>
        <p:spPr>
          <a:xfrm>
            <a:off x="7077456" y="5517232"/>
            <a:ext cx="1388752" cy="432048"/>
          </a:xfrm>
          <a:prstGeom prst="rect">
            <a:avLst/>
          </a:prstGeom>
        </p:spPr>
        <p:txBody>
          <a:bodyPr anchor="ctr"/>
          <a:lstStyle>
            <a:lvl1pPr marL="0" indent="0" algn="ctr">
              <a:buFontTx/>
              <a:buNone/>
              <a:defRPr sz="1800">
                <a:solidFill>
                  <a:schemeClr val="bg1"/>
                </a:solidFill>
              </a:defRPr>
            </a:lvl1pPr>
          </a:lstStyle>
          <a:p>
            <a:pPr lvl="0"/>
            <a:r>
              <a:rPr lang="en-US" dirty="0"/>
              <a:t>Answer</a:t>
            </a:r>
          </a:p>
        </p:txBody>
      </p:sp>
      <p:sp>
        <p:nvSpPr>
          <p:cNvPr id="35" name="Content Placeholder 2"/>
          <p:cNvSpPr>
            <a:spLocks noGrp="1"/>
          </p:cNvSpPr>
          <p:nvPr>
            <p:ph idx="43" hasCustomPrompt="1"/>
          </p:nvPr>
        </p:nvSpPr>
        <p:spPr>
          <a:xfrm>
            <a:off x="2699792"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6" name="Content Placeholder 2"/>
          <p:cNvSpPr>
            <a:spLocks noGrp="1"/>
          </p:cNvSpPr>
          <p:nvPr>
            <p:ph idx="44" hasCustomPrompt="1"/>
          </p:nvPr>
        </p:nvSpPr>
        <p:spPr>
          <a:xfrm>
            <a:off x="4160552"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7" name="Content Placeholder 2"/>
          <p:cNvSpPr>
            <a:spLocks noGrp="1"/>
          </p:cNvSpPr>
          <p:nvPr>
            <p:ph idx="45" hasCustomPrompt="1"/>
          </p:nvPr>
        </p:nvSpPr>
        <p:spPr>
          <a:xfrm>
            <a:off x="5592336"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38" name="Content Placeholder 2"/>
          <p:cNvSpPr>
            <a:spLocks noGrp="1"/>
          </p:cNvSpPr>
          <p:nvPr>
            <p:ph idx="46" hasCustomPrompt="1"/>
          </p:nvPr>
        </p:nvSpPr>
        <p:spPr>
          <a:xfrm>
            <a:off x="7085286" y="1772816"/>
            <a:ext cx="1368152" cy="267440"/>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
        <p:nvSpPr>
          <p:cNvPr id="40" name="Content Placeholder 2"/>
          <p:cNvSpPr>
            <a:spLocks noGrp="1"/>
          </p:cNvSpPr>
          <p:nvPr>
            <p:ph idx="48" hasCustomPrompt="1"/>
          </p:nvPr>
        </p:nvSpPr>
        <p:spPr>
          <a:xfrm>
            <a:off x="4139952" y="1484783"/>
            <a:ext cx="4268528" cy="216025"/>
          </a:xfrm>
          <a:prstGeom prst="rect">
            <a:avLst/>
          </a:prstGeom>
        </p:spPr>
        <p:txBody>
          <a:bodyPr anchor="ctr"/>
          <a:lstStyle>
            <a:lvl1pPr marL="0" indent="0" algn="ctr">
              <a:buFontTx/>
              <a:buNone/>
              <a:defRPr sz="1000" b="1" i="0">
                <a:solidFill>
                  <a:srgbClr val="092F5D"/>
                </a:solidFill>
                <a:latin typeface="Arial" charset="0"/>
                <a:ea typeface="Arial" charset="0"/>
                <a:cs typeface="Arial" charset="0"/>
              </a:defRPr>
            </a:lvl1pPr>
          </a:lstStyle>
          <a:p>
            <a:pPr lvl="0"/>
            <a:r>
              <a:rPr lang="en-US" dirty="0"/>
              <a:t>ANSWER</a:t>
            </a:r>
          </a:p>
        </p:txBody>
      </p:sp>
    </p:spTree>
    <p:extLst>
      <p:ext uri="{BB962C8B-B14F-4D97-AF65-F5344CB8AC3E}">
        <p14:creationId xmlns:p14="http://schemas.microsoft.com/office/powerpoint/2010/main" val="105219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2101851"/>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102" y="2101851"/>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3216"/>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6" y="301628"/>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3"/>
            <a:ext cx="3316288"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1" y="5291140"/>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41" y="674688"/>
            <a:ext cx="6048375"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1976441" y="5916613"/>
            <a:ext cx="6048375"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cstate="print"/>
          <a:stretch>
            <a:fillRect/>
          </a:stretch>
        </a:blip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684213" y="227013"/>
            <a:ext cx="776922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684213" y="1416050"/>
            <a:ext cx="7769225"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50" r:id="rId1"/>
    <p:sldLayoutId id="2147483749" r:id="rId2"/>
    <p:sldLayoutId id="2147483748" r:id="rId3"/>
    <p:sldLayoutId id="2147483747" r:id="rId4"/>
    <p:sldLayoutId id="2147483746" r:id="rId5"/>
    <p:sldLayoutId id="2147483745" r:id="rId6"/>
    <p:sldLayoutId id="2147483744" r:id="rId7"/>
    <p:sldLayoutId id="2147483743" r:id="rId8"/>
    <p:sldLayoutId id="2147483742" r:id="rId9"/>
    <p:sldLayoutId id="2147483741" r:id="rId10"/>
    <p:sldLayoutId id="2147483740" r:id="rId11"/>
    <p:sldLayoutId id="2147483739" r:id="rId12"/>
    <p:sldLayoutId id="2147483738" r:id="rId13"/>
    <p:sldLayoutId id="2147483920" r:id="rId14"/>
    <p:sldLayoutId id="2147483977" r:id="rId15"/>
    <p:sldLayoutId id="2147483978" r:id="rId16"/>
    <p:sldLayoutId id="2147483968" r:id="rId17"/>
    <p:sldLayoutId id="2147483979" r:id="rId18"/>
    <p:sldLayoutId id="2147483980"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684213" y="227013"/>
            <a:ext cx="776922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268577051"/>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412750" rtl="0" eaLnBrk="0" fontAlgn="base" hangingPunct="0">
        <a:lnSpc>
          <a:spcPct val="88000"/>
        </a:lnSpc>
        <a:spcBef>
          <a:spcPct val="0"/>
        </a:spcBef>
        <a:spcAft>
          <a:spcPct val="0"/>
        </a:spcAft>
        <a:buClr>
          <a:srgbClr val="000000"/>
        </a:buClr>
        <a:buSzPct val="45000"/>
        <a:buFont typeface="Wingdings" pitchFamily="-72" charset="2"/>
        <a:defRPr sz="26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684213" y="227013"/>
            <a:ext cx="776922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403911689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412750" rtl="0" eaLnBrk="0" fontAlgn="base" hangingPunct="0">
        <a:lnSpc>
          <a:spcPct val="88000"/>
        </a:lnSpc>
        <a:spcBef>
          <a:spcPct val="0"/>
        </a:spcBef>
        <a:spcAft>
          <a:spcPct val="0"/>
        </a:spcAft>
        <a:buClr>
          <a:srgbClr val="000000"/>
        </a:buClr>
        <a:buSzPct val="45000"/>
        <a:buFont typeface="Wingdings" pitchFamily="-72" charset="2"/>
        <a:defRPr sz="26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5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ctrTitle"/>
          </p:nvPr>
        </p:nvSpPr>
        <p:spPr>
          <a:xfrm>
            <a:off x="304800" y="620688"/>
            <a:ext cx="8534400" cy="2448272"/>
          </a:xfrm>
        </p:spPr>
        <p:txBody>
          <a:bodyPr/>
          <a:lstStyle/>
          <a:p>
            <a:r>
              <a:rPr lang="en-US" sz="3600" b="0" dirty="0"/>
              <a:t> </a:t>
            </a:r>
            <a:br>
              <a:rPr lang="en-US" sz="3600" b="0" dirty="0"/>
            </a:br>
            <a:r>
              <a:rPr lang="en-US" sz="3600" b="0" dirty="0"/>
              <a:t> </a:t>
            </a:r>
            <a:r>
              <a:rPr lang="en-US" sz="3600" dirty="0"/>
              <a:t>Novel and Emerging Therapeutic</a:t>
            </a:r>
            <a:br>
              <a:rPr lang="en-US" sz="3600" dirty="0"/>
            </a:br>
            <a:r>
              <a:rPr lang="en-US" sz="3600" dirty="0"/>
              <a:t>Strategies in the Management of</a:t>
            </a:r>
            <a:br>
              <a:rPr lang="en-US" sz="3600" dirty="0"/>
            </a:br>
            <a:r>
              <a:rPr lang="en-US" sz="3600" dirty="0"/>
              <a:t>Non-Small Cell Lung Cancer</a:t>
            </a:r>
            <a:br>
              <a:rPr lang="en-US" sz="3600" dirty="0"/>
            </a:br>
            <a:endParaRPr lang="en-US" sz="3600" dirty="0">
              <a:solidFill>
                <a:srgbClr val="0000FF"/>
              </a:solidFill>
            </a:endParaRPr>
          </a:p>
        </p:txBody>
      </p:sp>
      <p:sp>
        <p:nvSpPr>
          <p:cNvPr id="7" name="Rectangle 6"/>
          <p:cNvSpPr>
            <a:spLocks noGrp="1" noChangeArrowheads="1"/>
          </p:cNvSpPr>
          <p:nvPr>
            <p:ph type="subTitle" idx="1"/>
          </p:nvPr>
        </p:nvSpPr>
        <p:spPr>
          <a:xfrm>
            <a:off x="771153" y="3501008"/>
            <a:ext cx="8068047" cy="2160240"/>
          </a:xfrm>
        </p:spPr>
        <p:txBody>
          <a:bodyPr/>
          <a:lstStyle/>
          <a:p>
            <a:pPr algn="l"/>
            <a:r>
              <a:rPr lang="en-US" sz="2000" dirty="0">
                <a:solidFill>
                  <a:schemeClr val="tx1"/>
                </a:solidFill>
              </a:rPr>
              <a:t>Matthew </a:t>
            </a:r>
            <a:r>
              <a:rPr lang="en-US" sz="2000" dirty="0" err="1">
                <a:solidFill>
                  <a:schemeClr val="tx1"/>
                </a:solidFill>
              </a:rPr>
              <a:t>Gubens</a:t>
            </a:r>
            <a:r>
              <a:rPr lang="en-US" sz="2000" dirty="0">
                <a:solidFill>
                  <a:schemeClr val="tx1"/>
                </a:solidFill>
              </a:rPr>
              <a:t>, MD, MS</a:t>
            </a:r>
            <a:br>
              <a:rPr lang="en-US" sz="2000" dirty="0">
                <a:solidFill>
                  <a:schemeClr val="tx1"/>
                </a:solidFill>
              </a:rPr>
            </a:br>
            <a:r>
              <a:rPr lang="en-US" sz="2000" b="0" dirty="0">
                <a:solidFill>
                  <a:schemeClr val="tx1"/>
                </a:solidFill>
              </a:rPr>
              <a:t>Associate Professor, Thoracic Medical Oncology</a:t>
            </a:r>
            <a:br>
              <a:rPr lang="en-US" sz="2000" b="0" dirty="0">
                <a:solidFill>
                  <a:schemeClr val="tx1"/>
                </a:solidFill>
              </a:rPr>
            </a:br>
            <a:r>
              <a:rPr lang="en-US" sz="2000" b="0" dirty="0">
                <a:solidFill>
                  <a:schemeClr val="tx1"/>
                </a:solidFill>
              </a:rPr>
              <a:t>University of California, San Francisco</a:t>
            </a:r>
            <a:br>
              <a:rPr lang="en-US" sz="2000" b="0" dirty="0">
                <a:solidFill>
                  <a:schemeClr val="tx1"/>
                </a:solidFill>
              </a:rPr>
            </a:br>
            <a:r>
              <a:rPr lang="en-US" sz="2000" b="0" dirty="0">
                <a:solidFill>
                  <a:schemeClr val="tx1"/>
                </a:solidFill>
              </a:rPr>
              <a:t>San Francisco, California</a:t>
            </a:r>
          </a:p>
        </p:txBody>
      </p:sp>
    </p:spTree>
    <p:custDataLst>
      <p:tags r:id="rId1"/>
    </p:custDataLst>
    <p:extLst>
      <p:ext uri="{BB962C8B-B14F-4D97-AF65-F5344CB8AC3E}">
        <p14:creationId xmlns:p14="http://schemas.microsoft.com/office/powerpoint/2010/main" val="1201585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and Investigational Treatment for EGFR Tumor Mutation Subtypes in NSCLC</a:t>
            </a:r>
          </a:p>
        </p:txBody>
      </p:sp>
      <p:graphicFrame>
        <p:nvGraphicFramePr>
          <p:cNvPr id="4" name="Table 3">
            <a:extLst>
              <a:ext uri="{FF2B5EF4-FFF2-40B4-BE49-F238E27FC236}">
                <a16:creationId xmlns:a16="http://schemas.microsoft.com/office/drawing/2014/main" id="{35DDCB66-1312-4F9F-AA5C-2210C3C52D17}"/>
              </a:ext>
            </a:extLst>
          </p:cNvPr>
          <p:cNvGraphicFramePr>
            <a:graphicFrameLocks noGrp="1"/>
          </p:cNvGraphicFramePr>
          <p:nvPr>
            <p:extLst>
              <p:ext uri="{D42A27DB-BD31-4B8C-83A1-F6EECF244321}">
                <p14:modId xmlns:p14="http://schemas.microsoft.com/office/powerpoint/2010/main" val="1700294558"/>
              </p:ext>
            </p:extLst>
          </p:nvPr>
        </p:nvGraphicFramePr>
        <p:xfrm>
          <a:off x="467581" y="1700808"/>
          <a:ext cx="8136868" cy="3353154"/>
        </p:xfrm>
        <a:graphic>
          <a:graphicData uri="http://schemas.openxmlformats.org/drawingml/2006/table">
            <a:tbl>
              <a:tblPr firstRow="1" bandRow="1">
                <a:tableStyleId>{72833802-FEF1-4C79-8D5D-14CF1EAF98D9}</a:tableStyleId>
              </a:tblPr>
              <a:tblGrid>
                <a:gridCol w="2670880">
                  <a:extLst>
                    <a:ext uri="{9D8B030D-6E8A-4147-A177-3AD203B41FA5}">
                      <a16:colId xmlns:a16="http://schemas.microsoft.com/office/drawing/2014/main" val="791120663"/>
                    </a:ext>
                  </a:extLst>
                </a:gridCol>
                <a:gridCol w="3105675">
                  <a:extLst>
                    <a:ext uri="{9D8B030D-6E8A-4147-A177-3AD203B41FA5}">
                      <a16:colId xmlns:a16="http://schemas.microsoft.com/office/drawing/2014/main" val="2806940884"/>
                    </a:ext>
                  </a:extLst>
                </a:gridCol>
                <a:gridCol w="2360313">
                  <a:extLst>
                    <a:ext uri="{9D8B030D-6E8A-4147-A177-3AD203B41FA5}">
                      <a16:colId xmlns:a16="http://schemas.microsoft.com/office/drawing/2014/main" val="3792063385"/>
                    </a:ext>
                  </a:extLst>
                </a:gridCol>
              </a:tblGrid>
              <a:tr h="599294">
                <a:tc>
                  <a:txBody>
                    <a:bodyPr/>
                    <a:lstStyle/>
                    <a:p>
                      <a:r>
                        <a:rPr lang="en-US" sz="1800" dirty="0">
                          <a:latin typeface="Calibri" charset="0"/>
                          <a:ea typeface="Calibri" charset="0"/>
                          <a:cs typeface="Calibri" charset="0"/>
                        </a:rPr>
                        <a:t>Mutation subtype</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C"/>
                    </a:solidFill>
                  </a:tcPr>
                </a:tc>
                <a:tc>
                  <a:txBody>
                    <a:bodyPr/>
                    <a:lstStyle/>
                    <a:p>
                      <a:pPr algn="ctr"/>
                      <a:r>
                        <a:rPr lang="en-US" sz="1800" dirty="0">
                          <a:latin typeface="Calibri" charset="0"/>
                          <a:ea typeface="Calibri" charset="0"/>
                          <a:cs typeface="Calibri" charset="0"/>
                        </a:rPr>
                        <a:t>Approved drugs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C"/>
                    </a:solidFill>
                  </a:tcPr>
                </a:tc>
                <a:tc>
                  <a:txBody>
                    <a:bodyPr/>
                    <a:lstStyle/>
                    <a:p>
                      <a:pPr algn="ctr"/>
                      <a:r>
                        <a:rPr lang="en-US" sz="1800" dirty="0">
                          <a:latin typeface="Calibri" charset="0"/>
                          <a:ea typeface="Calibri" charset="0"/>
                          <a:cs typeface="Calibri" charset="0"/>
                        </a:rPr>
                        <a:t>Key investigational drugs</a:t>
                      </a: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C"/>
                    </a:solidFill>
                  </a:tcPr>
                </a:tc>
                <a:extLst>
                  <a:ext uri="{0D108BD9-81ED-4DB2-BD59-A6C34878D82A}">
                    <a16:rowId xmlns:a16="http://schemas.microsoft.com/office/drawing/2014/main" val="3426070878"/>
                  </a:ext>
                </a:extLst>
              </a:tr>
              <a:tr h="763052">
                <a:tc>
                  <a:txBody>
                    <a:bodyPr/>
                    <a:lstStyle/>
                    <a:p>
                      <a:r>
                        <a:rPr lang="en-US" sz="1800" u="sng" dirty="0">
                          <a:latin typeface="Calibri" charset="0"/>
                          <a:ea typeface="Calibri" charset="0"/>
                          <a:cs typeface="Calibri" charset="0"/>
                        </a:rPr>
                        <a:t>Common mutations</a:t>
                      </a:r>
                      <a:r>
                        <a:rPr lang="en-US" sz="1800" dirty="0">
                          <a:latin typeface="Calibri" charset="0"/>
                          <a:ea typeface="Calibri" charset="0"/>
                          <a:cs typeface="Calibri" charset="0"/>
                        </a:rPr>
                        <a:t>: </a:t>
                      </a:r>
                    </a:p>
                    <a:p>
                      <a:r>
                        <a:rPr lang="en-US" sz="1800" dirty="0">
                          <a:latin typeface="Calibri" charset="0"/>
                          <a:ea typeface="Calibri" charset="0"/>
                          <a:cs typeface="Calibri" charset="0"/>
                        </a:rPr>
                        <a:t>19 del, L858R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800" dirty="0">
                          <a:latin typeface="Calibri" charset="0"/>
                          <a:ea typeface="Calibri" charset="0"/>
                          <a:cs typeface="Calibri" charset="0"/>
                        </a:rPr>
                        <a:t>Gefitinib, erlotinib, </a:t>
                      </a:r>
                      <a:r>
                        <a:rPr lang="en-US" sz="1800" dirty="0" err="1">
                          <a:latin typeface="Calibri" charset="0"/>
                          <a:ea typeface="Calibri" charset="0"/>
                          <a:cs typeface="Calibri" charset="0"/>
                        </a:rPr>
                        <a:t>afatinib</a:t>
                      </a:r>
                      <a:r>
                        <a:rPr lang="en-US" sz="1800" dirty="0">
                          <a:latin typeface="Calibri" charset="0"/>
                          <a:ea typeface="Calibri" charset="0"/>
                          <a:cs typeface="Calibri" charset="0"/>
                        </a:rPr>
                        <a:t>, </a:t>
                      </a:r>
                      <a:r>
                        <a:rPr lang="en-US" sz="1800" dirty="0" err="1">
                          <a:latin typeface="Calibri" charset="0"/>
                          <a:ea typeface="Calibri" charset="0"/>
                          <a:cs typeface="Calibri" charset="0"/>
                        </a:rPr>
                        <a:t>osimertinib</a:t>
                      </a:r>
                      <a:r>
                        <a:rPr lang="en-US" sz="1800" dirty="0">
                          <a:latin typeface="Calibri" charset="0"/>
                          <a:ea typeface="Calibri" charset="0"/>
                          <a:cs typeface="Calibri" charset="0"/>
                        </a:rPr>
                        <a:t>, dacomitinib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800" dirty="0" err="1">
                          <a:latin typeface="Calibri" charset="0"/>
                          <a:ea typeface="Calibri" charset="0"/>
                          <a:cs typeface="Calibri" charset="0"/>
                        </a:rPr>
                        <a:t>Nazartinib</a:t>
                      </a:r>
                      <a:r>
                        <a:rPr lang="en-US" sz="1800" dirty="0">
                          <a:latin typeface="Calibri" charset="0"/>
                          <a:ea typeface="Calibri" charset="0"/>
                          <a:cs typeface="Calibri" charset="0"/>
                        </a:rPr>
                        <a:t>, </a:t>
                      </a:r>
                      <a:r>
                        <a:rPr lang="en-US" sz="1800" dirty="0" err="1">
                          <a:latin typeface="Calibri" charset="0"/>
                          <a:ea typeface="Calibri" charset="0"/>
                          <a:cs typeface="Calibri" charset="0"/>
                        </a:rPr>
                        <a:t>icotinib</a:t>
                      </a:r>
                      <a:endParaRPr lang="en-US" sz="18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3312306557"/>
                  </a:ext>
                </a:extLst>
              </a:tr>
              <a:tr h="763052">
                <a:tc>
                  <a:txBody>
                    <a:bodyPr/>
                    <a:lstStyle/>
                    <a:p>
                      <a:r>
                        <a:rPr lang="en-US" sz="1800" u="sng" dirty="0">
                          <a:latin typeface="Calibri" charset="0"/>
                          <a:ea typeface="Calibri" charset="0"/>
                          <a:cs typeface="Calibri" charset="0"/>
                        </a:rPr>
                        <a:t>Uncommon mutations</a:t>
                      </a:r>
                      <a:r>
                        <a:rPr lang="en-US" sz="1800" dirty="0">
                          <a:latin typeface="Calibri" charset="0"/>
                          <a:ea typeface="Calibri" charset="0"/>
                          <a:cs typeface="Calibri" charset="0"/>
                        </a:rPr>
                        <a:t>: G719X, L861Q, S768I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err="1">
                          <a:latin typeface="Calibri" charset="0"/>
                          <a:ea typeface="Calibri" charset="0"/>
                          <a:cs typeface="Calibri" charset="0"/>
                        </a:rPr>
                        <a:t>Afatinib</a:t>
                      </a:r>
                      <a:endParaRPr lang="en-US" sz="18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err="1">
                          <a:latin typeface="Calibri" charset="0"/>
                          <a:ea typeface="Calibri" charset="0"/>
                          <a:cs typeface="Calibri" charset="0"/>
                        </a:rPr>
                        <a:t>Osimertinib</a:t>
                      </a:r>
                      <a:r>
                        <a:rPr lang="en-US" sz="1800" dirty="0">
                          <a:latin typeface="Calibri" charset="0"/>
                          <a:ea typeface="Calibri" charset="0"/>
                          <a:cs typeface="Calibri"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656873"/>
                  </a:ext>
                </a:extLst>
              </a:tr>
              <a:tr h="423918">
                <a:tc>
                  <a:txBody>
                    <a:bodyPr/>
                    <a:lstStyle/>
                    <a:p>
                      <a:r>
                        <a:rPr lang="en-US" sz="1800" u="sng" dirty="0">
                          <a:latin typeface="Calibri" charset="0"/>
                          <a:ea typeface="Calibri" charset="0"/>
                          <a:cs typeface="Calibri" charset="0"/>
                        </a:rPr>
                        <a:t>Exon 20 insertions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800" dirty="0">
                          <a:latin typeface="Calibri" charset="0"/>
                          <a:ea typeface="Calibri" charset="0"/>
                          <a:cs typeface="Calibri" charset="0"/>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800" dirty="0" err="1">
                          <a:latin typeface="Calibri" charset="0"/>
                          <a:ea typeface="Calibri" charset="0"/>
                          <a:cs typeface="Calibri" charset="0"/>
                        </a:rPr>
                        <a:t>Poziotinib</a:t>
                      </a:r>
                      <a:r>
                        <a:rPr lang="en-US" sz="1800" dirty="0">
                          <a:latin typeface="Calibri" charset="0"/>
                          <a:ea typeface="Calibri" charset="0"/>
                          <a:cs typeface="Calibri" charset="0"/>
                        </a:rPr>
                        <a:t>, TAK-788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57978114"/>
                  </a:ext>
                </a:extLst>
              </a:tr>
              <a:tr h="763052">
                <a:tc>
                  <a:txBody>
                    <a:bodyPr/>
                    <a:lstStyle/>
                    <a:p>
                      <a:r>
                        <a:rPr lang="en-US" sz="1800" u="sng" dirty="0">
                          <a:latin typeface="Calibri" charset="0"/>
                          <a:ea typeface="Calibri" charset="0"/>
                          <a:cs typeface="Calibri" charset="0"/>
                        </a:rPr>
                        <a:t>Complex variants (rare)</a:t>
                      </a:r>
                      <a:r>
                        <a:rPr lang="en-US" sz="1800" dirty="0">
                          <a:latin typeface="Calibri" charset="0"/>
                          <a:ea typeface="Calibri" charset="0"/>
                          <a:cs typeface="Calibri" charset="0"/>
                        </a:rPr>
                        <a:t>: </a:t>
                      </a:r>
                      <a:br>
                        <a:rPr lang="en-US" sz="1800" dirty="0">
                          <a:latin typeface="Calibri" charset="0"/>
                          <a:ea typeface="Calibri" charset="0"/>
                          <a:cs typeface="Calibri" charset="0"/>
                        </a:rPr>
                      </a:br>
                      <a:r>
                        <a:rPr lang="en-US" sz="1800" dirty="0">
                          <a:latin typeface="Calibri" charset="0"/>
                          <a:ea typeface="Calibri" charset="0"/>
                          <a:cs typeface="Calibri" charset="0"/>
                        </a:rPr>
                        <a:t>KDD, fusions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Calibri" charset="0"/>
                          <a:ea typeface="Calibri" charset="0"/>
                          <a:cs typeface="Calibri" charset="0"/>
                        </a:rPr>
                        <a:t>(Available TKIs </a:t>
                      </a:r>
                      <a:br>
                        <a:rPr lang="en-US" sz="1800" dirty="0">
                          <a:latin typeface="Calibri" charset="0"/>
                          <a:ea typeface="Calibri" charset="0"/>
                          <a:cs typeface="Calibri" charset="0"/>
                        </a:rPr>
                      </a:br>
                      <a:r>
                        <a:rPr lang="en-US" sz="1800" dirty="0">
                          <a:latin typeface="Calibri" charset="0"/>
                          <a:ea typeface="Calibri" charset="0"/>
                          <a:cs typeface="Calibri" charset="0"/>
                        </a:rPr>
                        <a:t>potentially active</a:t>
                      </a:r>
                      <a:r>
                        <a:rPr lang="en-US" sz="1800" baseline="30000" dirty="0">
                          <a:latin typeface="Calibri" charset="0"/>
                          <a:ea typeface="Calibri" charset="0"/>
                          <a:cs typeface="Calibri" charset="0"/>
                        </a:rPr>
                        <a:t>*</a:t>
                      </a:r>
                      <a:r>
                        <a:rPr lang="en-US" sz="1800" dirty="0">
                          <a:latin typeface="Calibri" charset="0"/>
                          <a:ea typeface="Calibri" charset="0"/>
                          <a:cs typeface="Calibri"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Calibri" charset="0"/>
                          <a:ea typeface="Calibri" charset="0"/>
                          <a:cs typeface="Calibri"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6196547"/>
                  </a:ext>
                </a:extLst>
              </a:tr>
            </a:tbl>
          </a:graphicData>
        </a:graphic>
      </p:graphicFrame>
      <p:sp>
        <p:nvSpPr>
          <p:cNvPr id="6" name="TextBox 5"/>
          <p:cNvSpPr txBox="1"/>
          <p:nvPr/>
        </p:nvSpPr>
        <p:spPr>
          <a:xfrm>
            <a:off x="107504" y="6474822"/>
            <a:ext cx="7416824" cy="338554"/>
          </a:xfrm>
          <a:prstGeom prst="rect">
            <a:avLst/>
          </a:prstGeom>
          <a:noFill/>
        </p:spPr>
        <p:txBody>
          <a:bodyPr wrap="square" rtlCol="0" anchor="b">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cs typeface="Calibri"/>
              </a:rPr>
              <a:t>Courtesy of Geoffrey Oxnard, MD</a:t>
            </a:r>
          </a:p>
        </p:txBody>
      </p:sp>
      <p:sp>
        <p:nvSpPr>
          <p:cNvPr id="8" name="Rectangle 7"/>
          <p:cNvSpPr/>
          <p:nvPr/>
        </p:nvSpPr>
        <p:spPr>
          <a:xfrm>
            <a:off x="467580" y="5336147"/>
            <a:ext cx="7704819" cy="830997"/>
          </a:xfrm>
          <a:prstGeom prst="rect">
            <a:avLst/>
          </a:prstGeom>
        </p:spPr>
        <p:txBody>
          <a:bodyPr wrap="square">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*Gallant JN et al. Cancer </a:t>
            </a:r>
            <a:r>
              <a:rPr kumimoji="0" lang="en-US" sz="1600" b="0" i="0" u="none" strike="noStrike" kern="1200" cap="none" spc="0" normalizeH="0" baseline="0" noProof="0" dirty="0" err="1">
                <a:ln>
                  <a:noFill/>
                </a:ln>
                <a:solidFill>
                  <a:srgbClr val="000000"/>
                </a:solidFill>
                <a:effectLst/>
                <a:uLnTx/>
                <a:uFillTx/>
                <a:latin typeface="Calibri" charset="0"/>
                <a:ea typeface="Calibri" charset="0"/>
                <a:cs typeface="Calibri" charset="0"/>
              </a:rPr>
              <a:t>Discov</a:t>
            </a: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 2015;</a:t>
            </a:r>
            <a:r>
              <a:rPr kumimoji="0" lang="mr-IN" sz="1600" b="0" i="0" u="none" strike="noStrike" kern="1200" cap="none" spc="0" normalizeH="0" baseline="0" noProof="0" dirty="0">
                <a:ln>
                  <a:noFill/>
                </a:ln>
                <a:solidFill>
                  <a:srgbClr val="000000"/>
                </a:solidFill>
                <a:effectLst/>
                <a:uLnTx/>
                <a:uFillTx/>
                <a:latin typeface="Calibri" charset="0"/>
                <a:ea typeface="Calibri" charset="0"/>
                <a:cs typeface="Calibri" charset="0"/>
              </a:rPr>
              <a:t>5(11):1155-63</a:t>
            </a: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 </a:t>
            </a:r>
            <a:r>
              <a:rPr kumimoji="0" lang="en-US" sz="1600" b="0" i="0" u="none" strike="noStrike" kern="1200" cap="none" spc="0" normalizeH="0" baseline="0" noProof="0" dirty="0" err="1">
                <a:ln>
                  <a:noFill/>
                </a:ln>
                <a:solidFill>
                  <a:srgbClr val="000000"/>
                </a:solidFill>
                <a:effectLst/>
                <a:uLnTx/>
                <a:uFillTx/>
                <a:latin typeface="Calibri" charset="0"/>
                <a:ea typeface="Calibri" charset="0"/>
                <a:cs typeface="Calibri" charset="0"/>
              </a:rPr>
              <a:t>Konduri</a:t>
            </a: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 K et al. Cancer </a:t>
            </a:r>
            <a:r>
              <a:rPr kumimoji="0" lang="en-US" sz="1600" b="0" i="0" u="none" strike="noStrike" kern="1200" cap="none" spc="0" normalizeH="0" baseline="0" noProof="0" dirty="0" err="1">
                <a:ln>
                  <a:noFill/>
                </a:ln>
                <a:solidFill>
                  <a:srgbClr val="000000"/>
                </a:solidFill>
                <a:effectLst/>
                <a:uLnTx/>
                <a:uFillTx/>
                <a:latin typeface="Calibri" charset="0"/>
                <a:ea typeface="Calibri" charset="0"/>
                <a:cs typeface="Calibri" charset="0"/>
              </a:rPr>
              <a:t>Discov</a:t>
            </a: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 </a:t>
            </a:r>
            <a:r>
              <a:rPr kumimoji="0" lang="mr-IN" sz="1600" b="0" i="0" u="none" strike="noStrike" kern="1200" cap="none" spc="0" normalizeH="0" baseline="0" noProof="0" dirty="0">
                <a:ln>
                  <a:noFill/>
                </a:ln>
                <a:solidFill>
                  <a:srgbClr val="000000"/>
                </a:solidFill>
                <a:effectLst/>
                <a:uLnTx/>
                <a:uFillTx/>
                <a:latin typeface="Calibri" charset="0"/>
                <a:ea typeface="Calibri" charset="0"/>
                <a:cs typeface="Calibri" charset="0"/>
              </a:rPr>
              <a:t>2016;6(6):601-11.</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0" marR="0" lvl="0" indent="0" algn="l" defTabSz="455613" rtl="0" eaLnBrk="1" fontAlgn="base" latinLnBrk="0" hangingPunct="1">
              <a:lnSpc>
                <a:spcPct val="100000"/>
              </a:lnSpc>
              <a:spcBef>
                <a:spcPct val="0"/>
              </a:spcBef>
              <a:spcAft>
                <a:spcPct val="0"/>
              </a:spcAft>
              <a:buClrTx/>
              <a:buSzTx/>
              <a:buFontTx/>
              <a:buNone/>
              <a:tabLst/>
              <a:defRPr/>
            </a:pPr>
            <a:r>
              <a:rPr lang="en-US" sz="1600" b="0" dirty="0">
                <a:solidFill>
                  <a:srgbClr val="000000"/>
                </a:solidFill>
                <a:latin typeface="Calibri" charset="0"/>
                <a:ea typeface="Calibri" charset="0"/>
                <a:cs typeface="Calibri" charset="0"/>
              </a:rPr>
              <a:t>**Cho JH et al. </a:t>
            </a:r>
            <a:r>
              <a:rPr lang="en-US" sz="1600" b="0" i="1" dirty="0">
                <a:solidFill>
                  <a:srgbClr val="000000"/>
                </a:solidFill>
                <a:latin typeface="Calibri" charset="0"/>
                <a:ea typeface="Calibri" charset="0"/>
                <a:cs typeface="Calibri" charset="0"/>
              </a:rPr>
              <a:t>Proc WCLC </a:t>
            </a:r>
            <a:r>
              <a:rPr lang="en-US" sz="1600" b="0" dirty="0">
                <a:solidFill>
                  <a:srgbClr val="000000"/>
                </a:solidFill>
                <a:latin typeface="Calibri" charset="0"/>
                <a:ea typeface="Calibri" charset="0"/>
                <a:cs typeface="Calibri" charset="0"/>
              </a:rPr>
              <a:t>2018;Abstract OA10.05.</a:t>
            </a:r>
            <a:endPar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3360946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Poziotinib</a:t>
            </a:r>
            <a:r>
              <a:rPr lang="en-US" dirty="0">
                <a:latin typeface="Calibri" panose="020F0502020204030204" pitchFamily="34" charset="0"/>
                <a:cs typeface="Calibri" panose="020F0502020204030204" pitchFamily="34" charset="0"/>
              </a:rPr>
              <a:t> for NSCLC with EGFR or HER2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Exon 20 Mutations</a:t>
            </a:r>
          </a:p>
        </p:txBody>
      </p:sp>
      <p:sp>
        <p:nvSpPr>
          <p:cNvPr id="2" name="TextBox 1">
            <a:extLst>
              <a:ext uri="{FF2B5EF4-FFF2-40B4-BE49-F238E27FC236}">
                <a16:creationId xmlns:a16="http://schemas.microsoft.com/office/drawing/2014/main" id="{68DDA85D-D7AC-184B-9EDE-4343CD4E8657}"/>
              </a:ext>
            </a:extLst>
          </p:cNvPr>
          <p:cNvSpPr txBox="1"/>
          <p:nvPr/>
        </p:nvSpPr>
        <p:spPr>
          <a:xfrm>
            <a:off x="857250" y="6373135"/>
            <a:ext cx="4615302" cy="338554"/>
          </a:xfrm>
          <a:prstGeom prst="rect">
            <a:avLst/>
          </a:prstGeom>
          <a:noFill/>
        </p:spPr>
        <p:txBody>
          <a:bodyPr wrap="none" rtlCol="0">
            <a:spAutoFit/>
          </a:bodyPr>
          <a:lstStyle/>
          <a:p>
            <a:r>
              <a:rPr lang="en-US" sz="1600" b="0" dirty="0" err="1">
                <a:solidFill>
                  <a:schemeClr val="tx1"/>
                </a:solidFill>
                <a:latin typeface="Calibri" panose="020F0502020204030204" pitchFamily="34" charset="0"/>
                <a:cs typeface="Calibri" panose="020F0502020204030204" pitchFamily="34" charset="0"/>
              </a:rPr>
              <a:t>Heymach</a:t>
            </a:r>
            <a:r>
              <a:rPr lang="en-US" sz="1600" b="0" dirty="0">
                <a:solidFill>
                  <a:schemeClr val="tx1"/>
                </a:solidFill>
                <a:latin typeface="Calibri" panose="020F0502020204030204" pitchFamily="34" charset="0"/>
                <a:cs typeface="Calibri" panose="020F0502020204030204" pitchFamily="34" charset="0"/>
              </a:rPr>
              <a:t> J et al. </a:t>
            </a:r>
            <a:r>
              <a:rPr lang="en-US" sz="1600" b="0" i="1" dirty="0">
                <a:solidFill>
                  <a:schemeClr val="tx1"/>
                </a:solidFill>
                <a:latin typeface="Calibri" panose="020F0502020204030204" pitchFamily="34" charset="0"/>
                <a:cs typeface="Calibri" panose="020F0502020204030204" pitchFamily="34" charset="0"/>
              </a:rPr>
              <a:t>Proc WCLC </a:t>
            </a:r>
            <a:r>
              <a:rPr lang="en-US" sz="1600" b="0" dirty="0">
                <a:solidFill>
                  <a:schemeClr val="tx1"/>
                </a:solidFill>
                <a:latin typeface="Calibri" panose="020F0502020204030204" pitchFamily="34" charset="0"/>
                <a:cs typeface="Calibri" panose="020F0502020204030204" pitchFamily="34" charset="0"/>
              </a:rPr>
              <a:t>2018;Abstract OA02.06.</a:t>
            </a:r>
          </a:p>
        </p:txBody>
      </p:sp>
      <p:graphicFrame>
        <p:nvGraphicFramePr>
          <p:cNvPr id="8" name="Group 217">
            <a:extLst>
              <a:ext uri="{FF2B5EF4-FFF2-40B4-BE49-F238E27FC236}">
                <a16:creationId xmlns:a16="http://schemas.microsoft.com/office/drawing/2014/main" id="{F63589CD-96E7-1244-839A-F966649CCA21}"/>
              </a:ext>
            </a:extLst>
          </p:cNvPr>
          <p:cNvGraphicFramePr>
            <a:graphicFrameLocks noGrp="1"/>
          </p:cNvGraphicFramePr>
          <p:nvPr>
            <p:extLst>
              <p:ext uri="{D42A27DB-BD31-4B8C-83A1-F6EECF244321}">
                <p14:modId xmlns:p14="http://schemas.microsoft.com/office/powerpoint/2010/main" val="2656776923"/>
              </p:ext>
            </p:extLst>
          </p:nvPr>
        </p:nvGraphicFramePr>
        <p:xfrm>
          <a:off x="939800" y="1702257"/>
          <a:ext cx="7258050" cy="1475902"/>
        </p:xfrm>
        <a:graphic>
          <a:graphicData uri="http://schemas.openxmlformats.org/drawingml/2006/table">
            <a:tbl>
              <a:tblPr>
                <a:solidFill>
                  <a:srgbClr val="072B50"/>
                </a:solidFill>
              </a:tblPr>
              <a:tblGrid>
                <a:gridCol w="2505471">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304307">
                  <a:extLst>
                    <a:ext uri="{9D8B030D-6E8A-4147-A177-3AD203B41FA5}">
                      <a16:colId xmlns:a16="http://schemas.microsoft.com/office/drawing/2014/main" val="2731447112"/>
                    </a:ext>
                  </a:extLst>
                </a:gridCol>
              </a:tblGrid>
              <a:tr h="55295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endParaRPr>
                    </a:p>
                  </a:txBody>
                  <a:tcPr marL="68591" marR="68591" marT="34289" marB="34289" anchor="b" horzOverflow="overflow">
                    <a:lnL w="12700" cap="flat" cmpd="sng" algn="ctr">
                      <a:solidFill>
                        <a:schemeClr val="tx1"/>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t>EGFR exon 20 mutation</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t>(n = 40)*</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t>HER2 exon 20 mutation</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t>(n = 12)</a:t>
                      </a:r>
                    </a:p>
                  </a:txBody>
                  <a:tcPr marL="68591" marR="68591" marT="34289" marB="34289" anchor="b"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33333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ORR at 8 weeks</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58%</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50%</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10001"/>
                  </a:ext>
                </a:extLst>
              </a:tr>
              <a:tr h="33333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Median PFS</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5.6 </a:t>
                      </a:r>
                      <a:r>
                        <a:rPr kumimoji="0" lang="en-US" sz="1800" b="0" i="0" u="none" strike="noStrike" cap="none" normalizeH="0" baseline="0" dirty="0" err="1">
                          <a:ln>
                            <a:noFill/>
                          </a:ln>
                          <a:solidFill>
                            <a:srgbClr val="000000"/>
                          </a:solidFill>
                          <a:effectLst/>
                          <a:latin typeface="Calibri" panose="020F0502020204030204" pitchFamily="34" charset="0"/>
                          <a:ea typeface="ヒラギノ角ゴ Pro W3" charset="-128"/>
                          <a:cs typeface="Calibri" panose="020F0502020204030204" pitchFamily="34" charset="0"/>
                        </a:rPr>
                        <a:t>mo</a:t>
                      </a:r>
                      <a:endParaRPr kumimoji="0" lang="en-US" sz="18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endParaRP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2660775"/>
                  </a:ext>
                </a:extLst>
              </a:tr>
            </a:tbl>
          </a:graphicData>
        </a:graphic>
      </p:graphicFrame>
      <p:graphicFrame>
        <p:nvGraphicFramePr>
          <p:cNvPr id="10" name="Group 217">
            <a:extLst>
              <a:ext uri="{FF2B5EF4-FFF2-40B4-BE49-F238E27FC236}">
                <a16:creationId xmlns:a16="http://schemas.microsoft.com/office/drawing/2014/main" id="{65BB243F-9DA5-7541-9011-48C6094D54BF}"/>
              </a:ext>
            </a:extLst>
          </p:cNvPr>
          <p:cNvGraphicFramePr>
            <a:graphicFrameLocks noGrp="1"/>
          </p:cNvGraphicFramePr>
          <p:nvPr>
            <p:extLst>
              <p:ext uri="{D42A27DB-BD31-4B8C-83A1-F6EECF244321}">
                <p14:modId xmlns:p14="http://schemas.microsoft.com/office/powerpoint/2010/main" val="1763618557"/>
              </p:ext>
            </p:extLst>
          </p:nvPr>
        </p:nvGraphicFramePr>
        <p:xfrm>
          <a:off x="928546" y="3510403"/>
          <a:ext cx="7244333" cy="1558339"/>
        </p:xfrm>
        <a:graphic>
          <a:graphicData uri="http://schemas.openxmlformats.org/drawingml/2006/table">
            <a:tbl>
              <a:tblPr>
                <a:solidFill>
                  <a:srgbClr val="072B50"/>
                </a:solidFill>
              </a:tblPr>
              <a:tblGrid>
                <a:gridCol w="2482230">
                  <a:extLst>
                    <a:ext uri="{9D8B030D-6E8A-4147-A177-3AD203B41FA5}">
                      <a16:colId xmlns:a16="http://schemas.microsoft.com/office/drawing/2014/main" val="20000"/>
                    </a:ext>
                  </a:extLst>
                </a:gridCol>
                <a:gridCol w="4762103">
                  <a:extLst>
                    <a:ext uri="{9D8B030D-6E8A-4147-A177-3AD203B41FA5}">
                      <a16:colId xmlns:a16="http://schemas.microsoft.com/office/drawing/2014/main" val="20001"/>
                    </a:ext>
                  </a:extLst>
                </a:gridCol>
              </a:tblGrid>
              <a:tr h="55073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Select Grade </a:t>
                      </a:r>
                      <a:r>
                        <a:rPr lang="en-US" sz="1800" kern="1200" dirty="0">
                          <a:solidFill>
                            <a:schemeClr val="bg1"/>
                          </a:solidFill>
                          <a:effectLst/>
                          <a:latin typeface="Calibri" panose="020F0502020204030204" pitchFamily="34" charset="0"/>
                          <a:ea typeface="Arial" charset="0"/>
                          <a:cs typeface="Calibri" panose="020F0502020204030204" pitchFamily="34" charset="0"/>
                        </a:rPr>
                        <a:t>≥</a:t>
                      </a:r>
                      <a:r>
                        <a:rPr kumimoji="0" lang="en-US" sz="1800" b="1" i="0" u="none" strike="noStrike" kern="1200"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3 AEs</a:t>
                      </a:r>
                      <a:endParaRPr lang="en-US" sz="1800" kern="1200" dirty="0">
                        <a:solidFill>
                          <a:schemeClr val="tx1"/>
                        </a:solidFill>
                        <a:effectLst/>
                        <a:latin typeface="Calibri" panose="020F0502020204030204" pitchFamily="34" charset="0"/>
                        <a:ea typeface="Arial" charset="0"/>
                        <a:cs typeface="Calibri" panose="020F0502020204030204" pitchFamily="34" charset="0"/>
                      </a:endParaRPr>
                    </a:p>
                  </a:txBody>
                  <a:tcPr marL="68591" marR="68591" marT="34289" marB="34289" anchor="b" horzOverflow="overflow">
                    <a:lnL w="12700" cap="flat" cmpd="sng" algn="ctr">
                      <a:solidFill>
                        <a:schemeClr val="tx1"/>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EGFR exon 20 mutation</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(n = 50)</a:t>
                      </a:r>
                    </a:p>
                  </a:txBody>
                  <a:tcPr marL="68591" marR="68591" marT="34289" marB="34289" anchor="b"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33199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Arial" charset="0"/>
                          <a:cs typeface="Calibri" panose="020F0502020204030204" pitchFamily="34" charset="0"/>
                        </a:rPr>
                        <a:t>Any Grade </a:t>
                      </a:r>
                      <a:r>
                        <a:rPr lang="en-US" sz="1800" kern="1200" dirty="0">
                          <a:solidFill>
                            <a:srgbClr val="000000"/>
                          </a:solidFill>
                          <a:effectLst/>
                          <a:latin typeface="Calibri" panose="020F0502020204030204" pitchFamily="34" charset="0"/>
                          <a:ea typeface="Arial" charset="0"/>
                          <a:cs typeface="Calibri" panose="020F0502020204030204" pitchFamily="34" charset="0"/>
                        </a:rPr>
                        <a:t>≥</a:t>
                      </a:r>
                      <a:r>
                        <a:rPr kumimoji="0" lang="en-US" sz="1800" b="0" i="0" u="none" strike="noStrike" kern="1200" cap="none" normalizeH="0" baseline="0" dirty="0">
                          <a:ln>
                            <a:noFill/>
                          </a:ln>
                          <a:solidFill>
                            <a:srgbClr val="000000"/>
                          </a:solidFill>
                          <a:effectLst/>
                          <a:latin typeface="Calibri" panose="020F0502020204030204" pitchFamily="34" charset="0"/>
                          <a:ea typeface="Arial" charset="0"/>
                          <a:cs typeface="Calibri" panose="020F0502020204030204" pitchFamily="34" charset="0"/>
                        </a:rPr>
                        <a:t>3 AE</a:t>
                      </a:r>
                      <a:endParaRPr lang="en-US" sz="1800" kern="1200" dirty="0">
                        <a:solidFill>
                          <a:srgbClr val="000000"/>
                        </a:solidFill>
                        <a:effectLst/>
                        <a:latin typeface="Calibri" panose="020F0502020204030204" pitchFamily="34" charset="0"/>
                        <a:ea typeface="Arial" charset="0"/>
                        <a:cs typeface="Calibri" panose="020F0502020204030204" pitchFamily="34" charset="0"/>
                      </a:endParaRP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Arial" charset="0"/>
                          <a:cs typeface="Calibri" panose="020F0502020204030204" pitchFamily="34" charset="0"/>
                        </a:rPr>
                        <a:t>60%</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10001"/>
                  </a:ext>
                </a:extLst>
              </a:tr>
              <a:tr h="33199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Arial" charset="0"/>
                          <a:cs typeface="Calibri" panose="020F0502020204030204" pitchFamily="34" charset="0"/>
                        </a:rPr>
                        <a:t>   Skin rash</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Arial" charset="0"/>
                          <a:cs typeface="Calibri" panose="020F0502020204030204" pitchFamily="34" charset="0"/>
                        </a:rPr>
                        <a:t>27.5%</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2660775"/>
                  </a:ext>
                </a:extLst>
              </a:tr>
              <a:tr h="33199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Arial" charset="0"/>
                          <a:cs typeface="Calibri" panose="020F0502020204030204" pitchFamily="34" charset="0"/>
                        </a:rPr>
                        <a:t>   Diarrhea</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Calibri" panose="020F0502020204030204" pitchFamily="34" charset="0"/>
                          <a:ea typeface="Arial" charset="0"/>
                          <a:cs typeface="Calibri" panose="020F0502020204030204" pitchFamily="34" charset="0"/>
                        </a:rPr>
                        <a:t>12.5%</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3806796477"/>
                  </a:ext>
                </a:extLst>
              </a:tr>
            </a:tbl>
          </a:graphicData>
        </a:graphic>
      </p:graphicFrame>
      <p:sp>
        <p:nvSpPr>
          <p:cNvPr id="11" name="TextBox 10">
            <a:extLst>
              <a:ext uri="{FF2B5EF4-FFF2-40B4-BE49-F238E27FC236}">
                <a16:creationId xmlns:a16="http://schemas.microsoft.com/office/drawing/2014/main" id="{7A4D21DC-8E3A-814A-A1D1-1ACEB3C555A5}"/>
              </a:ext>
            </a:extLst>
          </p:cNvPr>
          <p:cNvSpPr txBox="1"/>
          <p:nvPr/>
        </p:nvSpPr>
        <p:spPr>
          <a:xfrm>
            <a:off x="940150" y="5517232"/>
            <a:ext cx="7253429"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Toxicities in the HER2 cohort were similar to those in the EGFR cohort except for 1 case of Grade 5 pneumonitis that was possibly drug related.</a:t>
            </a:r>
          </a:p>
        </p:txBody>
      </p:sp>
      <p:sp>
        <p:nvSpPr>
          <p:cNvPr id="7" name="TextBox 6">
            <a:extLst>
              <a:ext uri="{FF2B5EF4-FFF2-40B4-BE49-F238E27FC236}">
                <a16:creationId xmlns:a16="http://schemas.microsoft.com/office/drawing/2014/main" id="{AAAA42A5-1DF6-194B-9364-14FD390E6726}"/>
              </a:ext>
            </a:extLst>
          </p:cNvPr>
          <p:cNvSpPr txBox="1"/>
          <p:nvPr/>
        </p:nvSpPr>
        <p:spPr>
          <a:xfrm>
            <a:off x="950421" y="5123710"/>
            <a:ext cx="7253429" cy="338554"/>
          </a:xfrm>
          <a:prstGeom prst="rect">
            <a:avLst/>
          </a:prstGeom>
          <a:noFill/>
        </p:spPr>
        <p:txBody>
          <a:bodyPr wrap="square" rtlCol="0">
            <a:spAutoFit/>
          </a:bodyPr>
          <a:lstStyle/>
          <a:p>
            <a:r>
              <a:rPr lang="en-US" sz="1600" b="0" dirty="0">
                <a:solidFill>
                  <a:schemeClr val="tx1"/>
                </a:solidFill>
                <a:latin typeface="Calibri" panose="020F0502020204030204" pitchFamily="34" charset="0"/>
                <a:cs typeface="Calibri" panose="020F0502020204030204" pitchFamily="34" charset="0"/>
              </a:rPr>
              <a:t>*Evaluable patients</a:t>
            </a:r>
          </a:p>
        </p:txBody>
      </p:sp>
    </p:spTree>
    <p:custDataLst>
      <p:tags r:id="rId1"/>
    </p:custDataLst>
    <p:extLst>
      <p:ext uri="{BB962C8B-B14F-4D97-AF65-F5344CB8AC3E}">
        <p14:creationId xmlns:p14="http://schemas.microsoft.com/office/powerpoint/2010/main" val="978997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piano&#10;&#10;Description automatically generated">
            <a:extLst>
              <a:ext uri="{FF2B5EF4-FFF2-40B4-BE49-F238E27FC236}">
                <a16:creationId xmlns:a16="http://schemas.microsoft.com/office/drawing/2014/main" id="{6FA85E9D-ACBB-AF44-9CBB-95F73F921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55504"/>
            <a:ext cx="5118276" cy="2815359"/>
          </a:xfrm>
          <a:prstGeom prst="rect">
            <a:avLst/>
          </a:prstGeom>
        </p:spPr>
      </p:pic>
      <p:sp>
        <p:nvSpPr>
          <p:cNvPr id="2" name="Title 1">
            <a:extLst>
              <a:ext uri="{FF2B5EF4-FFF2-40B4-BE49-F238E27FC236}">
                <a16:creationId xmlns:a16="http://schemas.microsoft.com/office/drawing/2014/main" id="{C27007A9-E0C3-B946-B553-4F4412B9FF31}"/>
              </a:ext>
            </a:extLst>
          </p:cNvPr>
          <p:cNvSpPr>
            <a:spLocks noGrp="1"/>
          </p:cNvSpPr>
          <p:nvPr>
            <p:ph type="title"/>
          </p:nvPr>
        </p:nvSpPr>
        <p:spPr>
          <a:xfrm>
            <a:off x="684213" y="91305"/>
            <a:ext cx="7769225" cy="1143000"/>
          </a:xfrm>
        </p:spPr>
        <p:txBody>
          <a:bodyPr/>
          <a:lstStyle/>
          <a:p>
            <a:r>
              <a:rPr lang="en-US" sz="2800" dirty="0">
                <a:latin typeface="Calibri" panose="020F0502020204030204" pitchFamily="34" charset="0"/>
                <a:cs typeface="Calibri" panose="020F0502020204030204" pitchFamily="34" charset="0"/>
              </a:rPr>
              <a:t>Phase I/II Study of the Oral EGFR/HER2 Exon 20 Inhibitor TAK-788 for Refractory, Advanced NSCLC</a:t>
            </a:r>
          </a:p>
        </p:txBody>
      </p:sp>
      <p:sp>
        <p:nvSpPr>
          <p:cNvPr id="18" name="TextBox 17">
            <a:extLst>
              <a:ext uri="{FF2B5EF4-FFF2-40B4-BE49-F238E27FC236}">
                <a16:creationId xmlns:a16="http://schemas.microsoft.com/office/drawing/2014/main" id="{ABE87716-53EF-7C49-834E-BF987E0C5086}"/>
              </a:ext>
            </a:extLst>
          </p:cNvPr>
          <p:cNvSpPr txBox="1"/>
          <p:nvPr/>
        </p:nvSpPr>
        <p:spPr>
          <a:xfrm>
            <a:off x="96542" y="6446668"/>
            <a:ext cx="3603743" cy="338554"/>
          </a:xfrm>
          <a:prstGeom prst="rect">
            <a:avLst/>
          </a:prstGeom>
          <a:noFill/>
        </p:spPr>
        <p:txBody>
          <a:bodyPr wrap="none" rtlCol="0">
            <a:spAutoFit/>
          </a:bodyPr>
          <a:lstStyle/>
          <a:p>
            <a:r>
              <a:rPr lang="en-US" sz="1600" b="0" dirty="0" err="1">
                <a:solidFill>
                  <a:schemeClr val="tx1"/>
                </a:solidFill>
                <a:latin typeface="Calibri" panose="020F0502020204030204" pitchFamily="34" charset="0"/>
                <a:cs typeface="Calibri" panose="020F0502020204030204" pitchFamily="34" charset="0"/>
              </a:rPr>
              <a:t>Janne</a:t>
            </a:r>
            <a:r>
              <a:rPr lang="en-US" sz="1600" b="0" dirty="0">
                <a:solidFill>
                  <a:schemeClr val="tx1"/>
                </a:solidFill>
                <a:latin typeface="Calibri" panose="020F0502020204030204" pitchFamily="34" charset="0"/>
                <a:cs typeface="Calibri" panose="020F0502020204030204" pitchFamily="34" charset="0"/>
              </a:rPr>
              <a:t> PA et al. ASCO 2019;Abstract 9007.</a:t>
            </a:r>
          </a:p>
        </p:txBody>
      </p:sp>
      <p:sp>
        <p:nvSpPr>
          <p:cNvPr id="19" name="TextBox 18">
            <a:extLst>
              <a:ext uri="{FF2B5EF4-FFF2-40B4-BE49-F238E27FC236}">
                <a16:creationId xmlns:a16="http://schemas.microsoft.com/office/drawing/2014/main" id="{F1CE42C2-A0C1-0F45-B6BB-7041EC4D906C}"/>
              </a:ext>
            </a:extLst>
          </p:cNvPr>
          <p:cNvSpPr txBox="1"/>
          <p:nvPr/>
        </p:nvSpPr>
        <p:spPr>
          <a:xfrm>
            <a:off x="675768" y="5053915"/>
            <a:ext cx="7424624" cy="830997"/>
          </a:xfrm>
          <a:prstGeom prst="rect">
            <a:avLst/>
          </a:prstGeom>
          <a:noFill/>
        </p:spPr>
        <p:txBody>
          <a:bodyPr wrap="square" rtlCol="0">
            <a:spAutoFit/>
          </a:bodyPr>
          <a:lstStyle/>
          <a:p>
            <a:pPr marL="285750" indent="-285750">
              <a:buFont typeface="Arial" panose="020B0604020202020204" pitchFamily="34" charset="0"/>
              <a:buChar char="•"/>
            </a:pPr>
            <a:r>
              <a:rPr lang="en-US" sz="1600" b="0" dirty="0">
                <a:solidFill>
                  <a:schemeClr val="tx1"/>
                </a:solidFill>
                <a:latin typeface="+mn-lt"/>
              </a:rPr>
              <a:t>Most treatment-related AEs were Grade 1-2 and were reversible</a:t>
            </a:r>
          </a:p>
          <a:p>
            <a:pPr marL="285750" indent="-285750">
              <a:buFont typeface="Arial" panose="020B0604020202020204" pitchFamily="34" charset="0"/>
              <a:buChar char="•"/>
            </a:pPr>
            <a:r>
              <a:rPr lang="en-US" sz="1600" b="0" dirty="0">
                <a:solidFill>
                  <a:schemeClr val="tx1"/>
                </a:solidFill>
                <a:latin typeface="+mn-lt"/>
              </a:rPr>
              <a:t>Common Grade ≥3 AEs were diarrhea (18%), nausea (6%), increased lipase (6%) and increased amylase (4%) </a:t>
            </a:r>
          </a:p>
        </p:txBody>
      </p:sp>
      <p:sp>
        <p:nvSpPr>
          <p:cNvPr id="4" name="TextBox 3">
            <a:extLst>
              <a:ext uri="{FF2B5EF4-FFF2-40B4-BE49-F238E27FC236}">
                <a16:creationId xmlns:a16="http://schemas.microsoft.com/office/drawing/2014/main" id="{68B0CA86-19D4-6641-A3AE-29CB61726EAA}"/>
              </a:ext>
            </a:extLst>
          </p:cNvPr>
          <p:cNvSpPr txBox="1"/>
          <p:nvPr/>
        </p:nvSpPr>
        <p:spPr>
          <a:xfrm>
            <a:off x="1724399" y="2044348"/>
            <a:ext cx="2645789" cy="338554"/>
          </a:xfrm>
          <a:prstGeom prst="rect">
            <a:avLst/>
          </a:prstGeom>
          <a:noFill/>
        </p:spPr>
        <p:txBody>
          <a:bodyPr wrap="none" rtlCol="0">
            <a:spAutoFit/>
          </a:bodyPr>
          <a:lstStyle/>
          <a:p>
            <a:pPr algn="ctr"/>
            <a:r>
              <a:rPr lang="pt" sz="1600" dirty="0" err="1">
                <a:solidFill>
                  <a:schemeClr val="tx1"/>
                </a:solidFill>
                <a:latin typeface="Calibri" panose="020F0502020204030204" pitchFamily="34" charset="0"/>
                <a:cs typeface="Calibri" panose="020F0502020204030204" pitchFamily="34" charset="0"/>
              </a:rPr>
              <a:t>Confirmed</a:t>
            </a:r>
            <a:r>
              <a:rPr lang="pt" sz="1600" dirty="0">
                <a:solidFill>
                  <a:schemeClr val="tx1"/>
                </a:solidFill>
                <a:latin typeface="Calibri" panose="020F0502020204030204" pitchFamily="34" charset="0"/>
                <a:cs typeface="Calibri" panose="020F0502020204030204" pitchFamily="34" charset="0"/>
              </a:rPr>
              <a:t> ORR, 43% (</a:t>
            </a:r>
            <a:r>
              <a:rPr lang="pt" sz="1600" dirty="0" err="1">
                <a:solidFill>
                  <a:schemeClr val="tx1"/>
                </a:solidFill>
                <a:latin typeface="Calibri" panose="020F0502020204030204" pitchFamily="34" charset="0"/>
                <a:cs typeface="Calibri" panose="020F0502020204030204" pitchFamily="34" charset="0"/>
              </a:rPr>
              <a:t>n</a:t>
            </a:r>
            <a:r>
              <a:rPr lang="pt" sz="1600" dirty="0">
                <a:solidFill>
                  <a:schemeClr val="tx1"/>
                </a:solidFill>
                <a:latin typeface="Calibri" panose="020F0502020204030204" pitchFamily="34" charset="0"/>
                <a:cs typeface="Calibri" panose="020F0502020204030204" pitchFamily="34" charset="0"/>
              </a:rPr>
              <a:t> = 28)</a:t>
            </a:r>
            <a:endParaRPr lang="en-US" sz="160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2C7BF9A-C17E-B24D-8E19-C5392E7FDF7C}"/>
              </a:ext>
            </a:extLst>
          </p:cNvPr>
          <p:cNvSpPr txBox="1"/>
          <p:nvPr/>
        </p:nvSpPr>
        <p:spPr>
          <a:xfrm rot="16200000">
            <a:off x="-476331" y="2303436"/>
            <a:ext cx="1588307" cy="492443"/>
          </a:xfrm>
          <a:prstGeom prst="rect">
            <a:avLst/>
          </a:prstGeom>
          <a:noFill/>
        </p:spPr>
        <p:txBody>
          <a:bodyPr wrap="square" rtlCol="0">
            <a:spAutoFit/>
          </a:bodyPr>
          <a:lstStyle/>
          <a:p>
            <a:pPr algn="ctr"/>
            <a:r>
              <a:rPr lang="pt" sz="1300" dirty="0">
                <a:solidFill>
                  <a:schemeClr val="tx1"/>
                </a:solidFill>
                <a:latin typeface="Calibri" panose="020F0502020204030204" pitchFamily="34" charset="0"/>
                <a:cs typeface="Calibri" panose="020F0502020204030204" pitchFamily="34" charset="0"/>
              </a:rPr>
              <a:t>Best </a:t>
            </a:r>
            <a:r>
              <a:rPr lang="pt" sz="1300" dirty="0" err="1">
                <a:solidFill>
                  <a:schemeClr val="tx1"/>
                </a:solidFill>
                <a:latin typeface="Calibri" panose="020F0502020204030204" pitchFamily="34" charset="0"/>
                <a:cs typeface="Calibri" panose="020F0502020204030204" pitchFamily="34" charset="0"/>
              </a:rPr>
              <a:t>change</a:t>
            </a:r>
            <a:r>
              <a:rPr lang="pt" sz="1300" dirty="0">
                <a:solidFill>
                  <a:schemeClr val="tx1"/>
                </a:solidFill>
                <a:latin typeface="Calibri" panose="020F0502020204030204" pitchFamily="34" charset="0"/>
                <a:cs typeface="Calibri" panose="020F0502020204030204" pitchFamily="34" charset="0"/>
              </a:rPr>
              <a:t> in </a:t>
            </a:r>
            <a:r>
              <a:rPr lang="pt" sz="1300" dirty="0" err="1">
                <a:solidFill>
                  <a:schemeClr val="tx1"/>
                </a:solidFill>
                <a:latin typeface="Calibri" panose="020F0502020204030204" pitchFamily="34" charset="0"/>
                <a:cs typeface="Calibri" panose="020F0502020204030204" pitchFamily="34" charset="0"/>
              </a:rPr>
              <a:t>target</a:t>
            </a:r>
            <a:r>
              <a:rPr lang="pt" sz="1300" dirty="0">
                <a:solidFill>
                  <a:schemeClr val="tx1"/>
                </a:solidFill>
                <a:latin typeface="Calibri" panose="020F0502020204030204" pitchFamily="34" charset="0"/>
                <a:cs typeface="Calibri" panose="020F0502020204030204" pitchFamily="34" charset="0"/>
              </a:rPr>
              <a:t> </a:t>
            </a:r>
            <a:r>
              <a:rPr lang="pt" sz="1300" dirty="0" err="1">
                <a:solidFill>
                  <a:schemeClr val="tx1"/>
                </a:solidFill>
                <a:latin typeface="Calibri" panose="020F0502020204030204" pitchFamily="34" charset="0"/>
                <a:cs typeface="Calibri" panose="020F0502020204030204" pitchFamily="34" charset="0"/>
              </a:rPr>
              <a:t>lesions</a:t>
            </a:r>
            <a:r>
              <a:rPr lang="pt" sz="1300" dirty="0">
                <a:solidFill>
                  <a:schemeClr val="tx1"/>
                </a:solidFill>
                <a:latin typeface="Calibri" panose="020F0502020204030204" pitchFamily="34" charset="0"/>
                <a:cs typeface="Calibri" panose="020F0502020204030204" pitchFamily="34" charset="0"/>
              </a:rPr>
              <a:t> (%)</a:t>
            </a:r>
            <a:endParaRPr lang="en-US" sz="1300" dirty="0">
              <a:solidFill>
                <a:schemeClr val="tx1"/>
              </a:solidFill>
              <a:latin typeface="Calibri" panose="020F0502020204030204" pitchFamily="34" charset="0"/>
              <a:cs typeface="Calibri" panose="020F0502020204030204" pitchFamily="34" charset="0"/>
            </a:endParaRPr>
          </a:p>
        </p:txBody>
      </p:sp>
      <p:graphicFrame>
        <p:nvGraphicFramePr>
          <p:cNvPr id="8" name="Group 217">
            <a:extLst>
              <a:ext uri="{FF2B5EF4-FFF2-40B4-BE49-F238E27FC236}">
                <a16:creationId xmlns:a16="http://schemas.microsoft.com/office/drawing/2014/main" id="{FA7271CC-7A0B-1047-8DFE-B123A756BA54}"/>
              </a:ext>
            </a:extLst>
          </p:cNvPr>
          <p:cNvGraphicFramePr>
            <a:graphicFrameLocks noGrp="1"/>
          </p:cNvGraphicFramePr>
          <p:nvPr>
            <p:extLst>
              <p:ext uri="{D42A27DB-BD31-4B8C-83A1-F6EECF244321}">
                <p14:modId xmlns:p14="http://schemas.microsoft.com/office/powerpoint/2010/main" val="3734980578"/>
              </p:ext>
            </p:extLst>
          </p:nvPr>
        </p:nvGraphicFramePr>
        <p:xfrm>
          <a:off x="5622434" y="2132856"/>
          <a:ext cx="3449965" cy="2124698"/>
        </p:xfrm>
        <a:graphic>
          <a:graphicData uri="http://schemas.openxmlformats.org/drawingml/2006/table">
            <a:tbl>
              <a:tblPr>
                <a:solidFill>
                  <a:srgbClr val="072B50"/>
                </a:solidFill>
              </a:tblPr>
              <a:tblGrid>
                <a:gridCol w="938676">
                  <a:extLst>
                    <a:ext uri="{9D8B030D-6E8A-4147-A177-3AD203B41FA5}">
                      <a16:colId xmlns:a16="http://schemas.microsoft.com/office/drawing/2014/main" val="20000"/>
                    </a:ext>
                  </a:extLst>
                </a:gridCol>
                <a:gridCol w="670483">
                  <a:extLst>
                    <a:ext uri="{9D8B030D-6E8A-4147-A177-3AD203B41FA5}">
                      <a16:colId xmlns:a16="http://schemas.microsoft.com/office/drawing/2014/main" val="20001"/>
                    </a:ext>
                  </a:extLst>
                </a:gridCol>
                <a:gridCol w="1005726">
                  <a:extLst>
                    <a:ext uri="{9D8B030D-6E8A-4147-A177-3AD203B41FA5}">
                      <a16:colId xmlns:a16="http://schemas.microsoft.com/office/drawing/2014/main" val="2731447112"/>
                    </a:ext>
                  </a:extLst>
                </a:gridCol>
                <a:gridCol w="835080">
                  <a:extLst>
                    <a:ext uri="{9D8B030D-6E8A-4147-A177-3AD203B41FA5}">
                      <a16:colId xmlns:a16="http://schemas.microsoft.com/office/drawing/2014/main" val="3335724828"/>
                    </a:ext>
                  </a:extLst>
                </a:gridCol>
              </a:tblGrid>
              <a:tr h="55295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t>Exon 20</a:t>
                      </a:r>
                      <a:br>
                        <a:rPr kumimoji="0" lang="en-US" sz="12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br>
                      <a:r>
                        <a:rPr kumimoji="0" lang="en-US" sz="12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t>insertion variant</a:t>
                      </a:r>
                    </a:p>
                  </a:txBody>
                  <a:tcPr marL="68591" marR="68591" marT="34289" marB="34289" anchor="b" horzOverflow="overflow">
                    <a:lnL w="12700" cap="flat" cmpd="sng" algn="ctr">
                      <a:solidFill>
                        <a:schemeClr val="tx1"/>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t>No. of patients</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t>No. of confirmed responders</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rgbClr val="FFFFFF"/>
                          </a:solidFill>
                          <a:effectLst/>
                          <a:latin typeface="Calibri" panose="020F0502020204030204" pitchFamily="34" charset="0"/>
                          <a:ea typeface="ヒラギノ角ゴ Pro W3" charset="-128"/>
                          <a:cs typeface="Calibri" panose="020F0502020204030204" pitchFamily="34" charset="0"/>
                        </a:rPr>
                        <a:t>Confirmed ORR</a:t>
                      </a:r>
                    </a:p>
                  </a:txBody>
                  <a:tcPr marL="68591" marR="68591" marT="34289" marB="34289" anchor="b" horzOverflow="overflow">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33333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769_ASV</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CFF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5</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2</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40%</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10001"/>
                  </a:ext>
                </a:extLst>
              </a:tr>
              <a:tr h="33333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773_NPH</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821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4</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2</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50%</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2660775"/>
                  </a:ext>
                </a:extLst>
              </a:tr>
              <a:tr h="33333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Exact variant unknown</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A9AC"/>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4</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2</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50%</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94712627"/>
                  </a:ext>
                </a:extLst>
              </a:tr>
              <a:tr h="33333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Other</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C63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15</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6</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anose="020F0502020204030204" pitchFamily="34" charset="0"/>
                          <a:ea typeface="ヒラギノ角ゴ Pro W3" charset="-128"/>
                          <a:cs typeface="Calibri" panose="020F0502020204030204" pitchFamily="34" charset="0"/>
                        </a:rPr>
                        <a:t>40%</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67433123"/>
                  </a:ext>
                </a:extLst>
              </a:tr>
            </a:tbl>
          </a:graphicData>
        </a:graphic>
      </p:graphicFrame>
    </p:spTree>
    <p:extLst>
      <p:ext uri="{BB962C8B-B14F-4D97-AF65-F5344CB8AC3E}">
        <p14:creationId xmlns:p14="http://schemas.microsoft.com/office/powerpoint/2010/main" val="4290231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459E-2873-464D-B2CD-E51664F66B15}"/>
              </a:ext>
            </a:extLst>
          </p:cNvPr>
          <p:cNvSpPr>
            <a:spLocks noGrp="1"/>
          </p:cNvSpPr>
          <p:nvPr>
            <p:ph type="title"/>
          </p:nvPr>
        </p:nvSpPr>
        <p:spPr/>
        <p:txBody>
          <a:bodyPr/>
          <a:lstStyle/>
          <a:p>
            <a:pPr algn="l"/>
            <a:r>
              <a:rPr lang="en-US" sz="2200" dirty="0"/>
              <a:t>What first-line therapy would you recommend for a patient with asymptomatic metastatic </a:t>
            </a:r>
            <a:r>
              <a:rPr lang="en-US" sz="2200" dirty="0" err="1"/>
              <a:t>nonsquamous</a:t>
            </a:r>
            <a:r>
              <a:rPr lang="en-US" sz="2200" dirty="0"/>
              <a:t> NSCLC with an EGFR exon 19 deletion and a </a:t>
            </a:r>
            <a:r>
              <a:rPr lang="en-US" sz="2200" u="sng" dirty="0"/>
              <a:t>PD-L1 tumor proportion score (TPS)</a:t>
            </a:r>
            <a:r>
              <a:rPr lang="en-US" sz="2200" dirty="0"/>
              <a:t> of . . . </a:t>
            </a:r>
          </a:p>
        </p:txBody>
      </p:sp>
      <p:sp>
        <p:nvSpPr>
          <p:cNvPr id="3" name="Content Placeholder 2">
            <a:extLst>
              <a:ext uri="{FF2B5EF4-FFF2-40B4-BE49-F238E27FC236}">
                <a16:creationId xmlns:a16="http://schemas.microsoft.com/office/drawing/2014/main" id="{DFF95E4C-2132-A64D-9200-9CEABAE060C8}"/>
              </a:ext>
            </a:extLst>
          </p:cNvPr>
          <p:cNvSpPr>
            <a:spLocks noGrp="1"/>
          </p:cNvSpPr>
          <p:nvPr>
            <p:ph idx="11"/>
          </p:nvPr>
        </p:nvSpPr>
        <p:spPr/>
        <p:txBody>
          <a:bodyPr/>
          <a:lstStyle/>
          <a:p>
            <a:r>
              <a:rPr lang="en-US" dirty="0" err="1"/>
              <a:t>Osimertinib</a:t>
            </a:r>
            <a:endParaRPr lang="en-US" dirty="0"/>
          </a:p>
        </p:txBody>
      </p:sp>
      <p:sp>
        <p:nvSpPr>
          <p:cNvPr id="5" name="Content Placeholder 4">
            <a:extLst>
              <a:ext uri="{FF2B5EF4-FFF2-40B4-BE49-F238E27FC236}">
                <a16:creationId xmlns:a16="http://schemas.microsoft.com/office/drawing/2014/main" id="{12A54097-F94D-054D-A0ED-1E5C6A1CF22E}"/>
              </a:ext>
            </a:extLst>
          </p:cNvPr>
          <p:cNvSpPr>
            <a:spLocks noGrp="1"/>
          </p:cNvSpPr>
          <p:nvPr>
            <p:ph idx="13"/>
          </p:nvPr>
        </p:nvSpPr>
        <p:spPr/>
        <p:txBody>
          <a:bodyPr/>
          <a:lstStyle/>
          <a:p>
            <a:r>
              <a:rPr lang="en-US" dirty="0" err="1"/>
              <a:t>Osimertinib</a:t>
            </a:r>
            <a:r>
              <a:rPr lang="en-US" dirty="0"/>
              <a:t> </a:t>
            </a:r>
          </a:p>
        </p:txBody>
      </p:sp>
      <p:sp>
        <p:nvSpPr>
          <p:cNvPr id="7" name="Content Placeholder 6">
            <a:extLst>
              <a:ext uri="{FF2B5EF4-FFF2-40B4-BE49-F238E27FC236}">
                <a16:creationId xmlns:a16="http://schemas.microsoft.com/office/drawing/2014/main" id="{8FCE28CF-7A32-CC4D-8A38-784D321B34C4}"/>
              </a:ext>
            </a:extLst>
          </p:cNvPr>
          <p:cNvSpPr>
            <a:spLocks noGrp="1"/>
          </p:cNvSpPr>
          <p:nvPr>
            <p:ph idx="15"/>
          </p:nvPr>
        </p:nvSpPr>
        <p:spPr/>
        <p:txBody>
          <a:bodyPr/>
          <a:lstStyle/>
          <a:p>
            <a:r>
              <a:rPr lang="en-US" dirty="0" err="1"/>
              <a:t>Osimertinib</a:t>
            </a:r>
            <a:r>
              <a:rPr lang="en-US" dirty="0"/>
              <a:t> </a:t>
            </a:r>
          </a:p>
        </p:txBody>
      </p:sp>
      <p:sp>
        <p:nvSpPr>
          <p:cNvPr id="9" name="Content Placeholder 8">
            <a:extLst>
              <a:ext uri="{FF2B5EF4-FFF2-40B4-BE49-F238E27FC236}">
                <a16:creationId xmlns:a16="http://schemas.microsoft.com/office/drawing/2014/main" id="{5C7D4A58-502A-864A-A4B3-3578711E3AE9}"/>
              </a:ext>
            </a:extLst>
          </p:cNvPr>
          <p:cNvSpPr>
            <a:spLocks noGrp="1"/>
          </p:cNvSpPr>
          <p:nvPr>
            <p:ph idx="17"/>
          </p:nvPr>
        </p:nvSpPr>
        <p:spPr/>
        <p:txBody>
          <a:bodyPr/>
          <a:lstStyle/>
          <a:p>
            <a:r>
              <a:rPr lang="en-US" dirty="0" err="1"/>
              <a:t>Osimertinib</a:t>
            </a:r>
            <a:r>
              <a:rPr lang="en-US" dirty="0"/>
              <a:t> </a:t>
            </a:r>
          </a:p>
        </p:txBody>
      </p:sp>
      <p:sp>
        <p:nvSpPr>
          <p:cNvPr id="10" name="Content Placeholder 9">
            <a:extLst>
              <a:ext uri="{FF2B5EF4-FFF2-40B4-BE49-F238E27FC236}">
                <a16:creationId xmlns:a16="http://schemas.microsoft.com/office/drawing/2014/main" id="{9AFA4676-37DF-5342-981A-D4E19638CE9F}"/>
              </a:ext>
            </a:extLst>
          </p:cNvPr>
          <p:cNvSpPr>
            <a:spLocks noGrp="1"/>
          </p:cNvSpPr>
          <p:nvPr>
            <p:ph idx="18"/>
          </p:nvPr>
        </p:nvSpPr>
        <p:spPr/>
        <p:txBody>
          <a:bodyPr/>
          <a:lstStyle/>
          <a:p>
            <a:r>
              <a:rPr lang="en-US" dirty="0" err="1"/>
              <a:t>Osimertinib</a:t>
            </a:r>
            <a:r>
              <a:rPr lang="en-US" dirty="0"/>
              <a:t> </a:t>
            </a:r>
          </a:p>
        </p:txBody>
      </p:sp>
      <p:sp>
        <p:nvSpPr>
          <p:cNvPr id="11" name="Content Placeholder 10">
            <a:extLst>
              <a:ext uri="{FF2B5EF4-FFF2-40B4-BE49-F238E27FC236}">
                <a16:creationId xmlns:a16="http://schemas.microsoft.com/office/drawing/2014/main" id="{A14BA295-7B1A-5947-BE92-4A84491C79B5}"/>
              </a:ext>
            </a:extLst>
          </p:cNvPr>
          <p:cNvSpPr>
            <a:spLocks noGrp="1"/>
          </p:cNvSpPr>
          <p:nvPr>
            <p:ph idx="19"/>
          </p:nvPr>
        </p:nvSpPr>
        <p:spPr/>
        <p:txBody>
          <a:bodyPr/>
          <a:lstStyle/>
          <a:p>
            <a:r>
              <a:rPr lang="en-US" dirty="0" err="1"/>
              <a:t>Osimertinib</a:t>
            </a:r>
            <a:endParaRPr lang="en-US" dirty="0"/>
          </a:p>
        </p:txBody>
      </p:sp>
      <p:sp>
        <p:nvSpPr>
          <p:cNvPr id="13" name="Content Placeholder 12">
            <a:extLst>
              <a:ext uri="{FF2B5EF4-FFF2-40B4-BE49-F238E27FC236}">
                <a16:creationId xmlns:a16="http://schemas.microsoft.com/office/drawing/2014/main" id="{95B3CAD2-6EC1-934C-8D51-D6209EBA4273}"/>
              </a:ext>
            </a:extLst>
          </p:cNvPr>
          <p:cNvSpPr>
            <a:spLocks noGrp="1"/>
          </p:cNvSpPr>
          <p:nvPr>
            <p:ph idx="21"/>
          </p:nvPr>
        </p:nvSpPr>
        <p:spPr/>
        <p:txBody>
          <a:bodyPr/>
          <a:lstStyle/>
          <a:p>
            <a:r>
              <a:rPr lang="en-US" dirty="0" err="1"/>
              <a:t>Osimertinib</a:t>
            </a:r>
            <a:r>
              <a:rPr lang="en-US" dirty="0"/>
              <a:t> </a:t>
            </a:r>
          </a:p>
        </p:txBody>
      </p:sp>
      <p:sp>
        <p:nvSpPr>
          <p:cNvPr id="15" name="Content Placeholder 14">
            <a:extLst>
              <a:ext uri="{FF2B5EF4-FFF2-40B4-BE49-F238E27FC236}">
                <a16:creationId xmlns:a16="http://schemas.microsoft.com/office/drawing/2014/main" id="{1923059B-66FA-124B-AC89-0939E44F21E5}"/>
              </a:ext>
            </a:extLst>
          </p:cNvPr>
          <p:cNvSpPr>
            <a:spLocks noGrp="1"/>
          </p:cNvSpPr>
          <p:nvPr>
            <p:ph idx="23"/>
          </p:nvPr>
        </p:nvSpPr>
        <p:spPr/>
        <p:txBody>
          <a:bodyPr/>
          <a:lstStyle/>
          <a:p>
            <a:r>
              <a:rPr lang="en-US" dirty="0" err="1"/>
              <a:t>Osimertinib</a:t>
            </a:r>
            <a:r>
              <a:rPr lang="en-US" dirty="0"/>
              <a:t> </a:t>
            </a:r>
          </a:p>
        </p:txBody>
      </p:sp>
      <p:sp>
        <p:nvSpPr>
          <p:cNvPr id="17" name="Content Placeholder 16">
            <a:extLst>
              <a:ext uri="{FF2B5EF4-FFF2-40B4-BE49-F238E27FC236}">
                <a16:creationId xmlns:a16="http://schemas.microsoft.com/office/drawing/2014/main" id="{5F8AB995-59E0-0B4D-93A7-F5598B6AB1DD}"/>
              </a:ext>
            </a:extLst>
          </p:cNvPr>
          <p:cNvSpPr>
            <a:spLocks noGrp="1"/>
          </p:cNvSpPr>
          <p:nvPr>
            <p:ph idx="25"/>
          </p:nvPr>
        </p:nvSpPr>
        <p:spPr/>
        <p:txBody>
          <a:bodyPr/>
          <a:lstStyle/>
          <a:p>
            <a:r>
              <a:rPr lang="en-US" dirty="0" err="1"/>
              <a:t>Osimertinib</a:t>
            </a:r>
            <a:r>
              <a:rPr lang="en-US" dirty="0"/>
              <a:t> </a:t>
            </a:r>
          </a:p>
        </p:txBody>
      </p:sp>
      <p:sp>
        <p:nvSpPr>
          <p:cNvPr id="18" name="Content Placeholder 17">
            <a:extLst>
              <a:ext uri="{FF2B5EF4-FFF2-40B4-BE49-F238E27FC236}">
                <a16:creationId xmlns:a16="http://schemas.microsoft.com/office/drawing/2014/main" id="{E3ED4E6C-6E8D-0847-890E-1F751B122DD4}"/>
              </a:ext>
            </a:extLst>
          </p:cNvPr>
          <p:cNvSpPr>
            <a:spLocks noGrp="1"/>
          </p:cNvSpPr>
          <p:nvPr>
            <p:ph idx="26"/>
          </p:nvPr>
        </p:nvSpPr>
        <p:spPr/>
        <p:txBody>
          <a:bodyPr/>
          <a:lstStyle/>
          <a:p>
            <a:r>
              <a:rPr lang="en-US" dirty="0" err="1"/>
              <a:t>Osimertinib</a:t>
            </a:r>
            <a:r>
              <a:rPr lang="en-US" dirty="0"/>
              <a:t> </a:t>
            </a:r>
          </a:p>
        </p:txBody>
      </p:sp>
      <p:sp>
        <p:nvSpPr>
          <p:cNvPr id="19" name="Content Placeholder 18">
            <a:extLst>
              <a:ext uri="{FF2B5EF4-FFF2-40B4-BE49-F238E27FC236}">
                <a16:creationId xmlns:a16="http://schemas.microsoft.com/office/drawing/2014/main" id="{DBE142F2-CF21-5948-87D8-E9163C07F500}"/>
              </a:ext>
            </a:extLst>
          </p:cNvPr>
          <p:cNvSpPr>
            <a:spLocks noGrp="1"/>
          </p:cNvSpPr>
          <p:nvPr>
            <p:ph idx="27"/>
          </p:nvPr>
        </p:nvSpPr>
        <p:spPr/>
        <p:txBody>
          <a:bodyPr/>
          <a:lstStyle/>
          <a:p>
            <a:r>
              <a:rPr lang="en-US" sz="1200" dirty="0"/>
              <a:t>TPS 90% </a:t>
            </a:r>
          </a:p>
        </p:txBody>
      </p:sp>
      <p:sp>
        <p:nvSpPr>
          <p:cNvPr id="20" name="Content Placeholder 19">
            <a:extLst>
              <a:ext uri="{FF2B5EF4-FFF2-40B4-BE49-F238E27FC236}">
                <a16:creationId xmlns:a16="http://schemas.microsoft.com/office/drawing/2014/main" id="{1B21A660-6419-4945-9ED1-611EEBD495E0}"/>
              </a:ext>
            </a:extLst>
          </p:cNvPr>
          <p:cNvSpPr>
            <a:spLocks noGrp="1"/>
          </p:cNvSpPr>
          <p:nvPr>
            <p:ph idx="28"/>
          </p:nvPr>
        </p:nvSpPr>
        <p:spPr/>
        <p:txBody>
          <a:bodyPr/>
          <a:lstStyle/>
          <a:p>
            <a:r>
              <a:rPr lang="en-US" sz="1200" dirty="0"/>
              <a:t>TPS 10% </a:t>
            </a:r>
          </a:p>
        </p:txBody>
      </p:sp>
      <p:sp>
        <p:nvSpPr>
          <p:cNvPr id="23" name="Content Placeholder 6">
            <a:extLst>
              <a:ext uri="{FF2B5EF4-FFF2-40B4-BE49-F238E27FC236}">
                <a16:creationId xmlns:a16="http://schemas.microsoft.com/office/drawing/2014/main" id="{5A4D8DED-73C4-704A-81D7-34CDF12C6581}"/>
              </a:ext>
            </a:extLst>
          </p:cNvPr>
          <p:cNvSpPr>
            <a:spLocks noGrp="1"/>
          </p:cNvSpPr>
          <p:nvPr>
            <p:ph idx="16"/>
          </p:nvPr>
        </p:nvSpPr>
        <p:spPr/>
        <p:txBody>
          <a:bodyPr/>
          <a:lstStyle/>
          <a:p>
            <a:r>
              <a:rPr lang="en-US" dirty="0" err="1"/>
              <a:t>Osimertinib</a:t>
            </a:r>
            <a:r>
              <a:rPr lang="en-US" dirty="0"/>
              <a:t> </a:t>
            </a:r>
          </a:p>
        </p:txBody>
      </p:sp>
      <p:sp>
        <p:nvSpPr>
          <p:cNvPr id="24" name="Content Placeholder 6">
            <a:extLst>
              <a:ext uri="{FF2B5EF4-FFF2-40B4-BE49-F238E27FC236}">
                <a16:creationId xmlns:a16="http://schemas.microsoft.com/office/drawing/2014/main" id="{F77E9302-7679-DA43-AF3F-5A6DFEBDB1E6}"/>
              </a:ext>
            </a:extLst>
          </p:cNvPr>
          <p:cNvSpPr>
            <a:spLocks noGrp="1"/>
          </p:cNvSpPr>
          <p:nvPr>
            <p:ph idx="24"/>
          </p:nvPr>
        </p:nvSpPr>
        <p:spPr/>
        <p:txBody>
          <a:bodyPr/>
          <a:lstStyle/>
          <a:p>
            <a:r>
              <a:rPr lang="en-US" dirty="0" err="1"/>
              <a:t>Osimertinib</a:t>
            </a:r>
            <a:r>
              <a:rPr lang="en-US" dirty="0"/>
              <a:t> </a:t>
            </a:r>
          </a:p>
        </p:txBody>
      </p:sp>
      <p:sp>
        <p:nvSpPr>
          <p:cNvPr id="21" name="Content Placeholder 4">
            <a:extLst>
              <a:ext uri="{FF2B5EF4-FFF2-40B4-BE49-F238E27FC236}">
                <a16:creationId xmlns:a16="http://schemas.microsoft.com/office/drawing/2014/main" id="{62B9F76D-EBF2-E541-AC1C-F644461E0FE6}"/>
              </a:ext>
            </a:extLst>
          </p:cNvPr>
          <p:cNvSpPr>
            <a:spLocks noGrp="1"/>
          </p:cNvSpPr>
          <p:nvPr>
            <p:ph idx="14"/>
          </p:nvPr>
        </p:nvSpPr>
        <p:spPr/>
        <p:txBody>
          <a:bodyPr/>
          <a:lstStyle/>
          <a:p>
            <a:r>
              <a:rPr lang="en-US" dirty="0" err="1"/>
              <a:t>Osimertinib</a:t>
            </a:r>
            <a:r>
              <a:rPr lang="en-US" dirty="0"/>
              <a:t> </a:t>
            </a:r>
          </a:p>
        </p:txBody>
      </p:sp>
      <p:sp>
        <p:nvSpPr>
          <p:cNvPr id="22" name="Content Placeholder 4">
            <a:extLst>
              <a:ext uri="{FF2B5EF4-FFF2-40B4-BE49-F238E27FC236}">
                <a16:creationId xmlns:a16="http://schemas.microsoft.com/office/drawing/2014/main" id="{C6E3BEAE-F67A-5644-B2D5-43E8DB51D0DC}"/>
              </a:ext>
            </a:extLst>
          </p:cNvPr>
          <p:cNvSpPr>
            <a:spLocks noGrp="1"/>
          </p:cNvSpPr>
          <p:nvPr>
            <p:ph idx="22"/>
          </p:nvPr>
        </p:nvSpPr>
        <p:spPr/>
        <p:txBody>
          <a:bodyPr/>
          <a:lstStyle/>
          <a:p>
            <a:r>
              <a:rPr lang="en-US" dirty="0" err="1"/>
              <a:t>Osimertinib</a:t>
            </a:r>
            <a:r>
              <a:rPr lang="en-US" dirty="0"/>
              <a:t> </a:t>
            </a:r>
          </a:p>
        </p:txBody>
      </p:sp>
      <p:sp>
        <p:nvSpPr>
          <p:cNvPr id="25" name="Content Placeholder 4">
            <a:extLst>
              <a:ext uri="{FF2B5EF4-FFF2-40B4-BE49-F238E27FC236}">
                <a16:creationId xmlns:a16="http://schemas.microsoft.com/office/drawing/2014/main" id="{8A6960F8-39B9-0640-A8E9-4E423A07872E}"/>
              </a:ext>
            </a:extLst>
          </p:cNvPr>
          <p:cNvSpPr>
            <a:spLocks noGrp="1"/>
          </p:cNvSpPr>
          <p:nvPr>
            <p:ph idx="12"/>
          </p:nvPr>
        </p:nvSpPr>
        <p:spPr/>
        <p:txBody>
          <a:bodyPr/>
          <a:lstStyle/>
          <a:p>
            <a:r>
              <a:rPr lang="en-US" dirty="0" err="1"/>
              <a:t>Osimertinib</a:t>
            </a:r>
            <a:r>
              <a:rPr lang="en-US" dirty="0"/>
              <a:t> </a:t>
            </a:r>
          </a:p>
        </p:txBody>
      </p:sp>
      <p:sp>
        <p:nvSpPr>
          <p:cNvPr id="26" name="Content Placeholder 4">
            <a:extLst>
              <a:ext uri="{FF2B5EF4-FFF2-40B4-BE49-F238E27FC236}">
                <a16:creationId xmlns:a16="http://schemas.microsoft.com/office/drawing/2014/main" id="{CE7074E6-2BE7-4D41-9964-CDF684C28763}"/>
              </a:ext>
            </a:extLst>
          </p:cNvPr>
          <p:cNvSpPr>
            <a:spLocks noGrp="1"/>
          </p:cNvSpPr>
          <p:nvPr>
            <p:ph idx="20"/>
          </p:nvPr>
        </p:nvSpPr>
        <p:spPr/>
        <p:txBody>
          <a:bodyPr/>
          <a:lstStyle/>
          <a:p>
            <a:r>
              <a:rPr lang="en-US" dirty="0" err="1"/>
              <a:t>Osimertinib</a:t>
            </a:r>
            <a:r>
              <a:rPr lang="en-US" dirty="0"/>
              <a:t> </a:t>
            </a:r>
          </a:p>
        </p:txBody>
      </p:sp>
    </p:spTree>
    <p:custDataLst>
      <p:tags r:id="rId1"/>
    </p:custDataLst>
    <p:extLst>
      <p:ext uri="{BB962C8B-B14F-4D97-AF65-F5344CB8AC3E}">
        <p14:creationId xmlns:p14="http://schemas.microsoft.com/office/powerpoint/2010/main" val="580175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1207" y="368407"/>
            <a:ext cx="7769225" cy="1143000"/>
          </a:xfrm>
        </p:spPr>
        <p:txBody>
          <a:bodyPr/>
          <a:lstStyle/>
          <a:p>
            <a:pPr algn="l"/>
            <a:r>
              <a:rPr lang="en-US" dirty="0"/>
              <a:t>FLAURA: A Phase III Study of </a:t>
            </a:r>
            <a:r>
              <a:rPr lang="en-US" dirty="0" err="1"/>
              <a:t>Osimertinib</a:t>
            </a:r>
            <a:r>
              <a:rPr lang="en-US" dirty="0"/>
              <a:t> versus Gefitinib or Erlotinib as First-Line Treatment for Advanced NSCLC with EGFR Tumor Mutation</a:t>
            </a:r>
          </a:p>
        </p:txBody>
      </p:sp>
      <p:sp>
        <p:nvSpPr>
          <p:cNvPr id="7" name="TextBox 6"/>
          <p:cNvSpPr txBox="1">
            <a:spLocks noChangeArrowheads="1"/>
          </p:cNvSpPr>
          <p:nvPr/>
        </p:nvSpPr>
        <p:spPr bwMode="auto">
          <a:xfrm>
            <a:off x="0" y="6488113"/>
            <a:ext cx="846043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0"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libri"/>
                <a:ea typeface="ＭＳ Ｐゴシック" charset="0"/>
              </a:rPr>
              <a:t>www.clinicaltrials.gov</a:t>
            </a:r>
            <a:r>
              <a:rPr kumimoji="0" lang="en-US" sz="1800" b="0" i="0" u="none" strike="noStrike" kern="1200" cap="none" spc="0" normalizeH="0" baseline="0" noProof="0" dirty="0">
                <a:ln>
                  <a:noFill/>
                </a:ln>
                <a:solidFill>
                  <a:srgbClr val="000000"/>
                </a:solidFill>
                <a:effectLst/>
                <a:uLnTx/>
                <a:uFillTx/>
                <a:latin typeface="Calibri"/>
                <a:ea typeface="ＭＳ Ｐゴシック" charset="0"/>
              </a:rPr>
              <a:t>. Accessed October 2018.</a:t>
            </a:r>
          </a:p>
        </p:txBody>
      </p:sp>
      <p:sp>
        <p:nvSpPr>
          <p:cNvPr id="3" name="TextBox 2"/>
          <p:cNvSpPr txBox="1"/>
          <p:nvPr/>
        </p:nvSpPr>
        <p:spPr>
          <a:xfrm>
            <a:off x="565213" y="5029276"/>
            <a:ext cx="81874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
                <a:cs typeface=""/>
              </a:rPr>
              <a:t>Primary endpoint</a:t>
            </a:r>
            <a:r>
              <a:rPr kumimoji="0" lang="en-US" sz="1800" b="0" i="0" u="none" strike="noStrike" kern="1200" cap="none" spc="0" normalizeH="0" baseline="0" noProof="0" dirty="0">
                <a:ln>
                  <a:noFill/>
                </a:ln>
                <a:solidFill>
                  <a:srgbClr val="000000"/>
                </a:solidFill>
                <a:effectLst/>
                <a:uLnTx/>
                <a:uFillTx/>
                <a:latin typeface="Calibri"/>
                <a:ea typeface=""/>
                <a:cs typeface=""/>
              </a:rPr>
              <a:t>: Progression-free survival based on investigator assessment (per RECIST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
                <a:cs typeface=""/>
              </a:rPr>
              <a:t>Key secondary endpoints</a:t>
            </a:r>
            <a:r>
              <a:rPr kumimoji="0" lang="en-US" sz="1800" b="0" i="0" u="none" strike="noStrike" kern="1200" cap="none" spc="0" normalizeH="0" baseline="0" noProof="0" dirty="0">
                <a:ln>
                  <a:noFill/>
                </a:ln>
                <a:solidFill>
                  <a:srgbClr val="000000"/>
                </a:solidFill>
                <a:effectLst/>
                <a:uLnTx/>
                <a:uFillTx/>
                <a:latin typeface="Calibri"/>
                <a:ea typeface=""/>
                <a:cs typeface=""/>
              </a:rPr>
              <a:t>: Objective response rate, overall survival and quality of life</a:t>
            </a:r>
          </a:p>
        </p:txBody>
      </p:sp>
      <p:grpSp>
        <p:nvGrpSpPr>
          <p:cNvPr id="8" name="Group 7"/>
          <p:cNvGrpSpPr/>
          <p:nvPr/>
        </p:nvGrpSpPr>
        <p:grpSpPr>
          <a:xfrm>
            <a:off x="3482772" y="2381068"/>
            <a:ext cx="2936856" cy="1880792"/>
            <a:chOff x="3115989" y="1125599"/>
            <a:chExt cx="1938313" cy="1502571"/>
          </a:xfrm>
        </p:grpSpPr>
        <p:sp>
          <p:nvSpPr>
            <p:cNvPr id="9" name="Line 6"/>
            <p:cNvSpPr>
              <a:spLocks noChangeShapeType="1"/>
            </p:cNvSpPr>
            <p:nvPr/>
          </p:nvSpPr>
          <p:spPr bwMode="auto">
            <a:xfrm>
              <a:off x="3115989" y="1938797"/>
              <a:ext cx="155255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
          <p:nvSpPr>
            <p:cNvPr id="10" name="Line 7"/>
            <p:cNvSpPr>
              <a:spLocks noChangeShapeType="1"/>
            </p:cNvSpPr>
            <p:nvPr/>
          </p:nvSpPr>
          <p:spPr bwMode="auto">
            <a:xfrm flipH="1">
              <a:off x="4668539" y="1125601"/>
              <a:ext cx="0" cy="15025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
          <p:nvSpPr>
            <p:cNvPr id="12" name="Line 8"/>
            <p:cNvSpPr>
              <a:spLocks noChangeShapeType="1"/>
            </p:cNvSpPr>
            <p:nvPr/>
          </p:nvSpPr>
          <p:spPr bwMode="auto">
            <a:xfrm flipV="1">
              <a:off x="4668539" y="1125599"/>
              <a:ext cx="37797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
          <p:nvSpPr>
            <p:cNvPr id="13" name="Line 9"/>
            <p:cNvSpPr>
              <a:spLocks noChangeShapeType="1"/>
            </p:cNvSpPr>
            <p:nvPr/>
          </p:nvSpPr>
          <p:spPr bwMode="auto">
            <a:xfrm>
              <a:off x="4668539" y="2628168"/>
              <a:ext cx="3857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grpSp>
      <p:graphicFrame>
        <p:nvGraphicFramePr>
          <p:cNvPr id="15" name="Group 104"/>
          <p:cNvGraphicFramePr>
            <a:graphicFrameLocks noGrp="1"/>
          </p:cNvGraphicFramePr>
          <p:nvPr/>
        </p:nvGraphicFramePr>
        <p:xfrm>
          <a:off x="490686" y="1972799"/>
          <a:ext cx="3143042" cy="2788724"/>
        </p:xfrm>
        <a:graphic>
          <a:graphicData uri="http://schemas.openxmlformats.org/drawingml/2006/table">
            <a:tbl>
              <a:tblPr/>
              <a:tblGrid>
                <a:gridCol w="3143042">
                  <a:extLst>
                    <a:ext uri="{9D8B030D-6E8A-4147-A177-3AD203B41FA5}">
                      <a16:colId xmlns:a16="http://schemas.microsoft.com/office/drawing/2014/main" val="20000"/>
                    </a:ext>
                  </a:extLst>
                </a:gridCol>
              </a:tblGrid>
              <a:tr h="5251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mn-lt"/>
                          <a:ea typeface="ＭＳ Ｐゴシック" charset="0"/>
                          <a:cs typeface="Arial"/>
                        </a:rPr>
                        <a:t>Patients with locally advanced 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mn-lt"/>
                          <a:ea typeface="ＭＳ Ｐゴシック" charset="0"/>
                          <a:cs typeface="Arial"/>
                        </a:rPr>
                        <a:t>metastatic NSCLC</a:t>
                      </a:r>
                    </a:p>
                  </a:txBody>
                  <a:tcPr marL="160058" marR="68618" marT="34241" marB="3424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D5C"/>
                    </a:solidFill>
                  </a:tcPr>
                </a:tc>
                <a:extLst>
                  <a:ext uri="{0D108BD9-81ED-4DB2-BD59-A6C34878D82A}">
                    <a16:rowId xmlns:a16="http://schemas.microsoft.com/office/drawing/2014/main" val="10000"/>
                  </a:ext>
                </a:extLst>
              </a:tr>
              <a:tr h="1852276">
                <a:tc>
                  <a:txBody>
                    <a:bodyPr/>
                    <a:lstStyle/>
                    <a:p>
                      <a:pPr marL="0" indent="0">
                        <a:lnSpc>
                          <a:spcPct val="100000"/>
                        </a:lnSpc>
                        <a:buFontTx/>
                        <a:buNone/>
                        <a:defRPr/>
                      </a:pPr>
                      <a:r>
                        <a:rPr lang="en-US" sz="1600" b="1" dirty="0">
                          <a:solidFill>
                            <a:schemeClr val="tx1"/>
                          </a:solidFill>
                        </a:rPr>
                        <a:t>Key inclusion criteria</a:t>
                      </a:r>
                    </a:p>
                    <a:p>
                      <a:pPr marL="285750" indent="-285750">
                        <a:lnSpc>
                          <a:spcPct val="100000"/>
                        </a:lnSpc>
                        <a:buFont typeface="Arial" charset="0"/>
                        <a:buChar char="•"/>
                        <a:defRPr/>
                      </a:pPr>
                      <a:r>
                        <a:rPr lang="en-US" sz="1600" dirty="0">
                          <a:solidFill>
                            <a:schemeClr val="tx1"/>
                          </a:solidFill>
                        </a:rPr>
                        <a:t>≥18 years</a:t>
                      </a:r>
                    </a:p>
                    <a:p>
                      <a:pPr marL="285750" indent="-285750">
                        <a:lnSpc>
                          <a:spcPct val="100000"/>
                        </a:lnSpc>
                        <a:buFont typeface="Arial" charset="0"/>
                        <a:buChar char="•"/>
                        <a:defRPr/>
                      </a:pPr>
                      <a:r>
                        <a:rPr lang="en-US" sz="1600" dirty="0">
                          <a:solidFill>
                            <a:schemeClr val="tx1"/>
                          </a:solidFill>
                        </a:rPr>
                        <a:t>WHO PS 0 or 1</a:t>
                      </a:r>
                    </a:p>
                    <a:p>
                      <a:pPr marL="285750" indent="-285750">
                        <a:lnSpc>
                          <a:spcPct val="100000"/>
                        </a:lnSpc>
                        <a:buFont typeface="Arial" charset="0"/>
                        <a:buChar char="•"/>
                        <a:defRPr/>
                      </a:pPr>
                      <a:r>
                        <a:rPr lang="en-US" sz="1600" dirty="0">
                          <a:solidFill>
                            <a:schemeClr val="tx1"/>
                          </a:solidFill>
                        </a:rPr>
                        <a:t>Exon 19 deletion/L858R (enrollment by local or central EGFR testing)</a:t>
                      </a:r>
                    </a:p>
                    <a:p>
                      <a:pPr marL="285750" indent="-285750">
                        <a:lnSpc>
                          <a:spcPct val="100000"/>
                        </a:lnSpc>
                        <a:buFont typeface="Arial" charset="0"/>
                        <a:buChar char="•"/>
                        <a:defRPr/>
                      </a:pPr>
                      <a:r>
                        <a:rPr lang="en-US" sz="1600" dirty="0">
                          <a:solidFill>
                            <a:schemeClr val="tx1"/>
                          </a:solidFill>
                        </a:rPr>
                        <a:t>No prior systemic anticancer/EGFR</a:t>
                      </a:r>
                      <a:r>
                        <a:rPr lang="en-US" sz="1600" baseline="0" dirty="0">
                          <a:solidFill>
                            <a:schemeClr val="tx1"/>
                          </a:solidFill>
                        </a:rPr>
                        <a:t> </a:t>
                      </a:r>
                      <a:r>
                        <a:rPr lang="en-US" sz="1600" dirty="0">
                          <a:solidFill>
                            <a:schemeClr val="tx1"/>
                          </a:solidFill>
                        </a:rPr>
                        <a:t>TKI therapy</a:t>
                      </a:r>
                    </a:p>
                    <a:p>
                      <a:pPr marL="285750" indent="-285750">
                        <a:lnSpc>
                          <a:spcPct val="100000"/>
                        </a:lnSpc>
                        <a:buFont typeface="Arial" charset="0"/>
                        <a:buChar char="•"/>
                        <a:defRPr/>
                      </a:pPr>
                      <a:r>
                        <a:rPr lang="en-US" sz="1600" dirty="0">
                          <a:solidFill>
                            <a:schemeClr val="tx1"/>
                          </a:solidFill>
                        </a:rPr>
                        <a:t>Stable CNS metastases allowed</a:t>
                      </a:r>
                    </a:p>
                  </a:txBody>
                  <a:tcPr marL="160058" marR="68618" marT="34241" marB="342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6" name="TextBox 15"/>
          <p:cNvSpPr txBox="1"/>
          <p:nvPr/>
        </p:nvSpPr>
        <p:spPr>
          <a:xfrm>
            <a:off x="3809083" y="2606815"/>
            <a:ext cx="1558910" cy="1584292"/>
          </a:xfrm>
          <a:prstGeom prst="rect">
            <a:avLst/>
          </a:prstGeom>
          <a:solidFill>
            <a:srgbClr val="77787B"/>
          </a:solidFill>
          <a:ln>
            <a:solidFill>
              <a:schemeClr val="bg1"/>
            </a:solidFill>
          </a:ln>
          <a:effectLst>
            <a:outerShdw blurRad="50800" dist="38100" dir="2700000" algn="tl" rotWithShape="0">
              <a:prstClr val="black">
                <a:alpha val="40000"/>
              </a:prstClr>
            </a:outerShdw>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charset="0"/>
                <a:ea typeface="Calibri" charset="0"/>
                <a:cs typeface="Calibri" charset="0"/>
              </a:rPr>
              <a:t>Stratification by </a:t>
            </a:r>
            <a:r>
              <a:rPr kumimoji="0" lang="en-US" sz="1500" b="1" i="0" u="none" strike="noStrike" kern="1200" cap="none" spc="0" normalizeH="0" baseline="0" noProof="0" dirty="0">
                <a:ln>
                  <a:noFill/>
                </a:ln>
                <a:solidFill>
                  <a:srgbClr val="FFFFFF"/>
                </a:solidFill>
                <a:effectLst/>
                <a:uLnTx/>
                <a:uFillTx/>
                <a:latin typeface="Calibri" charset="0"/>
                <a:ea typeface="Calibri" charset="0"/>
                <a:cs typeface="Calibri" charset="0"/>
              </a:rPr>
              <a:t>mutation status</a:t>
            </a:r>
            <a:r>
              <a:rPr kumimoji="0" lang="en-US" sz="1500" b="0" i="0" u="none" strike="noStrike" kern="1200" cap="none" spc="0" normalizeH="0" baseline="0" noProof="0" dirty="0">
                <a:ln>
                  <a:noFill/>
                </a:ln>
                <a:solidFill>
                  <a:srgbClr val="FFFFFF"/>
                </a:solidFill>
                <a:effectLst/>
                <a:uLnTx/>
                <a:uFillTx/>
                <a:latin typeface="Calibri" charset="0"/>
                <a:ea typeface="Calibri" charset="0"/>
                <a:cs typeface="Calibri" charset="0"/>
              </a:rPr>
              <a:t> </a:t>
            </a:r>
            <a:br>
              <a:rPr kumimoji="0" lang="en-US" sz="1500" b="0" i="0" u="none" strike="noStrike" kern="1200" cap="none" spc="0" normalizeH="0" baseline="0" noProof="0" dirty="0">
                <a:ln>
                  <a:noFill/>
                </a:ln>
                <a:solidFill>
                  <a:srgbClr val="FFFFFF"/>
                </a:solidFill>
                <a:effectLst/>
                <a:uLnTx/>
                <a:uFillTx/>
                <a:latin typeface="Calibri" charset="0"/>
                <a:ea typeface="Calibri" charset="0"/>
                <a:cs typeface="Calibri" charset="0"/>
              </a:rPr>
            </a:br>
            <a:r>
              <a:rPr kumimoji="0" lang="en-US" sz="1500" b="0" i="0" u="none" strike="noStrike" kern="1200" cap="none" spc="0" normalizeH="0" baseline="0" noProof="0" dirty="0">
                <a:ln>
                  <a:noFill/>
                </a:ln>
                <a:solidFill>
                  <a:srgbClr val="FFFFFF"/>
                </a:solidFill>
                <a:effectLst/>
                <a:uLnTx/>
                <a:uFillTx/>
                <a:latin typeface="Calibri" charset="0"/>
                <a:ea typeface="Calibri" charset="0"/>
                <a:cs typeface="Calibri" charset="0"/>
              </a:rPr>
              <a:t>(exon 19 deletion/</a:t>
            </a:r>
            <a:br>
              <a:rPr kumimoji="0" lang="en-US" sz="1500" b="0" i="0" u="none" strike="noStrike" kern="1200" cap="none" spc="0" normalizeH="0" baseline="0" noProof="0" dirty="0">
                <a:ln>
                  <a:noFill/>
                </a:ln>
                <a:solidFill>
                  <a:srgbClr val="FFFFFF"/>
                </a:solidFill>
                <a:effectLst/>
                <a:uLnTx/>
                <a:uFillTx/>
                <a:latin typeface="Calibri" charset="0"/>
                <a:ea typeface="Calibri" charset="0"/>
                <a:cs typeface="Calibri" charset="0"/>
              </a:rPr>
            </a:br>
            <a:r>
              <a:rPr kumimoji="0" lang="en-US" sz="1500" b="0" i="0" u="none" strike="noStrike" kern="1200" cap="none" spc="0" normalizeH="0" baseline="0" noProof="0" dirty="0">
                <a:ln>
                  <a:noFill/>
                </a:ln>
                <a:solidFill>
                  <a:srgbClr val="FFFFFF"/>
                </a:solidFill>
                <a:effectLst/>
                <a:uLnTx/>
                <a:uFillTx/>
                <a:latin typeface="Calibri" charset="0"/>
                <a:ea typeface="Calibri" charset="0"/>
                <a:cs typeface="Calibri" charset="0"/>
              </a:rPr>
              <a:t>L858R) and </a:t>
            </a:r>
            <a:r>
              <a:rPr kumimoji="0" lang="en-US" sz="1500" b="1" i="0" u="none" strike="noStrike" kern="1200" cap="none" spc="0" normalizeH="0" baseline="0" noProof="0" dirty="0">
                <a:ln>
                  <a:noFill/>
                </a:ln>
                <a:solidFill>
                  <a:srgbClr val="FFFFFF"/>
                </a:solidFill>
                <a:effectLst/>
                <a:uLnTx/>
                <a:uFillTx/>
                <a:latin typeface="Calibri" charset="0"/>
                <a:ea typeface="Calibri" charset="0"/>
                <a:cs typeface="Calibri" charset="0"/>
              </a:rPr>
              <a:t>race</a:t>
            </a:r>
            <a:r>
              <a:rPr kumimoji="0" lang="en-US" sz="1500" b="0" i="0" u="none" strike="noStrike" kern="1200" cap="none" spc="0" normalizeH="0" baseline="0" noProof="0" dirty="0">
                <a:ln>
                  <a:noFill/>
                </a:ln>
                <a:solidFill>
                  <a:srgbClr val="FFFFFF"/>
                </a:solidFill>
                <a:effectLst/>
                <a:uLnTx/>
                <a:uFillTx/>
                <a:latin typeface="Calibri" charset="0"/>
                <a:ea typeface="Calibri" charset="0"/>
                <a:cs typeface="Calibri" charset="0"/>
              </a:rPr>
              <a:t> (Asian/non-Asian)</a:t>
            </a:r>
          </a:p>
        </p:txBody>
      </p:sp>
      <p:sp>
        <p:nvSpPr>
          <p:cNvPr id="17" name="TextBox 2"/>
          <p:cNvSpPr txBox="1">
            <a:spLocks noChangeArrowheads="1"/>
          </p:cNvSpPr>
          <p:nvPr/>
        </p:nvSpPr>
        <p:spPr bwMode="auto">
          <a:xfrm>
            <a:off x="6399396" y="3045580"/>
            <a:ext cx="17799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charset="0"/>
                <a:ea typeface="Calibri" charset="0"/>
                <a:cs typeface="Calibri" charset="0"/>
              </a:rPr>
              <a:t>Randomized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charset="0"/>
                <a:ea typeface="Calibri" charset="0"/>
                <a:cs typeface="Calibri" charset="0"/>
              </a:rPr>
              <a:t>Crossover allowed</a:t>
            </a:r>
          </a:p>
        </p:txBody>
      </p:sp>
      <p:sp>
        <p:nvSpPr>
          <p:cNvPr id="18" name="Text Box 11"/>
          <p:cNvSpPr txBox="1">
            <a:spLocks noChangeArrowheads="1"/>
          </p:cNvSpPr>
          <p:nvPr/>
        </p:nvSpPr>
        <p:spPr bwMode="auto">
          <a:xfrm>
            <a:off x="6419628" y="2100789"/>
            <a:ext cx="2333066" cy="572944"/>
          </a:xfrm>
          <a:prstGeom prst="rect">
            <a:avLst/>
          </a:prstGeom>
          <a:solidFill>
            <a:srgbClr val="F8951E"/>
          </a:solidFill>
          <a:ln w="9525">
            <a:solidFill>
              <a:srgbClr val="FFFFFF"/>
            </a:solidFill>
            <a:miter lim="800000"/>
            <a:headEnd/>
            <a:tailEnd/>
          </a:ln>
          <a:effectLst>
            <a:outerShdw blurRad="50800" dist="38100" dir="2700000" algn="tl" rotWithShape="0">
              <a:prstClr val="black">
                <a:alpha val="40000"/>
              </a:prst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mr-IN" sz="1500" b="1" i="0" u="none" strike="noStrike" kern="1200" cap="none" spc="0" normalizeH="0" baseline="0" noProof="0" dirty="0">
                <a:ln>
                  <a:noFill/>
                </a:ln>
                <a:solidFill>
                  <a:srgbClr val="000090"/>
                </a:solidFill>
                <a:effectLst/>
                <a:uLnTx/>
                <a:uFillTx/>
                <a:latin typeface="Calibri" charset="0"/>
                <a:ea typeface="Calibri" charset="0"/>
                <a:cs typeface="Calibri" charset="0"/>
              </a:rPr>
              <a:t>Osimertinib</a:t>
            </a:r>
            <a:r>
              <a:rPr kumimoji="0" lang="mr-IN" sz="1500" b="0" i="0" u="none" strike="noStrike" kern="1200" cap="none" spc="0" normalizeH="0" baseline="0" noProof="0" dirty="0">
                <a:ln>
                  <a:noFill/>
                </a:ln>
                <a:solidFill>
                  <a:srgbClr val="000090"/>
                </a:solidFill>
                <a:effectLst/>
                <a:uLnTx/>
                <a:uFillTx/>
                <a:latin typeface="Calibri" charset="0"/>
                <a:ea typeface="Calibri" charset="0"/>
                <a:cs typeface="Calibri" charset="0"/>
              </a:rPr>
              <a:t> (80 </a:t>
            </a:r>
            <a:r>
              <a:rPr kumimoji="0" lang="mr-IN" sz="1500" b="0" i="0" u="none" strike="noStrike" kern="1200" cap="none" spc="0" normalizeH="0" baseline="0" noProof="0" dirty="0" err="1">
                <a:ln>
                  <a:noFill/>
                </a:ln>
                <a:solidFill>
                  <a:srgbClr val="000090"/>
                </a:solidFill>
                <a:effectLst/>
                <a:uLnTx/>
                <a:uFillTx/>
                <a:latin typeface="Calibri" charset="0"/>
                <a:ea typeface="Calibri" charset="0"/>
                <a:cs typeface="Calibri" charset="0"/>
              </a:rPr>
              <a:t>mg</a:t>
            </a:r>
            <a:r>
              <a:rPr kumimoji="0" lang="mr-IN" sz="1500" b="0" i="0" u="none" strike="noStrike" kern="1200" cap="none" spc="0" normalizeH="0" baseline="0" noProof="0" dirty="0">
                <a:ln>
                  <a:noFill/>
                </a:ln>
                <a:solidFill>
                  <a:srgbClr val="000090"/>
                </a:solidFill>
                <a:effectLst/>
                <a:uLnTx/>
                <a:uFillTx/>
                <a:latin typeface="Calibri" charset="0"/>
                <a:ea typeface="Calibri" charset="0"/>
                <a:cs typeface="Calibri" charset="0"/>
              </a:rPr>
              <a:t> </a:t>
            </a:r>
            <a:r>
              <a:rPr kumimoji="0" lang="mr-IN" sz="1500" b="0" i="0" u="none" strike="noStrike" kern="1200" cap="none" spc="0" normalizeH="0" baseline="0" noProof="0" dirty="0" err="1">
                <a:ln>
                  <a:noFill/>
                </a:ln>
                <a:solidFill>
                  <a:srgbClr val="000090"/>
                </a:solidFill>
                <a:effectLst/>
                <a:uLnTx/>
                <a:uFillTx/>
                <a:latin typeface="Calibri" charset="0"/>
                <a:ea typeface="Calibri" charset="0"/>
                <a:cs typeface="Calibri" charset="0"/>
              </a:rPr>
              <a:t>po</a:t>
            </a:r>
            <a:r>
              <a:rPr kumimoji="0" lang="mr-IN" sz="1500" b="0" i="0" u="none" strike="noStrike" kern="1200" cap="none" spc="0" normalizeH="0" baseline="0" noProof="0" dirty="0">
                <a:ln>
                  <a:noFill/>
                </a:ln>
                <a:solidFill>
                  <a:srgbClr val="000090"/>
                </a:solidFill>
                <a:effectLst/>
                <a:uLnTx/>
                <a:uFillTx/>
                <a:latin typeface="Calibri" charset="0"/>
                <a:ea typeface="Calibri" charset="0"/>
                <a:cs typeface="Calibri" charset="0"/>
              </a:rPr>
              <a:t> </a:t>
            </a:r>
            <a:r>
              <a:rPr kumimoji="0" lang="mr-IN" sz="1500" b="0" i="0" u="none" strike="noStrike" kern="1200" cap="none" spc="0" normalizeH="0" baseline="0" noProof="0" dirty="0" err="1">
                <a:ln>
                  <a:noFill/>
                </a:ln>
                <a:solidFill>
                  <a:srgbClr val="000090"/>
                </a:solidFill>
                <a:effectLst/>
                <a:uLnTx/>
                <a:uFillTx/>
                <a:latin typeface="Calibri" charset="0"/>
                <a:ea typeface="Calibri" charset="0"/>
                <a:cs typeface="Calibri" charset="0"/>
              </a:rPr>
              <a:t>qd</a:t>
            </a:r>
            <a:r>
              <a:rPr kumimoji="0" lang="mr-IN" sz="1500" b="0" i="0" u="none" strike="noStrike" kern="1200" cap="none" spc="0" normalizeH="0" baseline="0" noProof="0" dirty="0">
                <a:ln>
                  <a:noFill/>
                </a:ln>
                <a:solidFill>
                  <a:srgbClr val="000090"/>
                </a:solidFill>
                <a:effectLst/>
                <a:uLnTx/>
                <a:uFillTx/>
                <a:latin typeface="Calibri" charset="0"/>
                <a:ea typeface="Calibri" charset="0"/>
                <a:cs typeface="Calibri" charset="0"/>
              </a:rPr>
              <a:t>)</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 </a:t>
            </a:r>
            <a:r>
              <a:rPr kumimoji="0" lang="mr-IN" sz="1500" b="0" i="0" u="none" strike="noStrike" kern="1200" cap="none" spc="0" normalizeH="0" baseline="0" noProof="0" dirty="0">
                <a:ln>
                  <a:noFill/>
                </a:ln>
                <a:solidFill>
                  <a:srgbClr val="000090"/>
                </a:solidFill>
                <a:effectLst/>
                <a:uLnTx/>
                <a:uFillTx/>
                <a:latin typeface="Calibri" charset="0"/>
                <a:ea typeface="Calibri" charset="0"/>
                <a:cs typeface="Calibri" charset="0"/>
              </a:rPr>
              <a:t>(</a:t>
            </a:r>
            <a:r>
              <a:rPr kumimoji="0" lang="mr-IN" sz="1500" b="0" i="0" u="none" strike="noStrike" kern="1200" cap="none" spc="0" normalizeH="0" baseline="0" noProof="0" dirty="0" err="1">
                <a:ln>
                  <a:noFill/>
                </a:ln>
                <a:solidFill>
                  <a:srgbClr val="000090"/>
                </a:solidFill>
                <a:effectLst/>
                <a:uLnTx/>
                <a:uFillTx/>
                <a:latin typeface="Calibri" charset="0"/>
                <a:ea typeface="Calibri" charset="0"/>
                <a:cs typeface="Calibri" charset="0"/>
              </a:rPr>
              <a:t>n</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 </a:t>
            </a:r>
            <a:r>
              <a:rPr kumimoji="0" lang="mr-IN" sz="1500" b="0" i="0" u="none" strike="noStrike" kern="1200" cap="none" spc="0" normalizeH="0" baseline="0" noProof="0" dirty="0">
                <a:ln>
                  <a:noFill/>
                </a:ln>
                <a:solidFill>
                  <a:srgbClr val="000090"/>
                </a:solidFill>
                <a:effectLst/>
                <a:uLnTx/>
                <a:uFillTx/>
                <a:latin typeface="Calibri" charset="0"/>
                <a:ea typeface="Calibri" charset="0"/>
                <a:cs typeface="Calibri" charset="0"/>
              </a:rPr>
              <a:t>=</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 </a:t>
            </a:r>
            <a:r>
              <a:rPr kumimoji="0" lang="mr-IN" sz="1500" b="0" i="0" u="none" strike="noStrike" kern="1200" cap="none" spc="0" normalizeH="0" baseline="0" noProof="0" dirty="0">
                <a:ln>
                  <a:noFill/>
                </a:ln>
                <a:solidFill>
                  <a:srgbClr val="000090"/>
                </a:solidFill>
                <a:effectLst/>
                <a:uLnTx/>
                <a:uFillTx/>
                <a:latin typeface="Calibri" charset="0"/>
                <a:ea typeface="Calibri" charset="0"/>
                <a:cs typeface="Calibri" charset="0"/>
              </a:rPr>
              <a:t>279)</a:t>
            </a:r>
          </a:p>
        </p:txBody>
      </p:sp>
      <p:sp>
        <p:nvSpPr>
          <p:cNvPr id="19" name="Text Box 13"/>
          <p:cNvSpPr txBox="1">
            <a:spLocks noChangeArrowheads="1"/>
          </p:cNvSpPr>
          <p:nvPr/>
        </p:nvSpPr>
        <p:spPr bwMode="auto">
          <a:xfrm>
            <a:off x="6419628" y="3754771"/>
            <a:ext cx="2333066" cy="991640"/>
          </a:xfrm>
          <a:prstGeom prst="rect">
            <a:avLst/>
          </a:prstGeom>
          <a:solidFill>
            <a:srgbClr val="BAD529"/>
          </a:solidFill>
          <a:ln w="9525">
            <a:solidFill>
              <a:srgbClr val="FFFFFF"/>
            </a:solidFill>
            <a:miter lim="800000"/>
            <a:headEnd/>
            <a:tailEnd/>
          </a:ln>
          <a:effectLst>
            <a:outerShdw blurRad="50800" dist="38100" dir="2700000" algn="tl" rotWithShape="0">
              <a:prstClr val="black">
                <a:alpha val="40000"/>
              </a:prst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EGFR TKI </a:t>
            </a:r>
            <a:r>
              <a:rPr kumimoji="0" lang="en-US" sz="1500" b="0" i="0" u="none" strike="noStrike" kern="1200" cap="none" spc="0" normalizeH="0" baseline="0" noProof="0" dirty="0" err="1">
                <a:ln>
                  <a:noFill/>
                </a:ln>
                <a:solidFill>
                  <a:srgbClr val="000090"/>
                </a:solidFill>
                <a:effectLst/>
                <a:uLnTx/>
                <a:uFillTx/>
                <a:latin typeface="Calibri" charset="0"/>
                <a:ea typeface="Calibri" charset="0"/>
                <a:cs typeface="Calibri" charset="0"/>
              </a:rPr>
              <a:t>So</a:t>
            </a:r>
            <a:r>
              <a:rPr kumimoji="0" lang="en-US" sz="1500" b="0" i="0" u="none" strike="noStrike" kern="1200" cap="none" spc="0" normalizeH="0" baseline="0" noProof="0" dirty="0" err="1">
                <a:ln>
                  <a:noFill/>
                </a:ln>
                <a:solidFill>
                  <a:srgbClr val="002060"/>
                </a:solidFill>
                <a:effectLst/>
                <a:uLnTx/>
                <a:uFillTx/>
                <a:latin typeface="Calibri" charset="0"/>
                <a:ea typeface="Calibri" charset="0"/>
                <a:cs typeface="Calibri" charset="0"/>
              </a:rPr>
              <a:t>C</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a:t>
            </a:r>
            <a:b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br>
            <a:r>
              <a:rPr kumimoji="0" lang="en-US" sz="1500" b="1" i="0" u="none" strike="noStrike" kern="1200" cap="none" spc="0" normalizeH="0" baseline="0" noProof="0" dirty="0" err="1">
                <a:ln>
                  <a:noFill/>
                </a:ln>
                <a:solidFill>
                  <a:srgbClr val="000090"/>
                </a:solidFill>
                <a:effectLst/>
                <a:uLnTx/>
                <a:uFillTx/>
                <a:latin typeface="Calibri" charset="0"/>
                <a:ea typeface="Calibri" charset="0"/>
                <a:cs typeface="Calibri" charset="0"/>
              </a:rPr>
              <a:t>gefitinib</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 (250 mg </a:t>
            </a:r>
            <a:r>
              <a:rPr kumimoji="0" lang="en-US" sz="1500" b="0" i="0" u="none" strike="noStrike" kern="1200" cap="none" spc="0" normalizeH="0" baseline="0" noProof="0" dirty="0" err="1">
                <a:ln>
                  <a:noFill/>
                </a:ln>
                <a:solidFill>
                  <a:srgbClr val="000090"/>
                </a:solidFill>
                <a:effectLst/>
                <a:uLnTx/>
                <a:uFillTx/>
                <a:latin typeface="Calibri" charset="0"/>
                <a:ea typeface="Calibri" charset="0"/>
                <a:cs typeface="Calibri" charset="0"/>
              </a:rPr>
              <a:t>po</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 </a:t>
            </a:r>
            <a:r>
              <a:rPr kumimoji="0" lang="en-US" sz="1500" b="0" i="0" u="none" strike="noStrike" kern="1200" cap="none" spc="0" normalizeH="0" baseline="0" noProof="0" dirty="0" err="1">
                <a:ln>
                  <a:noFill/>
                </a:ln>
                <a:solidFill>
                  <a:srgbClr val="000090"/>
                </a:solidFill>
                <a:effectLst/>
                <a:uLnTx/>
                <a:uFillTx/>
                <a:latin typeface="Calibri" charset="0"/>
                <a:ea typeface="Calibri" charset="0"/>
                <a:cs typeface="Calibri" charset="0"/>
              </a:rPr>
              <a:t>qd</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 </a:t>
            </a:r>
            <a:b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b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or </a:t>
            </a:r>
            <a:r>
              <a:rPr kumimoji="0" lang="en-US" sz="1500" b="1" i="0" u="none" strike="noStrike" kern="1200" cap="none" spc="0" normalizeH="0" baseline="0" noProof="0" dirty="0" err="1">
                <a:ln>
                  <a:noFill/>
                </a:ln>
                <a:solidFill>
                  <a:srgbClr val="000090"/>
                </a:solidFill>
                <a:effectLst/>
                <a:uLnTx/>
                <a:uFillTx/>
                <a:latin typeface="Calibri" charset="0"/>
                <a:ea typeface="Calibri" charset="0"/>
                <a:cs typeface="Calibri" charset="0"/>
              </a:rPr>
              <a:t>erlotinib</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 (150 mg </a:t>
            </a:r>
            <a:r>
              <a:rPr kumimoji="0" lang="en-US" sz="1500" b="0" i="0" u="none" strike="noStrike" kern="1200" cap="none" spc="0" normalizeH="0" baseline="0" noProof="0" dirty="0" err="1">
                <a:ln>
                  <a:noFill/>
                </a:ln>
                <a:solidFill>
                  <a:srgbClr val="000090"/>
                </a:solidFill>
                <a:effectLst/>
                <a:uLnTx/>
                <a:uFillTx/>
                <a:latin typeface="Calibri" charset="0"/>
                <a:ea typeface="Calibri" charset="0"/>
                <a:cs typeface="Calibri" charset="0"/>
              </a:rPr>
              <a:t>po</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 </a:t>
            </a:r>
            <a:r>
              <a:rPr kumimoji="0" lang="en-US" sz="1500" b="0" i="0" u="none" strike="noStrike" kern="1200" cap="none" spc="0" normalizeH="0" baseline="0" noProof="0" dirty="0" err="1">
                <a:ln>
                  <a:noFill/>
                </a:ln>
                <a:solidFill>
                  <a:srgbClr val="000090"/>
                </a:solidFill>
                <a:effectLst/>
                <a:uLnTx/>
                <a:uFillTx/>
                <a:latin typeface="Calibri" charset="0"/>
                <a:ea typeface="Calibri" charset="0"/>
                <a:cs typeface="Calibri" charset="0"/>
              </a:rPr>
              <a:t>qd</a:t>
            </a:r>
            <a:r>
              <a:rPr kumimoji="0" lang="en-US" sz="1500" b="0" i="0" u="none" strike="noStrike" kern="1200" cap="none" spc="0" normalizeH="0" baseline="0" noProof="0" dirty="0">
                <a:ln>
                  <a:noFill/>
                </a:ln>
                <a:solidFill>
                  <a:srgbClr val="000090"/>
                </a:solidFill>
                <a:effectLst/>
                <a:uLnTx/>
                <a:uFillTx/>
                <a:latin typeface="Calibri" charset="0"/>
                <a:ea typeface="Calibri" charset="0"/>
                <a:cs typeface="Calibri" charset="0"/>
              </a:rPr>
              <a:t>) (n = 277)</a:t>
            </a:r>
          </a:p>
        </p:txBody>
      </p:sp>
      <p:sp>
        <p:nvSpPr>
          <p:cNvPr id="21" name="Oval 4"/>
          <p:cNvSpPr>
            <a:spLocks noChangeArrowheads="1"/>
          </p:cNvSpPr>
          <p:nvPr/>
        </p:nvSpPr>
        <p:spPr bwMode="auto">
          <a:xfrm>
            <a:off x="5492235" y="3005509"/>
            <a:ext cx="685800" cy="685800"/>
          </a:xfrm>
          <a:prstGeom prst="ellipse">
            <a:avLst/>
          </a:prstGeom>
          <a:solidFill>
            <a:srgbClr val="FF6600"/>
          </a:solidFill>
          <a:ln>
            <a:noFill/>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charset="0"/>
                <a:ea typeface="Calibri" charset="0"/>
                <a:cs typeface="Calibri" charset="0"/>
              </a:rPr>
              <a:t>R</a:t>
            </a:r>
          </a:p>
        </p:txBody>
      </p:sp>
    </p:spTree>
    <p:custDataLst>
      <p:tags r:id="rId1"/>
    </p:custDataLst>
    <p:extLst>
      <p:ext uri="{BB962C8B-B14F-4D97-AF65-F5344CB8AC3E}">
        <p14:creationId xmlns:p14="http://schemas.microsoft.com/office/powerpoint/2010/main" val="2254248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FC163C-C94A-DE47-B984-78A0CBAF9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25" y="1840138"/>
            <a:ext cx="6111018" cy="3226617"/>
          </a:xfrm>
          <a:prstGeom prst="rect">
            <a:avLst/>
          </a:prstGeom>
        </p:spPr>
      </p:pic>
      <p:sp>
        <p:nvSpPr>
          <p:cNvPr id="36865" name="Title 1"/>
          <p:cNvSpPr>
            <a:spLocks noGrp="1"/>
          </p:cNvSpPr>
          <p:nvPr>
            <p:ph type="title"/>
          </p:nvPr>
        </p:nvSpPr>
        <p:spPr>
          <a:xfrm>
            <a:off x="684213" y="-6771"/>
            <a:ext cx="7769225" cy="1143000"/>
          </a:xfrm>
        </p:spPr>
        <p:txBody>
          <a:bodyPr/>
          <a:lstStyle/>
          <a:p>
            <a:r>
              <a:rPr lang="en-US" dirty="0" err="1">
                <a:latin typeface="Calibri" panose="020F0502020204030204" pitchFamily="34" charset="0"/>
                <a:ea typeface="Calibri" charset="0"/>
                <a:cs typeface="Calibri" panose="020F0502020204030204" pitchFamily="34" charset="0"/>
              </a:rPr>
              <a:t>Osimertinib</a:t>
            </a:r>
            <a:r>
              <a:rPr lang="en-US" dirty="0">
                <a:latin typeface="Calibri" panose="020F0502020204030204" pitchFamily="34" charset="0"/>
                <a:ea typeface="Calibri" charset="0"/>
                <a:cs typeface="Calibri" panose="020F0502020204030204" pitchFamily="34" charset="0"/>
              </a:rPr>
              <a:t> in Patients with NSCLC</a:t>
            </a:r>
            <a:br>
              <a:rPr lang="en-US" dirty="0">
                <a:latin typeface="Calibri" panose="020F0502020204030204" pitchFamily="34" charset="0"/>
                <a:ea typeface="Calibri" charset="0"/>
                <a:cs typeface="Calibri" panose="020F0502020204030204" pitchFamily="34" charset="0"/>
              </a:rPr>
            </a:br>
            <a:r>
              <a:rPr lang="en-US" dirty="0">
                <a:latin typeface="Calibri" panose="020F0502020204030204" pitchFamily="34" charset="0"/>
                <a:ea typeface="Calibri" charset="0"/>
                <a:cs typeface="Calibri" panose="020F0502020204030204" pitchFamily="34" charset="0"/>
              </a:rPr>
              <a:t> and EGFR Tumor Mutations</a:t>
            </a:r>
          </a:p>
        </p:txBody>
      </p:sp>
      <p:sp>
        <p:nvSpPr>
          <p:cNvPr id="14" name="TextBox 13"/>
          <p:cNvSpPr txBox="1"/>
          <p:nvPr/>
        </p:nvSpPr>
        <p:spPr>
          <a:xfrm>
            <a:off x="4499636" y="2659369"/>
            <a:ext cx="2302022" cy="307777"/>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EA8024"/>
                </a:solidFill>
                <a:effectLst/>
                <a:uLnTx/>
                <a:uFillTx/>
                <a:latin typeface="Calibri" panose="020F0502020204030204" pitchFamily="34" charset="0"/>
                <a:ea typeface="Calibri" charset="0"/>
                <a:cs typeface="Calibri" panose="020F0502020204030204" pitchFamily="34" charset="0"/>
              </a:rPr>
              <a:t>Osimertinib</a:t>
            </a:r>
            <a:r>
              <a:rPr kumimoji="0" lang="en-US" sz="1400" b="1" i="0" u="none" strike="noStrike" kern="1200" cap="none" spc="0" normalizeH="0" baseline="0" noProof="0" dirty="0">
                <a:ln>
                  <a:noFill/>
                </a:ln>
                <a:solidFill>
                  <a:srgbClr val="EA8024"/>
                </a:solidFill>
                <a:effectLst/>
                <a:uLnTx/>
                <a:uFillTx/>
                <a:latin typeface="Calibri" panose="020F0502020204030204" pitchFamily="34" charset="0"/>
                <a:ea typeface="Calibri" charset="0"/>
                <a:cs typeface="Calibri" panose="020F0502020204030204" pitchFamily="34" charset="0"/>
              </a:rPr>
              <a:t> (n = 279)</a:t>
            </a:r>
          </a:p>
        </p:txBody>
      </p:sp>
      <p:sp>
        <p:nvSpPr>
          <p:cNvPr id="15" name="TextBox 14"/>
          <p:cNvSpPr txBox="1"/>
          <p:nvPr/>
        </p:nvSpPr>
        <p:spPr>
          <a:xfrm>
            <a:off x="3239369" y="4054345"/>
            <a:ext cx="2743200" cy="307777"/>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7AE3E"/>
                </a:solidFill>
                <a:effectLst/>
                <a:uLnTx/>
                <a:uFillTx/>
                <a:latin typeface="Calibri" panose="020F0502020204030204" pitchFamily="34" charset="0"/>
                <a:ea typeface="Calibri" charset="0"/>
                <a:cs typeface="Calibri" panose="020F0502020204030204" pitchFamily="34" charset="0"/>
              </a:rPr>
              <a:t>Standard EGFR-TKI (n = 277)</a:t>
            </a:r>
          </a:p>
        </p:txBody>
      </p:sp>
      <p:sp>
        <p:nvSpPr>
          <p:cNvPr id="16" name="TextBox 15"/>
          <p:cNvSpPr txBox="1"/>
          <p:nvPr/>
        </p:nvSpPr>
        <p:spPr>
          <a:xfrm>
            <a:off x="6541152" y="3632510"/>
            <a:ext cx="2338388" cy="307777"/>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EA8024"/>
                </a:solidFill>
                <a:effectLst/>
                <a:uLnTx/>
                <a:uFillTx/>
                <a:latin typeface="Calibri" panose="020F0502020204030204" pitchFamily="34" charset="0"/>
                <a:ea typeface="Calibri" charset="0"/>
                <a:cs typeface="Calibri" panose="020F0502020204030204" pitchFamily="34" charset="0"/>
              </a:rPr>
              <a:t>Median PFS = 18.9 </a:t>
            </a:r>
            <a:r>
              <a:rPr kumimoji="0" lang="en-US" sz="1400" b="1" i="0" u="none" strike="noStrike" kern="1200" cap="none" spc="0" normalizeH="0" baseline="0" noProof="0" dirty="0" err="1">
                <a:ln>
                  <a:noFill/>
                </a:ln>
                <a:solidFill>
                  <a:srgbClr val="EA8024"/>
                </a:solidFill>
                <a:effectLst/>
                <a:uLnTx/>
                <a:uFillTx/>
                <a:latin typeface="Calibri" panose="020F0502020204030204" pitchFamily="34" charset="0"/>
                <a:ea typeface="Calibri" charset="0"/>
                <a:cs typeface="Calibri" panose="020F0502020204030204" pitchFamily="34" charset="0"/>
              </a:rPr>
              <a:t>mo</a:t>
            </a:r>
            <a:endParaRPr kumimoji="0" lang="en-US" sz="1400" b="1" i="0" u="none" strike="noStrike" kern="1200" cap="none" spc="0" normalizeH="0" baseline="0" noProof="0" dirty="0">
              <a:ln>
                <a:noFill/>
              </a:ln>
              <a:solidFill>
                <a:srgbClr val="EA8024"/>
              </a:solidFill>
              <a:effectLst/>
              <a:uLnTx/>
              <a:uFillTx/>
              <a:latin typeface="Calibri" panose="020F0502020204030204" pitchFamily="34" charset="0"/>
              <a:ea typeface="Calibri" charset="0"/>
              <a:cs typeface="Calibri" panose="020F0502020204030204" pitchFamily="34" charset="0"/>
            </a:endParaRPr>
          </a:p>
        </p:txBody>
      </p:sp>
      <p:sp>
        <p:nvSpPr>
          <p:cNvPr id="18" name="TextBox 17"/>
          <p:cNvSpPr txBox="1"/>
          <p:nvPr/>
        </p:nvSpPr>
        <p:spPr>
          <a:xfrm>
            <a:off x="6734440" y="4121850"/>
            <a:ext cx="2282539" cy="307777"/>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7AE3E"/>
                </a:solidFill>
                <a:effectLst/>
                <a:uLnTx/>
                <a:uFillTx/>
                <a:latin typeface="Calibri" panose="020F0502020204030204" pitchFamily="34" charset="0"/>
                <a:ea typeface="Calibri" charset="0"/>
                <a:cs typeface="Calibri" panose="020F0502020204030204" pitchFamily="34" charset="0"/>
              </a:rPr>
              <a:t>Median PFS = 10.2 </a:t>
            </a:r>
            <a:r>
              <a:rPr kumimoji="0" lang="en-US" sz="1400" b="1" i="0" u="none" strike="noStrike" kern="1200" cap="none" spc="0" normalizeH="0" baseline="0" noProof="0" dirty="0" err="1">
                <a:ln>
                  <a:noFill/>
                </a:ln>
                <a:solidFill>
                  <a:srgbClr val="67AE3E"/>
                </a:solidFill>
                <a:effectLst/>
                <a:uLnTx/>
                <a:uFillTx/>
                <a:latin typeface="Calibri" panose="020F0502020204030204" pitchFamily="34" charset="0"/>
                <a:ea typeface="Calibri" charset="0"/>
                <a:cs typeface="Calibri" panose="020F0502020204030204" pitchFamily="34" charset="0"/>
              </a:rPr>
              <a:t>mo</a:t>
            </a:r>
            <a:endParaRPr kumimoji="0" lang="en-US" sz="1400" b="1" i="0" u="none" strike="noStrike" kern="1200" cap="none" spc="0" normalizeH="0" baseline="0" noProof="0" dirty="0">
              <a:ln>
                <a:noFill/>
              </a:ln>
              <a:solidFill>
                <a:srgbClr val="67AE3E"/>
              </a:solidFill>
              <a:effectLst/>
              <a:uLnTx/>
              <a:uFillTx/>
              <a:latin typeface="Calibri" panose="020F0502020204030204" pitchFamily="34" charset="0"/>
              <a:ea typeface="Calibri" charset="0"/>
              <a:cs typeface="Calibri" panose="020F0502020204030204" pitchFamily="34" charset="0"/>
            </a:endParaRPr>
          </a:p>
        </p:txBody>
      </p:sp>
      <p:sp>
        <p:nvSpPr>
          <p:cNvPr id="17" name="TextBox 16"/>
          <p:cNvSpPr txBox="1"/>
          <p:nvPr/>
        </p:nvSpPr>
        <p:spPr>
          <a:xfrm>
            <a:off x="1764692" y="3883975"/>
            <a:ext cx="1404686" cy="507831"/>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HR = 0.46</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350" b="1" i="1"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p </a:t>
            </a: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&lt; 0.001</a:t>
            </a:r>
          </a:p>
        </p:txBody>
      </p:sp>
      <p:sp>
        <p:nvSpPr>
          <p:cNvPr id="2" name="TextBox 1">
            <a:extLst>
              <a:ext uri="{FF2B5EF4-FFF2-40B4-BE49-F238E27FC236}">
                <a16:creationId xmlns:a16="http://schemas.microsoft.com/office/drawing/2014/main" id="{BACF1EC1-E1FD-904E-8906-B7CC0D0D3893}"/>
              </a:ext>
            </a:extLst>
          </p:cNvPr>
          <p:cNvSpPr txBox="1"/>
          <p:nvPr/>
        </p:nvSpPr>
        <p:spPr>
          <a:xfrm>
            <a:off x="692702" y="1279735"/>
            <a:ext cx="8364406" cy="369332"/>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432FF"/>
                </a:solidFill>
                <a:effectLst/>
                <a:uLnTx/>
                <a:uFillTx/>
                <a:latin typeface="Calibri" panose="020F0502020204030204" pitchFamily="34" charset="0"/>
                <a:ea typeface="Calibri" charset="0"/>
                <a:cs typeface="Calibri" panose="020F0502020204030204" pitchFamily="34" charset="0"/>
              </a:rPr>
              <a:t>FLAURA primary endpoint: PFS for patients with EGFR exon 19 del or L858R mutation</a:t>
            </a:r>
            <a:r>
              <a:rPr kumimoji="0" lang="en-US" sz="1800" b="1" i="0" u="none" strike="noStrike" kern="1200" cap="none" spc="0" normalizeH="0" baseline="30000" noProof="0" dirty="0">
                <a:ln>
                  <a:noFill/>
                </a:ln>
                <a:solidFill>
                  <a:srgbClr val="0432FF"/>
                </a:solidFill>
                <a:effectLst/>
                <a:uLnTx/>
                <a:uFillTx/>
                <a:latin typeface="Calibri" panose="020F0502020204030204" pitchFamily="34" charset="0"/>
                <a:ea typeface="Calibri" charset="0"/>
                <a:cs typeface="Calibri" panose="020F0502020204030204" pitchFamily="34" charset="0"/>
              </a:rPr>
              <a:t>1</a:t>
            </a:r>
          </a:p>
        </p:txBody>
      </p:sp>
      <p:sp>
        <p:nvSpPr>
          <p:cNvPr id="19" name="TextBox 18"/>
          <p:cNvSpPr txBox="1">
            <a:spLocks noChangeArrowheads="1"/>
          </p:cNvSpPr>
          <p:nvPr/>
        </p:nvSpPr>
        <p:spPr bwMode="auto">
          <a:xfrm>
            <a:off x="413636" y="6153955"/>
            <a:ext cx="6320804" cy="70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0"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1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Soria JC et al.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N </a:t>
            </a:r>
            <a:r>
              <a:rPr kumimoji="0" lang="en-US" sz="1600" b="0" i="1" u="none" strike="noStrike" kern="1200" cap="none" spc="0" normalizeH="0" baseline="0" noProof="0" dirty="0" err="1">
                <a:ln>
                  <a:noFill/>
                </a:ln>
                <a:solidFill>
                  <a:srgbClr val="000000"/>
                </a:solidFill>
                <a:effectLst/>
                <a:uLnTx/>
                <a:uFillTx/>
                <a:latin typeface="Calibri" panose="020F0502020204030204" pitchFamily="34" charset="0"/>
                <a:ea typeface="Calibri" charset="0"/>
                <a:cs typeface="Calibri" panose="020F0502020204030204" pitchFamily="34" charset="0"/>
              </a:rPr>
              <a:t>Engl</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J Med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2018;378(2):113-25.</a:t>
            </a:r>
          </a:p>
          <a:p>
            <a:pPr marL="0" marR="0" lvl="0" indent="0" algn="l" defTabSz="455613" rtl="0" eaLnBrk="1" fontAlgn="base" latinLnBrk="0" hangingPunct="1">
              <a:lnSpc>
                <a:spcPct val="100000"/>
              </a:lnSpc>
              <a:spcBef>
                <a:spcPct val="0"/>
              </a:spcBef>
              <a:spcAft>
                <a:spcPct val="0"/>
              </a:spcAft>
              <a:buClrTx/>
              <a:buSzTx/>
              <a:buFontTx/>
              <a:buNone/>
              <a:tabLst/>
              <a:defRPr/>
            </a:pPr>
            <a:r>
              <a:rPr lang="en-US" sz="1600" b="0" baseline="30000" dirty="0">
                <a:solidFill>
                  <a:srgbClr val="000000"/>
                </a:solidFill>
                <a:latin typeface="Calibri" panose="020F0502020204030204" pitchFamily="34" charset="0"/>
                <a:ea typeface="Calibri" charset="0"/>
                <a:cs typeface="Calibri" panose="020F0502020204030204" pitchFamily="34" charset="0"/>
              </a:rPr>
              <a:t>2 </a:t>
            </a:r>
            <a:r>
              <a:rPr lang="en-US" sz="1600" b="0" dirty="0" err="1">
                <a:solidFill>
                  <a:srgbClr val="000000"/>
                </a:solidFill>
                <a:latin typeface="Calibri" panose="020F0502020204030204" pitchFamily="34" charset="0"/>
                <a:ea typeface="Calibri" charset="0"/>
                <a:cs typeface="Calibri" panose="020F0502020204030204" pitchFamily="34" charset="0"/>
              </a:rPr>
              <a:t>Planchard</a:t>
            </a:r>
            <a:r>
              <a:rPr lang="en-US" sz="1600" b="0" dirty="0">
                <a:solidFill>
                  <a:srgbClr val="000000"/>
                </a:solidFill>
                <a:latin typeface="Calibri" panose="020F0502020204030204" pitchFamily="34" charset="0"/>
                <a:ea typeface="Calibri" charset="0"/>
                <a:cs typeface="Calibri" panose="020F0502020204030204" pitchFamily="34" charset="0"/>
              </a:rPr>
              <a:t> D et al. </a:t>
            </a:r>
            <a:r>
              <a:rPr lang="en-US" sz="1600" b="0" i="1" dirty="0">
                <a:solidFill>
                  <a:srgbClr val="000000"/>
                </a:solidFill>
                <a:latin typeface="Calibri" panose="020F0502020204030204" pitchFamily="34" charset="0"/>
                <a:ea typeface="Calibri" charset="0"/>
                <a:cs typeface="Calibri" panose="020F0502020204030204" pitchFamily="34" charset="0"/>
              </a:rPr>
              <a:t>Proc ELCC </a:t>
            </a:r>
            <a:r>
              <a:rPr lang="en-US" sz="1600" b="0" dirty="0">
                <a:solidFill>
                  <a:srgbClr val="000000"/>
                </a:solidFill>
                <a:latin typeface="Calibri" panose="020F0502020204030204" pitchFamily="34" charset="0"/>
                <a:ea typeface="Calibri" charset="0"/>
                <a:cs typeface="Calibri" panose="020F0502020204030204" pitchFamily="34" charset="0"/>
              </a:rPr>
              <a:t>2018;Abstract 128O.</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endParaRPr>
          </a:p>
        </p:txBody>
      </p:sp>
      <p:sp>
        <p:nvSpPr>
          <p:cNvPr id="3" name="TextBox 2">
            <a:extLst>
              <a:ext uri="{FF2B5EF4-FFF2-40B4-BE49-F238E27FC236}">
                <a16:creationId xmlns:a16="http://schemas.microsoft.com/office/drawing/2014/main" id="{37939DD1-6521-8042-BD81-1DA93086CD13}"/>
              </a:ext>
            </a:extLst>
          </p:cNvPr>
          <p:cNvSpPr txBox="1"/>
          <p:nvPr/>
        </p:nvSpPr>
        <p:spPr>
          <a:xfrm>
            <a:off x="1433764" y="5368191"/>
            <a:ext cx="6131743" cy="369332"/>
          </a:xfrm>
          <a:prstGeom prst="rect">
            <a:avLst/>
          </a:prstGeom>
          <a:noFill/>
        </p:spPr>
        <p:txBody>
          <a:bodyPr wrap="none" rtlCol="0">
            <a:spAutoFit/>
          </a:bodyPr>
          <a:lstStyle/>
          <a:p>
            <a:r>
              <a:rPr lang="en-US" sz="1800" dirty="0">
                <a:solidFill>
                  <a:schemeClr val="tx1"/>
                </a:solidFill>
                <a:latin typeface="Calibri" panose="020F0502020204030204" pitchFamily="34" charset="0"/>
                <a:cs typeface="Calibri" panose="020F0502020204030204" pitchFamily="34" charset="0"/>
              </a:rPr>
              <a:t>Interim Overall Survival (data immature), HR = 0.63, </a:t>
            </a:r>
            <a:r>
              <a:rPr lang="en-US" sz="1800" i="1" dirty="0">
                <a:solidFill>
                  <a:schemeClr val="tx1"/>
                </a:solidFill>
                <a:latin typeface="Calibri" panose="020F0502020204030204" pitchFamily="34" charset="0"/>
                <a:cs typeface="Calibri" panose="020F0502020204030204" pitchFamily="34" charset="0"/>
              </a:rPr>
              <a:t>p</a:t>
            </a:r>
            <a:r>
              <a:rPr lang="en-US" sz="1800" dirty="0">
                <a:solidFill>
                  <a:schemeClr val="tx1"/>
                </a:solidFill>
                <a:latin typeface="Calibri" panose="020F0502020204030204" pitchFamily="34" charset="0"/>
                <a:cs typeface="Calibri" panose="020F0502020204030204" pitchFamily="34" charset="0"/>
              </a:rPr>
              <a:t> = 0.007</a:t>
            </a:r>
            <a:r>
              <a:rPr lang="en-US" sz="1800" baseline="30000" dirty="0">
                <a:solidFill>
                  <a:schemeClr val="tx1"/>
                </a:solidFill>
                <a:latin typeface="Calibri" panose="020F0502020204030204" pitchFamily="34" charset="0"/>
                <a:cs typeface="Calibri" panose="020F0502020204030204" pitchFamily="34" charset="0"/>
              </a:rPr>
              <a:t>2</a:t>
            </a:r>
          </a:p>
        </p:txBody>
      </p:sp>
    </p:spTree>
    <p:custDataLst>
      <p:tags r:id="rId1"/>
    </p:custDataLst>
    <p:extLst>
      <p:ext uri="{BB962C8B-B14F-4D97-AF65-F5344CB8AC3E}">
        <p14:creationId xmlns:p14="http://schemas.microsoft.com/office/powerpoint/2010/main" val="147916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4BAF5A-1492-0F40-A6E5-B5425ADD2902}"/>
              </a:ext>
            </a:extLst>
          </p:cNvPr>
          <p:cNvSpPr>
            <a:spLocks noGrp="1"/>
          </p:cNvSpPr>
          <p:nvPr>
            <p:ph type="title"/>
          </p:nvPr>
        </p:nvSpPr>
        <p:spPr>
          <a:xfrm>
            <a:off x="662682" y="371565"/>
            <a:ext cx="7769225" cy="1440160"/>
          </a:xfrm>
        </p:spPr>
        <p:txBody>
          <a:bodyPr/>
          <a:lstStyle/>
          <a:p>
            <a:r>
              <a:rPr lang="en-US" sz="2600" dirty="0"/>
              <a:t>Osimertinib Significantly Improves Survival </a:t>
            </a:r>
            <a:br>
              <a:rPr lang="en-US" sz="2600" dirty="0"/>
            </a:br>
            <a:r>
              <a:rPr lang="en-US" sz="2600" dirty="0"/>
              <a:t>in the Phase III FLAURA Trial for First-Line </a:t>
            </a:r>
            <a:br>
              <a:rPr lang="en-US" sz="2600" dirty="0"/>
            </a:br>
            <a:r>
              <a:rPr lang="en-US" sz="2600" dirty="0"/>
              <a:t>Treatment of NSCLC with EGFR Mutation</a:t>
            </a:r>
            <a:br>
              <a:rPr lang="en-US" sz="2400" dirty="0"/>
            </a:br>
            <a:r>
              <a:rPr lang="en-US" sz="2000" dirty="0"/>
              <a:t>Press Release – August 9, 2019</a:t>
            </a:r>
          </a:p>
        </p:txBody>
      </p:sp>
      <p:sp>
        <p:nvSpPr>
          <p:cNvPr id="4" name="Content Placeholder 3">
            <a:extLst>
              <a:ext uri="{FF2B5EF4-FFF2-40B4-BE49-F238E27FC236}">
                <a16:creationId xmlns:a16="http://schemas.microsoft.com/office/drawing/2014/main" id="{7AC3420A-886A-FA4B-A33A-F8F169202E61}"/>
              </a:ext>
            </a:extLst>
          </p:cNvPr>
          <p:cNvSpPr>
            <a:spLocks noGrp="1"/>
          </p:cNvSpPr>
          <p:nvPr>
            <p:ph idx="1"/>
          </p:nvPr>
        </p:nvSpPr>
        <p:spPr>
          <a:xfrm>
            <a:off x="687387" y="2204864"/>
            <a:ext cx="7769225" cy="2805038"/>
          </a:xfrm>
        </p:spPr>
        <p:txBody>
          <a:bodyPr/>
          <a:lstStyle/>
          <a:p>
            <a:pPr marL="98425" indent="0">
              <a:buNone/>
            </a:pPr>
            <a:r>
              <a:rPr lang="en-US" sz="2000" b="0" dirty="0"/>
              <a:t>“</a:t>
            </a:r>
            <a:r>
              <a:rPr lang="en-US" sz="2000" b="0" dirty="0" err="1"/>
              <a:t>Osimertinib</a:t>
            </a:r>
            <a:r>
              <a:rPr lang="en-US" sz="2000" b="0" dirty="0"/>
              <a:t> showed a statistically-significant and clinically-meaningful improvement in OS, a secondary endpoint in the FLAURA Phase III trial, compared with erlotinib or gefitinib, both of which were previous standard-of-care (SoC) treatments in this setting...</a:t>
            </a:r>
          </a:p>
          <a:p>
            <a:pPr marL="98425" indent="0">
              <a:buNone/>
            </a:pPr>
            <a:r>
              <a:rPr lang="en-US" sz="2000" b="0" dirty="0"/>
              <a:t>The OS results from the FLAURA trial will be presented at a forthcoming medical meeting.”</a:t>
            </a:r>
          </a:p>
        </p:txBody>
      </p:sp>
      <p:sp>
        <p:nvSpPr>
          <p:cNvPr id="5" name="TextBox 4">
            <a:extLst>
              <a:ext uri="{FF2B5EF4-FFF2-40B4-BE49-F238E27FC236}">
                <a16:creationId xmlns:a16="http://schemas.microsoft.com/office/drawing/2014/main" id="{95D50505-F953-314A-9A88-428448631BB4}"/>
              </a:ext>
            </a:extLst>
          </p:cNvPr>
          <p:cNvSpPr txBox="1"/>
          <p:nvPr/>
        </p:nvSpPr>
        <p:spPr>
          <a:xfrm>
            <a:off x="179512" y="5949280"/>
            <a:ext cx="6912768" cy="830997"/>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www.astrazeneca.com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/media-</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centre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/press-releases/2019/tagrisso-significantly-improves-overall-survival-in-the-phase-iii-flaura-trial-for-1st-line-egfr-mutated-non-small-cell-lung-cancer-09082019.html</a:t>
            </a:r>
          </a:p>
        </p:txBody>
      </p:sp>
    </p:spTree>
    <p:extLst>
      <p:ext uri="{BB962C8B-B14F-4D97-AF65-F5344CB8AC3E}">
        <p14:creationId xmlns:p14="http://schemas.microsoft.com/office/powerpoint/2010/main" val="863785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DFFE04CE-9775-5942-99C9-EA48D7D801F7}"/>
              </a:ext>
            </a:extLst>
          </p:cNvPr>
          <p:cNvSpPr>
            <a:spLocks noGrp="1"/>
          </p:cNvSpPr>
          <p:nvPr>
            <p:ph type="title"/>
          </p:nvPr>
        </p:nvSpPr>
        <p:spPr/>
        <p:txBody>
          <a:bodyPr/>
          <a:lstStyle/>
          <a:p>
            <a:r>
              <a:rPr lang="en-US" altLang="en-US" dirty="0"/>
              <a:t>FLAURA: Adverse Events (AEs)</a:t>
            </a:r>
          </a:p>
        </p:txBody>
      </p:sp>
      <p:graphicFrame>
        <p:nvGraphicFramePr>
          <p:cNvPr id="3" name="Content Placeholder 3">
            <a:extLst>
              <a:ext uri="{FF2B5EF4-FFF2-40B4-BE49-F238E27FC236}">
                <a16:creationId xmlns:a16="http://schemas.microsoft.com/office/drawing/2014/main" id="{09CF4655-2856-E644-A294-08165654553F}"/>
              </a:ext>
            </a:extLst>
          </p:cNvPr>
          <p:cNvGraphicFramePr>
            <a:graphicFrameLocks/>
          </p:cNvGraphicFramePr>
          <p:nvPr/>
        </p:nvGraphicFramePr>
        <p:xfrm>
          <a:off x="421878" y="1484784"/>
          <a:ext cx="8293894" cy="3688300"/>
        </p:xfrm>
        <a:graphic>
          <a:graphicData uri="http://schemas.openxmlformats.org/drawingml/2006/table">
            <a:tbl>
              <a:tblPr firstRow="1" bandRow="1">
                <a:tableStyleId>{93296810-A885-4BE3-A3E7-6D5BEEA58F35}</a:tableStyleId>
              </a:tblPr>
              <a:tblGrid>
                <a:gridCol w="3142418">
                  <a:extLst>
                    <a:ext uri="{9D8B030D-6E8A-4147-A177-3AD203B41FA5}">
                      <a16:colId xmlns:a16="http://schemas.microsoft.com/office/drawing/2014/main" val="20000"/>
                    </a:ext>
                  </a:extLst>
                </a:gridCol>
                <a:gridCol w="2575738">
                  <a:extLst>
                    <a:ext uri="{9D8B030D-6E8A-4147-A177-3AD203B41FA5}">
                      <a16:colId xmlns:a16="http://schemas.microsoft.com/office/drawing/2014/main" val="20001"/>
                    </a:ext>
                  </a:extLst>
                </a:gridCol>
                <a:gridCol w="2575738">
                  <a:extLst>
                    <a:ext uri="{9D8B030D-6E8A-4147-A177-3AD203B41FA5}">
                      <a16:colId xmlns:a16="http://schemas.microsoft.com/office/drawing/2014/main" val="20002"/>
                    </a:ext>
                  </a:extLst>
                </a:gridCol>
              </a:tblGrid>
              <a:tr h="300038">
                <a:tc>
                  <a:txBody>
                    <a:bodyPr/>
                    <a:lstStyle/>
                    <a:p>
                      <a:r>
                        <a:rPr lang="en-US" sz="1600" b="1" kern="1200" dirty="0">
                          <a:solidFill>
                            <a:schemeClr val="lt1"/>
                          </a:solidFill>
                          <a:effectLst/>
                          <a:latin typeface="+mn-lt"/>
                          <a:ea typeface="+mn-ea"/>
                          <a:cs typeface="+mn-cs"/>
                        </a:rPr>
                        <a:t>AE (any grade)</a:t>
                      </a: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noProof="0" dirty="0" err="1"/>
                        <a:t>Osimertinib</a:t>
                      </a:r>
                      <a:r>
                        <a:rPr lang="en-US" sz="1600" noProof="0" dirty="0"/>
                        <a:t> (N</a:t>
                      </a:r>
                      <a:r>
                        <a:rPr lang="en-US" sz="1600" baseline="0" noProof="0" dirty="0"/>
                        <a:t> = 279)</a:t>
                      </a:r>
                      <a:endParaRPr lang="en-US" sz="1600" b="1" noProof="0"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dirty="0">
                          <a:effectLst/>
                        </a:rPr>
                        <a:t>Standard</a:t>
                      </a:r>
                      <a:r>
                        <a:rPr lang="en-US" sz="1600" baseline="0" dirty="0">
                          <a:effectLst/>
                        </a:rPr>
                        <a:t> EGFR TKI </a:t>
                      </a:r>
                      <a:r>
                        <a:rPr lang="en-US" sz="1600" dirty="0">
                          <a:effectLst/>
                        </a:rPr>
                        <a:t>(N = 277)</a:t>
                      </a:r>
                      <a:endParaRPr lang="en-GB" sz="1600" b="1" dirty="0">
                        <a:effectLst/>
                        <a:latin typeface="Arial Narrow" panose="020B0606020202030204" pitchFamily="34" charset="0"/>
                        <a:ea typeface="MS PGothic" panose="020B0600070205080204" pitchFamily="34" charset="-128"/>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0"/>
                  </a:ext>
                </a:extLst>
              </a:tr>
              <a:tr h="300038">
                <a:tc>
                  <a:txBody>
                    <a:bodyPr/>
                    <a:lstStyle/>
                    <a:p>
                      <a:r>
                        <a:rPr lang="en-GB" sz="1600" dirty="0"/>
                        <a:t>Any AE</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98%</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98%</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003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600" kern="1200" dirty="0"/>
                        <a:t>   Any</a:t>
                      </a:r>
                      <a:r>
                        <a:rPr lang="en-GB" sz="1600" kern="1200" baseline="0" dirty="0"/>
                        <a:t> A</a:t>
                      </a:r>
                      <a:r>
                        <a:rPr lang="en-GB" sz="1600" kern="1200" dirty="0"/>
                        <a:t>E (</a:t>
                      </a:r>
                      <a:r>
                        <a:rPr lang="en-US" sz="1600" kern="1200" dirty="0"/>
                        <a:t>Grade ≥3)</a:t>
                      </a:r>
                      <a:endParaRPr lang="en-GB" sz="1600" b="1" kern="1200" dirty="0">
                        <a:solidFill>
                          <a:schemeClr val="dk1"/>
                        </a:solidFill>
                        <a:latin typeface="Arial Narrow" panose="020B0606020202030204" pitchFamily="34" charset="0"/>
                        <a:ea typeface="+mn-ea"/>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GB" sz="1600" baseline="0" dirty="0"/>
                        <a:t>34%</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GB" sz="1600" dirty="0"/>
                        <a:t>45%</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2"/>
                  </a:ext>
                </a:extLst>
              </a:tr>
              <a:tr h="30003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600" dirty="0"/>
                        <a:t>Any AE leading</a:t>
                      </a:r>
                      <a:r>
                        <a:rPr lang="en-GB" sz="1600" baseline="0" dirty="0"/>
                        <a:t> to death</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2%</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4%</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0038">
                <a:tc>
                  <a:txBody>
                    <a:bodyPr/>
                    <a:lstStyle/>
                    <a:p>
                      <a:r>
                        <a:rPr lang="en-GB" sz="1600" dirty="0"/>
                        <a:t>Any serious AE</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GB" sz="1600" dirty="0"/>
                        <a:t>22%</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GB" sz="1600" dirty="0"/>
                        <a:t>25%</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4"/>
                  </a:ext>
                </a:extLst>
              </a:tr>
              <a:tr h="300038">
                <a:tc>
                  <a:txBody>
                    <a:bodyPr/>
                    <a:lstStyle/>
                    <a:p>
                      <a:r>
                        <a:rPr lang="en-GB" sz="1600" dirty="0"/>
                        <a:t>Any</a:t>
                      </a:r>
                      <a:r>
                        <a:rPr lang="en-GB" sz="1600" baseline="0" dirty="0"/>
                        <a:t> AE leading to discontinuation</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13%</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18%</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0038">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Specific AE (any grade)</a:t>
                      </a: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hMerge="1">
                  <a:txBody>
                    <a:bodyPr/>
                    <a:lstStyle/>
                    <a:p>
                      <a:endParaRPr lang="en-GB"/>
                    </a:p>
                  </a:txBody>
                  <a:tcPr/>
                </a:tc>
                <a:tc hMerge="1">
                  <a:txBody>
                    <a:bodyPr/>
                    <a:lstStyle/>
                    <a:p>
                      <a:endParaRPr lang="en-GB" sz="1000" b="1" dirty="0"/>
                    </a:p>
                  </a:txBody>
                  <a:tcPr>
                    <a:lnL w="12700" cap="flat" cmpd="sng" algn="ctr">
                      <a:solidFill>
                        <a:schemeClr val="bg1"/>
                      </a:solidFill>
                      <a:prstDash val="solid"/>
                      <a:round/>
                      <a:headEnd type="none" w="med" len="med"/>
                      <a:tailEnd type="none" w="med" len="med"/>
                    </a:lnL>
                    <a:solidFill>
                      <a:srgbClr val="005598"/>
                    </a:solidFill>
                  </a:tcPr>
                </a:tc>
                <a:extLst>
                  <a:ext uri="{0D108BD9-81ED-4DB2-BD59-A6C34878D82A}">
                    <a16:rowId xmlns:a16="http://schemas.microsoft.com/office/drawing/2014/main" val="10006"/>
                  </a:ext>
                </a:extLst>
              </a:tr>
              <a:tr h="300038">
                <a:tc>
                  <a:txBody>
                    <a:bodyPr/>
                    <a:lstStyle/>
                    <a:p>
                      <a:r>
                        <a:rPr lang="en-GB" sz="1600" baseline="0" dirty="0"/>
                        <a:t>Rash or acne</a:t>
                      </a:r>
                      <a:endParaRPr lang="en-GB" sz="1600" b="1" baseline="0"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58%</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78%</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003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baseline="0" dirty="0"/>
                        <a:t>Diarrhea</a:t>
                      </a:r>
                      <a:endParaRPr lang="en-GB" sz="1600" b="1" kern="1200" dirty="0">
                        <a:solidFill>
                          <a:schemeClr val="dk1"/>
                        </a:solidFill>
                        <a:latin typeface="Arial Narrow" panose="020B0606020202030204" pitchFamily="34" charset="0"/>
                        <a:ea typeface="+mn-ea"/>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GB" sz="1600" dirty="0"/>
                        <a:t>58%</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GB" sz="1600" dirty="0"/>
                        <a:t>57%</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8"/>
                  </a:ext>
                </a:extLst>
              </a:tr>
              <a:tr h="30003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600" kern="1200" dirty="0"/>
                        <a:t>Upper respiratory tract infection</a:t>
                      </a:r>
                      <a:endParaRPr lang="en-GB" sz="1600" b="1" kern="1200" dirty="0">
                        <a:solidFill>
                          <a:schemeClr val="dk1"/>
                        </a:solidFill>
                        <a:latin typeface="Arial Narrow" panose="020B0606020202030204" pitchFamily="34" charset="0"/>
                        <a:ea typeface="+mn-ea"/>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10%</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6%</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0003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600" kern="1200" dirty="0"/>
                        <a:t>Prolonged QT interval on ECG</a:t>
                      </a:r>
                      <a:endParaRPr lang="en-GB" sz="1600" b="1" kern="1200" dirty="0">
                        <a:solidFill>
                          <a:schemeClr val="dk1"/>
                        </a:solidFill>
                        <a:latin typeface="Arial Narrow" panose="020B0606020202030204" pitchFamily="34" charset="0"/>
                        <a:ea typeface="+mn-ea"/>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GB" sz="1600" dirty="0"/>
                        <a:t>10%</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GB" sz="1600" dirty="0"/>
                        <a:t>4%</a:t>
                      </a:r>
                      <a:endParaRPr lang="en-GB" sz="1600" b="1" dirty="0">
                        <a:latin typeface="Arial Narrow" panose="020B0606020202030204" pitchFamily="34" charset="0"/>
                        <a:cs typeface="Arial" panose="020B0604020202020204" pitchFamily="34" charset="0"/>
                      </a:endParaRPr>
                    </a:p>
                  </a:txBody>
                  <a:tcPr marL="91444" marR="91444"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10"/>
                  </a:ext>
                </a:extLst>
              </a:tr>
            </a:tbl>
          </a:graphicData>
        </a:graphic>
      </p:graphicFrame>
      <p:sp>
        <p:nvSpPr>
          <p:cNvPr id="6" name="TextBox 5"/>
          <p:cNvSpPr txBox="1">
            <a:spLocks noChangeArrowheads="1"/>
          </p:cNvSpPr>
          <p:nvPr/>
        </p:nvSpPr>
        <p:spPr bwMode="auto">
          <a:xfrm>
            <a:off x="0" y="6488113"/>
            <a:ext cx="846043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0"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alibri"/>
                <a:ea typeface="ＭＳ Ｐゴシック" charset="0"/>
              </a:rPr>
              <a:t>Soria JC et al. </a:t>
            </a:r>
            <a:r>
              <a:rPr kumimoji="0" lang="nb-NO" sz="1600" b="0" i="1" u="none" strike="noStrike" kern="1200" cap="none" spc="0" normalizeH="0" baseline="0" noProof="0" dirty="0">
                <a:ln>
                  <a:noFill/>
                </a:ln>
                <a:solidFill>
                  <a:srgbClr val="000000"/>
                </a:solidFill>
                <a:effectLst/>
                <a:uLnTx/>
                <a:uFillTx/>
                <a:latin typeface="Calibri"/>
                <a:ea typeface="ＭＳ Ｐゴシック" charset="0"/>
              </a:rPr>
              <a:t>N </a:t>
            </a:r>
            <a:r>
              <a:rPr kumimoji="0" lang="nb-NO" sz="1600" b="0" i="1" u="none" strike="noStrike" kern="1200" cap="none" spc="0" normalizeH="0" baseline="0" noProof="0" dirty="0" err="1">
                <a:ln>
                  <a:noFill/>
                </a:ln>
                <a:solidFill>
                  <a:srgbClr val="000000"/>
                </a:solidFill>
                <a:effectLst/>
                <a:uLnTx/>
                <a:uFillTx/>
                <a:latin typeface="Calibri"/>
                <a:ea typeface="ＭＳ Ｐゴシック" charset="0"/>
              </a:rPr>
              <a:t>Engl</a:t>
            </a:r>
            <a:r>
              <a:rPr kumimoji="0" lang="nb-NO" sz="1600" b="0" i="1" u="none" strike="noStrike" kern="1200" cap="none" spc="0" normalizeH="0" baseline="0" noProof="0" dirty="0">
                <a:ln>
                  <a:noFill/>
                </a:ln>
                <a:solidFill>
                  <a:srgbClr val="000000"/>
                </a:solidFill>
                <a:effectLst/>
                <a:uLnTx/>
                <a:uFillTx/>
                <a:latin typeface="Calibri"/>
                <a:ea typeface="ＭＳ Ｐゴシック" charset="0"/>
              </a:rPr>
              <a:t> J Med </a:t>
            </a:r>
            <a:r>
              <a:rPr kumimoji="0" lang="nb-NO" sz="1600" b="0" i="0" u="none" strike="noStrike" kern="1200" cap="none" spc="0" normalizeH="0" baseline="0" noProof="0" dirty="0">
                <a:ln>
                  <a:noFill/>
                </a:ln>
                <a:solidFill>
                  <a:srgbClr val="000000"/>
                </a:solidFill>
                <a:effectLst/>
                <a:uLnTx/>
                <a:uFillTx/>
                <a:latin typeface="Calibri"/>
                <a:ea typeface="ＭＳ Ｐゴシック" charset="0"/>
              </a:rPr>
              <a:t>2018;378(2):113-25.</a:t>
            </a:r>
          </a:p>
        </p:txBody>
      </p:sp>
    </p:spTree>
    <p:custDataLst>
      <p:tags r:id="rId1"/>
    </p:custDataLst>
    <p:extLst>
      <p:ext uri="{BB962C8B-B14F-4D97-AF65-F5344CB8AC3E}">
        <p14:creationId xmlns:p14="http://schemas.microsoft.com/office/powerpoint/2010/main" val="1517345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3227-CAA8-6B4B-ADA9-D288E7E4A5F7}"/>
              </a:ext>
            </a:extLst>
          </p:cNvPr>
          <p:cNvSpPr>
            <a:spLocks noGrp="1"/>
          </p:cNvSpPr>
          <p:nvPr>
            <p:ph type="title"/>
          </p:nvPr>
        </p:nvSpPr>
        <p:spPr>
          <a:xfrm>
            <a:off x="683279" y="404664"/>
            <a:ext cx="7769225" cy="1143000"/>
          </a:xfrm>
        </p:spPr>
        <p:txBody>
          <a:bodyPr/>
          <a:lstStyle/>
          <a:p>
            <a:r>
              <a:rPr lang="en-US" dirty="0"/>
              <a:t>Phase II Study of </a:t>
            </a:r>
            <a:r>
              <a:rPr lang="en-US" dirty="0" err="1"/>
              <a:t>Osimertinib</a:t>
            </a:r>
            <a:r>
              <a:rPr lang="en-US" dirty="0"/>
              <a:t> in Patients </a:t>
            </a:r>
            <a:br>
              <a:rPr lang="en-US"/>
            </a:br>
            <a:r>
              <a:rPr lang="en-US"/>
              <a:t>with </a:t>
            </a:r>
            <a:r>
              <a:rPr lang="en-US" dirty="0"/>
              <a:t>Metastatic or Recurrent NSCLC and Uncommon EGFR Mutations</a:t>
            </a:r>
          </a:p>
        </p:txBody>
      </p:sp>
      <p:graphicFrame>
        <p:nvGraphicFramePr>
          <p:cNvPr id="3" name="Group 217">
            <a:extLst>
              <a:ext uri="{FF2B5EF4-FFF2-40B4-BE49-F238E27FC236}">
                <a16:creationId xmlns:a16="http://schemas.microsoft.com/office/drawing/2014/main" id="{7758B946-2C48-F74D-BF3E-497808E889BD}"/>
              </a:ext>
            </a:extLst>
          </p:cNvPr>
          <p:cNvGraphicFramePr>
            <a:graphicFrameLocks noGrp="1"/>
          </p:cNvGraphicFramePr>
          <p:nvPr>
            <p:extLst>
              <p:ext uri="{D42A27DB-BD31-4B8C-83A1-F6EECF244321}">
                <p14:modId xmlns:p14="http://schemas.microsoft.com/office/powerpoint/2010/main" val="3391649232"/>
              </p:ext>
            </p:extLst>
          </p:nvPr>
        </p:nvGraphicFramePr>
        <p:xfrm>
          <a:off x="683279" y="2398855"/>
          <a:ext cx="7831238" cy="1759694"/>
        </p:xfrm>
        <a:graphic>
          <a:graphicData uri="http://schemas.openxmlformats.org/drawingml/2006/table">
            <a:tbl>
              <a:tblPr/>
              <a:tblGrid>
                <a:gridCol w="1660682">
                  <a:extLst>
                    <a:ext uri="{9D8B030D-6E8A-4147-A177-3AD203B41FA5}">
                      <a16:colId xmlns:a16="http://schemas.microsoft.com/office/drawing/2014/main" val="20000"/>
                    </a:ext>
                  </a:extLst>
                </a:gridCol>
                <a:gridCol w="2206123">
                  <a:extLst>
                    <a:ext uri="{9D8B030D-6E8A-4147-A177-3AD203B41FA5}">
                      <a16:colId xmlns:a16="http://schemas.microsoft.com/office/drawing/2014/main" val="20001"/>
                    </a:ext>
                  </a:extLst>
                </a:gridCol>
                <a:gridCol w="2125622">
                  <a:extLst>
                    <a:ext uri="{9D8B030D-6E8A-4147-A177-3AD203B41FA5}">
                      <a16:colId xmlns:a16="http://schemas.microsoft.com/office/drawing/2014/main" val="3900152916"/>
                    </a:ext>
                  </a:extLst>
                </a:gridCol>
                <a:gridCol w="1838811">
                  <a:extLst>
                    <a:ext uri="{9D8B030D-6E8A-4147-A177-3AD203B41FA5}">
                      <a16:colId xmlns:a16="http://schemas.microsoft.com/office/drawing/2014/main" val="20002"/>
                    </a:ext>
                  </a:extLst>
                </a:gridCol>
              </a:tblGrid>
              <a:tr h="607566">
                <a:tc rowSpan="2">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2000" b="1" i="0" u="none" strike="noStrike" cap="none" normalizeH="0" baseline="0" dirty="0">
                        <a:ln>
                          <a:noFill/>
                        </a:ln>
                        <a:solidFill>
                          <a:srgbClr val="FFFFFF"/>
                        </a:solidFill>
                        <a:effectLst/>
                        <a:latin typeface="Calibri" charset="0"/>
                        <a:ea typeface="Calibri" charset="0"/>
                        <a:cs typeface="Calibri" charset="0"/>
                      </a:endParaRPr>
                    </a:p>
                  </a:txBody>
                  <a:tcPr marL="68591" marR="68591" marT="34289" marB="34289" anchor="b" horzOverflow="overflow">
                    <a:lnL w="12700" cap="flat" cmpd="sng" algn="ctr">
                      <a:solidFill>
                        <a:schemeClr val="tx2"/>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gridSpan="3">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1" i="0" u="none" strike="noStrike" cap="none" normalizeH="0" baseline="0" dirty="0">
                          <a:ln>
                            <a:noFill/>
                          </a:ln>
                          <a:solidFill>
                            <a:srgbClr val="FFFFFF"/>
                          </a:solidFill>
                          <a:effectLst/>
                          <a:latin typeface="Calibri" charset="0"/>
                          <a:ea typeface="Calibri" charset="0"/>
                          <a:cs typeface="Calibri" charset="0"/>
                        </a:rPr>
                        <a:t>Uncommon EGFR tumor mutations</a:t>
                      </a:r>
                      <a:endParaRPr kumimoji="0" lang="en-US" sz="2000" b="1" i="0" u="none" strike="noStrike" cap="none" normalizeH="0" baseline="30000" dirty="0">
                        <a:ln>
                          <a:noFill/>
                        </a:ln>
                        <a:solidFill>
                          <a:srgbClr val="FFFFFF"/>
                        </a:solidFill>
                        <a:effectLst/>
                        <a:latin typeface="Calibri" charset="0"/>
                        <a:ea typeface="Calibri" charset="0"/>
                        <a:cs typeface="Calibri" charset="0"/>
                      </a:endParaRPr>
                    </a:p>
                  </a:txBody>
                  <a:tcPr marL="68591" marR="68591" marT="34289" marB="34289" anchor="b" horzOverflow="overflow">
                    <a:lnL w="9525"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hMerge="1">
                  <a:txBody>
                    <a:bodyPr/>
                    <a:lstStyle/>
                    <a:p>
                      <a:endParaRPr lang="en-US"/>
                    </a:p>
                  </a:txBody>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000" b="1"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3588292520"/>
                  </a:ext>
                </a:extLst>
              </a:tr>
              <a:tr h="576064">
                <a:tc vMerge="1">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2000" b="1"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mr-IN" sz="2000" b="1" i="0" u="none" strike="noStrike" cap="none" normalizeH="0" baseline="0" dirty="0">
                          <a:ln>
                            <a:noFill/>
                          </a:ln>
                          <a:solidFill>
                            <a:srgbClr val="FFFFFF"/>
                          </a:solidFill>
                          <a:effectLst/>
                          <a:latin typeface="Calibri" charset="0"/>
                          <a:ea typeface="Calibri" charset="0"/>
                          <a:cs typeface="Calibri" charset="0"/>
                        </a:rPr>
                        <a:t>G719A/C/D/</a:t>
                      </a:r>
                      <a:r>
                        <a:rPr kumimoji="0" lang="mr-IN" sz="2000" b="1" i="0" u="none" strike="noStrike" cap="none" normalizeH="0" baseline="0" dirty="0" err="1">
                          <a:ln>
                            <a:noFill/>
                          </a:ln>
                          <a:solidFill>
                            <a:srgbClr val="FFFFFF"/>
                          </a:solidFill>
                          <a:effectLst/>
                          <a:latin typeface="Calibri" charset="0"/>
                          <a:ea typeface="Calibri" charset="0"/>
                          <a:cs typeface="Calibri" charset="0"/>
                        </a:rPr>
                        <a:t>S</a:t>
                      </a:r>
                      <a:r>
                        <a:rPr kumimoji="0" lang="mr-IN" sz="2000" b="1" i="0" u="none" strike="noStrike" cap="none" normalizeH="0" baseline="0" dirty="0">
                          <a:ln>
                            <a:noFill/>
                          </a:ln>
                          <a:solidFill>
                            <a:srgbClr val="FFFFFF"/>
                          </a:solidFill>
                          <a:effectLst/>
                          <a:latin typeface="Calibri" charset="0"/>
                          <a:ea typeface="Calibri" charset="0"/>
                          <a:cs typeface="Calibri" charset="0"/>
                        </a:rPr>
                        <a:t>/X</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1" i="0" u="none" strike="noStrike" cap="none" normalizeH="0" baseline="0" dirty="0">
                          <a:ln>
                            <a:noFill/>
                          </a:ln>
                          <a:solidFill>
                            <a:srgbClr val="FFFFFF"/>
                          </a:solidFill>
                          <a:effectLst/>
                          <a:latin typeface="Calibri" charset="0"/>
                          <a:ea typeface="Calibri" charset="0"/>
                          <a:cs typeface="Calibri" charset="0"/>
                        </a:rPr>
                        <a:t>L861Q</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1" i="0" u="none" strike="noStrike" cap="none" normalizeH="0" baseline="0" dirty="0">
                          <a:ln>
                            <a:noFill/>
                          </a:ln>
                          <a:solidFill>
                            <a:srgbClr val="FFFFFF"/>
                          </a:solidFill>
                          <a:effectLst/>
                          <a:latin typeface="Calibri" charset="0"/>
                          <a:ea typeface="Calibri" charset="0"/>
                          <a:cs typeface="Calibri" charset="0"/>
                        </a:rPr>
                        <a:t>S7681</a:t>
                      </a:r>
                    </a:p>
                  </a:txBody>
                  <a:tcPr marL="68591" marR="68591" marT="34289" marB="34289" anchor="b" horzOverflow="overflow">
                    <a:lnL w="9525"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57606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000" b="0" i="0" u="none" strike="noStrike" cap="none" normalizeH="0" baseline="0" dirty="0">
                          <a:ln>
                            <a:noFill/>
                          </a:ln>
                          <a:solidFill>
                            <a:schemeClr val="tx1"/>
                          </a:solidFill>
                          <a:effectLst/>
                          <a:latin typeface="Calibri" charset="0"/>
                          <a:ea typeface="Calibri" charset="0"/>
                          <a:cs typeface="Calibri" charset="0"/>
                        </a:rPr>
                        <a:t>ORR, n (%)</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0" i="0" u="none" strike="noStrike" cap="none" normalizeH="0" baseline="0" dirty="0">
                          <a:ln>
                            <a:noFill/>
                          </a:ln>
                          <a:solidFill>
                            <a:schemeClr val="tx1"/>
                          </a:solidFill>
                          <a:effectLst/>
                          <a:latin typeface="Calibri" charset="0"/>
                          <a:ea typeface="Calibri" charset="0"/>
                          <a:cs typeface="Calibri" charset="0"/>
                        </a:rPr>
                        <a:t>10/19 (52.6%)</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0" i="0" u="none" strike="noStrike" cap="none" normalizeH="0" baseline="0" dirty="0">
                          <a:ln>
                            <a:noFill/>
                          </a:ln>
                          <a:solidFill>
                            <a:schemeClr val="tx1"/>
                          </a:solidFill>
                          <a:effectLst/>
                          <a:latin typeface="Calibri" charset="0"/>
                          <a:ea typeface="Calibri" charset="0"/>
                          <a:cs typeface="Calibri" charset="0"/>
                        </a:rPr>
                        <a:t>7/9 (77.8%)</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0" i="0" u="none" strike="noStrike" cap="none" normalizeH="0" baseline="0" dirty="0">
                          <a:ln>
                            <a:noFill/>
                          </a:ln>
                          <a:solidFill>
                            <a:schemeClr val="tx1"/>
                          </a:solidFill>
                          <a:effectLst/>
                          <a:latin typeface="Calibri" charset="0"/>
                          <a:ea typeface="Calibri" charset="0"/>
                          <a:cs typeface="Calibri" charset="0"/>
                        </a:rPr>
                        <a:t>3/8 (37.5%)</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64D3FF44-8C37-A04B-98A5-39875FDE9ACD}"/>
              </a:ext>
            </a:extLst>
          </p:cNvPr>
          <p:cNvSpPr/>
          <p:nvPr/>
        </p:nvSpPr>
        <p:spPr>
          <a:xfrm>
            <a:off x="54681" y="6453336"/>
            <a:ext cx="4572000" cy="338554"/>
          </a:xfrm>
          <a:prstGeom prst="rect">
            <a:avLst/>
          </a:prstGeom>
        </p:spPr>
        <p:txBody>
          <a:bodyPr>
            <a:spAutoFit/>
          </a:bodyPr>
          <a:lstStyle/>
          <a:p>
            <a:r>
              <a:rPr lang="en-US" sz="1600" b="0" dirty="0">
                <a:solidFill>
                  <a:srgbClr val="000000"/>
                </a:solidFill>
                <a:latin typeface="Calibri" charset="0"/>
                <a:ea typeface="Calibri" charset="0"/>
                <a:cs typeface="Calibri" charset="0"/>
              </a:rPr>
              <a:t>Cho JH et al. </a:t>
            </a:r>
            <a:r>
              <a:rPr lang="en-US" sz="1600" b="0" i="1" dirty="0">
                <a:solidFill>
                  <a:srgbClr val="000000"/>
                </a:solidFill>
                <a:latin typeface="Calibri" charset="0"/>
                <a:ea typeface="Calibri" charset="0"/>
                <a:cs typeface="Calibri" charset="0"/>
              </a:rPr>
              <a:t>Proc WCLC </a:t>
            </a:r>
            <a:r>
              <a:rPr lang="en-US" sz="1600" b="0" dirty="0">
                <a:solidFill>
                  <a:srgbClr val="000000"/>
                </a:solidFill>
                <a:latin typeface="Calibri" charset="0"/>
                <a:ea typeface="Calibri" charset="0"/>
                <a:cs typeface="Calibri" charset="0"/>
              </a:rPr>
              <a:t>2018;Abstract OA10.05.</a:t>
            </a:r>
            <a:endParaRPr lang="en-US" sz="1600" dirty="0"/>
          </a:p>
        </p:txBody>
      </p:sp>
      <p:sp>
        <p:nvSpPr>
          <p:cNvPr id="5" name="TextBox 4">
            <a:extLst>
              <a:ext uri="{FF2B5EF4-FFF2-40B4-BE49-F238E27FC236}">
                <a16:creationId xmlns:a16="http://schemas.microsoft.com/office/drawing/2014/main" id="{2BBB4D7C-567F-924E-A2A2-BB78AF424E57}"/>
              </a:ext>
            </a:extLst>
          </p:cNvPr>
          <p:cNvSpPr txBox="1"/>
          <p:nvPr/>
        </p:nvSpPr>
        <p:spPr>
          <a:xfrm>
            <a:off x="711062" y="4509120"/>
            <a:ext cx="7831238"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Study population selected for patients with activating EGFR mutations other than exon 19 deletion, L858R, T790M and exon 20 insertion</a:t>
            </a:r>
          </a:p>
        </p:txBody>
      </p:sp>
    </p:spTree>
    <p:extLst>
      <p:ext uri="{BB962C8B-B14F-4D97-AF65-F5344CB8AC3E}">
        <p14:creationId xmlns:p14="http://schemas.microsoft.com/office/powerpoint/2010/main" val="1921796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258016-7538-EE44-B464-3C577697F536}"/>
              </a:ext>
            </a:extLst>
          </p:cNvPr>
          <p:cNvSpPr>
            <a:spLocks noGrp="1"/>
          </p:cNvSpPr>
          <p:nvPr>
            <p:ph type="title"/>
          </p:nvPr>
        </p:nvSpPr>
        <p:spPr>
          <a:xfrm>
            <a:off x="684213" y="227012"/>
            <a:ext cx="7769225" cy="1473795"/>
          </a:xfrm>
        </p:spPr>
        <p:txBody>
          <a:bodyPr/>
          <a:lstStyle/>
          <a:p>
            <a:pPr algn="l"/>
            <a:r>
              <a:rPr lang="en-US" sz="2400" dirty="0"/>
              <a:t>A patient with asymptomatic metastatic </a:t>
            </a:r>
            <a:r>
              <a:rPr lang="en-US" sz="2400" dirty="0" err="1"/>
              <a:t>nonsquamous</a:t>
            </a:r>
            <a:r>
              <a:rPr lang="en-US" sz="2400" dirty="0"/>
              <a:t> NSCLC with an EGFR exon 19 deletion and a PD-L1 TPS of 60% is receiving first-line </a:t>
            </a:r>
            <a:r>
              <a:rPr lang="en-US" sz="2400" dirty="0" err="1"/>
              <a:t>osimertinib</a:t>
            </a:r>
            <a:r>
              <a:rPr lang="en-US" sz="2400" dirty="0"/>
              <a:t> and develops a new solitary brain metastasis with no evidence of disease progression elsewhere. What would you recommend? </a:t>
            </a:r>
          </a:p>
        </p:txBody>
      </p:sp>
      <p:sp>
        <p:nvSpPr>
          <p:cNvPr id="22" name="Content Placeholder 21">
            <a:extLst>
              <a:ext uri="{FF2B5EF4-FFF2-40B4-BE49-F238E27FC236}">
                <a16:creationId xmlns:a16="http://schemas.microsoft.com/office/drawing/2014/main" id="{CF2A7206-FDBD-2343-86D2-17B201E21B64}"/>
              </a:ext>
            </a:extLst>
          </p:cNvPr>
          <p:cNvSpPr>
            <a:spLocks noGrp="1"/>
          </p:cNvSpPr>
          <p:nvPr>
            <p:ph idx="11"/>
          </p:nvPr>
        </p:nvSpPr>
        <p:spPr/>
        <p:txBody>
          <a:bodyPr/>
          <a:lstStyle/>
          <a:p>
            <a:pPr lvl="0">
              <a:lnSpc>
                <a:spcPts val="1720"/>
              </a:lnSpc>
            </a:pPr>
            <a:r>
              <a:rPr lang="en-US" sz="1600" dirty="0">
                <a:solidFill>
                  <a:srgbClr val="FFFFFF"/>
                </a:solidFill>
              </a:rPr>
              <a:t>Continue </a:t>
            </a:r>
            <a:r>
              <a:rPr lang="en-US" sz="1600" dirty="0" err="1">
                <a:solidFill>
                  <a:srgbClr val="FFFFFF"/>
                </a:solidFill>
              </a:rPr>
              <a:t>osimertinib</a:t>
            </a:r>
            <a:r>
              <a:rPr lang="en-US" sz="1600" dirty="0">
                <a:solidFill>
                  <a:srgbClr val="FFFFFF"/>
                </a:solidFill>
              </a:rPr>
              <a:t> and manage the brain met</a:t>
            </a:r>
            <a:br>
              <a:rPr lang="en-US" sz="1600" dirty="0">
                <a:solidFill>
                  <a:srgbClr val="FFFFFF"/>
                </a:solidFill>
              </a:rPr>
            </a:br>
            <a:r>
              <a:rPr lang="en-US" sz="1600" dirty="0">
                <a:solidFill>
                  <a:srgbClr val="FFFFFF"/>
                </a:solidFill>
              </a:rPr>
              <a:t>with local therapy </a:t>
            </a:r>
          </a:p>
        </p:txBody>
      </p:sp>
      <p:sp>
        <p:nvSpPr>
          <p:cNvPr id="24" name="Content Placeholder 23">
            <a:extLst>
              <a:ext uri="{FF2B5EF4-FFF2-40B4-BE49-F238E27FC236}">
                <a16:creationId xmlns:a16="http://schemas.microsoft.com/office/drawing/2014/main" id="{6B546FEF-0AC3-5640-8635-ED25777AD6E1}"/>
              </a:ext>
            </a:extLst>
          </p:cNvPr>
          <p:cNvSpPr>
            <a:spLocks noGrp="1"/>
          </p:cNvSpPr>
          <p:nvPr>
            <p:ph idx="13"/>
          </p:nvPr>
        </p:nvSpPr>
        <p:spPr/>
        <p:txBody>
          <a:bodyPr/>
          <a:lstStyle/>
          <a:p>
            <a:pPr>
              <a:lnSpc>
                <a:spcPts val="1720"/>
              </a:lnSpc>
            </a:pPr>
            <a:r>
              <a:rPr lang="en-US" sz="1600" dirty="0"/>
              <a:t>Continue </a:t>
            </a:r>
            <a:r>
              <a:rPr lang="en-US" sz="1600" dirty="0" err="1"/>
              <a:t>osimertinib</a:t>
            </a:r>
            <a:r>
              <a:rPr lang="en-US" sz="1600" dirty="0"/>
              <a:t> and manage the brain met</a:t>
            </a:r>
            <a:br>
              <a:rPr lang="en-US" sz="1600" dirty="0"/>
            </a:br>
            <a:r>
              <a:rPr lang="en-US" sz="1600" dirty="0"/>
              <a:t> with local therapy </a:t>
            </a:r>
          </a:p>
        </p:txBody>
      </p:sp>
      <p:sp>
        <p:nvSpPr>
          <p:cNvPr id="26" name="Content Placeholder 25">
            <a:extLst>
              <a:ext uri="{FF2B5EF4-FFF2-40B4-BE49-F238E27FC236}">
                <a16:creationId xmlns:a16="http://schemas.microsoft.com/office/drawing/2014/main" id="{B3B22145-A390-D341-B8C3-C36EEF81AA4E}"/>
              </a:ext>
            </a:extLst>
          </p:cNvPr>
          <p:cNvSpPr>
            <a:spLocks noGrp="1"/>
          </p:cNvSpPr>
          <p:nvPr>
            <p:ph idx="15"/>
          </p:nvPr>
        </p:nvSpPr>
        <p:spPr/>
        <p:txBody>
          <a:bodyPr/>
          <a:lstStyle/>
          <a:p>
            <a:pPr>
              <a:lnSpc>
                <a:spcPts val="1720"/>
              </a:lnSpc>
            </a:pPr>
            <a:r>
              <a:rPr lang="en-US" sz="1600" dirty="0"/>
              <a:t>Continue </a:t>
            </a:r>
            <a:r>
              <a:rPr lang="en-US" sz="1600" dirty="0" err="1"/>
              <a:t>osimertinib</a:t>
            </a:r>
            <a:r>
              <a:rPr lang="en-US" sz="1600" dirty="0"/>
              <a:t> and manage the brain met </a:t>
            </a:r>
            <a:br>
              <a:rPr lang="en-US" sz="1600" dirty="0"/>
            </a:br>
            <a:r>
              <a:rPr lang="en-US" sz="1600" dirty="0"/>
              <a:t>with local therapy       </a:t>
            </a:r>
          </a:p>
        </p:txBody>
      </p:sp>
      <p:sp>
        <p:nvSpPr>
          <p:cNvPr id="28" name="Content Placeholder 27">
            <a:extLst>
              <a:ext uri="{FF2B5EF4-FFF2-40B4-BE49-F238E27FC236}">
                <a16:creationId xmlns:a16="http://schemas.microsoft.com/office/drawing/2014/main" id="{373A93F6-8B75-7F44-8C1A-DEFB1E39DB0C}"/>
              </a:ext>
            </a:extLst>
          </p:cNvPr>
          <p:cNvSpPr>
            <a:spLocks noGrp="1"/>
          </p:cNvSpPr>
          <p:nvPr>
            <p:ph idx="17"/>
          </p:nvPr>
        </p:nvSpPr>
        <p:spPr>
          <a:xfrm>
            <a:off x="2670048" y="5029832"/>
            <a:ext cx="5783390" cy="432048"/>
          </a:xfrm>
        </p:spPr>
        <p:txBody>
          <a:bodyPr/>
          <a:lstStyle/>
          <a:p>
            <a:pPr>
              <a:lnSpc>
                <a:spcPts val="1720"/>
              </a:lnSpc>
            </a:pPr>
            <a:r>
              <a:rPr lang="en-US" sz="1600" dirty="0"/>
              <a:t>Continue </a:t>
            </a:r>
            <a:r>
              <a:rPr lang="en-US" sz="1600" dirty="0" err="1"/>
              <a:t>osimertinib</a:t>
            </a:r>
            <a:r>
              <a:rPr lang="en-US" sz="1600" dirty="0"/>
              <a:t> and manage the brain met </a:t>
            </a:r>
            <a:br>
              <a:rPr lang="en-US" sz="1600" dirty="0"/>
            </a:br>
            <a:r>
              <a:rPr lang="en-US" sz="1600" dirty="0"/>
              <a:t>with local therapy       </a:t>
            </a:r>
          </a:p>
        </p:txBody>
      </p:sp>
      <p:sp>
        <p:nvSpPr>
          <p:cNvPr id="29" name="Content Placeholder 28">
            <a:extLst>
              <a:ext uri="{FF2B5EF4-FFF2-40B4-BE49-F238E27FC236}">
                <a16:creationId xmlns:a16="http://schemas.microsoft.com/office/drawing/2014/main" id="{5BFF0712-DA17-CB41-804B-07294D339B93}"/>
              </a:ext>
            </a:extLst>
          </p:cNvPr>
          <p:cNvSpPr>
            <a:spLocks noGrp="1"/>
          </p:cNvSpPr>
          <p:nvPr>
            <p:ph idx="18"/>
          </p:nvPr>
        </p:nvSpPr>
        <p:spPr/>
        <p:txBody>
          <a:bodyPr/>
          <a:lstStyle/>
          <a:p>
            <a:pPr>
              <a:lnSpc>
                <a:spcPts val="1720"/>
              </a:lnSpc>
            </a:pPr>
            <a:r>
              <a:rPr lang="en-US" sz="1600" dirty="0"/>
              <a:t>Continue </a:t>
            </a:r>
            <a:r>
              <a:rPr lang="en-US" sz="1600" dirty="0" err="1"/>
              <a:t>osimertinib</a:t>
            </a:r>
            <a:r>
              <a:rPr lang="en-US" sz="1600" dirty="0"/>
              <a:t> and manage the brain met </a:t>
            </a:r>
            <a:br>
              <a:rPr lang="en-US" sz="1600" dirty="0"/>
            </a:br>
            <a:r>
              <a:rPr lang="en-US" sz="1600" dirty="0"/>
              <a:t>with local therapy       </a:t>
            </a:r>
          </a:p>
        </p:txBody>
      </p:sp>
      <p:sp>
        <p:nvSpPr>
          <p:cNvPr id="11" name="Content Placeholder 25">
            <a:extLst>
              <a:ext uri="{FF2B5EF4-FFF2-40B4-BE49-F238E27FC236}">
                <a16:creationId xmlns:a16="http://schemas.microsoft.com/office/drawing/2014/main" id="{B38D171E-9F82-CF48-BDA9-69E4319AF2AF}"/>
              </a:ext>
            </a:extLst>
          </p:cNvPr>
          <p:cNvSpPr>
            <a:spLocks noGrp="1"/>
          </p:cNvSpPr>
          <p:nvPr>
            <p:ph idx="16"/>
          </p:nvPr>
        </p:nvSpPr>
        <p:spPr/>
        <p:txBody>
          <a:bodyPr/>
          <a:lstStyle/>
          <a:p>
            <a:pPr>
              <a:lnSpc>
                <a:spcPts val="1720"/>
              </a:lnSpc>
            </a:pPr>
            <a:r>
              <a:rPr lang="en-US" sz="1600" dirty="0"/>
              <a:t>Continue </a:t>
            </a:r>
            <a:r>
              <a:rPr lang="en-US" sz="1600" dirty="0" err="1"/>
              <a:t>osimertinib</a:t>
            </a:r>
            <a:r>
              <a:rPr lang="en-US" sz="1600" dirty="0"/>
              <a:t> and manage the brain met </a:t>
            </a:r>
            <a:br>
              <a:rPr lang="en-US" sz="1600" dirty="0"/>
            </a:br>
            <a:r>
              <a:rPr lang="en-US" sz="1600" dirty="0"/>
              <a:t>with local therapy       </a:t>
            </a:r>
          </a:p>
        </p:txBody>
      </p:sp>
      <p:sp>
        <p:nvSpPr>
          <p:cNvPr id="12" name="Content Placeholder 23">
            <a:extLst>
              <a:ext uri="{FF2B5EF4-FFF2-40B4-BE49-F238E27FC236}">
                <a16:creationId xmlns:a16="http://schemas.microsoft.com/office/drawing/2014/main" id="{009B01A3-E786-264B-9D4E-79286430F8AA}"/>
              </a:ext>
            </a:extLst>
          </p:cNvPr>
          <p:cNvSpPr>
            <a:spLocks noGrp="1"/>
          </p:cNvSpPr>
          <p:nvPr>
            <p:ph idx="14"/>
          </p:nvPr>
        </p:nvSpPr>
        <p:spPr/>
        <p:txBody>
          <a:bodyPr/>
          <a:lstStyle/>
          <a:p>
            <a:pPr>
              <a:lnSpc>
                <a:spcPts val="1720"/>
              </a:lnSpc>
            </a:pPr>
            <a:r>
              <a:rPr lang="en-US" sz="1600" dirty="0"/>
              <a:t>Continue </a:t>
            </a:r>
            <a:r>
              <a:rPr lang="en-US" sz="1600" dirty="0" err="1"/>
              <a:t>osimertinib</a:t>
            </a:r>
            <a:r>
              <a:rPr lang="en-US" sz="1600" dirty="0"/>
              <a:t> and manage the brain met</a:t>
            </a:r>
            <a:br>
              <a:rPr lang="en-US" sz="1600" dirty="0"/>
            </a:br>
            <a:r>
              <a:rPr lang="en-US" sz="1600" dirty="0"/>
              <a:t> with local therapy </a:t>
            </a:r>
          </a:p>
        </p:txBody>
      </p:sp>
      <p:sp>
        <p:nvSpPr>
          <p:cNvPr id="13" name="Content Placeholder 23">
            <a:extLst>
              <a:ext uri="{FF2B5EF4-FFF2-40B4-BE49-F238E27FC236}">
                <a16:creationId xmlns:a16="http://schemas.microsoft.com/office/drawing/2014/main" id="{77825862-6F44-D34A-8D53-7C319100AF32}"/>
              </a:ext>
            </a:extLst>
          </p:cNvPr>
          <p:cNvSpPr>
            <a:spLocks noGrp="1"/>
          </p:cNvSpPr>
          <p:nvPr>
            <p:ph idx="12"/>
          </p:nvPr>
        </p:nvSpPr>
        <p:spPr/>
        <p:txBody>
          <a:bodyPr/>
          <a:lstStyle/>
          <a:p>
            <a:pPr>
              <a:lnSpc>
                <a:spcPts val="1720"/>
              </a:lnSpc>
            </a:pPr>
            <a:r>
              <a:rPr lang="en-US" sz="1600" dirty="0"/>
              <a:t>Continue </a:t>
            </a:r>
            <a:r>
              <a:rPr lang="en-US" sz="1600" dirty="0" err="1"/>
              <a:t>osimertinib</a:t>
            </a:r>
            <a:r>
              <a:rPr lang="en-US" sz="1600" dirty="0"/>
              <a:t> and manage the brain met</a:t>
            </a:r>
            <a:br>
              <a:rPr lang="en-US" sz="1600" dirty="0"/>
            </a:br>
            <a:r>
              <a:rPr lang="en-US" sz="1600" dirty="0"/>
              <a:t> with local therapy </a:t>
            </a:r>
          </a:p>
        </p:txBody>
      </p:sp>
    </p:spTree>
    <p:custDataLst>
      <p:tags r:id="rId1"/>
    </p:custDataLst>
    <p:extLst>
      <p:ext uri="{BB962C8B-B14F-4D97-AF65-F5344CB8AC3E}">
        <p14:creationId xmlns:p14="http://schemas.microsoft.com/office/powerpoint/2010/main" val="1989489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900" y="1369432"/>
            <a:ext cx="1157408" cy="1306751"/>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00" y="3644187"/>
            <a:ext cx="1157408" cy="1306751"/>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6893" y="1340768"/>
            <a:ext cx="1157408" cy="130675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i="1" dirty="0"/>
              <a:t>Grand Rounds </a:t>
            </a:r>
            <a:r>
              <a:rPr lang="en-US" dirty="0"/>
              <a:t>Program Steering Committee</a:t>
            </a:r>
          </a:p>
        </p:txBody>
      </p:sp>
      <p:sp>
        <p:nvSpPr>
          <p:cNvPr id="3" name="Text Box 7"/>
          <p:cNvSpPr txBox="1">
            <a:spLocks noChangeArrowheads="1"/>
          </p:cNvSpPr>
          <p:nvPr/>
        </p:nvSpPr>
        <p:spPr bwMode="auto">
          <a:xfrm>
            <a:off x="1410770" y="1340768"/>
            <a:ext cx="2945205" cy="1584176"/>
          </a:xfrm>
          <a:prstGeom prst="rect">
            <a:avLst/>
          </a:prstGeom>
          <a:noFill/>
          <a:ln w="9525">
            <a:noFill/>
            <a:miter lim="800000"/>
            <a:headEnd/>
            <a:tailEnd/>
          </a:ln>
        </p:spPr>
        <p:txBody>
          <a:bodyPr lIns="91440" tIns="0" rIns="0" bIns="0">
            <a:prstTxWarp prst="textNoShape">
              <a:avLst/>
            </a:prstTxWarp>
          </a:bodyPr>
          <a:lstStyle/>
          <a:p>
            <a:pPr>
              <a:lnSpc>
                <a:spcPts val="1750"/>
              </a:lnSpc>
            </a:pPr>
            <a:r>
              <a:rPr lang="en-US" sz="1600" dirty="0">
                <a:solidFill>
                  <a:schemeClr val="tx1"/>
                </a:solidFill>
                <a:latin typeface="+mn-lt"/>
              </a:rPr>
              <a:t>Alexander E </a:t>
            </a:r>
            <a:r>
              <a:rPr lang="en-US" sz="1600" dirty="0" err="1">
                <a:solidFill>
                  <a:schemeClr val="tx1"/>
                </a:solidFill>
                <a:latin typeface="+mn-lt"/>
              </a:rPr>
              <a:t>Drilon</a:t>
            </a:r>
            <a:r>
              <a:rPr lang="en-US" sz="1600" dirty="0">
                <a:solidFill>
                  <a:schemeClr val="tx1"/>
                </a:solidFill>
                <a:latin typeface="+mn-lt"/>
              </a:rPr>
              <a:t>, MD</a:t>
            </a:r>
          </a:p>
          <a:p>
            <a:pPr>
              <a:lnSpc>
                <a:spcPts val="1750"/>
              </a:lnSpc>
            </a:pPr>
            <a:r>
              <a:rPr lang="en-US" sz="1600" b="0" dirty="0">
                <a:solidFill>
                  <a:schemeClr val="tx1"/>
                </a:solidFill>
                <a:latin typeface="+mn-lt"/>
              </a:rPr>
              <a:t>Clinical Director</a:t>
            </a:r>
          </a:p>
          <a:p>
            <a:pPr>
              <a:lnSpc>
                <a:spcPts val="1750"/>
              </a:lnSpc>
            </a:pPr>
            <a:r>
              <a:rPr lang="en-US" sz="1600" b="0" dirty="0">
                <a:solidFill>
                  <a:schemeClr val="tx1"/>
                </a:solidFill>
                <a:latin typeface="+mn-lt"/>
              </a:rPr>
              <a:t>Developmental Therapeutics Clinic</a:t>
            </a:r>
          </a:p>
          <a:p>
            <a:pPr>
              <a:lnSpc>
                <a:spcPts val="1750"/>
              </a:lnSpc>
            </a:pPr>
            <a:r>
              <a:rPr lang="en-US" sz="1600" b="0" dirty="0">
                <a:solidFill>
                  <a:schemeClr val="tx1"/>
                </a:solidFill>
                <a:latin typeface="+mn-lt"/>
              </a:rPr>
              <a:t>Associate Attending Physician Thoracic Oncology Service</a:t>
            </a:r>
          </a:p>
          <a:p>
            <a:pPr>
              <a:lnSpc>
                <a:spcPts val="1750"/>
              </a:lnSpc>
            </a:pPr>
            <a:r>
              <a:rPr lang="en-US" sz="1600" b="0" dirty="0">
                <a:solidFill>
                  <a:schemeClr val="tx1"/>
                </a:solidFill>
                <a:latin typeface="+mn-lt"/>
              </a:rPr>
              <a:t>Memorial Sloan Kettering </a:t>
            </a:r>
            <a:br>
              <a:rPr lang="en-US" sz="1600" b="0" dirty="0">
                <a:solidFill>
                  <a:schemeClr val="tx1"/>
                </a:solidFill>
                <a:latin typeface="+mn-lt"/>
              </a:rPr>
            </a:br>
            <a:r>
              <a:rPr lang="en-US" sz="1600" b="0" dirty="0">
                <a:solidFill>
                  <a:schemeClr val="tx1"/>
                </a:solidFill>
                <a:latin typeface="+mn-lt"/>
              </a:rPr>
              <a:t>Cancer Center</a:t>
            </a:r>
          </a:p>
          <a:p>
            <a:pPr>
              <a:lnSpc>
                <a:spcPts val="1750"/>
              </a:lnSpc>
            </a:pPr>
            <a:r>
              <a:rPr lang="en-US" sz="1600" b="0" dirty="0">
                <a:solidFill>
                  <a:schemeClr val="tx1"/>
                </a:solidFill>
                <a:latin typeface="+mn-lt"/>
              </a:rPr>
              <a:t>New York, New York</a:t>
            </a:r>
          </a:p>
        </p:txBody>
      </p:sp>
      <p:sp>
        <p:nvSpPr>
          <p:cNvPr id="9" name="Text Box 7"/>
          <p:cNvSpPr txBox="1">
            <a:spLocks noChangeArrowheads="1"/>
          </p:cNvSpPr>
          <p:nvPr/>
        </p:nvSpPr>
        <p:spPr bwMode="auto">
          <a:xfrm>
            <a:off x="1418308" y="3613412"/>
            <a:ext cx="3240360" cy="2016224"/>
          </a:xfrm>
          <a:prstGeom prst="rect">
            <a:avLst/>
          </a:prstGeom>
          <a:noFill/>
          <a:ln w="9525">
            <a:noFill/>
            <a:miter lim="800000"/>
            <a:headEnd/>
            <a:tailEnd/>
          </a:ln>
        </p:spPr>
        <p:txBody>
          <a:bodyPr lIns="91440" tIns="0" rIns="0" bIns="0">
            <a:prstTxWarp prst="textNoShape">
              <a:avLst/>
            </a:prstTxWarp>
          </a:bodyPr>
          <a:lstStyle/>
          <a:p>
            <a:r>
              <a:rPr lang="en-US" sz="1600" dirty="0">
                <a:solidFill>
                  <a:schemeClr val="tx1"/>
                </a:solidFill>
                <a:latin typeface="+mn-lt"/>
              </a:rPr>
              <a:t>Matthew </a:t>
            </a:r>
            <a:r>
              <a:rPr lang="en-US" sz="1600" dirty="0" err="1">
                <a:solidFill>
                  <a:schemeClr val="tx1"/>
                </a:solidFill>
                <a:latin typeface="+mn-lt"/>
              </a:rPr>
              <a:t>Gubens</a:t>
            </a:r>
            <a:r>
              <a:rPr lang="en-US" sz="1600" dirty="0">
                <a:solidFill>
                  <a:schemeClr val="tx1"/>
                </a:solidFill>
                <a:latin typeface="+mn-lt"/>
              </a:rPr>
              <a:t>, MD, MS</a:t>
            </a:r>
          </a:p>
          <a:p>
            <a:r>
              <a:rPr lang="en-US" sz="1600" b="0" dirty="0">
                <a:solidFill>
                  <a:schemeClr val="tx1"/>
                </a:solidFill>
                <a:latin typeface="+mn-lt"/>
              </a:rPr>
              <a:t>Associate Professor</a:t>
            </a:r>
          </a:p>
          <a:p>
            <a:r>
              <a:rPr lang="en-US" sz="1600" b="0" dirty="0">
                <a:solidFill>
                  <a:schemeClr val="tx1"/>
                </a:solidFill>
                <a:latin typeface="+mn-lt"/>
              </a:rPr>
              <a:t>Thoracic Medical Oncology</a:t>
            </a:r>
          </a:p>
          <a:p>
            <a:r>
              <a:rPr lang="en-US" sz="1600" b="0" dirty="0">
                <a:solidFill>
                  <a:schemeClr val="tx1"/>
                </a:solidFill>
                <a:latin typeface="+mn-lt"/>
              </a:rPr>
              <a:t>University of California, San Francisco</a:t>
            </a:r>
          </a:p>
          <a:p>
            <a:r>
              <a:rPr lang="en-US" sz="1600" b="0" dirty="0">
                <a:solidFill>
                  <a:schemeClr val="tx1"/>
                </a:solidFill>
                <a:latin typeface="+mn-lt"/>
              </a:rPr>
              <a:t>San Francisco, California</a:t>
            </a:r>
          </a:p>
        </p:txBody>
      </p:sp>
      <p:sp>
        <p:nvSpPr>
          <p:cNvPr id="14" name="Text Box 7"/>
          <p:cNvSpPr txBox="1">
            <a:spLocks noChangeArrowheads="1"/>
          </p:cNvSpPr>
          <p:nvPr/>
        </p:nvSpPr>
        <p:spPr bwMode="auto">
          <a:xfrm>
            <a:off x="5854301" y="1340768"/>
            <a:ext cx="3040706" cy="2016224"/>
          </a:xfrm>
          <a:prstGeom prst="rect">
            <a:avLst/>
          </a:prstGeom>
          <a:noFill/>
          <a:ln w="9525">
            <a:noFill/>
            <a:miter lim="800000"/>
            <a:headEnd/>
            <a:tailEnd/>
          </a:ln>
        </p:spPr>
        <p:txBody>
          <a:bodyPr lIns="91440" tIns="0" rIns="0" bIns="0">
            <a:prstTxWarp prst="textNoShape">
              <a:avLst/>
            </a:prstTxWarp>
          </a:bodyPr>
          <a:lstStyle/>
          <a:p>
            <a:r>
              <a:rPr lang="en-US" sz="1600" dirty="0">
                <a:solidFill>
                  <a:schemeClr val="tx1"/>
                </a:solidFill>
                <a:latin typeface="+mn-lt"/>
              </a:rPr>
              <a:t>Nasser H Hanna, MD</a:t>
            </a:r>
          </a:p>
          <a:p>
            <a:r>
              <a:rPr lang="en-US" sz="1600" b="0" dirty="0">
                <a:solidFill>
                  <a:schemeClr val="tx1"/>
                </a:solidFill>
                <a:latin typeface="+mn-lt"/>
              </a:rPr>
              <a:t>Professor of Medicine</a:t>
            </a:r>
          </a:p>
          <a:p>
            <a:r>
              <a:rPr lang="en-US" sz="1600" b="0" dirty="0">
                <a:solidFill>
                  <a:schemeClr val="tx1"/>
                </a:solidFill>
                <a:latin typeface="+mn-lt"/>
              </a:rPr>
              <a:t>Tom and Julie Wood Family Foundation Professor of Lung Cancer Clinical Research</a:t>
            </a:r>
          </a:p>
          <a:p>
            <a:r>
              <a:rPr lang="en-US" sz="1600" b="0" dirty="0">
                <a:solidFill>
                  <a:schemeClr val="tx1"/>
                </a:solidFill>
                <a:latin typeface="+mn-lt"/>
              </a:rPr>
              <a:t>Indiana University</a:t>
            </a:r>
          </a:p>
          <a:p>
            <a:r>
              <a:rPr lang="en-US" sz="1600" b="0" dirty="0">
                <a:solidFill>
                  <a:schemeClr val="tx1"/>
                </a:solidFill>
                <a:latin typeface="+mn-lt"/>
              </a:rPr>
              <a:t>Indianapolis, Indiana</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098" y="3609366"/>
            <a:ext cx="1139114" cy="1286097"/>
          </a:xfrm>
          <a:prstGeom prst="rect">
            <a:avLst/>
          </a:prstGeom>
          <a:effectLst>
            <a:outerShdw blurRad="50800" dist="38100" dir="2700000" algn="tl" rotWithShape="0">
              <a:prstClr val="black">
                <a:alpha val="40000"/>
              </a:prstClr>
            </a:outerShdw>
          </a:effectLst>
        </p:spPr>
      </p:pic>
      <p:sp>
        <p:nvSpPr>
          <p:cNvPr id="12" name="Text Box 7"/>
          <p:cNvSpPr txBox="1">
            <a:spLocks noChangeArrowheads="1"/>
          </p:cNvSpPr>
          <p:nvPr/>
        </p:nvSpPr>
        <p:spPr bwMode="auto">
          <a:xfrm>
            <a:off x="5850058" y="3609366"/>
            <a:ext cx="3186437" cy="1999525"/>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ts val="0"/>
              </a:spcBef>
              <a:spcAft>
                <a:spcPts val="0"/>
              </a:spcAft>
              <a:buClr>
                <a:srgbClr val="000000"/>
              </a:buClr>
              <a:buSzPct val="100000"/>
            </a:pPr>
            <a:r>
              <a:rPr lang="en-US" sz="1600" dirty="0" err="1">
                <a:solidFill>
                  <a:schemeClr val="tx1"/>
                </a:solidFill>
                <a:latin typeface="+mn-lt"/>
              </a:rPr>
              <a:t>Leora</a:t>
            </a:r>
            <a:r>
              <a:rPr lang="en-US" sz="1600" dirty="0">
                <a:solidFill>
                  <a:schemeClr val="tx1"/>
                </a:solidFill>
                <a:latin typeface="+mn-lt"/>
              </a:rPr>
              <a:t> Horn, MD, MSc</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Associate Professor of Medicine</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Ingram Associate Professor of </a:t>
            </a:r>
            <a:br>
              <a:rPr lang="en-US" sz="1600" b="0" dirty="0">
                <a:solidFill>
                  <a:schemeClr val="tx1"/>
                </a:solidFill>
                <a:latin typeface="+mn-lt"/>
              </a:rPr>
            </a:br>
            <a:r>
              <a:rPr lang="en-US" sz="1600" b="0" dirty="0">
                <a:solidFill>
                  <a:schemeClr val="tx1"/>
                </a:solidFill>
                <a:latin typeface="+mn-lt"/>
              </a:rPr>
              <a:t>Cancer Research</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Director, Thoracic Oncology </a:t>
            </a:r>
            <a:br>
              <a:rPr lang="en-US" sz="1600" b="0" dirty="0">
                <a:solidFill>
                  <a:schemeClr val="tx1"/>
                </a:solidFill>
                <a:latin typeface="+mn-lt"/>
              </a:rPr>
            </a:br>
            <a:r>
              <a:rPr lang="en-US" sz="1600" b="0" dirty="0">
                <a:solidFill>
                  <a:schemeClr val="tx1"/>
                </a:solidFill>
                <a:latin typeface="+mn-lt"/>
              </a:rPr>
              <a:t>Research Program</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Assistant Vice Chairman for Faculty Development</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Vanderbilt University Medical Center</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Nashville, Tennessee</a:t>
            </a:r>
          </a:p>
        </p:txBody>
      </p:sp>
    </p:spTree>
    <p:custDataLst>
      <p:tags r:id="rId1"/>
    </p:custDataLst>
    <p:extLst>
      <p:ext uri="{BB962C8B-B14F-4D97-AF65-F5344CB8AC3E}">
        <p14:creationId xmlns:p14="http://schemas.microsoft.com/office/powerpoint/2010/main" val="1073073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571499" y="339315"/>
            <a:ext cx="8001002" cy="1143000"/>
          </a:xfrm>
        </p:spPr>
        <p:txBody>
          <a:bodyPr/>
          <a:lstStyle/>
          <a:p>
            <a:r>
              <a:rPr lang="en-US" dirty="0"/>
              <a:t>CNS Efficacy of </a:t>
            </a:r>
            <a:r>
              <a:rPr lang="en-US" dirty="0" err="1"/>
              <a:t>Osimertinib</a:t>
            </a:r>
            <a:r>
              <a:rPr lang="en-US" dirty="0"/>
              <a:t> in Patients with Advanced NSCLC and EGFR Tumor </a:t>
            </a:r>
            <a:br>
              <a:rPr lang="en-US" dirty="0"/>
            </a:br>
            <a:r>
              <a:rPr lang="en-US" dirty="0"/>
              <a:t>Mutations on the AURA3 and FLAURA Trials</a:t>
            </a:r>
          </a:p>
        </p:txBody>
      </p:sp>
      <p:sp>
        <p:nvSpPr>
          <p:cNvPr id="8" name="Content Placeholder 3">
            <a:extLst>
              <a:ext uri="{FF2B5EF4-FFF2-40B4-BE49-F238E27FC236}">
                <a16:creationId xmlns:a16="http://schemas.microsoft.com/office/drawing/2014/main" id="{064A3470-A767-B64A-AC0A-7217E70C3C46}"/>
              </a:ext>
            </a:extLst>
          </p:cNvPr>
          <p:cNvSpPr txBox="1">
            <a:spLocks/>
          </p:cNvSpPr>
          <p:nvPr/>
        </p:nvSpPr>
        <p:spPr>
          <a:xfrm>
            <a:off x="571499" y="5179618"/>
            <a:ext cx="8401050" cy="237188"/>
          </a:xfrm>
          <a:prstGeom prst="rect">
            <a:avLst/>
          </a:prstGeom>
        </p:spPr>
        <p:txBody>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pPr marL="0" marR="0" lvl="0" indent="0" algn="l" defTabSz="455613" rtl="0" eaLnBrk="0" fontAlgn="base" latinLnBrk="0" hangingPunct="0">
              <a:lnSpc>
                <a:spcPct val="100000"/>
              </a:lnSpc>
              <a:spcBef>
                <a:spcPts val="225"/>
              </a:spcBef>
              <a:spcAft>
                <a:spcPts val="225"/>
              </a:spcAft>
              <a:buClr>
                <a:srgbClr val="1F497D">
                  <a:lumMod val="60000"/>
                  <a:lumOff val="40000"/>
                </a:srgbClr>
              </a:buClr>
              <a:buSzTx/>
              <a:buFontTx/>
              <a:buNone/>
              <a:tabLst/>
              <a:defRPr/>
            </a:pPr>
            <a:r>
              <a:rPr kumimoji="0" lang="en-US" sz="1500" b="0" i="0" u="none" strike="noStrike" kern="1200" cap="none" spc="0" normalizeH="0" baseline="0" noProof="0" dirty="0" err="1">
                <a:ln>
                  <a:noFill/>
                </a:ln>
                <a:solidFill>
                  <a:srgbClr val="000000"/>
                </a:solidFill>
                <a:effectLst/>
                <a:uLnTx/>
                <a:uFillTx/>
                <a:latin typeface="Calibri"/>
                <a:ea typeface="+mn-ea"/>
                <a:cs typeface="+mn-cs"/>
              </a:rPr>
              <a:t>cFAS</a:t>
            </a:r>
            <a:r>
              <a:rPr kumimoji="0" lang="en-US" sz="1500" b="0" i="0" u="none" strike="noStrike" kern="1200" cap="none" spc="0" normalizeH="0" baseline="0" noProof="0" dirty="0">
                <a:ln>
                  <a:noFill/>
                </a:ln>
                <a:solidFill>
                  <a:srgbClr val="000000"/>
                </a:solidFill>
                <a:effectLst/>
                <a:uLnTx/>
                <a:uFillTx/>
                <a:latin typeface="Calibri"/>
                <a:ea typeface="+mn-ea"/>
                <a:cs typeface="+mn-cs"/>
              </a:rPr>
              <a:t> = measurable/</a:t>
            </a:r>
            <a:r>
              <a:rPr kumimoji="0" lang="en-US" sz="1500" b="0" i="0" u="none" strike="noStrike" kern="1200" cap="none" spc="0" normalizeH="0" baseline="0" noProof="0" dirty="0" err="1">
                <a:ln>
                  <a:noFill/>
                </a:ln>
                <a:solidFill>
                  <a:srgbClr val="000000"/>
                </a:solidFill>
                <a:effectLst/>
                <a:uLnTx/>
                <a:uFillTx/>
                <a:latin typeface="Calibri"/>
                <a:ea typeface="+mn-ea"/>
                <a:cs typeface="+mn-cs"/>
              </a:rPr>
              <a:t>nonmeasurable</a:t>
            </a:r>
            <a:r>
              <a:rPr kumimoji="0" lang="en-US" sz="1500" b="0" i="0" u="none" strike="noStrike" kern="1200" cap="none" spc="0" normalizeH="0" baseline="0" noProof="0" dirty="0">
                <a:ln>
                  <a:noFill/>
                </a:ln>
                <a:solidFill>
                  <a:srgbClr val="000000"/>
                </a:solidFill>
                <a:effectLst/>
                <a:uLnTx/>
                <a:uFillTx/>
                <a:latin typeface="Calibri"/>
                <a:ea typeface="+mn-ea"/>
                <a:cs typeface="+mn-cs"/>
              </a:rPr>
              <a:t> baseline CNS lesions; </a:t>
            </a:r>
            <a:r>
              <a:rPr kumimoji="0" lang="en-US" sz="1500" b="0" i="0" u="none" strike="noStrike" kern="1200" cap="none" spc="0" normalizeH="0" baseline="0" noProof="0" dirty="0" err="1">
                <a:ln>
                  <a:noFill/>
                </a:ln>
                <a:solidFill>
                  <a:srgbClr val="000000"/>
                </a:solidFill>
                <a:effectLst/>
                <a:uLnTx/>
                <a:uFillTx/>
                <a:latin typeface="Calibri"/>
                <a:ea typeface="+mn-ea"/>
                <a:cs typeface="+mn-cs"/>
              </a:rPr>
              <a:t>cEFR</a:t>
            </a:r>
            <a:r>
              <a:rPr kumimoji="0" lang="en-US" sz="1500" b="0" i="0" u="none" strike="noStrike" kern="1200" cap="none" spc="0" normalizeH="0" baseline="0" noProof="0" dirty="0">
                <a:ln>
                  <a:noFill/>
                </a:ln>
                <a:solidFill>
                  <a:srgbClr val="000000"/>
                </a:solidFill>
                <a:effectLst/>
                <a:uLnTx/>
                <a:uFillTx/>
                <a:latin typeface="Calibri"/>
                <a:ea typeface="+mn-ea"/>
                <a:cs typeface="+mn-cs"/>
              </a:rPr>
              <a:t> = ≥1 measurable CNS lesion</a:t>
            </a:r>
            <a:endParaRPr kumimoji="0" lang="en-US" sz="1500" b="0" i="0" u="none" strike="noStrike" kern="0" cap="none" spc="0" normalizeH="0" baseline="0" noProof="0" dirty="0">
              <a:ln>
                <a:noFill/>
              </a:ln>
              <a:solidFill>
                <a:srgbClr val="000000"/>
              </a:solidFill>
              <a:effectLst/>
              <a:uLnTx/>
              <a:uFillTx/>
              <a:latin typeface="Calibri"/>
              <a:ea typeface="+mn-ea"/>
              <a:cs typeface="+mn-cs"/>
            </a:endParaRPr>
          </a:p>
        </p:txBody>
      </p:sp>
      <p:graphicFrame>
        <p:nvGraphicFramePr>
          <p:cNvPr id="9" name="Group 217">
            <a:extLst>
              <a:ext uri="{FF2B5EF4-FFF2-40B4-BE49-F238E27FC236}">
                <a16:creationId xmlns:a16="http://schemas.microsoft.com/office/drawing/2014/main" id="{9CC0B051-67BA-484F-AE34-1E32299D3C0E}"/>
              </a:ext>
            </a:extLst>
          </p:cNvPr>
          <p:cNvGraphicFramePr>
            <a:graphicFrameLocks noGrp="1"/>
          </p:cNvGraphicFramePr>
          <p:nvPr>
            <p:extLst>
              <p:ext uri="{D42A27DB-BD31-4B8C-83A1-F6EECF244321}">
                <p14:modId xmlns:p14="http://schemas.microsoft.com/office/powerpoint/2010/main" val="15815933"/>
              </p:ext>
            </p:extLst>
          </p:nvPr>
        </p:nvGraphicFramePr>
        <p:xfrm>
          <a:off x="571499" y="1778706"/>
          <a:ext cx="8001002" cy="1407721"/>
        </p:xfrm>
        <a:graphic>
          <a:graphicData uri="http://schemas.openxmlformats.org/drawingml/2006/table">
            <a:tbl>
              <a:tblPr/>
              <a:tblGrid>
                <a:gridCol w="2114550">
                  <a:extLst>
                    <a:ext uri="{9D8B030D-6E8A-4147-A177-3AD203B41FA5}">
                      <a16:colId xmlns:a16="http://schemas.microsoft.com/office/drawing/2014/main" val="20000"/>
                    </a:ext>
                  </a:extLst>
                </a:gridCol>
                <a:gridCol w="1314451">
                  <a:extLst>
                    <a:ext uri="{9D8B030D-6E8A-4147-A177-3AD203B41FA5}">
                      <a16:colId xmlns:a16="http://schemas.microsoft.com/office/drawing/2014/main" val="20001"/>
                    </a:ext>
                  </a:extLst>
                </a:gridCol>
                <a:gridCol w="1485900">
                  <a:extLst>
                    <a:ext uri="{9D8B030D-6E8A-4147-A177-3AD203B41FA5}">
                      <a16:colId xmlns:a16="http://schemas.microsoft.com/office/drawing/2014/main" val="3900152916"/>
                    </a:ext>
                  </a:extLst>
                </a:gridCol>
                <a:gridCol w="1614218">
                  <a:extLst>
                    <a:ext uri="{9D8B030D-6E8A-4147-A177-3AD203B41FA5}">
                      <a16:colId xmlns:a16="http://schemas.microsoft.com/office/drawing/2014/main" val="20002"/>
                    </a:ext>
                  </a:extLst>
                </a:gridCol>
                <a:gridCol w="1471883">
                  <a:extLst>
                    <a:ext uri="{9D8B030D-6E8A-4147-A177-3AD203B41FA5}">
                      <a16:colId xmlns:a16="http://schemas.microsoft.com/office/drawing/2014/main" val="474740980"/>
                    </a:ext>
                  </a:extLst>
                </a:gridCol>
              </a:tblGrid>
              <a:tr h="253743">
                <a:tc rowSpan="2">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AURA3</a:t>
                      </a:r>
                      <a:r>
                        <a:rPr kumimoji="0" lang="en-US" sz="1600" b="1" i="0" u="none" strike="noStrike" cap="none" normalizeH="0" baseline="30000" dirty="0">
                          <a:ln>
                            <a:noFill/>
                          </a:ln>
                          <a:solidFill>
                            <a:schemeClr val="bg1"/>
                          </a:solidFill>
                          <a:effectLst/>
                          <a:latin typeface="Calibri" charset="0"/>
                          <a:ea typeface="Calibri" charset="0"/>
                          <a:cs typeface="Calibri" charset="0"/>
                        </a:rPr>
                        <a:t>1</a:t>
                      </a:r>
                      <a:endParaRPr kumimoji="0" lang="en-US" sz="1600" b="1" i="0" u="none" strike="noStrike" cap="none" normalizeH="0" baseline="0" dirty="0">
                        <a:ln>
                          <a:noFill/>
                        </a:ln>
                        <a:solidFill>
                          <a:schemeClr val="bg1"/>
                        </a:solidFill>
                        <a:effectLst/>
                        <a:latin typeface="Calibri" charset="0"/>
                        <a:ea typeface="Calibri" charset="0"/>
                        <a:cs typeface="Calibri" charset="0"/>
                      </a:endParaRPr>
                    </a:p>
                  </a:txBody>
                  <a:tcPr marL="68591" marR="68591" marT="34289" marB="34289" anchor="b" horzOverflow="overflow">
                    <a:lnL w="12700" cap="flat" cmpd="sng" algn="ctr">
                      <a:solidFill>
                        <a:schemeClr val="tx2"/>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CNS full-analysis set (</a:t>
                      </a:r>
                      <a:r>
                        <a:rPr kumimoji="0" lang="en-US" sz="1600" b="1" i="0" u="none" strike="noStrike" cap="none" normalizeH="0" baseline="0" dirty="0" err="1">
                          <a:ln>
                            <a:noFill/>
                          </a:ln>
                          <a:solidFill>
                            <a:schemeClr val="bg1"/>
                          </a:solidFill>
                          <a:effectLst/>
                          <a:latin typeface="Calibri" charset="0"/>
                          <a:ea typeface="Calibri" charset="0"/>
                          <a:cs typeface="Calibri" charset="0"/>
                        </a:rPr>
                        <a:t>cFAS</a:t>
                      </a:r>
                      <a:r>
                        <a:rPr kumimoji="0" lang="en-US" sz="1600" b="1" i="0" u="none" strike="noStrike" cap="none" normalizeH="0" baseline="0" dirty="0">
                          <a:ln>
                            <a:noFill/>
                          </a:ln>
                          <a:solidFill>
                            <a:schemeClr val="bg1"/>
                          </a:solidFill>
                          <a:effectLst/>
                          <a:latin typeface="Calibri" charset="0"/>
                          <a:ea typeface="Calibri" charset="0"/>
                          <a:cs typeface="Calibri" charset="0"/>
                        </a:rPr>
                        <a:t>)</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hMerge="1">
                  <a:txBody>
                    <a:bodyPr/>
                    <a:lstStyle/>
                    <a:p>
                      <a:endParaRPr 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CNS evaluable for response (</a:t>
                      </a:r>
                      <a:r>
                        <a:rPr kumimoji="0" lang="en-US" sz="1600" b="1" i="0" u="none" strike="noStrike" cap="none" normalizeH="0" baseline="0" dirty="0" err="1">
                          <a:ln>
                            <a:noFill/>
                          </a:ln>
                          <a:solidFill>
                            <a:schemeClr val="bg1"/>
                          </a:solidFill>
                          <a:effectLst/>
                          <a:latin typeface="Calibri" charset="0"/>
                          <a:ea typeface="Calibri" charset="0"/>
                          <a:cs typeface="Calibri" charset="0"/>
                        </a:rPr>
                        <a:t>cEFR</a:t>
                      </a:r>
                      <a:r>
                        <a:rPr kumimoji="0" lang="en-US" sz="1600" b="1" i="0" u="none" strike="noStrike" cap="none" normalizeH="0" baseline="0" dirty="0">
                          <a:ln>
                            <a:noFill/>
                          </a:ln>
                          <a:solidFill>
                            <a:schemeClr val="bg1"/>
                          </a:solidFill>
                          <a:effectLst/>
                          <a:latin typeface="Calibri" charset="0"/>
                          <a:ea typeface="Calibri" charset="0"/>
                          <a:cs typeface="Calibri" charset="0"/>
                        </a:rPr>
                        <a:t>)</a:t>
                      </a:r>
                    </a:p>
                  </a:txBody>
                  <a:tcPr marL="68591" marR="68591" marT="34289" marB="34289" anchor="b" horzOverflow="overflow">
                    <a:lnL w="9525"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hMerge="1">
                  <a:txBody>
                    <a:bodyPr/>
                    <a:lstStyle/>
                    <a:p>
                      <a:endParaRPr lang="en-US"/>
                    </a:p>
                  </a:txBody>
                  <a:tcPr/>
                </a:tc>
                <a:extLst>
                  <a:ext uri="{0D108BD9-81ED-4DB2-BD59-A6C34878D82A}">
                    <a16:rowId xmlns:a16="http://schemas.microsoft.com/office/drawing/2014/main" val="3588292520"/>
                  </a:ext>
                </a:extLst>
              </a:tr>
              <a:tr h="438909">
                <a:tc vMerge="1">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600" b="1" i="0" u="none" strike="noStrike" cap="none" normalizeH="0" baseline="0" dirty="0">
                        <a:ln>
                          <a:noFill/>
                        </a:ln>
                        <a:solidFill>
                          <a:schemeClr val="bg1"/>
                        </a:solidFill>
                        <a:effectLst/>
                        <a:latin typeface="Calibri" charset="0"/>
                        <a:ea typeface="Calibri" charset="0"/>
                        <a:cs typeface="Calibri" charset="0"/>
                      </a:endParaRPr>
                    </a:p>
                  </a:txBody>
                  <a:tcPr marL="68591" marR="68591" marT="34289" marB="34289" anchor="b" horzOverflow="overflow">
                    <a:lnL w="12700" cap="flat" cmpd="sng" algn="ctr">
                      <a:solidFill>
                        <a:schemeClr val="tx2"/>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err="1">
                          <a:ln>
                            <a:noFill/>
                          </a:ln>
                          <a:solidFill>
                            <a:schemeClr val="bg1"/>
                          </a:solidFill>
                          <a:effectLst/>
                          <a:latin typeface="Calibri" charset="0"/>
                          <a:ea typeface="Calibri" charset="0"/>
                          <a:cs typeface="Calibri" charset="0"/>
                        </a:rPr>
                        <a:t>Osimertinib</a:t>
                      </a:r>
                      <a:endParaRPr kumimoji="0" lang="en-US" sz="1600" b="1" i="0" u="none" strike="noStrike" cap="none" normalizeH="0" baseline="0" dirty="0">
                        <a:ln>
                          <a:noFill/>
                        </a:ln>
                        <a:solidFill>
                          <a:schemeClr val="bg1"/>
                        </a:solidFill>
                        <a:effectLst/>
                        <a:latin typeface="Calibri" charset="0"/>
                        <a:ea typeface="Calibri" charset="0"/>
                        <a:cs typeface="Calibri"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(n = 75)</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Platinum/</a:t>
                      </a:r>
                      <a:r>
                        <a:rPr kumimoji="0" lang="en-US" sz="1600" b="1" i="0" u="none" strike="noStrike" cap="none" normalizeH="0" baseline="0" dirty="0" err="1">
                          <a:ln>
                            <a:noFill/>
                          </a:ln>
                          <a:solidFill>
                            <a:schemeClr val="bg1"/>
                          </a:solidFill>
                          <a:effectLst/>
                          <a:latin typeface="Calibri" charset="0"/>
                          <a:ea typeface="Calibri" charset="0"/>
                          <a:cs typeface="Calibri" charset="0"/>
                        </a:rPr>
                        <a:t>pem</a:t>
                      </a:r>
                      <a:endParaRPr kumimoji="0" lang="en-US" sz="1600" b="1" i="0" u="none" strike="noStrike" cap="none" normalizeH="0" baseline="0" dirty="0">
                        <a:ln>
                          <a:noFill/>
                        </a:ln>
                        <a:solidFill>
                          <a:schemeClr val="bg1"/>
                        </a:solidFill>
                        <a:effectLst/>
                        <a:latin typeface="Calibri" charset="0"/>
                        <a:ea typeface="Calibri" charset="0"/>
                        <a:cs typeface="Calibri"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(n = 41)</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err="1">
                          <a:ln>
                            <a:noFill/>
                          </a:ln>
                          <a:solidFill>
                            <a:schemeClr val="bg1"/>
                          </a:solidFill>
                          <a:effectLst/>
                          <a:latin typeface="Calibri" charset="0"/>
                          <a:ea typeface="Calibri" charset="0"/>
                          <a:cs typeface="Calibri" charset="0"/>
                        </a:rPr>
                        <a:t>Osimertinib</a:t>
                      </a:r>
                      <a:endParaRPr kumimoji="0" lang="en-US" sz="1600" b="1" i="0" u="none" strike="noStrike" cap="none" normalizeH="0" baseline="0" dirty="0">
                        <a:ln>
                          <a:noFill/>
                        </a:ln>
                        <a:solidFill>
                          <a:schemeClr val="bg1"/>
                        </a:solidFill>
                        <a:effectLst/>
                        <a:latin typeface="Calibri" charset="0"/>
                        <a:ea typeface="Calibri" charset="0"/>
                        <a:cs typeface="Calibri"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(n = 30)</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Platinum/</a:t>
                      </a:r>
                      <a:r>
                        <a:rPr kumimoji="0" lang="en-US" sz="1600" b="1" i="0" u="none" strike="noStrike" cap="none" normalizeH="0" baseline="0" dirty="0" err="1">
                          <a:ln>
                            <a:noFill/>
                          </a:ln>
                          <a:solidFill>
                            <a:schemeClr val="bg1"/>
                          </a:solidFill>
                          <a:effectLst/>
                          <a:latin typeface="Calibri" charset="0"/>
                          <a:ea typeface="Calibri" charset="0"/>
                          <a:cs typeface="Calibri" charset="0"/>
                        </a:rPr>
                        <a:t>pem</a:t>
                      </a:r>
                      <a:endParaRPr kumimoji="0" lang="en-US" sz="1600" b="1" i="0" u="none" strike="noStrike" cap="none" normalizeH="0" baseline="0" dirty="0">
                        <a:ln>
                          <a:noFill/>
                        </a:ln>
                        <a:solidFill>
                          <a:schemeClr val="bg1"/>
                        </a:solidFill>
                        <a:effectLst/>
                        <a:latin typeface="Calibri" charset="0"/>
                        <a:ea typeface="Calibri" charset="0"/>
                        <a:cs typeface="Calibri"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(n = 16)</a:t>
                      </a:r>
                    </a:p>
                  </a:txBody>
                  <a:tcPr marL="68591" marR="68591" marT="34289" marB="34289" anchor="b" horzOverflow="overflow">
                    <a:lnL w="9525"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29690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CNS ORR</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40%</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17%</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70%</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31%</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10001"/>
                  </a:ext>
                </a:extLst>
              </a:tr>
              <a:tr h="31529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Median CNS </a:t>
                      </a:r>
                      <a:r>
                        <a:rPr kumimoji="0" lang="en-US" sz="1600" b="0" i="0" u="none" strike="noStrike" cap="none" normalizeH="0" baseline="0" dirty="0" err="1">
                          <a:ln>
                            <a:noFill/>
                          </a:ln>
                          <a:solidFill>
                            <a:schemeClr val="tx1"/>
                          </a:solidFill>
                          <a:effectLst/>
                          <a:latin typeface="Calibri" charset="0"/>
                          <a:ea typeface="Calibri" charset="0"/>
                          <a:cs typeface="Calibri" charset="0"/>
                        </a:rPr>
                        <a:t>DoR</a:t>
                      </a:r>
                      <a:endParaRPr kumimoji="0" lang="en-US" sz="1600" b="0" i="0" u="none" strike="noStrike" cap="none" normalizeH="0" baseline="0" dirty="0">
                        <a:ln>
                          <a:noFill/>
                        </a:ln>
                        <a:solidFill>
                          <a:schemeClr val="tx1"/>
                        </a:solidFill>
                        <a:effectLst/>
                        <a:latin typeface="Calibri" charset="0"/>
                        <a:ea typeface="Calibri" charset="0"/>
                        <a:cs typeface="Calibri" charset="0"/>
                      </a:endParaRP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8.9 </a:t>
                      </a:r>
                      <a:r>
                        <a:rPr kumimoji="0" lang="en-US" sz="1600" b="0" i="0" u="none" strike="noStrike" cap="none" normalizeH="0" baseline="0" dirty="0" err="1">
                          <a:ln>
                            <a:noFill/>
                          </a:ln>
                          <a:solidFill>
                            <a:schemeClr val="tx1"/>
                          </a:solidFill>
                          <a:effectLst/>
                          <a:latin typeface="Calibri" charset="0"/>
                          <a:ea typeface="Calibri" charset="0"/>
                          <a:cs typeface="Calibri" charset="0"/>
                        </a:rPr>
                        <a:t>mo</a:t>
                      </a:r>
                      <a:endParaRPr kumimoji="0" lang="en-US" sz="1600" b="0" i="0" u="none" strike="noStrike" cap="none" normalizeH="0" baseline="0" dirty="0">
                        <a:ln>
                          <a:noFill/>
                        </a:ln>
                        <a:solidFill>
                          <a:schemeClr val="tx1"/>
                        </a:solidFill>
                        <a:effectLst/>
                        <a:latin typeface="Calibri" charset="0"/>
                        <a:ea typeface="Calibri" charset="0"/>
                        <a:cs typeface="Calibri" charset="0"/>
                      </a:endParaRP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5.7 </a:t>
                      </a:r>
                      <a:r>
                        <a:rPr kumimoji="0" lang="en-US" sz="1600" b="0" i="0" u="none" strike="noStrike" cap="none" normalizeH="0" baseline="0" dirty="0" err="1">
                          <a:ln>
                            <a:noFill/>
                          </a:ln>
                          <a:solidFill>
                            <a:schemeClr val="tx1"/>
                          </a:solidFill>
                          <a:effectLst/>
                          <a:latin typeface="Calibri" charset="0"/>
                          <a:ea typeface="Calibri" charset="0"/>
                          <a:cs typeface="Calibri" charset="0"/>
                        </a:rPr>
                        <a:t>mo</a:t>
                      </a:r>
                      <a:endParaRPr kumimoji="0" lang="en-US" sz="1600" b="0" i="0" u="none" strike="noStrike" cap="none" normalizeH="0" baseline="0" dirty="0">
                        <a:ln>
                          <a:noFill/>
                        </a:ln>
                        <a:solidFill>
                          <a:schemeClr val="tx1"/>
                        </a:solidFill>
                        <a:effectLst/>
                        <a:latin typeface="Calibri" charset="0"/>
                        <a:ea typeface="Calibri" charset="0"/>
                        <a:cs typeface="Calibri" charset="0"/>
                      </a:endParaRP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algn="ctr"/>
                      <a:r>
                        <a:rPr lang="en-US" sz="1600" dirty="0">
                          <a:solidFill>
                            <a:schemeClr val="tx1"/>
                          </a:solidFill>
                          <a:latin typeface="Calibri" charset="0"/>
                          <a:ea typeface="Calibri" charset="0"/>
                          <a:cs typeface="Calibri" charset="0"/>
                        </a:rPr>
                        <a:t>8.9 </a:t>
                      </a:r>
                      <a:r>
                        <a:rPr lang="en-US" sz="1600" dirty="0" err="1">
                          <a:solidFill>
                            <a:schemeClr val="tx1"/>
                          </a:solidFill>
                          <a:latin typeface="Calibri" charset="0"/>
                          <a:ea typeface="Calibri" charset="0"/>
                          <a:cs typeface="Calibri" charset="0"/>
                        </a:rPr>
                        <a:t>mo</a:t>
                      </a:r>
                      <a:endParaRPr lang="en-US" sz="1600" dirty="0">
                        <a:solidFill>
                          <a:schemeClr val="tx1"/>
                        </a:solidFill>
                        <a:latin typeface="Calibri" charset="0"/>
                        <a:ea typeface="Calibri" charset="0"/>
                        <a:cs typeface="Calibri" charset="0"/>
                      </a:endParaRP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5.7 </a:t>
                      </a:r>
                      <a:r>
                        <a:rPr kumimoji="0" lang="en-US" sz="1600" b="0" i="0" u="none" strike="noStrike" cap="none" normalizeH="0" baseline="0" dirty="0" err="1">
                          <a:ln>
                            <a:noFill/>
                          </a:ln>
                          <a:solidFill>
                            <a:schemeClr val="tx1"/>
                          </a:solidFill>
                          <a:effectLst/>
                          <a:latin typeface="Calibri" charset="0"/>
                          <a:ea typeface="Calibri" charset="0"/>
                          <a:cs typeface="Calibri" charset="0"/>
                        </a:rPr>
                        <a:t>mo</a:t>
                      </a:r>
                      <a:endParaRPr kumimoji="0" lang="en-US" sz="1600" b="0" i="0" u="none" strike="noStrike" cap="none" normalizeH="0" baseline="0" dirty="0">
                        <a:ln>
                          <a:noFill/>
                        </a:ln>
                        <a:solidFill>
                          <a:schemeClr val="tx1"/>
                        </a:solidFill>
                        <a:effectLst/>
                        <a:latin typeface="Calibri" charset="0"/>
                        <a:ea typeface="Calibri" charset="0"/>
                        <a:cs typeface="Calibri" charset="0"/>
                      </a:endParaRP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1" name="Group 217">
            <a:extLst>
              <a:ext uri="{FF2B5EF4-FFF2-40B4-BE49-F238E27FC236}">
                <a16:creationId xmlns:a16="http://schemas.microsoft.com/office/drawing/2014/main" id="{00981C23-2FEF-184A-8597-75DFCE7DC04C}"/>
              </a:ext>
            </a:extLst>
          </p:cNvPr>
          <p:cNvGraphicFramePr>
            <a:graphicFrameLocks noGrp="1"/>
          </p:cNvGraphicFramePr>
          <p:nvPr/>
        </p:nvGraphicFramePr>
        <p:xfrm>
          <a:off x="571499" y="3696849"/>
          <a:ext cx="8001002" cy="1447049"/>
        </p:xfrm>
        <a:graphic>
          <a:graphicData uri="http://schemas.openxmlformats.org/drawingml/2006/table">
            <a:tbl>
              <a:tblPr/>
              <a:tblGrid>
                <a:gridCol w="2114550">
                  <a:extLst>
                    <a:ext uri="{9D8B030D-6E8A-4147-A177-3AD203B41FA5}">
                      <a16:colId xmlns:a16="http://schemas.microsoft.com/office/drawing/2014/main" val="20000"/>
                    </a:ext>
                  </a:extLst>
                </a:gridCol>
                <a:gridCol w="1471343">
                  <a:extLst>
                    <a:ext uri="{9D8B030D-6E8A-4147-A177-3AD203B41FA5}">
                      <a16:colId xmlns:a16="http://schemas.microsoft.com/office/drawing/2014/main" val="20001"/>
                    </a:ext>
                  </a:extLst>
                </a:gridCol>
                <a:gridCol w="1471343">
                  <a:extLst>
                    <a:ext uri="{9D8B030D-6E8A-4147-A177-3AD203B41FA5}">
                      <a16:colId xmlns:a16="http://schemas.microsoft.com/office/drawing/2014/main" val="3900152916"/>
                    </a:ext>
                  </a:extLst>
                </a:gridCol>
                <a:gridCol w="1471883">
                  <a:extLst>
                    <a:ext uri="{9D8B030D-6E8A-4147-A177-3AD203B41FA5}">
                      <a16:colId xmlns:a16="http://schemas.microsoft.com/office/drawing/2014/main" val="20002"/>
                    </a:ext>
                  </a:extLst>
                </a:gridCol>
                <a:gridCol w="1471883">
                  <a:extLst>
                    <a:ext uri="{9D8B030D-6E8A-4147-A177-3AD203B41FA5}">
                      <a16:colId xmlns:a16="http://schemas.microsoft.com/office/drawing/2014/main" val="474740980"/>
                    </a:ext>
                  </a:extLst>
                </a:gridCol>
              </a:tblGrid>
              <a:tr h="255037">
                <a:tc rowSpan="2">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FLAURA</a:t>
                      </a:r>
                      <a:r>
                        <a:rPr kumimoji="0" lang="en-US" sz="1600" b="1" i="0" u="none" strike="noStrike" cap="none" normalizeH="0" baseline="30000" dirty="0">
                          <a:ln>
                            <a:noFill/>
                          </a:ln>
                          <a:solidFill>
                            <a:schemeClr val="bg1"/>
                          </a:solidFill>
                          <a:effectLst/>
                          <a:latin typeface="Calibri" charset="0"/>
                          <a:ea typeface="Calibri" charset="0"/>
                          <a:cs typeface="Calibri" charset="0"/>
                        </a:rPr>
                        <a:t>2</a:t>
                      </a:r>
                      <a:endParaRPr kumimoji="0" lang="en-US" sz="1600" b="1" i="0" u="none" strike="noStrike" cap="none" normalizeH="0" baseline="0" dirty="0">
                        <a:ln>
                          <a:noFill/>
                        </a:ln>
                        <a:solidFill>
                          <a:schemeClr val="bg1"/>
                        </a:solidFill>
                        <a:effectLst/>
                        <a:latin typeface="Calibri" charset="0"/>
                        <a:ea typeface="Calibri" charset="0"/>
                        <a:cs typeface="Calibri" charset="0"/>
                      </a:endParaRPr>
                    </a:p>
                  </a:txBody>
                  <a:tcPr marL="68591" marR="68591" marT="34289" marB="34289" anchor="b" horzOverflow="overflow">
                    <a:lnL w="12700" cap="flat" cmpd="sng" algn="ctr">
                      <a:solidFill>
                        <a:schemeClr val="tx2"/>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Full-analysis set</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hMerge="1">
                  <a:txBody>
                    <a:bodyPr/>
                    <a:lstStyle/>
                    <a:p>
                      <a:endParaRPr 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Evaluable for response</a:t>
                      </a:r>
                    </a:p>
                  </a:txBody>
                  <a:tcPr marL="68591" marR="68591" marT="34289" marB="34289" anchor="b" horzOverflow="overflow">
                    <a:lnL w="9525"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hMerge="1">
                  <a:txBody>
                    <a:bodyPr/>
                    <a:lstStyle/>
                    <a:p>
                      <a:endParaRPr lang="en-US"/>
                    </a:p>
                  </a:txBody>
                  <a:tcPr/>
                </a:tc>
                <a:extLst>
                  <a:ext uri="{0D108BD9-81ED-4DB2-BD59-A6C34878D82A}">
                    <a16:rowId xmlns:a16="http://schemas.microsoft.com/office/drawing/2014/main" val="3588292520"/>
                  </a:ext>
                </a:extLst>
              </a:tr>
              <a:tr h="438909">
                <a:tc vMerge="1">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600" b="1" i="0" u="none" strike="noStrike" cap="none" normalizeH="0" baseline="0" dirty="0">
                        <a:ln>
                          <a:noFill/>
                        </a:ln>
                        <a:solidFill>
                          <a:schemeClr val="bg1"/>
                        </a:solidFill>
                        <a:effectLst/>
                        <a:latin typeface="Calibri" charset="0"/>
                        <a:ea typeface="Calibri" charset="0"/>
                        <a:cs typeface="Calibri" charset="0"/>
                      </a:endParaRPr>
                    </a:p>
                  </a:txBody>
                  <a:tcPr marL="68591" marR="68591" marT="34289" marB="34289" anchor="b" horzOverflow="overflow">
                    <a:lnL w="12700" cap="flat" cmpd="sng" algn="ctr">
                      <a:solidFill>
                        <a:schemeClr val="tx2"/>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err="1">
                          <a:ln>
                            <a:noFill/>
                          </a:ln>
                          <a:solidFill>
                            <a:schemeClr val="bg1"/>
                          </a:solidFill>
                          <a:effectLst/>
                          <a:latin typeface="Calibri" charset="0"/>
                          <a:ea typeface="Calibri" charset="0"/>
                          <a:cs typeface="Calibri" charset="0"/>
                        </a:rPr>
                        <a:t>Osimertinib</a:t>
                      </a:r>
                      <a:endParaRPr kumimoji="0" lang="en-US" sz="1600" b="1" i="0" u="none" strike="noStrike" cap="none" normalizeH="0" baseline="0" dirty="0">
                        <a:ln>
                          <a:noFill/>
                        </a:ln>
                        <a:solidFill>
                          <a:schemeClr val="bg1"/>
                        </a:solidFill>
                        <a:effectLst/>
                        <a:latin typeface="Calibri" charset="0"/>
                        <a:ea typeface="Calibri" charset="0"/>
                        <a:cs typeface="Calibri"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(n = 61)</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EGFR TKIs</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(n = 67)</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err="1">
                          <a:ln>
                            <a:noFill/>
                          </a:ln>
                          <a:solidFill>
                            <a:schemeClr val="bg1"/>
                          </a:solidFill>
                          <a:effectLst/>
                          <a:latin typeface="Calibri" charset="0"/>
                          <a:ea typeface="Calibri" charset="0"/>
                          <a:cs typeface="Calibri" charset="0"/>
                        </a:rPr>
                        <a:t>Osimertinib</a:t>
                      </a:r>
                      <a:endParaRPr kumimoji="0" lang="en-US" sz="1600" b="1" i="0" u="none" strike="noStrike" cap="none" normalizeH="0" baseline="0" dirty="0">
                        <a:ln>
                          <a:noFill/>
                        </a:ln>
                        <a:solidFill>
                          <a:schemeClr val="bg1"/>
                        </a:solidFill>
                        <a:effectLst/>
                        <a:latin typeface="Calibri" charset="0"/>
                        <a:ea typeface="Calibri" charset="0"/>
                        <a:cs typeface="Calibri"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(n = 22)</a:t>
                      </a:r>
                    </a:p>
                  </a:txBody>
                  <a:tcPr marL="68591" marR="68591" marT="34289" marB="34289"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EGFR TKIs</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1"/>
                          </a:solidFill>
                          <a:effectLst/>
                          <a:latin typeface="Calibri" charset="0"/>
                          <a:ea typeface="Calibri" charset="0"/>
                          <a:cs typeface="Calibri" charset="0"/>
                        </a:rPr>
                        <a:t>(n = 19)</a:t>
                      </a:r>
                    </a:p>
                  </a:txBody>
                  <a:tcPr marL="68591" marR="68591" marT="34289" marB="34289" anchor="b" horzOverflow="overflow">
                    <a:lnL w="9525"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31597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CNS ORR</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66%</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43%</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91%</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68%</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10001"/>
                  </a:ext>
                </a:extLst>
              </a:tr>
              <a:tr h="33555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Median CNS </a:t>
                      </a:r>
                      <a:r>
                        <a:rPr kumimoji="0" lang="en-US" sz="1600" b="0" i="0" u="none" strike="noStrike" cap="none" normalizeH="0" baseline="0" dirty="0" err="1">
                          <a:ln>
                            <a:noFill/>
                          </a:ln>
                          <a:solidFill>
                            <a:schemeClr val="tx1"/>
                          </a:solidFill>
                          <a:effectLst/>
                          <a:latin typeface="Calibri" charset="0"/>
                          <a:ea typeface="Calibri" charset="0"/>
                          <a:cs typeface="Calibri" charset="0"/>
                        </a:rPr>
                        <a:t>DoR</a:t>
                      </a:r>
                      <a:endParaRPr kumimoji="0" lang="en-US" sz="1600" b="0" i="0" u="none" strike="noStrike" cap="none" normalizeH="0" baseline="0" dirty="0">
                        <a:ln>
                          <a:noFill/>
                        </a:ln>
                        <a:solidFill>
                          <a:schemeClr val="tx1"/>
                        </a:solidFill>
                        <a:effectLst/>
                        <a:latin typeface="Calibri" charset="0"/>
                        <a:ea typeface="Calibri" charset="0"/>
                        <a:cs typeface="Calibri" charset="0"/>
                      </a:endParaRP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Not reached</a:t>
                      </a: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14.4 </a:t>
                      </a:r>
                      <a:r>
                        <a:rPr kumimoji="0" lang="en-US" sz="1600" b="0" i="0" u="none" strike="noStrike" cap="none" normalizeH="0" baseline="0" dirty="0" err="1">
                          <a:ln>
                            <a:noFill/>
                          </a:ln>
                          <a:solidFill>
                            <a:schemeClr val="tx1"/>
                          </a:solidFill>
                          <a:effectLst/>
                          <a:latin typeface="Calibri" charset="0"/>
                          <a:ea typeface="Calibri" charset="0"/>
                          <a:cs typeface="Calibri" charset="0"/>
                        </a:rPr>
                        <a:t>mo</a:t>
                      </a:r>
                      <a:endParaRPr kumimoji="0" lang="en-US" sz="1600" b="0" i="0" u="none" strike="noStrike" cap="none" normalizeH="0" baseline="0" dirty="0">
                        <a:ln>
                          <a:noFill/>
                        </a:ln>
                        <a:solidFill>
                          <a:schemeClr val="tx1"/>
                        </a:solidFill>
                        <a:effectLst/>
                        <a:latin typeface="Calibri" charset="0"/>
                        <a:ea typeface="Calibri" charset="0"/>
                        <a:cs typeface="Calibri" charset="0"/>
                      </a:endParaRP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algn="ctr"/>
                      <a:r>
                        <a:rPr lang="en-US" sz="1600" dirty="0">
                          <a:solidFill>
                            <a:schemeClr val="tx1"/>
                          </a:solidFill>
                          <a:latin typeface="Calibri" charset="0"/>
                          <a:ea typeface="Calibri" charset="0"/>
                          <a:cs typeface="Calibri" charset="0"/>
                        </a:rPr>
                        <a:t>15.2 </a:t>
                      </a:r>
                      <a:r>
                        <a:rPr lang="en-US" sz="1600" dirty="0" err="1">
                          <a:solidFill>
                            <a:schemeClr val="tx1"/>
                          </a:solidFill>
                          <a:latin typeface="Calibri" charset="0"/>
                          <a:ea typeface="Calibri" charset="0"/>
                          <a:cs typeface="Calibri" charset="0"/>
                        </a:rPr>
                        <a:t>mo</a:t>
                      </a:r>
                      <a:endParaRPr lang="en-US" sz="1600" dirty="0">
                        <a:solidFill>
                          <a:schemeClr val="tx1"/>
                        </a:solidFill>
                        <a:latin typeface="Calibri" charset="0"/>
                        <a:ea typeface="Calibri" charset="0"/>
                        <a:cs typeface="Calibri" charset="0"/>
                      </a:endParaRP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charset="0"/>
                          <a:ea typeface="Calibri" charset="0"/>
                          <a:cs typeface="Calibri" charset="0"/>
                        </a:rPr>
                        <a:t>18.7 </a:t>
                      </a:r>
                      <a:r>
                        <a:rPr kumimoji="0" lang="en-US" sz="1600" b="0" i="0" u="none" strike="noStrike" cap="none" normalizeH="0" baseline="0" dirty="0" err="1">
                          <a:ln>
                            <a:noFill/>
                          </a:ln>
                          <a:solidFill>
                            <a:schemeClr val="tx1"/>
                          </a:solidFill>
                          <a:effectLst/>
                          <a:latin typeface="Calibri" charset="0"/>
                          <a:ea typeface="Calibri" charset="0"/>
                          <a:cs typeface="Calibri" charset="0"/>
                        </a:rPr>
                        <a:t>mo</a:t>
                      </a:r>
                      <a:endParaRPr kumimoji="0" lang="en-US" sz="1600" b="0" i="0" u="none" strike="noStrike" cap="none" normalizeH="0" baseline="0" dirty="0">
                        <a:ln>
                          <a:noFill/>
                        </a:ln>
                        <a:solidFill>
                          <a:schemeClr val="tx1"/>
                        </a:solidFill>
                        <a:effectLst/>
                        <a:latin typeface="Calibri" charset="0"/>
                        <a:ea typeface="Calibri" charset="0"/>
                        <a:cs typeface="Calibri" charset="0"/>
                      </a:endParaRPr>
                    </a:p>
                  </a:txBody>
                  <a:tcPr marL="68591" marR="68591" marT="34289" marB="3428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2" name="TextBox 11"/>
          <p:cNvSpPr txBox="1">
            <a:spLocks noChangeArrowheads="1"/>
          </p:cNvSpPr>
          <p:nvPr/>
        </p:nvSpPr>
        <p:spPr bwMode="auto">
          <a:xfrm>
            <a:off x="0" y="6488113"/>
            <a:ext cx="694826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0"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kumimoji="0" lang="en-US" sz="1600" b="0" i="0" u="none" strike="noStrike" kern="1200" cap="none" spc="0" normalizeH="0" baseline="30000" noProof="0" dirty="0">
                <a:ln>
                  <a:noFill/>
                </a:ln>
                <a:solidFill>
                  <a:srgbClr val="000000"/>
                </a:solidFill>
                <a:effectLst/>
                <a:uLnTx/>
                <a:uFillTx/>
                <a:latin typeface="Calibri"/>
                <a:ea typeface="ＭＳ Ｐゴシック" charset="0"/>
              </a:rPr>
              <a:t>1 </a:t>
            </a:r>
            <a:r>
              <a:rPr kumimoji="0" lang="en-US" sz="1600" b="0" i="0" u="none" strike="noStrike" kern="1200" cap="none" spc="0" normalizeH="0" baseline="0" noProof="0" dirty="0">
                <a:ln>
                  <a:noFill/>
                </a:ln>
                <a:solidFill>
                  <a:srgbClr val="000000"/>
                </a:solidFill>
                <a:effectLst/>
                <a:uLnTx/>
                <a:uFillTx/>
                <a:latin typeface="Calibri"/>
                <a:ea typeface="ＭＳ Ｐゴシック" charset="0"/>
              </a:rPr>
              <a:t>Wu YL et al. </a:t>
            </a:r>
            <a:r>
              <a:rPr kumimoji="0" lang="en-US" sz="1600" b="0" i="1" u="none" strike="noStrike" kern="1200" cap="none" spc="0" normalizeH="0" baseline="0" noProof="0" dirty="0">
                <a:ln>
                  <a:noFill/>
                </a:ln>
                <a:solidFill>
                  <a:srgbClr val="000000"/>
                </a:solidFill>
                <a:effectLst/>
                <a:uLnTx/>
                <a:uFillTx/>
                <a:latin typeface="Calibri"/>
                <a:ea typeface="ＭＳ Ｐゴシック" charset="0"/>
              </a:rPr>
              <a:t>J </a:t>
            </a:r>
            <a:r>
              <a:rPr kumimoji="0" lang="en-US" sz="1600" b="0" i="1" u="none" strike="noStrike" kern="1200" cap="none" spc="0" normalizeH="0" baseline="0" noProof="0" dirty="0" err="1">
                <a:ln>
                  <a:noFill/>
                </a:ln>
                <a:solidFill>
                  <a:srgbClr val="000000"/>
                </a:solidFill>
                <a:effectLst/>
                <a:uLnTx/>
                <a:uFillTx/>
                <a:latin typeface="Calibri"/>
                <a:ea typeface="ＭＳ Ｐゴシック" charset="0"/>
              </a:rPr>
              <a:t>Clin</a:t>
            </a:r>
            <a:r>
              <a:rPr kumimoji="0" lang="en-US" sz="1600" b="0" i="1" u="none" strike="noStrike" kern="1200" cap="none" spc="0" normalizeH="0" baseline="0" noProof="0" dirty="0">
                <a:ln>
                  <a:noFill/>
                </a:ln>
                <a:solidFill>
                  <a:srgbClr val="000000"/>
                </a:solidFill>
                <a:effectLst/>
                <a:uLnTx/>
                <a:uFillTx/>
                <a:latin typeface="Calibri"/>
                <a:ea typeface="ＭＳ Ｐゴシック" charset="0"/>
              </a:rPr>
              <a:t> Oncol </a:t>
            </a:r>
            <a:r>
              <a:rPr kumimoji="0" lang="en-US" sz="1600" b="0" i="0" u="none" strike="noStrike" kern="1200" cap="none" spc="0" normalizeH="0" baseline="0" noProof="0" dirty="0">
                <a:ln>
                  <a:noFill/>
                </a:ln>
                <a:solidFill>
                  <a:srgbClr val="000000"/>
                </a:solidFill>
                <a:effectLst/>
                <a:uLnTx/>
                <a:uFillTx/>
                <a:latin typeface="Calibri"/>
                <a:ea typeface="ＭＳ Ｐゴシック" charset="0"/>
              </a:rPr>
              <a:t>2018</a:t>
            </a:r>
            <a:r>
              <a:rPr lang="en-US" sz="1600" b="0" dirty="0">
                <a:solidFill>
                  <a:srgbClr val="000000"/>
                </a:solidFill>
                <a:latin typeface="Calibri"/>
              </a:rPr>
              <a:t>;36(26):2702-9</a:t>
            </a:r>
            <a:r>
              <a:rPr kumimoji="0" lang="en-US" sz="1600" b="0" i="0" u="none" strike="noStrike" kern="1200" cap="none" spc="0" normalizeH="0" baseline="0" noProof="0" dirty="0">
                <a:ln>
                  <a:noFill/>
                </a:ln>
                <a:solidFill>
                  <a:srgbClr val="000000"/>
                </a:solidFill>
                <a:effectLst/>
                <a:uLnTx/>
                <a:uFillTx/>
                <a:latin typeface="Calibri"/>
                <a:ea typeface="ＭＳ Ｐゴシック" charset="0"/>
              </a:rPr>
              <a:t>; </a:t>
            </a:r>
            <a:r>
              <a:rPr kumimoji="0" lang="en-US" sz="1600" b="0" i="0" u="none" strike="noStrike" kern="1200" cap="none" spc="0" normalizeH="0" baseline="30000" noProof="0" dirty="0">
                <a:ln>
                  <a:noFill/>
                </a:ln>
                <a:solidFill>
                  <a:srgbClr val="000000"/>
                </a:solidFill>
                <a:effectLst/>
                <a:uLnTx/>
                <a:uFillTx/>
                <a:latin typeface="Calibri"/>
                <a:ea typeface="ＭＳ Ｐゴシック" charset="0"/>
              </a:rPr>
              <a:t>2 </a:t>
            </a:r>
            <a:r>
              <a:rPr kumimoji="0" lang="en-US" sz="1600" b="0" i="0" u="none" strike="noStrike" kern="1200" cap="none" spc="0" normalizeH="0" baseline="0" noProof="0" dirty="0" err="1">
                <a:ln>
                  <a:noFill/>
                </a:ln>
                <a:solidFill>
                  <a:srgbClr val="000000"/>
                </a:solidFill>
                <a:effectLst/>
                <a:uLnTx/>
                <a:uFillTx/>
                <a:latin typeface="Calibri"/>
                <a:ea typeface="ＭＳ Ｐゴシック" charset="0"/>
              </a:rPr>
              <a:t>Reungwetwattana</a:t>
            </a:r>
            <a:r>
              <a:rPr kumimoji="0" lang="en-US" sz="1600" b="0" i="0" u="none" strike="noStrike" kern="1200" cap="none" spc="0" normalizeH="0" baseline="0" noProof="0" dirty="0">
                <a:ln>
                  <a:noFill/>
                </a:ln>
                <a:solidFill>
                  <a:srgbClr val="000000"/>
                </a:solidFill>
                <a:effectLst/>
                <a:uLnTx/>
                <a:uFillTx/>
                <a:latin typeface="Calibri"/>
                <a:ea typeface="ＭＳ Ｐゴシック" charset="0"/>
              </a:rPr>
              <a:t> T et al. </a:t>
            </a:r>
            <a:r>
              <a:rPr kumimoji="0" lang="en-US" sz="1600" b="0" i="1" u="none" strike="noStrike" kern="1200" cap="none" spc="0" normalizeH="0" baseline="0" noProof="0" dirty="0">
                <a:ln>
                  <a:noFill/>
                </a:ln>
                <a:solidFill>
                  <a:srgbClr val="000000"/>
                </a:solidFill>
                <a:effectLst/>
                <a:uLnTx/>
                <a:uFillTx/>
                <a:latin typeface="Calibri"/>
                <a:ea typeface="ＭＳ Ｐゴシック" charset="0"/>
              </a:rPr>
              <a:t>J </a:t>
            </a:r>
            <a:r>
              <a:rPr kumimoji="0" lang="en-US" sz="1600" b="0" i="1" u="none" strike="noStrike" kern="1200" cap="none" spc="0" normalizeH="0" baseline="0" noProof="0" dirty="0" err="1">
                <a:ln>
                  <a:noFill/>
                </a:ln>
                <a:solidFill>
                  <a:srgbClr val="000000"/>
                </a:solidFill>
                <a:effectLst/>
                <a:uLnTx/>
                <a:uFillTx/>
                <a:latin typeface="Calibri"/>
                <a:ea typeface="ＭＳ Ｐゴシック" charset="0"/>
              </a:rPr>
              <a:t>Clin</a:t>
            </a:r>
            <a:r>
              <a:rPr kumimoji="0" lang="en-US" sz="1600" b="0" i="1" u="none" strike="noStrike" kern="1200" cap="none" spc="0" normalizeH="0" baseline="0" noProof="0" dirty="0">
                <a:ln>
                  <a:noFill/>
                </a:ln>
                <a:solidFill>
                  <a:srgbClr val="000000"/>
                </a:solidFill>
                <a:effectLst/>
                <a:uLnTx/>
                <a:uFillTx/>
                <a:latin typeface="Calibri"/>
                <a:ea typeface="ＭＳ Ｐゴシック" charset="0"/>
              </a:rPr>
              <a:t> </a:t>
            </a:r>
            <a:r>
              <a:rPr kumimoji="0" lang="en-US" sz="1600" b="0" i="1" u="none" strike="noStrike" kern="1200" cap="none" spc="0" normalizeH="0" baseline="0" noProof="0" dirty="0" err="1">
                <a:ln>
                  <a:noFill/>
                </a:ln>
                <a:solidFill>
                  <a:srgbClr val="000000"/>
                </a:solidFill>
                <a:effectLst/>
                <a:uLnTx/>
                <a:uFillTx/>
                <a:latin typeface="Calibri"/>
                <a:ea typeface="ＭＳ Ｐゴシック" charset="0"/>
              </a:rPr>
              <a:t>Oncol</a:t>
            </a:r>
            <a:r>
              <a:rPr kumimoji="0" lang="en-US" sz="1600" b="0" i="1" u="none" strike="noStrike" kern="1200" cap="none" spc="0" normalizeH="0" baseline="0" noProof="0" dirty="0">
                <a:ln>
                  <a:noFill/>
                </a:ln>
                <a:solidFill>
                  <a:srgbClr val="000000"/>
                </a:solidFill>
                <a:effectLst/>
                <a:uLnTx/>
                <a:uFillTx/>
                <a:latin typeface="Calibri"/>
                <a:ea typeface="ＭＳ Ｐゴシック" charset="0"/>
              </a:rPr>
              <a:t> </a:t>
            </a:r>
            <a:r>
              <a:rPr kumimoji="0" lang="en-US" sz="1600" b="0" i="0" u="none" strike="noStrike" kern="1200" cap="none" spc="0" normalizeH="0" baseline="0" noProof="0" dirty="0">
                <a:ln>
                  <a:noFill/>
                </a:ln>
                <a:solidFill>
                  <a:srgbClr val="000000"/>
                </a:solidFill>
                <a:effectLst/>
                <a:uLnTx/>
                <a:uFillTx/>
                <a:latin typeface="Calibri"/>
                <a:ea typeface="ＭＳ Ｐゴシック" charset="0"/>
              </a:rPr>
              <a:t>2018;[</a:t>
            </a:r>
            <a:r>
              <a:rPr kumimoji="0" lang="en-US" sz="1600" b="0" i="0" u="none" strike="noStrike" kern="1200" cap="none" spc="0" normalizeH="0" baseline="0" noProof="0" dirty="0" err="1">
                <a:ln>
                  <a:noFill/>
                </a:ln>
                <a:solidFill>
                  <a:srgbClr val="000000"/>
                </a:solidFill>
                <a:effectLst/>
                <a:uLnTx/>
                <a:uFillTx/>
                <a:latin typeface="Calibri"/>
                <a:ea typeface="ＭＳ Ｐゴシック" charset="0"/>
              </a:rPr>
              <a:t>Epub</a:t>
            </a:r>
            <a:r>
              <a:rPr kumimoji="0" lang="en-US" sz="1600" b="0" i="0" u="none" strike="noStrike" kern="1200" cap="none" spc="0" normalizeH="0" baseline="0" noProof="0" dirty="0">
                <a:ln>
                  <a:noFill/>
                </a:ln>
                <a:solidFill>
                  <a:srgbClr val="000000"/>
                </a:solidFill>
                <a:effectLst/>
                <a:uLnTx/>
                <a:uFillTx/>
                <a:latin typeface="Calibri"/>
                <a:ea typeface="ＭＳ Ｐゴシック" charset="0"/>
              </a:rPr>
              <a:t> ahead of print].</a:t>
            </a:r>
          </a:p>
        </p:txBody>
      </p:sp>
    </p:spTree>
    <p:custDataLst>
      <p:tags r:id="rId1"/>
    </p:custDataLst>
    <p:extLst>
      <p:ext uri="{BB962C8B-B14F-4D97-AF65-F5344CB8AC3E}">
        <p14:creationId xmlns:p14="http://schemas.microsoft.com/office/powerpoint/2010/main" val="1014120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6D86-DC31-0A4F-AFF9-8C38606500CD}"/>
              </a:ext>
            </a:extLst>
          </p:cNvPr>
          <p:cNvSpPr>
            <a:spLocks noGrp="1"/>
          </p:cNvSpPr>
          <p:nvPr>
            <p:ph type="title"/>
          </p:nvPr>
        </p:nvSpPr>
        <p:spPr/>
        <p:txBody>
          <a:bodyPr/>
          <a:lstStyle/>
          <a:p>
            <a:r>
              <a:rPr lang="en-US" dirty="0"/>
              <a:t>BLOOM: Response to </a:t>
            </a:r>
            <a:r>
              <a:rPr lang="en-US" dirty="0" err="1"/>
              <a:t>Osimertinib</a:t>
            </a:r>
            <a:r>
              <a:rPr lang="en-US" dirty="0"/>
              <a:t> in EGFR+ NSCLC with Brain Metastases (BM) and Leptomeningeal Metastases (LM) </a:t>
            </a:r>
          </a:p>
        </p:txBody>
      </p:sp>
      <p:sp>
        <p:nvSpPr>
          <p:cNvPr id="9" name="TextBox 8">
            <a:extLst>
              <a:ext uri="{FF2B5EF4-FFF2-40B4-BE49-F238E27FC236}">
                <a16:creationId xmlns:a16="http://schemas.microsoft.com/office/drawing/2014/main" id="{AAFE4EEA-6895-214C-822A-FEE2767B5922}"/>
              </a:ext>
            </a:extLst>
          </p:cNvPr>
          <p:cNvSpPr txBox="1"/>
          <p:nvPr/>
        </p:nvSpPr>
        <p:spPr>
          <a:xfrm>
            <a:off x="1187624" y="5879139"/>
            <a:ext cx="6233864" cy="584775"/>
          </a:xfrm>
          <a:prstGeom prst="rect">
            <a:avLst/>
          </a:prstGeom>
          <a:noFill/>
        </p:spPr>
        <p:txBody>
          <a:bodyPr wrap="square" rtlCol="0">
            <a:spAutoFit/>
          </a:bodyPr>
          <a:lstStyle/>
          <a:p>
            <a:pPr marL="285750" indent="-285750">
              <a:buFont typeface="Arial" charset="0"/>
              <a:buChar char="•"/>
              <a:defRPr/>
            </a:pP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16 of 20 patients are still </a:t>
            </a:r>
            <a:r>
              <a:rPr kumimoji="0" lang="en-US" sz="1600" b="1" i="0" u="none" strike="noStrike" kern="1200" cap="none" spc="0" normalizeH="0" baseline="0" noProof="0" dirty="0">
                <a:ln>
                  <a:noFill/>
                </a:ln>
                <a:solidFill>
                  <a:srgbClr val="000000"/>
                </a:solidFill>
                <a:effectLst/>
                <a:uLnTx/>
                <a:uFillTx/>
                <a:latin typeface="Calibri" charset="0"/>
                <a:ea typeface="Calibri" charset="0"/>
                <a:cs typeface="Calibri" charset="0"/>
              </a:rPr>
              <a:t>undergoing treatment</a:t>
            </a: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 </a:t>
            </a:r>
            <a:r>
              <a:rPr lang="en-US" sz="1600" b="0" dirty="0">
                <a:solidFill>
                  <a:srgbClr val="000000"/>
                </a:solidFill>
                <a:latin typeface="Calibri" charset="0"/>
                <a:ea typeface="Calibri" charset="0"/>
                <a:cs typeface="Calibri" charset="0"/>
              </a:rPr>
              <a:t>at data cut-off on December 12, 2016.</a:t>
            </a:r>
          </a:p>
        </p:txBody>
      </p:sp>
      <p:graphicFrame>
        <p:nvGraphicFramePr>
          <p:cNvPr id="8" name="Chart 7">
            <a:extLst>
              <a:ext uri="{FF2B5EF4-FFF2-40B4-BE49-F238E27FC236}">
                <a16:creationId xmlns:a16="http://schemas.microsoft.com/office/drawing/2014/main" id="{952D85DC-E4BF-774E-A322-D5D94A3FBE14}"/>
              </a:ext>
            </a:extLst>
          </p:cNvPr>
          <p:cNvGraphicFramePr>
            <a:graphicFrameLocks/>
          </p:cNvGraphicFramePr>
          <p:nvPr>
            <p:extLst>
              <p:ext uri="{D42A27DB-BD31-4B8C-83A1-F6EECF244321}">
                <p14:modId xmlns:p14="http://schemas.microsoft.com/office/powerpoint/2010/main" val="3751149665"/>
              </p:ext>
            </p:extLst>
          </p:nvPr>
        </p:nvGraphicFramePr>
        <p:xfrm>
          <a:off x="1074440" y="1484784"/>
          <a:ext cx="6995120" cy="41197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a:spLocks noChangeArrowheads="1"/>
          </p:cNvSpPr>
          <p:nvPr/>
        </p:nvSpPr>
        <p:spPr bwMode="auto">
          <a:xfrm>
            <a:off x="0" y="6488113"/>
            <a:ext cx="846043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0"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nb-NO" sz="1600" b="0" i="0" u="none" strike="noStrike" kern="1200" cap="none" spc="0" normalizeH="0" baseline="0" noProof="0" dirty="0" err="1">
                <a:ln>
                  <a:noFill/>
                </a:ln>
                <a:solidFill>
                  <a:srgbClr val="000000"/>
                </a:solidFill>
                <a:effectLst/>
                <a:uLnTx/>
                <a:uFillTx/>
                <a:latin typeface="Calibri"/>
                <a:ea typeface="ＭＳ Ｐゴシック" charset="0"/>
              </a:rPr>
              <a:t>Myung</a:t>
            </a:r>
            <a:r>
              <a:rPr kumimoji="0" lang="nb-NO" sz="1600" b="0" i="0" u="none" strike="noStrike" kern="1200" cap="none" spc="0" normalizeH="0" baseline="0" noProof="0" dirty="0">
                <a:ln>
                  <a:noFill/>
                </a:ln>
                <a:solidFill>
                  <a:srgbClr val="000000"/>
                </a:solidFill>
                <a:effectLst/>
                <a:uLnTx/>
                <a:uFillTx/>
                <a:latin typeface="Calibri"/>
                <a:ea typeface="ＭＳ Ｐゴシック" charset="0"/>
              </a:rPr>
              <a:t>-Ju A et al. </a:t>
            </a:r>
            <a:r>
              <a:rPr kumimoji="0" lang="nb-NO" sz="1600" b="0" i="1" u="none" strike="noStrike" kern="1200" cap="none" spc="0" normalizeH="0" baseline="0" noProof="0" dirty="0" err="1">
                <a:ln>
                  <a:noFill/>
                </a:ln>
                <a:solidFill>
                  <a:srgbClr val="000000"/>
                </a:solidFill>
                <a:effectLst/>
                <a:uLnTx/>
                <a:uFillTx/>
                <a:latin typeface="Calibri"/>
                <a:ea typeface="ＭＳ Ｐゴシック" charset="0"/>
              </a:rPr>
              <a:t>Proc</a:t>
            </a:r>
            <a:r>
              <a:rPr kumimoji="0" lang="nb-NO" sz="1600" b="0" i="1" u="none" strike="noStrike" kern="1200" cap="none" spc="0" normalizeH="0" baseline="0" noProof="0" dirty="0">
                <a:ln>
                  <a:noFill/>
                </a:ln>
                <a:solidFill>
                  <a:srgbClr val="000000"/>
                </a:solidFill>
                <a:effectLst/>
                <a:uLnTx/>
                <a:uFillTx/>
                <a:latin typeface="Calibri"/>
                <a:ea typeface="ＭＳ Ｐゴシック" charset="0"/>
              </a:rPr>
              <a:t> ASCO </a:t>
            </a:r>
            <a:r>
              <a:rPr kumimoji="0" lang="nb-NO" sz="1600" b="0" i="0" u="none" strike="noStrike" kern="1200" cap="none" spc="0" normalizeH="0" baseline="0" noProof="0" dirty="0">
                <a:ln>
                  <a:noFill/>
                </a:ln>
                <a:solidFill>
                  <a:srgbClr val="000000"/>
                </a:solidFill>
                <a:effectLst/>
                <a:uLnTx/>
                <a:uFillTx/>
                <a:latin typeface="Calibri"/>
                <a:ea typeface="ＭＳ Ｐゴシック" charset="0"/>
              </a:rPr>
              <a:t>2017;Abstract 2006.</a:t>
            </a:r>
          </a:p>
        </p:txBody>
      </p:sp>
      <p:sp>
        <p:nvSpPr>
          <p:cNvPr id="7" name="TextBox 6">
            <a:extLst>
              <a:ext uri="{FF2B5EF4-FFF2-40B4-BE49-F238E27FC236}">
                <a16:creationId xmlns:a16="http://schemas.microsoft.com/office/drawing/2014/main" id="{1B6CE8BD-D78C-3048-92C3-711DE26DF83C}"/>
              </a:ext>
            </a:extLst>
          </p:cNvPr>
          <p:cNvSpPr txBox="1"/>
          <p:nvPr/>
        </p:nvSpPr>
        <p:spPr>
          <a:xfrm>
            <a:off x="2483768" y="5496939"/>
            <a:ext cx="1584176" cy="338554"/>
          </a:xfrm>
          <a:prstGeom prst="rect">
            <a:avLst/>
          </a:prstGeom>
          <a:noFill/>
        </p:spPr>
        <p:txBody>
          <a:bodyPr wrap="square" rtlCol="0">
            <a:spAutoFit/>
          </a:bodyPr>
          <a:lstStyle/>
          <a:p>
            <a:pPr lvl="0" algn="ctr">
              <a:defRPr/>
            </a:pPr>
            <a:r>
              <a:rPr lang="en-US" sz="1600" b="0" dirty="0">
                <a:solidFill>
                  <a:srgbClr val="000000"/>
                </a:solidFill>
                <a:latin typeface="Calibri" charset="0"/>
                <a:ea typeface="Calibri" charset="0"/>
                <a:cs typeface="Calibri" charset="0"/>
              </a:rPr>
              <a:t> (n = 16)</a:t>
            </a:r>
          </a:p>
        </p:txBody>
      </p:sp>
      <p:sp>
        <p:nvSpPr>
          <p:cNvPr id="10" name="TextBox 9">
            <a:extLst>
              <a:ext uri="{FF2B5EF4-FFF2-40B4-BE49-F238E27FC236}">
                <a16:creationId xmlns:a16="http://schemas.microsoft.com/office/drawing/2014/main" id="{EA1B0F31-41FF-B443-8BF8-8EC529003F95}"/>
              </a:ext>
            </a:extLst>
          </p:cNvPr>
          <p:cNvSpPr txBox="1"/>
          <p:nvPr/>
        </p:nvSpPr>
        <p:spPr>
          <a:xfrm>
            <a:off x="5594959" y="5496939"/>
            <a:ext cx="1584176" cy="338554"/>
          </a:xfrm>
          <a:prstGeom prst="rect">
            <a:avLst/>
          </a:prstGeom>
          <a:noFill/>
        </p:spPr>
        <p:txBody>
          <a:bodyPr wrap="square" rtlCol="0">
            <a:spAutoFit/>
          </a:bodyPr>
          <a:lstStyle/>
          <a:p>
            <a:pPr lvl="0" algn="ctr">
              <a:defRPr/>
            </a:pPr>
            <a:r>
              <a:rPr lang="en-US" sz="1600" b="0" dirty="0">
                <a:solidFill>
                  <a:srgbClr val="000000"/>
                </a:solidFill>
                <a:latin typeface="Calibri" charset="0"/>
                <a:ea typeface="Calibri" charset="0"/>
                <a:cs typeface="Calibri" charset="0"/>
              </a:rPr>
              <a:t> (n = 4)</a:t>
            </a:r>
          </a:p>
        </p:txBody>
      </p:sp>
    </p:spTree>
    <p:custDataLst>
      <p:tags r:id="rId1"/>
    </p:custDataLst>
    <p:extLst>
      <p:ext uri="{BB962C8B-B14F-4D97-AF65-F5344CB8AC3E}">
        <p14:creationId xmlns:p14="http://schemas.microsoft.com/office/powerpoint/2010/main" val="2019553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799587"/>
            <a:ext cx="8475175" cy="3176364"/>
          </a:xfrm>
          <a:prstGeom prst="rect">
            <a:avLst/>
          </a:prstGeom>
        </p:spPr>
      </p:pic>
      <p:sp>
        <p:nvSpPr>
          <p:cNvPr id="4" name="Title 3"/>
          <p:cNvSpPr>
            <a:spLocks noGrp="1"/>
          </p:cNvSpPr>
          <p:nvPr>
            <p:ph type="title"/>
          </p:nvPr>
        </p:nvSpPr>
        <p:spPr>
          <a:xfrm>
            <a:off x="684213" y="10770"/>
            <a:ext cx="7769225" cy="1143000"/>
          </a:xfrm>
        </p:spPr>
        <p:txBody>
          <a:bodyPr/>
          <a:lstStyle/>
          <a:p>
            <a:r>
              <a:rPr lang="en-US" dirty="0"/>
              <a:t>FLAURA: Candidate Mechanisms for Acquired Resistance with </a:t>
            </a:r>
            <a:r>
              <a:rPr lang="en-US" dirty="0" err="1"/>
              <a:t>Osimertinib</a:t>
            </a:r>
            <a:endParaRPr lang="en-US" dirty="0"/>
          </a:p>
        </p:txBody>
      </p:sp>
      <p:sp>
        <p:nvSpPr>
          <p:cNvPr id="5" name="Content Placeholder 4"/>
          <p:cNvSpPr>
            <a:spLocks noGrp="1"/>
          </p:cNvSpPr>
          <p:nvPr>
            <p:ph idx="1"/>
          </p:nvPr>
        </p:nvSpPr>
        <p:spPr>
          <a:xfrm>
            <a:off x="685800" y="1094754"/>
            <a:ext cx="7774632" cy="965835"/>
          </a:xfrm>
        </p:spPr>
        <p:txBody>
          <a:bodyPr/>
          <a:lstStyle/>
          <a:p>
            <a:pPr>
              <a:lnSpc>
                <a:spcPct val="100000"/>
              </a:lnSpc>
              <a:spcBef>
                <a:spcPts val="0"/>
              </a:spcBef>
            </a:pPr>
            <a:r>
              <a:rPr lang="en-US" sz="1700" b="0" dirty="0"/>
              <a:t>In 129 plasma samples from patients treated with comparator EGFR TKI (gefitinib or erlotinib), the most common acquired resistance mechanisms in the comparator EGFR-TKI group were EGFR T790M (47%), MET amplification (4%) and HER2 amplification (2%)</a:t>
            </a:r>
          </a:p>
          <a:p>
            <a:pPr>
              <a:lnSpc>
                <a:spcPct val="100000"/>
              </a:lnSpc>
              <a:spcBef>
                <a:spcPts val="0"/>
              </a:spcBef>
            </a:pPr>
            <a:r>
              <a:rPr lang="en-US" sz="1700" b="0" dirty="0"/>
              <a:t>No </a:t>
            </a:r>
            <a:r>
              <a:rPr lang="en-US" sz="1700" b="0" dirty="0" err="1"/>
              <a:t>osimertinib</a:t>
            </a:r>
            <a:r>
              <a:rPr lang="en-US" sz="1700" b="0" dirty="0"/>
              <a:t>-treated patients (n = 91) showed evidence of T790M-mediated acquired resistance</a:t>
            </a:r>
          </a:p>
        </p:txBody>
      </p:sp>
      <p:sp>
        <p:nvSpPr>
          <p:cNvPr id="13" name="Right Arrow 12"/>
          <p:cNvSpPr/>
          <p:nvPr/>
        </p:nvSpPr>
        <p:spPr bwMode="auto">
          <a:xfrm rot="10800000">
            <a:off x="8343900" y="3573016"/>
            <a:ext cx="434340" cy="365760"/>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4" name="Right Arrow 13"/>
          <p:cNvSpPr/>
          <p:nvPr/>
        </p:nvSpPr>
        <p:spPr bwMode="auto">
          <a:xfrm>
            <a:off x="228600" y="3576562"/>
            <a:ext cx="434340" cy="365760"/>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20E86BD7-6E12-3640-8774-60E3BC9C773F}"/>
              </a:ext>
            </a:extLst>
          </p:cNvPr>
          <p:cNvSpPr txBox="1">
            <a:spLocks noChangeArrowheads="1"/>
          </p:cNvSpPr>
          <p:nvPr/>
        </p:nvSpPr>
        <p:spPr bwMode="auto">
          <a:xfrm>
            <a:off x="0" y="6488113"/>
            <a:ext cx="846043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0"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nb-NO" sz="1600" b="0" i="0" u="none" strike="noStrike" kern="1200" cap="none" spc="0" normalizeH="0" baseline="0" noProof="0" dirty="0" err="1">
                <a:ln>
                  <a:noFill/>
                </a:ln>
                <a:solidFill>
                  <a:srgbClr val="000000"/>
                </a:solidFill>
                <a:effectLst/>
                <a:uLnTx/>
                <a:uFillTx/>
                <a:latin typeface="Calibri"/>
                <a:ea typeface="ＭＳ Ｐゴシック" charset="0"/>
              </a:rPr>
              <a:t>Ramalingam</a:t>
            </a:r>
            <a:r>
              <a:rPr kumimoji="0" lang="nb-NO" sz="1600" b="0" i="0" u="none" strike="noStrike" kern="1200" cap="none" spc="0" normalizeH="0" baseline="0" noProof="0" dirty="0">
                <a:ln>
                  <a:noFill/>
                </a:ln>
                <a:solidFill>
                  <a:srgbClr val="000000"/>
                </a:solidFill>
                <a:effectLst/>
                <a:uLnTx/>
                <a:uFillTx/>
                <a:latin typeface="Calibri"/>
                <a:ea typeface="ＭＳ Ｐゴシック" charset="0"/>
              </a:rPr>
              <a:t> SS et al. </a:t>
            </a:r>
            <a:r>
              <a:rPr kumimoji="0" lang="nb-NO" sz="1600" b="0" i="1" u="none" strike="noStrike" kern="1200" cap="none" spc="0" normalizeH="0" baseline="0" noProof="0" dirty="0" err="1">
                <a:ln>
                  <a:noFill/>
                </a:ln>
                <a:solidFill>
                  <a:srgbClr val="000000"/>
                </a:solidFill>
                <a:effectLst/>
                <a:uLnTx/>
                <a:uFillTx/>
                <a:latin typeface="Calibri"/>
                <a:ea typeface="ＭＳ Ｐゴシック" charset="0"/>
              </a:rPr>
              <a:t>Proc</a:t>
            </a:r>
            <a:r>
              <a:rPr kumimoji="0" lang="nb-NO" sz="1600" b="0" i="1" u="none" strike="noStrike" kern="1200" cap="none" spc="0" normalizeH="0" baseline="0" noProof="0" dirty="0">
                <a:ln>
                  <a:noFill/>
                </a:ln>
                <a:solidFill>
                  <a:srgbClr val="000000"/>
                </a:solidFill>
                <a:effectLst/>
                <a:uLnTx/>
                <a:uFillTx/>
                <a:latin typeface="Calibri"/>
                <a:ea typeface="ＭＳ Ｐゴシック" charset="0"/>
              </a:rPr>
              <a:t> ESMO </a:t>
            </a:r>
            <a:r>
              <a:rPr kumimoji="0" lang="nb-NO" sz="1600" b="0" i="0" u="none" strike="noStrike" kern="1200" cap="none" spc="0" normalizeH="0" baseline="0" noProof="0" dirty="0">
                <a:ln>
                  <a:noFill/>
                </a:ln>
                <a:solidFill>
                  <a:srgbClr val="000000"/>
                </a:solidFill>
                <a:effectLst/>
                <a:uLnTx/>
                <a:uFillTx/>
                <a:latin typeface="Calibri"/>
                <a:ea typeface="ＭＳ Ｐゴシック" charset="0"/>
              </a:rPr>
              <a:t>2018;Abstract LBA50.</a:t>
            </a:r>
          </a:p>
        </p:txBody>
      </p:sp>
    </p:spTree>
    <p:custDataLst>
      <p:tags r:id="rId1"/>
    </p:custDataLst>
    <p:extLst>
      <p:ext uri="{BB962C8B-B14F-4D97-AF65-F5344CB8AC3E}">
        <p14:creationId xmlns:p14="http://schemas.microsoft.com/office/powerpoint/2010/main" val="1295916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B1E3-F4A6-0743-8A94-6ECC65C85474}"/>
              </a:ext>
            </a:extLst>
          </p:cNvPr>
          <p:cNvSpPr>
            <a:spLocks noGrp="1"/>
          </p:cNvSpPr>
          <p:nvPr>
            <p:ph type="title"/>
          </p:nvPr>
        </p:nvSpPr>
        <p:spPr>
          <a:xfrm>
            <a:off x="684213" y="227012"/>
            <a:ext cx="7769225" cy="1473795"/>
          </a:xfrm>
        </p:spPr>
        <p:txBody>
          <a:bodyPr/>
          <a:lstStyle/>
          <a:p>
            <a:pPr algn="l"/>
            <a:r>
              <a:rPr lang="en-US" sz="2400" dirty="0"/>
              <a:t>For a patient with metastatic </a:t>
            </a:r>
            <a:r>
              <a:rPr lang="en-US" sz="2400" dirty="0" err="1"/>
              <a:t>nonsquamous</a:t>
            </a:r>
            <a:r>
              <a:rPr lang="en-US" sz="2400" dirty="0"/>
              <a:t> NSCLC with an EGFR exon 19 deletion and a PD-L1 TPS of 60% who receives first-line </a:t>
            </a:r>
            <a:r>
              <a:rPr lang="en-US" sz="2400" dirty="0" err="1"/>
              <a:t>osimertinib</a:t>
            </a:r>
            <a:r>
              <a:rPr lang="en-US" sz="2400" dirty="0"/>
              <a:t> with response and then disease progression, would you recommend repeat mutation testing?</a:t>
            </a:r>
          </a:p>
        </p:txBody>
      </p:sp>
      <p:sp>
        <p:nvSpPr>
          <p:cNvPr id="3" name="Content Placeholder 2">
            <a:extLst>
              <a:ext uri="{FF2B5EF4-FFF2-40B4-BE49-F238E27FC236}">
                <a16:creationId xmlns:a16="http://schemas.microsoft.com/office/drawing/2014/main" id="{B4F36816-F898-FB44-AECD-05C07E73DD78}"/>
              </a:ext>
            </a:extLst>
          </p:cNvPr>
          <p:cNvSpPr>
            <a:spLocks noGrp="1"/>
          </p:cNvSpPr>
          <p:nvPr>
            <p:ph idx="11"/>
          </p:nvPr>
        </p:nvSpPr>
        <p:spPr/>
        <p:txBody>
          <a:bodyPr/>
          <a:lstStyle/>
          <a:p>
            <a:r>
              <a:rPr lang="en-US" dirty="0"/>
              <a:t>Yes, both liquid and tissue biopsy</a:t>
            </a:r>
          </a:p>
        </p:txBody>
      </p:sp>
      <p:sp>
        <p:nvSpPr>
          <p:cNvPr id="4" name="Content Placeholder 3">
            <a:extLst>
              <a:ext uri="{FF2B5EF4-FFF2-40B4-BE49-F238E27FC236}">
                <a16:creationId xmlns:a16="http://schemas.microsoft.com/office/drawing/2014/main" id="{B848D559-EA0B-AB42-AED2-E29B19924666}"/>
              </a:ext>
            </a:extLst>
          </p:cNvPr>
          <p:cNvSpPr>
            <a:spLocks noGrp="1"/>
          </p:cNvSpPr>
          <p:nvPr>
            <p:ph idx="12"/>
          </p:nvPr>
        </p:nvSpPr>
        <p:spPr/>
        <p:txBody>
          <a:bodyPr/>
          <a:lstStyle/>
          <a:p>
            <a:r>
              <a:rPr lang="en-US" dirty="0"/>
              <a:t>Yes, both liquid and tissue biopsy</a:t>
            </a:r>
          </a:p>
        </p:txBody>
      </p:sp>
      <p:sp>
        <p:nvSpPr>
          <p:cNvPr id="5" name="Content Placeholder 4">
            <a:extLst>
              <a:ext uri="{FF2B5EF4-FFF2-40B4-BE49-F238E27FC236}">
                <a16:creationId xmlns:a16="http://schemas.microsoft.com/office/drawing/2014/main" id="{D7829F61-0A5F-A647-B492-AE442FB38577}"/>
              </a:ext>
            </a:extLst>
          </p:cNvPr>
          <p:cNvSpPr>
            <a:spLocks noGrp="1"/>
          </p:cNvSpPr>
          <p:nvPr>
            <p:ph idx="13"/>
          </p:nvPr>
        </p:nvSpPr>
        <p:spPr/>
        <p:txBody>
          <a:bodyPr/>
          <a:lstStyle/>
          <a:p>
            <a:r>
              <a:rPr lang="en-US" dirty="0"/>
              <a:t>Yes, liquid biopsy </a:t>
            </a:r>
          </a:p>
        </p:txBody>
      </p:sp>
      <p:sp>
        <p:nvSpPr>
          <p:cNvPr id="6" name="Content Placeholder 5">
            <a:extLst>
              <a:ext uri="{FF2B5EF4-FFF2-40B4-BE49-F238E27FC236}">
                <a16:creationId xmlns:a16="http://schemas.microsoft.com/office/drawing/2014/main" id="{D8ED6314-A4B7-D24B-B24E-8492AB4C3B0A}"/>
              </a:ext>
            </a:extLst>
          </p:cNvPr>
          <p:cNvSpPr>
            <a:spLocks noGrp="1"/>
          </p:cNvSpPr>
          <p:nvPr>
            <p:ph idx="14"/>
          </p:nvPr>
        </p:nvSpPr>
        <p:spPr/>
        <p:txBody>
          <a:bodyPr/>
          <a:lstStyle/>
          <a:p>
            <a:r>
              <a:rPr lang="en-US" dirty="0"/>
              <a:t>Yes, both liquid and tissue biopsy</a:t>
            </a:r>
          </a:p>
        </p:txBody>
      </p:sp>
      <p:sp>
        <p:nvSpPr>
          <p:cNvPr id="7" name="Content Placeholder 6">
            <a:extLst>
              <a:ext uri="{FF2B5EF4-FFF2-40B4-BE49-F238E27FC236}">
                <a16:creationId xmlns:a16="http://schemas.microsoft.com/office/drawing/2014/main" id="{3857418C-3913-2A4F-A8B1-26A139E9D298}"/>
              </a:ext>
            </a:extLst>
          </p:cNvPr>
          <p:cNvSpPr>
            <a:spLocks noGrp="1"/>
          </p:cNvSpPr>
          <p:nvPr>
            <p:ph idx="15"/>
          </p:nvPr>
        </p:nvSpPr>
        <p:spPr/>
        <p:txBody>
          <a:bodyPr/>
          <a:lstStyle/>
          <a:p>
            <a:r>
              <a:rPr lang="en-US" dirty="0"/>
              <a:t>No </a:t>
            </a:r>
          </a:p>
        </p:txBody>
      </p:sp>
      <p:sp>
        <p:nvSpPr>
          <p:cNvPr id="8" name="Content Placeholder 7">
            <a:extLst>
              <a:ext uri="{FF2B5EF4-FFF2-40B4-BE49-F238E27FC236}">
                <a16:creationId xmlns:a16="http://schemas.microsoft.com/office/drawing/2014/main" id="{4C2E1F58-1CBA-9D41-8E90-1ADC9E43C3EA}"/>
              </a:ext>
            </a:extLst>
          </p:cNvPr>
          <p:cNvSpPr>
            <a:spLocks noGrp="1"/>
          </p:cNvSpPr>
          <p:nvPr>
            <p:ph idx="16"/>
          </p:nvPr>
        </p:nvSpPr>
        <p:spPr/>
        <p:txBody>
          <a:bodyPr/>
          <a:lstStyle/>
          <a:p>
            <a:r>
              <a:rPr lang="en-US" dirty="0"/>
              <a:t>No</a:t>
            </a:r>
          </a:p>
        </p:txBody>
      </p:sp>
      <p:sp>
        <p:nvSpPr>
          <p:cNvPr id="9" name="Content Placeholder 8">
            <a:extLst>
              <a:ext uri="{FF2B5EF4-FFF2-40B4-BE49-F238E27FC236}">
                <a16:creationId xmlns:a16="http://schemas.microsoft.com/office/drawing/2014/main" id="{44491CCF-1EF0-D247-9663-27BC4B5775CE}"/>
              </a:ext>
            </a:extLst>
          </p:cNvPr>
          <p:cNvSpPr>
            <a:spLocks noGrp="1"/>
          </p:cNvSpPr>
          <p:nvPr>
            <p:ph idx="17"/>
          </p:nvPr>
        </p:nvSpPr>
        <p:spPr/>
        <p:txBody>
          <a:bodyPr/>
          <a:lstStyle/>
          <a:p>
            <a:r>
              <a:rPr lang="en-US" dirty="0"/>
              <a:t>Yes, tissue biopsy </a:t>
            </a:r>
          </a:p>
        </p:txBody>
      </p:sp>
      <p:sp>
        <p:nvSpPr>
          <p:cNvPr id="10" name="Content Placeholder 9">
            <a:extLst>
              <a:ext uri="{FF2B5EF4-FFF2-40B4-BE49-F238E27FC236}">
                <a16:creationId xmlns:a16="http://schemas.microsoft.com/office/drawing/2014/main" id="{8D7DCB21-4002-0641-B8CE-43343831C768}"/>
              </a:ext>
            </a:extLst>
          </p:cNvPr>
          <p:cNvSpPr>
            <a:spLocks noGrp="1"/>
          </p:cNvSpPr>
          <p:nvPr>
            <p:ph idx="18"/>
          </p:nvPr>
        </p:nvSpPr>
        <p:spPr/>
        <p:txBody>
          <a:bodyPr/>
          <a:lstStyle/>
          <a:p>
            <a:r>
              <a:rPr lang="en-US" dirty="0"/>
              <a:t>Yes, tissue biopsy </a:t>
            </a:r>
          </a:p>
        </p:txBody>
      </p:sp>
    </p:spTree>
    <p:custDataLst>
      <p:tags r:id="rId1"/>
    </p:custDataLst>
    <p:extLst>
      <p:ext uri="{BB962C8B-B14F-4D97-AF65-F5344CB8AC3E}">
        <p14:creationId xmlns:p14="http://schemas.microsoft.com/office/powerpoint/2010/main" val="3552015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F42C-6498-8D44-A0EE-6BBCC106F4F2}"/>
              </a:ext>
            </a:extLst>
          </p:cNvPr>
          <p:cNvSpPr>
            <a:spLocks noGrp="1"/>
          </p:cNvSpPr>
          <p:nvPr>
            <p:ph type="title"/>
          </p:nvPr>
        </p:nvSpPr>
        <p:spPr>
          <a:xfrm>
            <a:off x="684213" y="227012"/>
            <a:ext cx="7769225" cy="1401787"/>
          </a:xfrm>
        </p:spPr>
        <p:txBody>
          <a:bodyPr/>
          <a:lstStyle/>
          <a:p>
            <a:pPr algn="l"/>
            <a:r>
              <a:rPr lang="en-US" sz="2100" dirty="0"/>
              <a:t>If a patient with asymptomatic metastatic </a:t>
            </a:r>
            <a:r>
              <a:rPr lang="en-US" sz="2100" dirty="0" err="1"/>
              <a:t>nonsquamous</a:t>
            </a:r>
            <a:r>
              <a:rPr lang="en-US" sz="2100" dirty="0"/>
              <a:t> NSCLC with an EGFR exon 19 deletion and a PD-L1 TPS of 60% responded to first-line </a:t>
            </a:r>
            <a:r>
              <a:rPr lang="en-US" sz="2100" dirty="0" err="1"/>
              <a:t>osimertinib</a:t>
            </a:r>
            <a:r>
              <a:rPr lang="en-US" sz="2100" dirty="0"/>
              <a:t> and then experienced disease progression, what would be your second-line treatment recommendation if the patient had acquired </a:t>
            </a:r>
            <a:r>
              <a:rPr lang="en-US" sz="2100" u="sng" dirty="0"/>
              <a:t>no further actionable mutations</a:t>
            </a:r>
            <a:r>
              <a:rPr lang="en-US" sz="2100" dirty="0"/>
              <a:t>? </a:t>
            </a:r>
          </a:p>
        </p:txBody>
      </p:sp>
      <p:sp>
        <p:nvSpPr>
          <p:cNvPr id="3" name="Content Placeholder 2">
            <a:extLst>
              <a:ext uri="{FF2B5EF4-FFF2-40B4-BE49-F238E27FC236}">
                <a16:creationId xmlns:a16="http://schemas.microsoft.com/office/drawing/2014/main" id="{AEE103DD-38FF-6740-A04B-4A7CA6FC13E7}"/>
              </a:ext>
            </a:extLst>
          </p:cNvPr>
          <p:cNvSpPr>
            <a:spLocks noGrp="1"/>
          </p:cNvSpPr>
          <p:nvPr>
            <p:ph idx="11"/>
          </p:nvPr>
        </p:nvSpPr>
        <p:spPr/>
        <p:txBody>
          <a:bodyPr/>
          <a:lstStyle/>
          <a:p>
            <a:r>
              <a:rPr lang="en-US" dirty="0"/>
              <a:t>Chemotherapy</a:t>
            </a:r>
          </a:p>
        </p:txBody>
      </p:sp>
      <p:sp>
        <p:nvSpPr>
          <p:cNvPr id="5" name="Content Placeholder 4">
            <a:extLst>
              <a:ext uri="{FF2B5EF4-FFF2-40B4-BE49-F238E27FC236}">
                <a16:creationId xmlns:a16="http://schemas.microsoft.com/office/drawing/2014/main" id="{CD2E0945-236B-2F46-BAB1-DCF71F7A7B66}"/>
              </a:ext>
            </a:extLst>
          </p:cNvPr>
          <p:cNvSpPr>
            <a:spLocks noGrp="1"/>
          </p:cNvSpPr>
          <p:nvPr>
            <p:ph idx="13"/>
          </p:nvPr>
        </p:nvSpPr>
        <p:spPr/>
        <p:txBody>
          <a:bodyPr/>
          <a:lstStyle/>
          <a:p>
            <a:r>
              <a:rPr lang="en-US" dirty="0"/>
              <a:t>Pembrolizumab/carbo/pemetrexed </a:t>
            </a:r>
          </a:p>
        </p:txBody>
      </p:sp>
      <p:sp>
        <p:nvSpPr>
          <p:cNvPr id="6" name="Content Placeholder 5">
            <a:extLst>
              <a:ext uri="{FF2B5EF4-FFF2-40B4-BE49-F238E27FC236}">
                <a16:creationId xmlns:a16="http://schemas.microsoft.com/office/drawing/2014/main" id="{9B1E2701-A56A-2445-BD0B-B5FCCCB21F85}"/>
              </a:ext>
            </a:extLst>
          </p:cNvPr>
          <p:cNvSpPr>
            <a:spLocks noGrp="1"/>
          </p:cNvSpPr>
          <p:nvPr>
            <p:ph idx="14"/>
          </p:nvPr>
        </p:nvSpPr>
        <p:spPr/>
        <p:txBody>
          <a:bodyPr/>
          <a:lstStyle/>
          <a:p>
            <a:r>
              <a:rPr lang="en-US" dirty="0" err="1"/>
              <a:t>Atezolizumab</a:t>
            </a:r>
            <a:r>
              <a:rPr lang="en-US" dirty="0"/>
              <a:t>/carbo/paclitaxel + bevacizumab </a:t>
            </a:r>
          </a:p>
        </p:txBody>
      </p:sp>
      <p:sp>
        <p:nvSpPr>
          <p:cNvPr id="7" name="Content Placeholder 6">
            <a:extLst>
              <a:ext uri="{FF2B5EF4-FFF2-40B4-BE49-F238E27FC236}">
                <a16:creationId xmlns:a16="http://schemas.microsoft.com/office/drawing/2014/main" id="{DE836137-7287-D449-B60A-60EDF0FEC08A}"/>
              </a:ext>
            </a:extLst>
          </p:cNvPr>
          <p:cNvSpPr>
            <a:spLocks noGrp="1"/>
          </p:cNvSpPr>
          <p:nvPr>
            <p:ph idx="15"/>
          </p:nvPr>
        </p:nvSpPr>
        <p:spPr/>
        <p:txBody>
          <a:bodyPr/>
          <a:lstStyle/>
          <a:p>
            <a:r>
              <a:rPr lang="en-US" dirty="0" err="1"/>
              <a:t>Atezolizumab</a:t>
            </a:r>
            <a:r>
              <a:rPr lang="en-US" dirty="0"/>
              <a:t>/carbo/paclitaxel + bevacizumab </a:t>
            </a:r>
          </a:p>
        </p:txBody>
      </p:sp>
      <p:sp>
        <p:nvSpPr>
          <p:cNvPr id="8" name="Content Placeholder 7">
            <a:extLst>
              <a:ext uri="{FF2B5EF4-FFF2-40B4-BE49-F238E27FC236}">
                <a16:creationId xmlns:a16="http://schemas.microsoft.com/office/drawing/2014/main" id="{AD8C7355-2A84-5242-8E5D-1FA6CEE0E521}"/>
              </a:ext>
            </a:extLst>
          </p:cNvPr>
          <p:cNvSpPr>
            <a:spLocks noGrp="1"/>
          </p:cNvSpPr>
          <p:nvPr>
            <p:ph idx="16"/>
          </p:nvPr>
        </p:nvSpPr>
        <p:spPr/>
        <p:txBody>
          <a:bodyPr/>
          <a:lstStyle/>
          <a:p>
            <a:r>
              <a:rPr lang="en-US" dirty="0"/>
              <a:t>Chemotherapy</a:t>
            </a:r>
          </a:p>
        </p:txBody>
      </p:sp>
      <p:sp>
        <p:nvSpPr>
          <p:cNvPr id="9" name="Content Placeholder 8">
            <a:extLst>
              <a:ext uri="{FF2B5EF4-FFF2-40B4-BE49-F238E27FC236}">
                <a16:creationId xmlns:a16="http://schemas.microsoft.com/office/drawing/2014/main" id="{BFB052D2-D5DA-EB4A-A03D-BC78721DA192}"/>
              </a:ext>
            </a:extLst>
          </p:cNvPr>
          <p:cNvSpPr>
            <a:spLocks noGrp="1"/>
          </p:cNvSpPr>
          <p:nvPr>
            <p:ph idx="17"/>
          </p:nvPr>
        </p:nvSpPr>
        <p:spPr/>
        <p:txBody>
          <a:bodyPr/>
          <a:lstStyle/>
          <a:p>
            <a:pPr>
              <a:lnSpc>
                <a:spcPts val="1480"/>
              </a:lnSpc>
            </a:pPr>
            <a:r>
              <a:rPr lang="en-US" sz="1400" dirty="0" err="1"/>
              <a:t>Atezolizumab</a:t>
            </a:r>
            <a:r>
              <a:rPr lang="en-US" sz="1400" dirty="0"/>
              <a:t>/carbo/paclitaxel + bevacizumab if no </a:t>
            </a:r>
            <a:r>
              <a:rPr lang="en-US" sz="1400" dirty="0" err="1"/>
              <a:t>hx</a:t>
            </a:r>
            <a:r>
              <a:rPr lang="en-US" sz="1400" dirty="0"/>
              <a:t> of CNS </a:t>
            </a:r>
            <a:r>
              <a:rPr lang="en-US" sz="1400" dirty="0" err="1"/>
              <a:t>mets</a:t>
            </a:r>
            <a:r>
              <a:rPr lang="en-US" sz="1400" dirty="0"/>
              <a:t>. Chemo + </a:t>
            </a:r>
            <a:r>
              <a:rPr lang="en-US" sz="1400" dirty="0" err="1"/>
              <a:t>osimertinib</a:t>
            </a:r>
            <a:r>
              <a:rPr lang="en-US" sz="1400" dirty="0"/>
              <a:t> if any </a:t>
            </a:r>
            <a:r>
              <a:rPr lang="en-US" sz="1400" dirty="0" err="1"/>
              <a:t>hx</a:t>
            </a:r>
            <a:r>
              <a:rPr lang="en-US" sz="1400" dirty="0"/>
              <a:t> of CNS </a:t>
            </a:r>
            <a:r>
              <a:rPr lang="en-US" sz="1400" dirty="0" err="1"/>
              <a:t>mets</a:t>
            </a:r>
            <a:r>
              <a:rPr lang="en-US" sz="1400" dirty="0"/>
              <a:t> that are currently well controlled </a:t>
            </a:r>
          </a:p>
        </p:txBody>
      </p:sp>
      <p:sp>
        <p:nvSpPr>
          <p:cNvPr id="10" name="Content Placeholder 9">
            <a:extLst>
              <a:ext uri="{FF2B5EF4-FFF2-40B4-BE49-F238E27FC236}">
                <a16:creationId xmlns:a16="http://schemas.microsoft.com/office/drawing/2014/main" id="{38875444-D391-B346-871D-1ABD36D16BD6}"/>
              </a:ext>
            </a:extLst>
          </p:cNvPr>
          <p:cNvSpPr>
            <a:spLocks noGrp="1"/>
          </p:cNvSpPr>
          <p:nvPr>
            <p:ph idx="18"/>
          </p:nvPr>
        </p:nvSpPr>
        <p:spPr/>
        <p:txBody>
          <a:bodyPr/>
          <a:lstStyle/>
          <a:p>
            <a:r>
              <a:rPr lang="en-US" dirty="0"/>
              <a:t>Carbo/pemetrexed/bevacizumab </a:t>
            </a:r>
          </a:p>
        </p:txBody>
      </p:sp>
      <p:sp>
        <p:nvSpPr>
          <p:cNvPr id="11" name="Content Placeholder 5">
            <a:extLst>
              <a:ext uri="{FF2B5EF4-FFF2-40B4-BE49-F238E27FC236}">
                <a16:creationId xmlns:a16="http://schemas.microsoft.com/office/drawing/2014/main" id="{5CCDEAD0-5759-6142-A0B4-598D0E8D48D6}"/>
              </a:ext>
            </a:extLst>
          </p:cNvPr>
          <p:cNvSpPr>
            <a:spLocks noGrp="1"/>
          </p:cNvSpPr>
          <p:nvPr>
            <p:ph idx="12"/>
          </p:nvPr>
        </p:nvSpPr>
        <p:spPr/>
        <p:txBody>
          <a:bodyPr/>
          <a:lstStyle/>
          <a:p>
            <a:r>
              <a:rPr lang="en-US" dirty="0" err="1"/>
              <a:t>Atezolizumab</a:t>
            </a:r>
            <a:r>
              <a:rPr lang="en-US" dirty="0"/>
              <a:t>/carbo/paclitaxel + bevacizumab </a:t>
            </a:r>
          </a:p>
        </p:txBody>
      </p:sp>
    </p:spTree>
    <p:custDataLst>
      <p:tags r:id="rId1"/>
    </p:custDataLst>
    <p:extLst>
      <p:ext uri="{BB962C8B-B14F-4D97-AF65-F5344CB8AC3E}">
        <p14:creationId xmlns:p14="http://schemas.microsoft.com/office/powerpoint/2010/main" val="35538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95536" y="3068960"/>
            <a:ext cx="8568952" cy="64807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200" hangingPunct="0">
              <a:lnSpc>
                <a:spcPct val="93000"/>
              </a:lnSpc>
              <a:buClr>
                <a:srgbClr val="000000"/>
              </a:buClr>
              <a:buSzPct val="45000"/>
              <a:buFont typeface="Wingdings" pitchFamily="2" charset="2"/>
              <a:buNone/>
            </a:pPr>
            <a:endParaRPr lang="en-US" sz="2400" b="0">
              <a:solidFill>
                <a:srgbClr val="FFFFFF"/>
              </a:solidFill>
              <a:latin typeface="Times New Roman" pitchFamily="18" charset="0"/>
            </a:endParaRPr>
          </a:p>
        </p:txBody>
      </p:sp>
      <p:sp>
        <p:nvSpPr>
          <p:cNvPr id="4" name="Content Placeholder 3"/>
          <p:cNvSpPr>
            <a:spLocks noGrp="1"/>
          </p:cNvSpPr>
          <p:nvPr>
            <p:ph idx="1"/>
          </p:nvPr>
        </p:nvSpPr>
        <p:spPr>
          <a:xfrm>
            <a:off x="467544" y="1193632"/>
            <a:ext cx="8568952" cy="5112568"/>
          </a:xfrm>
        </p:spPr>
        <p:txBody>
          <a:bodyPr>
            <a:noAutofit/>
          </a:bodyPr>
          <a:lstStyle/>
          <a:p>
            <a:pPr marL="98425" indent="0">
              <a:lnSpc>
                <a:spcPct val="100000"/>
              </a:lnSpc>
              <a:spcBef>
                <a:spcPts val="400"/>
              </a:spcBef>
              <a:spcAft>
                <a:spcPts val="0"/>
              </a:spcAft>
              <a:buNone/>
            </a:pPr>
            <a:r>
              <a:rPr lang="en-US" sz="2000" dirty="0">
                <a:solidFill>
                  <a:schemeClr val="tx1"/>
                </a:solidFill>
              </a:rPr>
              <a:t>Module 1: Evolving Paradigms for Patients with NSCLC and EGFR Tumor Mutations</a:t>
            </a:r>
          </a:p>
          <a:p>
            <a:pPr>
              <a:lnSpc>
                <a:spcPct val="100000"/>
              </a:lnSpc>
              <a:spcBef>
                <a:spcPts val="400"/>
              </a:spcBef>
              <a:spcAft>
                <a:spcPts val="0"/>
              </a:spcAft>
            </a:pPr>
            <a:r>
              <a:rPr lang="en-US" sz="1700" b="0" dirty="0"/>
              <a:t>Clinical development, validation and current nonresearch role of plasma-based assays </a:t>
            </a:r>
          </a:p>
          <a:p>
            <a:pPr>
              <a:lnSpc>
                <a:spcPct val="100000"/>
              </a:lnSpc>
              <a:spcBef>
                <a:spcPts val="400"/>
              </a:spcBef>
              <a:spcAft>
                <a:spcPts val="0"/>
              </a:spcAft>
            </a:pPr>
            <a:r>
              <a:rPr lang="en-US" sz="1700" b="0" dirty="0"/>
              <a:t>Incidence and identification of less frequently occurring EGFR tumor mutations</a:t>
            </a:r>
          </a:p>
          <a:p>
            <a:pPr>
              <a:lnSpc>
                <a:spcPct val="100000"/>
              </a:lnSpc>
              <a:spcBef>
                <a:spcPts val="400"/>
              </a:spcBef>
              <a:spcAft>
                <a:spcPts val="0"/>
              </a:spcAft>
            </a:pPr>
            <a:r>
              <a:rPr lang="en-US" sz="1700" b="0" dirty="0"/>
              <a:t>Design, efficacy and toxicity findings from the Phase III FLAURA trial</a:t>
            </a:r>
          </a:p>
          <a:p>
            <a:pPr>
              <a:lnSpc>
                <a:spcPct val="100000"/>
              </a:lnSpc>
              <a:spcBef>
                <a:spcPts val="400"/>
              </a:spcBef>
              <a:spcAft>
                <a:spcPts val="0"/>
              </a:spcAft>
            </a:pPr>
            <a:r>
              <a:rPr lang="en-US" sz="1700" b="0" dirty="0"/>
              <a:t>Available data with and current clinical role of EGFR TKIs for patients with CNS metastases</a:t>
            </a:r>
          </a:p>
          <a:p>
            <a:pPr marL="98425" indent="0">
              <a:lnSpc>
                <a:spcPct val="100000"/>
              </a:lnSpc>
              <a:spcBef>
                <a:spcPts val="400"/>
              </a:spcBef>
              <a:spcAft>
                <a:spcPts val="0"/>
              </a:spcAft>
              <a:buNone/>
            </a:pPr>
            <a:r>
              <a:rPr lang="en-US" sz="2000" dirty="0">
                <a:solidFill>
                  <a:schemeClr val="bg1"/>
                </a:solidFill>
              </a:rPr>
              <a:t>Module 2: Immune Checkpoint Inhibition for Patients with Locally Advanced NSCLC</a:t>
            </a:r>
          </a:p>
          <a:p>
            <a:pPr>
              <a:lnSpc>
                <a:spcPct val="100000"/>
              </a:lnSpc>
              <a:spcBef>
                <a:spcPts val="400"/>
              </a:spcBef>
              <a:spcAft>
                <a:spcPts val="0"/>
              </a:spcAft>
            </a:pPr>
            <a:r>
              <a:rPr lang="en-US" sz="1700" b="0" dirty="0"/>
              <a:t>Biologic rationale for the evaluation of anti-PD-1/PD-L1 antibodies </a:t>
            </a:r>
          </a:p>
          <a:p>
            <a:pPr>
              <a:lnSpc>
                <a:spcPct val="100000"/>
              </a:lnSpc>
              <a:spcBef>
                <a:spcPts val="400"/>
              </a:spcBef>
              <a:spcAft>
                <a:spcPts val="0"/>
              </a:spcAft>
            </a:pPr>
            <a:r>
              <a:rPr lang="en-US" sz="1700" b="0" dirty="0" err="1"/>
              <a:t>Durvalumab</a:t>
            </a:r>
            <a:r>
              <a:rPr lang="en-US" sz="1700" b="0" dirty="0"/>
              <a:t> consolidation after successful completion of chemoradiation therapy</a:t>
            </a:r>
          </a:p>
          <a:p>
            <a:pPr marL="98425" indent="0">
              <a:lnSpc>
                <a:spcPct val="100000"/>
              </a:lnSpc>
              <a:spcBef>
                <a:spcPts val="400"/>
              </a:spcBef>
              <a:spcAft>
                <a:spcPts val="0"/>
              </a:spcAft>
              <a:buNone/>
            </a:pPr>
            <a:r>
              <a:rPr lang="en-US" sz="2000" dirty="0"/>
              <a:t>Module 3: Recently Approved and Investigational Immunotherapeutic Combinations for Patients with Metastatic NSCLC</a:t>
            </a:r>
          </a:p>
          <a:p>
            <a:pPr>
              <a:lnSpc>
                <a:spcPct val="100000"/>
              </a:lnSpc>
              <a:spcBef>
                <a:spcPts val="400"/>
              </a:spcBef>
              <a:spcAft>
                <a:spcPts val="0"/>
              </a:spcAft>
            </a:pPr>
            <a:r>
              <a:rPr lang="en-US" sz="1700" b="0" dirty="0"/>
              <a:t>Available data with FDA-approved and emerging </a:t>
            </a:r>
            <a:r>
              <a:rPr lang="en-US" sz="1700" b="0" dirty="0" err="1"/>
              <a:t>chemoimmunotherapy</a:t>
            </a:r>
            <a:r>
              <a:rPr lang="en-US" sz="1700" b="0" dirty="0"/>
              <a:t> combinations</a:t>
            </a:r>
          </a:p>
          <a:p>
            <a:pPr>
              <a:lnSpc>
                <a:spcPct val="100000"/>
              </a:lnSpc>
              <a:spcBef>
                <a:spcPts val="400"/>
              </a:spcBef>
              <a:spcAft>
                <a:spcPts val="0"/>
              </a:spcAft>
            </a:pPr>
            <a:r>
              <a:rPr lang="en-US" sz="1700" b="0" dirty="0"/>
              <a:t>Findings from trials evaluating anti-PD-1/PD-L1 and anti-CTLA-4 combinations</a:t>
            </a:r>
          </a:p>
          <a:p>
            <a:pPr>
              <a:lnSpc>
                <a:spcPct val="100000"/>
              </a:lnSpc>
              <a:spcBef>
                <a:spcPts val="400"/>
              </a:spcBef>
              <a:spcAft>
                <a:spcPts val="0"/>
              </a:spcAft>
            </a:pPr>
            <a:r>
              <a:rPr lang="en-US" sz="1700" b="0" dirty="0"/>
              <a:t>Management of immune-related adverse events</a:t>
            </a:r>
          </a:p>
        </p:txBody>
      </p:sp>
      <p:sp>
        <p:nvSpPr>
          <p:cNvPr id="2" name="Title 1"/>
          <p:cNvSpPr>
            <a:spLocks noGrp="1"/>
          </p:cNvSpPr>
          <p:nvPr>
            <p:ph type="title"/>
          </p:nvPr>
        </p:nvSpPr>
        <p:spPr>
          <a:xfrm>
            <a:off x="647564" y="212904"/>
            <a:ext cx="7848872" cy="623808"/>
          </a:xfrm>
        </p:spPr>
        <p:txBody>
          <a:bodyPr>
            <a:noAutofit/>
          </a:bodyPr>
          <a:lstStyle/>
          <a:p>
            <a:pPr>
              <a:spcBef>
                <a:spcPts val="400"/>
              </a:spcBef>
            </a:pPr>
            <a:r>
              <a:rPr lang="en-US" sz="2800" i="1" dirty="0"/>
              <a:t> </a:t>
            </a:r>
            <a:br>
              <a:rPr lang="en-US" sz="2800" i="1" dirty="0"/>
            </a:br>
            <a:r>
              <a:rPr lang="en-US" sz="2800" i="1" dirty="0"/>
              <a:t> Novel and Emerging Therapeutic Strategies in the Management of Non-Small Cell Lung Cancer</a:t>
            </a:r>
            <a:endParaRPr lang="en-US" sz="2800" dirty="0">
              <a:solidFill>
                <a:srgbClr val="0000FF"/>
              </a:solidFill>
            </a:endParaRPr>
          </a:p>
        </p:txBody>
      </p:sp>
    </p:spTree>
    <p:custDataLst>
      <p:tags r:id="rId1"/>
    </p:custDataLst>
    <p:extLst>
      <p:ext uri="{BB962C8B-B14F-4D97-AF65-F5344CB8AC3E}">
        <p14:creationId xmlns:p14="http://schemas.microsoft.com/office/powerpoint/2010/main" val="3274675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6050-1A1D-3E49-BEA5-280DCCF39119}"/>
              </a:ext>
            </a:extLst>
          </p:cNvPr>
          <p:cNvSpPr>
            <a:spLocks noGrp="1"/>
          </p:cNvSpPr>
          <p:nvPr>
            <p:ph type="title"/>
          </p:nvPr>
        </p:nvSpPr>
        <p:spPr>
          <a:xfrm>
            <a:off x="539552" y="235612"/>
            <a:ext cx="7769225" cy="1143000"/>
          </a:xfrm>
        </p:spPr>
        <p:txBody>
          <a:bodyPr/>
          <a:lstStyle/>
          <a:p>
            <a:pPr algn="l"/>
            <a:r>
              <a:rPr lang="en-US" sz="1800" dirty="0"/>
              <a:t>In general, do you recommend </a:t>
            </a:r>
            <a:r>
              <a:rPr lang="en-US" sz="1800" dirty="0" err="1"/>
              <a:t>durvalumab</a:t>
            </a:r>
            <a:r>
              <a:rPr lang="en-US" sz="1800" dirty="0"/>
              <a:t> as consolidation treatment after chemoradiation therapy for patients with locally advanced NSCLC?</a:t>
            </a:r>
            <a:br>
              <a:rPr lang="en-US" sz="1800" dirty="0"/>
            </a:br>
            <a:br>
              <a:rPr lang="en-US" sz="1800" dirty="0"/>
            </a:br>
            <a:r>
              <a:rPr lang="en-US" sz="1800" dirty="0"/>
              <a:t>Based on available data and your own clinical experience, what is the likelihood that a patient would be able to successfully complete 1 year of </a:t>
            </a:r>
            <a:r>
              <a:rPr lang="en-US" sz="1800" dirty="0" err="1"/>
              <a:t>durvalumab</a:t>
            </a:r>
            <a:r>
              <a:rPr lang="en-US" sz="1800" dirty="0"/>
              <a:t> as consolidation therapy?</a:t>
            </a:r>
          </a:p>
        </p:txBody>
      </p:sp>
      <p:sp>
        <p:nvSpPr>
          <p:cNvPr id="3" name="Content Placeholder 2">
            <a:extLst>
              <a:ext uri="{FF2B5EF4-FFF2-40B4-BE49-F238E27FC236}">
                <a16:creationId xmlns:a16="http://schemas.microsoft.com/office/drawing/2014/main" id="{4FD070F5-E43E-254C-91E1-814F6C8400C2}"/>
              </a:ext>
            </a:extLst>
          </p:cNvPr>
          <p:cNvSpPr>
            <a:spLocks noGrp="1"/>
          </p:cNvSpPr>
          <p:nvPr>
            <p:ph idx="11"/>
          </p:nvPr>
        </p:nvSpPr>
        <p:spPr/>
        <p:txBody>
          <a:bodyPr/>
          <a:lstStyle/>
          <a:p>
            <a:r>
              <a:rPr lang="en-US" dirty="0"/>
              <a:t>Yes</a:t>
            </a:r>
          </a:p>
        </p:txBody>
      </p:sp>
      <p:sp>
        <p:nvSpPr>
          <p:cNvPr id="4" name="Content Placeholder 3">
            <a:extLst>
              <a:ext uri="{FF2B5EF4-FFF2-40B4-BE49-F238E27FC236}">
                <a16:creationId xmlns:a16="http://schemas.microsoft.com/office/drawing/2014/main" id="{40429091-ACD6-8F45-8B11-A5C35C6641F8}"/>
              </a:ext>
            </a:extLst>
          </p:cNvPr>
          <p:cNvSpPr>
            <a:spLocks noGrp="1"/>
          </p:cNvSpPr>
          <p:nvPr>
            <p:ph idx="12"/>
          </p:nvPr>
        </p:nvSpPr>
        <p:spPr/>
        <p:txBody>
          <a:bodyPr/>
          <a:lstStyle/>
          <a:p>
            <a:r>
              <a:rPr lang="en-US" dirty="0"/>
              <a:t>Yes</a:t>
            </a:r>
          </a:p>
        </p:txBody>
      </p:sp>
      <p:sp>
        <p:nvSpPr>
          <p:cNvPr id="5" name="Content Placeholder 4">
            <a:extLst>
              <a:ext uri="{FF2B5EF4-FFF2-40B4-BE49-F238E27FC236}">
                <a16:creationId xmlns:a16="http://schemas.microsoft.com/office/drawing/2014/main" id="{3297F9DC-4AFB-8F49-B61C-493336EF9E3F}"/>
              </a:ext>
            </a:extLst>
          </p:cNvPr>
          <p:cNvSpPr>
            <a:spLocks noGrp="1"/>
          </p:cNvSpPr>
          <p:nvPr>
            <p:ph idx="13"/>
          </p:nvPr>
        </p:nvSpPr>
        <p:spPr/>
        <p:txBody>
          <a:bodyPr/>
          <a:lstStyle/>
          <a:p>
            <a:r>
              <a:rPr lang="en-US" dirty="0"/>
              <a:t>Yes </a:t>
            </a:r>
          </a:p>
        </p:txBody>
      </p:sp>
      <p:sp>
        <p:nvSpPr>
          <p:cNvPr id="6" name="Content Placeholder 5">
            <a:extLst>
              <a:ext uri="{FF2B5EF4-FFF2-40B4-BE49-F238E27FC236}">
                <a16:creationId xmlns:a16="http://schemas.microsoft.com/office/drawing/2014/main" id="{3392D2AE-6292-454C-AB16-6C4AD9B6BA3A}"/>
              </a:ext>
            </a:extLst>
          </p:cNvPr>
          <p:cNvSpPr>
            <a:spLocks noGrp="1"/>
          </p:cNvSpPr>
          <p:nvPr>
            <p:ph idx="14"/>
          </p:nvPr>
        </p:nvSpPr>
        <p:spPr/>
        <p:txBody>
          <a:bodyPr/>
          <a:lstStyle/>
          <a:p>
            <a:r>
              <a:rPr lang="en-US" dirty="0"/>
              <a:t>Yes</a:t>
            </a:r>
          </a:p>
        </p:txBody>
      </p:sp>
      <p:sp>
        <p:nvSpPr>
          <p:cNvPr id="7" name="Content Placeholder 6">
            <a:extLst>
              <a:ext uri="{FF2B5EF4-FFF2-40B4-BE49-F238E27FC236}">
                <a16:creationId xmlns:a16="http://schemas.microsoft.com/office/drawing/2014/main" id="{383814A7-40DE-A743-93D8-CF2DA1245049}"/>
              </a:ext>
            </a:extLst>
          </p:cNvPr>
          <p:cNvSpPr>
            <a:spLocks noGrp="1"/>
          </p:cNvSpPr>
          <p:nvPr>
            <p:ph idx="15"/>
          </p:nvPr>
        </p:nvSpPr>
        <p:spPr/>
        <p:txBody>
          <a:bodyPr/>
          <a:lstStyle/>
          <a:p>
            <a:r>
              <a:rPr lang="en-US" dirty="0"/>
              <a:t>Yes </a:t>
            </a:r>
          </a:p>
        </p:txBody>
      </p:sp>
      <p:sp>
        <p:nvSpPr>
          <p:cNvPr id="8" name="Content Placeholder 7">
            <a:extLst>
              <a:ext uri="{FF2B5EF4-FFF2-40B4-BE49-F238E27FC236}">
                <a16:creationId xmlns:a16="http://schemas.microsoft.com/office/drawing/2014/main" id="{B83A68B7-754B-D748-B0E7-D2DF26C3F4C8}"/>
              </a:ext>
            </a:extLst>
          </p:cNvPr>
          <p:cNvSpPr>
            <a:spLocks noGrp="1"/>
          </p:cNvSpPr>
          <p:nvPr>
            <p:ph idx="16"/>
          </p:nvPr>
        </p:nvSpPr>
        <p:spPr/>
        <p:txBody>
          <a:bodyPr/>
          <a:lstStyle/>
          <a:p>
            <a:r>
              <a:rPr lang="en-US" dirty="0"/>
              <a:t>Yes</a:t>
            </a:r>
          </a:p>
        </p:txBody>
      </p:sp>
      <p:sp>
        <p:nvSpPr>
          <p:cNvPr id="9" name="Content Placeholder 8">
            <a:extLst>
              <a:ext uri="{FF2B5EF4-FFF2-40B4-BE49-F238E27FC236}">
                <a16:creationId xmlns:a16="http://schemas.microsoft.com/office/drawing/2014/main" id="{1A26C365-7760-104C-A4AE-831E93919AF2}"/>
              </a:ext>
            </a:extLst>
          </p:cNvPr>
          <p:cNvSpPr>
            <a:spLocks noGrp="1"/>
          </p:cNvSpPr>
          <p:nvPr>
            <p:ph idx="17"/>
          </p:nvPr>
        </p:nvSpPr>
        <p:spPr/>
        <p:txBody>
          <a:bodyPr/>
          <a:lstStyle/>
          <a:p>
            <a:r>
              <a:rPr lang="en-US" dirty="0"/>
              <a:t>Yes </a:t>
            </a:r>
          </a:p>
        </p:txBody>
      </p:sp>
      <p:sp>
        <p:nvSpPr>
          <p:cNvPr id="10" name="Content Placeholder 9">
            <a:extLst>
              <a:ext uri="{FF2B5EF4-FFF2-40B4-BE49-F238E27FC236}">
                <a16:creationId xmlns:a16="http://schemas.microsoft.com/office/drawing/2014/main" id="{5E0ADE91-A9FF-054E-8753-4A57893B6901}"/>
              </a:ext>
            </a:extLst>
          </p:cNvPr>
          <p:cNvSpPr>
            <a:spLocks noGrp="1"/>
          </p:cNvSpPr>
          <p:nvPr>
            <p:ph idx="18"/>
          </p:nvPr>
        </p:nvSpPr>
        <p:spPr/>
        <p:txBody>
          <a:bodyPr/>
          <a:lstStyle/>
          <a:p>
            <a:r>
              <a:rPr lang="en-US" dirty="0"/>
              <a:t>Yes </a:t>
            </a:r>
          </a:p>
        </p:txBody>
      </p:sp>
      <p:sp>
        <p:nvSpPr>
          <p:cNvPr id="11" name="Content Placeholder 10">
            <a:extLst>
              <a:ext uri="{FF2B5EF4-FFF2-40B4-BE49-F238E27FC236}">
                <a16:creationId xmlns:a16="http://schemas.microsoft.com/office/drawing/2014/main" id="{8BBEB573-5016-1D42-8D25-D52D8238518F}"/>
              </a:ext>
            </a:extLst>
          </p:cNvPr>
          <p:cNvSpPr>
            <a:spLocks noGrp="1"/>
          </p:cNvSpPr>
          <p:nvPr>
            <p:ph idx="19"/>
          </p:nvPr>
        </p:nvSpPr>
        <p:spPr/>
        <p:txBody>
          <a:bodyPr/>
          <a:lstStyle/>
          <a:p>
            <a:r>
              <a:rPr lang="en-US" dirty="0"/>
              <a:t>70%</a:t>
            </a:r>
          </a:p>
        </p:txBody>
      </p:sp>
      <p:sp>
        <p:nvSpPr>
          <p:cNvPr id="12" name="Content Placeholder 11">
            <a:extLst>
              <a:ext uri="{FF2B5EF4-FFF2-40B4-BE49-F238E27FC236}">
                <a16:creationId xmlns:a16="http://schemas.microsoft.com/office/drawing/2014/main" id="{470015B5-5FBE-934A-A7B3-40CF79030DE9}"/>
              </a:ext>
            </a:extLst>
          </p:cNvPr>
          <p:cNvSpPr>
            <a:spLocks noGrp="1"/>
          </p:cNvSpPr>
          <p:nvPr>
            <p:ph idx="20"/>
          </p:nvPr>
        </p:nvSpPr>
        <p:spPr/>
        <p:txBody>
          <a:bodyPr/>
          <a:lstStyle/>
          <a:p>
            <a:r>
              <a:rPr lang="en-US" dirty="0"/>
              <a:t>70%</a:t>
            </a:r>
          </a:p>
        </p:txBody>
      </p:sp>
      <p:sp>
        <p:nvSpPr>
          <p:cNvPr id="13" name="Content Placeholder 12">
            <a:extLst>
              <a:ext uri="{FF2B5EF4-FFF2-40B4-BE49-F238E27FC236}">
                <a16:creationId xmlns:a16="http://schemas.microsoft.com/office/drawing/2014/main" id="{3BB53616-705D-274B-BFF1-51E4EF44A8AF}"/>
              </a:ext>
            </a:extLst>
          </p:cNvPr>
          <p:cNvSpPr>
            <a:spLocks noGrp="1"/>
          </p:cNvSpPr>
          <p:nvPr>
            <p:ph idx="21"/>
          </p:nvPr>
        </p:nvSpPr>
        <p:spPr/>
        <p:txBody>
          <a:bodyPr/>
          <a:lstStyle/>
          <a:p>
            <a:r>
              <a:rPr lang="en-US" dirty="0"/>
              <a:t>40%</a:t>
            </a:r>
          </a:p>
        </p:txBody>
      </p:sp>
      <p:sp>
        <p:nvSpPr>
          <p:cNvPr id="14" name="Content Placeholder 13">
            <a:extLst>
              <a:ext uri="{FF2B5EF4-FFF2-40B4-BE49-F238E27FC236}">
                <a16:creationId xmlns:a16="http://schemas.microsoft.com/office/drawing/2014/main" id="{DF4F28A0-2DF4-1448-884D-8538EF2F2A8B}"/>
              </a:ext>
            </a:extLst>
          </p:cNvPr>
          <p:cNvSpPr>
            <a:spLocks noGrp="1"/>
          </p:cNvSpPr>
          <p:nvPr>
            <p:ph idx="22"/>
          </p:nvPr>
        </p:nvSpPr>
        <p:spPr/>
        <p:txBody>
          <a:bodyPr/>
          <a:lstStyle/>
          <a:p>
            <a:r>
              <a:rPr lang="en-US" dirty="0"/>
              <a:t>80%</a:t>
            </a:r>
          </a:p>
        </p:txBody>
      </p:sp>
      <p:sp>
        <p:nvSpPr>
          <p:cNvPr id="15" name="Content Placeholder 14">
            <a:extLst>
              <a:ext uri="{FF2B5EF4-FFF2-40B4-BE49-F238E27FC236}">
                <a16:creationId xmlns:a16="http://schemas.microsoft.com/office/drawing/2014/main" id="{68DD68BC-E1B3-234E-BDFF-3486D9AF22E9}"/>
              </a:ext>
            </a:extLst>
          </p:cNvPr>
          <p:cNvSpPr>
            <a:spLocks noGrp="1"/>
          </p:cNvSpPr>
          <p:nvPr>
            <p:ph idx="23"/>
          </p:nvPr>
        </p:nvSpPr>
        <p:spPr/>
        <p:txBody>
          <a:bodyPr/>
          <a:lstStyle/>
          <a:p>
            <a:r>
              <a:rPr lang="en-US" dirty="0"/>
              <a:t>75%</a:t>
            </a:r>
          </a:p>
        </p:txBody>
      </p:sp>
      <p:sp>
        <p:nvSpPr>
          <p:cNvPr id="16" name="Content Placeholder 15">
            <a:extLst>
              <a:ext uri="{FF2B5EF4-FFF2-40B4-BE49-F238E27FC236}">
                <a16:creationId xmlns:a16="http://schemas.microsoft.com/office/drawing/2014/main" id="{F42D71D9-AE9A-D640-BC6C-05D8D4022D67}"/>
              </a:ext>
            </a:extLst>
          </p:cNvPr>
          <p:cNvSpPr>
            <a:spLocks noGrp="1"/>
          </p:cNvSpPr>
          <p:nvPr>
            <p:ph idx="24"/>
          </p:nvPr>
        </p:nvSpPr>
        <p:spPr/>
        <p:txBody>
          <a:bodyPr/>
          <a:lstStyle/>
          <a:p>
            <a:r>
              <a:rPr lang="en-US" dirty="0"/>
              <a:t>75%</a:t>
            </a:r>
          </a:p>
        </p:txBody>
      </p:sp>
      <p:sp>
        <p:nvSpPr>
          <p:cNvPr id="17" name="Content Placeholder 16">
            <a:extLst>
              <a:ext uri="{FF2B5EF4-FFF2-40B4-BE49-F238E27FC236}">
                <a16:creationId xmlns:a16="http://schemas.microsoft.com/office/drawing/2014/main" id="{65D03ADB-7359-0F48-8928-B3C66E317B2B}"/>
              </a:ext>
            </a:extLst>
          </p:cNvPr>
          <p:cNvSpPr>
            <a:spLocks noGrp="1"/>
          </p:cNvSpPr>
          <p:nvPr>
            <p:ph idx="25"/>
          </p:nvPr>
        </p:nvSpPr>
        <p:spPr/>
        <p:txBody>
          <a:bodyPr/>
          <a:lstStyle/>
          <a:p>
            <a:r>
              <a:rPr lang="en-US" dirty="0"/>
              <a:t>70% </a:t>
            </a:r>
          </a:p>
        </p:txBody>
      </p:sp>
      <p:sp>
        <p:nvSpPr>
          <p:cNvPr id="18" name="Content Placeholder 17">
            <a:extLst>
              <a:ext uri="{FF2B5EF4-FFF2-40B4-BE49-F238E27FC236}">
                <a16:creationId xmlns:a16="http://schemas.microsoft.com/office/drawing/2014/main" id="{E05FD538-DC80-D844-8127-CDD650597858}"/>
              </a:ext>
            </a:extLst>
          </p:cNvPr>
          <p:cNvSpPr>
            <a:spLocks noGrp="1"/>
          </p:cNvSpPr>
          <p:nvPr>
            <p:ph idx="26"/>
          </p:nvPr>
        </p:nvSpPr>
        <p:spPr/>
        <p:txBody>
          <a:bodyPr/>
          <a:lstStyle/>
          <a:p>
            <a:pPr>
              <a:lnSpc>
                <a:spcPts val="1720"/>
              </a:lnSpc>
            </a:pPr>
            <a:r>
              <a:rPr lang="en-US" sz="1600" dirty="0"/>
              <a:t>60%</a:t>
            </a:r>
          </a:p>
        </p:txBody>
      </p:sp>
      <p:sp>
        <p:nvSpPr>
          <p:cNvPr id="19" name="Content Placeholder 18">
            <a:extLst>
              <a:ext uri="{FF2B5EF4-FFF2-40B4-BE49-F238E27FC236}">
                <a16:creationId xmlns:a16="http://schemas.microsoft.com/office/drawing/2014/main" id="{8C5097E0-D7AB-2E47-BDFA-6F2744C3CDC8}"/>
              </a:ext>
            </a:extLst>
          </p:cNvPr>
          <p:cNvSpPr>
            <a:spLocks noGrp="1"/>
          </p:cNvSpPr>
          <p:nvPr>
            <p:ph idx="27"/>
          </p:nvPr>
        </p:nvSpPr>
        <p:spPr/>
        <p:txBody>
          <a:bodyPr/>
          <a:lstStyle/>
          <a:p>
            <a:pPr>
              <a:lnSpc>
                <a:spcPts val="1200"/>
              </a:lnSpc>
            </a:pPr>
            <a:r>
              <a:rPr lang="en-US" sz="1200" dirty="0"/>
              <a:t>Consolidation </a:t>
            </a:r>
            <a:r>
              <a:rPr lang="en-US" sz="1200" dirty="0" err="1"/>
              <a:t>durvalumab</a:t>
            </a:r>
            <a:r>
              <a:rPr lang="en-US" sz="1200" dirty="0"/>
              <a:t>? </a:t>
            </a:r>
          </a:p>
        </p:txBody>
      </p:sp>
      <p:sp>
        <p:nvSpPr>
          <p:cNvPr id="20" name="Content Placeholder 19">
            <a:extLst>
              <a:ext uri="{FF2B5EF4-FFF2-40B4-BE49-F238E27FC236}">
                <a16:creationId xmlns:a16="http://schemas.microsoft.com/office/drawing/2014/main" id="{D20CA4CE-E3D1-1D45-AEBA-B87A2EA42349}"/>
              </a:ext>
            </a:extLst>
          </p:cNvPr>
          <p:cNvSpPr>
            <a:spLocks noGrp="1"/>
          </p:cNvSpPr>
          <p:nvPr>
            <p:ph idx="28"/>
          </p:nvPr>
        </p:nvSpPr>
        <p:spPr/>
        <p:txBody>
          <a:bodyPr/>
          <a:lstStyle/>
          <a:p>
            <a:pPr>
              <a:lnSpc>
                <a:spcPts val="1200"/>
              </a:lnSpc>
            </a:pPr>
            <a:r>
              <a:rPr lang="en-US" sz="1200" dirty="0"/>
              <a:t>Likelihood of completing 1 year</a:t>
            </a:r>
          </a:p>
        </p:txBody>
      </p:sp>
    </p:spTree>
    <p:custDataLst>
      <p:tags r:id="rId1"/>
    </p:custDataLst>
    <p:extLst>
      <p:ext uri="{BB962C8B-B14F-4D97-AF65-F5344CB8AC3E}">
        <p14:creationId xmlns:p14="http://schemas.microsoft.com/office/powerpoint/2010/main" val="13919267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2921-C041-204B-BA0C-1DBF4178A2D0}"/>
              </a:ext>
            </a:extLst>
          </p:cNvPr>
          <p:cNvSpPr>
            <a:spLocks noGrp="1"/>
          </p:cNvSpPr>
          <p:nvPr>
            <p:ph type="title"/>
          </p:nvPr>
        </p:nvSpPr>
        <p:spPr/>
        <p:txBody>
          <a:bodyPr/>
          <a:lstStyle/>
          <a:p>
            <a:pPr algn="l"/>
            <a:r>
              <a:rPr lang="en-US" sz="2400" dirty="0"/>
              <a:t>What are the </a:t>
            </a:r>
            <a:r>
              <a:rPr lang="en-US" sz="2400" u="sng" dirty="0"/>
              <a:t>shortest and longest</a:t>
            </a:r>
            <a:r>
              <a:rPr lang="en-US" sz="2400" dirty="0"/>
              <a:t> periods of time that you would wait after the completion of chemoradiation therapy to begin treatment with consolidation </a:t>
            </a:r>
            <a:r>
              <a:rPr lang="en-US" sz="2400" dirty="0" err="1"/>
              <a:t>durvalumab</a:t>
            </a:r>
            <a:r>
              <a:rPr lang="en-US" sz="2400" dirty="0"/>
              <a:t>? </a:t>
            </a:r>
          </a:p>
        </p:txBody>
      </p:sp>
      <p:sp>
        <p:nvSpPr>
          <p:cNvPr id="3" name="Content Placeholder 2">
            <a:extLst>
              <a:ext uri="{FF2B5EF4-FFF2-40B4-BE49-F238E27FC236}">
                <a16:creationId xmlns:a16="http://schemas.microsoft.com/office/drawing/2014/main" id="{F89F61AA-C82C-1846-93B7-17BF0C9B8EC4}"/>
              </a:ext>
            </a:extLst>
          </p:cNvPr>
          <p:cNvSpPr>
            <a:spLocks noGrp="1"/>
          </p:cNvSpPr>
          <p:nvPr>
            <p:ph idx="11"/>
          </p:nvPr>
        </p:nvSpPr>
        <p:spPr/>
        <p:txBody>
          <a:bodyPr/>
          <a:lstStyle/>
          <a:p>
            <a:r>
              <a:rPr lang="en-US" dirty="0"/>
              <a:t>1 day</a:t>
            </a:r>
          </a:p>
        </p:txBody>
      </p:sp>
      <p:sp>
        <p:nvSpPr>
          <p:cNvPr id="4" name="Content Placeholder 3">
            <a:extLst>
              <a:ext uri="{FF2B5EF4-FFF2-40B4-BE49-F238E27FC236}">
                <a16:creationId xmlns:a16="http://schemas.microsoft.com/office/drawing/2014/main" id="{DA808366-6ECE-3E4D-989F-751BA83936CD}"/>
              </a:ext>
            </a:extLst>
          </p:cNvPr>
          <p:cNvSpPr>
            <a:spLocks noGrp="1"/>
          </p:cNvSpPr>
          <p:nvPr>
            <p:ph idx="12"/>
          </p:nvPr>
        </p:nvSpPr>
        <p:spPr/>
        <p:txBody>
          <a:bodyPr/>
          <a:lstStyle/>
          <a:p>
            <a:r>
              <a:rPr lang="en-US" dirty="0"/>
              <a:t>14 days</a:t>
            </a:r>
          </a:p>
        </p:txBody>
      </p:sp>
      <p:sp>
        <p:nvSpPr>
          <p:cNvPr id="5" name="Content Placeholder 4">
            <a:extLst>
              <a:ext uri="{FF2B5EF4-FFF2-40B4-BE49-F238E27FC236}">
                <a16:creationId xmlns:a16="http://schemas.microsoft.com/office/drawing/2014/main" id="{F8372D34-3285-944E-B675-9627740135D4}"/>
              </a:ext>
            </a:extLst>
          </p:cNvPr>
          <p:cNvSpPr>
            <a:spLocks noGrp="1"/>
          </p:cNvSpPr>
          <p:nvPr>
            <p:ph idx="13"/>
          </p:nvPr>
        </p:nvSpPr>
        <p:spPr/>
        <p:txBody>
          <a:bodyPr/>
          <a:lstStyle/>
          <a:p>
            <a:r>
              <a:rPr lang="en-US" dirty="0"/>
              <a:t>1 day </a:t>
            </a:r>
          </a:p>
        </p:txBody>
      </p:sp>
      <p:sp>
        <p:nvSpPr>
          <p:cNvPr id="6" name="Content Placeholder 5">
            <a:extLst>
              <a:ext uri="{FF2B5EF4-FFF2-40B4-BE49-F238E27FC236}">
                <a16:creationId xmlns:a16="http://schemas.microsoft.com/office/drawing/2014/main" id="{CB6A02CD-35BD-7F49-ADB7-6103D19BFCC8}"/>
              </a:ext>
            </a:extLst>
          </p:cNvPr>
          <p:cNvSpPr>
            <a:spLocks noGrp="1"/>
          </p:cNvSpPr>
          <p:nvPr>
            <p:ph idx="14"/>
          </p:nvPr>
        </p:nvSpPr>
        <p:spPr/>
        <p:txBody>
          <a:bodyPr/>
          <a:lstStyle/>
          <a:p>
            <a:r>
              <a:rPr lang="en-US"/>
              <a:t>1 day</a:t>
            </a:r>
            <a:endParaRPr lang="en-US" dirty="0"/>
          </a:p>
        </p:txBody>
      </p:sp>
      <p:sp>
        <p:nvSpPr>
          <p:cNvPr id="7" name="Content Placeholder 6">
            <a:extLst>
              <a:ext uri="{FF2B5EF4-FFF2-40B4-BE49-F238E27FC236}">
                <a16:creationId xmlns:a16="http://schemas.microsoft.com/office/drawing/2014/main" id="{C00CC713-9396-0840-84E1-BC73C7B46B71}"/>
              </a:ext>
            </a:extLst>
          </p:cNvPr>
          <p:cNvSpPr>
            <a:spLocks noGrp="1"/>
          </p:cNvSpPr>
          <p:nvPr>
            <p:ph idx="15"/>
          </p:nvPr>
        </p:nvSpPr>
        <p:spPr/>
        <p:txBody>
          <a:bodyPr/>
          <a:lstStyle/>
          <a:p>
            <a:r>
              <a:rPr lang="en-US" dirty="0"/>
              <a:t>14 days </a:t>
            </a:r>
          </a:p>
        </p:txBody>
      </p:sp>
      <p:sp>
        <p:nvSpPr>
          <p:cNvPr id="8" name="Content Placeholder 7">
            <a:extLst>
              <a:ext uri="{FF2B5EF4-FFF2-40B4-BE49-F238E27FC236}">
                <a16:creationId xmlns:a16="http://schemas.microsoft.com/office/drawing/2014/main" id="{9C708589-DD5D-6F46-A296-506FCC816156}"/>
              </a:ext>
            </a:extLst>
          </p:cNvPr>
          <p:cNvSpPr>
            <a:spLocks noGrp="1"/>
          </p:cNvSpPr>
          <p:nvPr>
            <p:ph idx="16"/>
          </p:nvPr>
        </p:nvSpPr>
        <p:spPr/>
        <p:txBody>
          <a:bodyPr/>
          <a:lstStyle/>
          <a:p>
            <a:r>
              <a:rPr lang="en-US" dirty="0"/>
              <a:t>14 days</a:t>
            </a:r>
          </a:p>
        </p:txBody>
      </p:sp>
      <p:sp>
        <p:nvSpPr>
          <p:cNvPr id="9" name="Content Placeholder 8">
            <a:extLst>
              <a:ext uri="{FF2B5EF4-FFF2-40B4-BE49-F238E27FC236}">
                <a16:creationId xmlns:a16="http://schemas.microsoft.com/office/drawing/2014/main" id="{48B7431D-20E1-4143-A2F3-E8BA44C0F803}"/>
              </a:ext>
            </a:extLst>
          </p:cNvPr>
          <p:cNvSpPr>
            <a:spLocks noGrp="1"/>
          </p:cNvSpPr>
          <p:nvPr>
            <p:ph idx="17"/>
          </p:nvPr>
        </p:nvSpPr>
        <p:spPr/>
        <p:txBody>
          <a:bodyPr/>
          <a:lstStyle/>
          <a:p>
            <a:r>
              <a:rPr lang="en-US" dirty="0"/>
              <a:t>7 days </a:t>
            </a:r>
          </a:p>
        </p:txBody>
      </p:sp>
      <p:sp>
        <p:nvSpPr>
          <p:cNvPr id="10" name="Content Placeholder 9">
            <a:extLst>
              <a:ext uri="{FF2B5EF4-FFF2-40B4-BE49-F238E27FC236}">
                <a16:creationId xmlns:a16="http://schemas.microsoft.com/office/drawing/2014/main" id="{A3BF068E-C6F9-594E-B495-42A5D27D59A0}"/>
              </a:ext>
            </a:extLst>
          </p:cNvPr>
          <p:cNvSpPr>
            <a:spLocks noGrp="1"/>
          </p:cNvSpPr>
          <p:nvPr>
            <p:ph idx="18"/>
          </p:nvPr>
        </p:nvSpPr>
        <p:spPr/>
        <p:txBody>
          <a:bodyPr/>
          <a:lstStyle/>
          <a:p>
            <a:r>
              <a:rPr lang="en-US" dirty="0"/>
              <a:t>1 day </a:t>
            </a:r>
          </a:p>
        </p:txBody>
      </p:sp>
      <p:sp>
        <p:nvSpPr>
          <p:cNvPr id="11" name="Content Placeholder 10">
            <a:extLst>
              <a:ext uri="{FF2B5EF4-FFF2-40B4-BE49-F238E27FC236}">
                <a16:creationId xmlns:a16="http://schemas.microsoft.com/office/drawing/2014/main" id="{FE457CE4-73B3-9246-B2A3-C4793595E80F}"/>
              </a:ext>
            </a:extLst>
          </p:cNvPr>
          <p:cNvSpPr>
            <a:spLocks noGrp="1"/>
          </p:cNvSpPr>
          <p:nvPr>
            <p:ph idx="19"/>
          </p:nvPr>
        </p:nvSpPr>
        <p:spPr/>
        <p:txBody>
          <a:bodyPr/>
          <a:lstStyle/>
          <a:p>
            <a:r>
              <a:rPr lang="en-US" dirty="0"/>
              <a:t>56 days</a:t>
            </a:r>
          </a:p>
        </p:txBody>
      </p:sp>
      <p:sp>
        <p:nvSpPr>
          <p:cNvPr id="12" name="Content Placeholder 11">
            <a:extLst>
              <a:ext uri="{FF2B5EF4-FFF2-40B4-BE49-F238E27FC236}">
                <a16:creationId xmlns:a16="http://schemas.microsoft.com/office/drawing/2014/main" id="{B1A3FB91-1B48-F448-B574-1215A6AAD80F}"/>
              </a:ext>
            </a:extLst>
          </p:cNvPr>
          <p:cNvSpPr>
            <a:spLocks noGrp="1"/>
          </p:cNvSpPr>
          <p:nvPr>
            <p:ph idx="20"/>
          </p:nvPr>
        </p:nvSpPr>
        <p:spPr/>
        <p:txBody>
          <a:bodyPr/>
          <a:lstStyle/>
          <a:p>
            <a:r>
              <a:rPr lang="en-US" dirty="0"/>
              <a:t>84 days</a:t>
            </a:r>
          </a:p>
        </p:txBody>
      </p:sp>
      <p:sp>
        <p:nvSpPr>
          <p:cNvPr id="13" name="Content Placeholder 12">
            <a:extLst>
              <a:ext uri="{FF2B5EF4-FFF2-40B4-BE49-F238E27FC236}">
                <a16:creationId xmlns:a16="http://schemas.microsoft.com/office/drawing/2014/main" id="{486FC7F7-3E02-654F-B0F9-22DE9167413E}"/>
              </a:ext>
            </a:extLst>
          </p:cNvPr>
          <p:cNvSpPr>
            <a:spLocks noGrp="1"/>
          </p:cNvSpPr>
          <p:nvPr>
            <p:ph idx="21"/>
          </p:nvPr>
        </p:nvSpPr>
        <p:spPr/>
        <p:txBody>
          <a:bodyPr/>
          <a:lstStyle/>
          <a:p>
            <a:r>
              <a:rPr lang="en-US" dirty="0"/>
              <a:t>90 days </a:t>
            </a:r>
          </a:p>
        </p:txBody>
      </p:sp>
      <p:sp>
        <p:nvSpPr>
          <p:cNvPr id="14" name="Content Placeholder 13">
            <a:extLst>
              <a:ext uri="{FF2B5EF4-FFF2-40B4-BE49-F238E27FC236}">
                <a16:creationId xmlns:a16="http://schemas.microsoft.com/office/drawing/2014/main" id="{A32E571D-7A64-CD45-ADB1-5CE539931488}"/>
              </a:ext>
            </a:extLst>
          </p:cNvPr>
          <p:cNvSpPr>
            <a:spLocks noGrp="1"/>
          </p:cNvSpPr>
          <p:nvPr>
            <p:ph idx="22"/>
          </p:nvPr>
        </p:nvSpPr>
        <p:spPr/>
        <p:txBody>
          <a:bodyPr/>
          <a:lstStyle/>
          <a:p>
            <a:r>
              <a:rPr lang="en-US" dirty="0"/>
              <a:t>42 days</a:t>
            </a:r>
          </a:p>
        </p:txBody>
      </p:sp>
      <p:sp>
        <p:nvSpPr>
          <p:cNvPr id="15" name="Content Placeholder 14">
            <a:extLst>
              <a:ext uri="{FF2B5EF4-FFF2-40B4-BE49-F238E27FC236}">
                <a16:creationId xmlns:a16="http://schemas.microsoft.com/office/drawing/2014/main" id="{E30FCE35-6E35-254F-8FB1-CFC38BDEE746}"/>
              </a:ext>
            </a:extLst>
          </p:cNvPr>
          <p:cNvSpPr>
            <a:spLocks noGrp="1"/>
          </p:cNvSpPr>
          <p:nvPr>
            <p:ph idx="23"/>
          </p:nvPr>
        </p:nvSpPr>
        <p:spPr/>
        <p:txBody>
          <a:bodyPr/>
          <a:lstStyle/>
          <a:p>
            <a:r>
              <a:rPr lang="en-US" dirty="0"/>
              <a:t>45 days </a:t>
            </a:r>
          </a:p>
        </p:txBody>
      </p:sp>
      <p:sp>
        <p:nvSpPr>
          <p:cNvPr id="16" name="Content Placeholder 15">
            <a:extLst>
              <a:ext uri="{FF2B5EF4-FFF2-40B4-BE49-F238E27FC236}">
                <a16:creationId xmlns:a16="http://schemas.microsoft.com/office/drawing/2014/main" id="{70100D1A-2F62-964D-BF2F-91FCC86564E6}"/>
              </a:ext>
            </a:extLst>
          </p:cNvPr>
          <p:cNvSpPr>
            <a:spLocks noGrp="1"/>
          </p:cNvSpPr>
          <p:nvPr>
            <p:ph idx="24"/>
          </p:nvPr>
        </p:nvSpPr>
        <p:spPr/>
        <p:txBody>
          <a:bodyPr/>
          <a:lstStyle/>
          <a:p>
            <a:r>
              <a:rPr lang="en-US" dirty="0"/>
              <a:t>90 days</a:t>
            </a:r>
          </a:p>
        </p:txBody>
      </p:sp>
      <p:sp>
        <p:nvSpPr>
          <p:cNvPr id="17" name="Content Placeholder 16">
            <a:extLst>
              <a:ext uri="{FF2B5EF4-FFF2-40B4-BE49-F238E27FC236}">
                <a16:creationId xmlns:a16="http://schemas.microsoft.com/office/drawing/2014/main" id="{50276B9D-E7D4-5642-A799-D042913090DC}"/>
              </a:ext>
            </a:extLst>
          </p:cNvPr>
          <p:cNvSpPr>
            <a:spLocks noGrp="1"/>
          </p:cNvSpPr>
          <p:nvPr>
            <p:ph idx="25"/>
          </p:nvPr>
        </p:nvSpPr>
        <p:spPr/>
        <p:txBody>
          <a:bodyPr/>
          <a:lstStyle/>
          <a:p>
            <a:r>
              <a:rPr lang="en-US" dirty="0"/>
              <a:t>56 days </a:t>
            </a:r>
          </a:p>
        </p:txBody>
      </p:sp>
      <p:sp>
        <p:nvSpPr>
          <p:cNvPr id="18" name="Content Placeholder 17">
            <a:extLst>
              <a:ext uri="{FF2B5EF4-FFF2-40B4-BE49-F238E27FC236}">
                <a16:creationId xmlns:a16="http://schemas.microsoft.com/office/drawing/2014/main" id="{F29A9153-103D-0542-949E-D6A61015D1C0}"/>
              </a:ext>
            </a:extLst>
          </p:cNvPr>
          <p:cNvSpPr>
            <a:spLocks noGrp="1"/>
          </p:cNvSpPr>
          <p:nvPr>
            <p:ph idx="26"/>
          </p:nvPr>
        </p:nvSpPr>
        <p:spPr/>
        <p:txBody>
          <a:bodyPr/>
          <a:lstStyle/>
          <a:p>
            <a:r>
              <a:rPr lang="en-US" dirty="0"/>
              <a:t>42 days </a:t>
            </a:r>
          </a:p>
        </p:txBody>
      </p:sp>
      <p:sp>
        <p:nvSpPr>
          <p:cNvPr id="19" name="Content Placeholder 18">
            <a:extLst>
              <a:ext uri="{FF2B5EF4-FFF2-40B4-BE49-F238E27FC236}">
                <a16:creationId xmlns:a16="http://schemas.microsoft.com/office/drawing/2014/main" id="{437BB657-9AFF-0941-B60A-4E89E66F655B}"/>
              </a:ext>
            </a:extLst>
          </p:cNvPr>
          <p:cNvSpPr>
            <a:spLocks noGrp="1"/>
          </p:cNvSpPr>
          <p:nvPr>
            <p:ph idx="27"/>
          </p:nvPr>
        </p:nvSpPr>
        <p:spPr/>
        <p:txBody>
          <a:bodyPr/>
          <a:lstStyle/>
          <a:p>
            <a:r>
              <a:rPr lang="en-US" sz="1200" dirty="0"/>
              <a:t>Shortest period </a:t>
            </a:r>
          </a:p>
        </p:txBody>
      </p:sp>
      <p:sp>
        <p:nvSpPr>
          <p:cNvPr id="20" name="Content Placeholder 19">
            <a:extLst>
              <a:ext uri="{FF2B5EF4-FFF2-40B4-BE49-F238E27FC236}">
                <a16:creationId xmlns:a16="http://schemas.microsoft.com/office/drawing/2014/main" id="{67E4D547-429C-AD48-8CD6-52CBF27EC75B}"/>
              </a:ext>
            </a:extLst>
          </p:cNvPr>
          <p:cNvSpPr>
            <a:spLocks noGrp="1"/>
          </p:cNvSpPr>
          <p:nvPr>
            <p:ph idx="28"/>
          </p:nvPr>
        </p:nvSpPr>
        <p:spPr/>
        <p:txBody>
          <a:bodyPr/>
          <a:lstStyle/>
          <a:p>
            <a:r>
              <a:rPr lang="en-US" sz="1200" dirty="0"/>
              <a:t>Longest period </a:t>
            </a:r>
          </a:p>
        </p:txBody>
      </p:sp>
    </p:spTree>
    <p:custDataLst>
      <p:tags r:id="rId1"/>
    </p:custDataLst>
    <p:extLst>
      <p:ext uri="{BB962C8B-B14F-4D97-AF65-F5344CB8AC3E}">
        <p14:creationId xmlns:p14="http://schemas.microsoft.com/office/powerpoint/2010/main" val="135970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69" y="0"/>
            <a:ext cx="8425778" cy="1143000"/>
          </a:xfrm>
        </p:spPr>
        <p:txBody>
          <a:bodyPr/>
          <a:lstStyle/>
          <a:p>
            <a:r>
              <a:rPr lang="en-US" dirty="0"/>
              <a:t>Rationale for Immune Checkpoint Inhibitors After Chemoradiation Therapy for Locally Advanced NSCLC</a:t>
            </a:r>
          </a:p>
        </p:txBody>
      </p:sp>
      <p:sp>
        <p:nvSpPr>
          <p:cNvPr id="5" name="TextBox 4"/>
          <p:cNvSpPr txBox="1"/>
          <p:nvPr/>
        </p:nvSpPr>
        <p:spPr>
          <a:xfrm>
            <a:off x="107504" y="6484114"/>
            <a:ext cx="7560840" cy="338554"/>
          </a:xfrm>
          <a:prstGeom prst="rect">
            <a:avLst/>
          </a:prstGeom>
          <a:noFill/>
        </p:spPr>
        <p:txBody>
          <a:bodyPr wrap="square" rtlCol="0" anchor="b">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Chen HHW et al. </a:t>
            </a:r>
            <a:r>
              <a:rPr kumimoji="0" lang="en-US" sz="1600" b="0" i="1" u="none" strike="noStrike" kern="1200" cap="none" spc="0" normalizeH="0" baseline="0" noProof="0" dirty="0" err="1">
                <a:ln>
                  <a:noFill/>
                </a:ln>
                <a:solidFill>
                  <a:srgbClr val="000000"/>
                </a:solidFill>
                <a:effectLst/>
                <a:uLnTx/>
                <a:uFillTx/>
                <a:latin typeface="Calibri"/>
                <a:ea typeface="MS PGothic" charset="0"/>
              </a:rPr>
              <a:t>Oncotarget</a:t>
            </a:r>
            <a:r>
              <a:rPr kumimoji="0" lang="en-US" sz="1600" b="0" i="0" u="none" strike="noStrike" kern="1200" cap="none" spc="0" normalizeH="0" baseline="0" noProof="0" dirty="0">
                <a:ln>
                  <a:noFill/>
                </a:ln>
                <a:solidFill>
                  <a:srgbClr val="000000"/>
                </a:solidFill>
                <a:effectLst/>
                <a:uLnTx/>
                <a:uFillTx/>
                <a:latin typeface="Calibri"/>
                <a:ea typeface="MS PGothic" charset="0"/>
              </a:rPr>
              <a:t> 2017;</a:t>
            </a:r>
            <a:r>
              <a:rPr kumimoji="0" lang="is-IS" sz="1600" b="0" i="0" u="none" strike="noStrike" kern="1200" cap="none" spc="0" normalizeH="0" baseline="0" noProof="0" dirty="0">
                <a:ln>
                  <a:noFill/>
                </a:ln>
                <a:solidFill>
                  <a:srgbClr val="000000"/>
                </a:solidFill>
                <a:effectLst/>
                <a:uLnTx/>
                <a:uFillTx/>
                <a:latin typeface="Calibri"/>
                <a:ea typeface="MS PGothic" charset="0"/>
              </a:rPr>
              <a:t>8(37):62742-58.</a:t>
            </a:r>
            <a:endParaRPr kumimoji="0" lang="en-US" sz="1600" b="0" i="0" u="none" strike="noStrike" kern="1200" cap="none" spc="0" normalizeH="0" baseline="0" noProof="0" dirty="0">
              <a:ln>
                <a:noFill/>
              </a:ln>
              <a:solidFill>
                <a:srgbClr val="000000"/>
              </a:solidFill>
              <a:effectLst/>
              <a:uLnTx/>
              <a:uFillTx/>
              <a:latin typeface="Calibri"/>
              <a:ea typeface="MS PGothic" charset="0"/>
            </a:endParaRPr>
          </a:p>
        </p:txBody>
      </p:sp>
      <p:sp>
        <p:nvSpPr>
          <p:cNvPr id="6" name="Content Placeholder 6"/>
          <p:cNvSpPr>
            <a:spLocks noGrp="1"/>
          </p:cNvSpPr>
          <p:nvPr>
            <p:ph idx="1"/>
          </p:nvPr>
        </p:nvSpPr>
        <p:spPr>
          <a:xfrm>
            <a:off x="503127" y="5252077"/>
            <a:ext cx="6769594" cy="1065310"/>
          </a:xfrm>
        </p:spPr>
        <p:txBody>
          <a:bodyPr/>
          <a:lstStyle/>
          <a:p>
            <a:pPr>
              <a:lnSpc>
                <a:spcPct val="100000"/>
              </a:lnSpc>
              <a:spcBef>
                <a:spcPts val="0"/>
              </a:spcBef>
            </a:pPr>
            <a:r>
              <a:rPr lang="en-US" sz="1700" b="0" dirty="0" err="1">
                <a:solidFill>
                  <a:schemeClr val="tx1"/>
                </a:solidFill>
              </a:rPr>
              <a:t>Chemoradiation</a:t>
            </a:r>
            <a:r>
              <a:rPr lang="en-US" sz="1700" b="0" dirty="0">
                <a:solidFill>
                  <a:schemeClr val="tx1"/>
                </a:solidFill>
              </a:rPr>
              <a:t> therapy may increase </a:t>
            </a:r>
            <a:r>
              <a:rPr lang="en-US" sz="1700" b="0" dirty="0" err="1">
                <a:solidFill>
                  <a:schemeClr val="tx1"/>
                </a:solidFill>
              </a:rPr>
              <a:t>neoantigen</a:t>
            </a:r>
            <a:r>
              <a:rPr lang="en-US" sz="1700" b="0" dirty="0">
                <a:solidFill>
                  <a:schemeClr val="tx1"/>
                </a:solidFill>
              </a:rPr>
              <a:t> production, which promotes T-cell infiltration</a:t>
            </a:r>
          </a:p>
          <a:p>
            <a:pPr>
              <a:lnSpc>
                <a:spcPct val="100000"/>
              </a:lnSpc>
              <a:spcBef>
                <a:spcPts val="0"/>
              </a:spcBef>
            </a:pPr>
            <a:r>
              <a:rPr lang="en-US" sz="1700" b="0" dirty="0">
                <a:solidFill>
                  <a:schemeClr val="tx1"/>
                </a:solidFill>
              </a:rPr>
              <a:t>Immune checkpoint inhibitors prevent PD-1/PD-L1 proteins from interfering with cytotoxic T-cell response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66" y="1130117"/>
            <a:ext cx="7172784" cy="4121960"/>
          </a:xfrm>
          <a:prstGeom prst="rect">
            <a:avLst/>
          </a:prstGeom>
        </p:spPr>
      </p:pic>
    </p:spTree>
    <p:custDataLst>
      <p:tags r:id="rId1"/>
    </p:custDataLst>
    <p:extLst>
      <p:ext uri="{BB962C8B-B14F-4D97-AF65-F5344CB8AC3E}">
        <p14:creationId xmlns:p14="http://schemas.microsoft.com/office/powerpoint/2010/main" val="2006787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Phase III Trial of </a:t>
            </a:r>
            <a:r>
              <a:rPr lang="en-US" dirty="0" err="1"/>
              <a:t>Durvalumab</a:t>
            </a:r>
            <a:r>
              <a:rPr lang="en-US" dirty="0"/>
              <a:t> After </a:t>
            </a:r>
            <a:r>
              <a:rPr lang="en-US" dirty="0" err="1"/>
              <a:t>Chemoradiation</a:t>
            </a:r>
            <a:r>
              <a:rPr lang="en-US" dirty="0"/>
              <a:t> Therapy in Stage III, Locally Advanced, </a:t>
            </a:r>
            <a:r>
              <a:rPr lang="en-US" dirty="0" err="1"/>
              <a:t>Unresectable</a:t>
            </a:r>
            <a:r>
              <a:rPr lang="en-US" dirty="0"/>
              <a:t> NSCLC</a:t>
            </a:r>
            <a:endParaRPr lang="en-US" sz="2101" dirty="0">
              <a:solidFill>
                <a:schemeClr val="tx1"/>
              </a:solidFill>
            </a:endParaRPr>
          </a:p>
        </p:txBody>
      </p:sp>
      <p:sp>
        <p:nvSpPr>
          <p:cNvPr id="4" name="TextBox 3"/>
          <p:cNvSpPr txBox="1"/>
          <p:nvPr/>
        </p:nvSpPr>
        <p:spPr>
          <a:xfrm>
            <a:off x="179512" y="6135107"/>
            <a:ext cx="7560840" cy="584775"/>
          </a:xfrm>
          <a:prstGeom prst="rect">
            <a:avLst/>
          </a:prstGeom>
          <a:noFill/>
        </p:spPr>
        <p:txBody>
          <a:bodyPr wrap="square" rtlCol="0" anchor="b">
            <a:spAutoFit/>
          </a:bodyPr>
          <a:lstStyle/>
          <a:p>
            <a:pPr>
              <a:defRPr/>
            </a:pPr>
            <a:r>
              <a:rPr kumimoji="0" lang="en-US" sz="1600" b="0" i="0" u="none" strike="noStrike" kern="1200" cap="none" spc="0" normalizeH="0" baseline="0" noProof="0" dirty="0" err="1">
                <a:ln>
                  <a:noFill/>
                </a:ln>
                <a:solidFill>
                  <a:srgbClr val="000000"/>
                </a:solidFill>
                <a:effectLst/>
                <a:uLnTx/>
                <a:uFillTx/>
                <a:latin typeface="Calibri"/>
                <a:ea typeface="MS PGothic" charset="0"/>
              </a:rPr>
              <a:t>www.clinicaltrials.gov</a:t>
            </a:r>
            <a:r>
              <a:rPr kumimoji="0" lang="en-US" sz="1600" b="0" i="0" u="none" strike="noStrike" kern="1200" cap="none" spc="0" normalizeH="0" baseline="0" noProof="0" dirty="0">
                <a:ln>
                  <a:noFill/>
                </a:ln>
                <a:solidFill>
                  <a:srgbClr val="000000"/>
                </a:solidFill>
                <a:effectLst/>
                <a:uLnTx/>
                <a:uFillTx/>
                <a:latin typeface="Calibri"/>
                <a:ea typeface="MS PGothic" charset="0"/>
              </a:rPr>
              <a:t>. Accessed </a:t>
            </a:r>
            <a:r>
              <a:rPr lang="en-US" sz="1600" b="0" dirty="0">
                <a:solidFill>
                  <a:srgbClr val="000000"/>
                </a:solidFill>
                <a:latin typeface="Calibri"/>
              </a:rPr>
              <a:t>February 2019; Antonia SJ et al. </a:t>
            </a:r>
            <a:r>
              <a:rPr lang="en-US" sz="1600" b="0" i="1" dirty="0">
                <a:solidFill>
                  <a:srgbClr val="000000"/>
                </a:solidFill>
                <a:latin typeface="Calibri"/>
              </a:rPr>
              <a:t>N </a:t>
            </a:r>
            <a:r>
              <a:rPr lang="en-US" sz="1600" b="0" i="1" dirty="0" err="1">
                <a:solidFill>
                  <a:srgbClr val="000000"/>
                </a:solidFill>
                <a:latin typeface="Calibri"/>
              </a:rPr>
              <a:t>Engl</a:t>
            </a:r>
            <a:r>
              <a:rPr lang="en-US" sz="1600" b="0" i="1" dirty="0">
                <a:solidFill>
                  <a:srgbClr val="000000"/>
                </a:solidFill>
                <a:latin typeface="Calibri"/>
              </a:rPr>
              <a:t> J Med </a:t>
            </a:r>
            <a:r>
              <a:rPr lang="en-US" sz="1600" b="0" dirty="0">
                <a:solidFill>
                  <a:srgbClr val="000000"/>
                </a:solidFill>
                <a:latin typeface="Calibri"/>
              </a:rPr>
              <a:t>2017;377(20):1919-29</a:t>
            </a:r>
          </a:p>
        </p:txBody>
      </p:sp>
      <p:sp>
        <p:nvSpPr>
          <p:cNvPr id="9" name="object 6"/>
          <p:cNvSpPr txBox="1"/>
          <p:nvPr/>
        </p:nvSpPr>
        <p:spPr>
          <a:xfrm>
            <a:off x="4537389" y="4159123"/>
            <a:ext cx="1758950" cy="945530"/>
          </a:xfrm>
          <a:prstGeom prst="rect">
            <a:avLst/>
          </a:prstGeom>
          <a:solidFill>
            <a:srgbClr val="F8951E"/>
          </a:solidFill>
          <a:ln w="19050">
            <a:solidFill>
              <a:schemeClr val="bg1"/>
            </a:solidFill>
          </a:ln>
        </p:spPr>
        <p:txBody>
          <a:bodyPr vert="horz" wrap="square" lIns="0" tIns="0" rIns="0" bIns="0" rtlCol="0" anchor="ctr">
            <a:noAutofit/>
          </a:bodyPr>
          <a:lstStyle/>
          <a:p>
            <a:pPr marL="0" marR="0" lvl="0" indent="0" algn="ctr" defTabSz="455613" rtl="0" eaLnBrk="1" fontAlgn="auto" latinLnBrk="0" hangingPunct="1">
              <a:lnSpc>
                <a:spcPct val="100000"/>
              </a:lnSpc>
              <a:spcBef>
                <a:spcPts val="815"/>
              </a:spcBef>
              <a:spcAft>
                <a:spcPts val="0"/>
              </a:spcAft>
              <a:buClrTx/>
              <a:buSzTx/>
              <a:buFontTx/>
              <a:buNone/>
              <a:tabLst/>
              <a:defRPr/>
            </a:pPr>
            <a:r>
              <a:rPr kumimoji="0" sz="1400" b="1" i="0" u="none" strike="noStrike" kern="1200" cap="none" spc="0" normalizeH="0" baseline="0" noProof="0" dirty="0">
                <a:ln>
                  <a:noFill/>
                </a:ln>
                <a:solidFill>
                  <a:srgbClr val="0025A7"/>
                </a:solidFill>
                <a:effectLst/>
                <a:uLnTx/>
                <a:uFillTx/>
                <a:latin typeface="Calibri" charset="0"/>
                <a:ea typeface="Calibri" charset="0"/>
                <a:cs typeface="Calibri" charset="0"/>
              </a:rPr>
              <a:t>Placebo</a:t>
            </a:r>
            <a:br>
              <a:rPr kumimoji="0" lang="en-US" sz="1400" b="1" i="0" u="none" strike="noStrike" kern="1200" cap="none" spc="0" normalizeH="0" baseline="0" noProof="0" dirty="0">
                <a:ln>
                  <a:noFill/>
                </a:ln>
                <a:solidFill>
                  <a:srgbClr val="0025A7"/>
                </a:solidFill>
                <a:effectLst/>
                <a:uLnTx/>
                <a:uFillTx/>
                <a:latin typeface="Calibri" charset="0"/>
                <a:ea typeface="Calibri" charset="0"/>
                <a:cs typeface="Calibri" charset="0"/>
              </a:rPr>
            </a:br>
            <a:r>
              <a:rPr kumimoji="0" sz="1400" b="1" i="0" u="none" strike="noStrike" kern="1200" cap="none" spc="-5" normalizeH="0" baseline="0" noProof="0" dirty="0">
                <a:ln>
                  <a:noFill/>
                </a:ln>
                <a:solidFill>
                  <a:srgbClr val="0025A7"/>
                </a:solidFill>
                <a:effectLst/>
                <a:uLnTx/>
                <a:uFillTx/>
                <a:latin typeface="Calibri" charset="0"/>
                <a:ea typeface="Calibri" charset="0"/>
                <a:cs typeface="Calibri" charset="0"/>
              </a:rPr>
              <a:t>10 </a:t>
            </a:r>
            <a:r>
              <a:rPr kumimoji="0" sz="1400" b="1" i="0" u="none" strike="noStrike" kern="1200" cap="none" spc="0" normalizeH="0" baseline="0" noProof="0" dirty="0">
                <a:ln>
                  <a:noFill/>
                </a:ln>
                <a:solidFill>
                  <a:srgbClr val="0025A7"/>
                </a:solidFill>
                <a:effectLst/>
                <a:uLnTx/>
                <a:uFillTx/>
                <a:latin typeface="Calibri" charset="0"/>
                <a:ea typeface="Calibri" charset="0"/>
                <a:cs typeface="Calibri" charset="0"/>
              </a:rPr>
              <a:t>mg/kg q2w</a:t>
            </a:r>
            <a:r>
              <a:rPr kumimoji="0" lang="en-US" sz="1400" b="1" i="0" u="none" strike="noStrike" kern="1200" cap="none" spc="0" normalizeH="0" baseline="0" noProof="0" dirty="0">
                <a:ln>
                  <a:noFill/>
                </a:ln>
                <a:solidFill>
                  <a:srgbClr val="0025A7"/>
                </a:solidFill>
                <a:effectLst/>
                <a:uLnTx/>
                <a:uFillTx/>
                <a:latin typeface="Calibri" charset="0"/>
                <a:ea typeface="Calibri" charset="0"/>
                <a:cs typeface="Calibri" charset="0"/>
              </a:rPr>
              <a:t>k</a:t>
            </a:r>
            <a:r>
              <a:rPr kumimoji="0" sz="1400" b="1" i="0" u="none" strike="noStrike" kern="1200" cap="none" spc="-95" normalizeH="0" baseline="0" noProof="0" dirty="0">
                <a:ln>
                  <a:noFill/>
                </a:ln>
                <a:solidFill>
                  <a:srgbClr val="0025A7"/>
                </a:solidFill>
                <a:effectLst/>
                <a:uLnTx/>
                <a:uFillTx/>
                <a:latin typeface="Calibri" charset="0"/>
                <a:ea typeface="Calibri" charset="0"/>
                <a:cs typeface="Calibri" charset="0"/>
              </a:rPr>
              <a:t> </a:t>
            </a:r>
            <a:r>
              <a:rPr kumimoji="0" sz="1400" b="1" i="0" u="none" strike="noStrike" kern="1200" cap="none" spc="-5" normalizeH="0" baseline="0" noProof="0" dirty="0">
                <a:ln>
                  <a:noFill/>
                </a:ln>
                <a:solidFill>
                  <a:srgbClr val="0025A7"/>
                </a:solidFill>
                <a:effectLst/>
                <a:uLnTx/>
                <a:uFillTx/>
                <a:latin typeface="Calibri" charset="0"/>
                <a:ea typeface="Calibri" charset="0"/>
                <a:cs typeface="Calibri" charset="0"/>
              </a:rPr>
              <a:t>for </a:t>
            </a:r>
            <a:br>
              <a:rPr kumimoji="0" lang="en-US" sz="1400" b="1" i="0" u="none" strike="noStrike" kern="1200" cap="none" spc="-5" normalizeH="0" baseline="0" noProof="0" dirty="0">
                <a:ln>
                  <a:noFill/>
                </a:ln>
                <a:solidFill>
                  <a:srgbClr val="0025A7"/>
                </a:solidFill>
                <a:effectLst/>
                <a:uLnTx/>
                <a:uFillTx/>
                <a:latin typeface="Calibri" charset="0"/>
                <a:ea typeface="Calibri" charset="0"/>
                <a:cs typeface="Calibri" charset="0"/>
              </a:rPr>
            </a:br>
            <a:r>
              <a:rPr kumimoji="0" sz="1400" b="1" i="0" u="none" strike="noStrike" kern="1200" cap="none" spc="0" normalizeH="0" baseline="0" noProof="0" dirty="0">
                <a:ln>
                  <a:noFill/>
                </a:ln>
                <a:solidFill>
                  <a:srgbClr val="0025A7"/>
                </a:solidFill>
                <a:effectLst/>
                <a:uLnTx/>
                <a:uFillTx/>
                <a:latin typeface="Calibri" charset="0"/>
                <a:ea typeface="Calibri" charset="0"/>
                <a:cs typeface="Calibri" charset="0"/>
              </a:rPr>
              <a:t>up </a:t>
            </a:r>
            <a:r>
              <a:rPr kumimoji="0" sz="1400" b="1" i="0" u="none" strike="noStrike" kern="1200" cap="none" spc="-5" normalizeH="0" baseline="0" noProof="0" dirty="0">
                <a:ln>
                  <a:noFill/>
                </a:ln>
                <a:solidFill>
                  <a:srgbClr val="0025A7"/>
                </a:solidFill>
                <a:effectLst/>
                <a:uLnTx/>
                <a:uFillTx/>
                <a:latin typeface="Calibri" charset="0"/>
                <a:ea typeface="Calibri" charset="0"/>
                <a:cs typeface="Calibri" charset="0"/>
              </a:rPr>
              <a:t>to </a:t>
            </a:r>
            <a:r>
              <a:rPr kumimoji="0" sz="1400" b="1" i="0" u="none" strike="noStrike" kern="1200" cap="none" spc="0" normalizeH="0" baseline="0" noProof="0" dirty="0">
                <a:ln>
                  <a:noFill/>
                </a:ln>
                <a:solidFill>
                  <a:srgbClr val="0025A7"/>
                </a:solidFill>
                <a:effectLst/>
                <a:uLnTx/>
                <a:uFillTx/>
                <a:latin typeface="Calibri" charset="0"/>
                <a:ea typeface="Calibri" charset="0"/>
                <a:cs typeface="Calibri" charset="0"/>
              </a:rPr>
              <a:t>12 </a:t>
            </a:r>
            <a:r>
              <a:rPr kumimoji="0" sz="1400" b="1" i="0" u="none" strike="noStrike" kern="1200" cap="none" spc="-5" normalizeH="0" baseline="0" noProof="0" dirty="0">
                <a:ln>
                  <a:noFill/>
                </a:ln>
                <a:solidFill>
                  <a:srgbClr val="0025A7"/>
                </a:solidFill>
                <a:effectLst/>
                <a:uLnTx/>
                <a:uFillTx/>
                <a:latin typeface="Calibri" charset="0"/>
                <a:ea typeface="Calibri" charset="0"/>
                <a:cs typeface="Calibri" charset="0"/>
              </a:rPr>
              <a:t>months </a:t>
            </a:r>
            <a:br>
              <a:rPr kumimoji="0" lang="en-US" sz="1400" b="1" i="0" u="none" strike="noStrike" kern="1200" cap="none" spc="-5" normalizeH="0" baseline="0" noProof="0" dirty="0">
                <a:ln>
                  <a:noFill/>
                </a:ln>
                <a:solidFill>
                  <a:srgbClr val="0025A7"/>
                </a:solidFill>
                <a:effectLst/>
                <a:uLnTx/>
                <a:uFillTx/>
                <a:latin typeface="Calibri" charset="0"/>
                <a:ea typeface="Calibri" charset="0"/>
                <a:cs typeface="Calibri" charset="0"/>
              </a:rPr>
            </a:br>
            <a:r>
              <a:rPr kumimoji="0" sz="1400" b="1" i="0" u="none" strike="noStrike" kern="1200" cap="none" spc="-5" normalizeH="0" baseline="0" noProof="0" dirty="0">
                <a:ln>
                  <a:noFill/>
                </a:ln>
                <a:solidFill>
                  <a:srgbClr val="0025A7"/>
                </a:solidFill>
                <a:effectLst/>
                <a:uLnTx/>
                <a:uFillTx/>
                <a:latin typeface="Calibri" charset="0"/>
                <a:ea typeface="Calibri" charset="0"/>
                <a:cs typeface="Calibri" charset="0"/>
              </a:rPr>
              <a:t>N</a:t>
            </a:r>
            <a:r>
              <a:rPr kumimoji="0" lang="en-US" sz="1400" b="1" i="0" u="none" strike="noStrike" kern="1200" cap="none" spc="-5" normalizeH="0" baseline="0" noProof="0" dirty="0">
                <a:ln>
                  <a:noFill/>
                </a:ln>
                <a:solidFill>
                  <a:srgbClr val="0025A7"/>
                </a:solidFill>
                <a:effectLst/>
                <a:uLnTx/>
                <a:uFillTx/>
                <a:latin typeface="Calibri" charset="0"/>
                <a:ea typeface="Calibri" charset="0"/>
                <a:cs typeface="Calibri" charset="0"/>
              </a:rPr>
              <a:t> </a:t>
            </a:r>
            <a:r>
              <a:rPr kumimoji="0" sz="1400" b="1" i="0" u="none" strike="noStrike" kern="1200" cap="none" spc="-5" normalizeH="0" baseline="0" noProof="0" dirty="0">
                <a:ln>
                  <a:noFill/>
                </a:ln>
                <a:solidFill>
                  <a:srgbClr val="0025A7"/>
                </a:solidFill>
                <a:effectLst/>
                <a:uLnTx/>
                <a:uFillTx/>
                <a:latin typeface="Calibri" charset="0"/>
                <a:ea typeface="Calibri" charset="0"/>
                <a:cs typeface="Calibri" charset="0"/>
              </a:rPr>
              <a:t>=</a:t>
            </a:r>
            <a:r>
              <a:rPr kumimoji="0" lang="en-US" sz="1400" b="1" i="0" u="none" strike="noStrike" kern="1200" cap="none" spc="-5" normalizeH="0" baseline="0" noProof="0" dirty="0">
                <a:ln>
                  <a:noFill/>
                </a:ln>
                <a:solidFill>
                  <a:srgbClr val="0025A7"/>
                </a:solidFill>
                <a:effectLst/>
                <a:uLnTx/>
                <a:uFillTx/>
                <a:latin typeface="Calibri" charset="0"/>
                <a:ea typeface="Calibri" charset="0"/>
                <a:cs typeface="Calibri" charset="0"/>
              </a:rPr>
              <a:t> </a:t>
            </a:r>
            <a:r>
              <a:rPr kumimoji="0" sz="1400" b="1" i="0" u="none" strike="noStrike" kern="1200" cap="none" spc="-5" normalizeH="0" baseline="0" noProof="0" dirty="0">
                <a:ln>
                  <a:noFill/>
                </a:ln>
                <a:solidFill>
                  <a:srgbClr val="0025A7"/>
                </a:solidFill>
                <a:effectLst/>
                <a:uLnTx/>
                <a:uFillTx/>
                <a:latin typeface="Calibri" charset="0"/>
                <a:ea typeface="Calibri" charset="0"/>
                <a:cs typeface="Calibri" charset="0"/>
              </a:rPr>
              <a:t>237</a:t>
            </a:r>
            <a:endParaRPr kumimoji="0" sz="1400" b="1" i="0" u="none" strike="noStrike" kern="1200" cap="none" spc="0" normalizeH="0" baseline="0" noProof="0" dirty="0">
              <a:ln>
                <a:noFill/>
              </a:ln>
              <a:solidFill>
                <a:srgbClr val="0025A7"/>
              </a:solidFill>
              <a:effectLst/>
              <a:uLnTx/>
              <a:uFillTx/>
              <a:latin typeface="Calibri" charset="0"/>
              <a:ea typeface="Calibri" charset="0"/>
              <a:cs typeface="Calibri" charset="0"/>
            </a:endParaRPr>
          </a:p>
        </p:txBody>
      </p:sp>
      <p:sp>
        <p:nvSpPr>
          <p:cNvPr id="10" name="object 7"/>
          <p:cNvSpPr/>
          <p:nvPr/>
        </p:nvSpPr>
        <p:spPr>
          <a:xfrm>
            <a:off x="3261801" y="2568768"/>
            <a:ext cx="1275715" cy="1042035"/>
          </a:xfrm>
          <a:custGeom>
            <a:avLst/>
            <a:gdLst/>
            <a:ahLst/>
            <a:cxnLst/>
            <a:rect l="l" t="t" r="r" b="b"/>
            <a:pathLst>
              <a:path w="1275714" h="1042035">
                <a:moveTo>
                  <a:pt x="915035" y="1029335"/>
                </a:moveTo>
                <a:lnTo>
                  <a:pt x="0" y="1029335"/>
                </a:lnTo>
                <a:lnTo>
                  <a:pt x="0" y="1042035"/>
                </a:lnTo>
                <a:lnTo>
                  <a:pt x="924940" y="1042035"/>
                </a:lnTo>
                <a:lnTo>
                  <a:pt x="927735" y="1039113"/>
                </a:lnTo>
                <a:lnTo>
                  <a:pt x="927735" y="1035685"/>
                </a:lnTo>
                <a:lnTo>
                  <a:pt x="915035" y="1035685"/>
                </a:lnTo>
                <a:lnTo>
                  <a:pt x="915035" y="1029335"/>
                </a:lnTo>
                <a:close/>
              </a:path>
              <a:path w="1275714" h="1042035">
                <a:moveTo>
                  <a:pt x="1199007" y="31750"/>
                </a:moveTo>
                <a:lnTo>
                  <a:pt x="917828" y="31750"/>
                </a:lnTo>
                <a:lnTo>
                  <a:pt x="915035" y="34543"/>
                </a:lnTo>
                <a:lnTo>
                  <a:pt x="915035" y="1035685"/>
                </a:lnTo>
                <a:lnTo>
                  <a:pt x="921385" y="1029335"/>
                </a:lnTo>
                <a:lnTo>
                  <a:pt x="927735" y="1029335"/>
                </a:lnTo>
                <a:lnTo>
                  <a:pt x="927735" y="44450"/>
                </a:lnTo>
                <a:lnTo>
                  <a:pt x="921385" y="44450"/>
                </a:lnTo>
                <a:lnTo>
                  <a:pt x="927735" y="38100"/>
                </a:lnTo>
                <a:lnTo>
                  <a:pt x="1199007" y="38100"/>
                </a:lnTo>
                <a:lnTo>
                  <a:pt x="1199007" y="31750"/>
                </a:lnTo>
                <a:close/>
              </a:path>
              <a:path w="1275714" h="1042035">
                <a:moveTo>
                  <a:pt x="927735" y="1029335"/>
                </a:moveTo>
                <a:lnTo>
                  <a:pt x="921385" y="1029335"/>
                </a:lnTo>
                <a:lnTo>
                  <a:pt x="915035" y="1035685"/>
                </a:lnTo>
                <a:lnTo>
                  <a:pt x="927735" y="1035685"/>
                </a:lnTo>
                <a:lnTo>
                  <a:pt x="927735" y="1029335"/>
                </a:lnTo>
                <a:close/>
              </a:path>
              <a:path w="1275714" h="1042035">
                <a:moveTo>
                  <a:pt x="1199007" y="0"/>
                </a:moveTo>
                <a:lnTo>
                  <a:pt x="1199007" y="76200"/>
                </a:lnTo>
                <a:lnTo>
                  <a:pt x="1262507" y="44450"/>
                </a:lnTo>
                <a:lnTo>
                  <a:pt x="1211707" y="44450"/>
                </a:lnTo>
                <a:lnTo>
                  <a:pt x="1211707" y="31750"/>
                </a:lnTo>
                <a:lnTo>
                  <a:pt x="1262507" y="31750"/>
                </a:lnTo>
                <a:lnTo>
                  <a:pt x="1199007" y="0"/>
                </a:lnTo>
                <a:close/>
              </a:path>
              <a:path w="1275714" h="1042035">
                <a:moveTo>
                  <a:pt x="927735" y="38100"/>
                </a:moveTo>
                <a:lnTo>
                  <a:pt x="921385" y="44450"/>
                </a:lnTo>
                <a:lnTo>
                  <a:pt x="927735" y="44450"/>
                </a:lnTo>
                <a:lnTo>
                  <a:pt x="927735" y="38100"/>
                </a:lnTo>
                <a:close/>
              </a:path>
              <a:path w="1275714" h="1042035">
                <a:moveTo>
                  <a:pt x="1199007" y="38100"/>
                </a:moveTo>
                <a:lnTo>
                  <a:pt x="927735" y="38100"/>
                </a:lnTo>
                <a:lnTo>
                  <a:pt x="927735" y="44450"/>
                </a:lnTo>
                <a:lnTo>
                  <a:pt x="1199007" y="44450"/>
                </a:lnTo>
                <a:lnTo>
                  <a:pt x="1199007" y="38100"/>
                </a:lnTo>
                <a:close/>
              </a:path>
              <a:path w="1275714" h="1042035">
                <a:moveTo>
                  <a:pt x="1262507" y="31750"/>
                </a:moveTo>
                <a:lnTo>
                  <a:pt x="1211707" y="31750"/>
                </a:lnTo>
                <a:lnTo>
                  <a:pt x="1211707" y="44450"/>
                </a:lnTo>
                <a:lnTo>
                  <a:pt x="1262507" y="44450"/>
                </a:lnTo>
                <a:lnTo>
                  <a:pt x="1275207" y="38100"/>
                </a:lnTo>
                <a:lnTo>
                  <a:pt x="1262507" y="31750"/>
                </a:lnTo>
                <a:close/>
              </a:path>
            </a:pathLst>
          </a:custGeom>
          <a:solidFill>
            <a:srgbClr val="002E5E"/>
          </a:solidFill>
          <a:ln>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3600" b="1" i="0" u="none" strike="noStrike" kern="1200" cap="none" spc="0" normalizeH="0" baseline="0" noProof="0">
              <a:ln>
                <a:noFill/>
              </a:ln>
              <a:solidFill>
                <a:srgbClr val="0025A7"/>
              </a:solidFill>
              <a:effectLst/>
              <a:uLnTx/>
              <a:uFillTx/>
              <a:latin typeface="Calibri" charset="0"/>
              <a:ea typeface="Calibri" charset="0"/>
              <a:cs typeface="Calibri" charset="0"/>
            </a:endParaRPr>
          </a:p>
        </p:txBody>
      </p:sp>
      <p:sp>
        <p:nvSpPr>
          <p:cNvPr id="11" name="object 8"/>
          <p:cNvSpPr/>
          <p:nvPr/>
        </p:nvSpPr>
        <p:spPr>
          <a:xfrm>
            <a:off x="3261801" y="3597214"/>
            <a:ext cx="1275715" cy="1002030"/>
          </a:xfrm>
          <a:custGeom>
            <a:avLst/>
            <a:gdLst/>
            <a:ahLst/>
            <a:cxnLst/>
            <a:rect l="l" t="t" r="r" b="b"/>
            <a:pathLst>
              <a:path w="1275714" h="1002029">
                <a:moveTo>
                  <a:pt x="1199007" y="925334"/>
                </a:moveTo>
                <a:lnTo>
                  <a:pt x="1199007" y="1001534"/>
                </a:lnTo>
                <a:lnTo>
                  <a:pt x="1262507" y="969784"/>
                </a:lnTo>
                <a:lnTo>
                  <a:pt x="1211707" y="969784"/>
                </a:lnTo>
                <a:lnTo>
                  <a:pt x="1211707" y="957084"/>
                </a:lnTo>
                <a:lnTo>
                  <a:pt x="1262507" y="957084"/>
                </a:lnTo>
                <a:lnTo>
                  <a:pt x="1199007" y="925334"/>
                </a:lnTo>
                <a:close/>
              </a:path>
              <a:path w="1275714" h="1002029">
                <a:moveTo>
                  <a:pt x="915035" y="6350"/>
                </a:moveTo>
                <a:lnTo>
                  <a:pt x="915035" y="966939"/>
                </a:lnTo>
                <a:lnTo>
                  <a:pt x="917828" y="969784"/>
                </a:lnTo>
                <a:lnTo>
                  <a:pt x="1199007" y="969784"/>
                </a:lnTo>
                <a:lnTo>
                  <a:pt x="1199007" y="963434"/>
                </a:lnTo>
                <a:lnTo>
                  <a:pt x="927735" y="963434"/>
                </a:lnTo>
                <a:lnTo>
                  <a:pt x="921385" y="957084"/>
                </a:lnTo>
                <a:lnTo>
                  <a:pt x="927735" y="957084"/>
                </a:lnTo>
                <a:lnTo>
                  <a:pt x="927735" y="12700"/>
                </a:lnTo>
                <a:lnTo>
                  <a:pt x="921385" y="12700"/>
                </a:lnTo>
                <a:lnTo>
                  <a:pt x="915035" y="6350"/>
                </a:lnTo>
                <a:close/>
              </a:path>
              <a:path w="1275714" h="1002029">
                <a:moveTo>
                  <a:pt x="1262507" y="957084"/>
                </a:moveTo>
                <a:lnTo>
                  <a:pt x="1211707" y="957084"/>
                </a:lnTo>
                <a:lnTo>
                  <a:pt x="1211707" y="969784"/>
                </a:lnTo>
                <a:lnTo>
                  <a:pt x="1262507" y="969784"/>
                </a:lnTo>
                <a:lnTo>
                  <a:pt x="1275207" y="963434"/>
                </a:lnTo>
                <a:lnTo>
                  <a:pt x="1262507" y="957084"/>
                </a:lnTo>
                <a:close/>
              </a:path>
              <a:path w="1275714" h="1002029">
                <a:moveTo>
                  <a:pt x="927735" y="957084"/>
                </a:moveTo>
                <a:lnTo>
                  <a:pt x="921385" y="957084"/>
                </a:lnTo>
                <a:lnTo>
                  <a:pt x="927735" y="963434"/>
                </a:lnTo>
                <a:lnTo>
                  <a:pt x="927735" y="957084"/>
                </a:lnTo>
                <a:close/>
              </a:path>
              <a:path w="1275714" h="1002029">
                <a:moveTo>
                  <a:pt x="1199007" y="957084"/>
                </a:moveTo>
                <a:lnTo>
                  <a:pt x="927735" y="957084"/>
                </a:lnTo>
                <a:lnTo>
                  <a:pt x="927735" y="963434"/>
                </a:lnTo>
                <a:lnTo>
                  <a:pt x="1199007" y="963434"/>
                </a:lnTo>
                <a:lnTo>
                  <a:pt x="1199007" y="957084"/>
                </a:lnTo>
                <a:close/>
              </a:path>
              <a:path w="1275714" h="1002029">
                <a:moveTo>
                  <a:pt x="924940" y="0"/>
                </a:moveTo>
                <a:lnTo>
                  <a:pt x="0" y="0"/>
                </a:lnTo>
                <a:lnTo>
                  <a:pt x="0" y="12700"/>
                </a:lnTo>
                <a:lnTo>
                  <a:pt x="915035" y="12700"/>
                </a:lnTo>
                <a:lnTo>
                  <a:pt x="915035" y="6350"/>
                </a:lnTo>
                <a:lnTo>
                  <a:pt x="927735" y="6350"/>
                </a:lnTo>
                <a:lnTo>
                  <a:pt x="927735" y="2793"/>
                </a:lnTo>
                <a:lnTo>
                  <a:pt x="924940" y="0"/>
                </a:lnTo>
                <a:close/>
              </a:path>
              <a:path w="1275714" h="1002029">
                <a:moveTo>
                  <a:pt x="927735" y="6350"/>
                </a:moveTo>
                <a:lnTo>
                  <a:pt x="915035" y="6350"/>
                </a:lnTo>
                <a:lnTo>
                  <a:pt x="921385" y="12700"/>
                </a:lnTo>
                <a:lnTo>
                  <a:pt x="927735" y="12700"/>
                </a:lnTo>
                <a:lnTo>
                  <a:pt x="927735" y="6350"/>
                </a:lnTo>
                <a:close/>
              </a:path>
            </a:pathLst>
          </a:custGeom>
          <a:solidFill>
            <a:srgbClr val="002E5E"/>
          </a:solidFill>
          <a:ln>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3600" b="1" i="0" u="none" strike="noStrike" kern="1200" cap="none" spc="0" normalizeH="0" baseline="0" noProof="0">
              <a:ln>
                <a:noFill/>
              </a:ln>
              <a:solidFill>
                <a:srgbClr val="0025A7"/>
              </a:solidFill>
              <a:effectLst/>
              <a:uLnTx/>
              <a:uFillTx/>
              <a:latin typeface="Calibri" charset="0"/>
              <a:ea typeface="Calibri" charset="0"/>
              <a:cs typeface="Calibri" charset="0"/>
            </a:endParaRPr>
          </a:p>
        </p:txBody>
      </p:sp>
      <p:sp>
        <p:nvSpPr>
          <p:cNvPr id="12" name="object 9"/>
          <p:cNvSpPr txBox="1"/>
          <p:nvPr/>
        </p:nvSpPr>
        <p:spPr>
          <a:xfrm>
            <a:off x="4493094" y="3201609"/>
            <a:ext cx="1847668" cy="874598"/>
          </a:xfrm>
          <a:prstGeom prst="rect">
            <a:avLst/>
          </a:prstGeom>
        </p:spPr>
        <p:txBody>
          <a:bodyPr vert="horz" wrap="square" lIns="0" tIns="12700" rIns="0" bIns="0" rtlCol="0">
            <a:spAutoFit/>
          </a:bodyPr>
          <a:lstStyle/>
          <a:p>
            <a:pPr marL="12700" marR="5080" lvl="0" indent="0" algn="ctr" defTabSz="455613"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2:1 randomization,</a:t>
            </a:r>
            <a:r>
              <a:rPr kumimoji="0" lang="en-US" sz="1400" b="0" i="0" u="none" strike="noStrike" kern="1200" cap="none" spc="-5" normalizeH="0" baseline="0" noProof="0" dirty="0">
                <a:ln>
                  <a:noFill/>
                </a:ln>
                <a:solidFill>
                  <a:srgbClr val="000000"/>
                </a:solidFill>
                <a:effectLst/>
                <a:uLnTx/>
                <a:uFillTx/>
                <a:latin typeface="Calibri" charset="0"/>
                <a:ea typeface="Calibri" charset="0"/>
                <a:cs typeface="Calibri" charset="0"/>
              </a:rPr>
              <a:t> </a:t>
            </a:r>
            <a:r>
              <a:rPr kumimoji="0" sz="1400" b="0" i="0" u="none" strike="noStrike" kern="1200" cap="none" spc="0" normalizeH="0" baseline="0" noProof="0" dirty="0">
                <a:ln>
                  <a:noFill/>
                </a:ln>
                <a:solidFill>
                  <a:srgbClr val="000000"/>
                </a:solidFill>
                <a:effectLst/>
                <a:uLnTx/>
                <a:uFillTx/>
                <a:latin typeface="Calibri" charset="0"/>
                <a:ea typeface="Calibri" charset="0"/>
                <a:cs typeface="Calibri" charset="0"/>
              </a:rPr>
              <a:t>stratified </a:t>
            </a: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by age,</a:t>
            </a:r>
            <a:r>
              <a:rPr kumimoji="0" sz="1400" b="0" i="0" u="none" strike="noStrike" kern="1200" cap="none" spc="-110" normalizeH="0" baseline="0" noProof="0" dirty="0">
                <a:ln>
                  <a:noFill/>
                </a:ln>
                <a:solidFill>
                  <a:srgbClr val="000000"/>
                </a:solidFill>
                <a:effectLst/>
                <a:uLnTx/>
                <a:uFillTx/>
                <a:latin typeface="Calibri" charset="0"/>
                <a:ea typeface="Calibri" charset="0"/>
                <a:cs typeface="Calibri" charset="0"/>
              </a:rPr>
              <a:t> </a:t>
            </a: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sex</a:t>
            </a:r>
            <a:br>
              <a:rPr kumimoji="0" lang="en-US" sz="1400" b="0" i="0" u="none" strike="noStrike" kern="1200" cap="none" spc="-5" normalizeH="0" baseline="0" noProof="0" dirty="0">
                <a:ln>
                  <a:noFill/>
                </a:ln>
                <a:solidFill>
                  <a:srgbClr val="000000"/>
                </a:solidFill>
                <a:effectLst/>
                <a:uLnTx/>
                <a:uFillTx/>
                <a:latin typeface="Calibri" charset="0"/>
                <a:ea typeface="Calibri" charset="0"/>
                <a:cs typeface="Calibri" charset="0"/>
              </a:rPr>
            </a:b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and smoking history </a:t>
            </a:r>
            <a:br>
              <a:rPr kumimoji="0" lang="en-US" sz="1400" b="0" i="0" u="none" strike="noStrike" kern="1200" cap="none" spc="-5" normalizeH="0" baseline="0" noProof="0" dirty="0">
                <a:ln>
                  <a:noFill/>
                </a:ln>
                <a:solidFill>
                  <a:srgbClr val="000000"/>
                </a:solidFill>
                <a:effectLst/>
                <a:uLnTx/>
                <a:uFillTx/>
                <a:latin typeface="Calibri" charset="0"/>
                <a:ea typeface="Calibri" charset="0"/>
                <a:cs typeface="Calibri" charset="0"/>
              </a:rPr>
            </a:b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 N</a:t>
            </a:r>
            <a:r>
              <a:rPr kumimoji="0" lang="en-US" sz="1400" b="0" i="0" u="none" strike="noStrike" kern="1200" cap="none" spc="-5" normalizeH="0" baseline="0" noProof="0" dirty="0">
                <a:ln>
                  <a:noFill/>
                </a:ln>
                <a:solidFill>
                  <a:srgbClr val="000000"/>
                </a:solidFill>
                <a:effectLst/>
                <a:uLnTx/>
                <a:uFillTx/>
                <a:latin typeface="Calibri" charset="0"/>
                <a:ea typeface="Calibri" charset="0"/>
                <a:cs typeface="Calibri" charset="0"/>
              </a:rPr>
              <a:t> </a:t>
            </a: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a:t>
            </a:r>
            <a:r>
              <a:rPr kumimoji="0" lang="en-US" sz="1400" b="0" i="0" u="none" strike="noStrike" kern="1200" cap="none" spc="-5" normalizeH="0" baseline="0" noProof="0" dirty="0">
                <a:ln>
                  <a:noFill/>
                </a:ln>
                <a:solidFill>
                  <a:srgbClr val="000000"/>
                </a:solidFill>
                <a:effectLst/>
                <a:uLnTx/>
                <a:uFillTx/>
                <a:latin typeface="Calibri" charset="0"/>
                <a:ea typeface="Calibri" charset="0"/>
                <a:cs typeface="Calibri" charset="0"/>
              </a:rPr>
              <a:t> </a:t>
            </a: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713</a:t>
            </a:r>
            <a:endParaRPr kumimoji="0" sz="140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13" name="object 10"/>
          <p:cNvSpPr txBox="1"/>
          <p:nvPr/>
        </p:nvSpPr>
        <p:spPr>
          <a:xfrm>
            <a:off x="6548306" y="3558961"/>
            <a:ext cx="2412111" cy="1182375"/>
          </a:xfrm>
          <a:prstGeom prst="rect">
            <a:avLst/>
          </a:prstGeom>
        </p:spPr>
        <p:txBody>
          <a:bodyPr vert="horz" wrap="square" lIns="0" tIns="88900" rIns="0" bIns="0" rtlCol="0">
            <a:spAutoFit/>
          </a:bodyPr>
          <a:lstStyle/>
          <a:p>
            <a:pPr marL="7938" marR="0" lvl="0" indent="0" algn="l" defTabSz="455613" rtl="0" eaLnBrk="1" fontAlgn="auto" latinLnBrk="0" hangingPunct="1">
              <a:lnSpc>
                <a:spcPct val="100000"/>
              </a:lnSpc>
              <a:spcBef>
                <a:spcPts val="700"/>
              </a:spcBef>
              <a:spcAft>
                <a:spcPts val="0"/>
              </a:spcAft>
              <a:buClrTx/>
              <a:buSzTx/>
              <a:buFontTx/>
              <a:buNone/>
              <a:tabLst/>
              <a:defRPr/>
            </a:pPr>
            <a:r>
              <a:rPr kumimoji="0" sz="1400" b="1" i="0" u="none" strike="noStrike" kern="1200" cap="none" spc="-5" normalizeH="0" baseline="0" noProof="0" dirty="0">
                <a:ln>
                  <a:noFill/>
                </a:ln>
                <a:solidFill>
                  <a:srgbClr val="000000"/>
                </a:solidFill>
                <a:effectLst/>
                <a:uLnTx/>
                <a:uFillTx/>
                <a:latin typeface="Calibri" charset="0"/>
                <a:ea typeface="Calibri" charset="0"/>
                <a:cs typeface="Calibri" charset="0"/>
              </a:rPr>
              <a:t>Key secondary</a:t>
            </a:r>
            <a:r>
              <a:rPr kumimoji="0" sz="1400" b="1" i="0" u="none" strike="noStrike" kern="1200" cap="none" spc="-40" normalizeH="0" baseline="0" noProof="0" dirty="0">
                <a:ln>
                  <a:noFill/>
                </a:ln>
                <a:solidFill>
                  <a:srgbClr val="000000"/>
                </a:solidFill>
                <a:effectLst/>
                <a:uLnTx/>
                <a:uFillTx/>
                <a:latin typeface="Calibri" charset="0"/>
                <a:ea typeface="Calibri" charset="0"/>
                <a:cs typeface="Calibri" charset="0"/>
              </a:rPr>
              <a:t> </a:t>
            </a:r>
            <a:r>
              <a:rPr kumimoji="0" sz="1400" b="1" i="0" u="none" strike="noStrike" kern="1200" cap="none" spc="0" normalizeH="0" baseline="0" noProof="0" dirty="0">
                <a:ln>
                  <a:noFill/>
                </a:ln>
                <a:solidFill>
                  <a:srgbClr val="000000"/>
                </a:solidFill>
                <a:effectLst/>
                <a:uLnTx/>
                <a:uFillTx/>
                <a:latin typeface="Calibri" charset="0"/>
                <a:ea typeface="Calibri" charset="0"/>
                <a:cs typeface="Calibri" charset="0"/>
              </a:rPr>
              <a:t>endpoints</a:t>
            </a:r>
          </a:p>
          <a:p>
            <a:pPr marL="184785" marR="0" lvl="0" indent="-172085" algn="l" defTabSz="455613" rtl="0" eaLnBrk="1" fontAlgn="auto" latinLnBrk="0" hangingPunct="1">
              <a:lnSpc>
                <a:spcPct val="100000"/>
              </a:lnSpc>
              <a:spcBef>
                <a:spcPts val="600"/>
              </a:spcBef>
              <a:spcAft>
                <a:spcPts val="0"/>
              </a:spcAft>
              <a:buClrTx/>
              <a:buSzTx/>
              <a:buFontTx/>
              <a:buChar char="•"/>
              <a:tabLst>
                <a:tab pos="185420" algn="l"/>
              </a:tabLst>
              <a:defRPr/>
            </a:pP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ORR </a:t>
            </a:r>
            <a:r>
              <a:rPr kumimoji="0" sz="1400" b="0" i="0" u="none" strike="noStrike" kern="1200" cap="none" spc="0" normalizeH="0" baseline="0" noProof="0" dirty="0">
                <a:ln>
                  <a:noFill/>
                </a:ln>
                <a:solidFill>
                  <a:srgbClr val="000000"/>
                </a:solidFill>
                <a:effectLst/>
                <a:uLnTx/>
                <a:uFillTx/>
                <a:latin typeface="Calibri" charset="0"/>
                <a:ea typeface="Calibri" charset="0"/>
                <a:cs typeface="Calibri" charset="0"/>
              </a:rPr>
              <a:t>(per</a:t>
            </a:r>
            <a:r>
              <a:rPr kumimoji="0" sz="1400" b="0" i="0" u="none" strike="noStrike" kern="1200" cap="none" spc="-95" normalizeH="0" baseline="0" noProof="0" dirty="0">
                <a:ln>
                  <a:noFill/>
                </a:ln>
                <a:solidFill>
                  <a:srgbClr val="000000"/>
                </a:solidFill>
                <a:effectLst/>
                <a:uLnTx/>
                <a:uFillTx/>
                <a:latin typeface="Calibri" charset="0"/>
                <a:ea typeface="Calibri" charset="0"/>
                <a:cs typeface="Calibri" charset="0"/>
              </a:rPr>
              <a:t> </a:t>
            </a: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BICR)</a:t>
            </a:r>
            <a:endParaRPr kumimoji="0" sz="14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184785" marR="0" lvl="0" indent="-172085" algn="l" defTabSz="455613" rtl="0" eaLnBrk="1" fontAlgn="auto" latinLnBrk="0" hangingPunct="1">
              <a:lnSpc>
                <a:spcPct val="100000"/>
              </a:lnSpc>
              <a:spcBef>
                <a:spcPts val="600"/>
              </a:spcBef>
              <a:spcAft>
                <a:spcPts val="0"/>
              </a:spcAft>
              <a:buClrTx/>
              <a:buSzTx/>
              <a:buFontTx/>
              <a:buChar char="•"/>
              <a:tabLst>
                <a:tab pos="185420" algn="l"/>
              </a:tabLst>
              <a:defRPr/>
            </a:pP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DoR </a:t>
            </a:r>
            <a:r>
              <a:rPr kumimoji="0" sz="1400" b="0" i="0" u="none" strike="noStrike" kern="1200" cap="none" spc="0" normalizeH="0" baseline="0" noProof="0" dirty="0">
                <a:ln>
                  <a:noFill/>
                </a:ln>
                <a:solidFill>
                  <a:srgbClr val="000000"/>
                </a:solidFill>
                <a:effectLst/>
                <a:uLnTx/>
                <a:uFillTx/>
                <a:latin typeface="Calibri" charset="0"/>
                <a:ea typeface="Calibri" charset="0"/>
                <a:cs typeface="Calibri" charset="0"/>
              </a:rPr>
              <a:t>(per</a:t>
            </a:r>
            <a:r>
              <a:rPr kumimoji="0" sz="1400" b="0" i="0" u="none" strike="noStrike" kern="1200" cap="none" spc="-90" normalizeH="0" baseline="0" noProof="0" dirty="0">
                <a:ln>
                  <a:noFill/>
                </a:ln>
                <a:solidFill>
                  <a:srgbClr val="000000"/>
                </a:solidFill>
                <a:effectLst/>
                <a:uLnTx/>
                <a:uFillTx/>
                <a:latin typeface="Calibri" charset="0"/>
                <a:ea typeface="Calibri" charset="0"/>
                <a:cs typeface="Calibri" charset="0"/>
              </a:rPr>
              <a:t> </a:t>
            </a: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BICR)</a:t>
            </a:r>
            <a:endParaRPr kumimoji="0" sz="14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184785" marR="0" lvl="0" indent="-172085" algn="l" defTabSz="455613" rtl="0" eaLnBrk="1" fontAlgn="auto" latinLnBrk="0" hangingPunct="1">
              <a:lnSpc>
                <a:spcPct val="100000"/>
              </a:lnSpc>
              <a:spcBef>
                <a:spcPts val="600"/>
              </a:spcBef>
              <a:spcAft>
                <a:spcPts val="0"/>
              </a:spcAft>
              <a:buClrTx/>
              <a:buSzTx/>
              <a:buFontTx/>
              <a:buChar char="•"/>
              <a:tabLst>
                <a:tab pos="185420" algn="l"/>
              </a:tabLst>
              <a:defRPr/>
            </a:pPr>
            <a:r>
              <a:rPr kumimoji="0" sz="1400" b="0" i="0" u="none" strike="noStrike" kern="1200" cap="none" spc="0" normalizeH="0" baseline="0" noProof="0" dirty="0">
                <a:ln>
                  <a:noFill/>
                </a:ln>
                <a:solidFill>
                  <a:srgbClr val="000000"/>
                </a:solidFill>
                <a:effectLst/>
                <a:uLnTx/>
                <a:uFillTx/>
                <a:latin typeface="Calibri" charset="0"/>
                <a:ea typeface="Calibri" charset="0"/>
                <a:cs typeface="Calibri" charset="0"/>
              </a:rPr>
              <a:t>Safety and</a:t>
            </a:r>
            <a:r>
              <a:rPr kumimoji="0" sz="1400" b="0" i="0" u="none" strike="noStrike" kern="1200" cap="none" spc="-100" normalizeH="0" baseline="0" noProof="0" dirty="0">
                <a:ln>
                  <a:noFill/>
                </a:ln>
                <a:solidFill>
                  <a:srgbClr val="000000"/>
                </a:solidFill>
                <a:effectLst/>
                <a:uLnTx/>
                <a:uFillTx/>
                <a:latin typeface="Calibri" charset="0"/>
                <a:ea typeface="Calibri" charset="0"/>
                <a:cs typeface="Calibri" charset="0"/>
              </a:rPr>
              <a:t> </a:t>
            </a:r>
            <a:r>
              <a:rPr kumimoji="0" sz="1400" b="0" i="0" u="none" strike="noStrike" kern="1200" cap="none" spc="-5" normalizeH="0" baseline="0" noProof="0" dirty="0">
                <a:ln>
                  <a:noFill/>
                </a:ln>
                <a:solidFill>
                  <a:srgbClr val="000000"/>
                </a:solidFill>
                <a:effectLst/>
                <a:uLnTx/>
                <a:uFillTx/>
                <a:latin typeface="Calibri" charset="0"/>
                <a:ea typeface="Calibri" charset="0"/>
                <a:cs typeface="Calibri" charset="0"/>
              </a:rPr>
              <a:t>tolerability</a:t>
            </a:r>
            <a:endParaRPr kumimoji="0" sz="140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14" name="object 11"/>
          <p:cNvSpPr txBox="1"/>
          <p:nvPr/>
        </p:nvSpPr>
        <p:spPr>
          <a:xfrm>
            <a:off x="6451532" y="2134427"/>
            <a:ext cx="2508885" cy="955357"/>
          </a:xfrm>
          <a:prstGeom prst="rect">
            <a:avLst/>
          </a:prstGeom>
          <a:solidFill>
            <a:srgbClr val="002E5E"/>
          </a:solidFill>
          <a:ln w="6096">
            <a:solidFill>
              <a:srgbClr val="D9D9D9"/>
            </a:solidFill>
          </a:ln>
        </p:spPr>
        <p:txBody>
          <a:bodyPr vert="horz" wrap="square" lIns="0" tIns="6350" rIns="0" bIns="0" rtlCol="0" anchor="ctr" anchorCtr="0">
            <a:noAutofit/>
          </a:bodyPr>
          <a:lstStyle/>
          <a:p>
            <a:pPr marL="525145" marR="0" lvl="0" indent="0" algn="l" defTabSz="455613" rtl="0" eaLnBrk="1" fontAlgn="auto" latinLnBrk="0" hangingPunct="1">
              <a:lnSpc>
                <a:spcPct val="100000"/>
              </a:lnSpc>
              <a:spcBef>
                <a:spcPts val="0"/>
              </a:spcBef>
              <a:spcAft>
                <a:spcPts val="0"/>
              </a:spcAft>
              <a:buClrTx/>
              <a:buSzTx/>
              <a:buFontTx/>
              <a:buNone/>
              <a:tabLst/>
              <a:defRPr/>
            </a:pPr>
            <a:r>
              <a:rPr kumimoji="0" sz="1300" b="1" i="0" u="none" strike="noStrike" kern="1200" cap="none" spc="0" normalizeH="0" baseline="0" noProof="0" dirty="0">
                <a:ln>
                  <a:noFill/>
                </a:ln>
                <a:solidFill>
                  <a:srgbClr val="FFFFFF"/>
                </a:solidFill>
                <a:effectLst/>
                <a:uLnTx/>
                <a:uFillTx/>
                <a:latin typeface="Calibri" charset="0"/>
                <a:ea typeface="Calibri" charset="0"/>
                <a:cs typeface="Calibri" charset="0"/>
              </a:rPr>
              <a:t>Coprimary</a:t>
            </a:r>
            <a:r>
              <a:rPr kumimoji="0" sz="1300" b="1" i="0" u="none" strike="noStrike" kern="1200" cap="none" spc="-120" normalizeH="0" baseline="0" noProof="0" dirty="0">
                <a:ln>
                  <a:noFill/>
                </a:ln>
                <a:solidFill>
                  <a:srgbClr val="FFFFFF"/>
                </a:solidFill>
                <a:effectLst/>
                <a:uLnTx/>
                <a:uFillTx/>
                <a:latin typeface="Calibri" charset="0"/>
                <a:ea typeface="Calibri" charset="0"/>
                <a:cs typeface="Calibri" charset="0"/>
              </a:rPr>
              <a:t> </a:t>
            </a:r>
            <a:r>
              <a:rPr kumimoji="0" sz="1300" b="1" i="0" u="none" strike="noStrike" kern="1200" cap="none" spc="0" normalizeH="0" baseline="0" noProof="0" dirty="0">
                <a:ln>
                  <a:noFill/>
                </a:ln>
                <a:solidFill>
                  <a:srgbClr val="FFFFFF"/>
                </a:solidFill>
                <a:effectLst/>
                <a:uLnTx/>
                <a:uFillTx/>
                <a:latin typeface="Calibri" charset="0"/>
                <a:ea typeface="Calibri" charset="0"/>
                <a:cs typeface="Calibri" charset="0"/>
              </a:rPr>
              <a:t>endpoints</a:t>
            </a:r>
          </a:p>
          <a:p>
            <a:pPr marL="278130" marR="0" lvl="0" indent="-172085" algn="l" defTabSz="455613" rtl="0" eaLnBrk="1" fontAlgn="auto" latinLnBrk="0" hangingPunct="1">
              <a:lnSpc>
                <a:spcPct val="100000"/>
              </a:lnSpc>
              <a:spcBef>
                <a:spcPts val="595"/>
              </a:spcBef>
              <a:spcAft>
                <a:spcPts val="0"/>
              </a:spcAft>
              <a:buClrTx/>
              <a:buSzTx/>
              <a:buFontTx/>
              <a:buChar char="•"/>
              <a:tabLst>
                <a:tab pos="278765" algn="l"/>
              </a:tabLst>
              <a:defRPr/>
            </a:pPr>
            <a:r>
              <a:rPr kumimoji="0" sz="1300" b="0" i="0" u="none" strike="noStrike" kern="1200" cap="none" spc="0" normalizeH="0" baseline="0" noProof="0" dirty="0">
                <a:ln>
                  <a:noFill/>
                </a:ln>
                <a:solidFill>
                  <a:srgbClr val="FFFFFF"/>
                </a:solidFill>
                <a:effectLst/>
                <a:uLnTx/>
                <a:uFillTx/>
                <a:latin typeface="Calibri" charset="0"/>
                <a:ea typeface="Calibri" charset="0"/>
                <a:cs typeface="Calibri" charset="0"/>
              </a:rPr>
              <a:t>PFS by </a:t>
            </a:r>
            <a:r>
              <a:rPr kumimoji="0" sz="1300" b="0" i="0" u="none" strike="noStrike" kern="1200" cap="none" spc="-5" normalizeH="0" baseline="0" noProof="0" dirty="0">
                <a:ln>
                  <a:noFill/>
                </a:ln>
                <a:solidFill>
                  <a:srgbClr val="FFFFFF"/>
                </a:solidFill>
                <a:effectLst/>
                <a:uLnTx/>
                <a:uFillTx/>
                <a:latin typeface="Calibri" charset="0"/>
                <a:ea typeface="Calibri" charset="0"/>
                <a:cs typeface="Calibri" charset="0"/>
              </a:rPr>
              <a:t>BICR using RECIST</a:t>
            </a:r>
            <a:r>
              <a:rPr kumimoji="0" sz="1300" b="0" i="0" u="none" strike="noStrike" kern="1200" cap="none" spc="-30" normalizeH="0" baseline="0" noProof="0" dirty="0">
                <a:ln>
                  <a:noFill/>
                </a:ln>
                <a:solidFill>
                  <a:srgbClr val="FFFFFF"/>
                </a:solidFill>
                <a:effectLst/>
                <a:uLnTx/>
                <a:uFillTx/>
                <a:latin typeface="Calibri" charset="0"/>
                <a:ea typeface="Calibri" charset="0"/>
                <a:cs typeface="Calibri" charset="0"/>
              </a:rPr>
              <a:t> </a:t>
            </a:r>
            <a:r>
              <a:rPr kumimoji="0" sz="1300" b="0" i="0" u="none" strike="noStrike" kern="1200" cap="none" spc="-5" normalizeH="0" baseline="0" noProof="0" dirty="0">
                <a:ln>
                  <a:noFill/>
                </a:ln>
                <a:solidFill>
                  <a:srgbClr val="FFFFFF"/>
                </a:solidFill>
                <a:effectLst/>
                <a:uLnTx/>
                <a:uFillTx/>
                <a:latin typeface="Calibri" charset="0"/>
                <a:ea typeface="Calibri" charset="0"/>
                <a:cs typeface="Calibri" charset="0"/>
              </a:rPr>
              <a:t>v1.1*</a:t>
            </a:r>
            <a:endParaRPr kumimoji="0" sz="1300" b="0"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278130" marR="0" lvl="0" indent="-172085" algn="l" defTabSz="455613" rtl="0" eaLnBrk="1" fontAlgn="auto" latinLnBrk="0" hangingPunct="1">
              <a:lnSpc>
                <a:spcPct val="100000"/>
              </a:lnSpc>
              <a:spcBef>
                <a:spcPts val="595"/>
              </a:spcBef>
              <a:spcAft>
                <a:spcPts val="0"/>
              </a:spcAft>
              <a:buClrTx/>
              <a:buSzTx/>
              <a:buFontTx/>
              <a:buChar char="•"/>
              <a:tabLst>
                <a:tab pos="278765" algn="l"/>
              </a:tabLst>
              <a:defRPr/>
            </a:pPr>
            <a:r>
              <a:rPr kumimoji="0" lang="en-US" sz="1300" b="0" i="0" u="none" strike="noStrike" kern="1200" cap="none" spc="0" normalizeH="0" baseline="0" noProof="0" dirty="0">
                <a:ln>
                  <a:noFill/>
                </a:ln>
                <a:solidFill>
                  <a:srgbClr val="FFFFFF"/>
                </a:solidFill>
                <a:effectLst/>
                <a:uLnTx/>
                <a:uFillTx/>
                <a:latin typeface="Calibri" charset="0"/>
                <a:ea typeface="Calibri" charset="0"/>
                <a:cs typeface="Calibri" charset="0"/>
              </a:rPr>
              <a:t>Overall survival</a:t>
            </a:r>
          </a:p>
        </p:txBody>
      </p:sp>
      <p:sp>
        <p:nvSpPr>
          <p:cNvPr id="15" name="object 14"/>
          <p:cNvSpPr txBox="1"/>
          <p:nvPr/>
        </p:nvSpPr>
        <p:spPr>
          <a:xfrm>
            <a:off x="3433977" y="3089785"/>
            <a:ext cx="751205" cy="391160"/>
          </a:xfrm>
          <a:prstGeom prst="rect">
            <a:avLst/>
          </a:prstGeom>
        </p:spPr>
        <p:txBody>
          <a:bodyPr vert="horz" wrap="square" lIns="0" tIns="12700" rIns="0" bIns="0" rtlCol="0">
            <a:spAutoFit/>
          </a:bodyPr>
          <a:lstStyle/>
          <a:p>
            <a:pPr marL="12700" marR="5080" lvl="0" indent="13335" algn="l" defTabSz="455613"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000000"/>
                </a:solidFill>
                <a:effectLst/>
                <a:uLnTx/>
                <a:uFillTx/>
                <a:latin typeface="Calibri" charset="0"/>
                <a:ea typeface="Calibri" charset="0"/>
                <a:cs typeface="Calibri" charset="0"/>
              </a:rPr>
              <a:t>1</a:t>
            </a:r>
            <a:r>
              <a:rPr kumimoji="0" lang="en-US" sz="1200" b="1" i="0" u="none" strike="noStrike" kern="1200" cap="none" spc="-5" normalizeH="0" baseline="0" noProof="0" dirty="0">
                <a:ln>
                  <a:noFill/>
                </a:ln>
                <a:solidFill>
                  <a:srgbClr val="000000"/>
                </a:solidFill>
                <a:effectLst/>
                <a:uLnTx/>
                <a:uFillTx/>
                <a:latin typeface="Calibri" charset="0"/>
                <a:ea typeface="Calibri" charset="0"/>
                <a:cs typeface="Calibri" charset="0"/>
              </a:rPr>
              <a:t>-</a:t>
            </a:r>
            <a:r>
              <a:rPr kumimoji="0" sz="1200" b="1" i="0" u="none" strike="noStrike" kern="1200" cap="none" spc="-5" normalizeH="0" baseline="0" noProof="0" dirty="0">
                <a:ln>
                  <a:noFill/>
                </a:ln>
                <a:solidFill>
                  <a:srgbClr val="000000"/>
                </a:solidFill>
                <a:effectLst/>
                <a:uLnTx/>
                <a:uFillTx/>
                <a:latin typeface="Calibri" charset="0"/>
                <a:ea typeface="Calibri" charset="0"/>
                <a:cs typeface="Calibri" charset="0"/>
              </a:rPr>
              <a:t>42 days</a:t>
            </a:r>
            <a:r>
              <a:rPr kumimoji="0" lang="en-US" sz="1200" b="1" i="0" u="none" strike="noStrike" kern="1200" cap="none" spc="-5" normalizeH="0" baseline="0" noProof="0" dirty="0">
                <a:ln>
                  <a:noFill/>
                </a:ln>
                <a:solidFill>
                  <a:srgbClr val="000000"/>
                </a:solidFill>
                <a:effectLst/>
                <a:uLnTx/>
                <a:uFillTx/>
                <a:latin typeface="Calibri" charset="0"/>
                <a:ea typeface="Calibri" charset="0"/>
                <a:cs typeface="Calibri" charset="0"/>
              </a:rPr>
              <a:t> </a:t>
            </a:r>
            <a:r>
              <a:rPr kumimoji="0" sz="1200" b="1" i="0" u="none" strike="noStrike" kern="1200" cap="none" spc="-5" normalizeH="0" baseline="0" noProof="0" dirty="0">
                <a:ln>
                  <a:noFill/>
                </a:ln>
                <a:solidFill>
                  <a:srgbClr val="000000"/>
                </a:solidFill>
                <a:effectLst/>
                <a:uLnTx/>
                <a:uFillTx/>
                <a:latin typeface="Calibri" charset="0"/>
                <a:ea typeface="Calibri" charset="0"/>
                <a:cs typeface="Calibri" charset="0"/>
              </a:rPr>
              <a:t>po</a:t>
            </a:r>
            <a:r>
              <a:rPr kumimoji="0" sz="1200" b="1" i="0" u="none" strike="noStrike" kern="1200" cap="none" spc="0" normalizeH="0" baseline="0" noProof="0" dirty="0">
                <a:ln>
                  <a:noFill/>
                </a:ln>
                <a:solidFill>
                  <a:srgbClr val="000000"/>
                </a:solidFill>
                <a:effectLst/>
                <a:uLnTx/>
                <a:uFillTx/>
                <a:latin typeface="Calibri" charset="0"/>
                <a:ea typeface="Calibri" charset="0"/>
                <a:cs typeface="Calibri" charset="0"/>
              </a:rPr>
              <a:t>st</a:t>
            </a:r>
            <a:r>
              <a:rPr kumimoji="0" sz="1200" b="1" i="0" u="none" strike="noStrike" kern="1200" cap="none" spc="-10" normalizeH="0" baseline="0" noProof="0" dirty="0">
                <a:ln>
                  <a:noFill/>
                </a:ln>
                <a:solidFill>
                  <a:srgbClr val="000000"/>
                </a:solidFill>
                <a:effectLst/>
                <a:uLnTx/>
                <a:uFillTx/>
                <a:latin typeface="Calibri" charset="0"/>
                <a:ea typeface="Calibri" charset="0"/>
                <a:cs typeface="Calibri" charset="0"/>
              </a:rPr>
              <a:t>-</a:t>
            </a:r>
            <a:r>
              <a:rPr kumimoji="0" sz="1200" b="1" i="0" u="none" strike="noStrike" kern="1200" cap="none" spc="-5" normalizeH="0" baseline="0" noProof="0" dirty="0" err="1">
                <a:ln>
                  <a:noFill/>
                </a:ln>
                <a:solidFill>
                  <a:srgbClr val="000000"/>
                </a:solidFill>
                <a:effectLst/>
                <a:uLnTx/>
                <a:uFillTx/>
                <a:latin typeface="Calibri" charset="0"/>
                <a:ea typeface="Calibri" charset="0"/>
                <a:cs typeface="Calibri" charset="0"/>
              </a:rPr>
              <a:t>cC</a:t>
            </a:r>
            <a:r>
              <a:rPr kumimoji="0" sz="1200" b="1" i="0" u="none" strike="noStrike" kern="1200" cap="none" spc="-35" normalizeH="0" baseline="0" noProof="0" dirty="0" err="1">
                <a:ln>
                  <a:noFill/>
                </a:ln>
                <a:solidFill>
                  <a:srgbClr val="000000"/>
                </a:solidFill>
                <a:effectLst/>
                <a:uLnTx/>
                <a:uFillTx/>
                <a:latin typeface="Calibri" charset="0"/>
                <a:ea typeface="Calibri" charset="0"/>
                <a:cs typeface="Calibri" charset="0"/>
              </a:rPr>
              <a:t>R</a:t>
            </a:r>
            <a:r>
              <a:rPr kumimoji="0" sz="1200" b="1" i="0" u="none" strike="noStrike" kern="1200" cap="none" spc="0" normalizeH="0" baseline="0" noProof="0" dirty="0" err="1">
                <a:ln>
                  <a:noFill/>
                </a:ln>
                <a:solidFill>
                  <a:srgbClr val="000000"/>
                </a:solidFill>
                <a:effectLst/>
                <a:uLnTx/>
                <a:uFillTx/>
                <a:latin typeface="Calibri" charset="0"/>
                <a:ea typeface="Calibri" charset="0"/>
                <a:cs typeface="Calibri" charset="0"/>
              </a:rPr>
              <a:t>T</a:t>
            </a:r>
            <a:endParaRPr kumimoji="0" sz="1200" b="1"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16" name="object 6"/>
          <p:cNvSpPr txBox="1"/>
          <p:nvPr/>
        </p:nvSpPr>
        <p:spPr>
          <a:xfrm>
            <a:off x="4537389" y="2134428"/>
            <a:ext cx="1758950" cy="981214"/>
          </a:xfrm>
          <a:prstGeom prst="rect">
            <a:avLst/>
          </a:prstGeom>
          <a:solidFill>
            <a:srgbClr val="92D050"/>
          </a:solidFill>
          <a:ln w="19050">
            <a:solidFill>
              <a:schemeClr val="bg1"/>
            </a:solidFill>
          </a:ln>
        </p:spPr>
        <p:txBody>
          <a:bodyPr vert="horz" wrap="square" lIns="0" tIns="0" rIns="0" bIns="0" rtlCol="0" anchor="ctr">
            <a:noAutofit/>
          </a:bodyPr>
          <a:lstStyle/>
          <a:p>
            <a:pPr marL="0" marR="0" lvl="0" indent="0" algn="ctr" defTabSz="455613" rtl="0" eaLnBrk="1" fontAlgn="auto" latinLnBrk="0" hangingPunct="1">
              <a:lnSpc>
                <a:spcPct val="100000"/>
              </a:lnSpc>
              <a:spcBef>
                <a:spcPts val="815"/>
              </a:spcBef>
              <a:spcAft>
                <a:spcPts val="0"/>
              </a:spcAft>
              <a:buClrTx/>
              <a:buSzTx/>
              <a:buFontTx/>
              <a:buNone/>
              <a:tabLst/>
              <a:defRPr/>
            </a:pPr>
            <a:r>
              <a:rPr kumimoji="0" lang="en-US" sz="1400" b="1" i="0" u="none" strike="noStrike" kern="1200" cap="none" spc="0" normalizeH="0" baseline="0" noProof="0" dirty="0" err="1">
                <a:ln>
                  <a:noFill/>
                </a:ln>
                <a:solidFill>
                  <a:srgbClr val="0025A7"/>
                </a:solidFill>
                <a:effectLst/>
                <a:uLnTx/>
                <a:uFillTx/>
                <a:latin typeface="Calibri" charset="0"/>
                <a:ea typeface="Calibri" charset="0"/>
                <a:cs typeface="Calibri" charset="0"/>
              </a:rPr>
              <a:t>Durvalumab</a:t>
            </a:r>
            <a:br>
              <a:rPr kumimoji="0" lang="en-US" sz="1400" b="1" i="0" u="none" strike="noStrike" kern="1200" cap="none" spc="0" normalizeH="0" baseline="0" noProof="0" dirty="0">
                <a:ln>
                  <a:noFill/>
                </a:ln>
                <a:solidFill>
                  <a:srgbClr val="0025A7"/>
                </a:solidFill>
                <a:effectLst/>
                <a:uLnTx/>
                <a:uFillTx/>
                <a:latin typeface="Calibri" charset="0"/>
                <a:ea typeface="Calibri" charset="0"/>
                <a:cs typeface="Calibri" charset="0"/>
              </a:rPr>
            </a:br>
            <a:r>
              <a:rPr kumimoji="0" lang="en-US" sz="1400" b="1" i="0" u="none" strike="noStrike" kern="1200" cap="none" spc="0" normalizeH="0" baseline="0" noProof="0" dirty="0">
                <a:ln>
                  <a:noFill/>
                </a:ln>
                <a:solidFill>
                  <a:srgbClr val="0025A7"/>
                </a:solidFill>
                <a:effectLst/>
                <a:uLnTx/>
                <a:uFillTx/>
                <a:latin typeface="Calibri" charset="0"/>
                <a:ea typeface="Calibri" charset="0"/>
                <a:cs typeface="Calibri" charset="0"/>
              </a:rPr>
              <a:t>10 mg/kg q2wk for </a:t>
            </a:r>
            <a:br>
              <a:rPr kumimoji="0" lang="en-US" sz="1400" b="1" i="0" u="none" strike="noStrike" kern="1200" cap="none" spc="0" normalizeH="0" baseline="0" noProof="0" dirty="0">
                <a:ln>
                  <a:noFill/>
                </a:ln>
                <a:solidFill>
                  <a:srgbClr val="0025A7"/>
                </a:solidFill>
                <a:effectLst/>
                <a:uLnTx/>
                <a:uFillTx/>
                <a:latin typeface="Calibri" charset="0"/>
                <a:ea typeface="Calibri" charset="0"/>
                <a:cs typeface="Calibri" charset="0"/>
              </a:rPr>
            </a:br>
            <a:r>
              <a:rPr kumimoji="0" lang="en-US" sz="1400" b="1" i="0" u="none" strike="noStrike" kern="1200" cap="none" spc="0" normalizeH="0" baseline="0" noProof="0" dirty="0">
                <a:ln>
                  <a:noFill/>
                </a:ln>
                <a:solidFill>
                  <a:srgbClr val="0025A7"/>
                </a:solidFill>
                <a:effectLst/>
                <a:uLnTx/>
                <a:uFillTx/>
                <a:latin typeface="Calibri" charset="0"/>
                <a:ea typeface="Calibri" charset="0"/>
                <a:cs typeface="Calibri" charset="0"/>
              </a:rPr>
              <a:t>up to 12 months</a:t>
            </a:r>
            <a:br>
              <a:rPr kumimoji="0" lang="en-US" sz="1400" b="1" i="0" u="none" strike="noStrike" kern="1200" cap="none" spc="0" normalizeH="0" baseline="0" noProof="0" dirty="0">
                <a:ln>
                  <a:noFill/>
                </a:ln>
                <a:solidFill>
                  <a:srgbClr val="0025A7"/>
                </a:solidFill>
                <a:effectLst/>
                <a:uLnTx/>
                <a:uFillTx/>
                <a:latin typeface="Calibri" charset="0"/>
                <a:ea typeface="Calibri" charset="0"/>
                <a:cs typeface="Calibri" charset="0"/>
              </a:rPr>
            </a:br>
            <a:r>
              <a:rPr kumimoji="0" lang="en-US" sz="1400" b="1" i="0" u="none" strike="noStrike" kern="1200" cap="none" spc="0" normalizeH="0" baseline="0" noProof="0" dirty="0">
                <a:ln>
                  <a:noFill/>
                </a:ln>
                <a:solidFill>
                  <a:srgbClr val="0025A7"/>
                </a:solidFill>
                <a:effectLst/>
                <a:uLnTx/>
                <a:uFillTx/>
                <a:latin typeface="Calibri" charset="0"/>
                <a:ea typeface="Calibri" charset="0"/>
                <a:cs typeface="Calibri" charset="0"/>
              </a:rPr>
              <a:t>N = 476</a:t>
            </a:r>
          </a:p>
        </p:txBody>
      </p:sp>
      <p:sp>
        <p:nvSpPr>
          <p:cNvPr id="8" name="object 4"/>
          <p:cNvSpPr txBox="1"/>
          <p:nvPr/>
        </p:nvSpPr>
        <p:spPr>
          <a:xfrm>
            <a:off x="279559" y="1963449"/>
            <a:ext cx="3026212" cy="3155992"/>
          </a:xfrm>
          <a:prstGeom prst="rect">
            <a:avLst/>
          </a:prstGeom>
          <a:solidFill>
            <a:schemeClr val="bg1"/>
          </a:solidFill>
          <a:ln w="19050">
            <a:solidFill>
              <a:schemeClr val="tx1"/>
            </a:solidFill>
          </a:ln>
        </p:spPr>
        <p:txBody>
          <a:bodyPr vert="horz" wrap="square" lIns="0" tIns="87630" rIns="0" bIns="0" rtlCol="0">
            <a:spAutoFit/>
          </a:bodyPr>
          <a:lstStyle/>
          <a:p>
            <a:pPr marL="352425" marR="238125" lvl="0" indent="-172085" algn="l" defTabSz="455613" rtl="0" eaLnBrk="1" fontAlgn="auto" latinLnBrk="0" hangingPunct="1">
              <a:lnSpc>
                <a:spcPct val="100000"/>
              </a:lnSpc>
              <a:spcBef>
                <a:spcPts val="400"/>
              </a:spcBef>
              <a:spcAft>
                <a:spcPts val="0"/>
              </a:spcAft>
              <a:buClrTx/>
              <a:buSzTx/>
              <a:buFontTx/>
              <a:buChar char="•"/>
              <a:tabLst>
                <a:tab pos="353060" algn="l"/>
              </a:tabLst>
              <a:defRPr/>
            </a:pPr>
            <a:r>
              <a:rPr kumimoji="0" lang="en-US" sz="1600" b="0" i="0" u="none" strike="noStrike" kern="1200" cap="none" spc="-5" normalizeH="0" baseline="0" noProof="0" dirty="0">
                <a:ln>
                  <a:noFill/>
                </a:ln>
                <a:solidFill>
                  <a:srgbClr val="000000"/>
                </a:solidFill>
                <a:effectLst/>
                <a:uLnTx/>
                <a:uFillTx/>
                <a:latin typeface="Calibri" charset="0"/>
                <a:ea typeface="Calibri" charset="0"/>
                <a:cs typeface="Calibri" charset="0"/>
              </a:rPr>
              <a:t>S</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tage </a:t>
            </a:r>
            <a:r>
              <a:rPr kumimoji="0" sz="1600" b="0" i="0" u="none" strike="noStrike" kern="1200" cap="none" spc="0" normalizeH="0" baseline="0" noProof="0" dirty="0">
                <a:ln>
                  <a:noFill/>
                </a:ln>
                <a:solidFill>
                  <a:srgbClr val="000000"/>
                </a:solidFill>
                <a:effectLst/>
                <a:uLnTx/>
                <a:uFillTx/>
                <a:latin typeface="Calibri" charset="0"/>
                <a:ea typeface="Calibri" charset="0"/>
                <a:cs typeface="Calibri" charset="0"/>
              </a:rPr>
              <a:t>III, </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locally</a:t>
            </a:r>
            <a:r>
              <a:rPr kumimoji="0" lang="en-US" sz="1600" b="0" i="0" u="none" strike="noStrike" kern="1200" cap="none" spc="-5" normalizeH="0" baseline="0" noProof="0" dirty="0">
                <a:ln>
                  <a:noFill/>
                </a:ln>
                <a:solidFill>
                  <a:srgbClr val="000000"/>
                </a:solidFill>
                <a:effectLst/>
                <a:uLnTx/>
                <a:uFillTx/>
                <a:latin typeface="Calibri" charset="0"/>
                <a:ea typeface="Calibri" charset="0"/>
                <a:cs typeface="Calibri" charset="0"/>
              </a:rPr>
              <a:t> </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advanced, unresectable NSCLC </a:t>
            </a:r>
            <a:r>
              <a:rPr kumimoji="0" lang="en-US" sz="1600" b="0" i="0" u="none" strike="noStrike" kern="1200" cap="none" spc="-5" normalizeH="0" baseline="0" noProof="0" dirty="0">
                <a:ln>
                  <a:noFill/>
                </a:ln>
                <a:solidFill>
                  <a:srgbClr val="000000"/>
                </a:solidFill>
                <a:effectLst/>
                <a:uLnTx/>
                <a:uFillTx/>
                <a:latin typeface="Calibri" charset="0"/>
                <a:ea typeface="Calibri" charset="0"/>
                <a:cs typeface="Calibri" charset="0"/>
              </a:rPr>
              <a:t>with no disease progression after </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definitive platinum-based </a:t>
            </a:r>
            <a:r>
              <a:rPr kumimoji="0" sz="1600" b="0" i="0" u="none" strike="noStrike" kern="1200" cap="none" spc="-10" normalizeH="0" baseline="0" noProof="0" dirty="0" err="1">
                <a:ln>
                  <a:noFill/>
                </a:ln>
                <a:solidFill>
                  <a:srgbClr val="000000"/>
                </a:solidFill>
                <a:effectLst/>
                <a:uLnTx/>
                <a:uFillTx/>
                <a:latin typeface="Calibri" charset="0"/>
                <a:ea typeface="Calibri" charset="0"/>
                <a:cs typeface="Calibri" charset="0"/>
              </a:rPr>
              <a:t>cCRT</a:t>
            </a:r>
            <a:r>
              <a:rPr kumimoji="0" sz="1600" b="0" i="0" u="none" strike="noStrike" kern="1200" cap="none" spc="-10" normalizeH="0" baseline="0" noProof="0" dirty="0">
                <a:ln>
                  <a:noFill/>
                </a:ln>
                <a:solidFill>
                  <a:srgbClr val="000000"/>
                </a:solidFill>
                <a:effectLst/>
                <a:uLnTx/>
                <a:uFillTx/>
                <a:latin typeface="Calibri" charset="0"/>
                <a:ea typeface="Calibri" charset="0"/>
                <a:cs typeface="Calibri" charset="0"/>
              </a:rPr>
              <a:t> </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(≥2</a:t>
            </a:r>
            <a:r>
              <a:rPr kumimoji="0" sz="1600" b="0" i="0" u="none" strike="noStrike" kern="1200" cap="none" spc="-75" normalizeH="0" baseline="0" noProof="0" dirty="0">
                <a:ln>
                  <a:noFill/>
                </a:ln>
                <a:solidFill>
                  <a:srgbClr val="000000"/>
                </a:solidFill>
                <a:effectLst/>
                <a:uLnTx/>
                <a:uFillTx/>
                <a:latin typeface="Calibri" charset="0"/>
                <a:ea typeface="Calibri" charset="0"/>
                <a:cs typeface="Calibri" charset="0"/>
              </a:rPr>
              <a:t> </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cycles)</a:t>
            </a:r>
            <a:endParaRPr kumimoji="0"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352425" marR="0" lvl="0" indent="-172085" algn="l" defTabSz="455613" rtl="0" eaLnBrk="1" fontAlgn="auto" latinLnBrk="0" hangingPunct="1">
              <a:lnSpc>
                <a:spcPct val="100000"/>
              </a:lnSpc>
              <a:spcBef>
                <a:spcPts val="400"/>
              </a:spcBef>
              <a:spcAft>
                <a:spcPts val="0"/>
              </a:spcAft>
              <a:buClrTx/>
              <a:buSzTx/>
              <a:buFontTx/>
              <a:buChar char="•"/>
              <a:tabLst>
                <a:tab pos="353060" algn="l"/>
              </a:tabLst>
              <a:defRPr/>
            </a:pP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18 years or</a:t>
            </a:r>
            <a:r>
              <a:rPr kumimoji="0" sz="1600" b="0" i="0" u="none" strike="noStrike" kern="1200" cap="none" spc="-60" normalizeH="0" baseline="0" noProof="0" dirty="0">
                <a:ln>
                  <a:noFill/>
                </a:ln>
                <a:solidFill>
                  <a:srgbClr val="000000"/>
                </a:solidFill>
                <a:effectLst/>
                <a:uLnTx/>
                <a:uFillTx/>
                <a:latin typeface="Calibri" charset="0"/>
                <a:ea typeface="Calibri" charset="0"/>
                <a:cs typeface="Calibri" charset="0"/>
              </a:rPr>
              <a:t> </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older</a:t>
            </a:r>
            <a:endParaRPr kumimoji="0"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352425" marR="0" lvl="0" indent="-172085" algn="l" defTabSz="455613" rtl="0" eaLnBrk="1" fontAlgn="auto" latinLnBrk="0" hangingPunct="1">
              <a:lnSpc>
                <a:spcPct val="100000"/>
              </a:lnSpc>
              <a:spcBef>
                <a:spcPts val="400"/>
              </a:spcBef>
              <a:spcAft>
                <a:spcPts val="0"/>
              </a:spcAft>
              <a:buClrTx/>
              <a:buSzTx/>
              <a:buFontTx/>
              <a:buChar char="•"/>
              <a:tabLst>
                <a:tab pos="353060" algn="l"/>
              </a:tabLst>
              <a:defRPr/>
            </a:pP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WHO </a:t>
            </a:r>
            <a:r>
              <a:rPr kumimoji="0" sz="1600" b="0" i="0" u="none" strike="noStrike" kern="1200" cap="none" spc="0" normalizeH="0" baseline="0" noProof="0" dirty="0">
                <a:ln>
                  <a:noFill/>
                </a:ln>
                <a:solidFill>
                  <a:srgbClr val="000000"/>
                </a:solidFill>
                <a:effectLst/>
                <a:uLnTx/>
                <a:uFillTx/>
                <a:latin typeface="Calibri" charset="0"/>
                <a:ea typeface="Calibri" charset="0"/>
                <a:cs typeface="Calibri" charset="0"/>
              </a:rPr>
              <a:t>PS </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0 or</a:t>
            </a:r>
            <a:r>
              <a:rPr kumimoji="0" sz="1600" b="0" i="0" u="none" strike="noStrike" kern="1200" cap="none" spc="-114" normalizeH="0" baseline="0" noProof="0" dirty="0">
                <a:ln>
                  <a:noFill/>
                </a:ln>
                <a:solidFill>
                  <a:srgbClr val="000000"/>
                </a:solidFill>
                <a:effectLst/>
                <a:uLnTx/>
                <a:uFillTx/>
                <a:latin typeface="Calibri" charset="0"/>
                <a:ea typeface="Calibri" charset="0"/>
                <a:cs typeface="Calibri" charset="0"/>
              </a:rPr>
              <a:t> </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1</a:t>
            </a:r>
            <a:endParaRPr kumimoji="0"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352425" marR="0" lvl="0" indent="-172085" algn="l" defTabSz="455613" rtl="0" eaLnBrk="1" fontAlgn="auto" latinLnBrk="0" hangingPunct="1">
              <a:lnSpc>
                <a:spcPct val="100000"/>
              </a:lnSpc>
              <a:spcBef>
                <a:spcPts val="400"/>
              </a:spcBef>
              <a:spcAft>
                <a:spcPts val="0"/>
              </a:spcAft>
              <a:buClrTx/>
              <a:buSzTx/>
              <a:buFontTx/>
              <a:buChar char="•"/>
              <a:tabLst>
                <a:tab pos="353060" algn="l"/>
              </a:tabLst>
              <a:defRPr/>
            </a:pP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Estimated life expectancy</a:t>
            </a:r>
            <a:r>
              <a:rPr kumimoji="0" sz="1600" b="0" i="0" u="none" strike="noStrike" kern="1200" cap="none" spc="-60" normalizeH="0" baseline="0" noProof="0" dirty="0">
                <a:ln>
                  <a:noFill/>
                </a:ln>
                <a:solidFill>
                  <a:srgbClr val="000000"/>
                </a:solidFill>
                <a:effectLst/>
                <a:uLnTx/>
                <a:uFillTx/>
                <a:latin typeface="Calibri" charset="0"/>
                <a:ea typeface="Calibri" charset="0"/>
                <a:cs typeface="Calibri" charset="0"/>
              </a:rPr>
              <a:t> </a:t>
            </a:r>
            <a:r>
              <a:rPr kumimoji="0" sz="1600" b="0" i="0" u="none" strike="noStrike" kern="1200" cap="none" spc="0" normalizeH="0" baseline="0" noProof="0" dirty="0">
                <a:ln>
                  <a:noFill/>
                </a:ln>
                <a:solidFill>
                  <a:srgbClr val="000000"/>
                </a:solidFill>
                <a:effectLst/>
                <a:uLnTx/>
                <a:uFillTx/>
                <a:latin typeface="Calibri" charset="0"/>
                <a:ea typeface="Calibri" charset="0"/>
                <a:cs typeface="Calibri" charset="0"/>
              </a:rPr>
              <a:t>of</a:t>
            </a:r>
          </a:p>
          <a:p>
            <a:pPr marL="352425" marR="0" lvl="0" indent="0" algn="l" defTabSz="455613" rtl="0" eaLnBrk="1" fontAlgn="auto" latinLnBrk="0" hangingPunct="1">
              <a:lnSpc>
                <a:spcPct val="100000"/>
              </a:lnSpc>
              <a:spcBef>
                <a:spcPts val="400"/>
              </a:spcBef>
              <a:spcAft>
                <a:spcPts val="0"/>
              </a:spcAft>
              <a:buClrTx/>
              <a:buSzTx/>
              <a:buFontTx/>
              <a:buNone/>
              <a:tabLst/>
              <a:defRPr/>
            </a:pPr>
            <a:r>
              <a:rPr lang="en-US" sz="1600" b="0" spc="-5" dirty="0">
                <a:solidFill>
                  <a:srgbClr val="000000"/>
                </a:solidFill>
                <a:latin typeface="Calibri" charset="0"/>
                <a:ea typeface="Calibri" charset="0"/>
                <a:cs typeface="Calibri" charset="0"/>
              </a:rPr>
              <a:t>&gt;</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12</a:t>
            </a:r>
            <a:r>
              <a:rPr kumimoji="0" sz="1600" b="0" i="0" u="none" strike="noStrike" kern="1200" cap="none" spc="-85" normalizeH="0" baseline="0" noProof="0" dirty="0">
                <a:ln>
                  <a:noFill/>
                </a:ln>
                <a:solidFill>
                  <a:srgbClr val="000000"/>
                </a:solidFill>
                <a:effectLst/>
                <a:uLnTx/>
                <a:uFillTx/>
                <a:latin typeface="Calibri" charset="0"/>
                <a:ea typeface="Calibri" charset="0"/>
                <a:cs typeface="Calibri" charset="0"/>
              </a:rPr>
              <a:t> </a:t>
            </a: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weeks</a:t>
            </a:r>
            <a:endParaRPr kumimoji="0"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352425" marR="0" lvl="0" indent="-172085" algn="l" defTabSz="455613" rtl="0" eaLnBrk="1" fontAlgn="auto" latinLnBrk="0" hangingPunct="1">
              <a:lnSpc>
                <a:spcPct val="100000"/>
              </a:lnSpc>
              <a:spcBef>
                <a:spcPts val="400"/>
              </a:spcBef>
              <a:spcAft>
                <a:spcPts val="0"/>
              </a:spcAft>
              <a:buClrTx/>
              <a:buSzTx/>
              <a:buFontTx/>
              <a:buChar char="•"/>
              <a:tabLst>
                <a:tab pos="353060" algn="l"/>
              </a:tabLst>
              <a:defRPr/>
            </a:pPr>
            <a:r>
              <a:rPr kumimoji="0" sz="1600" b="0" i="0" u="none" strike="noStrike" kern="1200" cap="none" spc="-5" normalizeH="0" baseline="0" noProof="0" dirty="0">
                <a:ln>
                  <a:noFill/>
                </a:ln>
                <a:solidFill>
                  <a:srgbClr val="000000"/>
                </a:solidFill>
                <a:effectLst/>
                <a:uLnTx/>
                <a:uFillTx/>
                <a:latin typeface="Calibri" charset="0"/>
                <a:ea typeface="Calibri" charset="0"/>
                <a:cs typeface="Calibri" charset="0"/>
              </a:rPr>
              <a:t>Archived </a:t>
            </a:r>
            <a:r>
              <a:rPr kumimoji="0" sz="1600" b="0" i="0" u="none" strike="noStrike" kern="1200" cap="none" spc="0" normalizeH="0" baseline="0" noProof="0" dirty="0">
                <a:ln>
                  <a:noFill/>
                </a:ln>
                <a:solidFill>
                  <a:srgbClr val="000000"/>
                </a:solidFill>
                <a:effectLst/>
                <a:uLnTx/>
                <a:uFillTx/>
                <a:latin typeface="Calibri" charset="0"/>
                <a:ea typeface="Calibri" charset="0"/>
                <a:cs typeface="Calibri" charset="0"/>
              </a:rPr>
              <a:t>tissue</a:t>
            </a:r>
          </a:p>
          <a:p>
            <a:pPr marL="640715" marR="0" lvl="0" indent="0" algn="l" defTabSz="455613" rtl="0" eaLnBrk="1" fontAlgn="auto" latinLnBrk="0" hangingPunct="1">
              <a:lnSpc>
                <a:spcPct val="100000"/>
              </a:lnSpc>
              <a:spcBef>
                <a:spcPts val="400"/>
              </a:spcBef>
              <a:spcAft>
                <a:spcPts val="0"/>
              </a:spcAft>
              <a:buClrTx/>
              <a:buSzTx/>
              <a:buFontTx/>
              <a:buNone/>
              <a:tabLst/>
              <a:defRPr/>
            </a:pPr>
            <a:r>
              <a:rPr kumimoji="0" sz="1600" b="1" i="0" u="none" strike="noStrike" kern="1200" cap="none" spc="-5" normalizeH="0" baseline="0" noProof="0" dirty="0">
                <a:ln>
                  <a:noFill/>
                </a:ln>
                <a:solidFill>
                  <a:srgbClr val="000000"/>
                </a:solidFill>
                <a:effectLst/>
                <a:uLnTx/>
                <a:uFillTx/>
                <a:latin typeface="Calibri" charset="0"/>
                <a:ea typeface="Calibri" charset="0"/>
                <a:cs typeface="Calibri" charset="0"/>
              </a:rPr>
              <a:t>All-comers</a:t>
            </a:r>
            <a:r>
              <a:rPr kumimoji="0" sz="1600" b="1" i="0" u="none" strike="noStrike" kern="1200" cap="none" spc="-30" normalizeH="0" baseline="0" noProof="0" dirty="0">
                <a:ln>
                  <a:noFill/>
                </a:ln>
                <a:solidFill>
                  <a:srgbClr val="000000"/>
                </a:solidFill>
                <a:effectLst/>
                <a:uLnTx/>
                <a:uFillTx/>
                <a:latin typeface="Calibri" charset="0"/>
                <a:ea typeface="Calibri" charset="0"/>
                <a:cs typeface="Calibri" charset="0"/>
              </a:rPr>
              <a:t> </a:t>
            </a:r>
            <a:r>
              <a:rPr kumimoji="0" sz="1600" b="1" i="0" u="none" strike="noStrike" kern="1200" cap="none" spc="-5" normalizeH="0" baseline="0" noProof="0" dirty="0">
                <a:ln>
                  <a:noFill/>
                </a:ln>
                <a:solidFill>
                  <a:srgbClr val="000000"/>
                </a:solidFill>
                <a:effectLst/>
                <a:uLnTx/>
                <a:uFillTx/>
                <a:latin typeface="Calibri" charset="0"/>
                <a:ea typeface="Calibri" charset="0"/>
                <a:cs typeface="Calibri" charset="0"/>
              </a:rPr>
              <a:t>population</a:t>
            </a:r>
            <a:endParaRPr kumimoji="0" sz="1600" b="1"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3" name="Rectangle 2">
            <a:extLst>
              <a:ext uri="{FF2B5EF4-FFF2-40B4-BE49-F238E27FC236}">
                <a16:creationId xmlns:a16="http://schemas.microsoft.com/office/drawing/2014/main" id="{25E1B330-9396-F041-A419-B304AE1FFFF2}"/>
              </a:ext>
            </a:extLst>
          </p:cNvPr>
          <p:cNvSpPr/>
          <p:nvPr/>
        </p:nvSpPr>
        <p:spPr>
          <a:xfrm>
            <a:off x="284061" y="5404436"/>
            <a:ext cx="4572000" cy="338554"/>
          </a:xfrm>
          <a:prstGeom prst="rect">
            <a:avLst/>
          </a:prstGeom>
        </p:spPr>
        <p:txBody>
          <a:bodyPr>
            <a:spAutoFit/>
          </a:bodyPr>
          <a:lstStyle/>
          <a:p>
            <a:r>
              <a:rPr lang="en-US" sz="1600" b="0" dirty="0" err="1">
                <a:solidFill>
                  <a:srgbClr val="000000"/>
                </a:solidFill>
                <a:latin typeface="Calibri" panose="020F0502020204030204" pitchFamily="34" charset="0"/>
                <a:cs typeface="Calibri" panose="020F0502020204030204" pitchFamily="34" charset="0"/>
              </a:rPr>
              <a:t>cCRT</a:t>
            </a:r>
            <a:r>
              <a:rPr lang="en-US" sz="1600" b="0" dirty="0">
                <a:solidFill>
                  <a:srgbClr val="000000"/>
                </a:solidFill>
                <a:latin typeface="Calibri" panose="020F0502020204030204" pitchFamily="34" charset="0"/>
                <a:cs typeface="Calibri" panose="020F0502020204030204" pitchFamily="34" charset="0"/>
              </a:rPr>
              <a:t> = concurrent chemoradiation therapy</a:t>
            </a:r>
            <a:endParaRPr lang="en-US" sz="1600" b="0" dirty="0">
              <a:solidFill>
                <a:srgbClr val="000000"/>
              </a:solidFill>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93185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87" y="1364733"/>
            <a:ext cx="1139114" cy="1286097"/>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879" y="3889145"/>
            <a:ext cx="1139114" cy="1286097"/>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4217" y="1380123"/>
            <a:ext cx="1139114" cy="128609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i="1" dirty="0"/>
              <a:t>Grand Rounds </a:t>
            </a:r>
            <a:r>
              <a:rPr lang="en-US" dirty="0"/>
              <a:t>Program Steering Committee</a:t>
            </a:r>
            <a:endParaRPr lang="en-US" dirty="0">
              <a:solidFill>
                <a:schemeClr val="tx1"/>
              </a:solidFill>
            </a:endParaRPr>
          </a:p>
        </p:txBody>
      </p:sp>
      <p:sp>
        <p:nvSpPr>
          <p:cNvPr id="13" name="Text Box 7"/>
          <p:cNvSpPr txBox="1">
            <a:spLocks noChangeArrowheads="1"/>
          </p:cNvSpPr>
          <p:nvPr/>
        </p:nvSpPr>
        <p:spPr bwMode="auto">
          <a:xfrm>
            <a:off x="1417042" y="3889145"/>
            <a:ext cx="3067260" cy="2088232"/>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ts val="0"/>
              </a:spcBef>
              <a:spcAft>
                <a:spcPts val="0"/>
              </a:spcAft>
              <a:buClr>
                <a:srgbClr val="000000"/>
              </a:buClr>
              <a:buSzPct val="100000"/>
            </a:pPr>
            <a:r>
              <a:rPr lang="en-US" sz="1600" dirty="0">
                <a:solidFill>
                  <a:schemeClr val="tx1"/>
                </a:solidFill>
                <a:latin typeface="+mn-lt"/>
              </a:rPr>
              <a:t>Suresh S </a:t>
            </a:r>
            <a:r>
              <a:rPr lang="en-US" sz="1600" dirty="0" err="1">
                <a:solidFill>
                  <a:schemeClr val="tx1"/>
                </a:solidFill>
                <a:latin typeface="+mn-lt"/>
              </a:rPr>
              <a:t>Ramalingam</a:t>
            </a:r>
            <a:r>
              <a:rPr lang="en-US" sz="1600" dirty="0">
                <a:solidFill>
                  <a:schemeClr val="tx1"/>
                </a:solidFill>
                <a:latin typeface="+mn-lt"/>
              </a:rPr>
              <a:t>, MD</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Professor of Hematology and Medical Oncology</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Assistant Dean for Cancer Research</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Emory University School </a:t>
            </a:r>
            <a:br>
              <a:rPr lang="en-US" sz="1600" b="0" dirty="0">
                <a:solidFill>
                  <a:schemeClr val="tx1"/>
                </a:solidFill>
                <a:latin typeface="+mn-lt"/>
              </a:rPr>
            </a:br>
            <a:r>
              <a:rPr lang="en-US" sz="1600" b="0" dirty="0">
                <a:solidFill>
                  <a:schemeClr val="tx1"/>
                </a:solidFill>
                <a:latin typeface="+mn-lt"/>
              </a:rPr>
              <a:t>of Medicine</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Deputy Director</a:t>
            </a:r>
          </a:p>
          <a:p>
            <a:pPr eaLnBrk="0" hangingPunct="0">
              <a:lnSpc>
                <a:spcPts val="1750"/>
              </a:lnSpc>
              <a:spcBef>
                <a:spcPts val="0"/>
              </a:spcBef>
              <a:spcAft>
                <a:spcPts val="0"/>
              </a:spcAft>
              <a:buClr>
                <a:srgbClr val="000000"/>
              </a:buClr>
              <a:buSzPct val="100000"/>
            </a:pPr>
            <a:r>
              <a:rPr lang="en-US" sz="1600" b="0" dirty="0" err="1">
                <a:solidFill>
                  <a:schemeClr val="tx1"/>
                </a:solidFill>
                <a:latin typeface="+mn-lt"/>
              </a:rPr>
              <a:t>Winship</a:t>
            </a:r>
            <a:r>
              <a:rPr lang="en-US" sz="1600" b="0" dirty="0">
                <a:solidFill>
                  <a:schemeClr val="tx1"/>
                </a:solidFill>
                <a:latin typeface="+mn-lt"/>
              </a:rPr>
              <a:t> Cancer Institute</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Atlanta, Georgia</a:t>
            </a:r>
          </a:p>
        </p:txBody>
      </p:sp>
      <p:sp>
        <p:nvSpPr>
          <p:cNvPr id="17" name="Text Box 7"/>
          <p:cNvSpPr txBox="1">
            <a:spLocks noChangeArrowheads="1"/>
          </p:cNvSpPr>
          <p:nvPr/>
        </p:nvSpPr>
        <p:spPr bwMode="auto">
          <a:xfrm>
            <a:off x="5714380" y="1367373"/>
            <a:ext cx="3384376" cy="2088232"/>
          </a:xfrm>
          <a:prstGeom prst="rect">
            <a:avLst/>
          </a:prstGeom>
          <a:noFill/>
          <a:ln w="9525">
            <a:noFill/>
            <a:miter lim="800000"/>
            <a:headEnd/>
            <a:tailEnd/>
          </a:ln>
        </p:spPr>
        <p:txBody>
          <a:bodyPr lIns="91440" tIns="0" rIns="0" bIns="0">
            <a:prstTxWarp prst="textNoShape">
              <a:avLst/>
            </a:prstTxWarp>
          </a:bodyPr>
          <a:lstStyle/>
          <a:p>
            <a:r>
              <a:rPr lang="en-US" sz="1600" dirty="0" err="1">
                <a:solidFill>
                  <a:schemeClr val="tx1"/>
                </a:solidFill>
                <a:latin typeface="+mn-lt"/>
              </a:rPr>
              <a:t>Lecia</a:t>
            </a:r>
            <a:r>
              <a:rPr lang="en-US" sz="1600" dirty="0">
                <a:solidFill>
                  <a:schemeClr val="tx1"/>
                </a:solidFill>
                <a:latin typeface="+mn-lt"/>
              </a:rPr>
              <a:t> V </a:t>
            </a:r>
            <a:r>
              <a:rPr lang="en-US" sz="1600" dirty="0" err="1">
                <a:solidFill>
                  <a:schemeClr val="tx1"/>
                </a:solidFill>
                <a:latin typeface="+mn-lt"/>
              </a:rPr>
              <a:t>Sequist</a:t>
            </a:r>
            <a:r>
              <a:rPr lang="en-US" sz="1600" dirty="0">
                <a:solidFill>
                  <a:schemeClr val="tx1"/>
                </a:solidFill>
                <a:latin typeface="+mn-lt"/>
              </a:rPr>
              <a:t>, MD, MPH</a:t>
            </a:r>
          </a:p>
          <a:p>
            <a:r>
              <a:rPr lang="en-US" sz="1600" b="0" dirty="0">
                <a:solidFill>
                  <a:schemeClr val="tx1"/>
                </a:solidFill>
                <a:latin typeface="+mn-lt"/>
              </a:rPr>
              <a:t>Associate Professor of Medicine</a:t>
            </a:r>
          </a:p>
          <a:p>
            <a:r>
              <a:rPr lang="en-US" sz="1600" b="0" dirty="0">
                <a:solidFill>
                  <a:schemeClr val="tx1"/>
                </a:solidFill>
                <a:latin typeface="+mn-lt"/>
              </a:rPr>
              <a:t>Harvard Medical School</a:t>
            </a:r>
          </a:p>
          <a:p>
            <a:r>
              <a:rPr lang="en-US" sz="1600" b="0" dirty="0">
                <a:solidFill>
                  <a:schemeClr val="tx1"/>
                </a:solidFill>
                <a:latin typeface="+mn-lt"/>
              </a:rPr>
              <a:t>Center for Thoracic Cancers</a:t>
            </a:r>
          </a:p>
          <a:p>
            <a:r>
              <a:rPr lang="en-US" sz="1600" b="0" dirty="0">
                <a:solidFill>
                  <a:schemeClr val="tx1"/>
                </a:solidFill>
                <a:latin typeface="+mn-lt"/>
              </a:rPr>
              <a:t>Massachusetts General Hospital </a:t>
            </a:r>
            <a:br>
              <a:rPr lang="en-US" sz="1600" b="0" dirty="0">
                <a:solidFill>
                  <a:schemeClr val="tx1"/>
                </a:solidFill>
                <a:latin typeface="+mn-lt"/>
              </a:rPr>
            </a:br>
            <a:r>
              <a:rPr lang="en-US" sz="1600" b="0" dirty="0">
                <a:solidFill>
                  <a:schemeClr val="tx1"/>
                </a:solidFill>
                <a:latin typeface="+mn-lt"/>
              </a:rPr>
              <a:t>Cancer Center</a:t>
            </a:r>
          </a:p>
          <a:p>
            <a:r>
              <a:rPr lang="en-US" sz="1600" b="0" dirty="0">
                <a:solidFill>
                  <a:schemeClr val="tx1"/>
                </a:solidFill>
                <a:latin typeface="+mn-lt"/>
              </a:rPr>
              <a:t>Boston, Massachusetts</a:t>
            </a:r>
            <a:endParaRPr lang="en-US" sz="1600" b="0" dirty="0">
              <a:solidFill>
                <a:schemeClr val="tx1"/>
              </a:solidFill>
              <a:latin typeface="+mn-lt"/>
              <a:ea typeface="Calibri" charset="0"/>
              <a:cs typeface="Calibri" charset="0"/>
            </a:endParaRPr>
          </a:p>
        </p:txBody>
      </p:sp>
      <p:sp>
        <p:nvSpPr>
          <p:cNvPr id="12" name="Text Box 7"/>
          <p:cNvSpPr txBox="1">
            <a:spLocks noChangeArrowheads="1"/>
          </p:cNvSpPr>
          <p:nvPr/>
        </p:nvSpPr>
        <p:spPr bwMode="auto">
          <a:xfrm>
            <a:off x="1403648" y="1367373"/>
            <a:ext cx="2952328" cy="2088232"/>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ts val="0"/>
              </a:spcBef>
              <a:spcAft>
                <a:spcPts val="0"/>
              </a:spcAft>
              <a:buClr>
                <a:srgbClr val="000000"/>
              </a:buClr>
              <a:buSzPct val="100000"/>
            </a:pPr>
            <a:r>
              <a:rPr lang="en-US" sz="1600" dirty="0">
                <a:solidFill>
                  <a:schemeClr val="tx1"/>
                </a:solidFill>
                <a:latin typeface="+mn-lt"/>
              </a:rPr>
              <a:t>Nathan A Pennell, MD, PhD</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Associate Professor</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Hematology and Medical Oncology</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Cleveland Clinic Lerner College </a:t>
            </a:r>
            <a:br>
              <a:rPr lang="en-US" sz="1600" b="0" dirty="0">
                <a:solidFill>
                  <a:schemeClr val="tx1"/>
                </a:solidFill>
                <a:latin typeface="+mn-lt"/>
              </a:rPr>
            </a:br>
            <a:r>
              <a:rPr lang="en-US" sz="1600" b="0" dirty="0">
                <a:solidFill>
                  <a:schemeClr val="tx1"/>
                </a:solidFill>
                <a:latin typeface="+mn-lt"/>
              </a:rPr>
              <a:t>of Medicine of Case Western Reserve University</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Director, Cleveland Clinic Lung</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Cancer Medical Oncology Program</a:t>
            </a:r>
          </a:p>
          <a:p>
            <a:pPr eaLnBrk="0" hangingPunct="0">
              <a:lnSpc>
                <a:spcPts val="1750"/>
              </a:lnSpc>
              <a:spcBef>
                <a:spcPts val="0"/>
              </a:spcBef>
              <a:spcAft>
                <a:spcPts val="0"/>
              </a:spcAft>
              <a:buClr>
                <a:srgbClr val="000000"/>
              </a:buClr>
              <a:buSzPct val="100000"/>
            </a:pPr>
            <a:r>
              <a:rPr lang="en-US" sz="1600" b="0" dirty="0">
                <a:solidFill>
                  <a:schemeClr val="tx1"/>
                </a:solidFill>
                <a:latin typeface="+mn-lt"/>
              </a:rPr>
              <a:t>Cleveland, Ohio</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5971" y="3897137"/>
            <a:ext cx="1133856" cy="1280160"/>
          </a:xfrm>
          <a:prstGeom prst="rect">
            <a:avLst/>
          </a:prstGeom>
          <a:effectLst>
            <a:outerShdw blurRad="50800" dist="38100" dir="2700000" algn="tl" rotWithShape="0">
              <a:prstClr val="black">
                <a:alpha val="40000"/>
              </a:prstClr>
            </a:outerShdw>
          </a:effectLst>
        </p:spPr>
      </p:pic>
      <p:sp>
        <p:nvSpPr>
          <p:cNvPr id="14" name="Text Box 9"/>
          <p:cNvSpPr txBox="1">
            <a:spLocks noChangeArrowheads="1"/>
          </p:cNvSpPr>
          <p:nvPr/>
        </p:nvSpPr>
        <p:spPr bwMode="auto">
          <a:xfrm>
            <a:off x="5707509" y="3889145"/>
            <a:ext cx="3333192" cy="1296144"/>
          </a:xfrm>
          <a:prstGeom prst="rect">
            <a:avLst/>
          </a:prstGeom>
          <a:noFill/>
          <a:ln w="9525">
            <a:noFill/>
            <a:miter lim="800000"/>
            <a:headEnd/>
            <a:tailEnd/>
          </a:ln>
        </p:spPr>
        <p:txBody>
          <a:bodyPr lIns="91440" tIns="0" rIns="0" bIns="0">
            <a:prstTxWarp prst="textNoShape">
              <a:avLst/>
            </a:prstTxWarp>
          </a:bodyPr>
          <a:lstStyle/>
          <a:p>
            <a:pPr eaLnBrk="0" hangingPunct="0">
              <a:spcBef>
                <a:spcPts val="0"/>
              </a:spcBef>
              <a:spcAft>
                <a:spcPts val="0"/>
              </a:spcAft>
              <a:buClr>
                <a:srgbClr val="000000"/>
              </a:buClr>
              <a:buSzPct val="100000"/>
              <a:buFont typeface="Arial" pitchFamily="-72" charset="0"/>
              <a:buNone/>
            </a:pPr>
            <a:r>
              <a:rPr lang="en-US" sz="1600" dirty="0">
                <a:solidFill>
                  <a:srgbClr val="000000"/>
                </a:solidFill>
                <a:latin typeface="Calibri" pitchFamily="-72" charset="0"/>
              </a:rPr>
              <a:t>Heather </a:t>
            </a:r>
            <a:r>
              <a:rPr lang="en-US" sz="1600" dirty="0" err="1">
                <a:solidFill>
                  <a:srgbClr val="000000"/>
                </a:solidFill>
                <a:latin typeface="Calibri" pitchFamily="-72" charset="0"/>
              </a:rPr>
              <a:t>Wakelee</a:t>
            </a:r>
            <a:r>
              <a:rPr lang="en-US" sz="1600" dirty="0">
                <a:solidFill>
                  <a:srgbClr val="000000"/>
                </a:solidFill>
                <a:latin typeface="Calibri" pitchFamily="-72" charset="0"/>
              </a:rPr>
              <a:t>, MD</a:t>
            </a:r>
          </a:p>
          <a:p>
            <a:pPr eaLnBrk="0" hangingPunct="0">
              <a:spcBef>
                <a:spcPts val="0"/>
              </a:spcBef>
              <a:spcAft>
                <a:spcPts val="0"/>
              </a:spcAft>
              <a:buClr>
                <a:srgbClr val="000000"/>
              </a:buClr>
              <a:buSzPct val="100000"/>
              <a:buFont typeface="Arial" pitchFamily="-72" charset="0"/>
              <a:buNone/>
            </a:pPr>
            <a:r>
              <a:rPr lang="en-US" sz="1600" b="0" dirty="0">
                <a:solidFill>
                  <a:srgbClr val="000000"/>
                </a:solidFill>
                <a:latin typeface="Calibri" pitchFamily="-72" charset="0"/>
              </a:rPr>
              <a:t>Professor of Medicine</a:t>
            </a:r>
          </a:p>
          <a:p>
            <a:pPr eaLnBrk="0" hangingPunct="0">
              <a:spcBef>
                <a:spcPts val="0"/>
              </a:spcBef>
              <a:spcAft>
                <a:spcPts val="0"/>
              </a:spcAft>
              <a:buClr>
                <a:srgbClr val="000000"/>
              </a:buClr>
              <a:buSzPct val="100000"/>
              <a:buFont typeface="Arial" pitchFamily="-72" charset="0"/>
              <a:buNone/>
            </a:pPr>
            <a:r>
              <a:rPr lang="en-US" sz="1600" b="0" dirty="0">
                <a:solidFill>
                  <a:srgbClr val="000000"/>
                </a:solidFill>
                <a:latin typeface="Calibri" pitchFamily="-72" charset="0"/>
              </a:rPr>
              <a:t>Division of Oncology</a:t>
            </a:r>
          </a:p>
          <a:p>
            <a:pPr eaLnBrk="0" hangingPunct="0">
              <a:spcBef>
                <a:spcPts val="0"/>
              </a:spcBef>
              <a:spcAft>
                <a:spcPts val="0"/>
              </a:spcAft>
              <a:buClr>
                <a:srgbClr val="000000"/>
              </a:buClr>
              <a:buSzPct val="100000"/>
              <a:buFont typeface="Arial" pitchFamily="-72" charset="0"/>
              <a:buNone/>
            </a:pPr>
            <a:r>
              <a:rPr lang="en-US" sz="1600" b="0" dirty="0">
                <a:solidFill>
                  <a:srgbClr val="000000"/>
                </a:solidFill>
                <a:latin typeface="Calibri" pitchFamily="-72" charset="0"/>
              </a:rPr>
              <a:t>Stanford University School of Medicine</a:t>
            </a:r>
          </a:p>
          <a:p>
            <a:pPr eaLnBrk="0" hangingPunct="0">
              <a:spcBef>
                <a:spcPts val="0"/>
              </a:spcBef>
              <a:spcAft>
                <a:spcPts val="0"/>
              </a:spcAft>
              <a:buClr>
                <a:srgbClr val="000000"/>
              </a:buClr>
              <a:buSzPct val="100000"/>
              <a:buFont typeface="Arial" pitchFamily="-72" charset="0"/>
              <a:buNone/>
            </a:pPr>
            <a:r>
              <a:rPr lang="en-US" sz="1600" b="0" dirty="0">
                <a:solidFill>
                  <a:srgbClr val="000000"/>
                </a:solidFill>
                <a:latin typeface="Calibri" pitchFamily="-72" charset="0"/>
              </a:rPr>
              <a:t>Stanford Cancer Institute</a:t>
            </a:r>
          </a:p>
          <a:p>
            <a:pPr eaLnBrk="0" hangingPunct="0">
              <a:spcBef>
                <a:spcPts val="0"/>
              </a:spcBef>
              <a:spcAft>
                <a:spcPts val="0"/>
              </a:spcAft>
              <a:buClr>
                <a:srgbClr val="000000"/>
              </a:buClr>
              <a:buSzPct val="100000"/>
              <a:buFont typeface="Arial" pitchFamily="-72" charset="0"/>
              <a:buNone/>
            </a:pPr>
            <a:r>
              <a:rPr lang="en-US" sz="1600" b="0" dirty="0">
                <a:solidFill>
                  <a:srgbClr val="000000"/>
                </a:solidFill>
                <a:latin typeface="Calibri" pitchFamily="-72" charset="0"/>
              </a:rPr>
              <a:t>Stanford, California</a:t>
            </a:r>
          </a:p>
        </p:txBody>
      </p:sp>
    </p:spTree>
    <p:custDataLst>
      <p:tags r:id="rId1"/>
    </p:custDataLst>
    <p:extLst>
      <p:ext uri="{BB962C8B-B14F-4D97-AF65-F5344CB8AC3E}">
        <p14:creationId xmlns:p14="http://schemas.microsoft.com/office/powerpoint/2010/main" val="3717397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4213" y="227013"/>
            <a:ext cx="7769225" cy="1143000"/>
          </a:xfrm>
        </p:spPr>
        <p:txBody>
          <a:bodyPr/>
          <a:lstStyle/>
          <a:p>
            <a:r>
              <a:rPr lang="en-US" dirty="0"/>
              <a:t>PACIFIC: PFS by Blinded Independent Central Review in the Intention-to-Treat Population (Primary Endpoint)</a:t>
            </a:r>
          </a:p>
        </p:txBody>
      </p:sp>
      <p:sp>
        <p:nvSpPr>
          <p:cNvPr id="36866" name="Content Placeholder 6"/>
          <p:cNvSpPr>
            <a:spLocks noGrp="1"/>
          </p:cNvSpPr>
          <p:nvPr>
            <p:ph idx="1"/>
          </p:nvPr>
        </p:nvSpPr>
        <p:spPr>
          <a:xfrm>
            <a:off x="573401" y="4965368"/>
            <a:ext cx="8010024" cy="1299712"/>
          </a:xfrm>
        </p:spPr>
        <p:txBody>
          <a:bodyPr/>
          <a:lstStyle/>
          <a:p>
            <a:r>
              <a:rPr lang="en-US" sz="1800" b="0" dirty="0">
                <a:solidFill>
                  <a:schemeClr val="tx1"/>
                </a:solidFill>
              </a:rPr>
              <a:t>No new safety signals were observed, and the most common Grade 3 or 4 adverse event associated with </a:t>
            </a:r>
            <a:r>
              <a:rPr lang="en-US" sz="1800" b="0" dirty="0" err="1">
                <a:solidFill>
                  <a:schemeClr val="tx1"/>
                </a:solidFill>
              </a:rPr>
              <a:t>durvalumab</a:t>
            </a:r>
            <a:r>
              <a:rPr lang="en-US" sz="1800" b="0" dirty="0">
                <a:solidFill>
                  <a:schemeClr val="tx1"/>
                </a:solidFill>
              </a:rPr>
              <a:t> compared to placebo was pneumonia (4.4% and 3.8%, respectively). </a:t>
            </a:r>
          </a:p>
          <a:p>
            <a:r>
              <a:rPr lang="en-US" sz="1800" b="0" dirty="0">
                <a:solidFill>
                  <a:schemeClr val="tx1"/>
                </a:solidFill>
              </a:rPr>
              <a:t>OS data were immature at the time of this analysis.</a:t>
            </a:r>
          </a:p>
        </p:txBody>
      </p:sp>
      <p:sp>
        <p:nvSpPr>
          <p:cNvPr id="9" name="object 3">
            <a:extLst>
              <a:ext uri="{FF2B5EF4-FFF2-40B4-BE49-F238E27FC236}">
                <a16:creationId xmlns:a16="http://schemas.microsoft.com/office/drawing/2014/main" id="{8C2C5621-83D1-7A4B-96F1-9644295A3B77}"/>
              </a:ext>
            </a:extLst>
          </p:cNvPr>
          <p:cNvSpPr/>
          <p:nvPr/>
        </p:nvSpPr>
        <p:spPr>
          <a:xfrm>
            <a:off x="886391" y="1631895"/>
            <a:ext cx="0" cy="2578785"/>
          </a:xfrm>
          <a:custGeom>
            <a:avLst/>
            <a:gdLst/>
            <a:ahLst/>
            <a:cxnLst/>
            <a:rect l="l" t="t" r="r" b="b"/>
            <a:pathLst>
              <a:path h="2639695">
                <a:moveTo>
                  <a:pt x="0" y="0"/>
                </a:moveTo>
                <a:lnTo>
                  <a:pt x="0" y="2639567"/>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0" name="object 4">
            <a:extLst>
              <a:ext uri="{FF2B5EF4-FFF2-40B4-BE49-F238E27FC236}">
                <a16:creationId xmlns:a16="http://schemas.microsoft.com/office/drawing/2014/main" id="{D4551897-4518-1B4F-9E5F-A35C8585D4A1}"/>
              </a:ext>
            </a:extLst>
          </p:cNvPr>
          <p:cNvSpPr/>
          <p:nvPr/>
        </p:nvSpPr>
        <p:spPr>
          <a:xfrm>
            <a:off x="886393" y="4151002"/>
            <a:ext cx="4393922" cy="0"/>
          </a:xfrm>
          <a:custGeom>
            <a:avLst/>
            <a:gdLst/>
            <a:ahLst/>
            <a:cxnLst/>
            <a:rect l="l" t="t" r="r" b="b"/>
            <a:pathLst>
              <a:path w="4497705">
                <a:moveTo>
                  <a:pt x="4497324" y="0"/>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11" name="object 5">
            <a:extLst>
              <a:ext uri="{FF2B5EF4-FFF2-40B4-BE49-F238E27FC236}">
                <a16:creationId xmlns:a16="http://schemas.microsoft.com/office/drawing/2014/main" id="{FA9321E7-4A93-5141-ABFB-C9AE02F4C1D2}"/>
              </a:ext>
            </a:extLst>
          </p:cNvPr>
          <p:cNvSpPr/>
          <p:nvPr/>
        </p:nvSpPr>
        <p:spPr>
          <a:xfrm>
            <a:off x="825350" y="1737600"/>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2" name="object 6">
            <a:extLst>
              <a:ext uri="{FF2B5EF4-FFF2-40B4-BE49-F238E27FC236}">
                <a16:creationId xmlns:a16="http://schemas.microsoft.com/office/drawing/2014/main" id="{437EF3A5-1070-4D47-9A66-AC98E16FC488}"/>
              </a:ext>
            </a:extLst>
          </p:cNvPr>
          <p:cNvSpPr/>
          <p:nvPr/>
        </p:nvSpPr>
        <p:spPr>
          <a:xfrm>
            <a:off x="825350" y="1972837"/>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3" name="object 7">
            <a:extLst>
              <a:ext uri="{FF2B5EF4-FFF2-40B4-BE49-F238E27FC236}">
                <a16:creationId xmlns:a16="http://schemas.microsoft.com/office/drawing/2014/main" id="{1AAF579F-725E-E248-8544-356EFC09F3BE}"/>
              </a:ext>
            </a:extLst>
          </p:cNvPr>
          <p:cNvSpPr/>
          <p:nvPr/>
        </p:nvSpPr>
        <p:spPr>
          <a:xfrm>
            <a:off x="825350" y="2196162"/>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4" name="object 8">
            <a:extLst>
              <a:ext uri="{FF2B5EF4-FFF2-40B4-BE49-F238E27FC236}">
                <a16:creationId xmlns:a16="http://schemas.microsoft.com/office/drawing/2014/main" id="{50F79098-35AA-094F-B4D6-41B03DE409BA}"/>
              </a:ext>
            </a:extLst>
          </p:cNvPr>
          <p:cNvSpPr/>
          <p:nvPr/>
        </p:nvSpPr>
        <p:spPr>
          <a:xfrm>
            <a:off x="825350" y="2432887"/>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5" name="object 9">
            <a:extLst>
              <a:ext uri="{FF2B5EF4-FFF2-40B4-BE49-F238E27FC236}">
                <a16:creationId xmlns:a16="http://schemas.microsoft.com/office/drawing/2014/main" id="{5E2B47F5-06F2-CD48-9FE5-002CE19B31DB}"/>
              </a:ext>
            </a:extLst>
          </p:cNvPr>
          <p:cNvSpPr/>
          <p:nvPr/>
        </p:nvSpPr>
        <p:spPr>
          <a:xfrm>
            <a:off x="825350" y="2666634"/>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6" name="object 10">
            <a:extLst>
              <a:ext uri="{FF2B5EF4-FFF2-40B4-BE49-F238E27FC236}">
                <a16:creationId xmlns:a16="http://schemas.microsoft.com/office/drawing/2014/main" id="{BB9507E6-0E4E-EE49-BD41-8FC2C0155B71}"/>
              </a:ext>
            </a:extLst>
          </p:cNvPr>
          <p:cNvSpPr/>
          <p:nvPr/>
        </p:nvSpPr>
        <p:spPr>
          <a:xfrm>
            <a:off x="825350" y="2900380"/>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7" name="object 11">
            <a:extLst>
              <a:ext uri="{FF2B5EF4-FFF2-40B4-BE49-F238E27FC236}">
                <a16:creationId xmlns:a16="http://schemas.microsoft.com/office/drawing/2014/main" id="{D4EED377-030D-654F-92AF-065A44C4682E}"/>
              </a:ext>
            </a:extLst>
          </p:cNvPr>
          <p:cNvSpPr/>
          <p:nvPr/>
        </p:nvSpPr>
        <p:spPr>
          <a:xfrm>
            <a:off x="825350" y="3125194"/>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8" name="object 12">
            <a:extLst>
              <a:ext uri="{FF2B5EF4-FFF2-40B4-BE49-F238E27FC236}">
                <a16:creationId xmlns:a16="http://schemas.microsoft.com/office/drawing/2014/main" id="{2E9C62C4-DD16-6F4B-8EA6-D4E91A0A35F4}"/>
              </a:ext>
            </a:extLst>
          </p:cNvPr>
          <p:cNvSpPr/>
          <p:nvPr/>
        </p:nvSpPr>
        <p:spPr>
          <a:xfrm>
            <a:off x="825350" y="3358942"/>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9" name="object 13">
            <a:extLst>
              <a:ext uri="{FF2B5EF4-FFF2-40B4-BE49-F238E27FC236}">
                <a16:creationId xmlns:a16="http://schemas.microsoft.com/office/drawing/2014/main" id="{8C43C538-0387-CF43-A224-EB40E85A71D2}"/>
              </a:ext>
            </a:extLst>
          </p:cNvPr>
          <p:cNvSpPr/>
          <p:nvPr/>
        </p:nvSpPr>
        <p:spPr>
          <a:xfrm>
            <a:off x="825350" y="3594177"/>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20" name="object 14">
            <a:extLst>
              <a:ext uri="{FF2B5EF4-FFF2-40B4-BE49-F238E27FC236}">
                <a16:creationId xmlns:a16="http://schemas.microsoft.com/office/drawing/2014/main" id="{F319AF61-BBB5-5948-9417-092EE4995475}"/>
              </a:ext>
            </a:extLst>
          </p:cNvPr>
          <p:cNvSpPr/>
          <p:nvPr/>
        </p:nvSpPr>
        <p:spPr>
          <a:xfrm>
            <a:off x="825350" y="3829413"/>
            <a:ext cx="65757" cy="0"/>
          </a:xfrm>
          <a:custGeom>
            <a:avLst/>
            <a:gdLst/>
            <a:ahLst/>
            <a:cxnLst/>
            <a:rect l="l" t="t" r="r" b="b"/>
            <a:pathLst>
              <a:path w="67309">
                <a:moveTo>
                  <a:pt x="67055" y="0"/>
                </a:moveTo>
                <a:lnTo>
                  <a:pt x="0" y="0"/>
                </a:lnTo>
              </a:path>
            </a:pathLst>
          </a:custGeom>
          <a:ln w="19050">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21" name="object 15">
            <a:extLst>
              <a:ext uri="{FF2B5EF4-FFF2-40B4-BE49-F238E27FC236}">
                <a16:creationId xmlns:a16="http://schemas.microsoft.com/office/drawing/2014/main" id="{3593F6B1-24F7-F64A-B762-474C006CFF7C}"/>
              </a:ext>
            </a:extLst>
          </p:cNvPr>
          <p:cNvSpPr/>
          <p:nvPr/>
        </p:nvSpPr>
        <p:spPr>
          <a:xfrm>
            <a:off x="825350" y="4052738"/>
            <a:ext cx="65757" cy="0"/>
          </a:xfrm>
          <a:custGeom>
            <a:avLst/>
            <a:gdLst/>
            <a:ahLst/>
            <a:cxnLst/>
            <a:rect l="l" t="t" r="r" b="b"/>
            <a:pathLst>
              <a:path w="67309">
                <a:moveTo>
                  <a:pt x="67055" y="0"/>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2" name="object 16">
            <a:extLst>
              <a:ext uri="{FF2B5EF4-FFF2-40B4-BE49-F238E27FC236}">
                <a16:creationId xmlns:a16="http://schemas.microsoft.com/office/drawing/2014/main" id="{A1BA808C-1441-C748-9DE4-16026A97AB84}"/>
              </a:ext>
            </a:extLst>
          </p:cNvPr>
          <p:cNvSpPr/>
          <p:nvPr/>
        </p:nvSpPr>
        <p:spPr>
          <a:xfrm>
            <a:off x="1353886" y="4151003"/>
            <a:ext cx="0" cy="62655"/>
          </a:xfrm>
          <a:custGeom>
            <a:avLst/>
            <a:gdLst/>
            <a:ahLst/>
            <a:cxnLst/>
            <a:rect l="l" t="t" r="r" b="b"/>
            <a:pathLst>
              <a:path h="64135">
                <a:moveTo>
                  <a:pt x="0" y="64007"/>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23" name="object 17">
            <a:extLst>
              <a:ext uri="{FF2B5EF4-FFF2-40B4-BE49-F238E27FC236}">
                <a16:creationId xmlns:a16="http://schemas.microsoft.com/office/drawing/2014/main" id="{F93C009C-4E09-B548-90B9-E549CBAB0B82}"/>
              </a:ext>
            </a:extLst>
          </p:cNvPr>
          <p:cNvSpPr/>
          <p:nvPr/>
        </p:nvSpPr>
        <p:spPr>
          <a:xfrm>
            <a:off x="1822870" y="4151003"/>
            <a:ext cx="0" cy="62655"/>
          </a:xfrm>
          <a:custGeom>
            <a:avLst/>
            <a:gdLst/>
            <a:ahLst/>
            <a:cxnLst/>
            <a:rect l="l" t="t" r="r" b="b"/>
            <a:pathLst>
              <a:path h="64135">
                <a:moveTo>
                  <a:pt x="0" y="64007"/>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24" name="object 18">
            <a:extLst>
              <a:ext uri="{FF2B5EF4-FFF2-40B4-BE49-F238E27FC236}">
                <a16:creationId xmlns:a16="http://schemas.microsoft.com/office/drawing/2014/main" id="{22678F75-CE92-AA4E-8CEE-73658913FDDC}"/>
              </a:ext>
            </a:extLst>
          </p:cNvPr>
          <p:cNvSpPr/>
          <p:nvPr/>
        </p:nvSpPr>
        <p:spPr>
          <a:xfrm>
            <a:off x="2290363" y="4151003"/>
            <a:ext cx="0" cy="62655"/>
          </a:xfrm>
          <a:custGeom>
            <a:avLst/>
            <a:gdLst/>
            <a:ahLst/>
            <a:cxnLst/>
            <a:rect l="l" t="t" r="r" b="b"/>
            <a:pathLst>
              <a:path h="64135">
                <a:moveTo>
                  <a:pt x="0" y="64007"/>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25" name="object 19">
            <a:extLst>
              <a:ext uri="{FF2B5EF4-FFF2-40B4-BE49-F238E27FC236}">
                <a16:creationId xmlns:a16="http://schemas.microsoft.com/office/drawing/2014/main" id="{C02409F7-7314-D44A-A251-0BB8AD7EC247}"/>
              </a:ext>
            </a:extLst>
          </p:cNvPr>
          <p:cNvSpPr/>
          <p:nvPr/>
        </p:nvSpPr>
        <p:spPr>
          <a:xfrm>
            <a:off x="2757857" y="4151003"/>
            <a:ext cx="0" cy="62655"/>
          </a:xfrm>
          <a:custGeom>
            <a:avLst/>
            <a:gdLst/>
            <a:ahLst/>
            <a:cxnLst/>
            <a:rect l="l" t="t" r="r" b="b"/>
            <a:pathLst>
              <a:path h="64135">
                <a:moveTo>
                  <a:pt x="0" y="64007"/>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26" name="object 20">
            <a:extLst>
              <a:ext uri="{FF2B5EF4-FFF2-40B4-BE49-F238E27FC236}">
                <a16:creationId xmlns:a16="http://schemas.microsoft.com/office/drawing/2014/main" id="{F24BA1EE-FAAD-F145-A5A2-CAE804611A02}"/>
              </a:ext>
            </a:extLst>
          </p:cNvPr>
          <p:cNvSpPr/>
          <p:nvPr/>
        </p:nvSpPr>
        <p:spPr>
          <a:xfrm>
            <a:off x="3226839" y="4151003"/>
            <a:ext cx="0" cy="62655"/>
          </a:xfrm>
          <a:custGeom>
            <a:avLst/>
            <a:gdLst/>
            <a:ahLst/>
            <a:cxnLst/>
            <a:rect l="l" t="t" r="r" b="b"/>
            <a:pathLst>
              <a:path h="64135">
                <a:moveTo>
                  <a:pt x="0" y="64007"/>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27" name="object 21">
            <a:extLst>
              <a:ext uri="{FF2B5EF4-FFF2-40B4-BE49-F238E27FC236}">
                <a16:creationId xmlns:a16="http://schemas.microsoft.com/office/drawing/2014/main" id="{932B2EDD-7E8E-4F43-AC5F-80AC180E1407}"/>
              </a:ext>
            </a:extLst>
          </p:cNvPr>
          <p:cNvSpPr/>
          <p:nvPr/>
        </p:nvSpPr>
        <p:spPr>
          <a:xfrm>
            <a:off x="3685401" y="4151003"/>
            <a:ext cx="0" cy="62655"/>
          </a:xfrm>
          <a:custGeom>
            <a:avLst/>
            <a:gdLst/>
            <a:ahLst/>
            <a:cxnLst/>
            <a:rect l="l" t="t" r="r" b="b"/>
            <a:pathLst>
              <a:path h="64135">
                <a:moveTo>
                  <a:pt x="0" y="64007"/>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28" name="object 22">
            <a:extLst>
              <a:ext uri="{FF2B5EF4-FFF2-40B4-BE49-F238E27FC236}">
                <a16:creationId xmlns:a16="http://schemas.microsoft.com/office/drawing/2014/main" id="{D4AEF037-1909-ED41-B802-B2DBFFD9135A}"/>
              </a:ext>
            </a:extLst>
          </p:cNvPr>
          <p:cNvSpPr/>
          <p:nvPr/>
        </p:nvSpPr>
        <p:spPr>
          <a:xfrm>
            <a:off x="4152895" y="4151003"/>
            <a:ext cx="0" cy="62655"/>
          </a:xfrm>
          <a:custGeom>
            <a:avLst/>
            <a:gdLst/>
            <a:ahLst/>
            <a:cxnLst/>
            <a:rect l="l" t="t" r="r" b="b"/>
            <a:pathLst>
              <a:path h="64135">
                <a:moveTo>
                  <a:pt x="0" y="64007"/>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29" name="object 23">
            <a:extLst>
              <a:ext uri="{FF2B5EF4-FFF2-40B4-BE49-F238E27FC236}">
                <a16:creationId xmlns:a16="http://schemas.microsoft.com/office/drawing/2014/main" id="{6A62927E-165A-EE40-AC5F-734C8F0EA36C}"/>
              </a:ext>
            </a:extLst>
          </p:cNvPr>
          <p:cNvSpPr/>
          <p:nvPr/>
        </p:nvSpPr>
        <p:spPr>
          <a:xfrm>
            <a:off x="4621877" y="4151003"/>
            <a:ext cx="0" cy="62655"/>
          </a:xfrm>
          <a:custGeom>
            <a:avLst/>
            <a:gdLst/>
            <a:ahLst/>
            <a:cxnLst/>
            <a:rect l="l" t="t" r="r" b="b"/>
            <a:pathLst>
              <a:path h="64135">
                <a:moveTo>
                  <a:pt x="0" y="64007"/>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30" name="object 24">
            <a:extLst>
              <a:ext uri="{FF2B5EF4-FFF2-40B4-BE49-F238E27FC236}">
                <a16:creationId xmlns:a16="http://schemas.microsoft.com/office/drawing/2014/main" id="{3A8F6FAC-A283-2144-8E00-B76577C5C9EE}"/>
              </a:ext>
            </a:extLst>
          </p:cNvPr>
          <p:cNvSpPr/>
          <p:nvPr/>
        </p:nvSpPr>
        <p:spPr>
          <a:xfrm>
            <a:off x="5089371" y="4151003"/>
            <a:ext cx="0" cy="62655"/>
          </a:xfrm>
          <a:custGeom>
            <a:avLst/>
            <a:gdLst/>
            <a:ahLst/>
            <a:cxnLst/>
            <a:rect l="l" t="t" r="r" b="b"/>
            <a:pathLst>
              <a:path h="64135">
                <a:moveTo>
                  <a:pt x="0" y="64007"/>
                </a:moveTo>
                <a:lnTo>
                  <a:pt x="0" y="0"/>
                </a:lnTo>
              </a:path>
            </a:pathLst>
          </a:custGeom>
          <a:ln w="16764">
            <a:solidFill>
              <a:schemeClr val="tx1"/>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1125" b="1" i="0" u="none" strike="noStrike" kern="1200" cap="none" spc="0" normalizeH="0" baseline="0" noProof="0">
              <a:ln>
                <a:noFill/>
              </a:ln>
              <a:solidFill>
                <a:srgbClr val="000000"/>
              </a:solidFill>
              <a:effectLst/>
              <a:uLnTx/>
              <a:uFillTx/>
              <a:latin typeface="Arial" pitchFamily="-72" charset="0"/>
              <a:ea typeface="Arial" charset="0"/>
              <a:cs typeface="Arial" charset="0"/>
            </a:endParaRPr>
          </a:p>
        </p:txBody>
      </p:sp>
      <p:sp>
        <p:nvSpPr>
          <p:cNvPr id="31" name="object 25">
            <a:extLst>
              <a:ext uri="{FF2B5EF4-FFF2-40B4-BE49-F238E27FC236}">
                <a16:creationId xmlns:a16="http://schemas.microsoft.com/office/drawing/2014/main" id="{C38884ED-9681-5446-B897-DBB421B35A56}"/>
              </a:ext>
            </a:extLst>
          </p:cNvPr>
          <p:cNvSpPr/>
          <p:nvPr/>
        </p:nvSpPr>
        <p:spPr>
          <a:xfrm>
            <a:off x="890116" y="1736856"/>
            <a:ext cx="3950373" cy="1895783"/>
          </a:xfrm>
          <a:custGeom>
            <a:avLst/>
            <a:gdLst/>
            <a:ahLst/>
            <a:cxnLst/>
            <a:rect l="l" t="t" r="r" b="b"/>
            <a:pathLst>
              <a:path w="4043679" h="1940560">
                <a:moveTo>
                  <a:pt x="0" y="0"/>
                </a:moveTo>
                <a:lnTo>
                  <a:pt x="18502" y="0"/>
                </a:lnTo>
                <a:lnTo>
                  <a:pt x="28003" y="0"/>
                </a:lnTo>
                <a:lnTo>
                  <a:pt x="31503" y="0"/>
                </a:lnTo>
                <a:lnTo>
                  <a:pt x="32003" y="0"/>
                </a:lnTo>
                <a:lnTo>
                  <a:pt x="32003" y="9144"/>
                </a:lnTo>
                <a:lnTo>
                  <a:pt x="50291" y="9144"/>
                </a:lnTo>
                <a:lnTo>
                  <a:pt x="50291" y="18287"/>
                </a:lnTo>
                <a:lnTo>
                  <a:pt x="67546" y="18287"/>
                </a:lnTo>
                <a:lnTo>
                  <a:pt x="76406" y="18287"/>
                </a:lnTo>
                <a:lnTo>
                  <a:pt x="79670" y="18287"/>
                </a:lnTo>
                <a:lnTo>
                  <a:pt x="80136" y="18287"/>
                </a:lnTo>
                <a:lnTo>
                  <a:pt x="80136" y="38988"/>
                </a:lnTo>
                <a:lnTo>
                  <a:pt x="98425" y="38988"/>
                </a:lnTo>
                <a:lnTo>
                  <a:pt x="98425" y="57276"/>
                </a:lnTo>
                <a:lnTo>
                  <a:pt x="131464" y="57276"/>
                </a:lnTo>
                <a:lnTo>
                  <a:pt x="148431" y="57276"/>
                </a:lnTo>
                <a:lnTo>
                  <a:pt x="154682" y="57276"/>
                </a:lnTo>
                <a:lnTo>
                  <a:pt x="155575" y="57276"/>
                </a:lnTo>
                <a:lnTo>
                  <a:pt x="155575" y="66548"/>
                </a:lnTo>
                <a:lnTo>
                  <a:pt x="164719" y="66548"/>
                </a:lnTo>
                <a:lnTo>
                  <a:pt x="164719" y="77977"/>
                </a:lnTo>
                <a:lnTo>
                  <a:pt x="176148" y="77977"/>
                </a:lnTo>
                <a:lnTo>
                  <a:pt x="176148" y="87122"/>
                </a:lnTo>
                <a:lnTo>
                  <a:pt x="185292" y="87122"/>
                </a:lnTo>
                <a:lnTo>
                  <a:pt x="185292" y="98551"/>
                </a:lnTo>
                <a:lnTo>
                  <a:pt x="205994" y="98551"/>
                </a:lnTo>
                <a:lnTo>
                  <a:pt x="205994" y="116967"/>
                </a:lnTo>
                <a:lnTo>
                  <a:pt x="224281" y="116967"/>
                </a:lnTo>
                <a:lnTo>
                  <a:pt x="224281" y="126111"/>
                </a:lnTo>
                <a:lnTo>
                  <a:pt x="233425" y="126111"/>
                </a:lnTo>
                <a:lnTo>
                  <a:pt x="233425" y="135255"/>
                </a:lnTo>
                <a:lnTo>
                  <a:pt x="242569" y="135255"/>
                </a:lnTo>
                <a:lnTo>
                  <a:pt x="242569" y="144525"/>
                </a:lnTo>
                <a:lnTo>
                  <a:pt x="251713" y="144525"/>
                </a:lnTo>
                <a:lnTo>
                  <a:pt x="251713" y="167386"/>
                </a:lnTo>
                <a:lnTo>
                  <a:pt x="251713" y="171958"/>
                </a:lnTo>
                <a:lnTo>
                  <a:pt x="263144" y="171958"/>
                </a:lnTo>
                <a:lnTo>
                  <a:pt x="263144" y="210431"/>
                </a:lnTo>
                <a:lnTo>
                  <a:pt x="263144" y="230187"/>
                </a:lnTo>
                <a:lnTo>
                  <a:pt x="263144" y="237466"/>
                </a:lnTo>
                <a:lnTo>
                  <a:pt x="263144" y="238506"/>
                </a:lnTo>
                <a:lnTo>
                  <a:pt x="272288" y="238506"/>
                </a:lnTo>
                <a:lnTo>
                  <a:pt x="272288" y="267654"/>
                </a:lnTo>
                <a:lnTo>
                  <a:pt x="272288" y="282622"/>
                </a:lnTo>
                <a:lnTo>
                  <a:pt x="272288" y="288137"/>
                </a:lnTo>
                <a:lnTo>
                  <a:pt x="272288" y="288925"/>
                </a:lnTo>
                <a:lnTo>
                  <a:pt x="281431" y="288925"/>
                </a:lnTo>
                <a:lnTo>
                  <a:pt x="281431" y="288925"/>
                </a:lnTo>
                <a:lnTo>
                  <a:pt x="281431" y="451739"/>
                </a:lnTo>
                <a:lnTo>
                  <a:pt x="290575" y="451739"/>
                </a:lnTo>
                <a:lnTo>
                  <a:pt x="290575" y="512752"/>
                </a:lnTo>
                <a:lnTo>
                  <a:pt x="290575" y="544083"/>
                </a:lnTo>
                <a:lnTo>
                  <a:pt x="290575" y="555626"/>
                </a:lnTo>
                <a:lnTo>
                  <a:pt x="290575" y="557276"/>
                </a:lnTo>
                <a:lnTo>
                  <a:pt x="299719" y="557276"/>
                </a:lnTo>
                <a:lnTo>
                  <a:pt x="299719" y="573135"/>
                </a:lnTo>
                <a:lnTo>
                  <a:pt x="299719" y="581279"/>
                </a:lnTo>
                <a:lnTo>
                  <a:pt x="299719" y="584279"/>
                </a:lnTo>
                <a:lnTo>
                  <a:pt x="299719" y="584708"/>
                </a:lnTo>
                <a:lnTo>
                  <a:pt x="311150" y="584708"/>
                </a:lnTo>
                <a:lnTo>
                  <a:pt x="311150" y="596265"/>
                </a:lnTo>
                <a:lnTo>
                  <a:pt x="320294" y="596265"/>
                </a:lnTo>
                <a:lnTo>
                  <a:pt x="320294" y="614553"/>
                </a:lnTo>
                <a:lnTo>
                  <a:pt x="329438" y="614553"/>
                </a:lnTo>
                <a:lnTo>
                  <a:pt x="329438" y="623697"/>
                </a:lnTo>
                <a:lnTo>
                  <a:pt x="345567" y="623697"/>
                </a:lnTo>
                <a:lnTo>
                  <a:pt x="345567" y="632968"/>
                </a:lnTo>
                <a:lnTo>
                  <a:pt x="366140" y="632968"/>
                </a:lnTo>
                <a:lnTo>
                  <a:pt x="383321" y="632968"/>
                </a:lnTo>
                <a:lnTo>
                  <a:pt x="392144" y="632968"/>
                </a:lnTo>
                <a:lnTo>
                  <a:pt x="395394" y="632968"/>
                </a:lnTo>
                <a:lnTo>
                  <a:pt x="395858" y="632968"/>
                </a:lnTo>
                <a:lnTo>
                  <a:pt x="395858" y="648970"/>
                </a:lnTo>
                <a:lnTo>
                  <a:pt x="416432" y="648970"/>
                </a:lnTo>
                <a:lnTo>
                  <a:pt x="416432" y="669671"/>
                </a:lnTo>
                <a:lnTo>
                  <a:pt x="444186" y="669671"/>
                </a:lnTo>
                <a:lnTo>
                  <a:pt x="458438" y="669671"/>
                </a:lnTo>
                <a:lnTo>
                  <a:pt x="463688" y="669671"/>
                </a:lnTo>
                <a:lnTo>
                  <a:pt x="464438" y="669671"/>
                </a:lnTo>
                <a:lnTo>
                  <a:pt x="464438" y="688173"/>
                </a:lnTo>
                <a:lnTo>
                  <a:pt x="464438" y="697674"/>
                </a:lnTo>
                <a:lnTo>
                  <a:pt x="464438" y="701174"/>
                </a:lnTo>
                <a:lnTo>
                  <a:pt x="464438" y="701675"/>
                </a:lnTo>
                <a:lnTo>
                  <a:pt x="473709" y="701675"/>
                </a:lnTo>
                <a:lnTo>
                  <a:pt x="473709" y="708660"/>
                </a:lnTo>
                <a:lnTo>
                  <a:pt x="494855" y="708660"/>
                </a:lnTo>
                <a:lnTo>
                  <a:pt x="505714" y="708660"/>
                </a:lnTo>
                <a:lnTo>
                  <a:pt x="509714" y="708660"/>
                </a:lnTo>
                <a:lnTo>
                  <a:pt x="510286" y="708660"/>
                </a:lnTo>
                <a:lnTo>
                  <a:pt x="510286" y="720090"/>
                </a:lnTo>
                <a:lnTo>
                  <a:pt x="530859" y="720090"/>
                </a:lnTo>
                <a:lnTo>
                  <a:pt x="530859" y="740664"/>
                </a:lnTo>
                <a:lnTo>
                  <a:pt x="540003" y="740664"/>
                </a:lnTo>
                <a:lnTo>
                  <a:pt x="540003" y="759079"/>
                </a:lnTo>
                <a:lnTo>
                  <a:pt x="549147" y="759079"/>
                </a:lnTo>
                <a:lnTo>
                  <a:pt x="549147" y="780297"/>
                </a:lnTo>
                <a:lnTo>
                  <a:pt x="549147" y="791194"/>
                </a:lnTo>
                <a:lnTo>
                  <a:pt x="549147" y="795208"/>
                </a:lnTo>
                <a:lnTo>
                  <a:pt x="549147" y="795782"/>
                </a:lnTo>
                <a:lnTo>
                  <a:pt x="569721" y="795782"/>
                </a:lnTo>
                <a:lnTo>
                  <a:pt x="569721" y="830216"/>
                </a:lnTo>
                <a:lnTo>
                  <a:pt x="569721" y="847899"/>
                </a:lnTo>
                <a:lnTo>
                  <a:pt x="569721" y="854414"/>
                </a:lnTo>
                <a:lnTo>
                  <a:pt x="569721" y="855345"/>
                </a:lnTo>
                <a:lnTo>
                  <a:pt x="578865" y="855345"/>
                </a:lnTo>
                <a:lnTo>
                  <a:pt x="578865" y="904390"/>
                </a:lnTo>
                <a:lnTo>
                  <a:pt x="578865" y="929576"/>
                </a:lnTo>
                <a:lnTo>
                  <a:pt x="578865" y="938855"/>
                </a:lnTo>
                <a:lnTo>
                  <a:pt x="578865" y="940181"/>
                </a:lnTo>
                <a:lnTo>
                  <a:pt x="588009" y="940181"/>
                </a:lnTo>
                <a:lnTo>
                  <a:pt x="588009" y="957435"/>
                </a:lnTo>
                <a:lnTo>
                  <a:pt x="588009" y="966295"/>
                </a:lnTo>
                <a:lnTo>
                  <a:pt x="588009" y="969559"/>
                </a:lnTo>
                <a:lnTo>
                  <a:pt x="588009" y="970026"/>
                </a:lnTo>
                <a:lnTo>
                  <a:pt x="603942" y="970026"/>
                </a:lnTo>
                <a:lnTo>
                  <a:pt x="612124" y="970026"/>
                </a:lnTo>
                <a:lnTo>
                  <a:pt x="615138" y="970026"/>
                </a:lnTo>
                <a:lnTo>
                  <a:pt x="615569" y="970026"/>
                </a:lnTo>
                <a:lnTo>
                  <a:pt x="615569" y="988314"/>
                </a:lnTo>
                <a:lnTo>
                  <a:pt x="638036" y="988314"/>
                </a:lnTo>
                <a:lnTo>
                  <a:pt x="649573" y="988314"/>
                </a:lnTo>
                <a:lnTo>
                  <a:pt x="653823" y="988314"/>
                </a:lnTo>
                <a:lnTo>
                  <a:pt x="654431" y="988314"/>
                </a:lnTo>
                <a:lnTo>
                  <a:pt x="654431" y="1010854"/>
                </a:lnTo>
                <a:lnTo>
                  <a:pt x="654431" y="1022429"/>
                </a:lnTo>
                <a:lnTo>
                  <a:pt x="654431" y="1026693"/>
                </a:lnTo>
                <a:lnTo>
                  <a:pt x="654431" y="1027303"/>
                </a:lnTo>
                <a:lnTo>
                  <a:pt x="699365" y="1027303"/>
                </a:lnTo>
                <a:lnTo>
                  <a:pt x="722439" y="1027303"/>
                </a:lnTo>
                <a:lnTo>
                  <a:pt x="730940" y="1027303"/>
                </a:lnTo>
                <a:lnTo>
                  <a:pt x="732155" y="1027303"/>
                </a:lnTo>
                <a:lnTo>
                  <a:pt x="732155" y="1036574"/>
                </a:lnTo>
                <a:lnTo>
                  <a:pt x="748087" y="1036574"/>
                </a:lnTo>
                <a:lnTo>
                  <a:pt x="756269" y="1036574"/>
                </a:lnTo>
                <a:lnTo>
                  <a:pt x="759283" y="1036574"/>
                </a:lnTo>
                <a:lnTo>
                  <a:pt x="759713" y="1036574"/>
                </a:lnTo>
                <a:lnTo>
                  <a:pt x="759713" y="1048004"/>
                </a:lnTo>
                <a:lnTo>
                  <a:pt x="768857" y="1048004"/>
                </a:lnTo>
                <a:lnTo>
                  <a:pt x="768857" y="1057148"/>
                </a:lnTo>
                <a:lnTo>
                  <a:pt x="780288" y="1057148"/>
                </a:lnTo>
                <a:lnTo>
                  <a:pt x="780288" y="1066292"/>
                </a:lnTo>
                <a:lnTo>
                  <a:pt x="789432" y="1066292"/>
                </a:lnTo>
                <a:lnTo>
                  <a:pt x="789432" y="1086993"/>
                </a:lnTo>
                <a:lnTo>
                  <a:pt x="822471" y="1086993"/>
                </a:lnTo>
                <a:lnTo>
                  <a:pt x="839438" y="1086993"/>
                </a:lnTo>
                <a:lnTo>
                  <a:pt x="845689" y="1086993"/>
                </a:lnTo>
                <a:lnTo>
                  <a:pt x="846582" y="1086993"/>
                </a:lnTo>
                <a:lnTo>
                  <a:pt x="846582" y="1102925"/>
                </a:lnTo>
                <a:lnTo>
                  <a:pt x="846582" y="1111107"/>
                </a:lnTo>
                <a:lnTo>
                  <a:pt x="846582" y="1114121"/>
                </a:lnTo>
                <a:lnTo>
                  <a:pt x="846582" y="1114552"/>
                </a:lnTo>
                <a:lnTo>
                  <a:pt x="863836" y="1114552"/>
                </a:lnTo>
                <a:lnTo>
                  <a:pt x="872696" y="1114552"/>
                </a:lnTo>
                <a:lnTo>
                  <a:pt x="875960" y="1114552"/>
                </a:lnTo>
                <a:lnTo>
                  <a:pt x="876426" y="1114552"/>
                </a:lnTo>
                <a:lnTo>
                  <a:pt x="876426" y="1148986"/>
                </a:lnTo>
                <a:lnTo>
                  <a:pt x="876426" y="1166669"/>
                </a:lnTo>
                <a:lnTo>
                  <a:pt x="876426" y="1173184"/>
                </a:lnTo>
                <a:lnTo>
                  <a:pt x="876426" y="1174115"/>
                </a:lnTo>
                <a:lnTo>
                  <a:pt x="885570" y="1174115"/>
                </a:lnTo>
                <a:lnTo>
                  <a:pt x="885570" y="1203263"/>
                </a:lnTo>
                <a:lnTo>
                  <a:pt x="885570" y="1218231"/>
                </a:lnTo>
                <a:lnTo>
                  <a:pt x="885570" y="1223746"/>
                </a:lnTo>
                <a:lnTo>
                  <a:pt x="885570" y="1224534"/>
                </a:lnTo>
                <a:lnTo>
                  <a:pt x="885570" y="1229106"/>
                </a:lnTo>
                <a:lnTo>
                  <a:pt x="919932" y="1229106"/>
                </a:lnTo>
                <a:lnTo>
                  <a:pt x="937577" y="1229106"/>
                </a:lnTo>
                <a:lnTo>
                  <a:pt x="944078" y="1229106"/>
                </a:lnTo>
                <a:lnTo>
                  <a:pt x="945007" y="1229106"/>
                </a:lnTo>
                <a:lnTo>
                  <a:pt x="987371" y="1229106"/>
                </a:lnTo>
                <a:lnTo>
                  <a:pt x="1009126" y="1229106"/>
                </a:lnTo>
                <a:lnTo>
                  <a:pt x="1017141" y="1229106"/>
                </a:lnTo>
                <a:lnTo>
                  <a:pt x="1018286" y="1229106"/>
                </a:lnTo>
                <a:lnTo>
                  <a:pt x="1018286" y="1240663"/>
                </a:lnTo>
                <a:lnTo>
                  <a:pt x="1038859" y="1240663"/>
                </a:lnTo>
                <a:lnTo>
                  <a:pt x="1038859" y="1258951"/>
                </a:lnTo>
                <a:lnTo>
                  <a:pt x="1066613" y="1258951"/>
                </a:lnTo>
                <a:lnTo>
                  <a:pt x="1080865" y="1258951"/>
                </a:lnTo>
                <a:lnTo>
                  <a:pt x="1086115" y="1258951"/>
                </a:lnTo>
                <a:lnTo>
                  <a:pt x="1086865" y="1258951"/>
                </a:lnTo>
                <a:lnTo>
                  <a:pt x="1086865" y="1268095"/>
                </a:lnTo>
                <a:lnTo>
                  <a:pt x="1108011" y="1268095"/>
                </a:lnTo>
                <a:lnTo>
                  <a:pt x="1118870" y="1268095"/>
                </a:lnTo>
                <a:lnTo>
                  <a:pt x="1122870" y="1268095"/>
                </a:lnTo>
                <a:lnTo>
                  <a:pt x="1123442" y="1268095"/>
                </a:lnTo>
                <a:lnTo>
                  <a:pt x="1123442" y="1277366"/>
                </a:lnTo>
                <a:lnTo>
                  <a:pt x="1134871" y="1277366"/>
                </a:lnTo>
                <a:lnTo>
                  <a:pt x="1134871" y="1288796"/>
                </a:lnTo>
                <a:lnTo>
                  <a:pt x="1152126" y="1288796"/>
                </a:lnTo>
                <a:lnTo>
                  <a:pt x="1160986" y="1288796"/>
                </a:lnTo>
                <a:lnTo>
                  <a:pt x="1164250" y="1288796"/>
                </a:lnTo>
                <a:lnTo>
                  <a:pt x="1164717" y="1288796"/>
                </a:lnTo>
                <a:lnTo>
                  <a:pt x="1180576" y="1288796"/>
                </a:lnTo>
                <a:lnTo>
                  <a:pt x="1188720" y="1288796"/>
                </a:lnTo>
                <a:lnTo>
                  <a:pt x="1191720" y="1288796"/>
                </a:lnTo>
                <a:lnTo>
                  <a:pt x="1192149" y="1288796"/>
                </a:lnTo>
                <a:lnTo>
                  <a:pt x="1192149" y="1307084"/>
                </a:lnTo>
                <a:lnTo>
                  <a:pt x="1201293" y="1307084"/>
                </a:lnTo>
                <a:lnTo>
                  <a:pt x="1201293" y="1316355"/>
                </a:lnTo>
                <a:lnTo>
                  <a:pt x="1221867" y="1316355"/>
                </a:lnTo>
                <a:lnTo>
                  <a:pt x="1221867" y="1325499"/>
                </a:lnTo>
                <a:lnTo>
                  <a:pt x="1231011" y="1325499"/>
                </a:lnTo>
                <a:lnTo>
                  <a:pt x="1231011" y="1336929"/>
                </a:lnTo>
                <a:lnTo>
                  <a:pt x="1252156" y="1336929"/>
                </a:lnTo>
                <a:lnTo>
                  <a:pt x="1263014" y="1336929"/>
                </a:lnTo>
                <a:lnTo>
                  <a:pt x="1267015" y="1336929"/>
                </a:lnTo>
                <a:lnTo>
                  <a:pt x="1267587" y="1336929"/>
                </a:lnTo>
                <a:lnTo>
                  <a:pt x="1267587" y="1355344"/>
                </a:lnTo>
                <a:lnTo>
                  <a:pt x="1284841" y="1355344"/>
                </a:lnTo>
                <a:lnTo>
                  <a:pt x="1293701" y="1355344"/>
                </a:lnTo>
                <a:lnTo>
                  <a:pt x="1296965" y="1355344"/>
                </a:lnTo>
                <a:lnTo>
                  <a:pt x="1297432" y="1355344"/>
                </a:lnTo>
                <a:lnTo>
                  <a:pt x="1297432" y="1371203"/>
                </a:lnTo>
                <a:lnTo>
                  <a:pt x="1297432" y="1379347"/>
                </a:lnTo>
                <a:lnTo>
                  <a:pt x="1297432" y="1382347"/>
                </a:lnTo>
                <a:lnTo>
                  <a:pt x="1297432" y="1382776"/>
                </a:lnTo>
                <a:lnTo>
                  <a:pt x="1317255" y="1382776"/>
                </a:lnTo>
                <a:lnTo>
                  <a:pt x="1384300" y="1382776"/>
                </a:lnTo>
                <a:lnTo>
                  <a:pt x="1384300" y="1403477"/>
                </a:lnTo>
                <a:lnTo>
                  <a:pt x="1414770" y="1403477"/>
                </a:lnTo>
                <a:lnTo>
                  <a:pt x="1430416" y="1403477"/>
                </a:lnTo>
                <a:lnTo>
                  <a:pt x="1436181" y="1403477"/>
                </a:lnTo>
                <a:lnTo>
                  <a:pt x="1437005" y="1403477"/>
                </a:lnTo>
                <a:lnTo>
                  <a:pt x="1437005" y="1419336"/>
                </a:lnTo>
                <a:lnTo>
                  <a:pt x="1437005" y="1427480"/>
                </a:lnTo>
                <a:lnTo>
                  <a:pt x="1437005" y="1430480"/>
                </a:lnTo>
                <a:lnTo>
                  <a:pt x="1437005" y="1430909"/>
                </a:lnTo>
                <a:lnTo>
                  <a:pt x="1466080" y="1430909"/>
                </a:lnTo>
                <a:lnTo>
                  <a:pt x="1624583" y="1430909"/>
                </a:lnTo>
                <a:lnTo>
                  <a:pt x="1624583" y="1442466"/>
                </a:lnTo>
                <a:lnTo>
                  <a:pt x="1662983" y="1442466"/>
                </a:lnTo>
                <a:lnTo>
                  <a:pt x="1682702" y="1442466"/>
                </a:lnTo>
                <a:lnTo>
                  <a:pt x="1689967" y="1442466"/>
                </a:lnTo>
                <a:lnTo>
                  <a:pt x="1691005" y="1442466"/>
                </a:lnTo>
                <a:lnTo>
                  <a:pt x="1691005" y="1451610"/>
                </a:lnTo>
                <a:lnTo>
                  <a:pt x="1721401" y="1451610"/>
                </a:lnTo>
                <a:lnTo>
                  <a:pt x="1737010" y="1451610"/>
                </a:lnTo>
                <a:lnTo>
                  <a:pt x="1742761" y="1451610"/>
                </a:lnTo>
                <a:lnTo>
                  <a:pt x="1743583" y="1451610"/>
                </a:lnTo>
                <a:lnTo>
                  <a:pt x="1748155" y="1451610"/>
                </a:lnTo>
                <a:lnTo>
                  <a:pt x="1748155" y="1490083"/>
                </a:lnTo>
                <a:lnTo>
                  <a:pt x="1748155" y="1509839"/>
                </a:lnTo>
                <a:lnTo>
                  <a:pt x="1748155" y="1517118"/>
                </a:lnTo>
                <a:lnTo>
                  <a:pt x="1748155" y="1518158"/>
                </a:lnTo>
                <a:lnTo>
                  <a:pt x="1786481" y="1518158"/>
                </a:lnTo>
                <a:lnTo>
                  <a:pt x="1806162" y="1518158"/>
                </a:lnTo>
                <a:lnTo>
                  <a:pt x="1813413" y="1518158"/>
                </a:lnTo>
                <a:lnTo>
                  <a:pt x="1814449" y="1518158"/>
                </a:lnTo>
                <a:lnTo>
                  <a:pt x="1814449" y="1536446"/>
                </a:lnTo>
                <a:lnTo>
                  <a:pt x="1908428" y="1536446"/>
                </a:lnTo>
                <a:lnTo>
                  <a:pt x="1956688" y="1536446"/>
                </a:lnTo>
                <a:lnTo>
                  <a:pt x="1974468" y="1536446"/>
                </a:lnTo>
                <a:lnTo>
                  <a:pt x="1977008" y="1536446"/>
                </a:lnTo>
                <a:lnTo>
                  <a:pt x="1977008" y="1557147"/>
                </a:lnTo>
                <a:lnTo>
                  <a:pt x="2043162" y="1557147"/>
                </a:lnTo>
                <a:lnTo>
                  <a:pt x="2077132" y="1557147"/>
                </a:lnTo>
                <a:lnTo>
                  <a:pt x="2089648" y="1557147"/>
                </a:lnTo>
                <a:lnTo>
                  <a:pt x="2091435" y="1557147"/>
                </a:lnTo>
                <a:lnTo>
                  <a:pt x="2091435" y="1566291"/>
                </a:lnTo>
                <a:lnTo>
                  <a:pt x="2102866" y="1566291"/>
                </a:lnTo>
                <a:lnTo>
                  <a:pt x="2102866" y="1584579"/>
                </a:lnTo>
                <a:lnTo>
                  <a:pt x="2118725" y="1584579"/>
                </a:lnTo>
                <a:lnTo>
                  <a:pt x="2126869" y="1584579"/>
                </a:lnTo>
                <a:lnTo>
                  <a:pt x="2129869" y="1584579"/>
                </a:lnTo>
                <a:lnTo>
                  <a:pt x="2130297" y="1584579"/>
                </a:lnTo>
                <a:lnTo>
                  <a:pt x="2130297" y="1602994"/>
                </a:lnTo>
                <a:lnTo>
                  <a:pt x="2130297" y="1602994"/>
                </a:lnTo>
                <a:lnTo>
                  <a:pt x="2571877" y="1602994"/>
                </a:lnTo>
                <a:lnTo>
                  <a:pt x="2571877" y="1620174"/>
                </a:lnTo>
                <a:lnTo>
                  <a:pt x="2571877" y="1628997"/>
                </a:lnTo>
                <a:lnTo>
                  <a:pt x="2571877" y="1632247"/>
                </a:lnTo>
                <a:lnTo>
                  <a:pt x="2571877" y="1632712"/>
                </a:lnTo>
                <a:lnTo>
                  <a:pt x="2594344" y="1632712"/>
                </a:lnTo>
                <a:lnTo>
                  <a:pt x="2605881" y="1632712"/>
                </a:lnTo>
                <a:lnTo>
                  <a:pt x="2610131" y="1632712"/>
                </a:lnTo>
                <a:lnTo>
                  <a:pt x="2610739" y="1632712"/>
                </a:lnTo>
                <a:lnTo>
                  <a:pt x="2610739" y="1648644"/>
                </a:lnTo>
                <a:lnTo>
                  <a:pt x="2610739" y="1656826"/>
                </a:lnTo>
                <a:lnTo>
                  <a:pt x="2610739" y="1659840"/>
                </a:lnTo>
                <a:lnTo>
                  <a:pt x="2610739" y="1660271"/>
                </a:lnTo>
                <a:lnTo>
                  <a:pt x="2659711" y="1660271"/>
                </a:lnTo>
                <a:lnTo>
                  <a:pt x="2684859" y="1660271"/>
                </a:lnTo>
                <a:lnTo>
                  <a:pt x="2694124" y="1660271"/>
                </a:lnTo>
                <a:lnTo>
                  <a:pt x="2695447" y="1660271"/>
                </a:lnTo>
                <a:lnTo>
                  <a:pt x="2695447" y="1682811"/>
                </a:lnTo>
                <a:lnTo>
                  <a:pt x="2695447" y="1694386"/>
                </a:lnTo>
                <a:lnTo>
                  <a:pt x="2695447" y="1698650"/>
                </a:lnTo>
                <a:lnTo>
                  <a:pt x="2695447" y="1699260"/>
                </a:lnTo>
                <a:lnTo>
                  <a:pt x="2706878" y="1699260"/>
                </a:lnTo>
                <a:lnTo>
                  <a:pt x="2706878" y="1721800"/>
                </a:lnTo>
                <a:lnTo>
                  <a:pt x="2706878" y="1733375"/>
                </a:lnTo>
                <a:lnTo>
                  <a:pt x="2706878" y="1737639"/>
                </a:lnTo>
                <a:lnTo>
                  <a:pt x="2706878" y="1738249"/>
                </a:lnTo>
                <a:lnTo>
                  <a:pt x="2761136" y="1738249"/>
                </a:lnTo>
                <a:lnTo>
                  <a:pt x="2956306" y="1738249"/>
                </a:lnTo>
                <a:lnTo>
                  <a:pt x="2956306" y="1760789"/>
                </a:lnTo>
                <a:lnTo>
                  <a:pt x="2956306" y="1772364"/>
                </a:lnTo>
                <a:lnTo>
                  <a:pt x="2956306" y="1776628"/>
                </a:lnTo>
                <a:lnTo>
                  <a:pt x="2956306" y="1777238"/>
                </a:lnTo>
                <a:lnTo>
                  <a:pt x="3017172" y="1777238"/>
                </a:lnTo>
                <a:lnTo>
                  <a:pt x="3048428" y="1777238"/>
                </a:lnTo>
                <a:lnTo>
                  <a:pt x="3059943" y="1777238"/>
                </a:lnTo>
                <a:lnTo>
                  <a:pt x="3061589" y="1777238"/>
                </a:lnTo>
                <a:lnTo>
                  <a:pt x="3061589" y="1810351"/>
                </a:lnTo>
                <a:lnTo>
                  <a:pt x="3061589" y="1827355"/>
                </a:lnTo>
                <a:lnTo>
                  <a:pt x="3061589" y="1833620"/>
                </a:lnTo>
                <a:lnTo>
                  <a:pt x="3061589" y="1834515"/>
                </a:lnTo>
                <a:lnTo>
                  <a:pt x="3135671" y="1834515"/>
                </a:lnTo>
                <a:lnTo>
                  <a:pt x="3281172" y="1834515"/>
                </a:lnTo>
                <a:lnTo>
                  <a:pt x="3281172" y="1895528"/>
                </a:lnTo>
                <a:lnTo>
                  <a:pt x="3281172" y="1926859"/>
                </a:lnTo>
                <a:lnTo>
                  <a:pt x="3281172" y="1938402"/>
                </a:lnTo>
                <a:lnTo>
                  <a:pt x="3281172" y="1940052"/>
                </a:lnTo>
                <a:lnTo>
                  <a:pt x="3721703" y="1940052"/>
                </a:lnTo>
                <a:lnTo>
                  <a:pt x="3947922" y="1940052"/>
                </a:lnTo>
                <a:lnTo>
                  <a:pt x="4031265" y="1940052"/>
                </a:lnTo>
                <a:lnTo>
                  <a:pt x="4043172" y="1940052"/>
                </a:lnTo>
              </a:path>
            </a:pathLst>
          </a:custGeom>
          <a:ln w="38100">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32" name="object 26">
            <a:extLst>
              <a:ext uri="{FF2B5EF4-FFF2-40B4-BE49-F238E27FC236}">
                <a16:creationId xmlns:a16="http://schemas.microsoft.com/office/drawing/2014/main" id="{1E8A6CCF-E34F-F242-A019-1962696813CF}"/>
              </a:ext>
            </a:extLst>
          </p:cNvPr>
          <p:cNvSpPr/>
          <p:nvPr/>
        </p:nvSpPr>
        <p:spPr>
          <a:xfrm>
            <a:off x="1251157" y="2324201"/>
            <a:ext cx="0" cy="64517"/>
          </a:xfrm>
          <a:custGeom>
            <a:avLst/>
            <a:gdLst/>
            <a:ahLst/>
            <a:cxnLst/>
            <a:rect l="l" t="t" r="r" b="b"/>
            <a:pathLst>
              <a:path h="66039">
                <a:moveTo>
                  <a:pt x="0" y="0"/>
                </a:moveTo>
                <a:lnTo>
                  <a:pt x="0" y="65531"/>
                </a:lnTo>
              </a:path>
            </a:pathLst>
          </a:custGeom>
          <a:ln w="19050">
            <a:solidFill>
              <a:srgbClr val="F8951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33" name="object 27">
            <a:extLst>
              <a:ext uri="{FF2B5EF4-FFF2-40B4-BE49-F238E27FC236}">
                <a16:creationId xmlns:a16="http://schemas.microsoft.com/office/drawing/2014/main" id="{A86943C1-3A76-6E48-B2D5-B41FC2473A56}"/>
              </a:ext>
            </a:extLst>
          </p:cNvPr>
          <p:cNvSpPr/>
          <p:nvPr/>
        </p:nvSpPr>
        <p:spPr>
          <a:xfrm>
            <a:off x="1277956" y="2333134"/>
            <a:ext cx="0" cy="65757"/>
          </a:xfrm>
          <a:custGeom>
            <a:avLst/>
            <a:gdLst/>
            <a:ahLst/>
            <a:cxnLst/>
            <a:rect l="l" t="t" r="r" b="b"/>
            <a:pathLst>
              <a:path h="67310">
                <a:moveTo>
                  <a:pt x="0" y="0"/>
                </a:moveTo>
                <a:lnTo>
                  <a:pt x="0" y="67056"/>
                </a:lnTo>
              </a:path>
            </a:pathLst>
          </a:custGeom>
          <a:ln w="19050">
            <a:solidFill>
              <a:srgbClr val="F8951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34" name="object 28">
            <a:extLst>
              <a:ext uri="{FF2B5EF4-FFF2-40B4-BE49-F238E27FC236}">
                <a16:creationId xmlns:a16="http://schemas.microsoft.com/office/drawing/2014/main" id="{46E3C82A-1EAC-FE40-A36A-965FC93E9CF1}"/>
              </a:ext>
            </a:extLst>
          </p:cNvPr>
          <p:cNvSpPr/>
          <p:nvPr/>
        </p:nvSpPr>
        <p:spPr>
          <a:xfrm>
            <a:off x="1316665" y="2362911"/>
            <a:ext cx="0" cy="64517"/>
          </a:xfrm>
          <a:custGeom>
            <a:avLst/>
            <a:gdLst/>
            <a:ahLst/>
            <a:cxnLst/>
            <a:rect l="l" t="t" r="r" b="b"/>
            <a:pathLst>
              <a:path h="66039">
                <a:moveTo>
                  <a:pt x="0" y="0"/>
                </a:moveTo>
                <a:lnTo>
                  <a:pt x="0" y="65531"/>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35" name="object 29">
            <a:extLst>
              <a:ext uri="{FF2B5EF4-FFF2-40B4-BE49-F238E27FC236}">
                <a16:creationId xmlns:a16="http://schemas.microsoft.com/office/drawing/2014/main" id="{0FC0A314-6751-7644-9A7B-F1916511F4F9}"/>
              </a:ext>
            </a:extLst>
          </p:cNvPr>
          <p:cNvSpPr/>
          <p:nvPr/>
        </p:nvSpPr>
        <p:spPr>
          <a:xfrm>
            <a:off x="1252645" y="2364400"/>
            <a:ext cx="24194" cy="0"/>
          </a:xfrm>
          <a:custGeom>
            <a:avLst/>
            <a:gdLst/>
            <a:ahLst/>
            <a:cxnLst/>
            <a:rect l="l" t="t" r="r" b="b"/>
            <a:pathLst>
              <a:path w="24764">
                <a:moveTo>
                  <a:pt x="0" y="0"/>
                </a:moveTo>
                <a:lnTo>
                  <a:pt x="24383"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36" name="object 30">
            <a:extLst>
              <a:ext uri="{FF2B5EF4-FFF2-40B4-BE49-F238E27FC236}">
                <a16:creationId xmlns:a16="http://schemas.microsoft.com/office/drawing/2014/main" id="{0E4B03EC-4C67-E543-98D5-3E966E2ECB22}"/>
              </a:ext>
            </a:extLst>
          </p:cNvPr>
          <p:cNvSpPr/>
          <p:nvPr/>
        </p:nvSpPr>
        <p:spPr>
          <a:xfrm>
            <a:off x="1252645" y="2368867"/>
            <a:ext cx="0" cy="0"/>
          </a:xfrm>
          <a:custGeom>
            <a:avLst/>
            <a:gdLst/>
            <a:ahLst/>
            <a:cxnLst/>
            <a:rect l="l" t="t" r="r" b="b"/>
            <a:pathLst>
              <a:path>
                <a:moveTo>
                  <a:pt x="0" y="0"/>
                </a:moveTo>
                <a:lnTo>
                  <a:pt x="0"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37" name="object 31">
            <a:extLst>
              <a:ext uri="{FF2B5EF4-FFF2-40B4-BE49-F238E27FC236}">
                <a16:creationId xmlns:a16="http://schemas.microsoft.com/office/drawing/2014/main" id="{6A3E521C-7EA3-B040-9FE1-78E46CCE210B}"/>
              </a:ext>
            </a:extLst>
          </p:cNvPr>
          <p:cNvSpPr/>
          <p:nvPr/>
        </p:nvSpPr>
        <p:spPr>
          <a:xfrm>
            <a:off x="1252645" y="2367378"/>
            <a:ext cx="24194" cy="0"/>
          </a:xfrm>
          <a:custGeom>
            <a:avLst/>
            <a:gdLst/>
            <a:ahLst/>
            <a:cxnLst/>
            <a:rect l="l" t="t" r="r" b="b"/>
            <a:pathLst>
              <a:path w="24764">
                <a:moveTo>
                  <a:pt x="0" y="0"/>
                </a:moveTo>
                <a:lnTo>
                  <a:pt x="24383"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38" name="object 32">
            <a:extLst>
              <a:ext uri="{FF2B5EF4-FFF2-40B4-BE49-F238E27FC236}">
                <a16:creationId xmlns:a16="http://schemas.microsoft.com/office/drawing/2014/main" id="{CBA1B727-2A94-A94C-9F92-6875CCA6E9C2}"/>
              </a:ext>
            </a:extLst>
          </p:cNvPr>
          <p:cNvSpPr/>
          <p:nvPr/>
        </p:nvSpPr>
        <p:spPr>
          <a:xfrm>
            <a:off x="1318154" y="2400133"/>
            <a:ext cx="24194" cy="0"/>
          </a:xfrm>
          <a:custGeom>
            <a:avLst/>
            <a:gdLst/>
            <a:ahLst/>
            <a:cxnLst/>
            <a:rect l="l" t="t" r="r" b="b"/>
            <a:pathLst>
              <a:path w="24764">
                <a:moveTo>
                  <a:pt x="24383" y="0"/>
                </a:moveTo>
                <a:lnTo>
                  <a:pt x="0"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39" name="object 33">
            <a:extLst>
              <a:ext uri="{FF2B5EF4-FFF2-40B4-BE49-F238E27FC236}">
                <a16:creationId xmlns:a16="http://schemas.microsoft.com/office/drawing/2014/main" id="{92B5DBA3-EBBD-CD49-A963-A2286B245082}"/>
              </a:ext>
            </a:extLst>
          </p:cNvPr>
          <p:cNvSpPr/>
          <p:nvPr/>
        </p:nvSpPr>
        <p:spPr>
          <a:xfrm>
            <a:off x="1318154" y="2404599"/>
            <a:ext cx="22333" cy="0"/>
          </a:xfrm>
          <a:custGeom>
            <a:avLst/>
            <a:gdLst/>
            <a:ahLst/>
            <a:cxnLst/>
            <a:rect l="l" t="t" r="r" b="b"/>
            <a:pathLst>
              <a:path w="22860">
                <a:moveTo>
                  <a:pt x="22859" y="0"/>
                </a:moveTo>
                <a:lnTo>
                  <a:pt x="0"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40" name="object 34">
            <a:extLst>
              <a:ext uri="{FF2B5EF4-FFF2-40B4-BE49-F238E27FC236}">
                <a16:creationId xmlns:a16="http://schemas.microsoft.com/office/drawing/2014/main" id="{481F0C1D-9017-944A-AA85-11472D292CA7}"/>
              </a:ext>
            </a:extLst>
          </p:cNvPr>
          <p:cNvSpPr/>
          <p:nvPr/>
        </p:nvSpPr>
        <p:spPr>
          <a:xfrm>
            <a:off x="1300289" y="2383754"/>
            <a:ext cx="16750" cy="0"/>
          </a:xfrm>
          <a:custGeom>
            <a:avLst/>
            <a:gdLst/>
            <a:ahLst/>
            <a:cxnLst/>
            <a:rect l="l" t="t" r="r" b="b"/>
            <a:pathLst>
              <a:path w="17144">
                <a:moveTo>
                  <a:pt x="0" y="0"/>
                </a:moveTo>
                <a:lnTo>
                  <a:pt x="16763"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41" name="object 35">
            <a:extLst>
              <a:ext uri="{FF2B5EF4-FFF2-40B4-BE49-F238E27FC236}">
                <a16:creationId xmlns:a16="http://schemas.microsoft.com/office/drawing/2014/main" id="{9A166EE1-9D0E-904F-A04B-CB6350F4B953}"/>
              </a:ext>
            </a:extLst>
          </p:cNvPr>
          <p:cNvSpPr/>
          <p:nvPr/>
        </p:nvSpPr>
        <p:spPr>
          <a:xfrm>
            <a:off x="1282423" y="2364400"/>
            <a:ext cx="19851" cy="0"/>
          </a:xfrm>
          <a:custGeom>
            <a:avLst/>
            <a:gdLst/>
            <a:ahLst/>
            <a:cxnLst/>
            <a:rect l="l" t="t" r="r" b="b"/>
            <a:pathLst>
              <a:path w="20319">
                <a:moveTo>
                  <a:pt x="0" y="0"/>
                </a:moveTo>
                <a:lnTo>
                  <a:pt x="19812"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42" name="object 36">
            <a:extLst>
              <a:ext uri="{FF2B5EF4-FFF2-40B4-BE49-F238E27FC236}">
                <a16:creationId xmlns:a16="http://schemas.microsoft.com/office/drawing/2014/main" id="{CF148D6A-C88D-D242-9D6E-8C7004391C62}"/>
              </a:ext>
            </a:extLst>
          </p:cNvPr>
          <p:cNvSpPr/>
          <p:nvPr/>
        </p:nvSpPr>
        <p:spPr>
          <a:xfrm>
            <a:off x="1280933" y="2377800"/>
            <a:ext cx="12407" cy="0"/>
          </a:xfrm>
          <a:custGeom>
            <a:avLst/>
            <a:gdLst/>
            <a:ahLst/>
            <a:cxnLst/>
            <a:rect l="l" t="t" r="r" b="b"/>
            <a:pathLst>
              <a:path w="12700">
                <a:moveTo>
                  <a:pt x="0" y="0"/>
                </a:moveTo>
                <a:lnTo>
                  <a:pt x="12192"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43" name="object 37">
            <a:extLst>
              <a:ext uri="{FF2B5EF4-FFF2-40B4-BE49-F238E27FC236}">
                <a16:creationId xmlns:a16="http://schemas.microsoft.com/office/drawing/2014/main" id="{3D7AEB5E-A9C6-EC4F-9A83-C5ED0390303C}"/>
              </a:ext>
            </a:extLst>
          </p:cNvPr>
          <p:cNvSpPr/>
          <p:nvPr/>
        </p:nvSpPr>
        <p:spPr>
          <a:xfrm>
            <a:off x="1404507" y="2514772"/>
            <a:ext cx="65757" cy="0"/>
          </a:xfrm>
          <a:custGeom>
            <a:avLst/>
            <a:gdLst/>
            <a:ahLst/>
            <a:cxnLst/>
            <a:rect l="l" t="t" r="r" b="b"/>
            <a:pathLst>
              <a:path w="67310">
                <a:moveTo>
                  <a:pt x="0" y="0"/>
                </a:moveTo>
                <a:lnTo>
                  <a:pt x="67055"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44" name="object 38">
            <a:extLst>
              <a:ext uri="{FF2B5EF4-FFF2-40B4-BE49-F238E27FC236}">
                <a16:creationId xmlns:a16="http://schemas.microsoft.com/office/drawing/2014/main" id="{AD48DFE2-074B-DF4A-BE12-57D115226F83}"/>
              </a:ext>
            </a:extLst>
          </p:cNvPr>
          <p:cNvSpPr/>
          <p:nvPr/>
        </p:nvSpPr>
        <p:spPr>
          <a:xfrm>
            <a:off x="1438749" y="2483507"/>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45" name="object 39">
            <a:extLst>
              <a:ext uri="{FF2B5EF4-FFF2-40B4-BE49-F238E27FC236}">
                <a16:creationId xmlns:a16="http://schemas.microsoft.com/office/drawing/2014/main" id="{1DCD976F-5A0E-3449-B1FD-1F575B806F43}"/>
              </a:ext>
            </a:extLst>
          </p:cNvPr>
          <p:cNvSpPr/>
          <p:nvPr/>
        </p:nvSpPr>
        <p:spPr>
          <a:xfrm>
            <a:off x="1493836" y="2671100"/>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46" name="object 40">
            <a:extLst>
              <a:ext uri="{FF2B5EF4-FFF2-40B4-BE49-F238E27FC236}">
                <a16:creationId xmlns:a16="http://schemas.microsoft.com/office/drawing/2014/main" id="{6F444673-0F06-5846-BBEA-DF2D0A7C075D}"/>
              </a:ext>
            </a:extLst>
          </p:cNvPr>
          <p:cNvSpPr/>
          <p:nvPr/>
        </p:nvSpPr>
        <p:spPr>
          <a:xfrm>
            <a:off x="1459594" y="2705343"/>
            <a:ext cx="73201" cy="0"/>
          </a:xfrm>
          <a:custGeom>
            <a:avLst/>
            <a:gdLst/>
            <a:ahLst/>
            <a:cxnLst/>
            <a:rect l="l" t="t" r="r" b="b"/>
            <a:pathLst>
              <a:path w="74930">
                <a:moveTo>
                  <a:pt x="0" y="0"/>
                </a:moveTo>
                <a:lnTo>
                  <a:pt x="74675"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47" name="object 41">
            <a:extLst>
              <a:ext uri="{FF2B5EF4-FFF2-40B4-BE49-F238E27FC236}">
                <a16:creationId xmlns:a16="http://schemas.microsoft.com/office/drawing/2014/main" id="{F5C7DBEC-F8ED-F948-9D53-1693D35CDD96}"/>
              </a:ext>
            </a:extLst>
          </p:cNvPr>
          <p:cNvSpPr/>
          <p:nvPr/>
        </p:nvSpPr>
        <p:spPr>
          <a:xfrm>
            <a:off x="1483415" y="2685989"/>
            <a:ext cx="0" cy="16750"/>
          </a:xfrm>
          <a:custGeom>
            <a:avLst/>
            <a:gdLst/>
            <a:ahLst/>
            <a:cxnLst/>
            <a:rect l="l" t="t" r="r" b="b"/>
            <a:pathLst>
              <a:path h="17144">
                <a:moveTo>
                  <a:pt x="0" y="0"/>
                </a:moveTo>
                <a:lnTo>
                  <a:pt x="0" y="16764"/>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48" name="object 42">
            <a:extLst>
              <a:ext uri="{FF2B5EF4-FFF2-40B4-BE49-F238E27FC236}">
                <a16:creationId xmlns:a16="http://schemas.microsoft.com/office/drawing/2014/main" id="{DCD9BE95-A798-1D40-906C-322BA82AA693}"/>
              </a:ext>
            </a:extLst>
          </p:cNvPr>
          <p:cNvSpPr/>
          <p:nvPr/>
        </p:nvSpPr>
        <p:spPr>
          <a:xfrm>
            <a:off x="1568278" y="2706834"/>
            <a:ext cx="0" cy="68858"/>
          </a:xfrm>
          <a:custGeom>
            <a:avLst/>
            <a:gdLst/>
            <a:ahLst/>
            <a:cxnLst/>
            <a:rect l="l" t="t" r="r" b="b"/>
            <a:pathLst>
              <a:path h="70485">
                <a:moveTo>
                  <a:pt x="0" y="0"/>
                </a:moveTo>
                <a:lnTo>
                  <a:pt x="0" y="70104"/>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49" name="object 43">
            <a:extLst>
              <a:ext uri="{FF2B5EF4-FFF2-40B4-BE49-F238E27FC236}">
                <a16:creationId xmlns:a16="http://schemas.microsoft.com/office/drawing/2014/main" id="{B4168CF5-D508-9742-B681-78BAF15C8992}"/>
              </a:ext>
            </a:extLst>
          </p:cNvPr>
          <p:cNvSpPr/>
          <p:nvPr/>
        </p:nvSpPr>
        <p:spPr>
          <a:xfrm>
            <a:off x="1605499" y="2718742"/>
            <a:ext cx="0" cy="64517"/>
          </a:xfrm>
          <a:custGeom>
            <a:avLst/>
            <a:gdLst/>
            <a:ahLst/>
            <a:cxnLst/>
            <a:rect l="l" t="t" r="r" b="b"/>
            <a:pathLst>
              <a:path h="66039">
                <a:moveTo>
                  <a:pt x="0" y="0"/>
                </a:moveTo>
                <a:lnTo>
                  <a:pt x="0" y="65531"/>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0" name="object 44">
            <a:extLst>
              <a:ext uri="{FF2B5EF4-FFF2-40B4-BE49-F238E27FC236}">
                <a16:creationId xmlns:a16="http://schemas.microsoft.com/office/drawing/2014/main" id="{5CB7A7EC-E299-E146-BF79-915EDB6EF1AD}"/>
              </a:ext>
            </a:extLst>
          </p:cNvPr>
          <p:cNvSpPr/>
          <p:nvPr/>
        </p:nvSpPr>
        <p:spPr>
          <a:xfrm>
            <a:off x="1567536" y="2746287"/>
            <a:ext cx="40322" cy="0"/>
          </a:xfrm>
          <a:custGeom>
            <a:avLst/>
            <a:gdLst/>
            <a:ahLst/>
            <a:cxnLst/>
            <a:rect l="l" t="t" r="r" b="b"/>
            <a:pathLst>
              <a:path w="41275">
                <a:moveTo>
                  <a:pt x="0" y="0"/>
                </a:moveTo>
                <a:lnTo>
                  <a:pt x="41148"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1" name="object 45">
            <a:extLst>
              <a:ext uri="{FF2B5EF4-FFF2-40B4-BE49-F238E27FC236}">
                <a16:creationId xmlns:a16="http://schemas.microsoft.com/office/drawing/2014/main" id="{B15FE7D5-BC17-034F-BAF3-39AEFE12B63B}"/>
              </a:ext>
            </a:extLst>
          </p:cNvPr>
          <p:cNvSpPr/>
          <p:nvPr/>
        </p:nvSpPr>
        <p:spPr>
          <a:xfrm>
            <a:off x="1711950" y="2851994"/>
            <a:ext cx="65757" cy="0"/>
          </a:xfrm>
          <a:custGeom>
            <a:avLst/>
            <a:gdLst/>
            <a:ahLst/>
            <a:cxnLst/>
            <a:rect l="l" t="t" r="r" b="b"/>
            <a:pathLst>
              <a:path w="67310">
                <a:moveTo>
                  <a:pt x="0" y="0"/>
                </a:moveTo>
                <a:lnTo>
                  <a:pt x="67056" y="0"/>
                </a:lnTo>
              </a:path>
            </a:pathLst>
          </a:custGeom>
          <a:ln w="19050">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2" name="object 46">
            <a:extLst>
              <a:ext uri="{FF2B5EF4-FFF2-40B4-BE49-F238E27FC236}">
                <a16:creationId xmlns:a16="http://schemas.microsoft.com/office/drawing/2014/main" id="{6180125B-1141-2944-AF31-828D4FFDD86B}"/>
              </a:ext>
            </a:extLst>
          </p:cNvPr>
          <p:cNvSpPr/>
          <p:nvPr/>
        </p:nvSpPr>
        <p:spPr>
          <a:xfrm>
            <a:off x="1737260" y="2826684"/>
            <a:ext cx="0" cy="24194"/>
          </a:xfrm>
          <a:custGeom>
            <a:avLst/>
            <a:gdLst/>
            <a:ahLst/>
            <a:cxnLst/>
            <a:rect l="l" t="t" r="r" b="b"/>
            <a:pathLst>
              <a:path h="24764">
                <a:moveTo>
                  <a:pt x="0" y="0"/>
                </a:moveTo>
                <a:lnTo>
                  <a:pt x="0" y="24384"/>
                </a:lnTo>
              </a:path>
            </a:pathLst>
          </a:custGeom>
          <a:ln w="19050">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3" name="object 47">
            <a:extLst>
              <a:ext uri="{FF2B5EF4-FFF2-40B4-BE49-F238E27FC236}">
                <a16:creationId xmlns:a16="http://schemas.microsoft.com/office/drawing/2014/main" id="{F2DF91ED-0D42-D041-9047-18852BCB9584}"/>
              </a:ext>
            </a:extLst>
          </p:cNvPr>
          <p:cNvSpPr/>
          <p:nvPr/>
        </p:nvSpPr>
        <p:spPr>
          <a:xfrm>
            <a:off x="1752150" y="2851994"/>
            <a:ext cx="0" cy="29777"/>
          </a:xfrm>
          <a:custGeom>
            <a:avLst/>
            <a:gdLst/>
            <a:ahLst/>
            <a:cxnLst/>
            <a:rect l="l" t="t" r="r" b="b"/>
            <a:pathLst>
              <a:path h="30480">
                <a:moveTo>
                  <a:pt x="0" y="30479"/>
                </a:moveTo>
                <a:lnTo>
                  <a:pt x="0" y="0"/>
                </a:lnTo>
              </a:path>
            </a:pathLst>
          </a:custGeom>
          <a:ln w="19050">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4" name="object 48">
            <a:extLst>
              <a:ext uri="{FF2B5EF4-FFF2-40B4-BE49-F238E27FC236}">
                <a16:creationId xmlns:a16="http://schemas.microsoft.com/office/drawing/2014/main" id="{044699BB-58EC-3A46-9616-B0C9CADB7472}"/>
              </a:ext>
            </a:extLst>
          </p:cNvPr>
          <p:cNvSpPr/>
          <p:nvPr/>
        </p:nvSpPr>
        <p:spPr>
          <a:xfrm>
            <a:off x="1782670" y="2903360"/>
            <a:ext cx="0" cy="68858"/>
          </a:xfrm>
          <a:custGeom>
            <a:avLst/>
            <a:gdLst/>
            <a:ahLst/>
            <a:cxnLst/>
            <a:rect l="l" t="t" r="r" b="b"/>
            <a:pathLst>
              <a:path h="70485">
                <a:moveTo>
                  <a:pt x="0" y="0"/>
                </a:moveTo>
                <a:lnTo>
                  <a:pt x="0" y="70104"/>
                </a:lnTo>
              </a:path>
            </a:pathLst>
          </a:custGeom>
          <a:ln w="19050">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5" name="object 49">
            <a:extLst>
              <a:ext uri="{FF2B5EF4-FFF2-40B4-BE49-F238E27FC236}">
                <a16:creationId xmlns:a16="http://schemas.microsoft.com/office/drawing/2014/main" id="{2632595F-E96E-EE48-B29F-B64795CC20BC}"/>
              </a:ext>
            </a:extLst>
          </p:cNvPr>
          <p:cNvSpPr/>
          <p:nvPr/>
        </p:nvSpPr>
        <p:spPr>
          <a:xfrm>
            <a:off x="1757361" y="2928668"/>
            <a:ext cx="24194" cy="0"/>
          </a:xfrm>
          <a:custGeom>
            <a:avLst/>
            <a:gdLst/>
            <a:ahLst/>
            <a:cxnLst/>
            <a:rect l="l" t="t" r="r" b="b"/>
            <a:pathLst>
              <a:path w="24764">
                <a:moveTo>
                  <a:pt x="24383" y="0"/>
                </a:moveTo>
                <a:lnTo>
                  <a:pt x="0" y="0"/>
                </a:lnTo>
              </a:path>
            </a:pathLst>
          </a:custGeom>
          <a:ln w="19050">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6" name="object 50">
            <a:extLst>
              <a:ext uri="{FF2B5EF4-FFF2-40B4-BE49-F238E27FC236}">
                <a16:creationId xmlns:a16="http://schemas.microsoft.com/office/drawing/2014/main" id="{8B3D3235-A170-0A40-8E2A-F48FCA0E3C80}"/>
              </a:ext>
            </a:extLst>
          </p:cNvPr>
          <p:cNvSpPr/>
          <p:nvPr/>
        </p:nvSpPr>
        <p:spPr>
          <a:xfrm>
            <a:off x="2026840" y="2962912"/>
            <a:ext cx="0" cy="65757"/>
          </a:xfrm>
          <a:custGeom>
            <a:avLst/>
            <a:gdLst/>
            <a:ahLst/>
            <a:cxnLst/>
            <a:rect l="l" t="t" r="r" b="b"/>
            <a:pathLst>
              <a:path h="67310">
                <a:moveTo>
                  <a:pt x="0" y="0"/>
                </a:moveTo>
                <a:lnTo>
                  <a:pt x="0" y="67056"/>
                </a:lnTo>
              </a:path>
            </a:pathLst>
          </a:custGeom>
          <a:ln w="19050">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7" name="object 51">
            <a:extLst>
              <a:ext uri="{FF2B5EF4-FFF2-40B4-BE49-F238E27FC236}">
                <a16:creationId xmlns:a16="http://schemas.microsoft.com/office/drawing/2014/main" id="{55F36F13-5D9E-8C43-AEDF-7C81705E91C2}"/>
              </a:ext>
            </a:extLst>
          </p:cNvPr>
          <p:cNvSpPr/>
          <p:nvPr/>
        </p:nvSpPr>
        <p:spPr>
          <a:xfrm>
            <a:off x="2031306" y="3003109"/>
            <a:ext cx="22333" cy="0"/>
          </a:xfrm>
          <a:custGeom>
            <a:avLst/>
            <a:gdLst/>
            <a:ahLst/>
            <a:cxnLst/>
            <a:rect l="l" t="t" r="r" b="b"/>
            <a:pathLst>
              <a:path w="22860">
                <a:moveTo>
                  <a:pt x="22860" y="0"/>
                </a:moveTo>
                <a:lnTo>
                  <a:pt x="0" y="0"/>
                </a:lnTo>
              </a:path>
            </a:pathLst>
          </a:custGeom>
          <a:ln w="19050">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8" name="object 52">
            <a:extLst>
              <a:ext uri="{FF2B5EF4-FFF2-40B4-BE49-F238E27FC236}">
                <a16:creationId xmlns:a16="http://schemas.microsoft.com/office/drawing/2014/main" id="{24262D99-682E-5541-BA9B-8A8A1AF93CCE}"/>
              </a:ext>
            </a:extLst>
          </p:cNvPr>
          <p:cNvSpPr/>
          <p:nvPr/>
        </p:nvSpPr>
        <p:spPr>
          <a:xfrm>
            <a:off x="2186145" y="3065643"/>
            <a:ext cx="0" cy="57071"/>
          </a:xfrm>
          <a:custGeom>
            <a:avLst/>
            <a:gdLst/>
            <a:ahLst/>
            <a:cxnLst/>
            <a:rect l="l" t="t" r="r" b="b"/>
            <a:pathLst>
              <a:path h="58419">
                <a:moveTo>
                  <a:pt x="0" y="0"/>
                </a:moveTo>
                <a:lnTo>
                  <a:pt x="0" y="57912"/>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59" name="object 53">
            <a:extLst>
              <a:ext uri="{FF2B5EF4-FFF2-40B4-BE49-F238E27FC236}">
                <a16:creationId xmlns:a16="http://schemas.microsoft.com/office/drawing/2014/main" id="{D593C056-73F3-BA40-BEA2-A85359856CA3}"/>
              </a:ext>
            </a:extLst>
          </p:cNvPr>
          <p:cNvSpPr/>
          <p:nvPr/>
        </p:nvSpPr>
        <p:spPr>
          <a:xfrm>
            <a:off x="2166790" y="3074576"/>
            <a:ext cx="0" cy="10546"/>
          </a:xfrm>
          <a:custGeom>
            <a:avLst/>
            <a:gdLst/>
            <a:ahLst/>
            <a:cxnLst/>
            <a:rect l="l" t="t" r="r" b="b"/>
            <a:pathLst>
              <a:path h="10794">
                <a:moveTo>
                  <a:pt x="-3810" y="5333"/>
                </a:moveTo>
                <a:lnTo>
                  <a:pt x="3810" y="5333"/>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0" name="object 54">
            <a:extLst>
              <a:ext uri="{FF2B5EF4-FFF2-40B4-BE49-F238E27FC236}">
                <a16:creationId xmlns:a16="http://schemas.microsoft.com/office/drawing/2014/main" id="{C9655B65-2E93-7E4E-9DA8-F3AB3404B91D}"/>
              </a:ext>
            </a:extLst>
          </p:cNvPr>
          <p:cNvSpPr/>
          <p:nvPr/>
        </p:nvSpPr>
        <p:spPr>
          <a:xfrm>
            <a:off x="2257608" y="3114772"/>
            <a:ext cx="73201" cy="0"/>
          </a:xfrm>
          <a:custGeom>
            <a:avLst/>
            <a:gdLst/>
            <a:ahLst/>
            <a:cxnLst/>
            <a:rect l="l" t="t" r="r" b="b"/>
            <a:pathLst>
              <a:path w="74930">
                <a:moveTo>
                  <a:pt x="0" y="0"/>
                </a:moveTo>
                <a:lnTo>
                  <a:pt x="74675"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1" name="object 55">
            <a:extLst>
              <a:ext uri="{FF2B5EF4-FFF2-40B4-BE49-F238E27FC236}">
                <a16:creationId xmlns:a16="http://schemas.microsoft.com/office/drawing/2014/main" id="{9528BCBA-B479-F347-9F2A-8C77C33821A2}"/>
              </a:ext>
            </a:extLst>
          </p:cNvPr>
          <p:cNvSpPr/>
          <p:nvPr/>
        </p:nvSpPr>
        <p:spPr>
          <a:xfrm>
            <a:off x="2345449" y="3102862"/>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2" name="object 56">
            <a:extLst>
              <a:ext uri="{FF2B5EF4-FFF2-40B4-BE49-F238E27FC236}">
                <a16:creationId xmlns:a16="http://schemas.microsoft.com/office/drawing/2014/main" id="{071397F1-B854-F74B-B530-059EAC5AADBA}"/>
              </a:ext>
            </a:extLst>
          </p:cNvPr>
          <p:cNvSpPr/>
          <p:nvPr/>
        </p:nvSpPr>
        <p:spPr>
          <a:xfrm>
            <a:off x="2318650" y="3102862"/>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3" name="object 57">
            <a:extLst>
              <a:ext uri="{FF2B5EF4-FFF2-40B4-BE49-F238E27FC236}">
                <a16:creationId xmlns:a16="http://schemas.microsoft.com/office/drawing/2014/main" id="{085AC601-637A-AB4D-91AB-F67B2D2A3F56}"/>
              </a:ext>
            </a:extLst>
          </p:cNvPr>
          <p:cNvSpPr/>
          <p:nvPr/>
        </p:nvSpPr>
        <p:spPr>
          <a:xfrm>
            <a:off x="2294829" y="3083506"/>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4" name="object 58">
            <a:extLst>
              <a:ext uri="{FF2B5EF4-FFF2-40B4-BE49-F238E27FC236}">
                <a16:creationId xmlns:a16="http://schemas.microsoft.com/office/drawing/2014/main" id="{4F07ADF7-870D-8E4C-AFC7-F535A2BC6C58}"/>
              </a:ext>
            </a:extLst>
          </p:cNvPr>
          <p:cNvSpPr/>
          <p:nvPr/>
        </p:nvSpPr>
        <p:spPr>
          <a:xfrm>
            <a:off x="2419891" y="3102862"/>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5" name="object 59">
            <a:extLst>
              <a:ext uri="{FF2B5EF4-FFF2-40B4-BE49-F238E27FC236}">
                <a16:creationId xmlns:a16="http://schemas.microsoft.com/office/drawing/2014/main" id="{4A91A74C-6167-C040-BAB1-1A5A29DC7186}"/>
              </a:ext>
            </a:extLst>
          </p:cNvPr>
          <p:cNvSpPr/>
          <p:nvPr/>
        </p:nvSpPr>
        <p:spPr>
          <a:xfrm>
            <a:off x="2591108" y="3140085"/>
            <a:ext cx="0" cy="55211"/>
          </a:xfrm>
          <a:custGeom>
            <a:avLst/>
            <a:gdLst/>
            <a:ahLst/>
            <a:cxnLst/>
            <a:rect l="l" t="t" r="r" b="b"/>
            <a:pathLst>
              <a:path h="56514">
                <a:moveTo>
                  <a:pt x="0" y="0"/>
                </a:moveTo>
                <a:lnTo>
                  <a:pt x="0" y="56387"/>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6" name="object 60">
            <a:extLst>
              <a:ext uri="{FF2B5EF4-FFF2-40B4-BE49-F238E27FC236}">
                <a16:creationId xmlns:a16="http://schemas.microsoft.com/office/drawing/2014/main" id="{61876FFE-BDE6-9447-9BA6-8684DCFBB68B}"/>
              </a:ext>
            </a:extLst>
          </p:cNvPr>
          <p:cNvSpPr/>
          <p:nvPr/>
        </p:nvSpPr>
        <p:spPr>
          <a:xfrm>
            <a:off x="2556865" y="3162415"/>
            <a:ext cx="65757" cy="0"/>
          </a:xfrm>
          <a:custGeom>
            <a:avLst/>
            <a:gdLst/>
            <a:ahLst/>
            <a:cxnLst/>
            <a:rect l="l" t="t" r="r" b="b"/>
            <a:pathLst>
              <a:path w="67310">
                <a:moveTo>
                  <a:pt x="0" y="0"/>
                </a:moveTo>
                <a:lnTo>
                  <a:pt x="67056"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7" name="object 61">
            <a:extLst>
              <a:ext uri="{FF2B5EF4-FFF2-40B4-BE49-F238E27FC236}">
                <a16:creationId xmlns:a16="http://schemas.microsoft.com/office/drawing/2014/main" id="{CBC531A4-A19E-E34C-98F5-709882CC53CA}"/>
              </a:ext>
            </a:extLst>
          </p:cNvPr>
          <p:cNvSpPr/>
          <p:nvPr/>
        </p:nvSpPr>
        <p:spPr>
          <a:xfrm>
            <a:off x="2646195" y="3186237"/>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8" name="object 62">
            <a:extLst>
              <a:ext uri="{FF2B5EF4-FFF2-40B4-BE49-F238E27FC236}">
                <a16:creationId xmlns:a16="http://schemas.microsoft.com/office/drawing/2014/main" id="{D2BDED6A-6683-6A4C-B63B-25220EE13EF5}"/>
              </a:ext>
            </a:extLst>
          </p:cNvPr>
          <p:cNvSpPr/>
          <p:nvPr/>
        </p:nvSpPr>
        <p:spPr>
          <a:xfrm>
            <a:off x="2582174" y="3165392"/>
            <a:ext cx="0" cy="29777"/>
          </a:xfrm>
          <a:custGeom>
            <a:avLst/>
            <a:gdLst/>
            <a:ahLst/>
            <a:cxnLst/>
            <a:rect l="l" t="t" r="r" b="b"/>
            <a:pathLst>
              <a:path h="30480">
                <a:moveTo>
                  <a:pt x="0" y="0"/>
                </a:moveTo>
                <a:lnTo>
                  <a:pt x="0" y="3048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69" name="object 63">
            <a:extLst>
              <a:ext uri="{FF2B5EF4-FFF2-40B4-BE49-F238E27FC236}">
                <a16:creationId xmlns:a16="http://schemas.microsoft.com/office/drawing/2014/main" id="{1043C78D-DAF3-5945-8E15-6D224F0B5178}"/>
              </a:ext>
            </a:extLst>
          </p:cNvPr>
          <p:cNvSpPr/>
          <p:nvPr/>
        </p:nvSpPr>
        <p:spPr>
          <a:xfrm>
            <a:off x="2565799" y="3183259"/>
            <a:ext cx="57071" cy="0"/>
          </a:xfrm>
          <a:custGeom>
            <a:avLst/>
            <a:gdLst/>
            <a:ahLst/>
            <a:cxnLst/>
            <a:rect l="l" t="t" r="r" b="b"/>
            <a:pathLst>
              <a:path w="58419">
                <a:moveTo>
                  <a:pt x="0" y="0"/>
                </a:moveTo>
                <a:lnTo>
                  <a:pt x="57912"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0" name="object 64">
            <a:extLst>
              <a:ext uri="{FF2B5EF4-FFF2-40B4-BE49-F238E27FC236}">
                <a16:creationId xmlns:a16="http://schemas.microsoft.com/office/drawing/2014/main" id="{7A0C619E-2F8B-FB4F-A306-1F6FE1021EEE}"/>
              </a:ext>
            </a:extLst>
          </p:cNvPr>
          <p:cNvSpPr/>
          <p:nvPr/>
        </p:nvSpPr>
        <p:spPr>
          <a:xfrm>
            <a:off x="2573241" y="3220480"/>
            <a:ext cx="104219" cy="0"/>
          </a:xfrm>
          <a:custGeom>
            <a:avLst/>
            <a:gdLst/>
            <a:ahLst/>
            <a:cxnLst/>
            <a:rect l="l" t="t" r="r" b="b"/>
            <a:pathLst>
              <a:path w="106680">
                <a:moveTo>
                  <a:pt x="0" y="0"/>
                </a:moveTo>
                <a:lnTo>
                  <a:pt x="106680"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1" name="object 65">
            <a:extLst>
              <a:ext uri="{FF2B5EF4-FFF2-40B4-BE49-F238E27FC236}">
                <a16:creationId xmlns:a16="http://schemas.microsoft.com/office/drawing/2014/main" id="{7AA04D93-7CC7-B14F-B2AC-8D5DF1F3FF97}"/>
              </a:ext>
            </a:extLst>
          </p:cNvPr>
          <p:cNvSpPr/>
          <p:nvPr/>
        </p:nvSpPr>
        <p:spPr>
          <a:xfrm>
            <a:off x="2598552" y="3210059"/>
            <a:ext cx="0" cy="42184"/>
          </a:xfrm>
          <a:custGeom>
            <a:avLst/>
            <a:gdLst/>
            <a:ahLst/>
            <a:cxnLst/>
            <a:rect l="l" t="t" r="r" b="b"/>
            <a:pathLst>
              <a:path h="43180">
                <a:moveTo>
                  <a:pt x="0" y="42672"/>
                </a:moveTo>
                <a:lnTo>
                  <a:pt x="0"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2" name="object 66">
            <a:extLst>
              <a:ext uri="{FF2B5EF4-FFF2-40B4-BE49-F238E27FC236}">
                <a16:creationId xmlns:a16="http://schemas.microsoft.com/office/drawing/2014/main" id="{7E7A7E9E-EB78-A946-8D28-E7C45C8C0B91}"/>
              </a:ext>
            </a:extLst>
          </p:cNvPr>
          <p:cNvSpPr/>
          <p:nvPr/>
        </p:nvSpPr>
        <p:spPr>
          <a:xfrm>
            <a:off x="2622373" y="3186237"/>
            <a:ext cx="0" cy="65757"/>
          </a:xfrm>
          <a:custGeom>
            <a:avLst/>
            <a:gdLst/>
            <a:ahLst/>
            <a:cxnLst/>
            <a:rect l="l" t="t" r="r" b="b"/>
            <a:pathLst>
              <a:path h="67310">
                <a:moveTo>
                  <a:pt x="0" y="67056"/>
                </a:moveTo>
                <a:lnTo>
                  <a:pt x="0"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3" name="object 67">
            <a:extLst>
              <a:ext uri="{FF2B5EF4-FFF2-40B4-BE49-F238E27FC236}">
                <a16:creationId xmlns:a16="http://schemas.microsoft.com/office/drawing/2014/main" id="{5A56F764-75ED-ED4F-9DC1-C291411D40C6}"/>
              </a:ext>
            </a:extLst>
          </p:cNvPr>
          <p:cNvSpPr/>
          <p:nvPr/>
        </p:nvSpPr>
        <p:spPr>
          <a:xfrm>
            <a:off x="2607485" y="3184748"/>
            <a:ext cx="0" cy="34739"/>
          </a:xfrm>
          <a:custGeom>
            <a:avLst/>
            <a:gdLst/>
            <a:ahLst/>
            <a:cxnLst/>
            <a:rect l="l" t="t" r="r" b="b"/>
            <a:pathLst>
              <a:path h="35560">
                <a:moveTo>
                  <a:pt x="0" y="0"/>
                </a:moveTo>
                <a:lnTo>
                  <a:pt x="0" y="35051"/>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4" name="object 68">
            <a:extLst>
              <a:ext uri="{FF2B5EF4-FFF2-40B4-BE49-F238E27FC236}">
                <a16:creationId xmlns:a16="http://schemas.microsoft.com/office/drawing/2014/main" id="{2C7B44FA-FE78-4F4D-A16F-3AB796753B67}"/>
              </a:ext>
            </a:extLst>
          </p:cNvPr>
          <p:cNvSpPr/>
          <p:nvPr/>
        </p:nvSpPr>
        <p:spPr>
          <a:xfrm>
            <a:off x="2821877" y="3204102"/>
            <a:ext cx="0" cy="66998"/>
          </a:xfrm>
          <a:custGeom>
            <a:avLst/>
            <a:gdLst/>
            <a:ahLst/>
            <a:cxnLst/>
            <a:rect l="l" t="t" r="r" b="b"/>
            <a:pathLst>
              <a:path h="68580">
                <a:moveTo>
                  <a:pt x="0" y="0"/>
                </a:moveTo>
                <a:lnTo>
                  <a:pt x="0" y="6858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5" name="object 69">
            <a:extLst>
              <a:ext uri="{FF2B5EF4-FFF2-40B4-BE49-F238E27FC236}">
                <a16:creationId xmlns:a16="http://schemas.microsoft.com/office/drawing/2014/main" id="{D9DE1F11-96DE-E74B-9652-3E4FF229F56B}"/>
              </a:ext>
            </a:extLst>
          </p:cNvPr>
          <p:cNvSpPr/>
          <p:nvPr/>
        </p:nvSpPr>
        <p:spPr>
          <a:xfrm>
            <a:off x="2814433" y="3238346"/>
            <a:ext cx="42184" cy="0"/>
          </a:xfrm>
          <a:custGeom>
            <a:avLst/>
            <a:gdLst/>
            <a:ahLst/>
            <a:cxnLst/>
            <a:rect l="l" t="t" r="r" b="b"/>
            <a:pathLst>
              <a:path w="43179">
                <a:moveTo>
                  <a:pt x="42672" y="0"/>
                </a:moveTo>
                <a:lnTo>
                  <a:pt x="0"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6" name="object 70">
            <a:extLst>
              <a:ext uri="{FF2B5EF4-FFF2-40B4-BE49-F238E27FC236}">
                <a16:creationId xmlns:a16="http://schemas.microsoft.com/office/drawing/2014/main" id="{B5B0C9C1-E5BC-2245-8B7D-5348D280A7B0}"/>
              </a:ext>
            </a:extLst>
          </p:cNvPr>
          <p:cNvSpPr/>
          <p:nvPr/>
        </p:nvSpPr>
        <p:spPr>
          <a:xfrm>
            <a:off x="2971505" y="3251000"/>
            <a:ext cx="0" cy="66998"/>
          </a:xfrm>
          <a:custGeom>
            <a:avLst/>
            <a:gdLst/>
            <a:ahLst/>
            <a:cxnLst/>
            <a:rect l="l" t="t" r="r" b="b"/>
            <a:pathLst>
              <a:path h="68579">
                <a:moveTo>
                  <a:pt x="0" y="0"/>
                </a:moveTo>
                <a:lnTo>
                  <a:pt x="0" y="6858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7" name="object 71">
            <a:extLst>
              <a:ext uri="{FF2B5EF4-FFF2-40B4-BE49-F238E27FC236}">
                <a16:creationId xmlns:a16="http://schemas.microsoft.com/office/drawing/2014/main" id="{289A6945-7C2F-634E-8D0E-5595909D5299}"/>
              </a:ext>
            </a:extLst>
          </p:cNvPr>
          <p:cNvSpPr/>
          <p:nvPr/>
        </p:nvSpPr>
        <p:spPr>
          <a:xfrm>
            <a:off x="2972251" y="3284500"/>
            <a:ext cx="50867" cy="0"/>
          </a:xfrm>
          <a:custGeom>
            <a:avLst/>
            <a:gdLst/>
            <a:ahLst/>
            <a:cxnLst/>
            <a:rect l="l" t="t" r="r" b="b"/>
            <a:pathLst>
              <a:path w="52070">
                <a:moveTo>
                  <a:pt x="0" y="0"/>
                </a:moveTo>
                <a:lnTo>
                  <a:pt x="51815"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8" name="object 72">
            <a:extLst>
              <a:ext uri="{FF2B5EF4-FFF2-40B4-BE49-F238E27FC236}">
                <a16:creationId xmlns:a16="http://schemas.microsoft.com/office/drawing/2014/main" id="{CEDDD4EE-CDFB-E24F-9A7C-EFF571F7B4D2}"/>
              </a:ext>
            </a:extLst>
          </p:cNvPr>
          <p:cNvSpPr/>
          <p:nvPr/>
        </p:nvSpPr>
        <p:spPr>
          <a:xfrm>
            <a:off x="3002025" y="3251747"/>
            <a:ext cx="0" cy="84988"/>
          </a:xfrm>
          <a:custGeom>
            <a:avLst/>
            <a:gdLst/>
            <a:ahLst/>
            <a:cxnLst/>
            <a:rect l="l" t="t" r="r" b="b"/>
            <a:pathLst>
              <a:path h="86995">
                <a:moveTo>
                  <a:pt x="0" y="0"/>
                </a:moveTo>
                <a:lnTo>
                  <a:pt x="0" y="86868"/>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79" name="object 73">
            <a:extLst>
              <a:ext uri="{FF2B5EF4-FFF2-40B4-BE49-F238E27FC236}">
                <a16:creationId xmlns:a16="http://schemas.microsoft.com/office/drawing/2014/main" id="{6A1FF3CE-E58F-604C-9CC7-5A5A5D1D04B2}"/>
              </a:ext>
            </a:extLst>
          </p:cNvPr>
          <p:cNvSpPr/>
          <p:nvPr/>
        </p:nvSpPr>
        <p:spPr>
          <a:xfrm>
            <a:off x="3063068" y="3271101"/>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0" name="object 74">
            <a:extLst>
              <a:ext uri="{FF2B5EF4-FFF2-40B4-BE49-F238E27FC236}">
                <a16:creationId xmlns:a16="http://schemas.microsoft.com/office/drawing/2014/main" id="{B3CBECB2-B113-B249-88D4-BE7BD4C8EAB6}"/>
              </a:ext>
            </a:extLst>
          </p:cNvPr>
          <p:cNvSpPr/>
          <p:nvPr/>
        </p:nvSpPr>
        <p:spPr>
          <a:xfrm>
            <a:off x="3028081" y="3270356"/>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1" name="object 75">
            <a:extLst>
              <a:ext uri="{FF2B5EF4-FFF2-40B4-BE49-F238E27FC236}">
                <a16:creationId xmlns:a16="http://schemas.microsoft.com/office/drawing/2014/main" id="{7684278F-783A-8645-BEEA-E3872E188C0E}"/>
              </a:ext>
            </a:extLst>
          </p:cNvPr>
          <p:cNvSpPr/>
          <p:nvPr/>
        </p:nvSpPr>
        <p:spPr>
          <a:xfrm>
            <a:off x="3113688" y="3271101"/>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2" name="object 76">
            <a:extLst>
              <a:ext uri="{FF2B5EF4-FFF2-40B4-BE49-F238E27FC236}">
                <a16:creationId xmlns:a16="http://schemas.microsoft.com/office/drawing/2014/main" id="{67C099F6-4173-2F41-ADFB-F6EECD84667F}"/>
              </a:ext>
            </a:extLst>
          </p:cNvPr>
          <p:cNvSpPr/>
          <p:nvPr/>
        </p:nvSpPr>
        <p:spPr>
          <a:xfrm>
            <a:off x="3147932" y="3271101"/>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3" name="object 77">
            <a:extLst>
              <a:ext uri="{FF2B5EF4-FFF2-40B4-BE49-F238E27FC236}">
                <a16:creationId xmlns:a16="http://schemas.microsoft.com/office/drawing/2014/main" id="{E204E468-911B-3B4B-9537-F575A1E35123}"/>
              </a:ext>
            </a:extLst>
          </p:cNvPr>
          <p:cNvSpPr/>
          <p:nvPr/>
        </p:nvSpPr>
        <p:spPr>
          <a:xfrm>
            <a:off x="3179197" y="3271101"/>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4" name="object 78">
            <a:extLst>
              <a:ext uri="{FF2B5EF4-FFF2-40B4-BE49-F238E27FC236}">
                <a16:creationId xmlns:a16="http://schemas.microsoft.com/office/drawing/2014/main" id="{672C5F50-527A-1D41-B592-B190B56031C9}"/>
              </a:ext>
            </a:extLst>
          </p:cNvPr>
          <p:cNvSpPr/>
          <p:nvPr/>
        </p:nvSpPr>
        <p:spPr>
          <a:xfrm>
            <a:off x="3468030" y="3327675"/>
            <a:ext cx="0" cy="64517"/>
          </a:xfrm>
          <a:custGeom>
            <a:avLst/>
            <a:gdLst/>
            <a:ahLst/>
            <a:cxnLst/>
            <a:rect l="l" t="t" r="r" b="b"/>
            <a:pathLst>
              <a:path h="66039">
                <a:moveTo>
                  <a:pt x="0" y="0"/>
                </a:moveTo>
                <a:lnTo>
                  <a:pt x="0" y="65531"/>
                </a:lnTo>
              </a:path>
            </a:pathLst>
          </a:custGeom>
          <a:ln w="19050">
            <a:solidFill>
              <a:srgbClr val="F8951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5" name="object 79">
            <a:extLst>
              <a:ext uri="{FF2B5EF4-FFF2-40B4-BE49-F238E27FC236}">
                <a16:creationId xmlns:a16="http://schemas.microsoft.com/office/drawing/2014/main" id="{9F2299F8-8194-8C44-B9AF-AC1B9A768147}"/>
              </a:ext>
            </a:extLst>
          </p:cNvPr>
          <p:cNvSpPr/>
          <p:nvPr/>
        </p:nvSpPr>
        <p:spPr>
          <a:xfrm>
            <a:off x="3497807" y="3327676"/>
            <a:ext cx="0" cy="74442"/>
          </a:xfrm>
          <a:custGeom>
            <a:avLst/>
            <a:gdLst/>
            <a:ahLst/>
            <a:cxnLst/>
            <a:rect l="l" t="t" r="r" b="b"/>
            <a:pathLst>
              <a:path h="76200">
                <a:moveTo>
                  <a:pt x="0" y="0"/>
                </a:moveTo>
                <a:lnTo>
                  <a:pt x="0" y="76200"/>
                </a:lnTo>
              </a:path>
            </a:pathLst>
          </a:custGeom>
          <a:ln w="19050">
            <a:solidFill>
              <a:srgbClr val="F8951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6" name="object 80">
            <a:extLst>
              <a:ext uri="{FF2B5EF4-FFF2-40B4-BE49-F238E27FC236}">
                <a16:creationId xmlns:a16="http://schemas.microsoft.com/office/drawing/2014/main" id="{D2167691-2AEC-FC43-94BB-5E7C887BAC72}"/>
              </a:ext>
            </a:extLst>
          </p:cNvPr>
          <p:cNvSpPr/>
          <p:nvPr/>
        </p:nvSpPr>
        <p:spPr>
          <a:xfrm>
            <a:off x="3399545" y="3358942"/>
            <a:ext cx="132755" cy="0"/>
          </a:xfrm>
          <a:custGeom>
            <a:avLst/>
            <a:gdLst/>
            <a:ahLst/>
            <a:cxnLst/>
            <a:rect l="l" t="t" r="r" b="b"/>
            <a:pathLst>
              <a:path w="135889">
                <a:moveTo>
                  <a:pt x="0" y="0"/>
                </a:moveTo>
                <a:lnTo>
                  <a:pt x="135635"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7" name="object 81">
            <a:extLst>
              <a:ext uri="{FF2B5EF4-FFF2-40B4-BE49-F238E27FC236}">
                <a16:creationId xmlns:a16="http://schemas.microsoft.com/office/drawing/2014/main" id="{3DCA157D-DCDE-9F49-9C99-31404A2DF3EB}"/>
              </a:ext>
            </a:extLst>
          </p:cNvPr>
          <p:cNvSpPr/>
          <p:nvPr/>
        </p:nvSpPr>
        <p:spPr>
          <a:xfrm>
            <a:off x="3441976" y="3326931"/>
            <a:ext cx="0" cy="64517"/>
          </a:xfrm>
          <a:custGeom>
            <a:avLst/>
            <a:gdLst/>
            <a:ahLst/>
            <a:cxnLst/>
            <a:rect l="l" t="t" r="r" b="b"/>
            <a:pathLst>
              <a:path h="66039">
                <a:moveTo>
                  <a:pt x="0" y="65531"/>
                </a:moveTo>
                <a:lnTo>
                  <a:pt x="0" y="0"/>
                </a:lnTo>
              </a:path>
            </a:pathLst>
          </a:custGeom>
          <a:ln w="19050">
            <a:solidFill>
              <a:srgbClr val="F8951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8" name="object 82">
            <a:extLst>
              <a:ext uri="{FF2B5EF4-FFF2-40B4-BE49-F238E27FC236}">
                <a16:creationId xmlns:a16="http://schemas.microsoft.com/office/drawing/2014/main" id="{C8CD632C-AC28-6249-B3BB-A552A46BFEED}"/>
              </a:ext>
            </a:extLst>
          </p:cNvPr>
          <p:cNvSpPr/>
          <p:nvPr/>
        </p:nvSpPr>
        <p:spPr>
          <a:xfrm>
            <a:off x="3473243" y="3395419"/>
            <a:ext cx="84988" cy="0"/>
          </a:xfrm>
          <a:custGeom>
            <a:avLst/>
            <a:gdLst/>
            <a:ahLst/>
            <a:cxnLst/>
            <a:rect l="l" t="t" r="r" b="b"/>
            <a:pathLst>
              <a:path w="86995">
                <a:moveTo>
                  <a:pt x="0" y="0"/>
                </a:moveTo>
                <a:lnTo>
                  <a:pt x="86867"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89" name="object 83">
            <a:extLst>
              <a:ext uri="{FF2B5EF4-FFF2-40B4-BE49-F238E27FC236}">
                <a16:creationId xmlns:a16="http://schemas.microsoft.com/office/drawing/2014/main" id="{E13A80C5-B8B9-524C-8444-D85A23AC0473}"/>
              </a:ext>
            </a:extLst>
          </p:cNvPr>
          <p:cNvSpPr/>
          <p:nvPr/>
        </p:nvSpPr>
        <p:spPr>
          <a:xfrm>
            <a:off x="3505996" y="3359687"/>
            <a:ext cx="0" cy="70100"/>
          </a:xfrm>
          <a:custGeom>
            <a:avLst/>
            <a:gdLst/>
            <a:ahLst/>
            <a:cxnLst/>
            <a:rect l="l" t="t" r="r" b="b"/>
            <a:pathLst>
              <a:path h="71754">
                <a:moveTo>
                  <a:pt x="0" y="0"/>
                </a:moveTo>
                <a:lnTo>
                  <a:pt x="0" y="71628"/>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0" name="object 84">
            <a:extLst>
              <a:ext uri="{FF2B5EF4-FFF2-40B4-BE49-F238E27FC236}">
                <a16:creationId xmlns:a16="http://schemas.microsoft.com/office/drawing/2014/main" id="{9375AF8F-2F99-4743-87C8-83DED56038B0}"/>
              </a:ext>
            </a:extLst>
          </p:cNvPr>
          <p:cNvSpPr/>
          <p:nvPr/>
        </p:nvSpPr>
        <p:spPr>
          <a:xfrm>
            <a:off x="3527584" y="3355964"/>
            <a:ext cx="0" cy="74442"/>
          </a:xfrm>
          <a:custGeom>
            <a:avLst/>
            <a:gdLst/>
            <a:ahLst/>
            <a:cxnLst/>
            <a:rect l="l" t="t" r="r" b="b"/>
            <a:pathLst>
              <a:path h="76200">
                <a:moveTo>
                  <a:pt x="0" y="76200"/>
                </a:moveTo>
                <a:lnTo>
                  <a:pt x="0"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1" name="object 85">
            <a:extLst>
              <a:ext uri="{FF2B5EF4-FFF2-40B4-BE49-F238E27FC236}">
                <a16:creationId xmlns:a16="http://schemas.microsoft.com/office/drawing/2014/main" id="{90879693-DBD6-5849-B071-1D0035EF8446}"/>
              </a:ext>
            </a:extLst>
          </p:cNvPr>
          <p:cNvSpPr/>
          <p:nvPr/>
        </p:nvSpPr>
        <p:spPr>
          <a:xfrm>
            <a:off x="3609469" y="3402117"/>
            <a:ext cx="0" cy="65757"/>
          </a:xfrm>
          <a:custGeom>
            <a:avLst/>
            <a:gdLst/>
            <a:ahLst/>
            <a:cxnLst/>
            <a:rect l="l" t="t" r="r" b="b"/>
            <a:pathLst>
              <a:path h="67310">
                <a:moveTo>
                  <a:pt x="0" y="0"/>
                </a:moveTo>
                <a:lnTo>
                  <a:pt x="0" y="67055"/>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2" name="object 86">
            <a:extLst>
              <a:ext uri="{FF2B5EF4-FFF2-40B4-BE49-F238E27FC236}">
                <a16:creationId xmlns:a16="http://schemas.microsoft.com/office/drawing/2014/main" id="{45DDF50A-9096-844F-B667-2ECD72D4053B}"/>
              </a:ext>
            </a:extLst>
          </p:cNvPr>
          <p:cNvSpPr/>
          <p:nvPr/>
        </p:nvSpPr>
        <p:spPr>
          <a:xfrm>
            <a:off x="3823861" y="3440828"/>
            <a:ext cx="0" cy="64517"/>
          </a:xfrm>
          <a:custGeom>
            <a:avLst/>
            <a:gdLst/>
            <a:ahLst/>
            <a:cxnLst/>
            <a:rect l="l" t="t" r="r" b="b"/>
            <a:pathLst>
              <a:path h="66039">
                <a:moveTo>
                  <a:pt x="0" y="0"/>
                </a:moveTo>
                <a:lnTo>
                  <a:pt x="0" y="65531"/>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3" name="object 87">
            <a:extLst>
              <a:ext uri="{FF2B5EF4-FFF2-40B4-BE49-F238E27FC236}">
                <a16:creationId xmlns:a16="http://schemas.microsoft.com/office/drawing/2014/main" id="{CBD358C9-27F8-074C-A61F-5B6BDF736E44}"/>
              </a:ext>
            </a:extLst>
          </p:cNvPr>
          <p:cNvSpPr/>
          <p:nvPr/>
        </p:nvSpPr>
        <p:spPr>
          <a:xfrm>
            <a:off x="3862573" y="3440828"/>
            <a:ext cx="0" cy="64517"/>
          </a:xfrm>
          <a:custGeom>
            <a:avLst/>
            <a:gdLst/>
            <a:ahLst/>
            <a:cxnLst/>
            <a:rect l="l" t="t" r="r" b="b"/>
            <a:pathLst>
              <a:path h="66039">
                <a:moveTo>
                  <a:pt x="0" y="0"/>
                </a:moveTo>
                <a:lnTo>
                  <a:pt x="0" y="65531"/>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4" name="object 88">
            <a:extLst>
              <a:ext uri="{FF2B5EF4-FFF2-40B4-BE49-F238E27FC236}">
                <a16:creationId xmlns:a16="http://schemas.microsoft.com/office/drawing/2014/main" id="{3E6EAFA7-D85E-414E-A99D-4E258C1908F4}"/>
              </a:ext>
            </a:extLst>
          </p:cNvPr>
          <p:cNvSpPr/>
          <p:nvPr/>
        </p:nvSpPr>
        <p:spPr>
          <a:xfrm>
            <a:off x="3883416" y="3440828"/>
            <a:ext cx="0" cy="35981"/>
          </a:xfrm>
          <a:custGeom>
            <a:avLst/>
            <a:gdLst/>
            <a:ahLst/>
            <a:cxnLst/>
            <a:rect l="l" t="t" r="r" b="b"/>
            <a:pathLst>
              <a:path h="36829">
                <a:moveTo>
                  <a:pt x="0" y="0"/>
                </a:moveTo>
                <a:lnTo>
                  <a:pt x="0" y="36575"/>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5" name="object 89">
            <a:extLst>
              <a:ext uri="{FF2B5EF4-FFF2-40B4-BE49-F238E27FC236}">
                <a16:creationId xmlns:a16="http://schemas.microsoft.com/office/drawing/2014/main" id="{F40A7AFB-0D14-FD43-945E-4BB22DD95D8D}"/>
              </a:ext>
            </a:extLst>
          </p:cNvPr>
          <p:cNvSpPr/>
          <p:nvPr/>
        </p:nvSpPr>
        <p:spPr>
          <a:xfrm>
            <a:off x="3867038" y="3528668"/>
            <a:ext cx="94293" cy="0"/>
          </a:xfrm>
          <a:custGeom>
            <a:avLst/>
            <a:gdLst/>
            <a:ahLst/>
            <a:cxnLst/>
            <a:rect l="l" t="t" r="r" b="b"/>
            <a:pathLst>
              <a:path w="96520">
                <a:moveTo>
                  <a:pt x="0" y="0"/>
                </a:moveTo>
                <a:lnTo>
                  <a:pt x="96012"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6" name="object 90">
            <a:extLst>
              <a:ext uri="{FF2B5EF4-FFF2-40B4-BE49-F238E27FC236}">
                <a16:creationId xmlns:a16="http://schemas.microsoft.com/office/drawing/2014/main" id="{3BE5DA4A-F7AE-ED47-B6AB-0A6D2F50A50A}"/>
              </a:ext>
            </a:extLst>
          </p:cNvPr>
          <p:cNvSpPr/>
          <p:nvPr/>
        </p:nvSpPr>
        <p:spPr>
          <a:xfrm>
            <a:off x="3899793" y="3495915"/>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7" name="object 91">
            <a:extLst>
              <a:ext uri="{FF2B5EF4-FFF2-40B4-BE49-F238E27FC236}">
                <a16:creationId xmlns:a16="http://schemas.microsoft.com/office/drawing/2014/main" id="{0F4E7A66-088C-DB42-8CB9-EB87B1B34979}"/>
              </a:ext>
            </a:extLst>
          </p:cNvPr>
          <p:cNvSpPr/>
          <p:nvPr/>
        </p:nvSpPr>
        <p:spPr>
          <a:xfrm>
            <a:off x="3867039" y="3472093"/>
            <a:ext cx="46526" cy="0"/>
          </a:xfrm>
          <a:custGeom>
            <a:avLst/>
            <a:gdLst/>
            <a:ahLst/>
            <a:cxnLst/>
            <a:rect l="l" t="t" r="r" b="b"/>
            <a:pathLst>
              <a:path w="47625">
                <a:moveTo>
                  <a:pt x="47244" y="0"/>
                </a:moveTo>
                <a:lnTo>
                  <a:pt x="0" y="0"/>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8" name="object 92">
            <a:extLst>
              <a:ext uri="{FF2B5EF4-FFF2-40B4-BE49-F238E27FC236}">
                <a16:creationId xmlns:a16="http://schemas.microsoft.com/office/drawing/2014/main" id="{A29D1F5D-0F5F-6347-8238-6922F23E4DA4}"/>
              </a:ext>
            </a:extLst>
          </p:cNvPr>
          <p:cNvSpPr/>
          <p:nvPr/>
        </p:nvSpPr>
        <p:spPr>
          <a:xfrm>
            <a:off x="3974235" y="3495915"/>
            <a:ext cx="0" cy="65757"/>
          </a:xfrm>
          <a:custGeom>
            <a:avLst/>
            <a:gdLst/>
            <a:ahLst/>
            <a:cxnLst/>
            <a:rect l="l" t="t" r="r" b="b"/>
            <a:pathLst>
              <a:path h="67310">
                <a:moveTo>
                  <a:pt x="0" y="0"/>
                </a:moveTo>
                <a:lnTo>
                  <a:pt x="0" y="67056"/>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99" name="object 93">
            <a:extLst>
              <a:ext uri="{FF2B5EF4-FFF2-40B4-BE49-F238E27FC236}">
                <a16:creationId xmlns:a16="http://schemas.microsoft.com/office/drawing/2014/main" id="{A8BFAC5C-E971-354C-B30E-802C98E5C503}"/>
              </a:ext>
            </a:extLst>
          </p:cNvPr>
          <p:cNvSpPr/>
          <p:nvPr/>
        </p:nvSpPr>
        <p:spPr>
          <a:xfrm>
            <a:off x="4294333" y="3598646"/>
            <a:ext cx="0" cy="68858"/>
          </a:xfrm>
          <a:custGeom>
            <a:avLst/>
            <a:gdLst/>
            <a:ahLst/>
            <a:cxnLst/>
            <a:rect l="l" t="t" r="r" b="b"/>
            <a:pathLst>
              <a:path h="70485">
                <a:moveTo>
                  <a:pt x="0" y="0"/>
                </a:moveTo>
                <a:lnTo>
                  <a:pt x="0" y="70104"/>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00" name="object 94">
            <a:extLst>
              <a:ext uri="{FF2B5EF4-FFF2-40B4-BE49-F238E27FC236}">
                <a16:creationId xmlns:a16="http://schemas.microsoft.com/office/drawing/2014/main" id="{4E43C4C0-1A19-594A-AA25-147749895A79}"/>
              </a:ext>
            </a:extLst>
          </p:cNvPr>
          <p:cNvSpPr/>
          <p:nvPr/>
        </p:nvSpPr>
        <p:spPr>
          <a:xfrm>
            <a:off x="4752895" y="3598646"/>
            <a:ext cx="0" cy="68858"/>
          </a:xfrm>
          <a:custGeom>
            <a:avLst/>
            <a:gdLst/>
            <a:ahLst/>
            <a:cxnLst/>
            <a:rect l="l" t="t" r="r" b="b"/>
            <a:pathLst>
              <a:path h="70485">
                <a:moveTo>
                  <a:pt x="0" y="0"/>
                </a:moveTo>
                <a:lnTo>
                  <a:pt x="0" y="70104"/>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01" name="object 95">
            <a:extLst>
              <a:ext uri="{FF2B5EF4-FFF2-40B4-BE49-F238E27FC236}">
                <a16:creationId xmlns:a16="http://schemas.microsoft.com/office/drawing/2014/main" id="{C8498655-BBFF-BF48-86B1-C8657B90C5A3}"/>
              </a:ext>
            </a:extLst>
          </p:cNvPr>
          <p:cNvSpPr/>
          <p:nvPr/>
        </p:nvSpPr>
        <p:spPr>
          <a:xfrm>
            <a:off x="4807981" y="3598646"/>
            <a:ext cx="0" cy="68858"/>
          </a:xfrm>
          <a:custGeom>
            <a:avLst/>
            <a:gdLst/>
            <a:ahLst/>
            <a:cxnLst/>
            <a:rect l="l" t="t" r="r" b="b"/>
            <a:pathLst>
              <a:path h="70485">
                <a:moveTo>
                  <a:pt x="0" y="0"/>
                </a:moveTo>
                <a:lnTo>
                  <a:pt x="0" y="70104"/>
                </a:lnTo>
              </a:path>
            </a:pathLst>
          </a:custGeom>
          <a:ln w="28575">
            <a:solidFill>
              <a:srgbClr val="EA8024"/>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02" name="object 96">
            <a:extLst>
              <a:ext uri="{FF2B5EF4-FFF2-40B4-BE49-F238E27FC236}">
                <a16:creationId xmlns:a16="http://schemas.microsoft.com/office/drawing/2014/main" id="{DFCC93A8-EA24-D447-A8FA-12C4E4589DE7}"/>
              </a:ext>
            </a:extLst>
          </p:cNvPr>
          <p:cNvSpPr/>
          <p:nvPr/>
        </p:nvSpPr>
        <p:spPr>
          <a:xfrm>
            <a:off x="894582" y="1736857"/>
            <a:ext cx="4246280" cy="1312035"/>
          </a:xfrm>
          <a:custGeom>
            <a:avLst/>
            <a:gdLst/>
            <a:ahLst/>
            <a:cxnLst/>
            <a:rect l="l" t="t" r="r" b="b"/>
            <a:pathLst>
              <a:path w="4346575" h="1343025">
                <a:moveTo>
                  <a:pt x="0" y="0"/>
                </a:moveTo>
                <a:lnTo>
                  <a:pt x="95250" y="0"/>
                </a:lnTo>
                <a:lnTo>
                  <a:pt x="95250" y="9525"/>
                </a:lnTo>
                <a:lnTo>
                  <a:pt x="131698" y="9525"/>
                </a:lnTo>
                <a:lnTo>
                  <a:pt x="131698" y="17399"/>
                </a:lnTo>
                <a:lnTo>
                  <a:pt x="171450" y="17399"/>
                </a:lnTo>
                <a:lnTo>
                  <a:pt x="171450" y="26924"/>
                </a:lnTo>
                <a:lnTo>
                  <a:pt x="188848" y="26924"/>
                </a:lnTo>
                <a:lnTo>
                  <a:pt x="188848" y="36449"/>
                </a:lnTo>
                <a:lnTo>
                  <a:pt x="219075" y="36449"/>
                </a:lnTo>
                <a:lnTo>
                  <a:pt x="219075" y="47625"/>
                </a:lnTo>
                <a:lnTo>
                  <a:pt x="228600" y="47625"/>
                </a:lnTo>
                <a:lnTo>
                  <a:pt x="228600" y="57150"/>
                </a:lnTo>
                <a:lnTo>
                  <a:pt x="244475" y="57150"/>
                </a:lnTo>
                <a:lnTo>
                  <a:pt x="245998" y="57150"/>
                </a:lnTo>
                <a:lnTo>
                  <a:pt x="245998" y="133350"/>
                </a:lnTo>
                <a:lnTo>
                  <a:pt x="258698" y="133350"/>
                </a:lnTo>
                <a:lnTo>
                  <a:pt x="258698" y="149225"/>
                </a:lnTo>
                <a:lnTo>
                  <a:pt x="266700" y="149225"/>
                </a:lnTo>
                <a:lnTo>
                  <a:pt x="266700" y="200025"/>
                </a:lnTo>
                <a:lnTo>
                  <a:pt x="276225" y="200025"/>
                </a:lnTo>
                <a:lnTo>
                  <a:pt x="276225" y="272923"/>
                </a:lnTo>
                <a:lnTo>
                  <a:pt x="287273" y="272923"/>
                </a:lnTo>
                <a:lnTo>
                  <a:pt x="287273" y="325374"/>
                </a:lnTo>
                <a:lnTo>
                  <a:pt x="295275" y="325374"/>
                </a:lnTo>
                <a:lnTo>
                  <a:pt x="295275" y="355473"/>
                </a:lnTo>
                <a:lnTo>
                  <a:pt x="323850" y="355473"/>
                </a:lnTo>
                <a:lnTo>
                  <a:pt x="323850" y="364998"/>
                </a:lnTo>
                <a:lnTo>
                  <a:pt x="353948" y="364998"/>
                </a:lnTo>
                <a:lnTo>
                  <a:pt x="353948" y="372999"/>
                </a:lnTo>
                <a:lnTo>
                  <a:pt x="372998" y="372999"/>
                </a:lnTo>
                <a:lnTo>
                  <a:pt x="372998" y="392049"/>
                </a:lnTo>
                <a:lnTo>
                  <a:pt x="441324" y="392049"/>
                </a:lnTo>
                <a:lnTo>
                  <a:pt x="441324" y="403098"/>
                </a:lnTo>
                <a:lnTo>
                  <a:pt x="466724" y="403098"/>
                </a:lnTo>
                <a:lnTo>
                  <a:pt x="466724" y="423799"/>
                </a:lnTo>
                <a:lnTo>
                  <a:pt x="504824" y="423799"/>
                </a:lnTo>
                <a:lnTo>
                  <a:pt x="504824" y="433324"/>
                </a:lnTo>
                <a:lnTo>
                  <a:pt x="514349" y="433324"/>
                </a:lnTo>
                <a:lnTo>
                  <a:pt x="514349" y="449072"/>
                </a:lnTo>
                <a:lnTo>
                  <a:pt x="549274" y="449072"/>
                </a:lnTo>
                <a:lnTo>
                  <a:pt x="549274" y="488823"/>
                </a:lnTo>
                <a:lnTo>
                  <a:pt x="582548" y="488823"/>
                </a:lnTo>
                <a:lnTo>
                  <a:pt x="582548" y="536448"/>
                </a:lnTo>
                <a:lnTo>
                  <a:pt x="603249" y="536448"/>
                </a:lnTo>
                <a:lnTo>
                  <a:pt x="603249" y="557022"/>
                </a:lnTo>
                <a:lnTo>
                  <a:pt x="612774" y="557022"/>
                </a:lnTo>
                <a:lnTo>
                  <a:pt x="612774" y="566547"/>
                </a:lnTo>
                <a:lnTo>
                  <a:pt x="619124" y="566547"/>
                </a:lnTo>
                <a:lnTo>
                  <a:pt x="619124" y="574548"/>
                </a:lnTo>
                <a:lnTo>
                  <a:pt x="631824" y="574548"/>
                </a:lnTo>
                <a:lnTo>
                  <a:pt x="631824" y="584073"/>
                </a:lnTo>
                <a:lnTo>
                  <a:pt x="669924" y="584073"/>
                </a:lnTo>
                <a:lnTo>
                  <a:pt x="669924" y="603123"/>
                </a:lnTo>
                <a:lnTo>
                  <a:pt x="696848" y="603123"/>
                </a:lnTo>
                <a:lnTo>
                  <a:pt x="696848" y="614172"/>
                </a:lnTo>
                <a:lnTo>
                  <a:pt x="727074" y="614172"/>
                </a:lnTo>
                <a:lnTo>
                  <a:pt x="727074" y="644398"/>
                </a:lnTo>
                <a:lnTo>
                  <a:pt x="761999" y="644398"/>
                </a:lnTo>
                <a:lnTo>
                  <a:pt x="761999" y="653923"/>
                </a:lnTo>
                <a:lnTo>
                  <a:pt x="809624" y="653923"/>
                </a:lnTo>
                <a:lnTo>
                  <a:pt x="809624" y="661797"/>
                </a:lnTo>
                <a:lnTo>
                  <a:pt x="831849" y="661797"/>
                </a:lnTo>
                <a:lnTo>
                  <a:pt x="831849" y="671322"/>
                </a:lnTo>
                <a:lnTo>
                  <a:pt x="841374" y="671322"/>
                </a:lnTo>
                <a:lnTo>
                  <a:pt x="841374" y="680847"/>
                </a:lnTo>
                <a:lnTo>
                  <a:pt x="861948" y="680847"/>
                </a:lnTo>
                <a:lnTo>
                  <a:pt x="861948" y="718947"/>
                </a:lnTo>
                <a:lnTo>
                  <a:pt x="892174" y="718947"/>
                </a:lnTo>
                <a:lnTo>
                  <a:pt x="892174" y="749046"/>
                </a:lnTo>
                <a:lnTo>
                  <a:pt x="934973" y="749046"/>
                </a:lnTo>
                <a:lnTo>
                  <a:pt x="934973" y="758571"/>
                </a:lnTo>
                <a:lnTo>
                  <a:pt x="1147698" y="758571"/>
                </a:lnTo>
                <a:lnTo>
                  <a:pt x="1147698" y="815721"/>
                </a:lnTo>
                <a:lnTo>
                  <a:pt x="1176273" y="815721"/>
                </a:lnTo>
                <a:lnTo>
                  <a:pt x="1176273" y="850646"/>
                </a:lnTo>
                <a:lnTo>
                  <a:pt x="1214373" y="850646"/>
                </a:lnTo>
                <a:lnTo>
                  <a:pt x="1214373" y="863346"/>
                </a:lnTo>
                <a:lnTo>
                  <a:pt x="1422399" y="863346"/>
                </a:lnTo>
                <a:lnTo>
                  <a:pt x="1435099" y="863346"/>
                </a:lnTo>
                <a:lnTo>
                  <a:pt x="1435099" y="922020"/>
                </a:lnTo>
                <a:lnTo>
                  <a:pt x="1503298" y="922020"/>
                </a:lnTo>
                <a:lnTo>
                  <a:pt x="1503298" y="942721"/>
                </a:lnTo>
                <a:lnTo>
                  <a:pt x="1533524" y="942721"/>
                </a:lnTo>
                <a:lnTo>
                  <a:pt x="1533524" y="960120"/>
                </a:lnTo>
                <a:lnTo>
                  <a:pt x="1597024" y="960120"/>
                </a:lnTo>
                <a:lnTo>
                  <a:pt x="1597024" y="969645"/>
                </a:lnTo>
                <a:lnTo>
                  <a:pt x="1647825" y="969645"/>
                </a:lnTo>
                <a:lnTo>
                  <a:pt x="1647825" y="980821"/>
                </a:lnTo>
                <a:lnTo>
                  <a:pt x="1735074" y="980821"/>
                </a:lnTo>
                <a:lnTo>
                  <a:pt x="1735074" y="1036320"/>
                </a:lnTo>
                <a:lnTo>
                  <a:pt x="1800225" y="1036320"/>
                </a:lnTo>
                <a:lnTo>
                  <a:pt x="1800225" y="1045845"/>
                </a:lnTo>
                <a:lnTo>
                  <a:pt x="1955800" y="1045845"/>
                </a:lnTo>
                <a:lnTo>
                  <a:pt x="1955800" y="1057021"/>
                </a:lnTo>
                <a:lnTo>
                  <a:pt x="2089150" y="1057021"/>
                </a:lnTo>
                <a:lnTo>
                  <a:pt x="2089150" y="1069721"/>
                </a:lnTo>
                <a:lnTo>
                  <a:pt x="2116074" y="1069721"/>
                </a:lnTo>
                <a:lnTo>
                  <a:pt x="2116074" y="1082421"/>
                </a:lnTo>
                <a:lnTo>
                  <a:pt x="2208149" y="1082421"/>
                </a:lnTo>
                <a:lnTo>
                  <a:pt x="2208149" y="1131570"/>
                </a:lnTo>
                <a:lnTo>
                  <a:pt x="2343023" y="1131570"/>
                </a:lnTo>
                <a:lnTo>
                  <a:pt x="2636774" y="1131570"/>
                </a:lnTo>
                <a:lnTo>
                  <a:pt x="2636774" y="1191895"/>
                </a:lnTo>
                <a:lnTo>
                  <a:pt x="2701798" y="1191895"/>
                </a:lnTo>
                <a:lnTo>
                  <a:pt x="2701798" y="1228344"/>
                </a:lnTo>
                <a:lnTo>
                  <a:pt x="2732024" y="1228344"/>
                </a:lnTo>
                <a:lnTo>
                  <a:pt x="2732024" y="1249045"/>
                </a:lnTo>
                <a:lnTo>
                  <a:pt x="2741549" y="1249045"/>
                </a:lnTo>
                <a:lnTo>
                  <a:pt x="2741549" y="1295019"/>
                </a:lnTo>
                <a:lnTo>
                  <a:pt x="2828798" y="1295019"/>
                </a:lnTo>
                <a:lnTo>
                  <a:pt x="2828798" y="1325245"/>
                </a:lnTo>
                <a:lnTo>
                  <a:pt x="2874899" y="1325245"/>
                </a:lnTo>
                <a:lnTo>
                  <a:pt x="2874899" y="1342644"/>
                </a:lnTo>
                <a:lnTo>
                  <a:pt x="3144774" y="1342644"/>
                </a:lnTo>
                <a:lnTo>
                  <a:pt x="3665474" y="1342644"/>
                </a:lnTo>
                <a:lnTo>
                  <a:pt x="4084574" y="1342644"/>
                </a:lnTo>
                <a:lnTo>
                  <a:pt x="4346448" y="1342644"/>
                </a:lnTo>
              </a:path>
            </a:pathLst>
          </a:custGeom>
          <a:ln w="38100">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03" name="object 97">
            <a:extLst>
              <a:ext uri="{FF2B5EF4-FFF2-40B4-BE49-F238E27FC236}">
                <a16:creationId xmlns:a16="http://schemas.microsoft.com/office/drawing/2014/main" id="{0906BDE4-7D7F-D64B-9A20-467ED12ACD6E}"/>
              </a:ext>
            </a:extLst>
          </p:cNvPr>
          <p:cNvSpPr/>
          <p:nvPr/>
        </p:nvSpPr>
        <p:spPr>
          <a:xfrm>
            <a:off x="1105250" y="1819487"/>
            <a:ext cx="65757" cy="0"/>
          </a:xfrm>
          <a:custGeom>
            <a:avLst/>
            <a:gdLst/>
            <a:ahLst/>
            <a:cxnLst/>
            <a:rect l="l" t="t" r="r" b="b"/>
            <a:pathLst>
              <a:path w="67309">
                <a:moveTo>
                  <a:pt x="0" y="0"/>
                </a:moveTo>
                <a:lnTo>
                  <a:pt x="67056" y="0"/>
                </a:lnTo>
              </a:path>
            </a:pathLst>
          </a:custGeom>
          <a:ln w="19050">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04" name="object 98">
            <a:extLst>
              <a:ext uri="{FF2B5EF4-FFF2-40B4-BE49-F238E27FC236}">
                <a16:creationId xmlns:a16="http://schemas.microsoft.com/office/drawing/2014/main" id="{8E49B13D-2458-A244-8748-2D6A974E84B7}"/>
              </a:ext>
            </a:extLst>
          </p:cNvPr>
          <p:cNvSpPr/>
          <p:nvPr/>
        </p:nvSpPr>
        <p:spPr>
          <a:xfrm>
            <a:off x="1130560" y="1794177"/>
            <a:ext cx="0" cy="25433"/>
          </a:xfrm>
          <a:custGeom>
            <a:avLst/>
            <a:gdLst/>
            <a:ahLst/>
            <a:cxnLst/>
            <a:rect l="l" t="t" r="r" b="b"/>
            <a:pathLst>
              <a:path h="26035">
                <a:moveTo>
                  <a:pt x="0" y="0"/>
                </a:moveTo>
                <a:lnTo>
                  <a:pt x="0" y="25908"/>
                </a:lnTo>
              </a:path>
            </a:pathLst>
          </a:custGeom>
          <a:ln w="19050">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05" name="object 99">
            <a:extLst>
              <a:ext uri="{FF2B5EF4-FFF2-40B4-BE49-F238E27FC236}">
                <a16:creationId xmlns:a16="http://schemas.microsoft.com/office/drawing/2014/main" id="{B18EE202-FA97-994E-B4D4-B438283BA5E6}"/>
              </a:ext>
            </a:extLst>
          </p:cNvPr>
          <p:cNvSpPr/>
          <p:nvPr/>
        </p:nvSpPr>
        <p:spPr>
          <a:xfrm>
            <a:off x="1105250" y="1840330"/>
            <a:ext cx="65757" cy="0"/>
          </a:xfrm>
          <a:custGeom>
            <a:avLst/>
            <a:gdLst/>
            <a:ahLst/>
            <a:cxnLst/>
            <a:rect l="l" t="t" r="r" b="b"/>
            <a:pathLst>
              <a:path w="67309">
                <a:moveTo>
                  <a:pt x="0" y="0"/>
                </a:moveTo>
                <a:lnTo>
                  <a:pt x="67056" y="0"/>
                </a:lnTo>
              </a:path>
            </a:pathLst>
          </a:custGeom>
          <a:ln w="19050">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06" name="object 100">
            <a:extLst>
              <a:ext uri="{FF2B5EF4-FFF2-40B4-BE49-F238E27FC236}">
                <a16:creationId xmlns:a16="http://schemas.microsoft.com/office/drawing/2014/main" id="{D8F9BD08-3F6B-F148-9CAA-99726FD069DE}"/>
              </a:ext>
            </a:extLst>
          </p:cNvPr>
          <p:cNvSpPr/>
          <p:nvPr/>
        </p:nvSpPr>
        <p:spPr>
          <a:xfrm>
            <a:off x="1144704" y="1842564"/>
            <a:ext cx="0" cy="49628"/>
          </a:xfrm>
          <a:custGeom>
            <a:avLst/>
            <a:gdLst/>
            <a:ahLst/>
            <a:cxnLst/>
            <a:rect l="l" t="t" r="r" b="b"/>
            <a:pathLst>
              <a:path h="50800">
                <a:moveTo>
                  <a:pt x="0" y="0"/>
                </a:moveTo>
                <a:lnTo>
                  <a:pt x="0" y="5029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07" name="object 101">
            <a:extLst>
              <a:ext uri="{FF2B5EF4-FFF2-40B4-BE49-F238E27FC236}">
                <a16:creationId xmlns:a16="http://schemas.microsoft.com/office/drawing/2014/main" id="{6F51FFC6-A1C5-A944-84E1-01F8A259E84A}"/>
              </a:ext>
            </a:extLst>
          </p:cNvPr>
          <p:cNvSpPr/>
          <p:nvPr/>
        </p:nvSpPr>
        <p:spPr>
          <a:xfrm>
            <a:off x="1123117" y="1904350"/>
            <a:ext cx="65757" cy="0"/>
          </a:xfrm>
          <a:custGeom>
            <a:avLst/>
            <a:gdLst/>
            <a:ahLst/>
            <a:cxnLst/>
            <a:rect l="l" t="t" r="r" b="b"/>
            <a:pathLst>
              <a:path w="67309">
                <a:moveTo>
                  <a:pt x="0" y="0"/>
                </a:moveTo>
                <a:lnTo>
                  <a:pt x="67055" y="0"/>
                </a:lnTo>
              </a:path>
            </a:pathLst>
          </a:custGeom>
          <a:ln w="19050">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08" name="object 102">
            <a:extLst>
              <a:ext uri="{FF2B5EF4-FFF2-40B4-BE49-F238E27FC236}">
                <a16:creationId xmlns:a16="http://schemas.microsoft.com/office/drawing/2014/main" id="{FEE48B36-BAE1-5849-863D-131DEE0EB52D}"/>
              </a:ext>
            </a:extLst>
          </p:cNvPr>
          <p:cNvSpPr/>
          <p:nvPr/>
        </p:nvSpPr>
        <p:spPr>
          <a:xfrm>
            <a:off x="1133538" y="1925194"/>
            <a:ext cx="65757" cy="0"/>
          </a:xfrm>
          <a:custGeom>
            <a:avLst/>
            <a:gdLst/>
            <a:ahLst/>
            <a:cxnLst/>
            <a:rect l="l" t="t" r="r" b="b"/>
            <a:pathLst>
              <a:path w="67309">
                <a:moveTo>
                  <a:pt x="0" y="0"/>
                </a:moveTo>
                <a:lnTo>
                  <a:pt x="67056"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09" name="object 103">
            <a:extLst>
              <a:ext uri="{FF2B5EF4-FFF2-40B4-BE49-F238E27FC236}">
                <a16:creationId xmlns:a16="http://schemas.microsoft.com/office/drawing/2014/main" id="{E743AB10-85DD-264B-828A-8E8CC80166D9}"/>
              </a:ext>
            </a:extLst>
          </p:cNvPr>
          <p:cNvSpPr/>
          <p:nvPr/>
        </p:nvSpPr>
        <p:spPr>
          <a:xfrm>
            <a:off x="1166293" y="1892439"/>
            <a:ext cx="0" cy="35981"/>
          </a:xfrm>
          <a:custGeom>
            <a:avLst/>
            <a:gdLst/>
            <a:ahLst/>
            <a:cxnLst/>
            <a:rect l="l" t="t" r="r" b="b"/>
            <a:pathLst>
              <a:path h="36830">
                <a:moveTo>
                  <a:pt x="0" y="0"/>
                </a:moveTo>
                <a:lnTo>
                  <a:pt x="0" y="36575"/>
                </a:lnTo>
              </a:path>
            </a:pathLst>
          </a:custGeom>
          <a:ln w="19050">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10" name="object 104">
            <a:extLst>
              <a:ext uri="{FF2B5EF4-FFF2-40B4-BE49-F238E27FC236}">
                <a16:creationId xmlns:a16="http://schemas.microsoft.com/office/drawing/2014/main" id="{C7FFCED6-FD5D-6544-A85B-548A98E90389}"/>
              </a:ext>
            </a:extLst>
          </p:cNvPr>
          <p:cNvSpPr/>
          <p:nvPr/>
        </p:nvSpPr>
        <p:spPr>
          <a:xfrm>
            <a:off x="1155871" y="1874575"/>
            <a:ext cx="0" cy="10546"/>
          </a:xfrm>
          <a:custGeom>
            <a:avLst/>
            <a:gdLst/>
            <a:ahLst/>
            <a:cxnLst/>
            <a:rect l="l" t="t" r="r" b="b"/>
            <a:pathLst>
              <a:path h="10794">
                <a:moveTo>
                  <a:pt x="-3809" y="5333"/>
                </a:moveTo>
                <a:lnTo>
                  <a:pt x="3809" y="5333"/>
                </a:lnTo>
              </a:path>
            </a:pathLst>
          </a:custGeom>
          <a:ln w="19050">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11" name="object 105">
            <a:extLst>
              <a:ext uri="{FF2B5EF4-FFF2-40B4-BE49-F238E27FC236}">
                <a16:creationId xmlns:a16="http://schemas.microsoft.com/office/drawing/2014/main" id="{58268E7A-C983-B748-A3C2-C2EA2424C197}"/>
              </a:ext>
            </a:extLst>
          </p:cNvPr>
          <p:cNvSpPr/>
          <p:nvPr/>
        </p:nvSpPr>
        <p:spPr>
          <a:xfrm>
            <a:off x="1140984" y="2029413"/>
            <a:ext cx="68858" cy="0"/>
          </a:xfrm>
          <a:custGeom>
            <a:avLst/>
            <a:gdLst/>
            <a:ahLst/>
            <a:cxnLst/>
            <a:rect l="l" t="t" r="r" b="b"/>
            <a:pathLst>
              <a:path w="70484">
                <a:moveTo>
                  <a:pt x="0" y="0"/>
                </a:moveTo>
                <a:lnTo>
                  <a:pt x="70103" y="0"/>
                </a:lnTo>
              </a:path>
            </a:pathLst>
          </a:custGeom>
          <a:ln w="19050">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12" name="object 106">
            <a:extLst>
              <a:ext uri="{FF2B5EF4-FFF2-40B4-BE49-F238E27FC236}">
                <a16:creationId xmlns:a16="http://schemas.microsoft.com/office/drawing/2014/main" id="{A5B03FE0-50E3-084E-93B2-D85B4F6ADB61}"/>
              </a:ext>
            </a:extLst>
          </p:cNvPr>
          <p:cNvSpPr/>
          <p:nvPr/>
        </p:nvSpPr>
        <p:spPr>
          <a:xfrm>
            <a:off x="1170759" y="2001126"/>
            <a:ext cx="0" cy="28535"/>
          </a:xfrm>
          <a:custGeom>
            <a:avLst/>
            <a:gdLst/>
            <a:ahLst/>
            <a:cxnLst/>
            <a:rect l="l" t="t" r="r" b="b"/>
            <a:pathLst>
              <a:path h="29210">
                <a:moveTo>
                  <a:pt x="-8381" y="14477"/>
                </a:moveTo>
                <a:lnTo>
                  <a:pt x="8381" y="14477"/>
                </a:lnTo>
              </a:path>
            </a:pathLst>
          </a:custGeom>
          <a:ln w="19050">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13" name="object 107">
            <a:extLst>
              <a:ext uri="{FF2B5EF4-FFF2-40B4-BE49-F238E27FC236}">
                <a16:creationId xmlns:a16="http://schemas.microsoft.com/office/drawing/2014/main" id="{D14281E7-97B2-3D43-890E-20DC6489FCE4}"/>
              </a:ext>
            </a:extLst>
          </p:cNvPr>
          <p:cNvSpPr/>
          <p:nvPr/>
        </p:nvSpPr>
        <p:spPr>
          <a:xfrm>
            <a:off x="1174481" y="1994424"/>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14" name="object 108">
            <a:extLst>
              <a:ext uri="{FF2B5EF4-FFF2-40B4-BE49-F238E27FC236}">
                <a16:creationId xmlns:a16="http://schemas.microsoft.com/office/drawing/2014/main" id="{55705F73-B7A0-DA45-8400-0CB51588F728}"/>
              </a:ext>
            </a:extLst>
          </p:cNvPr>
          <p:cNvSpPr/>
          <p:nvPr/>
        </p:nvSpPr>
        <p:spPr>
          <a:xfrm>
            <a:off x="1324110" y="2097899"/>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15" name="object 109">
            <a:extLst>
              <a:ext uri="{FF2B5EF4-FFF2-40B4-BE49-F238E27FC236}">
                <a16:creationId xmlns:a16="http://schemas.microsoft.com/office/drawing/2014/main" id="{E65A46CA-F0C9-8A48-8F6A-53E89F4A12E8}"/>
              </a:ext>
            </a:extLst>
          </p:cNvPr>
          <p:cNvSpPr/>
          <p:nvPr/>
        </p:nvSpPr>
        <p:spPr>
          <a:xfrm>
            <a:off x="1292845" y="2129164"/>
            <a:ext cx="61415" cy="0"/>
          </a:xfrm>
          <a:custGeom>
            <a:avLst/>
            <a:gdLst/>
            <a:ahLst/>
            <a:cxnLst/>
            <a:rect l="l" t="t" r="r" b="b"/>
            <a:pathLst>
              <a:path w="62864">
                <a:moveTo>
                  <a:pt x="0" y="0"/>
                </a:moveTo>
                <a:lnTo>
                  <a:pt x="62483"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16" name="object 110">
            <a:extLst>
              <a:ext uri="{FF2B5EF4-FFF2-40B4-BE49-F238E27FC236}">
                <a16:creationId xmlns:a16="http://schemas.microsoft.com/office/drawing/2014/main" id="{E571A4B0-5E42-6A46-816F-20AD35F8A8F5}"/>
              </a:ext>
            </a:extLst>
          </p:cNvPr>
          <p:cNvSpPr/>
          <p:nvPr/>
        </p:nvSpPr>
        <p:spPr>
          <a:xfrm>
            <a:off x="1341976" y="2135121"/>
            <a:ext cx="0" cy="10546"/>
          </a:xfrm>
          <a:custGeom>
            <a:avLst/>
            <a:gdLst/>
            <a:ahLst/>
            <a:cxnLst/>
            <a:rect l="l" t="t" r="r" b="b"/>
            <a:pathLst>
              <a:path h="10794">
                <a:moveTo>
                  <a:pt x="-3810" y="5334"/>
                </a:moveTo>
                <a:lnTo>
                  <a:pt x="3810" y="5334"/>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panose="020F0502020204030204" pitchFamily="34" charset="0"/>
              <a:ea typeface=""/>
              <a:cs typeface="Calibri" panose="020F0502020204030204" pitchFamily="34" charset="0"/>
            </a:endParaRPr>
          </a:p>
        </p:txBody>
      </p:sp>
      <p:sp>
        <p:nvSpPr>
          <p:cNvPr id="117" name="object 111">
            <a:extLst>
              <a:ext uri="{FF2B5EF4-FFF2-40B4-BE49-F238E27FC236}">
                <a16:creationId xmlns:a16="http://schemas.microsoft.com/office/drawing/2014/main" id="{8DF8FD70-1734-BF49-A74D-AE2DF14AE5B1}"/>
              </a:ext>
            </a:extLst>
          </p:cNvPr>
          <p:cNvSpPr/>
          <p:nvPr/>
        </p:nvSpPr>
        <p:spPr>
          <a:xfrm>
            <a:off x="1404507" y="2196162"/>
            <a:ext cx="65757" cy="0"/>
          </a:xfrm>
          <a:custGeom>
            <a:avLst/>
            <a:gdLst/>
            <a:ahLst/>
            <a:cxnLst/>
            <a:rect l="l" t="t" r="r" b="b"/>
            <a:pathLst>
              <a:path w="67310">
                <a:moveTo>
                  <a:pt x="0" y="0"/>
                </a:moveTo>
                <a:lnTo>
                  <a:pt x="67055"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18" name="object 112">
            <a:extLst>
              <a:ext uri="{FF2B5EF4-FFF2-40B4-BE49-F238E27FC236}">
                <a16:creationId xmlns:a16="http://schemas.microsoft.com/office/drawing/2014/main" id="{385AEA82-9AF2-EB4F-8CA2-2B495954B023}"/>
              </a:ext>
            </a:extLst>
          </p:cNvPr>
          <p:cNvSpPr/>
          <p:nvPr/>
        </p:nvSpPr>
        <p:spPr>
          <a:xfrm>
            <a:off x="1394085" y="2181274"/>
            <a:ext cx="35981" cy="0"/>
          </a:xfrm>
          <a:custGeom>
            <a:avLst/>
            <a:gdLst/>
            <a:ahLst/>
            <a:cxnLst/>
            <a:rect l="l" t="t" r="r" b="b"/>
            <a:pathLst>
              <a:path w="36830">
                <a:moveTo>
                  <a:pt x="0" y="0"/>
                </a:moveTo>
                <a:lnTo>
                  <a:pt x="36575"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19" name="object 113">
            <a:extLst>
              <a:ext uri="{FF2B5EF4-FFF2-40B4-BE49-F238E27FC236}">
                <a16:creationId xmlns:a16="http://schemas.microsoft.com/office/drawing/2014/main" id="{4A568BC6-79B7-2247-BBA6-45ABE23DFC20}"/>
              </a:ext>
            </a:extLst>
          </p:cNvPr>
          <p:cNvSpPr/>
          <p:nvPr/>
        </p:nvSpPr>
        <p:spPr>
          <a:xfrm>
            <a:off x="1428327" y="2145542"/>
            <a:ext cx="0" cy="73201"/>
          </a:xfrm>
          <a:custGeom>
            <a:avLst/>
            <a:gdLst/>
            <a:ahLst/>
            <a:cxnLst/>
            <a:rect l="l" t="t" r="r" b="b"/>
            <a:pathLst>
              <a:path h="74930">
                <a:moveTo>
                  <a:pt x="0" y="0"/>
                </a:moveTo>
                <a:lnTo>
                  <a:pt x="0" y="74675"/>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0" name="object 114">
            <a:extLst>
              <a:ext uri="{FF2B5EF4-FFF2-40B4-BE49-F238E27FC236}">
                <a16:creationId xmlns:a16="http://schemas.microsoft.com/office/drawing/2014/main" id="{ADF6B6F1-9D16-8542-A282-9832392ADDA0}"/>
              </a:ext>
            </a:extLst>
          </p:cNvPr>
          <p:cNvSpPr/>
          <p:nvPr/>
        </p:nvSpPr>
        <p:spPr>
          <a:xfrm>
            <a:off x="1403018" y="2166385"/>
            <a:ext cx="37221" cy="0"/>
          </a:xfrm>
          <a:custGeom>
            <a:avLst/>
            <a:gdLst/>
            <a:ahLst/>
            <a:cxnLst/>
            <a:rect l="l" t="t" r="r" b="b"/>
            <a:pathLst>
              <a:path w="38100">
                <a:moveTo>
                  <a:pt x="0" y="0"/>
                </a:moveTo>
                <a:lnTo>
                  <a:pt x="3810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1" name="object 115">
            <a:extLst>
              <a:ext uri="{FF2B5EF4-FFF2-40B4-BE49-F238E27FC236}">
                <a16:creationId xmlns:a16="http://schemas.microsoft.com/office/drawing/2014/main" id="{F26D49CA-EB6F-984A-967F-96B9CBF654D5}"/>
              </a:ext>
            </a:extLst>
          </p:cNvPr>
          <p:cNvSpPr/>
          <p:nvPr/>
        </p:nvSpPr>
        <p:spPr>
          <a:xfrm>
            <a:off x="1413440" y="2215517"/>
            <a:ext cx="65757" cy="0"/>
          </a:xfrm>
          <a:custGeom>
            <a:avLst/>
            <a:gdLst/>
            <a:ahLst/>
            <a:cxnLst/>
            <a:rect l="l" t="t" r="r" b="b"/>
            <a:pathLst>
              <a:path w="67310">
                <a:moveTo>
                  <a:pt x="0" y="0"/>
                </a:moveTo>
                <a:lnTo>
                  <a:pt x="67056"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2" name="object 116">
            <a:extLst>
              <a:ext uri="{FF2B5EF4-FFF2-40B4-BE49-F238E27FC236}">
                <a16:creationId xmlns:a16="http://schemas.microsoft.com/office/drawing/2014/main" id="{608BD2D1-D1D5-2D42-8EC8-6DDE964D8A9C}"/>
              </a:ext>
            </a:extLst>
          </p:cNvPr>
          <p:cNvSpPr/>
          <p:nvPr/>
        </p:nvSpPr>
        <p:spPr>
          <a:xfrm>
            <a:off x="1425350" y="2178296"/>
            <a:ext cx="34739" cy="0"/>
          </a:xfrm>
          <a:custGeom>
            <a:avLst/>
            <a:gdLst/>
            <a:ahLst/>
            <a:cxnLst/>
            <a:rect l="l" t="t" r="r" b="b"/>
            <a:pathLst>
              <a:path w="35560">
                <a:moveTo>
                  <a:pt x="35052" y="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3" name="object 117">
            <a:extLst>
              <a:ext uri="{FF2B5EF4-FFF2-40B4-BE49-F238E27FC236}">
                <a16:creationId xmlns:a16="http://schemas.microsoft.com/office/drawing/2014/main" id="{0105E868-A007-B941-A94D-A4D274D49AFC}"/>
              </a:ext>
            </a:extLst>
          </p:cNvPr>
          <p:cNvSpPr/>
          <p:nvPr/>
        </p:nvSpPr>
        <p:spPr>
          <a:xfrm>
            <a:off x="1438749" y="2161920"/>
            <a:ext cx="0" cy="50867"/>
          </a:xfrm>
          <a:custGeom>
            <a:avLst/>
            <a:gdLst/>
            <a:ahLst/>
            <a:cxnLst/>
            <a:rect l="l" t="t" r="r" b="b"/>
            <a:pathLst>
              <a:path h="52069">
                <a:moveTo>
                  <a:pt x="0" y="0"/>
                </a:moveTo>
                <a:lnTo>
                  <a:pt x="0" y="51815"/>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4" name="object 118">
            <a:extLst>
              <a:ext uri="{FF2B5EF4-FFF2-40B4-BE49-F238E27FC236}">
                <a16:creationId xmlns:a16="http://schemas.microsoft.com/office/drawing/2014/main" id="{BE2D1AA2-0722-2541-85CC-29E3BCDB0054}"/>
              </a:ext>
            </a:extLst>
          </p:cNvPr>
          <p:cNvSpPr/>
          <p:nvPr/>
        </p:nvSpPr>
        <p:spPr>
          <a:xfrm>
            <a:off x="1447682" y="2181273"/>
            <a:ext cx="0" cy="31637"/>
          </a:xfrm>
          <a:custGeom>
            <a:avLst/>
            <a:gdLst/>
            <a:ahLst/>
            <a:cxnLst/>
            <a:rect l="l" t="t" r="r" b="b"/>
            <a:pathLst>
              <a:path h="32385">
                <a:moveTo>
                  <a:pt x="0" y="0"/>
                </a:moveTo>
                <a:lnTo>
                  <a:pt x="0" y="32003"/>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5" name="object 119">
            <a:extLst>
              <a:ext uri="{FF2B5EF4-FFF2-40B4-BE49-F238E27FC236}">
                <a16:creationId xmlns:a16="http://schemas.microsoft.com/office/drawing/2014/main" id="{6067936E-559F-F34C-899E-13247A15B757}"/>
              </a:ext>
            </a:extLst>
          </p:cNvPr>
          <p:cNvSpPr/>
          <p:nvPr/>
        </p:nvSpPr>
        <p:spPr>
          <a:xfrm>
            <a:off x="1432794" y="2221471"/>
            <a:ext cx="32879" cy="0"/>
          </a:xfrm>
          <a:custGeom>
            <a:avLst/>
            <a:gdLst/>
            <a:ahLst/>
            <a:cxnLst/>
            <a:rect l="l" t="t" r="r" b="b"/>
            <a:pathLst>
              <a:path w="33655">
                <a:moveTo>
                  <a:pt x="0" y="0"/>
                </a:moveTo>
                <a:lnTo>
                  <a:pt x="33528"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6" name="object 120">
            <a:extLst>
              <a:ext uri="{FF2B5EF4-FFF2-40B4-BE49-F238E27FC236}">
                <a16:creationId xmlns:a16="http://schemas.microsoft.com/office/drawing/2014/main" id="{CB995AE6-CC11-4B48-AB31-603737FCCC83}"/>
              </a:ext>
            </a:extLst>
          </p:cNvPr>
          <p:cNvSpPr/>
          <p:nvPr/>
        </p:nvSpPr>
        <p:spPr>
          <a:xfrm>
            <a:off x="1457359" y="2226682"/>
            <a:ext cx="0" cy="29777"/>
          </a:xfrm>
          <a:custGeom>
            <a:avLst/>
            <a:gdLst/>
            <a:ahLst/>
            <a:cxnLst/>
            <a:rect l="l" t="t" r="r" b="b"/>
            <a:pathLst>
              <a:path h="30480">
                <a:moveTo>
                  <a:pt x="0" y="3048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7" name="object 121">
            <a:extLst>
              <a:ext uri="{FF2B5EF4-FFF2-40B4-BE49-F238E27FC236}">
                <a16:creationId xmlns:a16="http://schemas.microsoft.com/office/drawing/2014/main" id="{A1CDC125-A55E-014D-95EC-5B79FA8FD563}"/>
              </a:ext>
            </a:extLst>
          </p:cNvPr>
          <p:cNvSpPr/>
          <p:nvPr/>
        </p:nvSpPr>
        <p:spPr>
          <a:xfrm>
            <a:off x="1464060" y="2242316"/>
            <a:ext cx="35981" cy="0"/>
          </a:xfrm>
          <a:custGeom>
            <a:avLst/>
            <a:gdLst/>
            <a:ahLst/>
            <a:cxnLst/>
            <a:rect l="l" t="t" r="r" b="b"/>
            <a:pathLst>
              <a:path w="36830">
                <a:moveTo>
                  <a:pt x="36575" y="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8" name="object 122">
            <a:extLst>
              <a:ext uri="{FF2B5EF4-FFF2-40B4-BE49-F238E27FC236}">
                <a16:creationId xmlns:a16="http://schemas.microsoft.com/office/drawing/2014/main" id="{C3F711CE-DA57-0F4C-B0A8-20D4B3C60928}"/>
              </a:ext>
            </a:extLst>
          </p:cNvPr>
          <p:cNvSpPr/>
          <p:nvPr/>
        </p:nvSpPr>
        <p:spPr>
          <a:xfrm>
            <a:off x="1432794" y="2242316"/>
            <a:ext cx="24194" cy="0"/>
          </a:xfrm>
          <a:custGeom>
            <a:avLst/>
            <a:gdLst/>
            <a:ahLst/>
            <a:cxnLst/>
            <a:rect l="l" t="t" r="r" b="b"/>
            <a:pathLst>
              <a:path w="24764">
                <a:moveTo>
                  <a:pt x="0" y="0"/>
                </a:moveTo>
                <a:lnTo>
                  <a:pt x="24384"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29" name="object 123">
            <a:extLst>
              <a:ext uri="{FF2B5EF4-FFF2-40B4-BE49-F238E27FC236}">
                <a16:creationId xmlns:a16="http://schemas.microsoft.com/office/drawing/2014/main" id="{B89FFDC7-FE92-8448-83C0-A5442C1CC868}"/>
              </a:ext>
            </a:extLst>
          </p:cNvPr>
          <p:cNvSpPr/>
          <p:nvPr/>
        </p:nvSpPr>
        <p:spPr>
          <a:xfrm>
            <a:off x="1447682" y="2227427"/>
            <a:ext cx="0" cy="13648"/>
          </a:xfrm>
          <a:custGeom>
            <a:avLst/>
            <a:gdLst/>
            <a:ahLst/>
            <a:cxnLst/>
            <a:rect l="l" t="t" r="r" b="b"/>
            <a:pathLst>
              <a:path h="13969">
                <a:moveTo>
                  <a:pt x="-3810" y="6857"/>
                </a:moveTo>
                <a:lnTo>
                  <a:pt x="3810" y="6857"/>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0" name="object 124">
            <a:extLst>
              <a:ext uri="{FF2B5EF4-FFF2-40B4-BE49-F238E27FC236}">
                <a16:creationId xmlns:a16="http://schemas.microsoft.com/office/drawing/2014/main" id="{7907F0D2-6D0C-C04A-BEC3-6C9C4FED8DC1}"/>
              </a:ext>
            </a:extLst>
          </p:cNvPr>
          <p:cNvSpPr/>
          <p:nvPr/>
        </p:nvSpPr>
        <p:spPr>
          <a:xfrm>
            <a:off x="1465548" y="2258694"/>
            <a:ext cx="0" cy="17990"/>
          </a:xfrm>
          <a:custGeom>
            <a:avLst/>
            <a:gdLst/>
            <a:ahLst/>
            <a:cxnLst/>
            <a:rect l="l" t="t" r="r" b="b"/>
            <a:pathLst>
              <a:path h="18414">
                <a:moveTo>
                  <a:pt x="0" y="18287"/>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1" name="object 125">
            <a:extLst>
              <a:ext uri="{FF2B5EF4-FFF2-40B4-BE49-F238E27FC236}">
                <a16:creationId xmlns:a16="http://schemas.microsoft.com/office/drawing/2014/main" id="{34BAF0B3-9E94-E840-B959-2C481FECE40A}"/>
              </a:ext>
            </a:extLst>
          </p:cNvPr>
          <p:cNvSpPr/>
          <p:nvPr/>
        </p:nvSpPr>
        <p:spPr>
          <a:xfrm>
            <a:off x="1474482" y="2242316"/>
            <a:ext cx="0" cy="19851"/>
          </a:xfrm>
          <a:custGeom>
            <a:avLst/>
            <a:gdLst/>
            <a:ahLst/>
            <a:cxnLst/>
            <a:rect l="l" t="t" r="r" b="b"/>
            <a:pathLst>
              <a:path h="20319">
                <a:moveTo>
                  <a:pt x="0" y="0"/>
                </a:moveTo>
                <a:lnTo>
                  <a:pt x="0" y="19812"/>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2" name="object 126">
            <a:extLst>
              <a:ext uri="{FF2B5EF4-FFF2-40B4-BE49-F238E27FC236}">
                <a16:creationId xmlns:a16="http://schemas.microsoft.com/office/drawing/2014/main" id="{2031F602-FE5D-C644-A328-0DEBE30C49FA}"/>
              </a:ext>
            </a:extLst>
          </p:cNvPr>
          <p:cNvSpPr/>
          <p:nvPr/>
        </p:nvSpPr>
        <p:spPr>
          <a:xfrm>
            <a:off x="1477459" y="2246783"/>
            <a:ext cx="0" cy="12407"/>
          </a:xfrm>
          <a:custGeom>
            <a:avLst/>
            <a:gdLst/>
            <a:ahLst/>
            <a:cxnLst/>
            <a:rect l="l" t="t" r="r" b="b"/>
            <a:pathLst>
              <a:path h="12700">
                <a:moveTo>
                  <a:pt x="-3810" y="6095"/>
                </a:moveTo>
                <a:lnTo>
                  <a:pt x="3810" y="6095"/>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3" name="object 127">
            <a:extLst>
              <a:ext uri="{FF2B5EF4-FFF2-40B4-BE49-F238E27FC236}">
                <a16:creationId xmlns:a16="http://schemas.microsoft.com/office/drawing/2014/main" id="{D7F9AC70-8B53-AA41-B1D9-50B723F99153}"/>
              </a:ext>
            </a:extLst>
          </p:cNvPr>
          <p:cNvSpPr/>
          <p:nvPr/>
        </p:nvSpPr>
        <p:spPr>
          <a:xfrm>
            <a:off x="1662074" y="2342067"/>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4" name="object 128">
            <a:extLst>
              <a:ext uri="{FF2B5EF4-FFF2-40B4-BE49-F238E27FC236}">
                <a16:creationId xmlns:a16="http://schemas.microsoft.com/office/drawing/2014/main" id="{DF518ECE-0780-2940-A45F-03976057D68B}"/>
              </a:ext>
            </a:extLst>
          </p:cNvPr>
          <p:cNvSpPr/>
          <p:nvPr/>
        </p:nvSpPr>
        <p:spPr>
          <a:xfrm>
            <a:off x="1705251" y="2422464"/>
            <a:ext cx="64517" cy="0"/>
          </a:xfrm>
          <a:custGeom>
            <a:avLst/>
            <a:gdLst/>
            <a:ahLst/>
            <a:cxnLst/>
            <a:rect l="l" t="t" r="r" b="b"/>
            <a:pathLst>
              <a:path w="66039">
                <a:moveTo>
                  <a:pt x="0" y="0"/>
                </a:moveTo>
                <a:lnTo>
                  <a:pt x="65531"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5" name="object 129">
            <a:extLst>
              <a:ext uri="{FF2B5EF4-FFF2-40B4-BE49-F238E27FC236}">
                <a16:creationId xmlns:a16="http://schemas.microsoft.com/office/drawing/2014/main" id="{AE97385D-9462-CC4E-9840-4740B960310F}"/>
              </a:ext>
            </a:extLst>
          </p:cNvPr>
          <p:cNvSpPr/>
          <p:nvPr/>
        </p:nvSpPr>
        <p:spPr>
          <a:xfrm>
            <a:off x="1738006" y="2388221"/>
            <a:ext cx="0" cy="21092"/>
          </a:xfrm>
          <a:custGeom>
            <a:avLst/>
            <a:gdLst/>
            <a:ahLst/>
            <a:cxnLst/>
            <a:rect l="l" t="t" r="r" b="b"/>
            <a:pathLst>
              <a:path h="21589">
                <a:moveTo>
                  <a:pt x="0" y="0"/>
                </a:moveTo>
                <a:lnTo>
                  <a:pt x="0" y="2133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6" name="object 130">
            <a:extLst>
              <a:ext uri="{FF2B5EF4-FFF2-40B4-BE49-F238E27FC236}">
                <a16:creationId xmlns:a16="http://schemas.microsoft.com/office/drawing/2014/main" id="{3AC47C49-D296-F14A-924F-48D821CECE79}"/>
              </a:ext>
            </a:extLst>
          </p:cNvPr>
          <p:cNvSpPr/>
          <p:nvPr/>
        </p:nvSpPr>
        <p:spPr>
          <a:xfrm>
            <a:off x="1725351" y="2404599"/>
            <a:ext cx="7445" cy="14888"/>
          </a:xfrm>
          <a:custGeom>
            <a:avLst/>
            <a:gdLst/>
            <a:ahLst/>
            <a:cxnLst/>
            <a:rect l="l" t="t" r="r" b="b"/>
            <a:pathLst>
              <a:path w="7619" h="15239">
                <a:moveTo>
                  <a:pt x="0" y="15239"/>
                </a:moveTo>
                <a:lnTo>
                  <a:pt x="7620" y="15239"/>
                </a:lnTo>
                <a:lnTo>
                  <a:pt x="7620" y="0"/>
                </a:lnTo>
                <a:lnTo>
                  <a:pt x="0" y="0"/>
                </a:lnTo>
                <a:lnTo>
                  <a:pt x="0" y="15239"/>
                </a:lnTo>
                <a:close/>
              </a:path>
            </a:pathLst>
          </a:custGeom>
          <a:solidFill>
            <a:srgbClr val="BAD529"/>
          </a:solidFill>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7" name="object 131">
            <a:extLst>
              <a:ext uri="{FF2B5EF4-FFF2-40B4-BE49-F238E27FC236}">
                <a16:creationId xmlns:a16="http://schemas.microsoft.com/office/drawing/2014/main" id="{5950FFD5-AD34-2A48-8542-A2702A05FCAA}"/>
              </a:ext>
            </a:extLst>
          </p:cNvPr>
          <p:cNvSpPr/>
          <p:nvPr/>
        </p:nvSpPr>
        <p:spPr>
          <a:xfrm>
            <a:off x="1722372" y="2404599"/>
            <a:ext cx="7445" cy="14888"/>
          </a:xfrm>
          <a:custGeom>
            <a:avLst/>
            <a:gdLst/>
            <a:ahLst/>
            <a:cxnLst/>
            <a:rect l="l" t="t" r="r" b="b"/>
            <a:pathLst>
              <a:path w="7619" h="15239">
                <a:moveTo>
                  <a:pt x="0" y="15239"/>
                </a:moveTo>
                <a:lnTo>
                  <a:pt x="7620" y="15239"/>
                </a:lnTo>
                <a:lnTo>
                  <a:pt x="7620" y="0"/>
                </a:lnTo>
                <a:lnTo>
                  <a:pt x="0" y="0"/>
                </a:lnTo>
                <a:lnTo>
                  <a:pt x="0" y="15239"/>
                </a:lnTo>
                <a:close/>
              </a:path>
            </a:pathLst>
          </a:custGeom>
          <a:solidFill>
            <a:srgbClr val="BAD529"/>
          </a:solidFill>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8" name="object 132">
            <a:extLst>
              <a:ext uri="{FF2B5EF4-FFF2-40B4-BE49-F238E27FC236}">
                <a16:creationId xmlns:a16="http://schemas.microsoft.com/office/drawing/2014/main" id="{D218E29F-190D-AB4C-83EA-F747AE6B371B}"/>
              </a:ext>
            </a:extLst>
          </p:cNvPr>
          <p:cNvSpPr/>
          <p:nvPr/>
        </p:nvSpPr>
        <p:spPr>
          <a:xfrm>
            <a:off x="1745449" y="2422466"/>
            <a:ext cx="0" cy="16750"/>
          </a:xfrm>
          <a:custGeom>
            <a:avLst/>
            <a:gdLst/>
            <a:ahLst/>
            <a:cxnLst/>
            <a:rect l="l" t="t" r="r" b="b"/>
            <a:pathLst>
              <a:path h="17144">
                <a:moveTo>
                  <a:pt x="0" y="0"/>
                </a:moveTo>
                <a:lnTo>
                  <a:pt x="0" y="16763"/>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39" name="object 133">
            <a:extLst>
              <a:ext uri="{FF2B5EF4-FFF2-40B4-BE49-F238E27FC236}">
                <a16:creationId xmlns:a16="http://schemas.microsoft.com/office/drawing/2014/main" id="{2CDBC9A8-5B35-C34F-B22B-54C06FF7EC9F}"/>
              </a:ext>
            </a:extLst>
          </p:cNvPr>
          <p:cNvSpPr/>
          <p:nvPr/>
        </p:nvSpPr>
        <p:spPr>
          <a:xfrm>
            <a:off x="1738006" y="2422464"/>
            <a:ext cx="0" cy="31637"/>
          </a:xfrm>
          <a:custGeom>
            <a:avLst/>
            <a:gdLst/>
            <a:ahLst/>
            <a:cxnLst/>
            <a:rect l="l" t="t" r="r" b="b"/>
            <a:pathLst>
              <a:path h="32385">
                <a:moveTo>
                  <a:pt x="0" y="32003"/>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0" name="object 134">
            <a:extLst>
              <a:ext uri="{FF2B5EF4-FFF2-40B4-BE49-F238E27FC236}">
                <a16:creationId xmlns:a16="http://schemas.microsoft.com/office/drawing/2014/main" id="{6C442738-2F44-D64F-B3A2-10DD801E5912}"/>
              </a:ext>
            </a:extLst>
          </p:cNvPr>
          <p:cNvSpPr/>
          <p:nvPr/>
        </p:nvSpPr>
        <p:spPr>
          <a:xfrm>
            <a:off x="1782670" y="2437354"/>
            <a:ext cx="0" cy="62655"/>
          </a:xfrm>
          <a:custGeom>
            <a:avLst/>
            <a:gdLst/>
            <a:ahLst/>
            <a:cxnLst/>
            <a:rect l="l" t="t" r="r" b="b"/>
            <a:pathLst>
              <a:path h="64135">
                <a:moveTo>
                  <a:pt x="0" y="0"/>
                </a:moveTo>
                <a:lnTo>
                  <a:pt x="0" y="64007"/>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1" name="object 135">
            <a:extLst>
              <a:ext uri="{FF2B5EF4-FFF2-40B4-BE49-F238E27FC236}">
                <a16:creationId xmlns:a16="http://schemas.microsoft.com/office/drawing/2014/main" id="{3E14E76A-94FC-F24D-B4B1-C4624B9AC809}"/>
              </a:ext>
            </a:extLst>
          </p:cNvPr>
          <p:cNvSpPr/>
          <p:nvPr/>
        </p:nvSpPr>
        <p:spPr>
          <a:xfrm>
            <a:off x="1766293" y="2440331"/>
            <a:ext cx="0" cy="59554"/>
          </a:xfrm>
          <a:custGeom>
            <a:avLst/>
            <a:gdLst/>
            <a:ahLst/>
            <a:cxnLst/>
            <a:rect l="l" t="t" r="r" b="b"/>
            <a:pathLst>
              <a:path h="60960">
                <a:moveTo>
                  <a:pt x="0" y="60959"/>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2" name="object 136">
            <a:extLst>
              <a:ext uri="{FF2B5EF4-FFF2-40B4-BE49-F238E27FC236}">
                <a16:creationId xmlns:a16="http://schemas.microsoft.com/office/drawing/2014/main" id="{DFD7D326-EF12-D54C-B944-D47FF96D40DD}"/>
              </a:ext>
            </a:extLst>
          </p:cNvPr>
          <p:cNvSpPr/>
          <p:nvPr/>
        </p:nvSpPr>
        <p:spPr>
          <a:xfrm>
            <a:off x="1732051" y="2467130"/>
            <a:ext cx="84988" cy="0"/>
          </a:xfrm>
          <a:custGeom>
            <a:avLst/>
            <a:gdLst/>
            <a:ahLst/>
            <a:cxnLst/>
            <a:rect l="l" t="t" r="r" b="b"/>
            <a:pathLst>
              <a:path w="86994">
                <a:moveTo>
                  <a:pt x="0" y="0"/>
                </a:moveTo>
                <a:lnTo>
                  <a:pt x="86868"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3" name="object 137">
            <a:extLst>
              <a:ext uri="{FF2B5EF4-FFF2-40B4-BE49-F238E27FC236}">
                <a16:creationId xmlns:a16="http://schemas.microsoft.com/office/drawing/2014/main" id="{A9E1D11A-3F81-3B47-A25C-25F75ED39AA7}"/>
              </a:ext>
            </a:extLst>
          </p:cNvPr>
          <p:cNvSpPr/>
          <p:nvPr/>
        </p:nvSpPr>
        <p:spPr>
          <a:xfrm>
            <a:off x="1755871" y="2443308"/>
            <a:ext cx="0" cy="27296"/>
          </a:xfrm>
          <a:custGeom>
            <a:avLst/>
            <a:gdLst/>
            <a:ahLst/>
            <a:cxnLst/>
            <a:rect l="l" t="t" r="r" b="b"/>
            <a:pathLst>
              <a:path h="27939">
                <a:moveTo>
                  <a:pt x="0" y="0"/>
                </a:moveTo>
                <a:lnTo>
                  <a:pt x="0" y="274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4" name="object 138">
            <a:extLst>
              <a:ext uri="{FF2B5EF4-FFF2-40B4-BE49-F238E27FC236}">
                <a16:creationId xmlns:a16="http://schemas.microsoft.com/office/drawing/2014/main" id="{CFB786C9-46C6-4842-932E-BD2AB728F23A}"/>
              </a:ext>
            </a:extLst>
          </p:cNvPr>
          <p:cNvSpPr/>
          <p:nvPr/>
        </p:nvSpPr>
        <p:spPr>
          <a:xfrm>
            <a:off x="1781181" y="2479041"/>
            <a:ext cx="27296" cy="0"/>
          </a:xfrm>
          <a:custGeom>
            <a:avLst/>
            <a:gdLst/>
            <a:ahLst/>
            <a:cxnLst/>
            <a:rect l="l" t="t" r="r" b="b"/>
            <a:pathLst>
              <a:path w="27939">
                <a:moveTo>
                  <a:pt x="27431" y="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5" name="object 139">
            <a:extLst>
              <a:ext uri="{FF2B5EF4-FFF2-40B4-BE49-F238E27FC236}">
                <a16:creationId xmlns:a16="http://schemas.microsoft.com/office/drawing/2014/main" id="{FD2825FF-BF0B-E145-95DB-7735EAA01A41}"/>
              </a:ext>
            </a:extLst>
          </p:cNvPr>
          <p:cNvSpPr/>
          <p:nvPr/>
        </p:nvSpPr>
        <p:spPr>
          <a:xfrm>
            <a:off x="1812448" y="2470109"/>
            <a:ext cx="0" cy="9305"/>
          </a:xfrm>
          <a:custGeom>
            <a:avLst/>
            <a:gdLst/>
            <a:ahLst/>
            <a:cxnLst/>
            <a:rect l="l" t="t" r="r" b="b"/>
            <a:pathLst>
              <a:path h="9525">
                <a:moveTo>
                  <a:pt x="-3810" y="4572"/>
                </a:moveTo>
                <a:lnTo>
                  <a:pt x="3810" y="4572"/>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6" name="object 140">
            <a:extLst>
              <a:ext uri="{FF2B5EF4-FFF2-40B4-BE49-F238E27FC236}">
                <a16:creationId xmlns:a16="http://schemas.microsoft.com/office/drawing/2014/main" id="{9F19AA75-9C95-5F46-AF9A-B27C70D0229A}"/>
              </a:ext>
            </a:extLst>
          </p:cNvPr>
          <p:cNvSpPr/>
          <p:nvPr/>
        </p:nvSpPr>
        <p:spPr>
          <a:xfrm>
            <a:off x="1787138" y="2474575"/>
            <a:ext cx="17990" cy="0"/>
          </a:xfrm>
          <a:custGeom>
            <a:avLst/>
            <a:gdLst/>
            <a:ahLst/>
            <a:cxnLst/>
            <a:rect l="l" t="t" r="r" b="b"/>
            <a:pathLst>
              <a:path w="18414">
                <a:moveTo>
                  <a:pt x="0" y="0"/>
                </a:moveTo>
                <a:lnTo>
                  <a:pt x="18287"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7" name="object 141">
            <a:extLst>
              <a:ext uri="{FF2B5EF4-FFF2-40B4-BE49-F238E27FC236}">
                <a16:creationId xmlns:a16="http://schemas.microsoft.com/office/drawing/2014/main" id="{28CBA71A-1ED4-174C-AF45-2C8785F92CDA}"/>
              </a:ext>
            </a:extLst>
          </p:cNvPr>
          <p:cNvSpPr/>
          <p:nvPr/>
        </p:nvSpPr>
        <p:spPr>
          <a:xfrm>
            <a:off x="1897311" y="2453730"/>
            <a:ext cx="0" cy="66998"/>
          </a:xfrm>
          <a:custGeom>
            <a:avLst/>
            <a:gdLst/>
            <a:ahLst/>
            <a:cxnLst/>
            <a:rect l="l" t="t" r="r" b="b"/>
            <a:pathLst>
              <a:path h="68580">
                <a:moveTo>
                  <a:pt x="0" y="0"/>
                </a:moveTo>
                <a:lnTo>
                  <a:pt x="0" y="6858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8" name="object 142">
            <a:extLst>
              <a:ext uri="{FF2B5EF4-FFF2-40B4-BE49-F238E27FC236}">
                <a16:creationId xmlns:a16="http://schemas.microsoft.com/office/drawing/2014/main" id="{8249F20F-C6B3-DE42-B438-7511320805B1}"/>
              </a:ext>
            </a:extLst>
          </p:cNvPr>
          <p:cNvSpPr/>
          <p:nvPr/>
        </p:nvSpPr>
        <p:spPr>
          <a:xfrm>
            <a:off x="1933043" y="2453730"/>
            <a:ext cx="0" cy="66998"/>
          </a:xfrm>
          <a:custGeom>
            <a:avLst/>
            <a:gdLst/>
            <a:ahLst/>
            <a:cxnLst/>
            <a:rect l="l" t="t" r="r" b="b"/>
            <a:pathLst>
              <a:path h="68580">
                <a:moveTo>
                  <a:pt x="0" y="0"/>
                </a:moveTo>
                <a:lnTo>
                  <a:pt x="0" y="6858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49" name="object 143">
            <a:extLst>
              <a:ext uri="{FF2B5EF4-FFF2-40B4-BE49-F238E27FC236}">
                <a16:creationId xmlns:a16="http://schemas.microsoft.com/office/drawing/2014/main" id="{34AFC429-EF09-1B48-9612-B1ECE6E086BC}"/>
              </a:ext>
            </a:extLst>
          </p:cNvPr>
          <p:cNvSpPr/>
          <p:nvPr/>
        </p:nvSpPr>
        <p:spPr>
          <a:xfrm>
            <a:off x="1863068" y="2487973"/>
            <a:ext cx="153846" cy="0"/>
          </a:xfrm>
          <a:custGeom>
            <a:avLst/>
            <a:gdLst/>
            <a:ahLst/>
            <a:cxnLst/>
            <a:rect l="l" t="t" r="r" b="b"/>
            <a:pathLst>
              <a:path w="157480">
                <a:moveTo>
                  <a:pt x="0" y="0"/>
                </a:moveTo>
                <a:lnTo>
                  <a:pt x="156972"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0" name="object 144">
            <a:extLst>
              <a:ext uri="{FF2B5EF4-FFF2-40B4-BE49-F238E27FC236}">
                <a16:creationId xmlns:a16="http://schemas.microsoft.com/office/drawing/2014/main" id="{90CBAB7A-E5EA-9C48-BE6E-9952CD4631B8}"/>
              </a:ext>
            </a:extLst>
          </p:cNvPr>
          <p:cNvSpPr/>
          <p:nvPr/>
        </p:nvSpPr>
        <p:spPr>
          <a:xfrm>
            <a:off x="1989619" y="2453730"/>
            <a:ext cx="0" cy="66998"/>
          </a:xfrm>
          <a:custGeom>
            <a:avLst/>
            <a:gdLst/>
            <a:ahLst/>
            <a:cxnLst/>
            <a:rect l="l" t="t" r="r" b="b"/>
            <a:pathLst>
              <a:path h="68580">
                <a:moveTo>
                  <a:pt x="0" y="0"/>
                </a:moveTo>
                <a:lnTo>
                  <a:pt x="0" y="6858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1" name="object 145">
            <a:extLst>
              <a:ext uri="{FF2B5EF4-FFF2-40B4-BE49-F238E27FC236}">
                <a16:creationId xmlns:a16="http://schemas.microsoft.com/office/drawing/2014/main" id="{4F5BA5A1-9D86-7D44-8495-2FAFAD33FAC2}"/>
              </a:ext>
            </a:extLst>
          </p:cNvPr>
          <p:cNvSpPr/>
          <p:nvPr/>
        </p:nvSpPr>
        <p:spPr>
          <a:xfrm>
            <a:off x="1991107" y="2504351"/>
            <a:ext cx="59553" cy="0"/>
          </a:xfrm>
          <a:custGeom>
            <a:avLst/>
            <a:gdLst/>
            <a:ahLst/>
            <a:cxnLst/>
            <a:rect l="l" t="t" r="r" b="b"/>
            <a:pathLst>
              <a:path w="60960">
                <a:moveTo>
                  <a:pt x="60960" y="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2" name="object 146">
            <a:extLst>
              <a:ext uri="{FF2B5EF4-FFF2-40B4-BE49-F238E27FC236}">
                <a16:creationId xmlns:a16="http://schemas.microsoft.com/office/drawing/2014/main" id="{A5444C77-3289-AB4F-A0D3-12195DAF5151}"/>
              </a:ext>
            </a:extLst>
          </p:cNvPr>
          <p:cNvSpPr/>
          <p:nvPr/>
        </p:nvSpPr>
        <p:spPr>
          <a:xfrm>
            <a:off x="2026840" y="2492441"/>
            <a:ext cx="0" cy="40322"/>
          </a:xfrm>
          <a:custGeom>
            <a:avLst/>
            <a:gdLst/>
            <a:ahLst/>
            <a:cxnLst/>
            <a:rect l="l" t="t" r="r" b="b"/>
            <a:pathLst>
              <a:path h="41275">
                <a:moveTo>
                  <a:pt x="0" y="0"/>
                </a:moveTo>
                <a:lnTo>
                  <a:pt x="0" y="41148"/>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3" name="object 147">
            <a:extLst>
              <a:ext uri="{FF2B5EF4-FFF2-40B4-BE49-F238E27FC236}">
                <a16:creationId xmlns:a16="http://schemas.microsoft.com/office/drawing/2014/main" id="{62ADF419-EB15-8945-88EE-F219B7BDE8C7}"/>
              </a:ext>
            </a:extLst>
          </p:cNvPr>
          <p:cNvSpPr/>
          <p:nvPr/>
        </p:nvSpPr>
        <p:spPr>
          <a:xfrm>
            <a:off x="1995574" y="2525194"/>
            <a:ext cx="65757" cy="0"/>
          </a:xfrm>
          <a:custGeom>
            <a:avLst/>
            <a:gdLst/>
            <a:ahLst/>
            <a:cxnLst/>
            <a:rect l="l" t="t" r="r" b="b"/>
            <a:pathLst>
              <a:path w="67310">
                <a:moveTo>
                  <a:pt x="0" y="0"/>
                </a:moveTo>
                <a:lnTo>
                  <a:pt x="67056"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4" name="object 148">
            <a:extLst>
              <a:ext uri="{FF2B5EF4-FFF2-40B4-BE49-F238E27FC236}">
                <a16:creationId xmlns:a16="http://schemas.microsoft.com/office/drawing/2014/main" id="{BEF9C43C-18DB-A44D-A1DC-34DC5344781D}"/>
              </a:ext>
            </a:extLst>
          </p:cNvPr>
          <p:cNvSpPr/>
          <p:nvPr/>
        </p:nvSpPr>
        <p:spPr>
          <a:xfrm>
            <a:off x="2004509" y="2560926"/>
            <a:ext cx="84988" cy="0"/>
          </a:xfrm>
          <a:custGeom>
            <a:avLst/>
            <a:gdLst/>
            <a:ahLst/>
            <a:cxnLst/>
            <a:rect l="l" t="t" r="r" b="b"/>
            <a:pathLst>
              <a:path w="86994">
                <a:moveTo>
                  <a:pt x="0" y="0"/>
                </a:moveTo>
                <a:lnTo>
                  <a:pt x="86868"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5" name="object 149">
            <a:extLst>
              <a:ext uri="{FF2B5EF4-FFF2-40B4-BE49-F238E27FC236}">
                <a16:creationId xmlns:a16="http://schemas.microsoft.com/office/drawing/2014/main" id="{DE3810DD-8147-3E49-B666-06940981EC57}"/>
              </a:ext>
            </a:extLst>
          </p:cNvPr>
          <p:cNvSpPr/>
          <p:nvPr/>
        </p:nvSpPr>
        <p:spPr>
          <a:xfrm>
            <a:off x="2029816" y="2529660"/>
            <a:ext cx="21092" cy="0"/>
          </a:xfrm>
          <a:custGeom>
            <a:avLst/>
            <a:gdLst/>
            <a:ahLst/>
            <a:cxnLst/>
            <a:rect l="l" t="t" r="r" b="b"/>
            <a:pathLst>
              <a:path w="21589">
                <a:moveTo>
                  <a:pt x="0" y="0"/>
                </a:moveTo>
                <a:lnTo>
                  <a:pt x="21336"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6" name="object 150">
            <a:extLst>
              <a:ext uri="{FF2B5EF4-FFF2-40B4-BE49-F238E27FC236}">
                <a16:creationId xmlns:a16="http://schemas.microsoft.com/office/drawing/2014/main" id="{E79570C1-4072-E740-931D-937DB7E3DF26}"/>
              </a:ext>
            </a:extLst>
          </p:cNvPr>
          <p:cNvSpPr/>
          <p:nvPr/>
        </p:nvSpPr>
        <p:spPr>
          <a:xfrm>
            <a:off x="2046194" y="2529660"/>
            <a:ext cx="0" cy="34739"/>
          </a:xfrm>
          <a:custGeom>
            <a:avLst/>
            <a:gdLst/>
            <a:ahLst/>
            <a:cxnLst/>
            <a:rect l="l" t="t" r="r" b="b"/>
            <a:pathLst>
              <a:path h="35560">
                <a:moveTo>
                  <a:pt x="0" y="0"/>
                </a:moveTo>
                <a:lnTo>
                  <a:pt x="0" y="35052"/>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7" name="object 151">
            <a:extLst>
              <a:ext uri="{FF2B5EF4-FFF2-40B4-BE49-F238E27FC236}">
                <a16:creationId xmlns:a16="http://schemas.microsoft.com/office/drawing/2014/main" id="{3C0EF585-3068-3F4B-8A02-117B95B4C1D8}"/>
              </a:ext>
            </a:extLst>
          </p:cNvPr>
          <p:cNvSpPr/>
          <p:nvPr/>
        </p:nvSpPr>
        <p:spPr>
          <a:xfrm>
            <a:off x="2031306" y="2537105"/>
            <a:ext cx="0" cy="24194"/>
          </a:xfrm>
          <a:custGeom>
            <a:avLst/>
            <a:gdLst/>
            <a:ahLst/>
            <a:cxnLst/>
            <a:rect l="l" t="t" r="r" b="b"/>
            <a:pathLst>
              <a:path h="24764">
                <a:moveTo>
                  <a:pt x="0" y="0"/>
                </a:moveTo>
                <a:lnTo>
                  <a:pt x="0" y="24384"/>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8" name="object 152">
            <a:extLst>
              <a:ext uri="{FF2B5EF4-FFF2-40B4-BE49-F238E27FC236}">
                <a16:creationId xmlns:a16="http://schemas.microsoft.com/office/drawing/2014/main" id="{7CFD959F-C75F-DD4E-B46E-7D45CC1ABA08}"/>
              </a:ext>
            </a:extLst>
          </p:cNvPr>
          <p:cNvSpPr/>
          <p:nvPr/>
        </p:nvSpPr>
        <p:spPr>
          <a:xfrm>
            <a:off x="2037262" y="2534127"/>
            <a:ext cx="0" cy="27296"/>
          </a:xfrm>
          <a:custGeom>
            <a:avLst/>
            <a:gdLst/>
            <a:ahLst/>
            <a:cxnLst/>
            <a:rect l="l" t="t" r="r" b="b"/>
            <a:pathLst>
              <a:path h="27939">
                <a:moveTo>
                  <a:pt x="0" y="0"/>
                </a:moveTo>
                <a:lnTo>
                  <a:pt x="0" y="274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59" name="object 153">
            <a:extLst>
              <a:ext uri="{FF2B5EF4-FFF2-40B4-BE49-F238E27FC236}">
                <a16:creationId xmlns:a16="http://schemas.microsoft.com/office/drawing/2014/main" id="{4002FAFA-031D-A541-A3D0-A2F00CED148C}"/>
              </a:ext>
            </a:extLst>
          </p:cNvPr>
          <p:cNvSpPr/>
          <p:nvPr/>
        </p:nvSpPr>
        <p:spPr>
          <a:xfrm>
            <a:off x="2026840" y="2534127"/>
            <a:ext cx="0" cy="27296"/>
          </a:xfrm>
          <a:custGeom>
            <a:avLst/>
            <a:gdLst/>
            <a:ahLst/>
            <a:cxnLst/>
            <a:rect l="l" t="t" r="r" b="b"/>
            <a:pathLst>
              <a:path h="27939">
                <a:moveTo>
                  <a:pt x="0" y="0"/>
                </a:moveTo>
                <a:lnTo>
                  <a:pt x="0" y="274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0" name="object 154">
            <a:extLst>
              <a:ext uri="{FF2B5EF4-FFF2-40B4-BE49-F238E27FC236}">
                <a16:creationId xmlns:a16="http://schemas.microsoft.com/office/drawing/2014/main" id="{6CDC572D-F64C-A242-B662-5E66FB93A924}"/>
              </a:ext>
            </a:extLst>
          </p:cNvPr>
          <p:cNvSpPr/>
          <p:nvPr/>
        </p:nvSpPr>
        <p:spPr>
          <a:xfrm>
            <a:off x="2081926" y="2538593"/>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1" name="object 155">
            <a:extLst>
              <a:ext uri="{FF2B5EF4-FFF2-40B4-BE49-F238E27FC236}">
                <a16:creationId xmlns:a16="http://schemas.microsoft.com/office/drawing/2014/main" id="{29F2F771-1C40-2B47-805D-4709CB4F17C1}"/>
              </a:ext>
            </a:extLst>
          </p:cNvPr>
          <p:cNvSpPr/>
          <p:nvPr/>
        </p:nvSpPr>
        <p:spPr>
          <a:xfrm>
            <a:off x="2084903" y="2538593"/>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2" name="object 156">
            <a:extLst>
              <a:ext uri="{FF2B5EF4-FFF2-40B4-BE49-F238E27FC236}">
                <a16:creationId xmlns:a16="http://schemas.microsoft.com/office/drawing/2014/main" id="{EA9C4017-13E9-7341-B426-96BCF8AB358A}"/>
              </a:ext>
            </a:extLst>
          </p:cNvPr>
          <p:cNvSpPr/>
          <p:nvPr/>
        </p:nvSpPr>
        <p:spPr>
          <a:xfrm>
            <a:off x="2031308" y="2569858"/>
            <a:ext cx="84988" cy="0"/>
          </a:xfrm>
          <a:custGeom>
            <a:avLst/>
            <a:gdLst/>
            <a:ahLst/>
            <a:cxnLst/>
            <a:rect l="l" t="t" r="r" b="b"/>
            <a:pathLst>
              <a:path w="86994">
                <a:moveTo>
                  <a:pt x="86868" y="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3" name="object 157">
            <a:extLst>
              <a:ext uri="{FF2B5EF4-FFF2-40B4-BE49-F238E27FC236}">
                <a16:creationId xmlns:a16="http://schemas.microsoft.com/office/drawing/2014/main" id="{AA511CD2-9038-C14B-9088-4B52845D6C28}"/>
              </a:ext>
            </a:extLst>
          </p:cNvPr>
          <p:cNvSpPr/>
          <p:nvPr/>
        </p:nvSpPr>
        <p:spPr>
          <a:xfrm>
            <a:off x="2034283" y="2572837"/>
            <a:ext cx="81886" cy="0"/>
          </a:xfrm>
          <a:custGeom>
            <a:avLst/>
            <a:gdLst/>
            <a:ahLst/>
            <a:cxnLst/>
            <a:rect l="l" t="t" r="r" b="b"/>
            <a:pathLst>
              <a:path w="83819">
                <a:moveTo>
                  <a:pt x="83819" y="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4" name="object 158">
            <a:extLst>
              <a:ext uri="{FF2B5EF4-FFF2-40B4-BE49-F238E27FC236}">
                <a16:creationId xmlns:a16="http://schemas.microsoft.com/office/drawing/2014/main" id="{911EA8F1-5BF4-194D-BAE9-F6E725F89CF7}"/>
              </a:ext>
            </a:extLst>
          </p:cNvPr>
          <p:cNvSpPr/>
          <p:nvPr/>
        </p:nvSpPr>
        <p:spPr>
          <a:xfrm>
            <a:off x="2040239" y="2563904"/>
            <a:ext cx="0" cy="31637"/>
          </a:xfrm>
          <a:custGeom>
            <a:avLst/>
            <a:gdLst/>
            <a:ahLst/>
            <a:cxnLst/>
            <a:rect l="l" t="t" r="r" b="b"/>
            <a:pathLst>
              <a:path h="32385">
                <a:moveTo>
                  <a:pt x="-8381" y="16001"/>
                </a:moveTo>
                <a:lnTo>
                  <a:pt x="8381" y="1600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5" name="object 159">
            <a:extLst>
              <a:ext uri="{FF2B5EF4-FFF2-40B4-BE49-F238E27FC236}">
                <a16:creationId xmlns:a16="http://schemas.microsoft.com/office/drawing/2014/main" id="{571D5F7E-3BD8-874D-B453-EC84938C5E61}"/>
              </a:ext>
            </a:extLst>
          </p:cNvPr>
          <p:cNvSpPr/>
          <p:nvPr/>
        </p:nvSpPr>
        <p:spPr>
          <a:xfrm>
            <a:off x="2089371" y="2581771"/>
            <a:ext cx="128412" cy="0"/>
          </a:xfrm>
          <a:custGeom>
            <a:avLst/>
            <a:gdLst/>
            <a:ahLst/>
            <a:cxnLst/>
            <a:rect l="l" t="t" r="r" b="b"/>
            <a:pathLst>
              <a:path w="131444">
                <a:moveTo>
                  <a:pt x="0" y="0"/>
                </a:moveTo>
                <a:lnTo>
                  <a:pt x="131063"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6" name="object 160">
            <a:extLst>
              <a:ext uri="{FF2B5EF4-FFF2-40B4-BE49-F238E27FC236}">
                <a16:creationId xmlns:a16="http://schemas.microsoft.com/office/drawing/2014/main" id="{44C16D2F-96C4-0C42-A5EA-90AA72635C91}"/>
              </a:ext>
            </a:extLst>
          </p:cNvPr>
          <p:cNvSpPr/>
          <p:nvPr/>
        </p:nvSpPr>
        <p:spPr>
          <a:xfrm>
            <a:off x="2150412" y="2549016"/>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7" name="object 161">
            <a:extLst>
              <a:ext uri="{FF2B5EF4-FFF2-40B4-BE49-F238E27FC236}">
                <a16:creationId xmlns:a16="http://schemas.microsoft.com/office/drawing/2014/main" id="{1248A928-F5BC-0640-8464-23CF408A5D1A}"/>
              </a:ext>
            </a:extLst>
          </p:cNvPr>
          <p:cNvSpPr/>
          <p:nvPr/>
        </p:nvSpPr>
        <p:spPr>
          <a:xfrm>
            <a:off x="2166790" y="2549016"/>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8" name="object 162">
            <a:extLst>
              <a:ext uri="{FF2B5EF4-FFF2-40B4-BE49-F238E27FC236}">
                <a16:creationId xmlns:a16="http://schemas.microsoft.com/office/drawing/2014/main" id="{317FBE02-37A9-4545-B85C-C3AC7FCF9153}"/>
              </a:ext>
            </a:extLst>
          </p:cNvPr>
          <p:cNvSpPr/>
          <p:nvPr/>
        </p:nvSpPr>
        <p:spPr>
          <a:xfrm>
            <a:off x="2187633" y="2549016"/>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69" name="object 163">
            <a:extLst>
              <a:ext uri="{FF2B5EF4-FFF2-40B4-BE49-F238E27FC236}">
                <a16:creationId xmlns:a16="http://schemas.microsoft.com/office/drawing/2014/main" id="{FA149A1D-86D8-AB42-91A6-5C3BD7B47470}"/>
              </a:ext>
            </a:extLst>
          </p:cNvPr>
          <p:cNvSpPr/>
          <p:nvPr/>
        </p:nvSpPr>
        <p:spPr>
          <a:xfrm>
            <a:off x="2223366" y="2557950"/>
            <a:ext cx="0" cy="55211"/>
          </a:xfrm>
          <a:custGeom>
            <a:avLst/>
            <a:gdLst/>
            <a:ahLst/>
            <a:cxnLst/>
            <a:rect l="l" t="t" r="r" b="b"/>
            <a:pathLst>
              <a:path h="56514">
                <a:moveTo>
                  <a:pt x="0" y="0"/>
                </a:moveTo>
                <a:lnTo>
                  <a:pt x="0" y="56387"/>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0" name="object 164">
            <a:extLst>
              <a:ext uri="{FF2B5EF4-FFF2-40B4-BE49-F238E27FC236}">
                <a16:creationId xmlns:a16="http://schemas.microsoft.com/office/drawing/2014/main" id="{9ED786A6-271E-044A-9570-03E359FE369B}"/>
              </a:ext>
            </a:extLst>
          </p:cNvPr>
          <p:cNvSpPr/>
          <p:nvPr/>
        </p:nvSpPr>
        <p:spPr>
          <a:xfrm>
            <a:off x="2189124" y="2589214"/>
            <a:ext cx="106079" cy="0"/>
          </a:xfrm>
          <a:custGeom>
            <a:avLst/>
            <a:gdLst/>
            <a:ahLst/>
            <a:cxnLst/>
            <a:rect l="l" t="t" r="r" b="b"/>
            <a:pathLst>
              <a:path w="108585">
                <a:moveTo>
                  <a:pt x="0" y="0"/>
                </a:moveTo>
                <a:lnTo>
                  <a:pt x="108204"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1" name="object 165">
            <a:extLst>
              <a:ext uri="{FF2B5EF4-FFF2-40B4-BE49-F238E27FC236}">
                <a16:creationId xmlns:a16="http://schemas.microsoft.com/office/drawing/2014/main" id="{299B8E86-F5AB-F64A-B219-B415F6426A93}"/>
              </a:ext>
            </a:extLst>
          </p:cNvPr>
          <p:cNvSpPr/>
          <p:nvPr/>
        </p:nvSpPr>
        <p:spPr>
          <a:xfrm>
            <a:off x="2214432" y="2557950"/>
            <a:ext cx="0" cy="57071"/>
          </a:xfrm>
          <a:custGeom>
            <a:avLst/>
            <a:gdLst/>
            <a:ahLst/>
            <a:cxnLst/>
            <a:rect l="l" t="t" r="r" b="b"/>
            <a:pathLst>
              <a:path h="58419">
                <a:moveTo>
                  <a:pt x="0" y="0"/>
                </a:moveTo>
                <a:lnTo>
                  <a:pt x="0" y="57912"/>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2" name="object 166">
            <a:extLst>
              <a:ext uri="{FF2B5EF4-FFF2-40B4-BE49-F238E27FC236}">
                <a16:creationId xmlns:a16="http://schemas.microsoft.com/office/drawing/2014/main" id="{658AEA1F-D5D9-2E49-9D87-8047AAAB23E1}"/>
              </a:ext>
            </a:extLst>
          </p:cNvPr>
          <p:cNvSpPr/>
          <p:nvPr/>
        </p:nvSpPr>
        <p:spPr>
          <a:xfrm>
            <a:off x="2222621" y="2557205"/>
            <a:ext cx="0" cy="57071"/>
          </a:xfrm>
          <a:custGeom>
            <a:avLst/>
            <a:gdLst/>
            <a:ahLst/>
            <a:cxnLst/>
            <a:rect l="l" t="t" r="r" b="b"/>
            <a:pathLst>
              <a:path h="58419">
                <a:moveTo>
                  <a:pt x="0" y="0"/>
                </a:moveTo>
                <a:lnTo>
                  <a:pt x="0" y="57912"/>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3" name="object 167">
            <a:extLst>
              <a:ext uri="{FF2B5EF4-FFF2-40B4-BE49-F238E27FC236}">
                <a16:creationId xmlns:a16="http://schemas.microsoft.com/office/drawing/2014/main" id="{FA645C21-4432-EC44-A71B-A13320A4BC25}"/>
              </a:ext>
            </a:extLst>
          </p:cNvPr>
          <p:cNvSpPr/>
          <p:nvPr/>
        </p:nvSpPr>
        <p:spPr>
          <a:xfrm>
            <a:off x="2355127" y="2624202"/>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4" name="object 168">
            <a:extLst>
              <a:ext uri="{FF2B5EF4-FFF2-40B4-BE49-F238E27FC236}">
                <a16:creationId xmlns:a16="http://schemas.microsoft.com/office/drawing/2014/main" id="{358B4BAC-2835-4E41-A014-DCE288F735EB}"/>
              </a:ext>
            </a:extLst>
          </p:cNvPr>
          <p:cNvSpPr/>
          <p:nvPr/>
        </p:nvSpPr>
        <p:spPr>
          <a:xfrm>
            <a:off x="2301530" y="2625690"/>
            <a:ext cx="47767" cy="0"/>
          </a:xfrm>
          <a:custGeom>
            <a:avLst/>
            <a:gdLst/>
            <a:ahLst/>
            <a:cxnLst/>
            <a:rect l="l" t="t" r="r" b="b"/>
            <a:pathLst>
              <a:path w="48894">
                <a:moveTo>
                  <a:pt x="0" y="0"/>
                </a:moveTo>
                <a:lnTo>
                  <a:pt x="48768"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5" name="object 169">
            <a:extLst>
              <a:ext uri="{FF2B5EF4-FFF2-40B4-BE49-F238E27FC236}">
                <a16:creationId xmlns:a16="http://schemas.microsoft.com/office/drawing/2014/main" id="{53F041BC-7B59-B444-977B-A4BD87C5F395}"/>
              </a:ext>
            </a:extLst>
          </p:cNvPr>
          <p:cNvSpPr/>
          <p:nvPr/>
        </p:nvSpPr>
        <p:spPr>
          <a:xfrm>
            <a:off x="2307484" y="2585492"/>
            <a:ext cx="0" cy="43424"/>
          </a:xfrm>
          <a:custGeom>
            <a:avLst/>
            <a:gdLst/>
            <a:ahLst/>
            <a:cxnLst/>
            <a:rect l="l" t="t" r="r" b="b"/>
            <a:pathLst>
              <a:path h="44450">
                <a:moveTo>
                  <a:pt x="-13716" y="22098"/>
                </a:moveTo>
                <a:lnTo>
                  <a:pt x="13716" y="22098"/>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6" name="object 170">
            <a:extLst>
              <a:ext uri="{FF2B5EF4-FFF2-40B4-BE49-F238E27FC236}">
                <a16:creationId xmlns:a16="http://schemas.microsoft.com/office/drawing/2014/main" id="{588CCACE-CCB2-6546-A7E0-713BE3B91876}"/>
              </a:ext>
            </a:extLst>
          </p:cNvPr>
          <p:cNvSpPr/>
          <p:nvPr/>
        </p:nvSpPr>
        <p:spPr>
          <a:xfrm>
            <a:off x="2319396" y="2594426"/>
            <a:ext cx="0" cy="55211"/>
          </a:xfrm>
          <a:custGeom>
            <a:avLst/>
            <a:gdLst/>
            <a:ahLst/>
            <a:cxnLst/>
            <a:rect l="l" t="t" r="r" b="b"/>
            <a:pathLst>
              <a:path h="56514">
                <a:moveTo>
                  <a:pt x="0" y="0"/>
                </a:moveTo>
                <a:lnTo>
                  <a:pt x="0" y="56387"/>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7" name="object 171">
            <a:extLst>
              <a:ext uri="{FF2B5EF4-FFF2-40B4-BE49-F238E27FC236}">
                <a16:creationId xmlns:a16="http://schemas.microsoft.com/office/drawing/2014/main" id="{364E84A5-1141-CB41-8F20-3E57B37B0438}"/>
              </a:ext>
            </a:extLst>
          </p:cNvPr>
          <p:cNvSpPr/>
          <p:nvPr/>
        </p:nvSpPr>
        <p:spPr>
          <a:xfrm>
            <a:off x="2419891" y="2641323"/>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8" name="object 172">
            <a:extLst>
              <a:ext uri="{FF2B5EF4-FFF2-40B4-BE49-F238E27FC236}">
                <a16:creationId xmlns:a16="http://schemas.microsoft.com/office/drawing/2014/main" id="{A41AD2C3-1213-3346-A20C-C570F7BC2638}"/>
              </a:ext>
            </a:extLst>
          </p:cNvPr>
          <p:cNvSpPr/>
          <p:nvPr/>
        </p:nvSpPr>
        <p:spPr>
          <a:xfrm>
            <a:off x="2373737" y="2641323"/>
            <a:ext cx="0" cy="14888"/>
          </a:xfrm>
          <a:custGeom>
            <a:avLst/>
            <a:gdLst/>
            <a:ahLst/>
            <a:cxnLst/>
            <a:rect l="l" t="t" r="r" b="b"/>
            <a:pathLst>
              <a:path h="15239">
                <a:moveTo>
                  <a:pt x="-3810" y="7619"/>
                </a:moveTo>
                <a:lnTo>
                  <a:pt x="3810" y="7619"/>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79" name="object 173">
            <a:extLst>
              <a:ext uri="{FF2B5EF4-FFF2-40B4-BE49-F238E27FC236}">
                <a16:creationId xmlns:a16="http://schemas.microsoft.com/office/drawing/2014/main" id="{76C21F33-636B-D04F-9253-F7C7A896AF29}"/>
              </a:ext>
            </a:extLst>
          </p:cNvPr>
          <p:cNvSpPr/>
          <p:nvPr/>
        </p:nvSpPr>
        <p:spPr>
          <a:xfrm>
            <a:off x="2385649" y="2656212"/>
            <a:ext cx="0" cy="14888"/>
          </a:xfrm>
          <a:custGeom>
            <a:avLst/>
            <a:gdLst/>
            <a:ahLst/>
            <a:cxnLst/>
            <a:rect l="l" t="t" r="r" b="b"/>
            <a:pathLst>
              <a:path h="15239">
                <a:moveTo>
                  <a:pt x="-8381" y="7619"/>
                </a:moveTo>
                <a:lnTo>
                  <a:pt x="8381" y="7619"/>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0" name="object 174">
            <a:extLst>
              <a:ext uri="{FF2B5EF4-FFF2-40B4-BE49-F238E27FC236}">
                <a16:creationId xmlns:a16="http://schemas.microsoft.com/office/drawing/2014/main" id="{8E6AF4DE-19B4-1C4C-9830-81D26A38585D}"/>
              </a:ext>
            </a:extLst>
          </p:cNvPr>
          <p:cNvSpPr/>
          <p:nvPr/>
        </p:nvSpPr>
        <p:spPr>
          <a:xfrm>
            <a:off x="2342473" y="2639835"/>
            <a:ext cx="0" cy="40322"/>
          </a:xfrm>
          <a:custGeom>
            <a:avLst/>
            <a:gdLst/>
            <a:ahLst/>
            <a:cxnLst/>
            <a:rect l="l" t="t" r="r" b="b"/>
            <a:pathLst>
              <a:path h="41275">
                <a:moveTo>
                  <a:pt x="0" y="0"/>
                </a:moveTo>
                <a:lnTo>
                  <a:pt x="0" y="41148"/>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1" name="object 175">
            <a:extLst>
              <a:ext uri="{FF2B5EF4-FFF2-40B4-BE49-F238E27FC236}">
                <a16:creationId xmlns:a16="http://schemas.microsoft.com/office/drawing/2014/main" id="{4AFEAFF2-4CB0-114A-871B-1E50423E4EE7}"/>
              </a:ext>
            </a:extLst>
          </p:cNvPr>
          <p:cNvSpPr/>
          <p:nvPr/>
        </p:nvSpPr>
        <p:spPr>
          <a:xfrm>
            <a:off x="2269519" y="2557950"/>
            <a:ext cx="0" cy="55211"/>
          </a:xfrm>
          <a:custGeom>
            <a:avLst/>
            <a:gdLst/>
            <a:ahLst/>
            <a:cxnLst/>
            <a:rect l="l" t="t" r="r" b="b"/>
            <a:pathLst>
              <a:path h="56514">
                <a:moveTo>
                  <a:pt x="0" y="0"/>
                </a:moveTo>
                <a:lnTo>
                  <a:pt x="0" y="56387"/>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2" name="object 176">
            <a:extLst>
              <a:ext uri="{FF2B5EF4-FFF2-40B4-BE49-F238E27FC236}">
                <a16:creationId xmlns:a16="http://schemas.microsoft.com/office/drawing/2014/main" id="{7BDDC285-0727-BF4F-8285-C6F0895C466B}"/>
              </a:ext>
            </a:extLst>
          </p:cNvPr>
          <p:cNvSpPr/>
          <p:nvPr/>
        </p:nvSpPr>
        <p:spPr>
          <a:xfrm>
            <a:off x="2262074" y="2590703"/>
            <a:ext cx="0" cy="13648"/>
          </a:xfrm>
          <a:custGeom>
            <a:avLst/>
            <a:gdLst/>
            <a:ahLst/>
            <a:cxnLst/>
            <a:rect l="l" t="t" r="r" b="b"/>
            <a:pathLst>
              <a:path h="13969">
                <a:moveTo>
                  <a:pt x="-3810" y="6857"/>
                </a:moveTo>
                <a:lnTo>
                  <a:pt x="3810" y="6857"/>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3" name="object 177">
            <a:extLst>
              <a:ext uri="{FF2B5EF4-FFF2-40B4-BE49-F238E27FC236}">
                <a16:creationId xmlns:a16="http://schemas.microsoft.com/office/drawing/2014/main" id="{F6C8868B-6832-7F45-9C98-4E62DED999C9}"/>
              </a:ext>
            </a:extLst>
          </p:cNvPr>
          <p:cNvSpPr/>
          <p:nvPr/>
        </p:nvSpPr>
        <p:spPr>
          <a:xfrm>
            <a:off x="2294829" y="2568371"/>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4" name="object 178">
            <a:extLst>
              <a:ext uri="{FF2B5EF4-FFF2-40B4-BE49-F238E27FC236}">
                <a16:creationId xmlns:a16="http://schemas.microsoft.com/office/drawing/2014/main" id="{0B90076D-68EF-3246-B20F-006632AF9DF6}"/>
              </a:ext>
            </a:extLst>
          </p:cNvPr>
          <p:cNvSpPr/>
          <p:nvPr/>
        </p:nvSpPr>
        <p:spPr>
          <a:xfrm>
            <a:off x="2269520" y="2598147"/>
            <a:ext cx="34739" cy="0"/>
          </a:xfrm>
          <a:custGeom>
            <a:avLst/>
            <a:gdLst/>
            <a:ahLst/>
            <a:cxnLst/>
            <a:rect l="l" t="t" r="r" b="b"/>
            <a:pathLst>
              <a:path w="35560">
                <a:moveTo>
                  <a:pt x="0" y="0"/>
                </a:moveTo>
                <a:lnTo>
                  <a:pt x="35051"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5" name="object 179">
            <a:extLst>
              <a:ext uri="{FF2B5EF4-FFF2-40B4-BE49-F238E27FC236}">
                <a16:creationId xmlns:a16="http://schemas.microsoft.com/office/drawing/2014/main" id="{9FC571B1-96DD-F74C-8EF5-2496720C4141}"/>
              </a:ext>
            </a:extLst>
          </p:cNvPr>
          <p:cNvSpPr/>
          <p:nvPr/>
        </p:nvSpPr>
        <p:spPr>
          <a:xfrm>
            <a:off x="2273987" y="2620480"/>
            <a:ext cx="24194" cy="0"/>
          </a:xfrm>
          <a:custGeom>
            <a:avLst/>
            <a:gdLst/>
            <a:ahLst/>
            <a:cxnLst/>
            <a:rect l="l" t="t" r="r" b="b"/>
            <a:pathLst>
              <a:path w="24764">
                <a:moveTo>
                  <a:pt x="0" y="0"/>
                </a:moveTo>
                <a:lnTo>
                  <a:pt x="24384"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6" name="object 180">
            <a:extLst>
              <a:ext uri="{FF2B5EF4-FFF2-40B4-BE49-F238E27FC236}">
                <a16:creationId xmlns:a16="http://schemas.microsoft.com/office/drawing/2014/main" id="{B297F4BB-97C4-A142-9216-634AF285A195}"/>
              </a:ext>
            </a:extLst>
          </p:cNvPr>
          <p:cNvSpPr/>
          <p:nvPr/>
        </p:nvSpPr>
        <p:spPr>
          <a:xfrm>
            <a:off x="2312694" y="2656212"/>
            <a:ext cx="27296" cy="0"/>
          </a:xfrm>
          <a:custGeom>
            <a:avLst/>
            <a:gdLst/>
            <a:ahLst/>
            <a:cxnLst/>
            <a:rect l="l" t="t" r="r" b="b"/>
            <a:pathLst>
              <a:path w="27939">
                <a:moveTo>
                  <a:pt x="0" y="0"/>
                </a:moveTo>
                <a:lnTo>
                  <a:pt x="27431"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7" name="object 181">
            <a:extLst>
              <a:ext uri="{FF2B5EF4-FFF2-40B4-BE49-F238E27FC236}">
                <a16:creationId xmlns:a16="http://schemas.microsoft.com/office/drawing/2014/main" id="{7FBD7947-D37A-6B41-960E-ABE5D476A535}"/>
              </a:ext>
            </a:extLst>
          </p:cNvPr>
          <p:cNvSpPr/>
          <p:nvPr/>
        </p:nvSpPr>
        <p:spPr>
          <a:xfrm>
            <a:off x="2323117" y="2665145"/>
            <a:ext cx="19851" cy="0"/>
          </a:xfrm>
          <a:custGeom>
            <a:avLst/>
            <a:gdLst/>
            <a:ahLst/>
            <a:cxnLst/>
            <a:rect l="l" t="t" r="r" b="b"/>
            <a:pathLst>
              <a:path w="20319">
                <a:moveTo>
                  <a:pt x="0" y="0"/>
                </a:moveTo>
                <a:lnTo>
                  <a:pt x="19812"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8" name="object 182">
            <a:extLst>
              <a:ext uri="{FF2B5EF4-FFF2-40B4-BE49-F238E27FC236}">
                <a16:creationId xmlns:a16="http://schemas.microsoft.com/office/drawing/2014/main" id="{57261119-D742-2940-B14D-424434AA8672}"/>
              </a:ext>
            </a:extLst>
          </p:cNvPr>
          <p:cNvSpPr/>
          <p:nvPr/>
        </p:nvSpPr>
        <p:spPr>
          <a:xfrm>
            <a:off x="2329073" y="2656214"/>
            <a:ext cx="0" cy="10546"/>
          </a:xfrm>
          <a:custGeom>
            <a:avLst/>
            <a:gdLst/>
            <a:ahLst/>
            <a:cxnLst/>
            <a:rect l="l" t="t" r="r" b="b"/>
            <a:pathLst>
              <a:path h="10794">
                <a:moveTo>
                  <a:pt x="-3810" y="5334"/>
                </a:moveTo>
                <a:lnTo>
                  <a:pt x="3810" y="5334"/>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89" name="object 183">
            <a:extLst>
              <a:ext uri="{FF2B5EF4-FFF2-40B4-BE49-F238E27FC236}">
                <a16:creationId xmlns:a16="http://schemas.microsoft.com/office/drawing/2014/main" id="{3EB4B694-4008-0843-BC85-707FADC47D36}"/>
              </a:ext>
            </a:extLst>
          </p:cNvPr>
          <p:cNvSpPr/>
          <p:nvPr/>
        </p:nvSpPr>
        <p:spPr>
          <a:xfrm>
            <a:off x="2312694" y="2659189"/>
            <a:ext cx="21092" cy="0"/>
          </a:xfrm>
          <a:custGeom>
            <a:avLst/>
            <a:gdLst/>
            <a:ahLst/>
            <a:cxnLst/>
            <a:rect l="l" t="t" r="r" b="b"/>
            <a:pathLst>
              <a:path w="21589">
                <a:moveTo>
                  <a:pt x="0" y="0"/>
                </a:moveTo>
                <a:lnTo>
                  <a:pt x="21336"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0" name="object 184">
            <a:extLst>
              <a:ext uri="{FF2B5EF4-FFF2-40B4-BE49-F238E27FC236}">
                <a16:creationId xmlns:a16="http://schemas.microsoft.com/office/drawing/2014/main" id="{0B8418F7-395C-884E-92DF-3545A445AF85}"/>
              </a:ext>
            </a:extLst>
          </p:cNvPr>
          <p:cNvSpPr/>
          <p:nvPr/>
        </p:nvSpPr>
        <p:spPr>
          <a:xfrm>
            <a:off x="2454135" y="2650257"/>
            <a:ext cx="0" cy="68858"/>
          </a:xfrm>
          <a:custGeom>
            <a:avLst/>
            <a:gdLst/>
            <a:ahLst/>
            <a:cxnLst/>
            <a:rect l="l" t="t" r="r" b="b"/>
            <a:pathLst>
              <a:path h="70485">
                <a:moveTo>
                  <a:pt x="0" y="0"/>
                </a:moveTo>
                <a:lnTo>
                  <a:pt x="0" y="70104"/>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1" name="object 185">
            <a:extLst>
              <a:ext uri="{FF2B5EF4-FFF2-40B4-BE49-F238E27FC236}">
                <a16:creationId xmlns:a16="http://schemas.microsoft.com/office/drawing/2014/main" id="{8D786EE1-BDE7-0343-8CD8-12CF33630D30}"/>
              </a:ext>
            </a:extLst>
          </p:cNvPr>
          <p:cNvSpPr/>
          <p:nvPr/>
        </p:nvSpPr>
        <p:spPr>
          <a:xfrm>
            <a:off x="2424358" y="2680033"/>
            <a:ext cx="25433" cy="0"/>
          </a:xfrm>
          <a:custGeom>
            <a:avLst/>
            <a:gdLst/>
            <a:ahLst/>
            <a:cxnLst/>
            <a:rect l="l" t="t" r="r" b="b"/>
            <a:pathLst>
              <a:path w="26035">
                <a:moveTo>
                  <a:pt x="0" y="0"/>
                </a:moveTo>
                <a:lnTo>
                  <a:pt x="25907"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2" name="object 186">
            <a:extLst>
              <a:ext uri="{FF2B5EF4-FFF2-40B4-BE49-F238E27FC236}">
                <a16:creationId xmlns:a16="http://schemas.microsoft.com/office/drawing/2014/main" id="{574607A6-5C01-8340-BBE0-BEADA8F7F299}"/>
              </a:ext>
            </a:extLst>
          </p:cNvPr>
          <p:cNvSpPr/>
          <p:nvPr/>
        </p:nvSpPr>
        <p:spPr>
          <a:xfrm>
            <a:off x="2623119" y="2726188"/>
            <a:ext cx="40322" cy="65757"/>
          </a:xfrm>
          <a:custGeom>
            <a:avLst/>
            <a:gdLst/>
            <a:ahLst/>
            <a:cxnLst/>
            <a:rect l="l" t="t" r="r" b="b"/>
            <a:pathLst>
              <a:path w="41275" h="67310">
                <a:moveTo>
                  <a:pt x="0" y="67056"/>
                </a:moveTo>
                <a:lnTo>
                  <a:pt x="41148" y="67056"/>
                </a:lnTo>
                <a:lnTo>
                  <a:pt x="41148" y="0"/>
                </a:lnTo>
                <a:lnTo>
                  <a:pt x="0" y="0"/>
                </a:lnTo>
                <a:lnTo>
                  <a:pt x="0" y="67056"/>
                </a:lnTo>
                <a:close/>
              </a:path>
            </a:pathLst>
          </a:custGeom>
          <a:solidFill>
            <a:srgbClr val="BAD529"/>
          </a:solidFill>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3" name="object 187">
            <a:extLst>
              <a:ext uri="{FF2B5EF4-FFF2-40B4-BE49-F238E27FC236}">
                <a16:creationId xmlns:a16="http://schemas.microsoft.com/office/drawing/2014/main" id="{4EA143AD-E6BC-4941-AE5E-D2A6F1F6F81A}"/>
              </a:ext>
            </a:extLst>
          </p:cNvPr>
          <p:cNvSpPr/>
          <p:nvPr/>
        </p:nvSpPr>
        <p:spPr>
          <a:xfrm>
            <a:off x="2603764" y="2718742"/>
            <a:ext cx="16750" cy="64517"/>
          </a:xfrm>
          <a:custGeom>
            <a:avLst/>
            <a:gdLst/>
            <a:ahLst/>
            <a:cxnLst/>
            <a:rect l="l" t="t" r="r" b="b"/>
            <a:pathLst>
              <a:path w="17144" h="66039">
                <a:moveTo>
                  <a:pt x="0" y="65531"/>
                </a:moveTo>
                <a:lnTo>
                  <a:pt x="16763" y="65531"/>
                </a:lnTo>
                <a:lnTo>
                  <a:pt x="16763" y="0"/>
                </a:lnTo>
                <a:lnTo>
                  <a:pt x="0" y="0"/>
                </a:lnTo>
                <a:lnTo>
                  <a:pt x="0" y="65531"/>
                </a:lnTo>
                <a:close/>
              </a:path>
            </a:pathLst>
          </a:custGeom>
          <a:solidFill>
            <a:srgbClr val="BAD529"/>
          </a:solidFill>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4" name="object 188">
            <a:extLst>
              <a:ext uri="{FF2B5EF4-FFF2-40B4-BE49-F238E27FC236}">
                <a16:creationId xmlns:a16="http://schemas.microsoft.com/office/drawing/2014/main" id="{38D5179F-9ACA-4F46-AA10-EB72F71BE57E}"/>
              </a:ext>
            </a:extLst>
          </p:cNvPr>
          <p:cNvSpPr/>
          <p:nvPr/>
        </p:nvSpPr>
        <p:spPr>
          <a:xfrm>
            <a:off x="2614186" y="2726189"/>
            <a:ext cx="16750" cy="57071"/>
          </a:xfrm>
          <a:custGeom>
            <a:avLst/>
            <a:gdLst/>
            <a:ahLst/>
            <a:cxnLst/>
            <a:rect l="l" t="t" r="r" b="b"/>
            <a:pathLst>
              <a:path w="17144" h="58419">
                <a:moveTo>
                  <a:pt x="0" y="57912"/>
                </a:moveTo>
                <a:lnTo>
                  <a:pt x="16763" y="57912"/>
                </a:lnTo>
                <a:lnTo>
                  <a:pt x="16763" y="0"/>
                </a:lnTo>
                <a:lnTo>
                  <a:pt x="0" y="0"/>
                </a:lnTo>
                <a:lnTo>
                  <a:pt x="0" y="57912"/>
                </a:lnTo>
                <a:close/>
              </a:path>
            </a:pathLst>
          </a:custGeom>
          <a:solidFill>
            <a:srgbClr val="BAD529"/>
          </a:solidFill>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5" name="object 189">
            <a:extLst>
              <a:ext uri="{FF2B5EF4-FFF2-40B4-BE49-F238E27FC236}">
                <a16:creationId xmlns:a16="http://schemas.microsoft.com/office/drawing/2014/main" id="{C37AD848-862A-7640-BB1C-ECA612D4952A}"/>
              </a:ext>
            </a:extLst>
          </p:cNvPr>
          <p:cNvSpPr/>
          <p:nvPr/>
        </p:nvSpPr>
        <p:spPr>
          <a:xfrm>
            <a:off x="2601529" y="2706834"/>
            <a:ext cx="0" cy="68858"/>
          </a:xfrm>
          <a:custGeom>
            <a:avLst/>
            <a:gdLst/>
            <a:ahLst/>
            <a:cxnLst/>
            <a:rect l="l" t="t" r="r" b="b"/>
            <a:pathLst>
              <a:path h="70485">
                <a:moveTo>
                  <a:pt x="0" y="0"/>
                </a:moveTo>
                <a:lnTo>
                  <a:pt x="0" y="70104"/>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6" name="object 190">
            <a:extLst>
              <a:ext uri="{FF2B5EF4-FFF2-40B4-BE49-F238E27FC236}">
                <a16:creationId xmlns:a16="http://schemas.microsoft.com/office/drawing/2014/main" id="{7395C798-6F63-4645-9529-47EC82DCC8D7}"/>
              </a:ext>
            </a:extLst>
          </p:cNvPr>
          <p:cNvSpPr/>
          <p:nvPr/>
        </p:nvSpPr>
        <p:spPr>
          <a:xfrm>
            <a:off x="2565799" y="2741076"/>
            <a:ext cx="28535" cy="0"/>
          </a:xfrm>
          <a:custGeom>
            <a:avLst/>
            <a:gdLst/>
            <a:ahLst/>
            <a:cxnLst/>
            <a:rect l="l" t="t" r="r" b="b"/>
            <a:pathLst>
              <a:path w="29210">
                <a:moveTo>
                  <a:pt x="0" y="0"/>
                </a:moveTo>
                <a:lnTo>
                  <a:pt x="28956"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7" name="object 191">
            <a:extLst>
              <a:ext uri="{FF2B5EF4-FFF2-40B4-BE49-F238E27FC236}">
                <a16:creationId xmlns:a16="http://schemas.microsoft.com/office/drawing/2014/main" id="{AAB6A078-3BD4-D444-B401-6680CE717B9B}"/>
              </a:ext>
            </a:extLst>
          </p:cNvPr>
          <p:cNvSpPr/>
          <p:nvPr/>
        </p:nvSpPr>
        <p:spPr>
          <a:xfrm>
            <a:off x="2582174" y="2699390"/>
            <a:ext cx="0" cy="55211"/>
          </a:xfrm>
          <a:custGeom>
            <a:avLst/>
            <a:gdLst/>
            <a:ahLst/>
            <a:cxnLst/>
            <a:rect l="l" t="t" r="r" b="b"/>
            <a:pathLst>
              <a:path h="56514">
                <a:moveTo>
                  <a:pt x="0" y="56387"/>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8" name="object 192">
            <a:extLst>
              <a:ext uri="{FF2B5EF4-FFF2-40B4-BE49-F238E27FC236}">
                <a16:creationId xmlns:a16="http://schemas.microsoft.com/office/drawing/2014/main" id="{D555F4DF-2CED-AD45-92C6-AB5D0ED727EF}"/>
              </a:ext>
            </a:extLst>
          </p:cNvPr>
          <p:cNvSpPr/>
          <p:nvPr/>
        </p:nvSpPr>
        <p:spPr>
          <a:xfrm>
            <a:off x="2582175" y="2750008"/>
            <a:ext cx="14888" cy="0"/>
          </a:xfrm>
          <a:custGeom>
            <a:avLst/>
            <a:gdLst/>
            <a:ahLst/>
            <a:cxnLst/>
            <a:rect l="l" t="t" r="r" b="b"/>
            <a:pathLst>
              <a:path w="15239">
                <a:moveTo>
                  <a:pt x="15239" y="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199" name="object 193">
            <a:extLst>
              <a:ext uri="{FF2B5EF4-FFF2-40B4-BE49-F238E27FC236}">
                <a16:creationId xmlns:a16="http://schemas.microsoft.com/office/drawing/2014/main" id="{DECE973E-A026-964E-B01B-BD1FC7D2EF5D}"/>
              </a:ext>
            </a:extLst>
          </p:cNvPr>
          <p:cNvSpPr/>
          <p:nvPr/>
        </p:nvSpPr>
        <p:spPr>
          <a:xfrm>
            <a:off x="2543465" y="2660679"/>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0" name="object 194">
            <a:extLst>
              <a:ext uri="{FF2B5EF4-FFF2-40B4-BE49-F238E27FC236}">
                <a16:creationId xmlns:a16="http://schemas.microsoft.com/office/drawing/2014/main" id="{FFC0A8DB-0FE3-8642-A422-7E81D878656C}"/>
              </a:ext>
            </a:extLst>
          </p:cNvPr>
          <p:cNvSpPr/>
          <p:nvPr/>
        </p:nvSpPr>
        <p:spPr>
          <a:xfrm>
            <a:off x="2570264" y="2660679"/>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1" name="object 195">
            <a:extLst>
              <a:ext uri="{FF2B5EF4-FFF2-40B4-BE49-F238E27FC236}">
                <a16:creationId xmlns:a16="http://schemas.microsoft.com/office/drawing/2014/main" id="{AC23AE3A-8181-4B4C-8562-56F95D2E7673}"/>
              </a:ext>
            </a:extLst>
          </p:cNvPr>
          <p:cNvSpPr/>
          <p:nvPr/>
        </p:nvSpPr>
        <p:spPr>
          <a:xfrm>
            <a:off x="2576219" y="2696409"/>
            <a:ext cx="0" cy="58313"/>
          </a:xfrm>
          <a:custGeom>
            <a:avLst/>
            <a:gdLst/>
            <a:ahLst/>
            <a:cxnLst/>
            <a:rect l="l" t="t" r="r" b="b"/>
            <a:pathLst>
              <a:path h="59689">
                <a:moveTo>
                  <a:pt x="0" y="59436"/>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2" name="object 196">
            <a:extLst>
              <a:ext uri="{FF2B5EF4-FFF2-40B4-BE49-F238E27FC236}">
                <a16:creationId xmlns:a16="http://schemas.microsoft.com/office/drawing/2014/main" id="{6388DED9-A5C9-B94E-BB27-806FFC8339E5}"/>
              </a:ext>
            </a:extLst>
          </p:cNvPr>
          <p:cNvSpPr/>
          <p:nvPr/>
        </p:nvSpPr>
        <p:spPr>
          <a:xfrm>
            <a:off x="2546442" y="2721721"/>
            <a:ext cx="25433" cy="0"/>
          </a:xfrm>
          <a:custGeom>
            <a:avLst/>
            <a:gdLst/>
            <a:ahLst/>
            <a:cxnLst/>
            <a:rect l="l" t="t" r="r" b="b"/>
            <a:pathLst>
              <a:path w="26035">
                <a:moveTo>
                  <a:pt x="0" y="0"/>
                </a:moveTo>
                <a:lnTo>
                  <a:pt x="25907"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3" name="object 197">
            <a:extLst>
              <a:ext uri="{FF2B5EF4-FFF2-40B4-BE49-F238E27FC236}">
                <a16:creationId xmlns:a16="http://schemas.microsoft.com/office/drawing/2014/main" id="{0A49C332-A472-9D43-BED3-501C1725929B}"/>
              </a:ext>
            </a:extLst>
          </p:cNvPr>
          <p:cNvSpPr/>
          <p:nvPr/>
        </p:nvSpPr>
        <p:spPr>
          <a:xfrm>
            <a:off x="2506244" y="2694922"/>
            <a:ext cx="96774" cy="0"/>
          </a:xfrm>
          <a:custGeom>
            <a:avLst/>
            <a:gdLst/>
            <a:ahLst/>
            <a:cxnLst/>
            <a:rect l="l" t="t" r="r" b="b"/>
            <a:pathLst>
              <a:path w="99060">
                <a:moveTo>
                  <a:pt x="99060" y="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4" name="object 198">
            <a:extLst>
              <a:ext uri="{FF2B5EF4-FFF2-40B4-BE49-F238E27FC236}">
                <a16:creationId xmlns:a16="http://schemas.microsoft.com/office/drawing/2014/main" id="{43E3A7F7-5241-3649-9528-FBF60B96A75A}"/>
              </a:ext>
            </a:extLst>
          </p:cNvPr>
          <p:cNvSpPr/>
          <p:nvPr/>
        </p:nvSpPr>
        <p:spPr>
          <a:xfrm>
            <a:off x="2681926" y="272618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5" name="object 199">
            <a:extLst>
              <a:ext uri="{FF2B5EF4-FFF2-40B4-BE49-F238E27FC236}">
                <a16:creationId xmlns:a16="http://schemas.microsoft.com/office/drawing/2014/main" id="{3BC16260-4FBC-7E44-B053-988F4A2EF56B}"/>
              </a:ext>
            </a:extLst>
          </p:cNvPr>
          <p:cNvSpPr/>
          <p:nvPr/>
        </p:nvSpPr>
        <p:spPr>
          <a:xfrm>
            <a:off x="2719147" y="272618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6" name="object 200">
            <a:extLst>
              <a:ext uri="{FF2B5EF4-FFF2-40B4-BE49-F238E27FC236}">
                <a16:creationId xmlns:a16="http://schemas.microsoft.com/office/drawing/2014/main" id="{F2588757-5655-8D41-9E29-7C82E551D20F}"/>
              </a:ext>
            </a:extLst>
          </p:cNvPr>
          <p:cNvSpPr/>
          <p:nvPr/>
        </p:nvSpPr>
        <p:spPr>
          <a:xfrm>
            <a:off x="2748924" y="272618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7" name="object 201">
            <a:extLst>
              <a:ext uri="{FF2B5EF4-FFF2-40B4-BE49-F238E27FC236}">
                <a16:creationId xmlns:a16="http://schemas.microsoft.com/office/drawing/2014/main" id="{9B821A56-9ACD-F843-A0BE-F884564F9F4E}"/>
              </a:ext>
            </a:extLst>
          </p:cNvPr>
          <p:cNvSpPr/>
          <p:nvPr/>
        </p:nvSpPr>
        <p:spPr>
          <a:xfrm>
            <a:off x="2757857" y="2760430"/>
            <a:ext cx="0" cy="22333"/>
          </a:xfrm>
          <a:custGeom>
            <a:avLst/>
            <a:gdLst/>
            <a:ahLst/>
            <a:cxnLst/>
            <a:rect l="l" t="t" r="r" b="b"/>
            <a:pathLst>
              <a:path h="22860">
                <a:moveTo>
                  <a:pt x="0" y="0"/>
                </a:moveTo>
                <a:lnTo>
                  <a:pt x="0" y="2286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8" name="object 202">
            <a:extLst>
              <a:ext uri="{FF2B5EF4-FFF2-40B4-BE49-F238E27FC236}">
                <a16:creationId xmlns:a16="http://schemas.microsoft.com/office/drawing/2014/main" id="{69576CCC-2835-E24C-A795-60217E962339}"/>
              </a:ext>
            </a:extLst>
          </p:cNvPr>
          <p:cNvSpPr/>
          <p:nvPr/>
        </p:nvSpPr>
        <p:spPr>
          <a:xfrm>
            <a:off x="2780190" y="272618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09" name="object 203">
            <a:extLst>
              <a:ext uri="{FF2B5EF4-FFF2-40B4-BE49-F238E27FC236}">
                <a16:creationId xmlns:a16="http://schemas.microsoft.com/office/drawing/2014/main" id="{D7E99822-C3AE-FC47-9109-3B2FCD7D00CE}"/>
              </a:ext>
            </a:extLst>
          </p:cNvPr>
          <p:cNvSpPr/>
          <p:nvPr/>
        </p:nvSpPr>
        <p:spPr>
          <a:xfrm>
            <a:off x="2814433" y="2736609"/>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0" name="object 204">
            <a:extLst>
              <a:ext uri="{FF2B5EF4-FFF2-40B4-BE49-F238E27FC236}">
                <a16:creationId xmlns:a16="http://schemas.microsoft.com/office/drawing/2014/main" id="{F9771F43-EFCC-C74D-BEA2-11D549069A29}"/>
              </a:ext>
            </a:extLst>
          </p:cNvPr>
          <p:cNvSpPr/>
          <p:nvPr/>
        </p:nvSpPr>
        <p:spPr>
          <a:xfrm>
            <a:off x="2833787" y="2736609"/>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1" name="object 205">
            <a:extLst>
              <a:ext uri="{FF2B5EF4-FFF2-40B4-BE49-F238E27FC236}">
                <a16:creationId xmlns:a16="http://schemas.microsoft.com/office/drawing/2014/main" id="{77E75837-5130-B249-BFB7-E03F702797CE}"/>
              </a:ext>
            </a:extLst>
          </p:cNvPr>
          <p:cNvSpPr/>
          <p:nvPr/>
        </p:nvSpPr>
        <p:spPr>
          <a:xfrm>
            <a:off x="2851654" y="2736609"/>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2" name="object 206">
            <a:extLst>
              <a:ext uri="{FF2B5EF4-FFF2-40B4-BE49-F238E27FC236}">
                <a16:creationId xmlns:a16="http://schemas.microsoft.com/office/drawing/2014/main" id="{29C921A1-7B1C-A146-ABA0-DEFE1BE88CD2}"/>
              </a:ext>
            </a:extLst>
          </p:cNvPr>
          <p:cNvSpPr/>
          <p:nvPr/>
        </p:nvSpPr>
        <p:spPr>
          <a:xfrm>
            <a:off x="2789123" y="2764897"/>
            <a:ext cx="22333" cy="0"/>
          </a:xfrm>
          <a:custGeom>
            <a:avLst/>
            <a:gdLst/>
            <a:ahLst/>
            <a:cxnLst/>
            <a:rect l="l" t="t" r="r" b="b"/>
            <a:pathLst>
              <a:path w="22860">
                <a:moveTo>
                  <a:pt x="0" y="0"/>
                </a:moveTo>
                <a:lnTo>
                  <a:pt x="22859"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3" name="object 207">
            <a:extLst>
              <a:ext uri="{FF2B5EF4-FFF2-40B4-BE49-F238E27FC236}">
                <a16:creationId xmlns:a16="http://schemas.microsoft.com/office/drawing/2014/main" id="{EB2C7C6D-64EB-AB49-85D8-620CBE0EEE31}"/>
              </a:ext>
            </a:extLst>
          </p:cNvPr>
          <p:cNvSpPr/>
          <p:nvPr/>
        </p:nvSpPr>
        <p:spPr>
          <a:xfrm>
            <a:off x="2899296" y="2736609"/>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4" name="object 208">
            <a:extLst>
              <a:ext uri="{FF2B5EF4-FFF2-40B4-BE49-F238E27FC236}">
                <a16:creationId xmlns:a16="http://schemas.microsoft.com/office/drawing/2014/main" id="{E5E89948-55FE-454B-8CF3-F663DFF1577A}"/>
              </a:ext>
            </a:extLst>
          </p:cNvPr>
          <p:cNvSpPr/>
          <p:nvPr/>
        </p:nvSpPr>
        <p:spPr>
          <a:xfrm>
            <a:off x="2917162" y="2745542"/>
            <a:ext cx="0" cy="66998"/>
          </a:xfrm>
          <a:custGeom>
            <a:avLst/>
            <a:gdLst/>
            <a:ahLst/>
            <a:cxnLst/>
            <a:rect l="l" t="t" r="r" b="b"/>
            <a:pathLst>
              <a:path h="68580">
                <a:moveTo>
                  <a:pt x="0" y="0"/>
                </a:moveTo>
                <a:lnTo>
                  <a:pt x="0" y="6858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5" name="object 209">
            <a:extLst>
              <a:ext uri="{FF2B5EF4-FFF2-40B4-BE49-F238E27FC236}">
                <a16:creationId xmlns:a16="http://schemas.microsoft.com/office/drawing/2014/main" id="{A907271D-A747-E84D-97A2-E9EB84390CC1}"/>
              </a:ext>
            </a:extLst>
          </p:cNvPr>
          <p:cNvSpPr/>
          <p:nvPr/>
        </p:nvSpPr>
        <p:spPr>
          <a:xfrm>
            <a:off x="2936516" y="2754475"/>
            <a:ext cx="0" cy="66998"/>
          </a:xfrm>
          <a:custGeom>
            <a:avLst/>
            <a:gdLst/>
            <a:ahLst/>
            <a:cxnLst/>
            <a:rect l="l" t="t" r="r" b="b"/>
            <a:pathLst>
              <a:path h="68580">
                <a:moveTo>
                  <a:pt x="0" y="0"/>
                </a:moveTo>
                <a:lnTo>
                  <a:pt x="0" y="6858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6" name="object 210">
            <a:extLst>
              <a:ext uri="{FF2B5EF4-FFF2-40B4-BE49-F238E27FC236}">
                <a16:creationId xmlns:a16="http://schemas.microsoft.com/office/drawing/2014/main" id="{955CDA92-D6D3-5D49-BE1A-B4B1A912584E}"/>
              </a:ext>
            </a:extLst>
          </p:cNvPr>
          <p:cNvSpPr/>
          <p:nvPr/>
        </p:nvSpPr>
        <p:spPr>
          <a:xfrm>
            <a:off x="2982670" y="2764897"/>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7" name="object 211">
            <a:extLst>
              <a:ext uri="{FF2B5EF4-FFF2-40B4-BE49-F238E27FC236}">
                <a16:creationId xmlns:a16="http://schemas.microsoft.com/office/drawing/2014/main" id="{8396D2EA-BAAE-CD47-AE43-FFCE566D658D}"/>
              </a:ext>
            </a:extLst>
          </p:cNvPr>
          <p:cNvSpPr/>
          <p:nvPr/>
        </p:nvSpPr>
        <p:spPr>
          <a:xfrm>
            <a:off x="2900040" y="2779040"/>
            <a:ext cx="34739" cy="0"/>
          </a:xfrm>
          <a:custGeom>
            <a:avLst/>
            <a:gdLst/>
            <a:ahLst/>
            <a:cxnLst/>
            <a:rect l="l" t="t" r="r" b="b"/>
            <a:pathLst>
              <a:path w="35560">
                <a:moveTo>
                  <a:pt x="0" y="0"/>
                </a:moveTo>
                <a:lnTo>
                  <a:pt x="35052"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8" name="object 212">
            <a:extLst>
              <a:ext uri="{FF2B5EF4-FFF2-40B4-BE49-F238E27FC236}">
                <a16:creationId xmlns:a16="http://schemas.microsoft.com/office/drawing/2014/main" id="{B3425A9F-6928-3F46-AE5D-1B5595127FFA}"/>
              </a:ext>
            </a:extLst>
          </p:cNvPr>
          <p:cNvSpPr/>
          <p:nvPr/>
        </p:nvSpPr>
        <p:spPr>
          <a:xfrm>
            <a:off x="2958850" y="2754475"/>
            <a:ext cx="0" cy="65757"/>
          </a:xfrm>
          <a:custGeom>
            <a:avLst/>
            <a:gdLst/>
            <a:ahLst/>
            <a:cxnLst/>
            <a:rect l="l" t="t" r="r" b="b"/>
            <a:pathLst>
              <a:path h="67310">
                <a:moveTo>
                  <a:pt x="0" y="67056"/>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19" name="object 213">
            <a:extLst>
              <a:ext uri="{FF2B5EF4-FFF2-40B4-BE49-F238E27FC236}">
                <a16:creationId xmlns:a16="http://schemas.microsoft.com/office/drawing/2014/main" id="{4839A3C0-5F6A-5241-A59B-5F755941CA03}"/>
              </a:ext>
            </a:extLst>
          </p:cNvPr>
          <p:cNvSpPr/>
          <p:nvPr/>
        </p:nvSpPr>
        <p:spPr>
          <a:xfrm>
            <a:off x="2940984" y="2782763"/>
            <a:ext cx="14888" cy="0"/>
          </a:xfrm>
          <a:custGeom>
            <a:avLst/>
            <a:gdLst/>
            <a:ahLst/>
            <a:cxnLst/>
            <a:rect l="l" t="t" r="r" b="b"/>
            <a:pathLst>
              <a:path w="15239">
                <a:moveTo>
                  <a:pt x="0" y="0"/>
                </a:moveTo>
                <a:lnTo>
                  <a:pt x="15239"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0" name="object 214">
            <a:extLst>
              <a:ext uri="{FF2B5EF4-FFF2-40B4-BE49-F238E27FC236}">
                <a16:creationId xmlns:a16="http://schemas.microsoft.com/office/drawing/2014/main" id="{D0F11B5F-88BA-A140-8E4C-D4CE9992F630}"/>
              </a:ext>
            </a:extLst>
          </p:cNvPr>
          <p:cNvSpPr/>
          <p:nvPr/>
        </p:nvSpPr>
        <p:spPr>
          <a:xfrm>
            <a:off x="2966294" y="2791696"/>
            <a:ext cx="16750" cy="0"/>
          </a:xfrm>
          <a:custGeom>
            <a:avLst/>
            <a:gdLst/>
            <a:ahLst/>
            <a:cxnLst/>
            <a:rect l="l" t="t" r="r" b="b"/>
            <a:pathLst>
              <a:path w="17145">
                <a:moveTo>
                  <a:pt x="0" y="0"/>
                </a:moveTo>
                <a:lnTo>
                  <a:pt x="16763"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1" name="object 215">
            <a:extLst>
              <a:ext uri="{FF2B5EF4-FFF2-40B4-BE49-F238E27FC236}">
                <a16:creationId xmlns:a16="http://schemas.microsoft.com/office/drawing/2014/main" id="{DEEF330E-DA51-DD46-B696-BB4597A3B1D7}"/>
              </a:ext>
            </a:extLst>
          </p:cNvPr>
          <p:cNvSpPr/>
          <p:nvPr/>
        </p:nvSpPr>
        <p:spPr>
          <a:xfrm>
            <a:off x="3072001" y="2811051"/>
            <a:ext cx="0" cy="65757"/>
          </a:xfrm>
          <a:custGeom>
            <a:avLst/>
            <a:gdLst/>
            <a:ahLst/>
            <a:cxnLst/>
            <a:rect l="l" t="t" r="r" b="b"/>
            <a:pathLst>
              <a:path h="67310">
                <a:moveTo>
                  <a:pt x="0" y="67056"/>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2" name="object 216">
            <a:extLst>
              <a:ext uri="{FF2B5EF4-FFF2-40B4-BE49-F238E27FC236}">
                <a16:creationId xmlns:a16="http://schemas.microsoft.com/office/drawing/2014/main" id="{13F5D095-CA96-D64E-AC99-D8591345D831}"/>
              </a:ext>
            </a:extLst>
          </p:cNvPr>
          <p:cNvSpPr/>
          <p:nvPr/>
        </p:nvSpPr>
        <p:spPr>
          <a:xfrm>
            <a:off x="3118155" y="2812539"/>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3" name="object 217">
            <a:extLst>
              <a:ext uri="{FF2B5EF4-FFF2-40B4-BE49-F238E27FC236}">
                <a16:creationId xmlns:a16="http://schemas.microsoft.com/office/drawing/2014/main" id="{C87CC616-15F0-E546-BCE0-4BF1FE629995}"/>
              </a:ext>
            </a:extLst>
          </p:cNvPr>
          <p:cNvSpPr/>
          <p:nvPr/>
        </p:nvSpPr>
        <p:spPr>
          <a:xfrm>
            <a:off x="3150164" y="2810306"/>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4" name="object 218">
            <a:extLst>
              <a:ext uri="{FF2B5EF4-FFF2-40B4-BE49-F238E27FC236}">
                <a16:creationId xmlns:a16="http://schemas.microsoft.com/office/drawing/2014/main" id="{A5B4A400-754E-D242-B850-D601C249261B}"/>
              </a:ext>
            </a:extLst>
          </p:cNvPr>
          <p:cNvSpPr/>
          <p:nvPr/>
        </p:nvSpPr>
        <p:spPr>
          <a:xfrm>
            <a:off x="3010213" y="2764153"/>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5" name="object 219">
            <a:extLst>
              <a:ext uri="{FF2B5EF4-FFF2-40B4-BE49-F238E27FC236}">
                <a16:creationId xmlns:a16="http://schemas.microsoft.com/office/drawing/2014/main" id="{F7968D25-86AA-6B42-B9AD-05EB00FC8407}"/>
              </a:ext>
            </a:extLst>
          </p:cNvPr>
          <p:cNvSpPr/>
          <p:nvPr/>
        </p:nvSpPr>
        <p:spPr>
          <a:xfrm>
            <a:off x="3037758" y="2782763"/>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6" name="object 220">
            <a:extLst>
              <a:ext uri="{FF2B5EF4-FFF2-40B4-BE49-F238E27FC236}">
                <a16:creationId xmlns:a16="http://schemas.microsoft.com/office/drawing/2014/main" id="{19B58A96-73DE-BE4D-B049-476D29FF24D6}"/>
              </a:ext>
            </a:extLst>
          </p:cNvPr>
          <p:cNvSpPr/>
          <p:nvPr/>
        </p:nvSpPr>
        <p:spPr>
          <a:xfrm>
            <a:off x="2993092" y="2782764"/>
            <a:ext cx="0" cy="39082"/>
          </a:xfrm>
          <a:custGeom>
            <a:avLst/>
            <a:gdLst/>
            <a:ahLst/>
            <a:cxnLst/>
            <a:rect l="l" t="t" r="r" b="b"/>
            <a:pathLst>
              <a:path h="40005">
                <a:moveTo>
                  <a:pt x="0" y="0"/>
                </a:moveTo>
                <a:lnTo>
                  <a:pt x="0" y="39624"/>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7" name="object 221">
            <a:extLst>
              <a:ext uri="{FF2B5EF4-FFF2-40B4-BE49-F238E27FC236}">
                <a16:creationId xmlns:a16="http://schemas.microsoft.com/office/drawing/2014/main" id="{4BCE3F58-181A-A449-A528-286550524D30}"/>
              </a:ext>
            </a:extLst>
          </p:cNvPr>
          <p:cNvSpPr/>
          <p:nvPr/>
        </p:nvSpPr>
        <p:spPr>
          <a:xfrm>
            <a:off x="3073491" y="2815517"/>
            <a:ext cx="16750" cy="0"/>
          </a:xfrm>
          <a:custGeom>
            <a:avLst/>
            <a:gdLst/>
            <a:ahLst/>
            <a:cxnLst/>
            <a:rect l="l" t="t" r="r" b="b"/>
            <a:pathLst>
              <a:path w="17145">
                <a:moveTo>
                  <a:pt x="16763" y="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8" name="object 222">
            <a:extLst>
              <a:ext uri="{FF2B5EF4-FFF2-40B4-BE49-F238E27FC236}">
                <a16:creationId xmlns:a16="http://schemas.microsoft.com/office/drawing/2014/main" id="{2ABAC202-E3DE-0949-A9B8-FED3D3A2F738}"/>
              </a:ext>
            </a:extLst>
          </p:cNvPr>
          <p:cNvSpPr/>
          <p:nvPr/>
        </p:nvSpPr>
        <p:spPr>
          <a:xfrm>
            <a:off x="3234283" y="2811051"/>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29" name="object 223">
            <a:extLst>
              <a:ext uri="{FF2B5EF4-FFF2-40B4-BE49-F238E27FC236}">
                <a16:creationId xmlns:a16="http://schemas.microsoft.com/office/drawing/2014/main" id="{D34A4A67-638F-234A-820B-C3C4095CD1A8}"/>
              </a:ext>
            </a:extLst>
          </p:cNvPr>
          <p:cNvSpPr/>
          <p:nvPr/>
        </p:nvSpPr>
        <p:spPr>
          <a:xfrm>
            <a:off x="3203019" y="2811051"/>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0" name="object 224">
            <a:extLst>
              <a:ext uri="{FF2B5EF4-FFF2-40B4-BE49-F238E27FC236}">
                <a16:creationId xmlns:a16="http://schemas.microsoft.com/office/drawing/2014/main" id="{E2873CCC-B8BD-5745-9238-1DC36F8BFAF6}"/>
              </a:ext>
            </a:extLst>
          </p:cNvPr>
          <p:cNvSpPr/>
          <p:nvPr/>
        </p:nvSpPr>
        <p:spPr>
          <a:xfrm>
            <a:off x="3339246" y="2810306"/>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1" name="object 225">
            <a:extLst>
              <a:ext uri="{FF2B5EF4-FFF2-40B4-BE49-F238E27FC236}">
                <a16:creationId xmlns:a16="http://schemas.microsoft.com/office/drawing/2014/main" id="{3B32808F-8728-F845-9F43-DA4AF34E8117}"/>
              </a:ext>
            </a:extLst>
          </p:cNvPr>
          <p:cNvSpPr/>
          <p:nvPr/>
        </p:nvSpPr>
        <p:spPr>
          <a:xfrm>
            <a:off x="3310214" y="2811051"/>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2" name="object 226">
            <a:extLst>
              <a:ext uri="{FF2B5EF4-FFF2-40B4-BE49-F238E27FC236}">
                <a16:creationId xmlns:a16="http://schemas.microsoft.com/office/drawing/2014/main" id="{95916F46-C6F7-4D4E-BD6B-C04C21C43BAD}"/>
              </a:ext>
            </a:extLst>
          </p:cNvPr>
          <p:cNvSpPr/>
          <p:nvPr/>
        </p:nvSpPr>
        <p:spPr>
          <a:xfrm>
            <a:off x="3412943" y="2812539"/>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3" name="object 227">
            <a:extLst>
              <a:ext uri="{FF2B5EF4-FFF2-40B4-BE49-F238E27FC236}">
                <a16:creationId xmlns:a16="http://schemas.microsoft.com/office/drawing/2014/main" id="{15E02D77-DF3A-0C42-9E21-6C046956DB01}"/>
              </a:ext>
            </a:extLst>
          </p:cNvPr>
          <p:cNvSpPr/>
          <p:nvPr/>
        </p:nvSpPr>
        <p:spPr>
          <a:xfrm>
            <a:off x="3432298" y="2811051"/>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4" name="object 228">
            <a:extLst>
              <a:ext uri="{FF2B5EF4-FFF2-40B4-BE49-F238E27FC236}">
                <a16:creationId xmlns:a16="http://schemas.microsoft.com/office/drawing/2014/main" id="{EF64394D-B5B2-FC4D-89B4-762B75CE4992}"/>
              </a:ext>
            </a:extLst>
          </p:cNvPr>
          <p:cNvSpPr/>
          <p:nvPr/>
        </p:nvSpPr>
        <p:spPr>
          <a:xfrm>
            <a:off x="3417412" y="2861671"/>
            <a:ext cx="84988" cy="0"/>
          </a:xfrm>
          <a:custGeom>
            <a:avLst/>
            <a:gdLst/>
            <a:ahLst/>
            <a:cxnLst/>
            <a:rect l="l" t="t" r="r" b="b"/>
            <a:pathLst>
              <a:path w="86995">
                <a:moveTo>
                  <a:pt x="0" y="0"/>
                </a:moveTo>
                <a:lnTo>
                  <a:pt x="86867"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5" name="object 229">
            <a:extLst>
              <a:ext uri="{FF2B5EF4-FFF2-40B4-BE49-F238E27FC236}">
                <a16:creationId xmlns:a16="http://schemas.microsoft.com/office/drawing/2014/main" id="{CD1D23AE-BDA9-184D-A945-230BC2847F27}"/>
              </a:ext>
            </a:extLst>
          </p:cNvPr>
          <p:cNvSpPr/>
          <p:nvPr/>
        </p:nvSpPr>
        <p:spPr>
          <a:xfrm>
            <a:off x="3438253" y="2882514"/>
            <a:ext cx="94293" cy="0"/>
          </a:xfrm>
          <a:custGeom>
            <a:avLst/>
            <a:gdLst/>
            <a:ahLst/>
            <a:cxnLst/>
            <a:rect l="l" t="t" r="r" b="b"/>
            <a:pathLst>
              <a:path w="96520">
                <a:moveTo>
                  <a:pt x="0" y="0"/>
                </a:moveTo>
                <a:lnTo>
                  <a:pt x="96012"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6" name="object 230">
            <a:extLst>
              <a:ext uri="{FF2B5EF4-FFF2-40B4-BE49-F238E27FC236}">
                <a16:creationId xmlns:a16="http://schemas.microsoft.com/office/drawing/2014/main" id="{EEC5E74F-0AAC-1740-9AF7-32FDA26B1919}"/>
              </a:ext>
            </a:extLst>
          </p:cNvPr>
          <p:cNvSpPr/>
          <p:nvPr/>
        </p:nvSpPr>
        <p:spPr>
          <a:xfrm>
            <a:off x="3497807" y="2848272"/>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7" name="object 231">
            <a:extLst>
              <a:ext uri="{FF2B5EF4-FFF2-40B4-BE49-F238E27FC236}">
                <a16:creationId xmlns:a16="http://schemas.microsoft.com/office/drawing/2014/main" id="{1ECE147B-FC89-D54E-AE05-7F02C1DFD8A9}"/>
              </a:ext>
            </a:extLst>
          </p:cNvPr>
          <p:cNvSpPr/>
          <p:nvPr/>
        </p:nvSpPr>
        <p:spPr>
          <a:xfrm>
            <a:off x="3479942" y="2848272"/>
            <a:ext cx="0" cy="64517"/>
          </a:xfrm>
          <a:custGeom>
            <a:avLst/>
            <a:gdLst/>
            <a:ahLst/>
            <a:cxnLst/>
            <a:rect l="l" t="t" r="r" b="b"/>
            <a:pathLst>
              <a:path h="66039">
                <a:moveTo>
                  <a:pt x="0" y="0"/>
                </a:moveTo>
                <a:lnTo>
                  <a:pt x="0" y="6553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8" name="object 232">
            <a:extLst>
              <a:ext uri="{FF2B5EF4-FFF2-40B4-BE49-F238E27FC236}">
                <a16:creationId xmlns:a16="http://schemas.microsoft.com/office/drawing/2014/main" id="{3EDE82E1-2A1E-E545-B156-A041E71D9030}"/>
              </a:ext>
            </a:extLst>
          </p:cNvPr>
          <p:cNvSpPr/>
          <p:nvPr/>
        </p:nvSpPr>
        <p:spPr>
          <a:xfrm>
            <a:off x="3458353" y="2829661"/>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39" name="object 233">
            <a:extLst>
              <a:ext uri="{FF2B5EF4-FFF2-40B4-BE49-F238E27FC236}">
                <a16:creationId xmlns:a16="http://schemas.microsoft.com/office/drawing/2014/main" id="{B97D310A-75B3-0444-B452-A222CC77DA54}"/>
              </a:ext>
            </a:extLst>
          </p:cNvPr>
          <p:cNvSpPr/>
          <p:nvPr/>
        </p:nvSpPr>
        <p:spPr>
          <a:xfrm>
            <a:off x="3472498" y="2882514"/>
            <a:ext cx="0" cy="29777"/>
          </a:xfrm>
          <a:custGeom>
            <a:avLst/>
            <a:gdLst/>
            <a:ahLst/>
            <a:cxnLst/>
            <a:rect l="l" t="t" r="r" b="b"/>
            <a:pathLst>
              <a:path h="30480">
                <a:moveTo>
                  <a:pt x="0" y="30480"/>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0" name="object 234">
            <a:extLst>
              <a:ext uri="{FF2B5EF4-FFF2-40B4-BE49-F238E27FC236}">
                <a16:creationId xmlns:a16="http://schemas.microsoft.com/office/drawing/2014/main" id="{89F3782F-A4F4-1B43-9813-748E1945CEA7}"/>
              </a:ext>
            </a:extLst>
          </p:cNvPr>
          <p:cNvSpPr/>
          <p:nvPr/>
        </p:nvSpPr>
        <p:spPr>
          <a:xfrm>
            <a:off x="3506740" y="2867626"/>
            <a:ext cx="0" cy="74442"/>
          </a:xfrm>
          <a:custGeom>
            <a:avLst/>
            <a:gdLst/>
            <a:ahLst/>
            <a:cxnLst/>
            <a:rect l="l" t="t" r="r" b="b"/>
            <a:pathLst>
              <a:path h="76200">
                <a:moveTo>
                  <a:pt x="0" y="0"/>
                </a:moveTo>
                <a:lnTo>
                  <a:pt x="0" y="7620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1" name="object 235">
            <a:extLst>
              <a:ext uri="{FF2B5EF4-FFF2-40B4-BE49-F238E27FC236}">
                <a16:creationId xmlns:a16="http://schemas.microsoft.com/office/drawing/2014/main" id="{1ECD3513-5898-2842-B480-674DF5E59AB9}"/>
              </a:ext>
            </a:extLst>
          </p:cNvPr>
          <p:cNvSpPr/>
          <p:nvPr/>
        </p:nvSpPr>
        <p:spPr>
          <a:xfrm>
            <a:off x="3535028" y="2900380"/>
            <a:ext cx="0" cy="71960"/>
          </a:xfrm>
          <a:custGeom>
            <a:avLst/>
            <a:gdLst/>
            <a:ahLst/>
            <a:cxnLst/>
            <a:rect l="l" t="t" r="r" b="b"/>
            <a:pathLst>
              <a:path h="73660">
                <a:moveTo>
                  <a:pt x="0" y="73152"/>
                </a:moveTo>
                <a:lnTo>
                  <a:pt x="0"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2" name="object 236">
            <a:extLst>
              <a:ext uri="{FF2B5EF4-FFF2-40B4-BE49-F238E27FC236}">
                <a16:creationId xmlns:a16="http://schemas.microsoft.com/office/drawing/2014/main" id="{1CE26139-FE14-3348-85BB-F1C291096B4C}"/>
              </a:ext>
            </a:extLst>
          </p:cNvPr>
          <p:cNvSpPr/>
          <p:nvPr/>
        </p:nvSpPr>
        <p:spPr>
          <a:xfrm>
            <a:off x="3509720" y="2937601"/>
            <a:ext cx="50867" cy="0"/>
          </a:xfrm>
          <a:custGeom>
            <a:avLst/>
            <a:gdLst/>
            <a:ahLst/>
            <a:cxnLst/>
            <a:rect l="l" t="t" r="r" b="b"/>
            <a:pathLst>
              <a:path w="52070">
                <a:moveTo>
                  <a:pt x="0" y="0"/>
                </a:moveTo>
                <a:lnTo>
                  <a:pt x="51815"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3" name="object 237">
            <a:extLst>
              <a:ext uri="{FF2B5EF4-FFF2-40B4-BE49-F238E27FC236}">
                <a16:creationId xmlns:a16="http://schemas.microsoft.com/office/drawing/2014/main" id="{8A3A7718-4FFF-E144-A9CB-B0700E9B7DA1}"/>
              </a:ext>
            </a:extLst>
          </p:cNvPr>
          <p:cNvSpPr/>
          <p:nvPr/>
        </p:nvSpPr>
        <p:spPr>
          <a:xfrm>
            <a:off x="3558850" y="3003109"/>
            <a:ext cx="131514" cy="0"/>
          </a:xfrm>
          <a:custGeom>
            <a:avLst/>
            <a:gdLst/>
            <a:ahLst/>
            <a:cxnLst/>
            <a:rect l="l" t="t" r="r" b="b"/>
            <a:pathLst>
              <a:path w="134620">
                <a:moveTo>
                  <a:pt x="0" y="0"/>
                </a:moveTo>
                <a:lnTo>
                  <a:pt x="134112"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4" name="object 238">
            <a:extLst>
              <a:ext uri="{FF2B5EF4-FFF2-40B4-BE49-F238E27FC236}">
                <a16:creationId xmlns:a16="http://schemas.microsoft.com/office/drawing/2014/main" id="{A2919F53-B4AB-2E43-987B-130F46321FA2}"/>
              </a:ext>
            </a:extLst>
          </p:cNvPr>
          <p:cNvSpPr/>
          <p:nvPr/>
        </p:nvSpPr>
        <p:spPr>
          <a:xfrm>
            <a:off x="3591604" y="2980779"/>
            <a:ext cx="0" cy="57071"/>
          </a:xfrm>
          <a:custGeom>
            <a:avLst/>
            <a:gdLst/>
            <a:ahLst/>
            <a:cxnLst/>
            <a:rect l="l" t="t" r="r" b="b"/>
            <a:pathLst>
              <a:path h="58419">
                <a:moveTo>
                  <a:pt x="0" y="0"/>
                </a:moveTo>
                <a:lnTo>
                  <a:pt x="0" y="57912"/>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5" name="object 239">
            <a:extLst>
              <a:ext uri="{FF2B5EF4-FFF2-40B4-BE49-F238E27FC236}">
                <a16:creationId xmlns:a16="http://schemas.microsoft.com/office/drawing/2014/main" id="{CFCA7283-2F47-D84A-9D0F-C30BF79D4294}"/>
              </a:ext>
            </a:extLst>
          </p:cNvPr>
          <p:cNvSpPr/>
          <p:nvPr/>
        </p:nvSpPr>
        <p:spPr>
          <a:xfrm>
            <a:off x="3618403" y="2980779"/>
            <a:ext cx="0" cy="57071"/>
          </a:xfrm>
          <a:custGeom>
            <a:avLst/>
            <a:gdLst/>
            <a:ahLst/>
            <a:cxnLst/>
            <a:rect l="l" t="t" r="r" b="b"/>
            <a:pathLst>
              <a:path h="58419">
                <a:moveTo>
                  <a:pt x="0" y="0"/>
                </a:moveTo>
                <a:lnTo>
                  <a:pt x="0" y="57912"/>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6" name="object 240">
            <a:extLst>
              <a:ext uri="{FF2B5EF4-FFF2-40B4-BE49-F238E27FC236}">
                <a16:creationId xmlns:a16="http://schemas.microsoft.com/office/drawing/2014/main" id="{8336EBDA-BE18-0046-88D1-25880148B5EC}"/>
              </a:ext>
            </a:extLst>
          </p:cNvPr>
          <p:cNvSpPr/>
          <p:nvPr/>
        </p:nvSpPr>
        <p:spPr>
          <a:xfrm>
            <a:off x="3655624" y="2980779"/>
            <a:ext cx="0" cy="57071"/>
          </a:xfrm>
          <a:custGeom>
            <a:avLst/>
            <a:gdLst/>
            <a:ahLst/>
            <a:cxnLst/>
            <a:rect l="l" t="t" r="r" b="b"/>
            <a:pathLst>
              <a:path h="58419">
                <a:moveTo>
                  <a:pt x="0" y="0"/>
                </a:moveTo>
                <a:lnTo>
                  <a:pt x="0" y="57912"/>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7" name="object 241">
            <a:extLst>
              <a:ext uri="{FF2B5EF4-FFF2-40B4-BE49-F238E27FC236}">
                <a16:creationId xmlns:a16="http://schemas.microsoft.com/office/drawing/2014/main" id="{F165FE08-71C5-7540-95CA-E575A12D603E}"/>
              </a:ext>
            </a:extLst>
          </p:cNvPr>
          <p:cNvSpPr/>
          <p:nvPr/>
        </p:nvSpPr>
        <p:spPr>
          <a:xfrm>
            <a:off x="3816418"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8" name="object 242">
            <a:extLst>
              <a:ext uri="{FF2B5EF4-FFF2-40B4-BE49-F238E27FC236}">
                <a16:creationId xmlns:a16="http://schemas.microsoft.com/office/drawing/2014/main" id="{146F6459-6032-904F-A380-BFE5D5E62102}"/>
              </a:ext>
            </a:extLst>
          </p:cNvPr>
          <p:cNvSpPr/>
          <p:nvPr/>
        </p:nvSpPr>
        <p:spPr>
          <a:xfrm>
            <a:off x="3858105"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49" name="object 243">
            <a:extLst>
              <a:ext uri="{FF2B5EF4-FFF2-40B4-BE49-F238E27FC236}">
                <a16:creationId xmlns:a16="http://schemas.microsoft.com/office/drawing/2014/main" id="{8DA09C2C-4A2B-364C-A907-E8050B97EBD9}"/>
              </a:ext>
            </a:extLst>
          </p:cNvPr>
          <p:cNvSpPr/>
          <p:nvPr/>
        </p:nvSpPr>
        <p:spPr>
          <a:xfrm>
            <a:off x="3896070" y="3017254"/>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0" name="object 244">
            <a:extLst>
              <a:ext uri="{FF2B5EF4-FFF2-40B4-BE49-F238E27FC236}">
                <a16:creationId xmlns:a16="http://schemas.microsoft.com/office/drawing/2014/main" id="{92B8C9E1-786F-E546-BC2B-C39A6AA6FF08}"/>
              </a:ext>
            </a:extLst>
          </p:cNvPr>
          <p:cNvSpPr/>
          <p:nvPr/>
        </p:nvSpPr>
        <p:spPr>
          <a:xfrm>
            <a:off x="3929570"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1" name="object 245">
            <a:extLst>
              <a:ext uri="{FF2B5EF4-FFF2-40B4-BE49-F238E27FC236}">
                <a16:creationId xmlns:a16="http://schemas.microsoft.com/office/drawing/2014/main" id="{AE9CB855-DF82-1847-856B-81E207916681}"/>
              </a:ext>
            </a:extLst>
          </p:cNvPr>
          <p:cNvSpPr/>
          <p:nvPr/>
        </p:nvSpPr>
        <p:spPr>
          <a:xfrm>
            <a:off x="3984657"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2" name="object 246">
            <a:extLst>
              <a:ext uri="{FF2B5EF4-FFF2-40B4-BE49-F238E27FC236}">
                <a16:creationId xmlns:a16="http://schemas.microsoft.com/office/drawing/2014/main" id="{987CED98-482D-CC42-BC5B-BA860150CE50}"/>
              </a:ext>
            </a:extLst>
          </p:cNvPr>
          <p:cNvSpPr/>
          <p:nvPr/>
        </p:nvSpPr>
        <p:spPr>
          <a:xfrm>
            <a:off x="4032299"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3" name="object 247">
            <a:extLst>
              <a:ext uri="{FF2B5EF4-FFF2-40B4-BE49-F238E27FC236}">
                <a16:creationId xmlns:a16="http://schemas.microsoft.com/office/drawing/2014/main" id="{90155219-F95C-0944-BE87-A024178F03D6}"/>
              </a:ext>
            </a:extLst>
          </p:cNvPr>
          <p:cNvSpPr/>
          <p:nvPr/>
        </p:nvSpPr>
        <p:spPr>
          <a:xfrm>
            <a:off x="4050166"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4" name="object 248">
            <a:extLst>
              <a:ext uri="{FF2B5EF4-FFF2-40B4-BE49-F238E27FC236}">
                <a16:creationId xmlns:a16="http://schemas.microsoft.com/office/drawing/2014/main" id="{0632A457-D7BD-AE49-8E7F-4FB4F931C752}"/>
              </a:ext>
            </a:extLst>
          </p:cNvPr>
          <p:cNvSpPr/>
          <p:nvPr/>
        </p:nvSpPr>
        <p:spPr>
          <a:xfrm>
            <a:off x="4079942"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5" name="object 249">
            <a:extLst>
              <a:ext uri="{FF2B5EF4-FFF2-40B4-BE49-F238E27FC236}">
                <a16:creationId xmlns:a16="http://schemas.microsoft.com/office/drawing/2014/main" id="{F75DA849-CCB0-3947-B11F-FAD14A03C1B9}"/>
              </a:ext>
            </a:extLst>
          </p:cNvPr>
          <p:cNvSpPr/>
          <p:nvPr/>
        </p:nvSpPr>
        <p:spPr>
          <a:xfrm>
            <a:off x="4200538"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6" name="object 250">
            <a:extLst>
              <a:ext uri="{FF2B5EF4-FFF2-40B4-BE49-F238E27FC236}">
                <a16:creationId xmlns:a16="http://schemas.microsoft.com/office/drawing/2014/main" id="{4AD25A11-5623-644F-9036-140E13962A7E}"/>
              </a:ext>
            </a:extLst>
          </p:cNvPr>
          <p:cNvSpPr/>
          <p:nvPr/>
        </p:nvSpPr>
        <p:spPr>
          <a:xfrm>
            <a:off x="4218403"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7" name="object 251">
            <a:extLst>
              <a:ext uri="{FF2B5EF4-FFF2-40B4-BE49-F238E27FC236}">
                <a16:creationId xmlns:a16="http://schemas.microsoft.com/office/drawing/2014/main" id="{5C2D1EF6-6FF4-7F4E-B645-D2D2F24F0843}"/>
              </a:ext>
            </a:extLst>
          </p:cNvPr>
          <p:cNvSpPr/>
          <p:nvPr/>
        </p:nvSpPr>
        <p:spPr>
          <a:xfrm>
            <a:off x="4298801"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8" name="object 252">
            <a:extLst>
              <a:ext uri="{FF2B5EF4-FFF2-40B4-BE49-F238E27FC236}">
                <a16:creationId xmlns:a16="http://schemas.microsoft.com/office/drawing/2014/main" id="{CC325CD9-1B2D-4142-B4B6-04B5B949B0B2}"/>
              </a:ext>
            </a:extLst>
          </p:cNvPr>
          <p:cNvSpPr/>
          <p:nvPr/>
        </p:nvSpPr>
        <p:spPr>
          <a:xfrm>
            <a:off x="4329322" y="3017254"/>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59" name="object 253">
            <a:extLst>
              <a:ext uri="{FF2B5EF4-FFF2-40B4-BE49-F238E27FC236}">
                <a16:creationId xmlns:a16="http://schemas.microsoft.com/office/drawing/2014/main" id="{55612997-D8F6-A445-83BB-AC4F124968B5}"/>
              </a:ext>
            </a:extLst>
          </p:cNvPr>
          <p:cNvSpPr/>
          <p:nvPr/>
        </p:nvSpPr>
        <p:spPr>
          <a:xfrm>
            <a:off x="4365799"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60" name="object 254">
            <a:extLst>
              <a:ext uri="{FF2B5EF4-FFF2-40B4-BE49-F238E27FC236}">
                <a16:creationId xmlns:a16="http://schemas.microsoft.com/office/drawing/2014/main" id="{C830EA7D-0623-7043-8A7B-72F997AEC7B3}"/>
              </a:ext>
            </a:extLst>
          </p:cNvPr>
          <p:cNvSpPr/>
          <p:nvPr/>
        </p:nvSpPr>
        <p:spPr>
          <a:xfrm>
            <a:off x="4425351"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61" name="object 255">
            <a:extLst>
              <a:ext uri="{FF2B5EF4-FFF2-40B4-BE49-F238E27FC236}">
                <a16:creationId xmlns:a16="http://schemas.microsoft.com/office/drawing/2014/main" id="{62F04D32-07F0-F84E-BF2F-8C7EF8A8AF0A}"/>
              </a:ext>
            </a:extLst>
          </p:cNvPr>
          <p:cNvSpPr/>
          <p:nvPr/>
        </p:nvSpPr>
        <p:spPr>
          <a:xfrm>
            <a:off x="4453639"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62" name="object 256">
            <a:extLst>
              <a:ext uri="{FF2B5EF4-FFF2-40B4-BE49-F238E27FC236}">
                <a16:creationId xmlns:a16="http://schemas.microsoft.com/office/drawing/2014/main" id="{19D83D1C-3127-9346-919C-DC007EF23EDB}"/>
              </a:ext>
            </a:extLst>
          </p:cNvPr>
          <p:cNvSpPr/>
          <p:nvPr/>
        </p:nvSpPr>
        <p:spPr>
          <a:xfrm>
            <a:off x="4752895"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63" name="object 257">
            <a:extLst>
              <a:ext uri="{FF2B5EF4-FFF2-40B4-BE49-F238E27FC236}">
                <a16:creationId xmlns:a16="http://schemas.microsoft.com/office/drawing/2014/main" id="{850E9DF5-4D71-B849-9AF8-CE3C6EC10332}"/>
              </a:ext>
            </a:extLst>
          </p:cNvPr>
          <p:cNvSpPr/>
          <p:nvPr/>
        </p:nvSpPr>
        <p:spPr>
          <a:xfrm>
            <a:off x="5107237" y="3017998"/>
            <a:ext cx="0" cy="65757"/>
          </a:xfrm>
          <a:custGeom>
            <a:avLst/>
            <a:gdLst/>
            <a:ahLst/>
            <a:cxnLst/>
            <a:rect l="l" t="t" r="r" b="b"/>
            <a:pathLst>
              <a:path h="67310">
                <a:moveTo>
                  <a:pt x="0" y="0"/>
                </a:moveTo>
                <a:lnTo>
                  <a:pt x="0" y="67056"/>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64" name="object 258">
            <a:extLst>
              <a:ext uri="{FF2B5EF4-FFF2-40B4-BE49-F238E27FC236}">
                <a16:creationId xmlns:a16="http://schemas.microsoft.com/office/drawing/2014/main" id="{270F47AF-E257-8B43-BCE3-2F27029C6EEC}"/>
              </a:ext>
            </a:extLst>
          </p:cNvPr>
          <p:cNvSpPr txBox="1"/>
          <p:nvPr/>
        </p:nvSpPr>
        <p:spPr>
          <a:xfrm>
            <a:off x="302971" y="2065036"/>
            <a:ext cx="200055" cy="1423203"/>
          </a:xfrm>
          <a:prstGeom prst="rect">
            <a:avLst/>
          </a:prstGeom>
        </p:spPr>
        <p:txBody>
          <a:bodyPr vert="vert270" wrap="square" lIns="0" tIns="0" rIns="0" bIns="0" rtlCol="0">
            <a:spAutoFit/>
          </a:bodyPr>
          <a:lstStyle/>
          <a:p>
            <a:pPr marL="9525" marR="0" lvl="0" indent="0" algn="ctr" defTabSz="455613" rtl="0" eaLnBrk="1" fontAlgn="auto" latinLnBrk="0" hangingPunct="1">
              <a:lnSpc>
                <a:spcPct val="100000"/>
              </a:lnSpc>
              <a:spcBef>
                <a:spcPts val="0"/>
              </a:spcBef>
              <a:spcAft>
                <a:spcPts val="0"/>
              </a:spcAft>
              <a:buClrTx/>
              <a:buSzTx/>
              <a:buFontTx/>
              <a:buNone/>
              <a:tabLst/>
              <a:defRPr/>
            </a:pPr>
            <a:r>
              <a:rPr kumimoji="0" sz="1300" b="1" i="0" u="none" strike="noStrike" kern="1200" cap="none" spc="-4"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P</a:t>
            </a:r>
            <a:r>
              <a:rPr kumimoji="0" sz="13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FS</a:t>
            </a:r>
            <a:r>
              <a:rPr kumimoji="0" sz="1300" b="1" i="0" u="none" strike="noStrike" kern="1200" cap="none" spc="-4"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 </a:t>
            </a:r>
            <a:r>
              <a:rPr kumimoji="0" sz="13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prob</a:t>
            </a:r>
            <a:r>
              <a:rPr kumimoji="0" sz="1300" b="1" i="0" u="none" strike="noStrike" kern="1200" cap="none" spc="-4"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a</a:t>
            </a:r>
            <a:r>
              <a:rPr kumimoji="0" sz="13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b</a:t>
            </a:r>
            <a:r>
              <a:rPr kumimoji="0" sz="1300"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i</a:t>
            </a:r>
            <a:r>
              <a:rPr kumimoji="0" sz="1300" b="1" i="0" u="none" strike="noStrike" kern="1200" cap="none" spc="-4"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li</a:t>
            </a:r>
            <a:r>
              <a:rPr kumimoji="0" sz="13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ty</a:t>
            </a:r>
          </a:p>
        </p:txBody>
      </p:sp>
      <p:sp>
        <p:nvSpPr>
          <p:cNvPr id="265" name="object 259">
            <a:extLst>
              <a:ext uri="{FF2B5EF4-FFF2-40B4-BE49-F238E27FC236}">
                <a16:creationId xmlns:a16="http://schemas.microsoft.com/office/drawing/2014/main" id="{90F2D0DC-C6D8-D946-80B6-1240FC0B481F}"/>
              </a:ext>
            </a:extLst>
          </p:cNvPr>
          <p:cNvSpPr txBox="1"/>
          <p:nvPr/>
        </p:nvSpPr>
        <p:spPr>
          <a:xfrm>
            <a:off x="585003" y="1565418"/>
            <a:ext cx="494441" cy="2594460"/>
          </a:xfrm>
          <a:prstGeom prst="rect">
            <a:avLst/>
          </a:prstGeom>
        </p:spPr>
        <p:txBody>
          <a:bodyPr vert="horz" wrap="square" lIns="0" tIns="73819" rIns="0" bIns="0" rtlCol="0">
            <a:spAutoFit/>
          </a:bodyPr>
          <a:lstStyle/>
          <a:p>
            <a:pPr marL="9525" marR="0" lvl="0" indent="0" algn="l" defTabSz="455613" rtl="0" eaLnBrk="1" fontAlgn="auto" latinLnBrk="0" hangingPunct="1">
              <a:lnSpc>
                <a:spcPct val="100000"/>
              </a:lnSpc>
              <a:spcBef>
                <a:spcPts val="581"/>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1.0</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506"/>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0.9</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439"/>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0.8</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533"/>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0.7</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536"/>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0.6</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495"/>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0.5</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472"/>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a:t>
            </a:r>
            <a:r>
              <a:rPr kumimoji="0" sz="1125" b="1" i="0" u="none" strike="noStrike" kern="1200" cap="none" spc="-4"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.4</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495"/>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0.3</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521"/>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0.2</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521"/>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0.1</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a:p>
            <a:pPr marL="9525" marR="0" lvl="0" indent="0" algn="l" defTabSz="455613" rtl="0" eaLnBrk="1" fontAlgn="auto" latinLnBrk="0" hangingPunct="1">
              <a:lnSpc>
                <a:spcPct val="100000"/>
              </a:lnSpc>
              <a:spcBef>
                <a:spcPts val="428"/>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0.0</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266" name="object 260">
            <a:extLst>
              <a:ext uri="{FF2B5EF4-FFF2-40B4-BE49-F238E27FC236}">
                <a16:creationId xmlns:a16="http://schemas.microsoft.com/office/drawing/2014/main" id="{9429FF2E-82BF-EB40-9019-0B16F6A59A45}"/>
              </a:ext>
            </a:extLst>
          </p:cNvPr>
          <p:cNvSpPr txBox="1"/>
          <p:nvPr/>
        </p:nvSpPr>
        <p:spPr>
          <a:xfrm>
            <a:off x="842870" y="4245047"/>
            <a:ext cx="93673" cy="182262"/>
          </a:xfrm>
          <a:prstGeom prst="rect">
            <a:avLst/>
          </a:prstGeom>
          <a:ln>
            <a:noFill/>
          </a:ln>
        </p:spPr>
        <p:txBody>
          <a:bodyPr vert="horz" wrap="square" lIns="0" tIns="9049" rIns="0" bIns="0" rtlCol="0">
            <a:spAutoFit/>
          </a:bodyPr>
          <a:lstStyle/>
          <a:p>
            <a:pPr marL="9525" marR="0" lvl="0" indent="0" algn="l" defTabSz="455613" rtl="0" eaLnBrk="1" fontAlgn="auto" latinLnBrk="0" hangingPunct="1">
              <a:lnSpc>
                <a:spcPct val="100000"/>
              </a:lnSpc>
              <a:spcBef>
                <a:spcPts val="71"/>
              </a:spcBef>
              <a:spcAft>
                <a:spcPts val="0"/>
              </a:spcAft>
              <a:buClrTx/>
              <a:buSzTx/>
              <a:buFontTx/>
              <a:buNone/>
              <a:tabLst/>
              <a:defRPr/>
            </a:pPr>
            <a:r>
              <a:rPr kumimoji="0" sz="1125" b="1" i="0" u="none" strike="noStrike" kern="1200" cap="none" spc="-4"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0</a:t>
            </a:r>
            <a:endParaRPr kumimoji="0" sz="1125" b="1" i="0" u="none" strike="noStrike" kern="1200" cap="none" spc="0" normalizeH="0" baseline="0" noProof="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67" name="object 261">
            <a:extLst>
              <a:ext uri="{FF2B5EF4-FFF2-40B4-BE49-F238E27FC236}">
                <a16:creationId xmlns:a16="http://schemas.microsoft.com/office/drawing/2014/main" id="{ED812F7C-2310-BF43-8C0E-BBD5A59A54A4}"/>
              </a:ext>
            </a:extLst>
          </p:cNvPr>
          <p:cNvSpPr txBox="1"/>
          <p:nvPr/>
        </p:nvSpPr>
        <p:spPr>
          <a:xfrm>
            <a:off x="1298800" y="4245047"/>
            <a:ext cx="93673" cy="182262"/>
          </a:xfrm>
          <a:prstGeom prst="rect">
            <a:avLst/>
          </a:prstGeom>
        </p:spPr>
        <p:txBody>
          <a:bodyPr vert="horz" wrap="square" lIns="0" tIns="9049" rIns="0" bIns="0" rtlCol="0">
            <a:spAutoFit/>
          </a:bodyPr>
          <a:lstStyle/>
          <a:p>
            <a:pPr marL="9525" marR="0" lvl="0" indent="0" algn="l" defTabSz="455613" rtl="0" eaLnBrk="1" fontAlgn="auto" latinLnBrk="0" hangingPunct="1">
              <a:lnSpc>
                <a:spcPct val="100000"/>
              </a:lnSpc>
              <a:spcBef>
                <a:spcPts val="71"/>
              </a:spcBef>
              <a:spcAft>
                <a:spcPts val="0"/>
              </a:spcAft>
              <a:buClrTx/>
              <a:buSzTx/>
              <a:buFontTx/>
              <a:buNone/>
              <a:tabLst/>
              <a:defRPr/>
            </a:pPr>
            <a:r>
              <a:rPr kumimoji="0" sz="1125" b="1" i="0" u="none" strike="noStrike" kern="1200" cap="none" spc="-4"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3</a:t>
            </a:r>
            <a:endParaRPr kumimoji="0" sz="1125" b="1" i="0" u="none" strike="noStrike" kern="1200" cap="none" spc="0" normalizeH="0" baseline="0" noProof="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68" name="object 262">
            <a:extLst>
              <a:ext uri="{FF2B5EF4-FFF2-40B4-BE49-F238E27FC236}">
                <a16:creationId xmlns:a16="http://schemas.microsoft.com/office/drawing/2014/main" id="{8ADFD603-F742-C346-BDA6-CE11015E4721}"/>
              </a:ext>
            </a:extLst>
          </p:cNvPr>
          <p:cNvSpPr txBox="1"/>
          <p:nvPr/>
        </p:nvSpPr>
        <p:spPr>
          <a:xfrm>
            <a:off x="1765674" y="4245047"/>
            <a:ext cx="93673" cy="182262"/>
          </a:xfrm>
          <a:prstGeom prst="rect">
            <a:avLst/>
          </a:prstGeom>
        </p:spPr>
        <p:txBody>
          <a:bodyPr vert="horz" wrap="square" lIns="0" tIns="9049" rIns="0" bIns="0" rtlCol="0">
            <a:spAutoFit/>
          </a:bodyPr>
          <a:lstStyle/>
          <a:p>
            <a:pPr marL="9525" marR="0" lvl="0" indent="0" algn="l" defTabSz="455613" rtl="0" eaLnBrk="1" fontAlgn="auto" latinLnBrk="0" hangingPunct="1">
              <a:lnSpc>
                <a:spcPct val="100000"/>
              </a:lnSpc>
              <a:spcBef>
                <a:spcPts val="71"/>
              </a:spcBef>
              <a:spcAft>
                <a:spcPts val="0"/>
              </a:spcAft>
              <a:buClrTx/>
              <a:buSzTx/>
              <a:buFontTx/>
              <a:buNone/>
              <a:tabLst/>
              <a:defRPr/>
            </a:pPr>
            <a:r>
              <a:rPr kumimoji="0" sz="1125" b="1" i="0" u="none" strike="noStrike" kern="1200" cap="none" spc="-4"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6</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69" name="object 263">
            <a:extLst>
              <a:ext uri="{FF2B5EF4-FFF2-40B4-BE49-F238E27FC236}">
                <a16:creationId xmlns:a16="http://schemas.microsoft.com/office/drawing/2014/main" id="{924AF6F5-09AC-9745-9FA6-4604C33115BC}"/>
              </a:ext>
            </a:extLst>
          </p:cNvPr>
          <p:cNvSpPr txBox="1"/>
          <p:nvPr/>
        </p:nvSpPr>
        <p:spPr>
          <a:xfrm>
            <a:off x="4053455" y="4245047"/>
            <a:ext cx="232009" cy="182262"/>
          </a:xfrm>
          <a:prstGeom prst="rect">
            <a:avLst/>
          </a:prstGeom>
        </p:spPr>
        <p:txBody>
          <a:bodyPr vert="horz" wrap="square" lIns="0" tIns="9049" rIns="0" bIns="0" rtlCol="0">
            <a:spAutoFit/>
          </a:bodyPr>
          <a:lstStyle/>
          <a:p>
            <a:pPr marL="9525" marR="0" lvl="0" indent="0" algn="ctr" defTabSz="455613" rtl="0" eaLnBrk="1" fontAlgn="auto" latinLnBrk="0" hangingPunct="1">
              <a:lnSpc>
                <a:spcPct val="100000"/>
              </a:lnSpc>
              <a:spcBef>
                <a:spcPts val="71"/>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21</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70" name="object 264">
            <a:extLst>
              <a:ext uri="{FF2B5EF4-FFF2-40B4-BE49-F238E27FC236}">
                <a16:creationId xmlns:a16="http://schemas.microsoft.com/office/drawing/2014/main" id="{F9E2A2D7-7F3E-4E47-A553-656AA76B1F1B}"/>
              </a:ext>
            </a:extLst>
          </p:cNvPr>
          <p:cNvSpPr txBox="1"/>
          <p:nvPr/>
        </p:nvSpPr>
        <p:spPr>
          <a:xfrm>
            <a:off x="4495198" y="4245047"/>
            <a:ext cx="279031" cy="182262"/>
          </a:xfrm>
          <a:prstGeom prst="rect">
            <a:avLst/>
          </a:prstGeom>
        </p:spPr>
        <p:txBody>
          <a:bodyPr vert="horz" wrap="square" lIns="0" tIns="9049" rIns="0" bIns="0" rtlCol="0">
            <a:spAutoFit/>
          </a:bodyPr>
          <a:lstStyle/>
          <a:p>
            <a:pPr marL="9525" marR="0" lvl="0" indent="0" algn="ctr" defTabSz="455613" rtl="0" eaLnBrk="1" fontAlgn="auto" latinLnBrk="0" hangingPunct="1">
              <a:lnSpc>
                <a:spcPct val="100000"/>
              </a:lnSpc>
              <a:spcBef>
                <a:spcPts val="71"/>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24</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71" name="object 265">
            <a:extLst>
              <a:ext uri="{FF2B5EF4-FFF2-40B4-BE49-F238E27FC236}">
                <a16:creationId xmlns:a16="http://schemas.microsoft.com/office/drawing/2014/main" id="{EED9A55F-3881-5944-859D-673C586D444C}"/>
              </a:ext>
            </a:extLst>
          </p:cNvPr>
          <p:cNvSpPr txBox="1"/>
          <p:nvPr/>
        </p:nvSpPr>
        <p:spPr>
          <a:xfrm>
            <a:off x="4947001" y="4245047"/>
            <a:ext cx="284740" cy="182262"/>
          </a:xfrm>
          <a:prstGeom prst="rect">
            <a:avLst/>
          </a:prstGeom>
        </p:spPr>
        <p:txBody>
          <a:bodyPr vert="horz" wrap="square" lIns="0" tIns="9049" rIns="0" bIns="0" rtlCol="0">
            <a:spAutoFit/>
          </a:bodyPr>
          <a:lstStyle/>
          <a:p>
            <a:pPr marL="9525" marR="0" lvl="0" indent="0" algn="ctr" defTabSz="455613" rtl="0" eaLnBrk="1" fontAlgn="auto" latinLnBrk="0" hangingPunct="1">
              <a:lnSpc>
                <a:spcPct val="100000"/>
              </a:lnSpc>
              <a:spcBef>
                <a:spcPts val="71"/>
              </a:spcBef>
              <a:spcAft>
                <a:spcPts val="0"/>
              </a:spcAft>
              <a:buClrTx/>
              <a:buSzTx/>
              <a:buFontTx/>
              <a:buNone/>
              <a:tabLst/>
              <a:defRPr/>
            </a:pPr>
            <a:r>
              <a:rPr kumimoji="0" sz="1125" b="1" i="0" u="none" strike="noStrike" kern="1200" cap="none" spc="-8"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27</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72" name="object 266">
            <a:extLst>
              <a:ext uri="{FF2B5EF4-FFF2-40B4-BE49-F238E27FC236}">
                <a16:creationId xmlns:a16="http://schemas.microsoft.com/office/drawing/2014/main" id="{24F8E0CF-8720-7D4F-8498-2B63EE105BCB}"/>
              </a:ext>
            </a:extLst>
          </p:cNvPr>
          <p:cNvSpPr txBox="1"/>
          <p:nvPr/>
        </p:nvSpPr>
        <p:spPr>
          <a:xfrm>
            <a:off x="1761775" y="4455966"/>
            <a:ext cx="2568240" cy="224100"/>
          </a:xfrm>
          <a:prstGeom prst="rect">
            <a:avLst/>
          </a:prstGeom>
        </p:spPr>
        <p:txBody>
          <a:bodyPr vert="horz" wrap="square" lIns="0" tIns="23813" rIns="0" bIns="0" rtlCol="0">
            <a:spAutoFit/>
          </a:bodyPr>
          <a:lstStyle/>
          <a:p>
            <a:pPr marL="9525" marR="0" lvl="0" indent="0" algn="ctr" defTabSz="455613" rtl="0" eaLnBrk="1" fontAlgn="auto" latinLnBrk="0" hangingPunct="1">
              <a:lnSpc>
                <a:spcPct val="100000"/>
              </a:lnSpc>
              <a:spcBef>
                <a:spcPts val="113"/>
              </a:spcBef>
              <a:spcAft>
                <a:spcPts val="0"/>
              </a:spcAft>
              <a:buClrTx/>
              <a:buSzTx/>
              <a:buFontTx/>
              <a:buNone/>
              <a:tabLst/>
              <a:defRPr/>
            </a:pPr>
            <a:r>
              <a:rPr kumimoji="0" sz="13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Time </a:t>
            </a:r>
            <a:r>
              <a:rPr kumimoji="0" sz="1300" b="1" i="0" u="none" strike="noStrike" kern="1200" cap="none" spc="-4"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from </a:t>
            </a:r>
            <a:r>
              <a:rPr kumimoji="0" sz="1300"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randomization</a:t>
            </a:r>
            <a:r>
              <a:rPr kumimoji="0" sz="1300" b="1" i="0" u="none" strike="noStrike" kern="1200" cap="none" spc="-4"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 (months)</a:t>
            </a:r>
            <a:endParaRPr kumimoji="0" sz="13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273" name="object 267">
            <a:extLst>
              <a:ext uri="{FF2B5EF4-FFF2-40B4-BE49-F238E27FC236}">
                <a16:creationId xmlns:a16="http://schemas.microsoft.com/office/drawing/2014/main" id="{1CBF09EA-6D08-414C-81FE-D1200CFE9BFA}"/>
              </a:ext>
            </a:extLst>
          </p:cNvPr>
          <p:cNvSpPr txBox="1"/>
          <p:nvPr/>
        </p:nvSpPr>
        <p:spPr>
          <a:xfrm>
            <a:off x="4907363" y="3541771"/>
            <a:ext cx="909800" cy="255359"/>
          </a:xfrm>
          <a:prstGeom prst="rect">
            <a:avLst/>
          </a:prstGeom>
        </p:spPr>
        <p:txBody>
          <a:bodyPr vert="horz" wrap="square" lIns="0" tIns="9049" rIns="0" bIns="0" rtlCol="0">
            <a:spAutoFit/>
          </a:bodyPr>
          <a:lstStyle/>
          <a:p>
            <a:pPr marL="9525" marR="0" lvl="0" indent="0" algn="l" defTabSz="455613" rtl="0" eaLnBrk="1" fontAlgn="auto" latinLnBrk="0" hangingPunct="1">
              <a:lnSpc>
                <a:spcPct val="100000"/>
              </a:lnSpc>
              <a:spcBef>
                <a:spcPts val="71"/>
              </a:spcBef>
              <a:spcAft>
                <a:spcPts val="0"/>
              </a:spcAft>
              <a:buClrTx/>
              <a:buSzTx/>
              <a:buFontTx/>
              <a:buNone/>
              <a:tabLst/>
              <a:defRPr/>
            </a:pPr>
            <a:r>
              <a:rPr kumimoji="0" sz="1600" b="1" i="0" u="none" strike="noStrike" kern="1200" cap="none" spc="-11" normalizeH="0" baseline="0" noProof="0" dirty="0">
                <a:ln>
                  <a:noFill/>
                </a:ln>
                <a:solidFill>
                  <a:srgbClr val="EA8024"/>
                </a:solidFill>
                <a:effectLst/>
                <a:uLnTx/>
                <a:uFillTx/>
                <a:latin typeface="Calibri" panose="020F0502020204030204" pitchFamily="34" charset="0"/>
                <a:ea typeface=""/>
                <a:cs typeface="Calibri" panose="020F0502020204030204" pitchFamily="34" charset="0"/>
              </a:rPr>
              <a:t>P</a:t>
            </a:r>
            <a:r>
              <a:rPr kumimoji="0" sz="1600" b="1" i="0" u="none" strike="noStrike" kern="1200" cap="none" spc="-4" normalizeH="0" baseline="0" noProof="0" dirty="0">
                <a:ln>
                  <a:noFill/>
                </a:ln>
                <a:solidFill>
                  <a:srgbClr val="EA8024"/>
                </a:solidFill>
                <a:effectLst/>
                <a:uLnTx/>
                <a:uFillTx/>
                <a:latin typeface="Calibri" panose="020F0502020204030204" pitchFamily="34" charset="0"/>
                <a:ea typeface=""/>
                <a:cs typeface="Calibri" panose="020F0502020204030204" pitchFamily="34" charset="0"/>
              </a:rPr>
              <a:t>l</a:t>
            </a:r>
            <a:r>
              <a:rPr kumimoji="0" sz="1600" b="1" i="0" u="none" strike="noStrike" kern="1200" cap="none" spc="-8" normalizeH="0" baseline="0" noProof="0" dirty="0">
                <a:ln>
                  <a:noFill/>
                </a:ln>
                <a:solidFill>
                  <a:srgbClr val="EA8024"/>
                </a:solidFill>
                <a:effectLst/>
                <a:uLnTx/>
                <a:uFillTx/>
                <a:latin typeface="Calibri" panose="020F0502020204030204" pitchFamily="34" charset="0"/>
                <a:ea typeface=""/>
                <a:cs typeface="Calibri" panose="020F0502020204030204" pitchFamily="34" charset="0"/>
              </a:rPr>
              <a:t>ace</a:t>
            </a:r>
            <a:r>
              <a:rPr kumimoji="0" sz="1600" b="1" i="0" u="none" strike="noStrike" kern="1200" cap="none" spc="-4" normalizeH="0" baseline="0" noProof="0" dirty="0">
                <a:ln>
                  <a:noFill/>
                </a:ln>
                <a:solidFill>
                  <a:srgbClr val="EA8024"/>
                </a:solidFill>
                <a:effectLst/>
                <a:uLnTx/>
                <a:uFillTx/>
                <a:latin typeface="Calibri" panose="020F0502020204030204" pitchFamily="34" charset="0"/>
                <a:ea typeface=""/>
                <a:cs typeface="Calibri" panose="020F0502020204030204" pitchFamily="34" charset="0"/>
              </a:rPr>
              <a:t>bo</a:t>
            </a:r>
            <a:endParaRPr kumimoji="0" sz="1600" b="1" i="0" u="none" strike="noStrike" kern="1200" cap="none" spc="0" normalizeH="0" baseline="0" noProof="0" dirty="0">
              <a:ln>
                <a:noFill/>
              </a:ln>
              <a:solidFill>
                <a:srgbClr val="EA8024"/>
              </a:solidFill>
              <a:effectLst/>
              <a:uLnTx/>
              <a:uFillTx/>
              <a:latin typeface="Calibri" panose="020F0502020204030204" pitchFamily="34" charset="0"/>
              <a:ea typeface=""/>
              <a:cs typeface="Calibri" panose="020F0502020204030204" pitchFamily="34" charset="0"/>
            </a:endParaRPr>
          </a:p>
        </p:txBody>
      </p:sp>
      <p:sp>
        <p:nvSpPr>
          <p:cNvPr id="274" name="object 268">
            <a:extLst>
              <a:ext uri="{FF2B5EF4-FFF2-40B4-BE49-F238E27FC236}">
                <a16:creationId xmlns:a16="http://schemas.microsoft.com/office/drawing/2014/main" id="{85F02A8B-793A-614B-9F3D-C87DA76484BB}"/>
              </a:ext>
            </a:extLst>
          </p:cNvPr>
          <p:cNvSpPr txBox="1"/>
          <p:nvPr/>
        </p:nvSpPr>
        <p:spPr>
          <a:xfrm>
            <a:off x="5175105" y="2899642"/>
            <a:ext cx="1352802" cy="255359"/>
          </a:xfrm>
          <a:prstGeom prst="rect">
            <a:avLst/>
          </a:prstGeom>
        </p:spPr>
        <p:txBody>
          <a:bodyPr vert="horz" wrap="square" lIns="0" tIns="9049" rIns="0" bIns="0" rtlCol="0">
            <a:spAutoFit/>
          </a:bodyPr>
          <a:lstStyle/>
          <a:p>
            <a:pPr marL="9525" marR="0" lvl="0" indent="0" algn="l" defTabSz="455613" rtl="0" eaLnBrk="1" fontAlgn="auto" latinLnBrk="0" hangingPunct="1">
              <a:lnSpc>
                <a:spcPct val="100000"/>
              </a:lnSpc>
              <a:spcBef>
                <a:spcPts val="71"/>
              </a:spcBef>
              <a:spcAft>
                <a:spcPts val="0"/>
              </a:spcAft>
              <a:buClrTx/>
              <a:buSzTx/>
              <a:buFontTx/>
              <a:buNone/>
              <a:tabLst/>
              <a:defRPr/>
            </a:pPr>
            <a:r>
              <a:rPr kumimoji="0" sz="1600" b="1" i="0" u="none" strike="noStrike" kern="1200" cap="none" spc="-4" normalizeH="0" baseline="0" noProof="0" dirty="0">
                <a:ln>
                  <a:noFill/>
                </a:ln>
                <a:solidFill>
                  <a:srgbClr val="67AE3E"/>
                </a:solidFill>
                <a:effectLst/>
                <a:uLnTx/>
                <a:uFillTx/>
                <a:latin typeface="Calibri" panose="020F0502020204030204" pitchFamily="34" charset="0"/>
                <a:ea typeface=""/>
                <a:cs typeface="Calibri" panose="020F0502020204030204" pitchFamily="34" charset="0"/>
              </a:rPr>
              <a:t>Durvalumab</a:t>
            </a:r>
            <a:endParaRPr kumimoji="0" sz="1600" b="1" i="0" u="none" strike="noStrike" kern="1200" cap="none" spc="0" normalizeH="0" baseline="0" noProof="0" dirty="0">
              <a:ln>
                <a:noFill/>
              </a:ln>
              <a:solidFill>
                <a:srgbClr val="67AE3E"/>
              </a:solidFill>
              <a:effectLst/>
              <a:uLnTx/>
              <a:uFillTx/>
              <a:latin typeface="Calibri" panose="020F0502020204030204" pitchFamily="34" charset="0"/>
              <a:ea typeface=""/>
              <a:cs typeface="Calibri" panose="020F0502020204030204" pitchFamily="34" charset="0"/>
            </a:endParaRPr>
          </a:p>
        </p:txBody>
      </p:sp>
      <p:sp>
        <p:nvSpPr>
          <p:cNvPr id="275" name="object 269">
            <a:extLst>
              <a:ext uri="{FF2B5EF4-FFF2-40B4-BE49-F238E27FC236}">
                <a16:creationId xmlns:a16="http://schemas.microsoft.com/office/drawing/2014/main" id="{25CF17B0-CA48-214D-9BC8-687311412643}"/>
              </a:ext>
            </a:extLst>
          </p:cNvPr>
          <p:cNvSpPr/>
          <p:nvPr/>
        </p:nvSpPr>
        <p:spPr>
          <a:xfrm>
            <a:off x="3685401" y="3032889"/>
            <a:ext cx="0" cy="1116005"/>
          </a:xfrm>
          <a:custGeom>
            <a:avLst/>
            <a:gdLst/>
            <a:ahLst/>
            <a:cxnLst/>
            <a:rect l="l" t="t" r="r" b="b"/>
            <a:pathLst>
              <a:path h="1142364">
                <a:moveTo>
                  <a:pt x="0" y="0"/>
                </a:moveTo>
                <a:lnTo>
                  <a:pt x="0" y="1141742"/>
                </a:lnTo>
              </a:path>
            </a:pathLst>
          </a:custGeom>
          <a:ln w="19812">
            <a:solidFill>
              <a:schemeClr val="bg1"/>
            </a:solidFill>
            <a:prstDash val="dot"/>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76" name="object 270">
            <a:extLst>
              <a:ext uri="{FF2B5EF4-FFF2-40B4-BE49-F238E27FC236}">
                <a16:creationId xmlns:a16="http://schemas.microsoft.com/office/drawing/2014/main" id="{4A0EBE2E-2339-8E4F-A16E-3CF639CC7505}"/>
              </a:ext>
            </a:extLst>
          </p:cNvPr>
          <p:cNvSpPr/>
          <p:nvPr/>
        </p:nvSpPr>
        <p:spPr>
          <a:xfrm>
            <a:off x="2759345" y="2784252"/>
            <a:ext cx="0" cy="1364765"/>
          </a:xfrm>
          <a:custGeom>
            <a:avLst/>
            <a:gdLst/>
            <a:ahLst/>
            <a:cxnLst/>
            <a:rect l="l" t="t" r="r" b="b"/>
            <a:pathLst>
              <a:path h="1397000">
                <a:moveTo>
                  <a:pt x="0" y="0"/>
                </a:moveTo>
                <a:lnTo>
                  <a:pt x="0" y="1396860"/>
                </a:lnTo>
              </a:path>
            </a:pathLst>
          </a:custGeom>
          <a:ln w="19812">
            <a:solidFill>
              <a:schemeClr val="bg1"/>
            </a:solidFill>
            <a:prstDash val="dot"/>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77" name="object 273">
            <a:extLst>
              <a:ext uri="{FF2B5EF4-FFF2-40B4-BE49-F238E27FC236}">
                <a16:creationId xmlns:a16="http://schemas.microsoft.com/office/drawing/2014/main" id="{79CC4817-409C-8A4C-97C6-D71137C3D630}"/>
              </a:ext>
            </a:extLst>
          </p:cNvPr>
          <p:cNvSpPr/>
          <p:nvPr/>
        </p:nvSpPr>
        <p:spPr>
          <a:xfrm>
            <a:off x="1632298" y="2368869"/>
            <a:ext cx="0" cy="9305"/>
          </a:xfrm>
          <a:custGeom>
            <a:avLst/>
            <a:gdLst/>
            <a:ahLst/>
            <a:cxnLst/>
            <a:rect l="l" t="t" r="r" b="b"/>
            <a:pathLst>
              <a:path h="9525">
                <a:moveTo>
                  <a:pt x="-3810" y="4571"/>
                </a:moveTo>
                <a:lnTo>
                  <a:pt x="3810" y="4571"/>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78" name="object 274">
            <a:extLst>
              <a:ext uri="{FF2B5EF4-FFF2-40B4-BE49-F238E27FC236}">
                <a16:creationId xmlns:a16="http://schemas.microsoft.com/office/drawing/2014/main" id="{8A4B053C-4D25-3340-901F-5FBE4E227066}"/>
              </a:ext>
            </a:extLst>
          </p:cNvPr>
          <p:cNvSpPr/>
          <p:nvPr/>
        </p:nvSpPr>
        <p:spPr>
          <a:xfrm>
            <a:off x="1644208" y="2362913"/>
            <a:ext cx="0" cy="10546"/>
          </a:xfrm>
          <a:custGeom>
            <a:avLst/>
            <a:gdLst/>
            <a:ahLst/>
            <a:cxnLst/>
            <a:rect l="l" t="t" r="r" b="b"/>
            <a:pathLst>
              <a:path h="10794">
                <a:moveTo>
                  <a:pt x="-3810" y="5333"/>
                </a:moveTo>
                <a:lnTo>
                  <a:pt x="3810" y="5333"/>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79" name="object 275">
            <a:extLst>
              <a:ext uri="{FF2B5EF4-FFF2-40B4-BE49-F238E27FC236}">
                <a16:creationId xmlns:a16="http://schemas.microsoft.com/office/drawing/2014/main" id="{D7684A92-6DA9-8649-A1A6-DDC6D9C1E720}"/>
              </a:ext>
            </a:extLst>
          </p:cNvPr>
          <p:cNvSpPr/>
          <p:nvPr/>
        </p:nvSpPr>
        <p:spPr>
          <a:xfrm>
            <a:off x="1665053" y="2383754"/>
            <a:ext cx="22333" cy="0"/>
          </a:xfrm>
          <a:custGeom>
            <a:avLst/>
            <a:gdLst/>
            <a:ahLst/>
            <a:cxnLst/>
            <a:rect l="l" t="t" r="r" b="b"/>
            <a:pathLst>
              <a:path w="22860">
                <a:moveTo>
                  <a:pt x="0" y="0"/>
                </a:moveTo>
                <a:lnTo>
                  <a:pt x="22859"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80" name="object 276">
            <a:extLst>
              <a:ext uri="{FF2B5EF4-FFF2-40B4-BE49-F238E27FC236}">
                <a16:creationId xmlns:a16="http://schemas.microsoft.com/office/drawing/2014/main" id="{CB8C7C2B-CF16-2746-A03D-D36E84EF6CE2}"/>
              </a:ext>
            </a:extLst>
          </p:cNvPr>
          <p:cNvSpPr/>
          <p:nvPr/>
        </p:nvSpPr>
        <p:spPr>
          <a:xfrm>
            <a:off x="1665053" y="2377800"/>
            <a:ext cx="22333" cy="0"/>
          </a:xfrm>
          <a:custGeom>
            <a:avLst/>
            <a:gdLst/>
            <a:ahLst/>
            <a:cxnLst/>
            <a:rect l="l" t="t" r="r" b="b"/>
            <a:pathLst>
              <a:path w="22860">
                <a:moveTo>
                  <a:pt x="0" y="0"/>
                </a:moveTo>
                <a:lnTo>
                  <a:pt x="22859" y="0"/>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sp>
        <p:nvSpPr>
          <p:cNvPr id="281" name="object 277">
            <a:extLst>
              <a:ext uri="{FF2B5EF4-FFF2-40B4-BE49-F238E27FC236}">
                <a16:creationId xmlns:a16="http://schemas.microsoft.com/office/drawing/2014/main" id="{DEA829EF-B569-DE49-B116-9DB3C0966B55}"/>
              </a:ext>
            </a:extLst>
          </p:cNvPr>
          <p:cNvSpPr/>
          <p:nvPr/>
        </p:nvSpPr>
        <p:spPr>
          <a:xfrm>
            <a:off x="1693339" y="2368868"/>
            <a:ext cx="0" cy="14888"/>
          </a:xfrm>
          <a:custGeom>
            <a:avLst/>
            <a:gdLst/>
            <a:ahLst/>
            <a:cxnLst/>
            <a:rect l="l" t="t" r="r" b="b"/>
            <a:pathLst>
              <a:path h="15239">
                <a:moveTo>
                  <a:pt x="-3810" y="7619"/>
                </a:moveTo>
                <a:lnTo>
                  <a:pt x="3810" y="7619"/>
                </a:lnTo>
              </a:path>
            </a:pathLst>
          </a:custGeom>
          <a:ln w="28575">
            <a:solidFill>
              <a:srgbClr val="67AE3E"/>
            </a:solidFill>
          </a:ln>
        </p:spPr>
        <p:txBody>
          <a:bodyPr wrap="square" lIns="0" tIns="0" rIns="0" bIns="0" rtlCol="0"/>
          <a:lstStyle/>
          <a:p>
            <a:pPr marL="0" marR="0" lvl="0" indent="0" algn="l" defTabSz="455613" rtl="0" eaLnBrk="1" fontAlgn="auto" latinLnBrk="0" hangingPunct="1">
              <a:lnSpc>
                <a:spcPct val="100000"/>
              </a:lnSpc>
              <a:spcBef>
                <a:spcPts val="0"/>
              </a:spcBef>
              <a:spcAft>
                <a:spcPts val="0"/>
              </a:spcAft>
              <a:buClrTx/>
              <a:buSzTx/>
              <a:buFontTx/>
              <a:buNone/>
              <a:tabLst/>
              <a:defRPr/>
            </a:pPr>
            <a:endParaRPr kumimoji="0" sz="2700" b="1" i="0" u="none" strike="noStrike" kern="1200" cap="none" spc="0" normalizeH="0" baseline="0" noProof="0">
              <a:ln>
                <a:noFill/>
              </a:ln>
              <a:solidFill>
                <a:prstClr val="black"/>
              </a:solidFill>
              <a:effectLst/>
              <a:uLnTx/>
              <a:uFillTx/>
              <a:latin typeface="Calibri"/>
              <a:ea typeface=""/>
            </a:endParaRPr>
          </a:p>
        </p:txBody>
      </p:sp>
      <p:graphicFrame>
        <p:nvGraphicFramePr>
          <p:cNvPr id="282" name="object 278">
            <a:extLst>
              <a:ext uri="{FF2B5EF4-FFF2-40B4-BE49-F238E27FC236}">
                <a16:creationId xmlns:a16="http://schemas.microsoft.com/office/drawing/2014/main" id="{5BBF4598-25DF-2E41-B03F-99B3AEBF3017}"/>
              </a:ext>
            </a:extLst>
          </p:cNvPr>
          <p:cNvGraphicFramePr>
            <a:graphicFrameLocks noGrp="1"/>
          </p:cNvGraphicFramePr>
          <p:nvPr>
            <p:extLst>
              <p:ext uri="{D42A27DB-BD31-4B8C-83A1-F6EECF244321}">
                <p14:modId xmlns:p14="http://schemas.microsoft.com/office/powerpoint/2010/main" val="3195332307"/>
              </p:ext>
            </p:extLst>
          </p:nvPr>
        </p:nvGraphicFramePr>
        <p:xfrm>
          <a:off x="4509893" y="1407325"/>
          <a:ext cx="4154771" cy="1329532"/>
        </p:xfrm>
        <a:graphic>
          <a:graphicData uri="http://schemas.openxmlformats.org/drawingml/2006/table">
            <a:tbl>
              <a:tblPr firstRow="1" bandRow="1">
                <a:tableStyleId>{2D5ABB26-0587-4C30-8999-92F81FD0307C}</a:tableStyleId>
              </a:tblPr>
              <a:tblGrid>
                <a:gridCol w="1808661">
                  <a:extLst>
                    <a:ext uri="{9D8B030D-6E8A-4147-A177-3AD203B41FA5}">
                      <a16:colId xmlns:a16="http://schemas.microsoft.com/office/drawing/2014/main" val="20000"/>
                    </a:ext>
                  </a:extLst>
                </a:gridCol>
                <a:gridCol w="1190679">
                  <a:extLst>
                    <a:ext uri="{9D8B030D-6E8A-4147-A177-3AD203B41FA5}">
                      <a16:colId xmlns:a16="http://schemas.microsoft.com/office/drawing/2014/main" val="20001"/>
                    </a:ext>
                  </a:extLst>
                </a:gridCol>
                <a:gridCol w="1155431">
                  <a:extLst>
                    <a:ext uri="{9D8B030D-6E8A-4147-A177-3AD203B41FA5}">
                      <a16:colId xmlns:a16="http://schemas.microsoft.com/office/drawing/2014/main" val="20002"/>
                    </a:ext>
                  </a:extLst>
                </a:gridCol>
              </a:tblGrid>
              <a:tr h="419100">
                <a:tc>
                  <a:txBody>
                    <a:bodyPr/>
                    <a:lstStyle/>
                    <a:p>
                      <a:pPr>
                        <a:lnSpc>
                          <a:spcPct val="100000"/>
                        </a:lnSpc>
                      </a:pPr>
                      <a:endParaRPr sz="1600" b="1" dirty="0">
                        <a:latin typeface="Calibri" charset="0"/>
                        <a:ea typeface="Calibri" charset="0"/>
                        <a:cs typeface="Calibri"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28575" algn="ctr">
                        <a:lnSpc>
                          <a:spcPts val="1090"/>
                        </a:lnSpc>
                      </a:pPr>
                      <a:endParaRPr lang="en-US" sz="1600" b="1" spc="-5" dirty="0">
                        <a:solidFill>
                          <a:srgbClr val="67AE3E"/>
                        </a:solidFill>
                        <a:latin typeface="Calibri" charset="0"/>
                        <a:ea typeface="Calibri" charset="0"/>
                        <a:cs typeface="Calibri" charset="0"/>
                      </a:endParaRPr>
                    </a:p>
                    <a:p>
                      <a:pPr marR="28575" algn="ctr">
                        <a:lnSpc>
                          <a:spcPts val="1090"/>
                        </a:lnSpc>
                      </a:pPr>
                      <a:r>
                        <a:rPr sz="1600" b="1" spc="-5" dirty="0">
                          <a:solidFill>
                            <a:srgbClr val="67AE3E"/>
                          </a:solidFill>
                          <a:latin typeface="Calibri" charset="0"/>
                          <a:ea typeface="Calibri" charset="0"/>
                          <a:cs typeface="Calibri" charset="0"/>
                        </a:rPr>
                        <a:t>Durvalumab</a:t>
                      </a:r>
                      <a:endParaRPr sz="1600" b="1" dirty="0">
                        <a:solidFill>
                          <a:srgbClr val="67AE3E"/>
                        </a:solidFill>
                        <a:latin typeface="Calibri" charset="0"/>
                        <a:ea typeface="Calibri" charset="0"/>
                        <a:cs typeface="Calibri" charset="0"/>
                      </a:endParaRPr>
                    </a:p>
                    <a:p>
                      <a:pPr marR="27305" algn="ctr">
                        <a:lnSpc>
                          <a:spcPts val="1085"/>
                        </a:lnSpc>
                      </a:pPr>
                      <a:endParaRPr lang="en-US" sz="1600" b="1" spc="-5" dirty="0">
                        <a:solidFill>
                          <a:srgbClr val="67AE3E"/>
                        </a:solidFill>
                        <a:latin typeface="Calibri" charset="0"/>
                        <a:ea typeface="Calibri" charset="0"/>
                        <a:cs typeface="Calibri" charset="0"/>
                      </a:endParaRPr>
                    </a:p>
                    <a:p>
                      <a:pPr marR="27305" algn="ctr">
                        <a:lnSpc>
                          <a:spcPts val="1085"/>
                        </a:lnSpc>
                      </a:pPr>
                      <a:r>
                        <a:rPr sz="1600" b="1" spc="-5" dirty="0">
                          <a:solidFill>
                            <a:srgbClr val="67AE3E"/>
                          </a:solidFill>
                          <a:latin typeface="Calibri" charset="0"/>
                          <a:ea typeface="Calibri" charset="0"/>
                          <a:cs typeface="Calibri" charset="0"/>
                        </a:rPr>
                        <a:t>(N</a:t>
                      </a:r>
                      <a:r>
                        <a:rPr lang="en-US" sz="1600" b="1" spc="-5" dirty="0">
                          <a:solidFill>
                            <a:srgbClr val="67AE3E"/>
                          </a:solidFill>
                          <a:latin typeface="Calibri" charset="0"/>
                          <a:ea typeface="Calibri" charset="0"/>
                          <a:cs typeface="Calibri" charset="0"/>
                        </a:rPr>
                        <a:t> </a:t>
                      </a:r>
                      <a:r>
                        <a:rPr sz="1600" b="1" spc="-5" dirty="0">
                          <a:solidFill>
                            <a:srgbClr val="67AE3E"/>
                          </a:solidFill>
                          <a:latin typeface="Calibri" charset="0"/>
                          <a:ea typeface="Calibri" charset="0"/>
                          <a:cs typeface="Calibri" charset="0"/>
                        </a:rPr>
                        <a:t>=</a:t>
                      </a:r>
                      <a:r>
                        <a:rPr lang="en-US" sz="1600" b="1" spc="-5" dirty="0">
                          <a:solidFill>
                            <a:srgbClr val="67AE3E"/>
                          </a:solidFill>
                          <a:latin typeface="Calibri" charset="0"/>
                          <a:ea typeface="Calibri" charset="0"/>
                          <a:cs typeface="Calibri" charset="0"/>
                        </a:rPr>
                        <a:t> </a:t>
                      </a:r>
                      <a:r>
                        <a:rPr sz="1600" b="1" spc="-5" dirty="0">
                          <a:solidFill>
                            <a:srgbClr val="67AE3E"/>
                          </a:solidFill>
                          <a:latin typeface="Calibri" charset="0"/>
                          <a:ea typeface="Calibri" charset="0"/>
                          <a:cs typeface="Calibri" charset="0"/>
                        </a:rPr>
                        <a:t>476)</a:t>
                      </a:r>
                      <a:endParaRPr sz="1600" b="1" dirty="0">
                        <a:solidFill>
                          <a:srgbClr val="67AE3E"/>
                        </a:solidFill>
                        <a:latin typeface="Calibri" charset="0"/>
                        <a:ea typeface="Calibri" charset="0"/>
                        <a:cs typeface="Calibri"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81635" indent="-12700" algn="ctr">
                        <a:lnSpc>
                          <a:spcPts val="1090"/>
                        </a:lnSpc>
                      </a:pPr>
                      <a:endParaRPr lang="en-US" sz="1600" b="1" spc="-5" dirty="0">
                        <a:solidFill>
                          <a:srgbClr val="EA8024"/>
                        </a:solidFill>
                        <a:latin typeface="Calibri" charset="0"/>
                        <a:ea typeface="Calibri" charset="0"/>
                        <a:cs typeface="Calibri" charset="0"/>
                      </a:endParaRPr>
                    </a:p>
                    <a:p>
                      <a:pPr marL="11113" indent="0" algn="ctr">
                        <a:lnSpc>
                          <a:spcPts val="1090"/>
                        </a:lnSpc>
                        <a:tabLst/>
                      </a:pPr>
                      <a:r>
                        <a:rPr sz="1600" b="1" spc="-5" dirty="0">
                          <a:solidFill>
                            <a:srgbClr val="EA8024"/>
                          </a:solidFill>
                          <a:latin typeface="Calibri" charset="0"/>
                          <a:ea typeface="Calibri" charset="0"/>
                          <a:cs typeface="Calibri" charset="0"/>
                        </a:rPr>
                        <a:t>Placebo</a:t>
                      </a:r>
                      <a:endParaRPr sz="1600" b="1" dirty="0">
                        <a:solidFill>
                          <a:srgbClr val="EA8024"/>
                        </a:solidFill>
                        <a:latin typeface="Calibri" charset="0"/>
                        <a:ea typeface="Calibri" charset="0"/>
                        <a:cs typeface="Calibri" charset="0"/>
                      </a:endParaRPr>
                    </a:p>
                    <a:p>
                      <a:pPr marL="11113" indent="0" algn="ctr">
                        <a:lnSpc>
                          <a:spcPts val="1085"/>
                        </a:lnSpc>
                        <a:tabLst/>
                      </a:pPr>
                      <a:br>
                        <a:rPr lang="en-US" sz="1600" b="1" spc="-5" dirty="0">
                          <a:solidFill>
                            <a:srgbClr val="EA8024"/>
                          </a:solidFill>
                          <a:latin typeface="Calibri" charset="0"/>
                          <a:ea typeface="Calibri" charset="0"/>
                          <a:cs typeface="Calibri" charset="0"/>
                        </a:rPr>
                      </a:br>
                      <a:r>
                        <a:rPr sz="1600" b="1" spc="-5" dirty="0">
                          <a:solidFill>
                            <a:srgbClr val="EA8024"/>
                          </a:solidFill>
                          <a:latin typeface="Calibri" charset="0"/>
                          <a:ea typeface="Calibri" charset="0"/>
                          <a:cs typeface="Calibri" charset="0"/>
                        </a:rPr>
                        <a:t>(N</a:t>
                      </a:r>
                      <a:r>
                        <a:rPr lang="en-US" sz="1600" b="1" spc="-5" dirty="0">
                          <a:solidFill>
                            <a:srgbClr val="EA8024"/>
                          </a:solidFill>
                          <a:latin typeface="Calibri" charset="0"/>
                          <a:ea typeface="Calibri" charset="0"/>
                          <a:cs typeface="Calibri" charset="0"/>
                        </a:rPr>
                        <a:t> </a:t>
                      </a:r>
                      <a:r>
                        <a:rPr sz="1600" b="1" spc="-5" dirty="0">
                          <a:solidFill>
                            <a:srgbClr val="EA8024"/>
                          </a:solidFill>
                          <a:latin typeface="Calibri" charset="0"/>
                          <a:ea typeface="Calibri" charset="0"/>
                          <a:cs typeface="Calibri" charset="0"/>
                        </a:rPr>
                        <a:t>=</a:t>
                      </a:r>
                      <a:r>
                        <a:rPr lang="en-US" sz="1600" b="1" spc="-5" dirty="0">
                          <a:solidFill>
                            <a:srgbClr val="EA8024"/>
                          </a:solidFill>
                          <a:latin typeface="Calibri" charset="0"/>
                          <a:ea typeface="Calibri" charset="0"/>
                          <a:cs typeface="Calibri" charset="0"/>
                        </a:rPr>
                        <a:t> </a:t>
                      </a:r>
                      <a:r>
                        <a:rPr sz="1600" b="1" spc="-5" dirty="0">
                          <a:solidFill>
                            <a:srgbClr val="EA8024"/>
                          </a:solidFill>
                          <a:latin typeface="Calibri" charset="0"/>
                          <a:ea typeface="Calibri" charset="0"/>
                          <a:cs typeface="Calibri" charset="0"/>
                        </a:rPr>
                        <a:t>237)</a:t>
                      </a:r>
                      <a:endParaRPr sz="1600" b="1" dirty="0">
                        <a:solidFill>
                          <a:srgbClr val="EA8024"/>
                        </a:solidFill>
                        <a:latin typeface="Calibri" charset="0"/>
                        <a:ea typeface="Calibri" charset="0"/>
                        <a:cs typeface="Calibri"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2476">
                <a:tc>
                  <a:txBody>
                    <a:bodyPr/>
                    <a:lstStyle/>
                    <a:p>
                      <a:pPr marL="635">
                        <a:lnSpc>
                          <a:spcPct val="100000"/>
                        </a:lnSpc>
                        <a:spcBef>
                          <a:spcPts val="55"/>
                        </a:spcBef>
                      </a:pPr>
                      <a:r>
                        <a:rPr lang="en-US" sz="1600" b="1" dirty="0">
                          <a:latin typeface="Calibri" charset="0"/>
                          <a:ea typeface="Calibri" charset="0"/>
                          <a:cs typeface="Calibri" charset="0"/>
                        </a:rPr>
                        <a:t>  </a:t>
                      </a:r>
                      <a:r>
                        <a:rPr sz="1600" b="1" dirty="0">
                          <a:latin typeface="Calibri" charset="0"/>
                          <a:ea typeface="Calibri" charset="0"/>
                          <a:cs typeface="Calibri" charset="0"/>
                        </a:rPr>
                        <a:t>Median </a:t>
                      </a:r>
                      <a:r>
                        <a:rPr sz="1600" b="1" spc="-5" dirty="0">
                          <a:latin typeface="Calibri" charset="0"/>
                          <a:ea typeface="Calibri" charset="0"/>
                          <a:cs typeface="Calibri" charset="0"/>
                        </a:rPr>
                        <a:t>PFS,</a:t>
                      </a:r>
                      <a:r>
                        <a:rPr sz="1600" b="1" spc="-75" dirty="0">
                          <a:latin typeface="Calibri" charset="0"/>
                          <a:ea typeface="Calibri" charset="0"/>
                          <a:cs typeface="Calibri" charset="0"/>
                        </a:rPr>
                        <a:t> </a:t>
                      </a:r>
                      <a:r>
                        <a:rPr sz="1600" b="1" spc="-5" dirty="0">
                          <a:latin typeface="Calibri" charset="0"/>
                          <a:ea typeface="Calibri" charset="0"/>
                          <a:cs typeface="Calibri" charset="0"/>
                        </a:rPr>
                        <a:t>months</a:t>
                      </a:r>
                      <a:endParaRPr sz="1600" b="1" dirty="0">
                        <a:latin typeface="Calibri" charset="0"/>
                        <a:ea typeface="Calibri" charset="0"/>
                        <a:cs typeface="Calibri" charset="0"/>
                      </a:endParaRPr>
                    </a:p>
                  </a:txBody>
                  <a:tcPr marL="0" marR="0" marT="52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55"/>
                        </a:spcBef>
                      </a:pPr>
                      <a:r>
                        <a:rPr sz="1600" b="1" spc="-5" dirty="0">
                          <a:solidFill>
                            <a:srgbClr val="67AE3E"/>
                          </a:solidFill>
                          <a:latin typeface="Calibri" charset="0"/>
                          <a:ea typeface="Calibri" charset="0"/>
                          <a:cs typeface="Calibri" charset="0"/>
                        </a:rPr>
                        <a:t>16.8</a:t>
                      </a:r>
                      <a:endParaRPr sz="1600" b="1" dirty="0">
                        <a:solidFill>
                          <a:srgbClr val="67AE3E"/>
                        </a:solidFill>
                        <a:latin typeface="Calibri" charset="0"/>
                        <a:ea typeface="Calibri" charset="0"/>
                        <a:cs typeface="Calibri" charset="0"/>
                      </a:endParaRPr>
                    </a:p>
                  </a:txBody>
                  <a:tcPr marL="0" marR="0" marT="52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2390" algn="ctr">
                        <a:lnSpc>
                          <a:spcPct val="100000"/>
                        </a:lnSpc>
                        <a:spcBef>
                          <a:spcPts val="75"/>
                        </a:spcBef>
                      </a:pPr>
                      <a:r>
                        <a:rPr sz="1600" b="1" spc="-5" dirty="0">
                          <a:solidFill>
                            <a:srgbClr val="EA8024"/>
                          </a:solidFill>
                          <a:latin typeface="Calibri" charset="0"/>
                          <a:ea typeface="Calibri" charset="0"/>
                          <a:cs typeface="Calibri" charset="0"/>
                        </a:rPr>
                        <a:t>5.6</a:t>
                      </a:r>
                      <a:endParaRPr sz="1600" b="1" dirty="0">
                        <a:solidFill>
                          <a:srgbClr val="EA8024"/>
                        </a:solidFill>
                        <a:latin typeface="Calibri" charset="0"/>
                        <a:ea typeface="Calibri" charset="0"/>
                        <a:cs typeface="Calibri" charset="0"/>
                      </a:endParaRPr>
                    </a:p>
                  </a:txBody>
                  <a:tcPr marL="0" marR="0"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7614">
                <a:tc>
                  <a:txBody>
                    <a:bodyPr/>
                    <a:lstStyle/>
                    <a:p>
                      <a:pPr marL="635">
                        <a:lnSpc>
                          <a:spcPct val="100000"/>
                        </a:lnSpc>
                        <a:spcBef>
                          <a:spcPts val="35"/>
                        </a:spcBef>
                      </a:pPr>
                      <a:r>
                        <a:rPr lang="en-US" sz="1600" b="1" spc="-5" dirty="0">
                          <a:latin typeface="Calibri" charset="0"/>
                          <a:ea typeface="Calibri" charset="0"/>
                          <a:cs typeface="Calibri" charset="0"/>
                        </a:rPr>
                        <a:t>    </a:t>
                      </a:r>
                      <a:r>
                        <a:rPr sz="1600" b="1" spc="-5" dirty="0">
                          <a:latin typeface="Calibri" charset="0"/>
                          <a:ea typeface="Calibri" charset="0"/>
                          <a:cs typeface="Calibri" charset="0"/>
                        </a:rPr>
                        <a:t>12-month PFS rate</a:t>
                      </a:r>
                      <a:endParaRPr sz="1600" b="1" dirty="0">
                        <a:latin typeface="Calibri" charset="0"/>
                        <a:ea typeface="Calibri" charset="0"/>
                        <a:cs typeface="Calibri" charset="0"/>
                      </a:endParaRPr>
                    </a:p>
                  </a:txBody>
                  <a:tcPr marL="0" marR="0" marT="33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28575" algn="ctr">
                        <a:lnSpc>
                          <a:spcPct val="100000"/>
                        </a:lnSpc>
                        <a:spcBef>
                          <a:spcPts val="10"/>
                        </a:spcBef>
                      </a:pPr>
                      <a:r>
                        <a:rPr lang="en-US" sz="1600" b="1" spc="-10" dirty="0">
                          <a:solidFill>
                            <a:srgbClr val="67AE3E"/>
                          </a:solidFill>
                          <a:latin typeface="Calibri" charset="0"/>
                          <a:ea typeface="Calibri" charset="0"/>
                          <a:cs typeface="Calibri" charset="0"/>
                        </a:rPr>
                        <a:t> </a:t>
                      </a:r>
                      <a:r>
                        <a:rPr sz="1600" b="1" spc="-10" dirty="0">
                          <a:solidFill>
                            <a:srgbClr val="67AE3E"/>
                          </a:solidFill>
                          <a:latin typeface="Calibri" charset="0"/>
                          <a:ea typeface="Calibri" charset="0"/>
                          <a:cs typeface="Calibri" charset="0"/>
                        </a:rPr>
                        <a:t>55.9%</a:t>
                      </a:r>
                      <a:endParaRPr sz="1600" b="1" dirty="0">
                        <a:solidFill>
                          <a:srgbClr val="67AE3E"/>
                        </a:solidFill>
                        <a:latin typeface="Calibri" charset="0"/>
                        <a:ea typeface="Calibri" charset="0"/>
                        <a:cs typeface="Calibri" charset="0"/>
                      </a:endParaRPr>
                    </a:p>
                  </a:txBody>
                  <a:tcPr marL="0" marR="0" marT="9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2390" algn="ctr">
                        <a:lnSpc>
                          <a:spcPct val="100000"/>
                        </a:lnSpc>
                        <a:spcBef>
                          <a:spcPts val="10"/>
                        </a:spcBef>
                      </a:pPr>
                      <a:r>
                        <a:rPr sz="1600" b="1" spc="-5" dirty="0">
                          <a:solidFill>
                            <a:srgbClr val="EA8024"/>
                          </a:solidFill>
                          <a:latin typeface="Calibri" charset="0"/>
                          <a:ea typeface="Calibri" charset="0"/>
                          <a:cs typeface="Calibri" charset="0"/>
                        </a:rPr>
                        <a:t>35.3%</a:t>
                      </a:r>
                      <a:endParaRPr sz="1600" b="1" dirty="0">
                        <a:solidFill>
                          <a:srgbClr val="EA8024"/>
                        </a:solidFill>
                        <a:latin typeface="Calibri" charset="0"/>
                        <a:ea typeface="Calibri" charset="0"/>
                        <a:cs typeface="Calibri" charset="0"/>
                      </a:endParaRPr>
                    </a:p>
                  </a:txBody>
                  <a:tcPr marL="0" marR="0" marT="9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6122">
                <a:tc>
                  <a:txBody>
                    <a:bodyPr/>
                    <a:lstStyle/>
                    <a:p>
                      <a:pPr marL="635">
                        <a:lnSpc>
                          <a:spcPct val="100000"/>
                        </a:lnSpc>
                        <a:spcBef>
                          <a:spcPts val="105"/>
                        </a:spcBef>
                      </a:pPr>
                      <a:r>
                        <a:rPr lang="en-US" sz="1600" b="1" spc="-5" dirty="0">
                          <a:latin typeface="Calibri" charset="0"/>
                          <a:ea typeface="Calibri" charset="0"/>
                          <a:cs typeface="Calibri" charset="0"/>
                        </a:rPr>
                        <a:t>    </a:t>
                      </a:r>
                      <a:r>
                        <a:rPr sz="1600" b="1" spc="-5" dirty="0">
                          <a:latin typeface="Calibri" charset="0"/>
                          <a:ea typeface="Calibri" charset="0"/>
                          <a:cs typeface="Calibri" charset="0"/>
                        </a:rPr>
                        <a:t>18-month PFS rate</a:t>
                      </a:r>
                      <a:endParaRPr sz="1600" b="1" dirty="0">
                        <a:latin typeface="Calibri" charset="0"/>
                        <a:ea typeface="Calibri" charset="0"/>
                        <a:cs typeface="Calibri" charset="0"/>
                      </a:endParaRPr>
                    </a:p>
                  </a:txBody>
                  <a:tcPr marL="0" marR="0" marT="1000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28575" algn="ctr">
                        <a:lnSpc>
                          <a:spcPct val="100000"/>
                        </a:lnSpc>
                        <a:spcBef>
                          <a:spcPts val="85"/>
                        </a:spcBef>
                      </a:pPr>
                      <a:r>
                        <a:rPr lang="en-US" sz="1600" b="1" spc="-10" dirty="0">
                          <a:solidFill>
                            <a:srgbClr val="67AE3E"/>
                          </a:solidFill>
                          <a:latin typeface="Calibri" charset="0"/>
                          <a:ea typeface="Calibri" charset="0"/>
                          <a:cs typeface="Calibri" charset="0"/>
                        </a:rPr>
                        <a:t> </a:t>
                      </a:r>
                      <a:r>
                        <a:rPr sz="1600" b="1" spc="-10" dirty="0">
                          <a:solidFill>
                            <a:srgbClr val="67AE3E"/>
                          </a:solidFill>
                          <a:latin typeface="Calibri" charset="0"/>
                          <a:ea typeface="Calibri" charset="0"/>
                          <a:cs typeface="Calibri" charset="0"/>
                        </a:rPr>
                        <a:t>44.2%</a:t>
                      </a:r>
                      <a:endParaRPr sz="1600" b="1" dirty="0">
                        <a:solidFill>
                          <a:srgbClr val="67AE3E"/>
                        </a:solidFill>
                        <a:latin typeface="Calibri" charset="0"/>
                        <a:ea typeface="Calibri" charset="0"/>
                        <a:cs typeface="Calibri" charset="0"/>
                      </a:endParaRPr>
                    </a:p>
                  </a:txBody>
                  <a:tcPr marL="0" marR="0" marT="80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2390" algn="ctr">
                        <a:lnSpc>
                          <a:spcPct val="100000"/>
                        </a:lnSpc>
                        <a:spcBef>
                          <a:spcPts val="85"/>
                        </a:spcBef>
                      </a:pPr>
                      <a:r>
                        <a:rPr sz="1600" b="1" spc="-5" dirty="0">
                          <a:solidFill>
                            <a:srgbClr val="EA8024"/>
                          </a:solidFill>
                          <a:latin typeface="Calibri" charset="0"/>
                          <a:ea typeface="Calibri" charset="0"/>
                          <a:cs typeface="Calibri" charset="0"/>
                        </a:rPr>
                        <a:t>27.0%</a:t>
                      </a:r>
                      <a:endParaRPr sz="1600" b="1" dirty="0">
                        <a:solidFill>
                          <a:srgbClr val="EA8024"/>
                        </a:solidFill>
                        <a:latin typeface="Calibri" charset="0"/>
                        <a:ea typeface="Calibri" charset="0"/>
                        <a:cs typeface="Calibri" charset="0"/>
                      </a:endParaRPr>
                    </a:p>
                  </a:txBody>
                  <a:tcPr marL="0" marR="0" marT="80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83" name="object 280">
            <a:extLst>
              <a:ext uri="{FF2B5EF4-FFF2-40B4-BE49-F238E27FC236}">
                <a16:creationId xmlns:a16="http://schemas.microsoft.com/office/drawing/2014/main" id="{632E56B0-5FE6-3C43-B31A-329DC6467E94}"/>
              </a:ext>
            </a:extLst>
          </p:cNvPr>
          <p:cNvSpPr txBox="1"/>
          <p:nvPr/>
        </p:nvSpPr>
        <p:spPr>
          <a:xfrm>
            <a:off x="6477305" y="3200400"/>
            <a:ext cx="2191841" cy="563998"/>
          </a:xfrm>
          <a:prstGeom prst="rect">
            <a:avLst/>
          </a:prstGeom>
          <a:solidFill>
            <a:srgbClr val="004383"/>
          </a:solidFill>
          <a:ln>
            <a:solidFill>
              <a:schemeClr val="bg1"/>
            </a:solidFill>
          </a:ln>
        </p:spPr>
        <p:txBody>
          <a:bodyPr vert="horz" wrap="square" lIns="0" tIns="10001" rIns="0" bIns="0" rtlCol="0" anchor="ctr">
            <a:noAutofit/>
          </a:bodyPr>
          <a:lstStyle/>
          <a:p>
            <a:pPr marL="5715" marR="0" lvl="0" indent="0" algn="ctr" defTabSz="455613" rtl="0" eaLnBrk="1" fontAlgn="auto" latinLnBrk="0" hangingPunct="1">
              <a:lnSpc>
                <a:spcPct val="100000"/>
              </a:lnSpc>
              <a:spcBef>
                <a:spcPts val="79"/>
              </a:spcBef>
              <a:spcAft>
                <a:spcPts val="0"/>
              </a:spcAft>
              <a:buClrTx/>
              <a:buSzTx/>
              <a:buFontTx/>
              <a:buNone/>
              <a:tabLst/>
              <a:defRPr/>
            </a:pPr>
            <a:r>
              <a:rPr kumimoji="0" sz="1200" b="1" i="0" u="none" strike="noStrike" kern="1200" cap="none" spc="0" normalizeH="0" baseline="0" noProof="0" dirty="0">
                <a:ln>
                  <a:noFill/>
                </a:ln>
                <a:solidFill>
                  <a:srgbClr val="FFFFFF"/>
                </a:solidFill>
                <a:effectLst/>
                <a:uLnTx/>
                <a:uFillTx/>
                <a:latin typeface="Arial" pitchFamily="-72" charset="0"/>
                <a:ea typeface="Arial" charset="0"/>
                <a:cs typeface="Arial" charset="0"/>
              </a:rPr>
              <a:t>Stratified hazard ratio</a:t>
            </a:r>
            <a:r>
              <a:rPr kumimoji="0" lang="en-US" sz="1200" b="1" i="0" u="none" strike="noStrike" kern="1200" cap="none" spc="0" normalizeH="0" baseline="0" noProof="0" dirty="0">
                <a:ln>
                  <a:noFill/>
                </a:ln>
                <a:solidFill>
                  <a:srgbClr val="FFFFFF"/>
                </a:solidFill>
                <a:effectLst/>
                <a:uLnTx/>
                <a:uFillTx/>
                <a:latin typeface="Arial" pitchFamily="-72" charset="0"/>
                <a:ea typeface="Arial" charset="0"/>
                <a:cs typeface="Arial" charset="0"/>
              </a:rPr>
              <a:t> =</a:t>
            </a:r>
            <a:r>
              <a:rPr kumimoji="0" sz="1200" b="1" i="0" u="none" strike="noStrike" kern="1200" cap="none" spc="0" normalizeH="0" baseline="0" noProof="0" dirty="0">
                <a:ln>
                  <a:noFill/>
                </a:ln>
                <a:solidFill>
                  <a:srgbClr val="FFFFFF"/>
                </a:solidFill>
                <a:effectLst/>
                <a:uLnTx/>
                <a:uFillTx/>
                <a:latin typeface="Arial" pitchFamily="-72" charset="0"/>
                <a:ea typeface="Arial" charset="0"/>
                <a:cs typeface="Arial" charset="0"/>
              </a:rPr>
              <a:t> 0.52</a:t>
            </a:r>
          </a:p>
          <a:p>
            <a:pPr marL="4763" marR="0" lvl="0" indent="0" algn="ctr" defTabSz="455613" rtl="0" eaLnBrk="1" fontAlgn="auto" latinLnBrk="0" hangingPunct="1">
              <a:lnSpc>
                <a:spcPct val="100000"/>
              </a:lnSpc>
              <a:spcBef>
                <a:spcPts val="4"/>
              </a:spcBef>
              <a:spcAft>
                <a:spcPts val="0"/>
              </a:spcAft>
              <a:buClrTx/>
              <a:buSzTx/>
              <a:buFontTx/>
              <a:buNone/>
              <a:tabLst/>
              <a:defRPr/>
            </a:pPr>
            <a:r>
              <a:rPr kumimoji="0" sz="1200" b="1" i="0" u="none" strike="noStrike" kern="1200" cap="none" spc="-8" normalizeH="0" baseline="0" noProof="0" dirty="0">
                <a:ln>
                  <a:noFill/>
                </a:ln>
                <a:solidFill>
                  <a:srgbClr val="FFFFFF"/>
                </a:solidFill>
                <a:effectLst/>
                <a:uLnTx/>
                <a:uFillTx/>
                <a:latin typeface="Arial" pitchFamily="-72" charset="0"/>
                <a:ea typeface="Arial" charset="0"/>
                <a:cs typeface="Arial" charset="0"/>
              </a:rPr>
              <a:t>Two-sided</a:t>
            </a:r>
            <a:r>
              <a:rPr kumimoji="0" sz="1200" b="1" i="0" u="none" strike="noStrike" kern="1200" cap="none" spc="-79" normalizeH="0" baseline="0" noProof="0" dirty="0">
                <a:ln>
                  <a:noFill/>
                </a:ln>
                <a:solidFill>
                  <a:srgbClr val="FFFFFF"/>
                </a:solidFill>
                <a:effectLst/>
                <a:uLnTx/>
                <a:uFillTx/>
                <a:latin typeface="Arial" pitchFamily="-72" charset="0"/>
                <a:ea typeface="Arial" charset="0"/>
                <a:cs typeface="Arial" charset="0"/>
              </a:rPr>
              <a:t> </a:t>
            </a:r>
            <a:r>
              <a:rPr kumimoji="0" lang="en-US" sz="1200" b="1" i="1" u="none" strike="noStrike" kern="1200" cap="none" spc="0" normalizeH="0" baseline="0" noProof="0" dirty="0">
                <a:ln>
                  <a:noFill/>
                </a:ln>
                <a:solidFill>
                  <a:srgbClr val="FFFFFF"/>
                </a:solidFill>
                <a:effectLst/>
                <a:uLnTx/>
                <a:uFillTx/>
                <a:latin typeface="Arial" pitchFamily="-72" charset="0"/>
                <a:ea typeface="Arial" charset="0"/>
                <a:cs typeface="Arial" charset="0"/>
              </a:rPr>
              <a:t>p</a:t>
            </a:r>
            <a:r>
              <a:rPr kumimoji="0" lang="en-US" sz="1200" b="1" i="0" u="none" strike="noStrike" kern="1200" cap="none" spc="0" normalizeH="0" baseline="0" noProof="0" dirty="0">
                <a:ln>
                  <a:noFill/>
                </a:ln>
                <a:solidFill>
                  <a:srgbClr val="FFFFFF"/>
                </a:solidFill>
                <a:effectLst/>
                <a:uLnTx/>
                <a:uFillTx/>
                <a:latin typeface="Arial" pitchFamily="-72" charset="0"/>
                <a:ea typeface="Arial" charset="0"/>
                <a:cs typeface="Arial" charset="0"/>
              </a:rPr>
              <a:t> </a:t>
            </a:r>
            <a:r>
              <a:rPr kumimoji="0" sz="1200" b="1" i="0" u="none" strike="noStrike" kern="1200" cap="none" spc="0" normalizeH="0" baseline="0" noProof="0" dirty="0">
                <a:ln>
                  <a:noFill/>
                </a:ln>
                <a:solidFill>
                  <a:srgbClr val="FFFFFF"/>
                </a:solidFill>
                <a:effectLst/>
                <a:uLnTx/>
                <a:uFillTx/>
                <a:latin typeface="Arial" pitchFamily="-72" charset="0"/>
                <a:ea typeface="Arial" charset="0"/>
                <a:cs typeface="Arial" charset="0"/>
              </a:rPr>
              <a:t>&lt;</a:t>
            </a:r>
            <a:r>
              <a:rPr kumimoji="0" lang="en-US" sz="1200" b="1" i="0" u="none" strike="noStrike" kern="1200" cap="none" spc="0" normalizeH="0" baseline="0" noProof="0" dirty="0">
                <a:ln>
                  <a:noFill/>
                </a:ln>
                <a:solidFill>
                  <a:srgbClr val="FFFFFF"/>
                </a:solidFill>
                <a:effectLst/>
                <a:uLnTx/>
                <a:uFillTx/>
                <a:latin typeface="Arial" pitchFamily="-72" charset="0"/>
                <a:ea typeface="Arial" charset="0"/>
                <a:cs typeface="Arial" charset="0"/>
              </a:rPr>
              <a:t> </a:t>
            </a:r>
            <a:r>
              <a:rPr kumimoji="0" lang="nb-NO" sz="1200" b="1" i="0" u="none" strike="noStrike" kern="1200" cap="none" spc="0" normalizeH="0" baseline="0" noProof="0" dirty="0">
                <a:ln>
                  <a:noFill/>
                </a:ln>
                <a:solidFill>
                  <a:srgbClr val="FFFFFF"/>
                </a:solidFill>
                <a:effectLst/>
                <a:uLnTx/>
                <a:uFillTx/>
                <a:latin typeface="Arial" pitchFamily="-72" charset="0"/>
                <a:ea typeface="Arial" charset="0"/>
                <a:cs typeface="Arial" charset="0"/>
              </a:rPr>
              <a:t>0.001</a:t>
            </a:r>
          </a:p>
        </p:txBody>
      </p:sp>
      <p:sp>
        <p:nvSpPr>
          <p:cNvPr id="284" name="object 263">
            <a:extLst>
              <a:ext uri="{FF2B5EF4-FFF2-40B4-BE49-F238E27FC236}">
                <a16:creationId xmlns:a16="http://schemas.microsoft.com/office/drawing/2014/main" id="{924AF6F5-09AC-9745-9FA6-4604C33115BC}"/>
              </a:ext>
            </a:extLst>
          </p:cNvPr>
          <p:cNvSpPr txBox="1"/>
          <p:nvPr/>
        </p:nvSpPr>
        <p:spPr>
          <a:xfrm>
            <a:off x="2217323" y="4245047"/>
            <a:ext cx="161911" cy="182262"/>
          </a:xfrm>
          <a:prstGeom prst="rect">
            <a:avLst/>
          </a:prstGeom>
        </p:spPr>
        <p:txBody>
          <a:bodyPr vert="horz" wrap="square" lIns="0" tIns="9049" rIns="0" bIns="0" rtlCol="0">
            <a:spAutoFit/>
          </a:bodyPr>
          <a:lstStyle/>
          <a:p>
            <a:pPr marL="9525" marR="0" lvl="0" indent="0" algn="ctr" defTabSz="455613" rtl="0" eaLnBrk="1" fontAlgn="auto" latinLnBrk="0" hangingPunct="1">
              <a:lnSpc>
                <a:spcPct val="100000"/>
              </a:lnSpc>
              <a:spcBef>
                <a:spcPts val="71"/>
              </a:spcBef>
              <a:spcAft>
                <a:spcPts val="0"/>
              </a:spcAft>
              <a:buClrTx/>
              <a:buSzTx/>
              <a:buFontTx/>
              <a:buNone/>
              <a:tabLst/>
              <a:defRPr/>
            </a:pPr>
            <a:r>
              <a:rPr kumimoji="0" lang="en-US" sz="1125" b="1" i="0" u="none" strike="noStrike" kern="1200" cap="none" spc="-8"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9</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85" name="object 263">
            <a:extLst>
              <a:ext uri="{FF2B5EF4-FFF2-40B4-BE49-F238E27FC236}">
                <a16:creationId xmlns:a16="http://schemas.microsoft.com/office/drawing/2014/main" id="{924AF6F5-09AC-9745-9FA6-4604C33115BC}"/>
              </a:ext>
            </a:extLst>
          </p:cNvPr>
          <p:cNvSpPr txBox="1"/>
          <p:nvPr/>
        </p:nvSpPr>
        <p:spPr>
          <a:xfrm>
            <a:off x="2648855" y="4245047"/>
            <a:ext cx="232009" cy="182262"/>
          </a:xfrm>
          <a:prstGeom prst="rect">
            <a:avLst/>
          </a:prstGeom>
        </p:spPr>
        <p:txBody>
          <a:bodyPr vert="horz" wrap="square" lIns="0" tIns="9049" rIns="0" bIns="0" rtlCol="0">
            <a:spAutoFit/>
          </a:bodyPr>
          <a:lstStyle/>
          <a:p>
            <a:pPr marL="9525" marR="0" lvl="0" indent="0" algn="ctr" defTabSz="455613" rtl="0" eaLnBrk="1" fontAlgn="auto" latinLnBrk="0" hangingPunct="1">
              <a:lnSpc>
                <a:spcPct val="100000"/>
              </a:lnSpc>
              <a:spcBef>
                <a:spcPts val="71"/>
              </a:spcBef>
              <a:spcAft>
                <a:spcPts val="0"/>
              </a:spcAft>
              <a:buClrTx/>
              <a:buSzTx/>
              <a:buFontTx/>
              <a:buNone/>
              <a:tabLst/>
              <a:defRPr/>
            </a:pPr>
            <a:r>
              <a:rPr kumimoji="0" lang="en-US" sz="1125" b="1" i="0" u="none" strike="noStrike" kern="1200" cap="none" spc="-8"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12</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86" name="object 263">
            <a:extLst>
              <a:ext uri="{FF2B5EF4-FFF2-40B4-BE49-F238E27FC236}">
                <a16:creationId xmlns:a16="http://schemas.microsoft.com/office/drawing/2014/main" id="{924AF6F5-09AC-9745-9FA6-4604C33115BC}"/>
              </a:ext>
            </a:extLst>
          </p:cNvPr>
          <p:cNvSpPr txBox="1"/>
          <p:nvPr/>
        </p:nvSpPr>
        <p:spPr>
          <a:xfrm>
            <a:off x="3107564" y="4245047"/>
            <a:ext cx="232009" cy="182262"/>
          </a:xfrm>
          <a:prstGeom prst="rect">
            <a:avLst/>
          </a:prstGeom>
        </p:spPr>
        <p:txBody>
          <a:bodyPr vert="horz" wrap="square" lIns="0" tIns="9049" rIns="0" bIns="0" rtlCol="0">
            <a:spAutoFit/>
          </a:bodyPr>
          <a:lstStyle/>
          <a:p>
            <a:pPr marL="9525" marR="0" lvl="0" indent="0" algn="ctr" defTabSz="455613" rtl="0" eaLnBrk="1" fontAlgn="auto" latinLnBrk="0" hangingPunct="1">
              <a:lnSpc>
                <a:spcPct val="100000"/>
              </a:lnSpc>
              <a:spcBef>
                <a:spcPts val="71"/>
              </a:spcBef>
              <a:spcAft>
                <a:spcPts val="0"/>
              </a:spcAft>
              <a:buClrTx/>
              <a:buSzTx/>
              <a:buFontTx/>
              <a:buNone/>
              <a:tabLst/>
              <a:defRPr/>
            </a:pPr>
            <a:r>
              <a:rPr kumimoji="0" lang="en-US" sz="1125" b="1" i="0" u="none" strike="noStrike" kern="1200" cap="none" spc="-8"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15</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87" name="object 263">
            <a:extLst>
              <a:ext uri="{FF2B5EF4-FFF2-40B4-BE49-F238E27FC236}">
                <a16:creationId xmlns:a16="http://schemas.microsoft.com/office/drawing/2014/main" id="{924AF6F5-09AC-9745-9FA6-4604C33115BC}"/>
              </a:ext>
            </a:extLst>
          </p:cNvPr>
          <p:cNvSpPr txBox="1"/>
          <p:nvPr/>
        </p:nvSpPr>
        <p:spPr>
          <a:xfrm>
            <a:off x="3566063" y="4245047"/>
            <a:ext cx="232009" cy="182262"/>
          </a:xfrm>
          <a:prstGeom prst="rect">
            <a:avLst/>
          </a:prstGeom>
        </p:spPr>
        <p:txBody>
          <a:bodyPr vert="horz" wrap="square" lIns="0" tIns="9049" rIns="0" bIns="0" rtlCol="0">
            <a:spAutoFit/>
          </a:bodyPr>
          <a:lstStyle/>
          <a:p>
            <a:pPr marL="9525" marR="0" lvl="0" indent="0" algn="ctr" defTabSz="455613" rtl="0" eaLnBrk="1" fontAlgn="auto" latinLnBrk="0" hangingPunct="1">
              <a:lnSpc>
                <a:spcPct val="100000"/>
              </a:lnSpc>
              <a:spcBef>
                <a:spcPts val="71"/>
              </a:spcBef>
              <a:spcAft>
                <a:spcPts val="0"/>
              </a:spcAft>
              <a:buClrTx/>
              <a:buSzTx/>
              <a:buFontTx/>
              <a:buNone/>
              <a:tabLst/>
              <a:defRPr/>
            </a:pPr>
            <a:r>
              <a:rPr kumimoji="0" lang="en-US" sz="1125" b="1" i="0" u="none" strike="noStrike" kern="1200" cap="none" spc="-8"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18</a:t>
            </a:r>
            <a:endParaRPr kumimoji="0" sz="1125"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289" name="TextBox 288"/>
          <p:cNvSpPr txBox="1"/>
          <p:nvPr/>
        </p:nvSpPr>
        <p:spPr>
          <a:xfrm>
            <a:off x="179512" y="6381328"/>
            <a:ext cx="7560840" cy="338554"/>
          </a:xfrm>
          <a:prstGeom prst="rect">
            <a:avLst/>
          </a:prstGeom>
          <a:noFill/>
        </p:spPr>
        <p:txBody>
          <a:bodyPr wrap="square" rtlCol="0" anchor="b">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Antonia SJ et al. </a:t>
            </a:r>
            <a:r>
              <a:rPr kumimoji="0" lang="nb-NO" sz="1600" b="0" i="1" u="none" strike="noStrike" kern="1200" cap="none" spc="0" normalizeH="0" baseline="0" noProof="0" dirty="0">
                <a:ln>
                  <a:noFill/>
                </a:ln>
                <a:solidFill>
                  <a:srgbClr val="000000"/>
                </a:solidFill>
                <a:effectLst/>
                <a:uLnTx/>
                <a:uFillTx/>
                <a:latin typeface="Calibri"/>
                <a:ea typeface="MS PGothic" charset="0"/>
                <a:cs typeface="Calibri"/>
              </a:rPr>
              <a:t>N </a:t>
            </a:r>
            <a:r>
              <a:rPr kumimoji="0" lang="nb-NO" sz="1600" b="0" i="1" u="none" strike="noStrike" kern="1200" cap="none" spc="0" normalizeH="0" baseline="0" noProof="0" dirty="0" err="1">
                <a:ln>
                  <a:noFill/>
                </a:ln>
                <a:solidFill>
                  <a:srgbClr val="000000"/>
                </a:solidFill>
                <a:effectLst/>
                <a:uLnTx/>
                <a:uFillTx/>
                <a:latin typeface="Calibri"/>
                <a:ea typeface="MS PGothic" charset="0"/>
                <a:cs typeface="Calibri"/>
              </a:rPr>
              <a:t>Engl</a:t>
            </a:r>
            <a:r>
              <a:rPr kumimoji="0" lang="nb-NO" sz="1600" b="0" i="1" u="none" strike="noStrike" kern="1200" cap="none" spc="0" normalizeH="0" baseline="0" noProof="0" dirty="0">
                <a:ln>
                  <a:noFill/>
                </a:ln>
                <a:solidFill>
                  <a:srgbClr val="000000"/>
                </a:solidFill>
                <a:effectLst/>
                <a:uLnTx/>
                <a:uFillTx/>
                <a:latin typeface="Calibri"/>
                <a:ea typeface="MS PGothic" charset="0"/>
                <a:cs typeface="Calibri"/>
              </a:rPr>
              <a:t> J Med </a:t>
            </a: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2017;377(20):1919-29. </a:t>
            </a:r>
          </a:p>
        </p:txBody>
      </p:sp>
    </p:spTree>
    <p:custDataLst>
      <p:tags r:id="rId1"/>
    </p:custDataLst>
    <p:extLst>
      <p:ext uri="{BB962C8B-B14F-4D97-AF65-F5344CB8AC3E}">
        <p14:creationId xmlns:p14="http://schemas.microsoft.com/office/powerpoint/2010/main" val="1844847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CDB125-4638-7B45-9C94-3A3DD358D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31" y="1740993"/>
            <a:ext cx="6638567" cy="3288304"/>
          </a:xfrm>
          <a:prstGeom prst="rect">
            <a:avLst/>
          </a:prstGeom>
        </p:spPr>
      </p:pic>
      <p:sp>
        <p:nvSpPr>
          <p:cNvPr id="2" name="Title 1"/>
          <p:cNvSpPr>
            <a:spLocks noGrp="1"/>
          </p:cNvSpPr>
          <p:nvPr>
            <p:ph type="title"/>
          </p:nvPr>
        </p:nvSpPr>
        <p:spPr>
          <a:xfrm>
            <a:off x="687387" y="47659"/>
            <a:ext cx="7769225" cy="1143000"/>
          </a:xfrm>
        </p:spPr>
        <p:txBody>
          <a:bodyPr/>
          <a:lstStyle/>
          <a:p>
            <a:r>
              <a:rPr lang="en-US" dirty="0"/>
              <a:t>PACIFIC: Overall Survival in the </a:t>
            </a:r>
            <a:br>
              <a:rPr lang="en-US" dirty="0"/>
            </a:br>
            <a:r>
              <a:rPr lang="en-US" dirty="0"/>
              <a:t>Intention-to-Treat Population</a:t>
            </a:r>
          </a:p>
        </p:txBody>
      </p:sp>
      <p:graphicFrame>
        <p:nvGraphicFramePr>
          <p:cNvPr id="6" name="object 278">
            <a:extLst>
              <a:ext uri="{FF2B5EF4-FFF2-40B4-BE49-F238E27FC236}">
                <a16:creationId xmlns:a16="http://schemas.microsoft.com/office/drawing/2014/main" id="{5BBF4598-25DF-2E41-B03F-99B3AEBF3017}"/>
              </a:ext>
            </a:extLst>
          </p:cNvPr>
          <p:cNvGraphicFramePr>
            <a:graphicFrameLocks noGrp="1"/>
          </p:cNvGraphicFramePr>
          <p:nvPr>
            <p:extLst>
              <p:ext uri="{D42A27DB-BD31-4B8C-83A1-F6EECF244321}">
                <p14:modId xmlns:p14="http://schemas.microsoft.com/office/powerpoint/2010/main" val="1154591853"/>
              </p:ext>
            </p:extLst>
          </p:nvPr>
        </p:nvGraphicFramePr>
        <p:xfrm>
          <a:off x="5169936" y="1748845"/>
          <a:ext cx="3769147" cy="1097098"/>
        </p:xfrm>
        <a:graphic>
          <a:graphicData uri="http://schemas.openxmlformats.org/drawingml/2006/table">
            <a:tbl>
              <a:tblPr firstRow="1" bandRow="1">
                <a:tableStyleId>{2D5ABB26-0587-4C30-8999-92F81FD0307C}</a:tableStyleId>
              </a:tblPr>
              <a:tblGrid>
                <a:gridCol w="1640790">
                  <a:extLst>
                    <a:ext uri="{9D8B030D-6E8A-4147-A177-3AD203B41FA5}">
                      <a16:colId xmlns:a16="http://schemas.microsoft.com/office/drawing/2014/main" val="20000"/>
                    </a:ext>
                  </a:extLst>
                </a:gridCol>
                <a:gridCol w="1080167">
                  <a:extLst>
                    <a:ext uri="{9D8B030D-6E8A-4147-A177-3AD203B41FA5}">
                      <a16:colId xmlns:a16="http://schemas.microsoft.com/office/drawing/2014/main" val="20001"/>
                    </a:ext>
                  </a:extLst>
                </a:gridCol>
                <a:gridCol w="1048190">
                  <a:extLst>
                    <a:ext uri="{9D8B030D-6E8A-4147-A177-3AD203B41FA5}">
                      <a16:colId xmlns:a16="http://schemas.microsoft.com/office/drawing/2014/main" val="20002"/>
                    </a:ext>
                  </a:extLst>
                </a:gridCol>
              </a:tblGrid>
              <a:tr h="438688">
                <a:tc>
                  <a:txBody>
                    <a:bodyPr/>
                    <a:lstStyle/>
                    <a:p>
                      <a:pPr>
                        <a:lnSpc>
                          <a:spcPct val="100000"/>
                        </a:lnSpc>
                      </a:pPr>
                      <a:endParaRPr sz="1300" dirty="0">
                        <a:latin typeface="Calibri" charset="0"/>
                        <a:ea typeface="Calibri" charset="0"/>
                        <a:cs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72B4F"/>
                    </a:solidFill>
                  </a:tcPr>
                </a:tc>
                <a:tc>
                  <a:txBody>
                    <a:bodyPr/>
                    <a:lstStyle/>
                    <a:p>
                      <a:pPr marR="28575" algn="ctr">
                        <a:lnSpc>
                          <a:spcPct val="100000"/>
                        </a:lnSpc>
                      </a:pPr>
                      <a:r>
                        <a:rPr sz="1300" b="1" spc="-5" dirty="0">
                          <a:solidFill>
                            <a:schemeClr val="bg1"/>
                          </a:solidFill>
                          <a:latin typeface="Calibri" charset="0"/>
                          <a:ea typeface="Calibri" charset="0"/>
                          <a:cs typeface="Calibri" charset="0"/>
                        </a:rPr>
                        <a:t>Durvalumab</a:t>
                      </a:r>
                      <a:br>
                        <a:rPr lang="en-US" sz="1300" b="0" spc="0" dirty="0">
                          <a:solidFill>
                            <a:schemeClr val="bg1"/>
                          </a:solidFill>
                          <a:latin typeface="Calibri" charset="0"/>
                          <a:ea typeface="Calibri" charset="0"/>
                          <a:cs typeface="Calibri" charset="0"/>
                        </a:rPr>
                      </a:br>
                      <a:r>
                        <a:rPr sz="1300" b="1" spc="-5" dirty="0">
                          <a:solidFill>
                            <a:schemeClr val="bg1"/>
                          </a:solidFill>
                          <a:latin typeface="Calibri" charset="0"/>
                          <a:ea typeface="Calibri" charset="0"/>
                          <a:cs typeface="Calibri" charset="0"/>
                        </a:rPr>
                        <a:t>(N</a:t>
                      </a:r>
                      <a:r>
                        <a:rPr lang="en-US" sz="1300" b="1" spc="-5" dirty="0">
                          <a:solidFill>
                            <a:schemeClr val="bg1"/>
                          </a:solidFill>
                          <a:latin typeface="Calibri" charset="0"/>
                          <a:ea typeface="Calibri" charset="0"/>
                          <a:cs typeface="Calibri" charset="0"/>
                        </a:rPr>
                        <a:t> </a:t>
                      </a:r>
                      <a:r>
                        <a:rPr sz="1300" b="1" spc="-5" dirty="0">
                          <a:solidFill>
                            <a:schemeClr val="bg1"/>
                          </a:solidFill>
                          <a:latin typeface="Calibri" charset="0"/>
                          <a:ea typeface="Calibri" charset="0"/>
                          <a:cs typeface="Calibri" charset="0"/>
                        </a:rPr>
                        <a:t>=</a:t>
                      </a:r>
                      <a:r>
                        <a:rPr lang="en-US" sz="1300" b="1" spc="-5" dirty="0">
                          <a:solidFill>
                            <a:schemeClr val="bg1"/>
                          </a:solidFill>
                          <a:latin typeface="Calibri" charset="0"/>
                          <a:ea typeface="Calibri" charset="0"/>
                          <a:cs typeface="Calibri" charset="0"/>
                        </a:rPr>
                        <a:t> </a:t>
                      </a:r>
                      <a:r>
                        <a:rPr sz="1300" b="1" spc="-5" dirty="0">
                          <a:solidFill>
                            <a:schemeClr val="bg1"/>
                          </a:solidFill>
                          <a:latin typeface="Calibri" charset="0"/>
                          <a:ea typeface="Calibri" charset="0"/>
                          <a:cs typeface="Calibri" charset="0"/>
                        </a:rPr>
                        <a:t>476)</a:t>
                      </a:r>
                      <a:endParaRPr sz="1300" dirty="0">
                        <a:solidFill>
                          <a:schemeClr val="bg1"/>
                        </a:solidFill>
                        <a:latin typeface="Calibri" charset="0"/>
                        <a:ea typeface="Calibri" charset="0"/>
                        <a:cs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7AE3E"/>
                    </a:solidFill>
                  </a:tcPr>
                </a:tc>
                <a:tc>
                  <a:txBody>
                    <a:bodyPr/>
                    <a:lstStyle/>
                    <a:p>
                      <a:pPr marL="11113" indent="0" algn="ctr">
                        <a:lnSpc>
                          <a:spcPct val="100000"/>
                        </a:lnSpc>
                        <a:tabLst/>
                      </a:pPr>
                      <a:r>
                        <a:rPr sz="1300" b="1" spc="-5" dirty="0">
                          <a:solidFill>
                            <a:schemeClr val="bg1"/>
                          </a:solidFill>
                          <a:latin typeface="Calibri" charset="0"/>
                          <a:ea typeface="Calibri" charset="0"/>
                          <a:cs typeface="Calibri" charset="0"/>
                        </a:rPr>
                        <a:t>Placeb</a:t>
                      </a:r>
                      <a:r>
                        <a:rPr lang="en-US" sz="1300" b="1" spc="-5" dirty="0">
                          <a:solidFill>
                            <a:schemeClr val="bg1"/>
                          </a:solidFill>
                          <a:latin typeface="Calibri" charset="0"/>
                          <a:ea typeface="Calibri" charset="0"/>
                          <a:cs typeface="Calibri" charset="0"/>
                        </a:rPr>
                        <a:t>o</a:t>
                      </a:r>
                    </a:p>
                    <a:p>
                      <a:pPr marL="11113" indent="0" algn="ctr">
                        <a:lnSpc>
                          <a:spcPct val="100000"/>
                        </a:lnSpc>
                        <a:tabLst/>
                      </a:pPr>
                      <a:r>
                        <a:rPr sz="1300" b="1" spc="-5" dirty="0">
                          <a:solidFill>
                            <a:schemeClr val="bg1"/>
                          </a:solidFill>
                          <a:latin typeface="Calibri" charset="0"/>
                          <a:ea typeface="Calibri" charset="0"/>
                          <a:cs typeface="Calibri" charset="0"/>
                        </a:rPr>
                        <a:t>(N</a:t>
                      </a:r>
                      <a:r>
                        <a:rPr lang="en-US" sz="1300" b="1" spc="-5" dirty="0">
                          <a:solidFill>
                            <a:schemeClr val="bg1"/>
                          </a:solidFill>
                          <a:latin typeface="Calibri" charset="0"/>
                          <a:ea typeface="Calibri" charset="0"/>
                          <a:cs typeface="Calibri" charset="0"/>
                        </a:rPr>
                        <a:t> </a:t>
                      </a:r>
                      <a:r>
                        <a:rPr sz="1300" b="1" spc="-5" dirty="0">
                          <a:solidFill>
                            <a:schemeClr val="bg1"/>
                          </a:solidFill>
                          <a:latin typeface="Calibri" charset="0"/>
                          <a:ea typeface="Calibri" charset="0"/>
                          <a:cs typeface="Calibri" charset="0"/>
                        </a:rPr>
                        <a:t>=</a:t>
                      </a:r>
                      <a:r>
                        <a:rPr lang="en-US" sz="1300" b="1" spc="-5" dirty="0">
                          <a:solidFill>
                            <a:schemeClr val="bg1"/>
                          </a:solidFill>
                          <a:latin typeface="Calibri" charset="0"/>
                          <a:ea typeface="Calibri" charset="0"/>
                          <a:cs typeface="Calibri" charset="0"/>
                        </a:rPr>
                        <a:t> </a:t>
                      </a:r>
                      <a:r>
                        <a:rPr sz="1300" b="1" spc="-5" dirty="0">
                          <a:solidFill>
                            <a:schemeClr val="bg1"/>
                          </a:solidFill>
                          <a:latin typeface="Calibri" charset="0"/>
                          <a:ea typeface="Calibri" charset="0"/>
                          <a:cs typeface="Calibri" charset="0"/>
                        </a:rPr>
                        <a:t>237)</a:t>
                      </a:r>
                      <a:endParaRPr sz="1300" dirty="0">
                        <a:solidFill>
                          <a:schemeClr val="bg1"/>
                        </a:solidFill>
                        <a:latin typeface="Calibri" charset="0"/>
                        <a:ea typeface="Calibri" charset="0"/>
                        <a:cs typeface="Calibri"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8024"/>
                    </a:solidFill>
                  </a:tcPr>
                </a:tc>
                <a:extLst>
                  <a:ext uri="{0D108BD9-81ED-4DB2-BD59-A6C34878D82A}">
                    <a16:rowId xmlns:a16="http://schemas.microsoft.com/office/drawing/2014/main" val="10000"/>
                  </a:ext>
                </a:extLst>
              </a:tr>
              <a:tr h="227254">
                <a:tc>
                  <a:txBody>
                    <a:bodyPr/>
                    <a:lstStyle/>
                    <a:p>
                      <a:pPr marL="635">
                        <a:lnSpc>
                          <a:spcPct val="100000"/>
                        </a:lnSpc>
                        <a:spcBef>
                          <a:spcPts val="55"/>
                        </a:spcBef>
                      </a:pPr>
                      <a:r>
                        <a:rPr lang="en-US" sz="1300" b="1" dirty="0">
                          <a:latin typeface="Calibri" charset="0"/>
                          <a:ea typeface="Calibri" charset="0"/>
                          <a:cs typeface="Calibri" charset="0"/>
                        </a:rPr>
                        <a:t>  </a:t>
                      </a:r>
                      <a:r>
                        <a:rPr sz="1300" b="1" dirty="0">
                          <a:latin typeface="Calibri" charset="0"/>
                          <a:ea typeface="Calibri" charset="0"/>
                          <a:cs typeface="Calibri" charset="0"/>
                        </a:rPr>
                        <a:t>Median </a:t>
                      </a:r>
                      <a:r>
                        <a:rPr lang="en-US" sz="1300" b="1" spc="-5" dirty="0">
                          <a:latin typeface="Calibri" charset="0"/>
                          <a:ea typeface="Calibri" charset="0"/>
                          <a:cs typeface="Calibri" charset="0"/>
                        </a:rPr>
                        <a:t>OS</a:t>
                      </a:r>
                      <a:r>
                        <a:rPr sz="1300" b="1" spc="-5" dirty="0">
                          <a:latin typeface="Calibri" charset="0"/>
                          <a:ea typeface="Calibri" charset="0"/>
                          <a:cs typeface="Calibri" charset="0"/>
                        </a:rPr>
                        <a:t>,</a:t>
                      </a:r>
                      <a:r>
                        <a:rPr sz="1300" b="1" spc="-75" dirty="0">
                          <a:latin typeface="Calibri" charset="0"/>
                          <a:ea typeface="Calibri" charset="0"/>
                          <a:cs typeface="Calibri" charset="0"/>
                        </a:rPr>
                        <a:t> </a:t>
                      </a:r>
                      <a:r>
                        <a:rPr sz="1300" b="1" spc="-5" dirty="0">
                          <a:latin typeface="Calibri" charset="0"/>
                          <a:ea typeface="Calibri" charset="0"/>
                          <a:cs typeface="Calibri" charset="0"/>
                        </a:rPr>
                        <a:t>months</a:t>
                      </a:r>
                      <a:endParaRPr sz="1300" dirty="0">
                        <a:latin typeface="Calibri" charset="0"/>
                        <a:ea typeface="Calibri" charset="0"/>
                        <a:cs typeface="Calibri" charset="0"/>
                      </a:endParaRPr>
                    </a:p>
                  </a:txBody>
                  <a:tcPr marL="0" marR="0"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55"/>
                        </a:spcBef>
                      </a:pPr>
                      <a:r>
                        <a:rPr lang="en-US" sz="1300" b="1" spc="-5" dirty="0">
                          <a:solidFill>
                            <a:srgbClr val="67AE3E"/>
                          </a:solidFill>
                          <a:latin typeface="Calibri" charset="0"/>
                          <a:ea typeface="Calibri" charset="0"/>
                          <a:cs typeface="Calibri" charset="0"/>
                        </a:rPr>
                        <a:t>NR</a:t>
                      </a:r>
                      <a:endParaRPr sz="1300" dirty="0">
                        <a:solidFill>
                          <a:srgbClr val="67AE3E"/>
                        </a:solidFill>
                        <a:latin typeface="Calibri" charset="0"/>
                        <a:ea typeface="Calibri" charset="0"/>
                        <a:cs typeface="Calibri" charset="0"/>
                      </a:endParaRPr>
                    </a:p>
                  </a:txBody>
                  <a:tcPr marL="0" marR="0"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390" algn="ctr">
                        <a:lnSpc>
                          <a:spcPct val="100000"/>
                        </a:lnSpc>
                        <a:spcBef>
                          <a:spcPts val="75"/>
                        </a:spcBef>
                      </a:pPr>
                      <a:r>
                        <a:rPr lang="en-US" sz="1300" b="1" spc="-5" dirty="0">
                          <a:solidFill>
                            <a:srgbClr val="EA8024"/>
                          </a:solidFill>
                          <a:latin typeface="Calibri" charset="0"/>
                          <a:ea typeface="Calibri" charset="0"/>
                          <a:cs typeface="Calibri" charset="0"/>
                        </a:rPr>
                        <a:t>28.7</a:t>
                      </a:r>
                      <a:endParaRPr sz="1300" dirty="0">
                        <a:solidFill>
                          <a:srgbClr val="EA8024"/>
                        </a:solidFill>
                        <a:latin typeface="Calibri" charset="0"/>
                        <a:ea typeface="Calibri" charset="0"/>
                        <a:cs typeface="Calibri" charset="0"/>
                      </a:endParaRPr>
                    </a:p>
                  </a:txBody>
                  <a:tcPr marL="0" marR="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3035">
                <a:tc>
                  <a:txBody>
                    <a:bodyPr/>
                    <a:lstStyle/>
                    <a:p>
                      <a:pPr marL="635">
                        <a:lnSpc>
                          <a:spcPct val="100000"/>
                        </a:lnSpc>
                        <a:spcBef>
                          <a:spcPts val="35"/>
                        </a:spcBef>
                      </a:pPr>
                      <a:r>
                        <a:rPr lang="en-US" sz="1300" spc="-5" dirty="0">
                          <a:latin typeface="Calibri" charset="0"/>
                          <a:ea typeface="Calibri" charset="0"/>
                          <a:cs typeface="Calibri" charset="0"/>
                        </a:rPr>
                        <a:t>    </a:t>
                      </a:r>
                      <a:r>
                        <a:rPr sz="1300" spc="-5" dirty="0">
                          <a:latin typeface="Calibri" charset="0"/>
                          <a:ea typeface="Calibri" charset="0"/>
                          <a:cs typeface="Calibri" charset="0"/>
                        </a:rPr>
                        <a:t>12-month </a:t>
                      </a:r>
                      <a:r>
                        <a:rPr lang="en-US" sz="1300" spc="-5" dirty="0">
                          <a:latin typeface="Calibri" charset="0"/>
                          <a:ea typeface="Calibri" charset="0"/>
                          <a:cs typeface="Calibri" charset="0"/>
                        </a:rPr>
                        <a:t>OS </a:t>
                      </a:r>
                      <a:r>
                        <a:rPr sz="1300" spc="-5" dirty="0">
                          <a:latin typeface="Calibri" charset="0"/>
                          <a:ea typeface="Calibri" charset="0"/>
                          <a:cs typeface="Calibri" charset="0"/>
                        </a:rPr>
                        <a:t>rate</a:t>
                      </a:r>
                      <a:endParaRPr sz="1300" dirty="0">
                        <a:latin typeface="Calibri" charset="0"/>
                        <a:ea typeface="Calibri" charset="0"/>
                        <a:cs typeface="Calibri" charset="0"/>
                      </a:endParaRPr>
                    </a:p>
                  </a:txBody>
                  <a:tcPr marL="0" marR="0" marT="33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28575" algn="ctr">
                        <a:lnSpc>
                          <a:spcPct val="100000"/>
                        </a:lnSpc>
                        <a:spcBef>
                          <a:spcPts val="10"/>
                        </a:spcBef>
                      </a:pPr>
                      <a:r>
                        <a:rPr lang="en-US" sz="1300" spc="-10" dirty="0">
                          <a:solidFill>
                            <a:srgbClr val="67AE3E"/>
                          </a:solidFill>
                          <a:latin typeface="Calibri" charset="0"/>
                          <a:ea typeface="Calibri" charset="0"/>
                          <a:cs typeface="Calibri" charset="0"/>
                        </a:rPr>
                        <a:t> 83.1</a:t>
                      </a:r>
                      <a:r>
                        <a:rPr sz="1300" spc="-10" dirty="0">
                          <a:solidFill>
                            <a:srgbClr val="67AE3E"/>
                          </a:solidFill>
                          <a:latin typeface="Calibri" charset="0"/>
                          <a:ea typeface="Calibri" charset="0"/>
                          <a:cs typeface="Calibri" charset="0"/>
                        </a:rPr>
                        <a:t>%</a:t>
                      </a:r>
                      <a:endParaRPr sz="1300" dirty="0">
                        <a:solidFill>
                          <a:srgbClr val="67AE3E"/>
                        </a:solidFill>
                        <a:latin typeface="Calibri" charset="0"/>
                        <a:ea typeface="Calibri" charset="0"/>
                        <a:cs typeface="Calibri" charset="0"/>
                      </a:endParaRPr>
                    </a:p>
                  </a:txBody>
                  <a:tcPr marL="0" marR="0" marT="9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390" algn="ctr">
                        <a:lnSpc>
                          <a:spcPct val="100000"/>
                        </a:lnSpc>
                        <a:spcBef>
                          <a:spcPts val="10"/>
                        </a:spcBef>
                      </a:pPr>
                      <a:r>
                        <a:rPr lang="en-US" sz="1300" spc="-5" dirty="0">
                          <a:solidFill>
                            <a:srgbClr val="EA8024"/>
                          </a:solidFill>
                          <a:latin typeface="Calibri" charset="0"/>
                          <a:ea typeface="Calibri" charset="0"/>
                          <a:cs typeface="Calibri" charset="0"/>
                        </a:rPr>
                        <a:t>75.3</a:t>
                      </a:r>
                      <a:r>
                        <a:rPr sz="1300" spc="-5" dirty="0">
                          <a:solidFill>
                            <a:srgbClr val="EA8024"/>
                          </a:solidFill>
                          <a:latin typeface="Calibri" charset="0"/>
                          <a:ea typeface="Calibri" charset="0"/>
                          <a:cs typeface="Calibri" charset="0"/>
                        </a:rPr>
                        <a:t>%</a:t>
                      </a:r>
                      <a:endParaRPr sz="1300" dirty="0">
                        <a:solidFill>
                          <a:srgbClr val="EA8024"/>
                        </a:solidFill>
                        <a:latin typeface="Calibri" charset="0"/>
                        <a:ea typeface="Calibri" charset="0"/>
                        <a:cs typeface="Calibri" charset="0"/>
                      </a:endParaRPr>
                    </a:p>
                  </a:txBody>
                  <a:tcPr marL="0" marR="0" marT="9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7632">
                <a:tc>
                  <a:txBody>
                    <a:bodyPr/>
                    <a:lstStyle/>
                    <a:p>
                      <a:pPr marL="635">
                        <a:lnSpc>
                          <a:spcPct val="100000"/>
                        </a:lnSpc>
                        <a:spcBef>
                          <a:spcPts val="105"/>
                        </a:spcBef>
                      </a:pPr>
                      <a:r>
                        <a:rPr lang="en-US" sz="1300" spc="-5" dirty="0">
                          <a:latin typeface="Calibri" charset="0"/>
                          <a:ea typeface="Calibri" charset="0"/>
                          <a:cs typeface="Calibri" charset="0"/>
                        </a:rPr>
                        <a:t>    24</a:t>
                      </a:r>
                      <a:r>
                        <a:rPr sz="1300" spc="-5" dirty="0">
                          <a:latin typeface="Calibri" charset="0"/>
                          <a:ea typeface="Calibri" charset="0"/>
                          <a:cs typeface="Calibri" charset="0"/>
                        </a:rPr>
                        <a:t>-month </a:t>
                      </a:r>
                      <a:r>
                        <a:rPr lang="en-US" sz="1300" spc="-5" dirty="0">
                          <a:latin typeface="Calibri" charset="0"/>
                          <a:ea typeface="Calibri" charset="0"/>
                          <a:cs typeface="Calibri" charset="0"/>
                        </a:rPr>
                        <a:t>OS </a:t>
                      </a:r>
                      <a:r>
                        <a:rPr sz="1300" spc="-5" dirty="0">
                          <a:latin typeface="Calibri" charset="0"/>
                          <a:ea typeface="Calibri" charset="0"/>
                          <a:cs typeface="Calibri" charset="0"/>
                        </a:rPr>
                        <a:t>rate</a:t>
                      </a:r>
                      <a:endParaRPr sz="1300" dirty="0">
                        <a:latin typeface="Calibri" charset="0"/>
                        <a:ea typeface="Calibri" charset="0"/>
                        <a:cs typeface="Calibri" charset="0"/>
                      </a:endParaRPr>
                    </a:p>
                  </a:txBody>
                  <a:tcPr marL="0" marR="0"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28575" algn="ctr">
                        <a:lnSpc>
                          <a:spcPct val="100000"/>
                        </a:lnSpc>
                        <a:spcBef>
                          <a:spcPts val="85"/>
                        </a:spcBef>
                      </a:pPr>
                      <a:r>
                        <a:rPr lang="en-US" sz="1300" spc="-10" dirty="0">
                          <a:solidFill>
                            <a:srgbClr val="67AE3E"/>
                          </a:solidFill>
                          <a:latin typeface="Calibri" charset="0"/>
                          <a:ea typeface="Calibri" charset="0"/>
                          <a:cs typeface="Calibri" charset="0"/>
                        </a:rPr>
                        <a:t> 66.3</a:t>
                      </a:r>
                      <a:r>
                        <a:rPr sz="1300" spc="-10" dirty="0">
                          <a:solidFill>
                            <a:srgbClr val="67AE3E"/>
                          </a:solidFill>
                          <a:latin typeface="Calibri" charset="0"/>
                          <a:ea typeface="Calibri" charset="0"/>
                          <a:cs typeface="Calibri" charset="0"/>
                        </a:rPr>
                        <a:t>%</a:t>
                      </a:r>
                      <a:endParaRPr sz="1300" dirty="0">
                        <a:solidFill>
                          <a:srgbClr val="67AE3E"/>
                        </a:solidFill>
                        <a:latin typeface="Calibri" charset="0"/>
                        <a:ea typeface="Calibri" charset="0"/>
                        <a:cs typeface="Calibri" charset="0"/>
                      </a:endParaRPr>
                    </a:p>
                  </a:txBody>
                  <a:tcPr marL="0" marR="0"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390" algn="ctr">
                        <a:lnSpc>
                          <a:spcPct val="100000"/>
                        </a:lnSpc>
                        <a:spcBef>
                          <a:spcPts val="85"/>
                        </a:spcBef>
                      </a:pPr>
                      <a:r>
                        <a:rPr lang="en-US" sz="1300" spc="-5" dirty="0">
                          <a:solidFill>
                            <a:srgbClr val="EA8024"/>
                          </a:solidFill>
                          <a:latin typeface="Calibri" charset="0"/>
                          <a:ea typeface="Calibri" charset="0"/>
                          <a:cs typeface="Calibri" charset="0"/>
                        </a:rPr>
                        <a:t>55.6</a:t>
                      </a:r>
                      <a:r>
                        <a:rPr sz="1300" spc="-5" dirty="0">
                          <a:solidFill>
                            <a:srgbClr val="EA8024"/>
                          </a:solidFill>
                          <a:latin typeface="Calibri" charset="0"/>
                          <a:ea typeface="Calibri" charset="0"/>
                          <a:cs typeface="Calibri" charset="0"/>
                        </a:rPr>
                        <a:t>%</a:t>
                      </a:r>
                      <a:endParaRPr sz="1300" dirty="0">
                        <a:solidFill>
                          <a:srgbClr val="EA8024"/>
                        </a:solidFill>
                        <a:latin typeface="Calibri" charset="0"/>
                        <a:ea typeface="Calibri" charset="0"/>
                        <a:cs typeface="Calibri" charset="0"/>
                      </a:endParaRPr>
                    </a:p>
                  </a:txBody>
                  <a:tcPr marL="0" marR="0" marT="8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 name="object 280">
            <a:extLst>
              <a:ext uri="{FF2B5EF4-FFF2-40B4-BE49-F238E27FC236}">
                <a16:creationId xmlns:a16="http://schemas.microsoft.com/office/drawing/2014/main" id="{632E56B0-5FE6-3C43-B31A-329DC6467E94}"/>
              </a:ext>
            </a:extLst>
          </p:cNvPr>
          <p:cNvSpPr txBox="1"/>
          <p:nvPr/>
        </p:nvSpPr>
        <p:spPr>
          <a:xfrm>
            <a:off x="5852342" y="3861048"/>
            <a:ext cx="2191841" cy="563998"/>
          </a:xfrm>
          <a:prstGeom prst="rect">
            <a:avLst/>
          </a:prstGeom>
          <a:solidFill>
            <a:srgbClr val="004383"/>
          </a:solidFill>
          <a:ln>
            <a:solidFill>
              <a:schemeClr val="bg1"/>
            </a:solidFill>
          </a:ln>
        </p:spPr>
        <p:txBody>
          <a:bodyPr vert="horz" wrap="square" lIns="0" tIns="10001" rIns="0" bIns="0" rtlCol="0" anchor="ctr">
            <a:noAutofit/>
          </a:bodyPr>
          <a:lstStyle/>
          <a:p>
            <a:pPr marL="5715" marR="0" lvl="0" indent="0" algn="ctr" defTabSz="455613" rtl="0" eaLnBrk="1" fontAlgn="auto" latinLnBrk="0" hangingPunct="1">
              <a:lnSpc>
                <a:spcPct val="100000"/>
              </a:lnSpc>
              <a:spcBef>
                <a:spcPts val="79"/>
              </a:spcBef>
              <a:spcAft>
                <a:spcPts val="0"/>
              </a:spcAft>
              <a:buClrTx/>
              <a:buSzTx/>
              <a:buFontTx/>
              <a:buNone/>
              <a:tabLst/>
              <a:defRPr/>
            </a:pPr>
            <a:r>
              <a:rPr kumimoji="0" sz="1400" b="1" i="0" u="none" strike="noStrike" kern="1200" cap="none" spc="0" normalizeH="0" baseline="0" noProof="0" dirty="0">
                <a:ln>
                  <a:noFill/>
                </a:ln>
                <a:solidFill>
                  <a:srgbClr val="FFFFFF"/>
                </a:solidFill>
                <a:effectLst/>
                <a:uLnTx/>
                <a:uFillTx/>
                <a:latin typeface="Calibri" charset="0"/>
                <a:ea typeface="Calibri" charset="0"/>
                <a:cs typeface="Calibri" charset="0"/>
              </a:rPr>
              <a:t>Stratified hazard ratio</a:t>
            </a:r>
            <a:r>
              <a:rPr kumimoji="0" lang="en-US" sz="1400" b="1" i="0" u="none" strike="noStrike" kern="1200" cap="none" spc="0" normalizeH="0" baseline="0" noProof="0" dirty="0">
                <a:ln>
                  <a:noFill/>
                </a:ln>
                <a:solidFill>
                  <a:srgbClr val="FFFFFF"/>
                </a:solidFill>
                <a:effectLst/>
                <a:uLnTx/>
                <a:uFillTx/>
                <a:latin typeface="Calibri" charset="0"/>
                <a:ea typeface="Calibri" charset="0"/>
                <a:cs typeface="Calibri" charset="0"/>
              </a:rPr>
              <a:t> =</a:t>
            </a:r>
            <a:r>
              <a:rPr kumimoji="0" sz="1400" b="1" i="0" u="none" strike="noStrike" kern="1200" cap="none" spc="0" normalizeH="0" baseline="0" noProof="0" dirty="0">
                <a:ln>
                  <a:noFill/>
                </a:ln>
                <a:solidFill>
                  <a:srgbClr val="FFFFFF"/>
                </a:solidFill>
                <a:effectLst/>
                <a:uLnTx/>
                <a:uFillTx/>
                <a:latin typeface="Calibri" charset="0"/>
                <a:ea typeface="Calibri" charset="0"/>
                <a:cs typeface="Calibri" charset="0"/>
              </a:rPr>
              <a:t> </a:t>
            </a:r>
            <a:r>
              <a:rPr kumimoji="0" lang="en-US" sz="1400" b="1" i="0" u="none" strike="noStrike" kern="1200" cap="none" spc="0" normalizeH="0" baseline="0" noProof="0" dirty="0">
                <a:ln>
                  <a:noFill/>
                </a:ln>
                <a:solidFill>
                  <a:srgbClr val="FFFFFF"/>
                </a:solidFill>
                <a:effectLst/>
                <a:uLnTx/>
                <a:uFillTx/>
                <a:latin typeface="Calibri" charset="0"/>
                <a:ea typeface="Calibri" charset="0"/>
                <a:cs typeface="Calibri" charset="0"/>
              </a:rPr>
              <a:t>0.68</a:t>
            </a:r>
            <a:endParaRPr kumimoji="0" sz="1400" b="1" i="0" u="none" strike="noStrike" kern="1200" cap="none" spc="0" normalizeH="0" baseline="0" noProof="0" dirty="0">
              <a:ln>
                <a:noFill/>
              </a:ln>
              <a:solidFill>
                <a:srgbClr val="FFFFFF"/>
              </a:solidFill>
              <a:effectLst/>
              <a:uLnTx/>
              <a:uFillTx/>
              <a:latin typeface="Calibri" charset="0"/>
              <a:ea typeface="Calibri" charset="0"/>
              <a:cs typeface="Calibri" charset="0"/>
            </a:endParaRPr>
          </a:p>
          <a:p>
            <a:pPr marL="4763" marR="0" lvl="0" indent="0" algn="ctr" defTabSz="455613" rtl="0" eaLnBrk="1" fontAlgn="auto" latinLnBrk="0" hangingPunct="1">
              <a:lnSpc>
                <a:spcPct val="100000"/>
              </a:lnSpc>
              <a:spcBef>
                <a:spcPts val="4"/>
              </a:spcBef>
              <a:spcAft>
                <a:spcPts val="0"/>
              </a:spcAft>
              <a:buClrTx/>
              <a:buSzTx/>
              <a:buFontTx/>
              <a:buNone/>
              <a:tabLst/>
              <a:defRPr/>
            </a:pPr>
            <a:r>
              <a:rPr kumimoji="0" sz="1400" b="1" i="0" u="none" strike="noStrike" kern="1200" cap="none" spc="-8" normalizeH="0" baseline="0" noProof="0" dirty="0">
                <a:ln>
                  <a:noFill/>
                </a:ln>
                <a:solidFill>
                  <a:srgbClr val="FFFFFF"/>
                </a:solidFill>
                <a:effectLst/>
                <a:uLnTx/>
                <a:uFillTx/>
                <a:latin typeface="Calibri" charset="0"/>
                <a:ea typeface="Calibri" charset="0"/>
                <a:cs typeface="Calibri" charset="0"/>
              </a:rPr>
              <a:t>Two-sided</a:t>
            </a:r>
            <a:r>
              <a:rPr kumimoji="0" sz="1400" b="1" i="0" u="none" strike="noStrike" kern="1200" cap="none" spc="-79" normalizeH="0" baseline="0" noProof="0" dirty="0">
                <a:ln>
                  <a:noFill/>
                </a:ln>
                <a:solidFill>
                  <a:srgbClr val="FFFFFF"/>
                </a:solidFill>
                <a:effectLst/>
                <a:uLnTx/>
                <a:uFillTx/>
                <a:latin typeface="Calibri" charset="0"/>
                <a:ea typeface="Calibri" charset="0"/>
                <a:cs typeface="Calibri" charset="0"/>
              </a:rPr>
              <a:t> </a:t>
            </a:r>
            <a:r>
              <a:rPr kumimoji="0" lang="en-US" sz="1400" b="1" i="1" u="none" strike="noStrike" kern="1200" cap="none" spc="0" normalizeH="0" baseline="0" noProof="0" dirty="0">
                <a:ln>
                  <a:noFill/>
                </a:ln>
                <a:solidFill>
                  <a:srgbClr val="FFFFFF"/>
                </a:solidFill>
                <a:effectLst/>
                <a:uLnTx/>
                <a:uFillTx/>
                <a:latin typeface="Calibri" charset="0"/>
                <a:ea typeface="Calibri" charset="0"/>
                <a:cs typeface="Calibri" charset="0"/>
              </a:rPr>
              <a:t>p</a:t>
            </a:r>
            <a:r>
              <a:rPr kumimoji="0" lang="en-US" sz="1400" b="1" i="0" u="none" strike="noStrike" kern="1200" cap="none" spc="0" normalizeH="0" baseline="0" noProof="0" dirty="0">
                <a:ln>
                  <a:noFill/>
                </a:ln>
                <a:solidFill>
                  <a:srgbClr val="FFFFFF"/>
                </a:solidFill>
                <a:effectLst/>
                <a:uLnTx/>
                <a:uFillTx/>
                <a:latin typeface="Calibri" charset="0"/>
                <a:ea typeface="Calibri" charset="0"/>
                <a:cs typeface="Calibri" charset="0"/>
              </a:rPr>
              <a:t> = </a:t>
            </a:r>
            <a:r>
              <a:rPr kumimoji="0" lang="nb-NO" sz="1400" b="1" i="0" u="none" strike="noStrike" kern="1200" cap="none" spc="0" normalizeH="0" baseline="0" noProof="0" dirty="0">
                <a:ln>
                  <a:noFill/>
                </a:ln>
                <a:solidFill>
                  <a:srgbClr val="FFFFFF"/>
                </a:solidFill>
                <a:effectLst/>
                <a:uLnTx/>
                <a:uFillTx/>
                <a:latin typeface="Calibri" charset="0"/>
                <a:ea typeface="Calibri" charset="0"/>
                <a:cs typeface="Calibri" charset="0"/>
              </a:rPr>
              <a:t>0.0025</a:t>
            </a:r>
          </a:p>
        </p:txBody>
      </p:sp>
      <p:sp>
        <p:nvSpPr>
          <p:cNvPr id="3" name="TextBox 2"/>
          <p:cNvSpPr txBox="1"/>
          <p:nvPr/>
        </p:nvSpPr>
        <p:spPr>
          <a:xfrm>
            <a:off x="6735491" y="3042964"/>
            <a:ext cx="1366013" cy="307777"/>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67AE3E"/>
                </a:solidFill>
                <a:effectLst/>
                <a:uLnTx/>
                <a:uFillTx/>
                <a:latin typeface="Calibri" charset="0"/>
                <a:ea typeface="Calibri" charset="0"/>
                <a:cs typeface="Calibri" charset="0"/>
              </a:rPr>
              <a:t>Durvalumab</a:t>
            </a:r>
            <a:endParaRPr kumimoji="0" lang="en-US" sz="1400" b="1" i="0" u="none" strike="noStrike" kern="1200" cap="none" spc="0" normalizeH="0" baseline="0" noProof="0" dirty="0">
              <a:ln>
                <a:noFill/>
              </a:ln>
              <a:solidFill>
                <a:srgbClr val="67AE3E"/>
              </a:solidFill>
              <a:effectLst/>
              <a:uLnTx/>
              <a:uFillTx/>
              <a:latin typeface="Calibri" charset="0"/>
              <a:ea typeface="Calibri" charset="0"/>
              <a:cs typeface="Calibri" charset="0"/>
            </a:endParaRPr>
          </a:p>
        </p:txBody>
      </p:sp>
      <p:sp>
        <p:nvSpPr>
          <p:cNvPr id="11" name="TextBox 10"/>
          <p:cNvSpPr txBox="1"/>
          <p:nvPr/>
        </p:nvSpPr>
        <p:spPr>
          <a:xfrm>
            <a:off x="7054510" y="3383998"/>
            <a:ext cx="1366013" cy="307777"/>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EA8024"/>
                </a:solidFill>
                <a:effectLst/>
                <a:uLnTx/>
                <a:uFillTx/>
                <a:latin typeface="Calibri" charset="0"/>
                <a:ea typeface="Calibri" charset="0"/>
                <a:cs typeface="Calibri" charset="0"/>
              </a:rPr>
              <a:t>Placebo</a:t>
            </a:r>
          </a:p>
        </p:txBody>
      </p:sp>
      <p:sp>
        <p:nvSpPr>
          <p:cNvPr id="12" name="object 258">
            <a:extLst>
              <a:ext uri="{FF2B5EF4-FFF2-40B4-BE49-F238E27FC236}">
                <a16:creationId xmlns:a16="http://schemas.microsoft.com/office/drawing/2014/main" id="{270F47AF-E257-8B43-BCE3-2F27029C6EEC}"/>
              </a:ext>
            </a:extLst>
          </p:cNvPr>
          <p:cNvSpPr txBox="1"/>
          <p:nvPr/>
        </p:nvSpPr>
        <p:spPr>
          <a:xfrm>
            <a:off x="471943" y="2109420"/>
            <a:ext cx="215444" cy="2293826"/>
          </a:xfrm>
          <a:prstGeom prst="rect">
            <a:avLst/>
          </a:prstGeom>
        </p:spPr>
        <p:txBody>
          <a:bodyPr vert="vert270" wrap="square" lIns="0" tIns="0" rIns="0" bIns="0" rtlCol="0">
            <a:spAutoFit/>
          </a:bodyPr>
          <a:lstStyle/>
          <a:p>
            <a:pPr marL="9525" marR="0" lvl="0" indent="0" algn="ctr" defTabSz="45561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P</a:t>
            </a:r>
            <a:r>
              <a:rPr kumimoji="0" sz="14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rob</a:t>
            </a:r>
            <a:r>
              <a:rPr kumimoji="0" sz="1400" b="1" i="0" u="none" strike="noStrike" kern="1200" cap="none" spc="-4"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a</a:t>
            </a:r>
            <a:r>
              <a:rPr kumimoji="0" sz="14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b</a:t>
            </a:r>
            <a:r>
              <a:rPr kumimoji="0" sz="1400" b="1" i="0" u="none" strike="noStrike" kern="1200" cap="none" spc="-8"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i</a:t>
            </a:r>
            <a:r>
              <a:rPr kumimoji="0" sz="1400" b="1" i="0" u="none" strike="noStrike" kern="1200" cap="none" spc="-4"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li</a:t>
            </a:r>
            <a:r>
              <a:rPr kumimoji="0" sz="14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ty</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rPr>
              <a:t> of overall survival</a:t>
            </a:r>
            <a:endParaRPr kumimoji="0" sz="1400" b="1" i="0" u="none" strike="noStrike" kern="1200" cap="none" spc="0" normalizeH="0" baseline="0" noProof="0" dirty="0">
              <a:ln>
                <a:noFill/>
              </a:ln>
              <a:solidFill>
                <a:srgbClr val="000000"/>
              </a:solidFill>
              <a:effectLst/>
              <a:uLnTx/>
              <a:uFillTx/>
              <a:latin typeface="Calibri" panose="020F0502020204030204" pitchFamily="34" charset="0"/>
              <a:ea typeface=""/>
              <a:cs typeface="Calibri" panose="020F0502020204030204" pitchFamily="34" charset="0"/>
            </a:endParaRPr>
          </a:p>
        </p:txBody>
      </p:sp>
      <p:sp>
        <p:nvSpPr>
          <p:cNvPr id="13" name="object 266">
            <a:extLst>
              <a:ext uri="{FF2B5EF4-FFF2-40B4-BE49-F238E27FC236}">
                <a16:creationId xmlns:a16="http://schemas.microsoft.com/office/drawing/2014/main" id="{24F8E0CF-8720-7D4F-8498-2B63EE105BCB}"/>
              </a:ext>
            </a:extLst>
          </p:cNvPr>
          <p:cNvSpPr txBox="1"/>
          <p:nvPr/>
        </p:nvSpPr>
        <p:spPr>
          <a:xfrm>
            <a:off x="2815094" y="5051718"/>
            <a:ext cx="2568240" cy="239489"/>
          </a:xfrm>
          <a:prstGeom prst="rect">
            <a:avLst/>
          </a:prstGeom>
        </p:spPr>
        <p:txBody>
          <a:bodyPr vert="horz" wrap="square" lIns="0" tIns="23813" rIns="0" bIns="0" rtlCol="0">
            <a:spAutoFit/>
          </a:bodyPr>
          <a:lstStyle/>
          <a:p>
            <a:pPr marL="9525" marR="0" lvl="0" indent="0" algn="ctr" defTabSz="455613" rtl="0" eaLnBrk="1" fontAlgn="auto" latinLnBrk="0" hangingPunct="1">
              <a:lnSpc>
                <a:spcPct val="100000"/>
              </a:lnSpc>
              <a:spcBef>
                <a:spcPts val="113"/>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charset="0"/>
                <a:ea typeface="Calibri" charset="0"/>
                <a:cs typeface="Calibri" charset="0"/>
              </a:rPr>
              <a:t>Months since </a:t>
            </a:r>
            <a:r>
              <a:rPr kumimoji="0" sz="1400" b="1" i="0" u="none" strike="noStrike" kern="1200" cap="none" spc="-8" normalizeH="0" baseline="0" noProof="0" dirty="0">
                <a:ln>
                  <a:noFill/>
                </a:ln>
                <a:solidFill>
                  <a:srgbClr val="000000"/>
                </a:solidFill>
                <a:effectLst/>
                <a:uLnTx/>
                <a:uFillTx/>
                <a:latin typeface="Calibri" charset="0"/>
                <a:ea typeface="Calibri" charset="0"/>
                <a:cs typeface="Calibri" charset="0"/>
              </a:rPr>
              <a:t>randomization</a:t>
            </a:r>
            <a:endParaRPr kumimoji="0" sz="1400" b="1"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14" name="TextBox 13"/>
          <p:cNvSpPr txBox="1"/>
          <p:nvPr/>
        </p:nvSpPr>
        <p:spPr>
          <a:xfrm>
            <a:off x="179512" y="6381328"/>
            <a:ext cx="7560840" cy="338554"/>
          </a:xfrm>
          <a:prstGeom prst="rect">
            <a:avLst/>
          </a:prstGeom>
          <a:noFill/>
        </p:spPr>
        <p:txBody>
          <a:bodyPr wrap="square" rtlCol="0" anchor="b">
            <a:spAutoFit/>
          </a:bodyPr>
          <a:lstStyle/>
          <a:p>
            <a:pPr>
              <a:defRPr/>
            </a:pP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Antonia SJ et al. </a:t>
            </a:r>
            <a:r>
              <a:rPr kumimoji="0" lang="nb-NO" sz="1600" b="0" i="1" u="none" strike="noStrike" kern="1200" cap="none" spc="0" normalizeH="0" baseline="0" noProof="0" dirty="0">
                <a:ln>
                  <a:noFill/>
                </a:ln>
                <a:solidFill>
                  <a:srgbClr val="000000"/>
                </a:solidFill>
                <a:effectLst/>
                <a:uLnTx/>
                <a:uFillTx/>
                <a:latin typeface="Calibri"/>
                <a:ea typeface="MS PGothic" charset="0"/>
                <a:cs typeface="Calibri"/>
              </a:rPr>
              <a:t>N </a:t>
            </a:r>
            <a:r>
              <a:rPr kumimoji="0" lang="nb-NO" sz="1600" b="0" i="1" u="none" strike="noStrike" kern="1200" cap="none" spc="0" normalizeH="0" baseline="0" noProof="0" dirty="0" err="1">
                <a:ln>
                  <a:noFill/>
                </a:ln>
                <a:solidFill>
                  <a:srgbClr val="000000"/>
                </a:solidFill>
                <a:effectLst/>
                <a:uLnTx/>
                <a:uFillTx/>
                <a:latin typeface="Calibri"/>
                <a:ea typeface="MS PGothic" charset="0"/>
                <a:cs typeface="Calibri"/>
              </a:rPr>
              <a:t>Engl</a:t>
            </a:r>
            <a:r>
              <a:rPr kumimoji="0" lang="nb-NO" sz="1600" b="0" i="1" u="none" strike="noStrike" kern="1200" cap="none" spc="0" normalizeH="0" baseline="0" noProof="0" dirty="0">
                <a:ln>
                  <a:noFill/>
                </a:ln>
                <a:solidFill>
                  <a:srgbClr val="000000"/>
                </a:solidFill>
                <a:effectLst/>
                <a:uLnTx/>
                <a:uFillTx/>
                <a:latin typeface="Calibri"/>
                <a:ea typeface="MS PGothic" charset="0"/>
                <a:cs typeface="Calibri"/>
              </a:rPr>
              <a:t> J Med </a:t>
            </a: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2018</a:t>
            </a:r>
            <a:r>
              <a:rPr lang="nb-NO" sz="1600" b="0" dirty="0">
                <a:solidFill>
                  <a:srgbClr val="000000"/>
                </a:solidFill>
                <a:latin typeface="Calibri"/>
                <a:cs typeface="Calibri"/>
              </a:rPr>
              <a:t>;379(24):2342-50.</a:t>
            </a:r>
          </a:p>
        </p:txBody>
      </p:sp>
    </p:spTree>
    <p:custDataLst>
      <p:tags r:id="rId1"/>
    </p:custDataLst>
    <p:extLst>
      <p:ext uri="{BB962C8B-B14F-4D97-AF65-F5344CB8AC3E}">
        <p14:creationId xmlns:p14="http://schemas.microsoft.com/office/powerpoint/2010/main" val="183002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Grade 3 or 4 Toxicity with </a:t>
            </a:r>
            <a:r>
              <a:rPr lang="en-US" dirty="0" err="1"/>
              <a:t>Durvalumab</a:t>
            </a:r>
            <a:r>
              <a:rPr lang="en-US" dirty="0"/>
              <a:t> After Chemoradiation in Stage III NSCLC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33734029"/>
              </p:ext>
            </p:extLst>
          </p:nvPr>
        </p:nvGraphicFramePr>
        <p:xfrm>
          <a:off x="507045" y="1600417"/>
          <a:ext cx="8129910" cy="3340750"/>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937222">
                  <a:extLst>
                    <a:ext uri="{9D8B030D-6E8A-4147-A177-3AD203B41FA5}">
                      <a16:colId xmlns:a16="http://schemas.microsoft.com/office/drawing/2014/main" val="20002"/>
                    </a:ext>
                  </a:extLst>
                </a:gridCol>
              </a:tblGrid>
              <a:tr h="654531">
                <a:tc>
                  <a:txBody>
                    <a:bodyPr/>
                    <a:lstStyle/>
                    <a:p>
                      <a:r>
                        <a:rPr lang="en-US" dirty="0"/>
                        <a:t>Adverse events (Grade 3 or 4)</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dirty="0" err="1"/>
                        <a:t>Durvalumab</a:t>
                      </a:r>
                      <a:endParaRPr lang="en-US" dirty="0"/>
                    </a:p>
                    <a:p>
                      <a:pPr algn="ctr"/>
                      <a:r>
                        <a:rPr lang="en-US" dirty="0"/>
                        <a:t>(N = 475)</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dirty="0"/>
                        <a:t>Placebo</a:t>
                      </a:r>
                    </a:p>
                    <a:p>
                      <a:pPr algn="ctr"/>
                      <a:r>
                        <a:rPr lang="en-US" dirty="0"/>
                        <a:t>(N = 234)</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extLst>
                  <a:ext uri="{0D108BD9-81ED-4DB2-BD59-A6C34878D82A}">
                    <a16:rowId xmlns:a16="http://schemas.microsoft.com/office/drawing/2014/main" val="10000"/>
                  </a:ext>
                </a:extLst>
              </a:tr>
              <a:tr h="374017">
                <a:tc>
                  <a:txBody>
                    <a:bodyPr/>
                    <a:lstStyle/>
                    <a:p>
                      <a:r>
                        <a:rPr lang="en-US" dirty="0"/>
                        <a:t>Any Grade 3 or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dirty="0"/>
                        <a:t>29.9%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dirty="0"/>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10001"/>
                  </a:ext>
                </a:extLst>
              </a:tr>
              <a:tr h="374017">
                <a:tc>
                  <a:txBody>
                    <a:bodyPr/>
                    <a:lstStyle/>
                    <a:p>
                      <a:r>
                        <a:rPr lang="en-US" dirty="0"/>
                        <a:t>Cough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2117">
                <a:tc>
                  <a:txBody>
                    <a:bodyPr/>
                    <a:lstStyle/>
                    <a:p>
                      <a:r>
                        <a:rPr lang="en-US" dirty="0"/>
                        <a:t>Pneumonitis or radiation pneumonitis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3"/>
                  </a:ext>
                </a:extLst>
              </a:tr>
              <a:tr h="374017">
                <a:tc>
                  <a:txBody>
                    <a:bodyPr/>
                    <a:lstStyle/>
                    <a:p>
                      <a:r>
                        <a:rPr lang="en-US" dirty="0"/>
                        <a:t>Dyspnea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4017">
                <a:tc>
                  <a:txBody>
                    <a:bodyPr/>
                    <a:lstStyle/>
                    <a:p>
                      <a:r>
                        <a:rPr lang="en-US" dirty="0"/>
                        <a:t>Diarrhea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5"/>
                  </a:ext>
                </a:extLst>
              </a:tr>
              <a:tr h="374017">
                <a:tc>
                  <a:txBody>
                    <a:bodyPr/>
                    <a:lstStyle/>
                    <a:p>
                      <a:r>
                        <a:rPr lang="en-US" dirty="0"/>
                        <a:t>Pneumonia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4017">
                <a:tc>
                  <a:txBody>
                    <a:bodyPr/>
                    <a:lstStyle/>
                    <a:p>
                      <a:r>
                        <a:rPr lang="en-US" dirty="0"/>
                        <a:t>Anemia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7"/>
                  </a:ext>
                </a:extLst>
              </a:tr>
            </a:tbl>
          </a:graphicData>
        </a:graphic>
      </p:graphicFrame>
      <p:sp>
        <p:nvSpPr>
          <p:cNvPr id="7" name="TextBox 6"/>
          <p:cNvSpPr txBox="1"/>
          <p:nvPr/>
        </p:nvSpPr>
        <p:spPr>
          <a:xfrm>
            <a:off x="179512" y="6135107"/>
            <a:ext cx="7560840" cy="584775"/>
          </a:xfrm>
          <a:prstGeom prst="rect">
            <a:avLst/>
          </a:prstGeom>
          <a:noFill/>
        </p:spPr>
        <p:txBody>
          <a:bodyPr wrap="square" rtlCol="0" anchor="b">
            <a:spAutoFit/>
          </a:bodyPr>
          <a:lstStyle/>
          <a:p>
            <a:pPr>
              <a:defRPr/>
            </a:pP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Antonia SJ et al. </a:t>
            </a:r>
            <a:r>
              <a:rPr kumimoji="0" lang="nb-NO" sz="1600" b="0" i="1" u="none" strike="noStrike" kern="1200" cap="none" spc="0" normalizeH="0" baseline="0" noProof="0" dirty="0">
                <a:ln>
                  <a:noFill/>
                </a:ln>
                <a:solidFill>
                  <a:srgbClr val="000000"/>
                </a:solidFill>
                <a:effectLst/>
                <a:uLnTx/>
                <a:uFillTx/>
                <a:latin typeface="Calibri"/>
                <a:ea typeface="MS PGothic" charset="0"/>
                <a:cs typeface="Calibri"/>
              </a:rPr>
              <a:t>N </a:t>
            </a:r>
            <a:r>
              <a:rPr kumimoji="0" lang="nb-NO" sz="1600" b="0" i="1" u="none" strike="noStrike" kern="1200" cap="none" spc="0" normalizeH="0" baseline="0" noProof="0" dirty="0" err="1">
                <a:ln>
                  <a:noFill/>
                </a:ln>
                <a:solidFill>
                  <a:srgbClr val="000000"/>
                </a:solidFill>
                <a:effectLst/>
                <a:uLnTx/>
                <a:uFillTx/>
                <a:latin typeface="Calibri"/>
                <a:ea typeface="MS PGothic" charset="0"/>
                <a:cs typeface="Calibri"/>
              </a:rPr>
              <a:t>Engl</a:t>
            </a:r>
            <a:r>
              <a:rPr kumimoji="0" lang="nb-NO" sz="1600" b="0" i="1" u="none" strike="noStrike" kern="1200" cap="none" spc="0" normalizeH="0" baseline="0" noProof="0" dirty="0">
                <a:ln>
                  <a:noFill/>
                </a:ln>
                <a:solidFill>
                  <a:srgbClr val="000000"/>
                </a:solidFill>
                <a:effectLst/>
                <a:uLnTx/>
                <a:uFillTx/>
                <a:latin typeface="Calibri"/>
                <a:ea typeface="MS PGothic" charset="0"/>
                <a:cs typeface="Calibri"/>
              </a:rPr>
              <a:t> J Med </a:t>
            </a: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2017;377(20):1919-29</a:t>
            </a:r>
            <a:r>
              <a:rPr lang="da" sz="1600" b="0" dirty="0">
                <a:solidFill>
                  <a:srgbClr val="000000"/>
                </a:solidFill>
                <a:latin typeface="Calibri"/>
                <a:cs typeface="Calibri"/>
              </a:rPr>
              <a:t>; Antonia SJ et al. </a:t>
            </a:r>
            <a:r>
              <a:rPr lang="da" sz="1600" b="0" i="1" dirty="0">
                <a:solidFill>
                  <a:srgbClr val="000000"/>
                </a:solidFill>
                <a:latin typeface="Calibri"/>
                <a:cs typeface="Calibri"/>
              </a:rPr>
              <a:t>N Eng J Med </a:t>
            </a:r>
            <a:r>
              <a:rPr lang="da" sz="1600" b="0" dirty="0">
                <a:solidFill>
                  <a:srgbClr val="000000"/>
                </a:solidFill>
                <a:latin typeface="Calibri"/>
                <a:cs typeface="Calibri"/>
              </a:rPr>
              <a:t>2018;379(24):2342-50</a:t>
            </a: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 </a:t>
            </a:r>
          </a:p>
        </p:txBody>
      </p:sp>
      <p:sp>
        <p:nvSpPr>
          <p:cNvPr id="8" name="TextBox 7"/>
          <p:cNvSpPr txBox="1"/>
          <p:nvPr/>
        </p:nvSpPr>
        <p:spPr>
          <a:xfrm>
            <a:off x="507045" y="4941167"/>
            <a:ext cx="7946393" cy="1154162"/>
          </a:xfrm>
          <a:prstGeom prst="rect">
            <a:avLst/>
          </a:prstGeom>
          <a:noFill/>
        </p:spPr>
        <p:txBody>
          <a:bodyPr wrap="square" rtlCol="0">
            <a:spAutoFit/>
          </a:bodyPr>
          <a:lstStyle/>
          <a:p>
            <a:pPr>
              <a:defRPr/>
            </a:pPr>
            <a:r>
              <a:rPr lang="en-US" sz="1600" b="0" dirty="0">
                <a:solidFill>
                  <a:schemeClr val="tx1"/>
                </a:solidFill>
                <a:latin typeface="Calibri" panose="020F0502020204030204" pitchFamily="34" charset="0"/>
                <a:cs typeface="Calibri" panose="020F0502020204030204" pitchFamily="34" charset="0"/>
              </a:rPr>
              <a:t>A total of 30.5% of the patients in the </a:t>
            </a:r>
            <a:r>
              <a:rPr lang="en-US" sz="1600" b="0" dirty="0" err="1">
                <a:solidFill>
                  <a:schemeClr val="tx1"/>
                </a:solidFill>
                <a:latin typeface="Calibri" panose="020F0502020204030204" pitchFamily="34" charset="0"/>
                <a:cs typeface="Calibri" panose="020F0502020204030204" pitchFamily="34" charset="0"/>
              </a:rPr>
              <a:t>durvalumab</a:t>
            </a:r>
            <a:r>
              <a:rPr lang="en-US" sz="1600" b="0" dirty="0">
                <a:solidFill>
                  <a:schemeClr val="tx1"/>
                </a:solidFill>
                <a:latin typeface="Calibri" panose="020F0502020204030204" pitchFamily="34" charset="0"/>
                <a:cs typeface="Calibri" panose="020F0502020204030204" pitchFamily="34" charset="0"/>
              </a:rPr>
              <a:t> group and 26.1% of those in the placebo group had Grade 3 or 4 adverse events of any cause.</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Calibri" charset="0"/>
              <a:cs typeface="Calibri" panose="020F0502020204030204" pitchFamily="34" charset="0"/>
            </a:endParaRPr>
          </a:p>
          <a:p>
            <a:pPr marL="285750" marR="0" lvl="0" indent="-285750" algn="l" defTabSz="455613" rtl="0" eaLnBrk="1" fontAlgn="base" latinLnBrk="0" hangingPunct="1">
              <a:lnSpc>
                <a:spcPct val="100000"/>
              </a:lnSpc>
              <a:spcBef>
                <a:spcPts val="600"/>
              </a:spcBef>
              <a:spcAft>
                <a:spcPct val="0"/>
              </a:spcAft>
              <a:buClrTx/>
              <a:buSzTx/>
              <a:buFont typeface="Arial" charset="0"/>
              <a:buChar char="•"/>
              <a:tabLst/>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Calibri" charset="0"/>
                <a:cs typeface="Calibri" panose="020F0502020204030204" pitchFamily="34" charset="0"/>
              </a:rPr>
              <a:t>Adverse events leading to discontinuation of treatment were about 15.4% in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Calibri" charset="0"/>
                <a:cs typeface="Calibri" panose="020F0502020204030204" pitchFamily="34" charset="0"/>
              </a:rPr>
              <a:t>durvalumab</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Calibri" charset="0"/>
                <a:cs typeface="Calibri" panose="020F0502020204030204" pitchFamily="34" charset="0"/>
              </a:rPr>
              <a:t> group and 9.8% in the placebo group.</a:t>
            </a:r>
          </a:p>
        </p:txBody>
      </p:sp>
    </p:spTree>
    <p:custDataLst>
      <p:tags r:id="rId1"/>
    </p:custDataLst>
    <p:extLst>
      <p:ext uri="{BB962C8B-B14F-4D97-AF65-F5344CB8AC3E}">
        <p14:creationId xmlns:p14="http://schemas.microsoft.com/office/powerpoint/2010/main" val="1967428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720C-33A7-7942-B16C-6A104262B4FB}"/>
              </a:ext>
            </a:extLst>
          </p:cNvPr>
          <p:cNvSpPr>
            <a:spLocks noGrp="1"/>
          </p:cNvSpPr>
          <p:nvPr>
            <p:ph type="title"/>
          </p:nvPr>
        </p:nvSpPr>
        <p:spPr/>
        <p:txBody>
          <a:bodyPr/>
          <a:lstStyle/>
          <a:p>
            <a:pPr algn="l"/>
            <a:r>
              <a:rPr lang="en-US" sz="2400" dirty="0"/>
              <a:t>In general, do you recommend </a:t>
            </a:r>
            <a:r>
              <a:rPr lang="en-US" sz="2400" dirty="0" err="1"/>
              <a:t>durvalumab</a:t>
            </a:r>
            <a:r>
              <a:rPr lang="en-US" sz="2400" dirty="0"/>
              <a:t> as consolidation treatment after chemoradiation therapy for patients with locally advanced NSCLC with . . .</a:t>
            </a:r>
          </a:p>
        </p:txBody>
      </p:sp>
      <p:sp>
        <p:nvSpPr>
          <p:cNvPr id="3" name="Content Placeholder 2">
            <a:extLst>
              <a:ext uri="{FF2B5EF4-FFF2-40B4-BE49-F238E27FC236}">
                <a16:creationId xmlns:a16="http://schemas.microsoft.com/office/drawing/2014/main" id="{7836A028-BED4-F147-A3B3-45A464EA0C18}"/>
              </a:ext>
            </a:extLst>
          </p:cNvPr>
          <p:cNvSpPr>
            <a:spLocks noGrp="1"/>
          </p:cNvSpPr>
          <p:nvPr>
            <p:ph idx="11"/>
          </p:nvPr>
        </p:nvSpPr>
        <p:spPr/>
        <p:txBody>
          <a:bodyPr/>
          <a:lstStyle/>
          <a:p>
            <a:r>
              <a:rPr lang="en-US" dirty="0"/>
              <a:t>Yes</a:t>
            </a:r>
          </a:p>
        </p:txBody>
      </p:sp>
      <p:sp>
        <p:nvSpPr>
          <p:cNvPr id="4" name="Content Placeholder 3">
            <a:extLst>
              <a:ext uri="{FF2B5EF4-FFF2-40B4-BE49-F238E27FC236}">
                <a16:creationId xmlns:a16="http://schemas.microsoft.com/office/drawing/2014/main" id="{EDBCD244-E445-1340-A28D-4C5DD7B42A4B}"/>
              </a:ext>
            </a:extLst>
          </p:cNvPr>
          <p:cNvSpPr>
            <a:spLocks noGrp="1"/>
          </p:cNvSpPr>
          <p:nvPr>
            <p:ph idx="12"/>
          </p:nvPr>
        </p:nvSpPr>
        <p:spPr/>
        <p:txBody>
          <a:bodyPr/>
          <a:lstStyle/>
          <a:p>
            <a:r>
              <a:rPr lang="en-US" dirty="0"/>
              <a:t>Yes</a:t>
            </a:r>
          </a:p>
        </p:txBody>
      </p:sp>
      <p:sp>
        <p:nvSpPr>
          <p:cNvPr id="5" name="Content Placeholder 4">
            <a:extLst>
              <a:ext uri="{FF2B5EF4-FFF2-40B4-BE49-F238E27FC236}">
                <a16:creationId xmlns:a16="http://schemas.microsoft.com/office/drawing/2014/main" id="{E395C830-12DA-F240-9805-683416430687}"/>
              </a:ext>
            </a:extLst>
          </p:cNvPr>
          <p:cNvSpPr>
            <a:spLocks noGrp="1"/>
          </p:cNvSpPr>
          <p:nvPr>
            <p:ph idx="13"/>
          </p:nvPr>
        </p:nvSpPr>
        <p:spPr/>
        <p:txBody>
          <a:bodyPr/>
          <a:lstStyle/>
          <a:p>
            <a:r>
              <a:rPr lang="en-US" dirty="0"/>
              <a:t>Yes </a:t>
            </a:r>
          </a:p>
        </p:txBody>
      </p:sp>
      <p:sp>
        <p:nvSpPr>
          <p:cNvPr id="6" name="Content Placeholder 5">
            <a:extLst>
              <a:ext uri="{FF2B5EF4-FFF2-40B4-BE49-F238E27FC236}">
                <a16:creationId xmlns:a16="http://schemas.microsoft.com/office/drawing/2014/main" id="{BCA7D17E-A3C0-9C47-9458-0D5910BA0ACE}"/>
              </a:ext>
            </a:extLst>
          </p:cNvPr>
          <p:cNvSpPr>
            <a:spLocks noGrp="1"/>
          </p:cNvSpPr>
          <p:nvPr>
            <p:ph idx="14"/>
          </p:nvPr>
        </p:nvSpPr>
        <p:spPr/>
        <p:txBody>
          <a:bodyPr/>
          <a:lstStyle/>
          <a:p>
            <a:r>
              <a:rPr lang="en-US" dirty="0"/>
              <a:t>Yes</a:t>
            </a:r>
          </a:p>
        </p:txBody>
      </p:sp>
      <p:sp>
        <p:nvSpPr>
          <p:cNvPr id="7" name="Content Placeholder 6">
            <a:extLst>
              <a:ext uri="{FF2B5EF4-FFF2-40B4-BE49-F238E27FC236}">
                <a16:creationId xmlns:a16="http://schemas.microsoft.com/office/drawing/2014/main" id="{2F637ABC-7C8A-4B46-B953-83664B8007FA}"/>
              </a:ext>
            </a:extLst>
          </p:cNvPr>
          <p:cNvSpPr>
            <a:spLocks noGrp="1"/>
          </p:cNvSpPr>
          <p:nvPr>
            <p:ph idx="15"/>
          </p:nvPr>
        </p:nvSpPr>
        <p:spPr/>
        <p:txBody>
          <a:bodyPr/>
          <a:lstStyle/>
          <a:p>
            <a:r>
              <a:rPr lang="en-US" dirty="0"/>
              <a:t>Yes </a:t>
            </a:r>
          </a:p>
        </p:txBody>
      </p:sp>
      <p:sp>
        <p:nvSpPr>
          <p:cNvPr id="8" name="Content Placeholder 7">
            <a:extLst>
              <a:ext uri="{FF2B5EF4-FFF2-40B4-BE49-F238E27FC236}">
                <a16:creationId xmlns:a16="http://schemas.microsoft.com/office/drawing/2014/main" id="{C4876ABC-DDCF-7841-B3E0-024F953FB3DA}"/>
              </a:ext>
            </a:extLst>
          </p:cNvPr>
          <p:cNvSpPr>
            <a:spLocks noGrp="1"/>
          </p:cNvSpPr>
          <p:nvPr>
            <p:ph idx="16"/>
          </p:nvPr>
        </p:nvSpPr>
        <p:spPr/>
        <p:txBody>
          <a:bodyPr/>
          <a:lstStyle/>
          <a:p>
            <a:r>
              <a:rPr lang="en-US" dirty="0"/>
              <a:t>Yes</a:t>
            </a:r>
          </a:p>
        </p:txBody>
      </p:sp>
      <p:sp>
        <p:nvSpPr>
          <p:cNvPr id="9" name="Content Placeholder 8">
            <a:extLst>
              <a:ext uri="{FF2B5EF4-FFF2-40B4-BE49-F238E27FC236}">
                <a16:creationId xmlns:a16="http://schemas.microsoft.com/office/drawing/2014/main" id="{2151628E-6DAA-C842-AB07-4B2FAF75BBF3}"/>
              </a:ext>
            </a:extLst>
          </p:cNvPr>
          <p:cNvSpPr>
            <a:spLocks noGrp="1"/>
          </p:cNvSpPr>
          <p:nvPr>
            <p:ph idx="17"/>
          </p:nvPr>
        </p:nvSpPr>
        <p:spPr/>
        <p:txBody>
          <a:bodyPr/>
          <a:lstStyle/>
          <a:p>
            <a:r>
              <a:rPr lang="en-US" dirty="0"/>
              <a:t>No</a:t>
            </a:r>
          </a:p>
        </p:txBody>
      </p:sp>
      <p:sp>
        <p:nvSpPr>
          <p:cNvPr id="10" name="Content Placeholder 9">
            <a:extLst>
              <a:ext uri="{FF2B5EF4-FFF2-40B4-BE49-F238E27FC236}">
                <a16:creationId xmlns:a16="http://schemas.microsoft.com/office/drawing/2014/main" id="{8499003B-64DA-3448-8217-D39FAC6B268F}"/>
              </a:ext>
            </a:extLst>
          </p:cNvPr>
          <p:cNvSpPr>
            <a:spLocks noGrp="1"/>
          </p:cNvSpPr>
          <p:nvPr>
            <p:ph idx="18"/>
          </p:nvPr>
        </p:nvSpPr>
        <p:spPr/>
        <p:txBody>
          <a:bodyPr/>
          <a:lstStyle/>
          <a:p>
            <a:r>
              <a:rPr lang="en-US" dirty="0"/>
              <a:t>Yes </a:t>
            </a:r>
          </a:p>
        </p:txBody>
      </p:sp>
      <p:sp>
        <p:nvSpPr>
          <p:cNvPr id="11" name="Content Placeholder 10">
            <a:extLst>
              <a:ext uri="{FF2B5EF4-FFF2-40B4-BE49-F238E27FC236}">
                <a16:creationId xmlns:a16="http://schemas.microsoft.com/office/drawing/2014/main" id="{36E5DE2F-0ED3-954C-AB3E-71A327E2D341}"/>
              </a:ext>
            </a:extLst>
          </p:cNvPr>
          <p:cNvSpPr>
            <a:spLocks noGrp="1"/>
          </p:cNvSpPr>
          <p:nvPr>
            <p:ph idx="19"/>
          </p:nvPr>
        </p:nvSpPr>
        <p:spPr/>
        <p:txBody>
          <a:bodyPr/>
          <a:lstStyle/>
          <a:p>
            <a:r>
              <a:rPr lang="en-US" dirty="0"/>
              <a:t>Yes</a:t>
            </a:r>
          </a:p>
        </p:txBody>
      </p:sp>
      <p:sp>
        <p:nvSpPr>
          <p:cNvPr id="12" name="Content Placeholder 11">
            <a:extLst>
              <a:ext uri="{FF2B5EF4-FFF2-40B4-BE49-F238E27FC236}">
                <a16:creationId xmlns:a16="http://schemas.microsoft.com/office/drawing/2014/main" id="{36DB0667-7371-B048-A1FA-667E29A14BF2}"/>
              </a:ext>
            </a:extLst>
          </p:cNvPr>
          <p:cNvSpPr>
            <a:spLocks noGrp="1"/>
          </p:cNvSpPr>
          <p:nvPr>
            <p:ph idx="20"/>
          </p:nvPr>
        </p:nvSpPr>
        <p:spPr/>
        <p:txBody>
          <a:bodyPr/>
          <a:lstStyle/>
          <a:p>
            <a:r>
              <a:rPr lang="en-US" dirty="0"/>
              <a:t>Yes</a:t>
            </a:r>
          </a:p>
        </p:txBody>
      </p:sp>
      <p:sp>
        <p:nvSpPr>
          <p:cNvPr id="13" name="Content Placeholder 12">
            <a:extLst>
              <a:ext uri="{FF2B5EF4-FFF2-40B4-BE49-F238E27FC236}">
                <a16:creationId xmlns:a16="http://schemas.microsoft.com/office/drawing/2014/main" id="{CE4A7E09-51E3-BA46-9C73-7F7CDE3EE7C2}"/>
              </a:ext>
            </a:extLst>
          </p:cNvPr>
          <p:cNvSpPr>
            <a:spLocks noGrp="1"/>
          </p:cNvSpPr>
          <p:nvPr>
            <p:ph idx="21"/>
          </p:nvPr>
        </p:nvSpPr>
        <p:spPr/>
        <p:txBody>
          <a:bodyPr/>
          <a:lstStyle/>
          <a:p>
            <a:r>
              <a:rPr lang="en-US" dirty="0"/>
              <a:t>Yes </a:t>
            </a:r>
          </a:p>
        </p:txBody>
      </p:sp>
      <p:sp>
        <p:nvSpPr>
          <p:cNvPr id="14" name="Content Placeholder 13">
            <a:extLst>
              <a:ext uri="{FF2B5EF4-FFF2-40B4-BE49-F238E27FC236}">
                <a16:creationId xmlns:a16="http://schemas.microsoft.com/office/drawing/2014/main" id="{89F5F442-61B8-4E4E-A5FA-84C31D2A966D}"/>
              </a:ext>
            </a:extLst>
          </p:cNvPr>
          <p:cNvSpPr>
            <a:spLocks noGrp="1"/>
          </p:cNvSpPr>
          <p:nvPr>
            <p:ph idx="22"/>
          </p:nvPr>
        </p:nvSpPr>
        <p:spPr/>
        <p:txBody>
          <a:bodyPr/>
          <a:lstStyle/>
          <a:p>
            <a:r>
              <a:rPr lang="en-US" dirty="0"/>
              <a:t>Yes</a:t>
            </a:r>
          </a:p>
        </p:txBody>
      </p:sp>
      <p:sp>
        <p:nvSpPr>
          <p:cNvPr id="15" name="Content Placeholder 14">
            <a:extLst>
              <a:ext uri="{FF2B5EF4-FFF2-40B4-BE49-F238E27FC236}">
                <a16:creationId xmlns:a16="http://schemas.microsoft.com/office/drawing/2014/main" id="{A0D22B69-B04D-8E4F-90A5-6947F7706A59}"/>
              </a:ext>
            </a:extLst>
          </p:cNvPr>
          <p:cNvSpPr>
            <a:spLocks noGrp="1"/>
          </p:cNvSpPr>
          <p:nvPr>
            <p:ph idx="23"/>
          </p:nvPr>
        </p:nvSpPr>
        <p:spPr/>
        <p:txBody>
          <a:bodyPr/>
          <a:lstStyle/>
          <a:p>
            <a:r>
              <a:rPr lang="en-US" dirty="0"/>
              <a:t>Yes </a:t>
            </a:r>
          </a:p>
        </p:txBody>
      </p:sp>
      <p:sp>
        <p:nvSpPr>
          <p:cNvPr id="16" name="Content Placeholder 15">
            <a:extLst>
              <a:ext uri="{FF2B5EF4-FFF2-40B4-BE49-F238E27FC236}">
                <a16:creationId xmlns:a16="http://schemas.microsoft.com/office/drawing/2014/main" id="{6F3BD448-9D19-214D-958F-27FFC1A915FA}"/>
              </a:ext>
            </a:extLst>
          </p:cNvPr>
          <p:cNvSpPr>
            <a:spLocks noGrp="1"/>
          </p:cNvSpPr>
          <p:nvPr>
            <p:ph idx="24"/>
          </p:nvPr>
        </p:nvSpPr>
        <p:spPr/>
        <p:txBody>
          <a:bodyPr/>
          <a:lstStyle/>
          <a:p>
            <a:r>
              <a:rPr lang="en-US" dirty="0"/>
              <a:t>Yes</a:t>
            </a:r>
          </a:p>
        </p:txBody>
      </p:sp>
      <p:sp>
        <p:nvSpPr>
          <p:cNvPr id="17" name="Content Placeholder 16">
            <a:extLst>
              <a:ext uri="{FF2B5EF4-FFF2-40B4-BE49-F238E27FC236}">
                <a16:creationId xmlns:a16="http://schemas.microsoft.com/office/drawing/2014/main" id="{E35F64E9-45D0-604D-8E5B-4E86E1863BA8}"/>
              </a:ext>
            </a:extLst>
          </p:cNvPr>
          <p:cNvSpPr>
            <a:spLocks noGrp="1"/>
          </p:cNvSpPr>
          <p:nvPr>
            <p:ph idx="25"/>
          </p:nvPr>
        </p:nvSpPr>
        <p:spPr/>
        <p:txBody>
          <a:bodyPr/>
          <a:lstStyle/>
          <a:p>
            <a:r>
              <a:rPr lang="en-US" dirty="0"/>
              <a:t>No</a:t>
            </a:r>
          </a:p>
        </p:txBody>
      </p:sp>
      <p:sp>
        <p:nvSpPr>
          <p:cNvPr id="18" name="Content Placeholder 17">
            <a:extLst>
              <a:ext uri="{FF2B5EF4-FFF2-40B4-BE49-F238E27FC236}">
                <a16:creationId xmlns:a16="http://schemas.microsoft.com/office/drawing/2014/main" id="{84B616DC-9E86-B745-8B22-6B9A39B4F11D}"/>
              </a:ext>
            </a:extLst>
          </p:cNvPr>
          <p:cNvSpPr>
            <a:spLocks noGrp="1"/>
          </p:cNvSpPr>
          <p:nvPr>
            <p:ph idx="26"/>
          </p:nvPr>
        </p:nvSpPr>
        <p:spPr/>
        <p:txBody>
          <a:bodyPr/>
          <a:lstStyle/>
          <a:p>
            <a:r>
              <a:rPr lang="en-US" dirty="0"/>
              <a:t>Yes </a:t>
            </a:r>
          </a:p>
        </p:txBody>
      </p:sp>
      <p:sp>
        <p:nvSpPr>
          <p:cNvPr id="19" name="Content Placeholder 18">
            <a:extLst>
              <a:ext uri="{FF2B5EF4-FFF2-40B4-BE49-F238E27FC236}">
                <a16:creationId xmlns:a16="http://schemas.microsoft.com/office/drawing/2014/main" id="{6C0F081A-F139-394E-9D6A-5EC9034B1FC8}"/>
              </a:ext>
            </a:extLst>
          </p:cNvPr>
          <p:cNvSpPr>
            <a:spLocks noGrp="1"/>
          </p:cNvSpPr>
          <p:nvPr>
            <p:ph idx="27"/>
          </p:nvPr>
        </p:nvSpPr>
        <p:spPr/>
        <p:txBody>
          <a:bodyPr/>
          <a:lstStyle/>
          <a:p>
            <a:r>
              <a:rPr lang="en-US" sz="1200" dirty="0"/>
              <a:t>EGFR mutation </a:t>
            </a:r>
          </a:p>
        </p:txBody>
      </p:sp>
      <p:sp>
        <p:nvSpPr>
          <p:cNvPr id="20" name="Content Placeholder 19">
            <a:extLst>
              <a:ext uri="{FF2B5EF4-FFF2-40B4-BE49-F238E27FC236}">
                <a16:creationId xmlns:a16="http://schemas.microsoft.com/office/drawing/2014/main" id="{A06C9170-8F69-3D4C-9120-85AD93513F03}"/>
              </a:ext>
            </a:extLst>
          </p:cNvPr>
          <p:cNvSpPr>
            <a:spLocks noGrp="1"/>
          </p:cNvSpPr>
          <p:nvPr>
            <p:ph idx="28"/>
          </p:nvPr>
        </p:nvSpPr>
        <p:spPr/>
        <p:txBody>
          <a:bodyPr/>
          <a:lstStyle/>
          <a:p>
            <a:r>
              <a:rPr lang="en-US" sz="1200" dirty="0"/>
              <a:t>ALK rearrangement </a:t>
            </a:r>
          </a:p>
        </p:txBody>
      </p:sp>
    </p:spTree>
    <p:custDataLst>
      <p:tags r:id="rId1"/>
    </p:custDataLst>
    <p:extLst>
      <p:ext uri="{BB962C8B-B14F-4D97-AF65-F5344CB8AC3E}">
        <p14:creationId xmlns:p14="http://schemas.microsoft.com/office/powerpoint/2010/main" val="935463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36" y="2429216"/>
            <a:ext cx="8024562" cy="2337822"/>
          </a:xfrm>
          <a:prstGeom prst="rect">
            <a:avLst/>
          </a:prstGeom>
        </p:spPr>
      </p:pic>
      <p:sp>
        <p:nvSpPr>
          <p:cNvPr id="36865" name="Title 1"/>
          <p:cNvSpPr>
            <a:spLocks noGrp="1"/>
          </p:cNvSpPr>
          <p:nvPr>
            <p:ph type="title"/>
          </p:nvPr>
        </p:nvSpPr>
        <p:spPr/>
        <p:txBody>
          <a:bodyPr/>
          <a:lstStyle/>
          <a:p>
            <a:r>
              <a:rPr lang="en-US" dirty="0"/>
              <a:t>PACIFIC: PFS by PD-L1 Status and </a:t>
            </a:r>
            <a:br>
              <a:rPr lang="en-US" dirty="0"/>
            </a:br>
            <a:r>
              <a:rPr lang="en-US" dirty="0"/>
              <a:t>EGFR Tumor Mutation Status</a:t>
            </a:r>
          </a:p>
        </p:txBody>
      </p:sp>
      <p:sp>
        <p:nvSpPr>
          <p:cNvPr id="36866" name="Content Placeholder 6"/>
          <p:cNvSpPr>
            <a:spLocks noGrp="1"/>
          </p:cNvSpPr>
          <p:nvPr>
            <p:ph idx="4294967295"/>
          </p:nvPr>
        </p:nvSpPr>
        <p:spPr>
          <a:xfrm>
            <a:off x="563562" y="5407159"/>
            <a:ext cx="8010525" cy="446087"/>
          </a:xfrm>
        </p:spPr>
        <p:txBody>
          <a:bodyPr/>
          <a:lstStyle/>
          <a:p>
            <a:r>
              <a:rPr lang="en-US" sz="1600" dirty="0">
                <a:solidFill>
                  <a:schemeClr val="tx1"/>
                </a:solidFill>
              </a:rPr>
              <a:t>No significant between-group differences (</a:t>
            </a:r>
            <a:r>
              <a:rPr lang="en-US" sz="1600" i="1" dirty="0">
                <a:solidFill>
                  <a:schemeClr val="tx1"/>
                </a:solidFill>
              </a:rPr>
              <a:t>p</a:t>
            </a:r>
            <a:r>
              <a:rPr lang="en-US" sz="1600" dirty="0">
                <a:solidFill>
                  <a:schemeClr val="tx1"/>
                </a:solidFill>
              </a:rPr>
              <a:t> &lt; 0.05) were noted in either PD-L1 expression or EGFR tumor mutation status </a:t>
            </a:r>
          </a:p>
        </p:txBody>
      </p:sp>
      <p:sp>
        <p:nvSpPr>
          <p:cNvPr id="3" name="TextBox 2"/>
          <p:cNvSpPr txBox="1"/>
          <p:nvPr/>
        </p:nvSpPr>
        <p:spPr>
          <a:xfrm>
            <a:off x="4171950" y="1931461"/>
            <a:ext cx="4686300" cy="276999"/>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rial" pitchFamily="-72" charset="0"/>
                <a:ea typeface="MS PGothic" charset="0"/>
              </a:rPr>
              <a:t>Unstratified</a:t>
            </a:r>
            <a:r>
              <a:rPr kumimoji="0" lang="en-US" sz="1200" b="1" i="0" u="none" strike="noStrike" kern="1200" cap="none" spc="0" normalizeH="0" baseline="0" noProof="0" dirty="0">
                <a:ln>
                  <a:noFill/>
                </a:ln>
                <a:solidFill>
                  <a:srgbClr val="000000"/>
                </a:solidFill>
                <a:effectLst/>
                <a:uLnTx/>
                <a:uFillTx/>
                <a:latin typeface="Arial" pitchFamily="-72" charset="0"/>
                <a:ea typeface="MS PGothic" charset="0"/>
              </a:rPr>
              <a:t> Hazard Ratio for Disease Progression or Death</a:t>
            </a:r>
          </a:p>
        </p:txBody>
      </p:sp>
      <p:sp>
        <p:nvSpPr>
          <p:cNvPr id="12" name="TextBox 11"/>
          <p:cNvSpPr txBox="1"/>
          <p:nvPr/>
        </p:nvSpPr>
        <p:spPr>
          <a:xfrm>
            <a:off x="3104744" y="1931461"/>
            <a:ext cx="1186550" cy="276999"/>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itchFamily="-72" charset="0"/>
                <a:ea typeface="MS PGothic" charset="0"/>
              </a:rPr>
              <a:t>Placebo</a:t>
            </a:r>
            <a:endParaRPr kumimoji="0" lang="en-US" sz="1200" b="1" i="0" u="none" strike="noStrike" kern="1200" cap="none" spc="0" normalizeH="0" baseline="0" noProof="0" dirty="0">
              <a:ln>
                <a:noFill/>
              </a:ln>
              <a:solidFill>
                <a:srgbClr val="000000"/>
              </a:solidFill>
              <a:effectLst/>
              <a:uLnTx/>
              <a:uFillTx/>
              <a:latin typeface="Arial" pitchFamily="-72" charset="0"/>
              <a:ea typeface="MS PGothic" charset="0"/>
            </a:endParaRPr>
          </a:p>
        </p:txBody>
      </p:sp>
      <p:sp>
        <p:nvSpPr>
          <p:cNvPr id="13" name="TextBox 12"/>
          <p:cNvSpPr txBox="1"/>
          <p:nvPr/>
        </p:nvSpPr>
        <p:spPr>
          <a:xfrm>
            <a:off x="1921325" y="1931461"/>
            <a:ext cx="1186550" cy="276999"/>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rial" pitchFamily="-72" charset="0"/>
                <a:ea typeface="MS PGothic" charset="0"/>
              </a:rPr>
              <a:t>Durvalumab</a:t>
            </a:r>
            <a:endParaRPr kumimoji="0" lang="en-US" sz="1200" b="1" i="0" u="none" strike="noStrike" kern="1200" cap="none" spc="0" normalizeH="0" baseline="0" noProof="0" dirty="0">
              <a:ln>
                <a:noFill/>
              </a:ln>
              <a:solidFill>
                <a:srgbClr val="000000"/>
              </a:solidFill>
              <a:effectLst/>
              <a:uLnTx/>
              <a:uFillTx/>
              <a:latin typeface="Arial" pitchFamily="-72" charset="0"/>
              <a:ea typeface="MS PGothic" charset="0"/>
            </a:endParaRPr>
          </a:p>
        </p:txBody>
      </p:sp>
      <p:sp>
        <p:nvSpPr>
          <p:cNvPr id="14" name="TextBox 13"/>
          <p:cNvSpPr txBox="1"/>
          <p:nvPr/>
        </p:nvSpPr>
        <p:spPr>
          <a:xfrm>
            <a:off x="469436" y="1931461"/>
            <a:ext cx="1186550" cy="276999"/>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72" charset="0"/>
                <a:ea typeface="MS PGothic" charset="0"/>
              </a:rPr>
              <a:t>Subgroup</a:t>
            </a:r>
          </a:p>
        </p:txBody>
      </p:sp>
      <p:sp>
        <p:nvSpPr>
          <p:cNvPr id="15" name="TextBox 14"/>
          <p:cNvSpPr txBox="1"/>
          <p:nvPr/>
        </p:nvSpPr>
        <p:spPr>
          <a:xfrm>
            <a:off x="2514600" y="2152217"/>
            <a:ext cx="1293097" cy="276999"/>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itchFamily="-72" charset="0"/>
                <a:ea typeface="MS PGothic" charset="0"/>
              </a:rPr>
              <a:t>no. of patients</a:t>
            </a:r>
          </a:p>
        </p:txBody>
      </p:sp>
      <p:sp>
        <p:nvSpPr>
          <p:cNvPr id="16" name="TextBox 15"/>
          <p:cNvSpPr txBox="1"/>
          <p:nvPr/>
        </p:nvSpPr>
        <p:spPr>
          <a:xfrm>
            <a:off x="4171950" y="4790662"/>
            <a:ext cx="2057400" cy="323165"/>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err="1">
                <a:ln>
                  <a:noFill/>
                </a:ln>
                <a:solidFill>
                  <a:srgbClr val="000000"/>
                </a:solidFill>
                <a:effectLst/>
                <a:uLnTx/>
                <a:uFillTx/>
                <a:latin typeface="Calibri" charset="0"/>
                <a:ea typeface="Calibri" charset="0"/>
                <a:cs typeface="Calibri" charset="0"/>
              </a:rPr>
              <a:t>Durvalumab</a:t>
            </a:r>
            <a:r>
              <a:rPr kumimoji="0" lang="en-US" sz="1500" b="1" i="0" u="none" strike="noStrike" kern="1200" cap="none" spc="0" normalizeH="0" baseline="0" noProof="0" dirty="0">
                <a:ln>
                  <a:noFill/>
                </a:ln>
                <a:solidFill>
                  <a:srgbClr val="000000"/>
                </a:solidFill>
                <a:effectLst/>
                <a:uLnTx/>
                <a:uFillTx/>
                <a:latin typeface="Calibri" charset="0"/>
                <a:ea typeface="Calibri" charset="0"/>
                <a:cs typeface="Calibri" charset="0"/>
              </a:rPr>
              <a:t> Better</a:t>
            </a:r>
          </a:p>
        </p:txBody>
      </p:sp>
      <p:sp>
        <p:nvSpPr>
          <p:cNvPr id="17" name="TextBox 16"/>
          <p:cNvSpPr txBox="1"/>
          <p:nvPr/>
        </p:nvSpPr>
        <p:spPr>
          <a:xfrm>
            <a:off x="6400800" y="4790020"/>
            <a:ext cx="1657350" cy="323165"/>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charset="0"/>
                <a:ea typeface="Calibri" charset="0"/>
                <a:cs typeface="Calibri" charset="0"/>
              </a:rPr>
              <a:t>Placebo Better</a:t>
            </a:r>
          </a:p>
        </p:txBody>
      </p:sp>
      <p:sp>
        <p:nvSpPr>
          <p:cNvPr id="19" name="TextBox 18"/>
          <p:cNvSpPr txBox="1"/>
          <p:nvPr/>
        </p:nvSpPr>
        <p:spPr>
          <a:xfrm>
            <a:off x="179512" y="6381328"/>
            <a:ext cx="7560840" cy="338554"/>
          </a:xfrm>
          <a:prstGeom prst="rect">
            <a:avLst/>
          </a:prstGeom>
          <a:noFill/>
        </p:spPr>
        <p:txBody>
          <a:bodyPr wrap="square" rtlCol="0" anchor="b">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Antonia SJ et al. </a:t>
            </a:r>
            <a:r>
              <a:rPr kumimoji="0" lang="nb-NO" sz="1600" b="0" i="1" u="none" strike="noStrike" kern="1200" cap="none" spc="0" normalizeH="0" baseline="0" noProof="0" dirty="0">
                <a:ln>
                  <a:noFill/>
                </a:ln>
                <a:solidFill>
                  <a:srgbClr val="000000"/>
                </a:solidFill>
                <a:effectLst/>
                <a:uLnTx/>
                <a:uFillTx/>
                <a:latin typeface="Calibri"/>
                <a:ea typeface="MS PGothic" charset="0"/>
                <a:cs typeface="Calibri"/>
              </a:rPr>
              <a:t>N </a:t>
            </a:r>
            <a:r>
              <a:rPr kumimoji="0" lang="nb-NO" sz="1600" b="0" i="1" u="none" strike="noStrike" kern="1200" cap="none" spc="0" normalizeH="0" baseline="0" noProof="0" dirty="0" err="1">
                <a:ln>
                  <a:noFill/>
                </a:ln>
                <a:solidFill>
                  <a:srgbClr val="000000"/>
                </a:solidFill>
                <a:effectLst/>
                <a:uLnTx/>
                <a:uFillTx/>
                <a:latin typeface="Calibri"/>
                <a:ea typeface="MS PGothic" charset="0"/>
                <a:cs typeface="Calibri"/>
              </a:rPr>
              <a:t>Engl</a:t>
            </a:r>
            <a:r>
              <a:rPr kumimoji="0" lang="nb-NO" sz="1600" b="0" i="1" u="none" strike="noStrike" kern="1200" cap="none" spc="0" normalizeH="0" baseline="0" noProof="0" dirty="0">
                <a:ln>
                  <a:noFill/>
                </a:ln>
                <a:solidFill>
                  <a:srgbClr val="000000"/>
                </a:solidFill>
                <a:effectLst/>
                <a:uLnTx/>
                <a:uFillTx/>
                <a:latin typeface="Calibri"/>
                <a:ea typeface="MS PGothic" charset="0"/>
                <a:cs typeface="Calibri"/>
              </a:rPr>
              <a:t> J Med </a:t>
            </a: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2017;377(20):1919-29. </a:t>
            </a:r>
          </a:p>
        </p:txBody>
      </p:sp>
    </p:spTree>
    <p:custDataLst>
      <p:tags r:id="rId1"/>
    </p:custDataLst>
    <p:extLst>
      <p:ext uri="{BB962C8B-B14F-4D97-AF65-F5344CB8AC3E}">
        <p14:creationId xmlns:p14="http://schemas.microsoft.com/office/powerpoint/2010/main" val="1379024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6050-1A1D-3E49-BEA5-280DCCF39119}"/>
              </a:ext>
            </a:extLst>
          </p:cNvPr>
          <p:cNvSpPr>
            <a:spLocks noGrp="1"/>
          </p:cNvSpPr>
          <p:nvPr>
            <p:ph type="title"/>
          </p:nvPr>
        </p:nvSpPr>
        <p:spPr/>
        <p:txBody>
          <a:bodyPr/>
          <a:lstStyle/>
          <a:p>
            <a:pPr algn="l"/>
            <a:r>
              <a:rPr lang="en-US" sz="2400" dirty="0"/>
              <a:t>In general, do you recommend </a:t>
            </a:r>
            <a:r>
              <a:rPr lang="en-US" sz="2400" dirty="0" err="1"/>
              <a:t>durvalumab</a:t>
            </a:r>
            <a:r>
              <a:rPr lang="en-US" sz="2400" dirty="0"/>
              <a:t> as consolidation treatment after chemoradiation therapy for patients with locally advanced NSCLC who are experiencing . . .</a:t>
            </a:r>
          </a:p>
        </p:txBody>
      </p:sp>
      <p:sp>
        <p:nvSpPr>
          <p:cNvPr id="3" name="Content Placeholder 2">
            <a:extLst>
              <a:ext uri="{FF2B5EF4-FFF2-40B4-BE49-F238E27FC236}">
                <a16:creationId xmlns:a16="http://schemas.microsoft.com/office/drawing/2014/main" id="{4FD070F5-E43E-254C-91E1-814F6C8400C2}"/>
              </a:ext>
            </a:extLst>
          </p:cNvPr>
          <p:cNvSpPr>
            <a:spLocks noGrp="1"/>
          </p:cNvSpPr>
          <p:nvPr>
            <p:ph idx="11"/>
          </p:nvPr>
        </p:nvSpPr>
        <p:spPr/>
        <p:txBody>
          <a:bodyPr/>
          <a:lstStyle/>
          <a:p>
            <a:r>
              <a:rPr lang="en-US" dirty="0"/>
              <a:t>Yes</a:t>
            </a:r>
          </a:p>
        </p:txBody>
      </p:sp>
      <p:sp>
        <p:nvSpPr>
          <p:cNvPr id="4" name="Content Placeholder 3">
            <a:extLst>
              <a:ext uri="{FF2B5EF4-FFF2-40B4-BE49-F238E27FC236}">
                <a16:creationId xmlns:a16="http://schemas.microsoft.com/office/drawing/2014/main" id="{40429091-ACD6-8F45-8B11-A5C35C6641F8}"/>
              </a:ext>
            </a:extLst>
          </p:cNvPr>
          <p:cNvSpPr>
            <a:spLocks noGrp="1"/>
          </p:cNvSpPr>
          <p:nvPr>
            <p:ph idx="12"/>
          </p:nvPr>
        </p:nvSpPr>
        <p:spPr/>
        <p:txBody>
          <a:bodyPr/>
          <a:lstStyle/>
          <a:p>
            <a:r>
              <a:rPr lang="en-US" dirty="0"/>
              <a:t>Yes</a:t>
            </a:r>
          </a:p>
        </p:txBody>
      </p:sp>
      <p:sp>
        <p:nvSpPr>
          <p:cNvPr id="5" name="Content Placeholder 4">
            <a:extLst>
              <a:ext uri="{FF2B5EF4-FFF2-40B4-BE49-F238E27FC236}">
                <a16:creationId xmlns:a16="http://schemas.microsoft.com/office/drawing/2014/main" id="{3297F9DC-4AFB-8F49-B61C-493336EF9E3F}"/>
              </a:ext>
            </a:extLst>
          </p:cNvPr>
          <p:cNvSpPr>
            <a:spLocks noGrp="1"/>
          </p:cNvSpPr>
          <p:nvPr>
            <p:ph idx="13"/>
          </p:nvPr>
        </p:nvSpPr>
        <p:spPr/>
        <p:txBody>
          <a:bodyPr/>
          <a:lstStyle/>
          <a:p>
            <a:r>
              <a:rPr lang="en-US" dirty="0"/>
              <a:t>Yes </a:t>
            </a:r>
          </a:p>
        </p:txBody>
      </p:sp>
      <p:sp>
        <p:nvSpPr>
          <p:cNvPr id="6" name="Content Placeholder 5">
            <a:extLst>
              <a:ext uri="{FF2B5EF4-FFF2-40B4-BE49-F238E27FC236}">
                <a16:creationId xmlns:a16="http://schemas.microsoft.com/office/drawing/2014/main" id="{3392D2AE-6292-454C-AB16-6C4AD9B6BA3A}"/>
              </a:ext>
            </a:extLst>
          </p:cNvPr>
          <p:cNvSpPr>
            <a:spLocks noGrp="1"/>
          </p:cNvSpPr>
          <p:nvPr>
            <p:ph idx="14"/>
          </p:nvPr>
        </p:nvSpPr>
        <p:spPr/>
        <p:txBody>
          <a:bodyPr/>
          <a:lstStyle/>
          <a:p>
            <a:r>
              <a:rPr lang="en-US" dirty="0"/>
              <a:t>Yes</a:t>
            </a:r>
          </a:p>
        </p:txBody>
      </p:sp>
      <p:sp>
        <p:nvSpPr>
          <p:cNvPr id="7" name="Content Placeholder 6">
            <a:extLst>
              <a:ext uri="{FF2B5EF4-FFF2-40B4-BE49-F238E27FC236}">
                <a16:creationId xmlns:a16="http://schemas.microsoft.com/office/drawing/2014/main" id="{383814A7-40DE-A743-93D8-CF2DA1245049}"/>
              </a:ext>
            </a:extLst>
          </p:cNvPr>
          <p:cNvSpPr>
            <a:spLocks noGrp="1"/>
          </p:cNvSpPr>
          <p:nvPr>
            <p:ph idx="15"/>
          </p:nvPr>
        </p:nvSpPr>
        <p:spPr/>
        <p:txBody>
          <a:bodyPr/>
          <a:lstStyle/>
          <a:p>
            <a:r>
              <a:rPr lang="en-US" dirty="0"/>
              <a:t>Yes </a:t>
            </a:r>
          </a:p>
        </p:txBody>
      </p:sp>
      <p:sp>
        <p:nvSpPr>
          <p:cNvPr id="8" name="Content Placeholder 7">
            <a:extLst>
              <a:ext uri="{FF2B5EF4-FFF2-40B4-BE49-F238E27FC236}">
                <a16:creationId xmlns:a16="http://schemas.microsoft.com/office/drawing/2014/main" id="{B83A68B7-754B-D748-B0E7-D2DF26C3F4C8}"/>
              </a:ext>
            </a:extLst>
          </p:cNvPr>
          <p:cNvSpPr>
            <a:spLocks noGrp="1"/>
          </p:cNvSpPr>
          <p:nvPr>
            <p:ph idx="16"/>
          </p:nvPr>
        </p:nvSpPr>
        <p:spPr/>
        <p:txBody>
          <a:bodyPr/>
          <a:lstStyle/>
          <a:p>
            <a:r>
              <a:rPr lang="en-US" dirty="0"/>
              <a:t>Yes</a:t>
            </a:r>
          </a:p>
        </p:txBody>
      </p:sp>
      <p:sp>
        <p:nvSpPr>
          <p:cNvPr id="9" name="Content Placeholder 8">
            <a:extLst>
              <a:ext uri="{FF2B5EF4-FFF2-40B4-BE49-F238E27FC236}">
                <a16:creationId xmlns:a16="http://schemas.microsoft.com/office/drawing/2014/main" id="{1A26C365-7760-104C-A4AE-831E93919AF2}"/>
              </a:ext>
            </a:extLst>
          </p:cNvPr>
          <p:cNvSpPr>
            <a:spLocks noGrp="1"/>
          </p:cNvSpPr>
          <p:nvPr>
            <p:ph idx="17"/>
          </p:nvPr>
        </p:nvSpPr>
        <p:spPr/>
        <p:txBody>
          <a:bodyPr/>
          <a:lstStyle/>
          <a:p>
            <a:r>
              <a:rPr lang="en-US" dirty="0"/>
              <a:t>Yes </a:t>
            </a:r>
          </a:p>
        </p:txBody>
      </p:sp>
      <p:sp>
        <p:nvSpPr>
          <p:cNvPr id="10" name="Content Placeholder 9">
            <a:extLst>
              <a:ext uri="{FF2B5EF4-FFF2-40B4-BE49-F238E27FC236}">
                <a16:creationId xmlns:a16="http://schemas.microsoft.com/office/drawing/2014/main" id="{5E0ADE91-A9FF-054E-8753-4A57893B6901}"/>
              </a:ext>
            </a:extLst>
          </p:cNvPr>
          <p:cNvSpPr>
            <a:spLocks noGrp="1"/>
          </p:cNvSpPr>
          <p:nvPr>
            <p:ph idx="18"/>
          </p:nvPr>
        </p:nvSpPr>
        <p:spPr/>
        <p:txBody>
          <a:bodyPr/>
          <a:lstStyle/>
          <a:p>
            <a:r>
              <a:rPr lang="en-US" dirty="0"/>
              <a:t>Yes </a:t>
            </a:r>
          </a:p>
        </p:txBody>
      </p:sp>
      <p:sp>
        <p:nvSpPr>
          <p:cNvPr id="11" name="Content Placeholder 10">
            <a:extLst>
              <a:ext uri="{FF2B5EF4-FFF2-40B4-BE49-F238E27FC236}">
                <a16:creationId xmlns:a16="http://schemas.microsoft.com/office/drawing/2014/main" id="{8BBEB573-5016-1D42-8D25-D52D8238518F}"/>
              </a:ext>
            </a:extLst>
          </p:cNvPr>
          <p:cNvSpPr>
            <a:spLocks noGrp="1"/>
          </p:cNvSpPr>
          <p:nvPr>
            <p:ph idx="19"/>
          </p:nvPr>
        </p:nvSpPr>
        <p:spPr/>
        <p:txBody>
          <a:bodyPr/>
          <a:lstStyle/>
          <a:p>
            <a:r>
              <a:rPr lang="en-US" dirty="0"/>
              <a:t>No</a:t>
            </a:r>
          </a:p>
        </p:txBody>
      </p:sp>
      <p:sp>
        <p:nvSpPr>
          <p:cNvPr id="12" name="Content Placeholder 11">
            <a:extLst>
              <a:ext uri="{FF2B5EF4-FFF2-40B4-BE49-F238E27FC236}">
                <a16:creationId xmlns:a16="http://schemas.microsoft.com/office/drawing/2014/main" id="{470015B5-5FBE-934A-A7B3-40CF79030DE9}"/>
              </a:ext>
            </a:extLst>
          </p:cNvPr>
          <p:cNvSpPr>
            <a:spLocks noGrp="1"/>
          </p:cNvSpPr>
          <p:nvPr>
            <p:ph idx="20"/>
          </p:nvPr>
        </p:nvSpPr>
        <p:spPr/>
        <p:txBody>
          <a:bodyPr/>
          <a:lstStyle/>
          <a:p>
            <a:r>
              <a:rPr lang="en-US" dirty="0"/>
              <a:t>No</a:t>
            </a:r>
          </a:p>
        </p:txBody>
      </p:sp>
      <p:sp>
        <p:nvSpPr>
          <p:cNvPr id="13" name="Content Placeholder 12">
            <a:extLst>
              <a:ext uri="{FF2B5EF4-FFF2-40B4-BE49-F238E27FC236}">
                <a16:creationId xmlns:a16="http://schemas.microsoft.com/office/drawing/2014/main" id="{3BB53616-705D-274B-BFF1-51E4EF44A8AF}"/>
              </a:ext>
            </a:extLst>
          </p:cNvPr>
          <p:cNvSpPr>
            <a:spLocks noGrp="1"/>
          </p:cNvSpPr>
          <p:nvPr>
            <p:ph idx="21"/>
          </p:nvPr>
        </p:nvSpPr>
        <p:spPr/>
        <p:txBody>
          <a:bodyPr/>
          <a:lstStyle/>
          <a:p>
            <a:r>
              <a:rPr lang="en-US" dirty="0"/>
              <a:t>Yes </a:t>
            </a:r>
          </a:p>
        </p:txBody>
      </p:sp>
      <p:sp>
        <p:nvSpPr>
          <p:cNvPr id="14" name="Content Placeholder 13">
            <a:extLst>
              <a:ext uri="{FF2B5EF4-FFF2-40B4-BE49-F238E27FC236}">
                <a16:creationId xmlns:a16="http://schemas.microsoft.com/office/drawing/2014/main" id="{DF4F28A0-2DF4-1448-884D-8538EF2F2A8B}"/>
              </a:ext>
            </a:extLst>
          </p:cNvPr>
          <p:cNvSpPr>
            <a:spLocks noGrp="1"/>
          </p:cNvSpPr>
          <p:nvPr>
            <p:ph idx="22"/>
          </p:nvPr>
        </p:nvSpPr>
        <p:spPr/>
        <p:txBody>
          <a:bodyPr/>
          <a:lstStyle/>
          <a:p>
            <a:r>
              <a:rPr lang="en-US" dirty="0"/>
              <a:t>No</a:t>
            </a:r>
          </a:p>
        </p:txBody>
      </p:sp>
      <p:sp>
        <p:nvSpPr>
          <p:cNvPr id="15" name="Content Placeholder 14">
            <a:extLst>
              <a:ext uri="{FF2B5EF4-FFF2-40B4-BE49-F238E27FC236}">
                <a16:creationId xmlns:a16="http://schemas.microsoft.com/office/drawing/2014/main" id="{68DD68BC-E1B3-234E-BDFF-3486D9AF22E9}"/>
              </a:ext>
            </a:extLst>
          </p:cNvPr>
          <p:cNvSpPr>
            <a:spLocks noGrp="1"/>
          </p:cNvSpPr>
          <p:nvPr>
            <p:ph idx="23"/>
          </p:nvPr>
        </p:nvSpPr>
        <p:spPr/>
        <p:txBody>
          <a:bodyPr/>
          <a:lstStyle/>
          <a:p>
            <a:r>
              <a:rPr lang="en-US" dirty="0"/>
              <a:t>No </a:t>
            </a:r>
          </a:p>
        </p:txBody>
      </p:sp>
      <p:sp>
        <p:nvSpPr>
          <p:cNvPr id="16" name="Content Placeholder 15">
            <a:extLst>
              <a:ext uri="{FF2B5EF4-FFF2-40B4-BE49-F238E27FC236}">
                <a16:creationId xmlns:a16="http://schemas.microsoft.com/office/drawing/2014/main" id="{F42D71D9-AE9A-D640-BC6C-05D8D4022D67}"/>
              </a:ext>
            </a:extLst>
          </p:cNvPr>
          <p:cNvSpPr>
            <a:spLocks noGrp="1"/>
          </p:cNvSpPr>
          <p:nvPr>
            <p:ph idx="24"/>
          </p:nvPr>
        </p:nvSpPr>
        <p:spPr/>
        <p:txBody>
          <a:bodyPr/>
          <a:lstStyle/>
          <a:p>
            <a:r>
              <a:rPr lang="en-US" dirty="0"/>
              <a:t>No</a:t>
            </a:r>
          </a:p>
        </p:txBody>
      </p:sp>
      <p:sp>
        <p:nvSpPr>
          <p:cNvPr id="17" name="Content Placeholder 16">
            <a:extLst>
              <a:ext uri="{FF2B5EF4-FFF2-40B4-BE49-F238E27FC236}">
                <a16:creationId xmlns:a16="http://schemas.microsoft.com/office/drawing/2014/main" id="{65D03ADB-7359-0F48-8928-B3C66E317B2B}"/>
              </a:ext>
            </a:extLst>
          </p:cNvPr>
          <p:cNvSpPr>
            <a:spLocks noGrp="1"/>
          </p:cNvSpPr>
          <p:nvPr>
            <p:ph idx="25"/>
          </p:nvPr>
        </p:nvSpPr>
        <p:spPr/>
        <p:txBody>
          <a:bodyPr/>
          <a:lstStyle/>
          <a:p>
            <a:r>
              <a:rPr lang="en-US" dirty="0"/>
              <a:t>No </a:t>
            </a:r>
          </a:p>
        </p:txBody>
      </p:sp>
      <p:sp>
        <p:nvSpPr>
          <p:cNvPr id="18" name="Content Placeholder 17">
            <a:extLst>
              <a:ext uri="{FF2B5EF4-FFF2-40B4-BE49-F238E27FC236}">
                <a16:creationId xmlns:a16="http://schemas.microsoft.com/office/drawing/2014/main" id="{E05FD538-DC80-D844-8127-CDD650597858}"/>
              </a:ext>
            </a:extLst>
          </p:cNvPr>
          <p:cNvSpPr>
            <a:spLocks noGrp="1"/>
          </p:cNvSpPr>
          <p:nvPr>
            <p:ph idx="26"/>
          </p:nvPr>
        </p:nvSpPr>
        <p:spPr/>
        <p:txBody>
          <a:bodyPr/>
          <a:lstStyle/>
          <a:p>
            <a:pPr>
              <a:lnSpc>
                <a:spcPts val="1720"/>
              </a:lnSpc>
            </a:pPr>
            <a:r>
              <a:rPr lang="en-US" sz="1600" dirty="0"/>
              <a:t>No until some </a:t>
            </a:r>
            <a:br>
              <a:rPr lang="en-US" sz="1600" dirty="0"/>
            </a:br>
            <a:r>
              <a:rPr lang="en-US" sz="1600" dirty="0"/>
              <a:t>improvement noted </a:t>
            </a:r>
          </a:p>
        </p:txBody>
      </p:sp>
      <p:sp>
        <p:nvSpPr>
          <p:cNvPr id="19" name="Content Placeholder 18">
            <a:extLst>
              <a:ext uri="{FF2B5EF4-FFF2-40B4-BE49-F238E27FC236}">
                <a16:creationId xmlns:a16="http://schemas.microsoft.com/office/drawing/2014/main" id="{8C5097E0-D7AB-2E47-BDFA-6F2744C3CDC8}"/>
              </a:ext>
            </a:extLst>
          </p:cNvPr>
          <p:cNvSpPr>
            <a:spLocks noGrp="1"/>
          </p:cNvSpPr>
          <p:nvPr>
            <p:ph idx="27"/>
          </p:nvPr>
        </p:nvSpPr>
        <p:spPr/>
        <p:txBody>
          <a:bodyPr/>
          <a:lstStyle/>
          <a:p>
            <a:r>
              <a:rPr lang="en-US" sz="1200" dirty="0"/>
              <a:t>Mild esophagitis </a:t>
            </a:r>
          </a:p>
        </p:txBody>
      </p:sp>
      <p:sp>
        <p:nvSpPr>
          <p:cNvPr id="20" name="Content Placeholder 19">
            <a:extLst>
              <a:ext uri="{FF2B5EF4-FFF2-40B4-BE49-F238E27FC236}">
                <a16:creationId xmlns:a16="http://schemas.microsoft.com/office/drawing/2014/main" id="{D20CA4CE-E3D1-1D45-AEBA-B87A2EA42349}"/>
              </a:ext>
            </a:extLst>
          </p:cNvPr>
          <p:cNvSpPr>
            <a:spLocks noGrp="1"/>
          </p:cNvSpPr>
          <p:nvPr>
            <p:ph idx="28"/>
          </p:nvPr>
        </p:nvSpPr>
        <p:spPr/>
        <p:txBody>
          <a:bodyPr/>
          <a:lstStyle/>
          <a:p>
            <a:r>
              <a:rPr lang="en-US" sz="1200" dirty="0"/>
              <a:t>Mildly symptomatic pneumonitis </a:t>
            </a:r>
          </a:p>
        </p:txBody>
      </p:sp>
    </p:spTree>
    <p:custDataLst>
      <p:tags r:id="rId1"/>
    </p:custDataLst>
    <p:extLst>
      <p:ext uri="{BB962C8B-B14F-4D97-AF65-F5344CB8AC3E}">
        <p14:creationId xmlns:p14="http://schemas.microsoft.com/office/powerpoint/2010/main" val="2681033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EFA2-546C-3647-8A52-6FF6BB2B6BD1}"/>
              </a:ext>
            </a:extLst>
          </p:cNvPr>
          <p:cNvSpPr>
            <a:spLocks noGrp="1"/>
          </p:cNvSpPr>
          <p:nvPr>
            <p:ph type="title"/>
          </p:nvPr>
        </p:nvSpPr>
        <p:spPr/>
        <p:txBody>
          <a:bodyPr/>
          <a:lstStyle/>
          <a:p>
            <a:pPr algn="l"/>
            <a:r>
              <a:rPr lang="en-US" sz="2200" dirty="0"/>
              <a:t>For a patient who receives definitive chemoradiation therapy followed by 1 year of </a:t>
            </a:r>
            <a:r>
              <a:rPr lang="en-US" sz="2200" dirty="0" err="1"/>
              <a:t>durvalumab</a:t>
            </a:r>
            <a:r>
              <a:rPr lang="en-US" sz="2200" dirty="0"/>
              <a:t> but experiences subsequent disease progression, would you consider </a:t>
            </a:r>
            <a:r>
              <a:rPr lang="en-US" sz="2200" dirty="0" err="1"/>
              <a:t>rechallenging</a:t>
            </a:r>
            <a:r>
              <a:rPr lang="en-US" sz="2200" dirty="0"/>
              <a:t> with an anti-PD-1/PD-L1 antibody at some point in their treatment course?</a:t>
            </a:r>
          </a:p>
        </p:txBody>
      </p:sp>
      <p:sp>
        <p:nvSpPr>
          <p:cNvPr id="3" name="Content Placeholder 2">
            <a:extLst>
              <a:ext uri="{FF2B5EF4-FFF2-40B4-BE49-F238E27FC236}">
                <a16:creationId xmlns:a16="http://schemas.microsoft.com/office/drawing/2014/main" id="{2B3A85A1-D446-964D-8AFE-F04E71E9EE94}"/>
              </a:ext>
            </a:extLst>
          </p:cNvPr>
          <p:cNvSpPr>
            <a:spLocks noGrp="1"/>
          </p:cNvSpPr>
          <p:nvPr>
            <p:ph idx="11"/>
          </p:nvPr>
        </p:nvSpPr>
        <p:spPr/>
        <p:txBody>
          <a:bodyPr/>
          <a:lstStyle/>
          <a:p>
            <a:r>
              <a:rPr lang="en-US" dirty="0"/>
              <a:t>Yes</a:t>
            </a:r>
          </a:p>
        </p:txBody>
      </p:sp>
      <p:sp>
        <p:nvSpPr>
          <p:cNvPr id="4" name="Content Placeholder 3">
            <a:extLst>
              <a:ext uri="{FF2B5EF4-FFF2-40B4-BE49-F238E27FC236}">
                <a16:creationId xmlns:a16="http://schemas.microsoft.com/office/drawing/2014/main" id="{FFD042A5-F5F0-D04D-B801-D10463359395}"/>
              </a:ext>
            </a:extLst>
          </p:cNvPr>
          <p:cNvSpPr>
            <a:spLocks noGrp="1"/>
          </p:cNvSpPr>
          <p:nvPr>
            <p:ph idx="12"/>
          </p:nvPr>
        </p:nvSpPr>
        <p:spPr/>
        <p:txBody>
          <a:bodyPr/>
          <a:lstStyle/>
          <a:p>
            <a:r>
              <a:rPr lang="en-US" dirty="0"/>
              <a:t>Yes</a:t>
            </a:r>
          </a:p>
        </p:txBody>
      </p:sp>
      <p:sp>
        <p:nvSpPr>
          <p:cNvPr id="5" name="Content Placeholder 4">
            <a:extLst>
              <a:ext uri="{FF2B5EF4-FFF2-40B4-BE49-F238E27FC236}">
                <a16:creationId xmlns:a16="http://schemas.microsoft.com/office/drawing/2014/main" id="{951F8AEF-7B99-F840-9E63-0C278341F5DF}"/>
              </a:ext>
            </a:extLst>
          </p:cNvPr>
          <p:cNvSpPr>
            <a:spLocks noGrp="1"/>
          </p:cNvSpPr>
          <p:nvPr>
            <p:ph idx="13"/>
          </p:nvPr>
        </p:nvSpPr>
        <p:spPr/>
        <p:txBody>
          <a:bodyPr/>
          <a:lstStyle/>
          <a:p>
            <a:r>
              <a:rPr lang="en-US" dirty="0"/>
              <a:t>Yes </a:t>
            </a:r>
          </a:p>
        </p:txBody>
      </p:sp>
      <p:sp>
        <p:nvSpPr>
          <p:cNvPr id="6" name="Content Placeholder 5">
            <a:extLst>
              <a:ext uri="{FF2B5EF4-FFF2-40B4-BE49-F238E27FC236}">
                <a16:creationId xmlns:a16="http://schemas.microsoft.com/office/drawing/2014/main" id="{8298F623-C6C3-9547-ABBE-C22B62BE895E}"/>
              </a:ext>
            </a:extLst>
          </p:cNvPr>
          <p:cNvSpPr>
            <a:spLocks noGrp="1"/>
          </p:cNvSpPr>
          <p:nvPr>
            <p:ph idx="14"/>
          </p:nvPr>
        </p:nvSpPr>
        <p:spPr/>
        <p:txBody>
          <a:bodyPr/>
          <a:lstStyle/>
          <a:p>
            <a:r>
              <a:rPr lang="en-US" dirty="0"/>
              <a:t>Yes</a:t>
            </a:r>
          </a:p>
        </p:txBody>
      </p:sp>
      <p:sp>
        <p:nvSpPr>
          <p:cNvPr id="7" name="Content Placeholder 6">
            <a:extLst>
              <a:ext uri="{FF2B5EF4-FFF2-40B4-BE49-F238E27FC236}">
                <a16:creationId xmlns:a16="http://schemas.microsoft.com/office/drawing/2014/main" id="{1781779B-F03C-A84D-9D33-E448CF02DCD6}"/>
              </a:ext>
            </a:extLst>
          </p:cNvPr>
          <p:cNvSpPr>
            <a:spLocks noGrp="1"/>
          </p:cNvSpPr>
          <p:nvPr>
            <p:ph idx="15"/>
          </p:nvPr>
        </p:nvSpPr>
        <p:spPr/>
        <p:txBody>
          <a:bodyPr/>
          <a:lstStyle/>
          <a:p>
            <a:r>
              <a:rPr lang="en-US" dirty="0"/>
              <a:t>Yes </a:t>
            </a:r>
          </a:p>
        </p:txBody>
      </p:sp>
      <p:sp>
        <p:nvSpPr>
          <p:cNvPr id="8" name="Content Placeholder 7">
            <a:extLst>
              <a:ext uri="{FF2B5EF4-FFF2-40B4-BE49-F238E27FC236}">
                <a16:creationId xmlns:a16="http://schemas.microsoft.com/office/drawing/2014/main" id="{1F1671A2-C05C-5A41-AD41-CB85CAA05014}"/>
              </a:ext>
            </a:extLst>
          </p:cNvPr>
          <p:cNvSpPr>
            <a:spLocks noGrp="1"/>
          </p:cNvSpPr>
          <p:nvPr>
            <p:ph idx="16"/>
          </p:nvPr>
        </p:nvSpPr>
        <p:spPr/>
        <p:txBody>
          <a:bodyPr/>
          <a:lstStyle/>
          <a:p>
            <a:r>
              <a:rPr lang="en-US" dirty="0"/>
              <a:t>Yes</a:t>
            </a:r>
          </a:p>
        </p:txBody>
      </p:sp>
      <p:sp>
        <p:nvSpPr>
          <p:cNvPr id="9" name="Content Placeholder 8">
            <a:extLst>
              <a:ext uri="{FF2B5EF4-FFF2-40B4-BE49-F238E27FC236}">
                <a16:creationId xmlns:a16="http://schemas.microsoft.com/office/drawing/2014/main" id="{C734559B-215D-094E-9EDA-492D8A43E5A8}"/>
              </a:ext>
            </a:extLst>
          </p:cNvPr>
          <p:cNvSpPr>
            <a:spLocks noGrp="1"/>
          </p:cNvSpPr>
          <p:nvPr>
            <p:ph idx="17"/>
          </p:nvPr>
        </p:nvSpPr>
        <p:spPr/>
        <p:txBody>
          <a:bodyPr/>
          <a:lstStyle/>
          <a:p>
            <a:r>
              <a:rPr lang="en-US" dirty="0"/>
              <a:t>Yes </a:t>
            </a:r>
          </a:p>
        </p:txBody>
      </p:sp>
      <p:sp>
        <p:nvSpPr>
          <p:cNvPr id="10" name="Content Placeholder 9">
            <a:extLst>
              <a:ext uri="{FF2B5EF4-FFF2-40B4-BE49-F238E27FC236}">
                <a16:creationId xmlns:a16="http://schemas.microsoft.com/office/drawing/2014/main" id="{8428CB10-3AE8-D14B-A5B2-839D5D970A71}"/>
              </a:ext>
            </a:extLst>
          </p:cNvPr>
          <p:cNvSpPr>
            <a:spLocks noGrp="1"/>
          </p:cNvSpPr>
          <p:nvPr>
            <p:ph idx="18"/>
          </p:nvPr>
        </p:nvSpPr>
        <p:spPr/>
        <p:txBody>
          <a:bodyPr/>
          <a:lstStyle/>
          <a:p>
            <a:r>
              <a:rPr lang="en-US" dirty="0"/>
              <a:t>Yes </a:t>
            </a:r>
          </a:p>
        </p:txBody>
      </p:sp>
      <p:sp>
        <p:nvSpPr>
          <p:cNvPr id="11" name="Content Placeholder 10">
            <a:extLst>
              <a:ext uri="{FF2B5EF4-FFF2-40B4-BE49-F238E27FC236}">
                <a16:creationId xmlns:a16="http://schemas.microsoft.com/office/drawing/2014/main" id="{D094EFD8-089C-B849-9C32-AE28AD477A54}"/>
              </a:ext>
            </a:extLst>
          </p:cNvPr>
          <p:cNvSpPr>
            <a:spLocks noGrp="1"/>
          </p:cNvSpPr>
          <p:nvPr>
            <p:ph idx="19"/>
          </p:nvPr>
        </p:nvSpPr>
        <p:spPr/>
        <p:txBody>
          <a:bodyPr/>
          <a:lstStyle/>
          <a:p>
            <a:pPr>
              <a:lnSpc>
                <a:spcPts val="1480"/>
              </a:lnSpc>
            </a:pPr>
            <a:r>
              <a:rPr lang="en-US" sz="1400" dirty="0">
                <a:solidFill>
                  <a:srgbClr val="FFFFFF"/>
                </a:solidFill>
              </a:rPr>
              <a:t>Remote recurrence from end of </a:t>
            </a:r>
            <a:r>
              <a:rPr lang="en-US" sz="1400" dirty="0" err="1">
                <a:solidFill>
                  <a:srgbClr val="FFFFFF"/>
                </a:solidFill>
              </a:rPr>
              <a:t>durvalumab</a:t>
            </a:r>
            <a:r>
              <a:rPr lang="en-US" sz="1400" dirty="0">
                <a:solidFill>
                  <a:srgbClr val="FFFFFF"/>
                </a:solidFill>
              </a:rPr>
              <a:t>, high PD-L1/TMB</a:t>
            </a:r>
          </a:p>
        </p:txBody>
      </p:sp>
      <p:sp>
        <p:nvSpPr>
          <p:cNvPr id="12" name="Content Placeholder 11">
            <a:extLst>
              <a:ext uri="{FF2B5EF4-FFF2-40B4-BE49-F238E27FC236}">
                <a16:creationId xmlns:a16="http://schemas.microsoft.com/office/drawing/2014/main" id="{82BC1BB4-8656-0B4A-9114-1116F24DE226}"/>
              </a:ext>
            </a:extLst>
          </p:cNvPr>
          <p:cNvSpPr>
            <a:spLocks noGrp="1"/>
          </p:cNvSpPr>
          <p:nvPr>
            <p:ph idx="20"/>
          </p:nvPr>
        </p:nvSpPr>
        <p:spPr/>
        <p:txBody>
          <a:bodyPr/>
          <a:lstStyle/>
          <a:p>
            <a:pPr>
              <a:lnSpc>
                <a:spcPts val="1480"/>
              </a:lnSpc>
            </a:pPr>
            <a:r>
              <a:rPr lang="en-US" sz="1300" dirty="0"/>
              <a:t>Even if PD during 1 year of </a:t>
            </a:r>
            <a:r>
              <a:rPr lang="en-US" sz="1300" dirty="0" err="1"/>
              <a:t>durvalumab</a:t>
            </a:r>
            <a:r>
              <a:rPr lang="en-US" sz="1300" dirty="0"/>
              <a:t>, would offer w/ chemo ± </a:t>
            </a:r>
            <a:r>
              <a:rPr lang="en-US" sz="1300" dirty="0" err="1"/>
              <a:t>bev</a:t>
            </a:r>
            <a:r>
              <a:rPr lang="en-US" sz="1300" dirty="0"/>
              <a:t> </a:t>
            </a:r>
          </a:p>
        </p:txBody>
      </p:sp>
      <p:sp>
        <p:nvSpPr>
          <p:cNvPr id="13" name="Content Placeholder 12">
            <a:extLst>
              <a:ext uri="{FF2B5EF4-FFF2-40B4-BE49-F238E27FC236}">
                <a16:creationId xmlns:a16="http://schemas.microsoft.com/office/drawing/2014/main" id="{E2EEF5E6-F4F2-A641-B1AF-C5BE809B80F6}"/>
              </a:ext>
            </a:extLst>
          </p:cNvPr>
          <p:cNvSpPr>
            <a:spLocks noGrp="1"/>
          </p:cNvSpPr>
          <p:nvPr>
            <p:ph idx="21"/>
          </p:nvPr>
        </p:nvSpPr>
        <p:spPr/>
        <p:txBody>
          <a:bodyPr/>
          <a:lstStyle/>
          <a:p>
            <a:r>
              <a:rPr lang="en-US" dirty="0"/>
              <a:t>&gt;1 year off therapy </a:t>
            </a:r>
          </a:p>
        </p:txBody>
      </p:sp>
      <p:sp>
        <p:nvSpPr>
          <p:cNvPr id="14" name="Content Placeholder 13">
            <a:extLst>
              <a:ext uri="{FF2B5EF4-FFF2-40B4-BE49-F238E27FC236}">
                <a16:creationId xmlns:a16="http://schemas.microsoft.com/office/drawing/2014/main" id="{80B16C6D-0872-E94B-B77B-4F53F642F191}"/>
              </a:ext>
            </a:extLst>
          </p:cNvPr>
          <p:cNvSpPr>
            <a:spLocks noGrp="1"/>
          </p:cNvSpPr>
          <p:nvPr>
            <p:ph idx="22"/>
          </p:nvPr>
        </p:nvSpPr>
        <p:spPr/>
        <p:txBody>
          <a:bodyPr/>
          <a:lstStyle/>
          <a:p>
            <a:pPr>
              <a:lnSpc>
                <a:spcPts val="1620"/>
              </a:lnSpc>
            </a:pPr>
            <a:r>
              <a:rPr lang="en-US" sz="1600" dirty="0"/>
              <a:t>&gt;1 year out from completion </a:t>
            </a:r>
            <a:br>
              <a:rPr lang="en-US" sz="1600" dirty="0"/>
            </a:br>
            <a:r>
              <a:rPr lang="en-US" sz="1600" dirty="0"/>
              <a:t>of </a:t>
            </a:r>
            <a:r>
              <a:rPr lang="en-US" sz="1600" dirty="0" err="1"/>
              <a:t>durvalumab</a:t>
            </a:r>
            <a:endParaRPr lang="en-US" sz="1600" dirty="0"/>
          </a:p>
        </p:txBody>
      </p:sp>
      <p:sp>
        <p:nvSpPr>
          <p:cNvPr id="15" name="Content Placeholder 14">
            <a:extLst>
              <a:ext uri="{FF2B5EF4-FFF2-40B4-BE49-F238E27FC236}">
                <a16:creationId xmlns:a16="http://schemas.microsoft.com/office/drawing/2014/main" id="{353CE2F5-D339-C041-BDA9-42E371B8FEF9}"/>
              </a:ext>
            </a:extLst>
          </p:cNvPr>
          <p:cNvSpPr>
            <a:spLocks noGrp="1"/>
          </p:cNvSpPr>
          <p:nvPr>
            <p:ph idx="23"/>
          </p:nvPr>
        </p:nvSpPr>
        <p:spPr>
          <a:xfrm>
            <a:off x="5622376" y="4077072"/>
            <a:ext cx="2838056" cy="432048"/>
          </a:xfrm>
        </p:spPr>
        <p:txBody>
          <a:bodyPr/>
          <a:lstStyle/>
          <a:p>
            <a:pPr>
              <a:lnSpc>
                <a:spcPts val="1140"/>
              </a:lnSpc>
            </a:pPr>
            <a:r>
              <a:rPr lang="en-US" sz="1200" dirty="0"/>
              <a:t>If fairly long time between stopping </a:t>
            </a:r>
            <a:r>
              <a:rPr lang="en-US" sz="1200" dirty="0" err="1"/>
              <a:t>tx</a:t>
            </a:r>
            <a:r>
              <a:rPr lang="en-US" sz="1200" dirty="0"/>
              <a:t> </a:t>
            </a:r>
            <a:br>
              <a:rPr lang="en-US" sz="1200" dirty="0"/>
            </a:br>
            <a:r>
              <a:rPr lang="en-US" sz="1200" dirty="0"/>
              <a:t>and recurrence, or might consider</a:t>
            </a:r>
            <a:br>
              <a:rPr lang="en-US" sz="1200" dirty="0"/>
            </a:br>
            <a:r>
              <a:rPr lang="en-US" sz="1200" dirty="0"/>
              <a:t> in combo with chemo </a:t>
            </a:r>
          </a:p>
        </p:txBody>
      </p:sp>
      <p:sp>
        <p:nvSpPr>
          <p:cNvPr id="16" name="Content Placeholder 15">
            <a:extLst>
              <a:ext uri="{FF2B5EF4-FFF2-40B4-BE49-F238E27FC236}">
                <a16:creationId xmlns:a16="http://schemas.microsoft.com/office/drawing/2014/main" id="{8A7C7FFA-ED58-384F-BC33-6FE4863BFAF4}"/>
              </a:ext>
            </a:extLst>
          </p:cNvPr>
          <p:cNvSpPr>
            <a:spLocks noGrp="1"/>
          </p:cNvSpPr>
          <p:nvPr>
            <p:ph idx="24"/>
          </p:nvPr>
        </p:nvSpPr>
        <p:spPr>
          <a:xfrm>
            <a:off x="5622376" y="4565724"/>
            <a:ext cx="2838056" cy="432048"/>
          </a:xfrm>
        </p:spPr>
        <p:txBody>
          <a:bodyPr>
            <a:noAutofit/>
          </a:bodyPr>
          <a:lstStyle/>
          <a:p>
            <a:pPr>
              <a:lnSpc>
                <a:spcPts val="1720"/>
              </a:lnSpc>
            </a:pPr>
            <a:r>
              <a:rPr lang="en-US" sz="1600" dirty="0"/>
              <a:t>Chemotherapy + PD-1 inhibition</a:t>
            </a:r>
          </a:p>
        </p:txBody>
      </p:sp>
      <p:sp>
        <p:nvSpPr>
          <p:cNvPr id="17" name="Content Placeholder 16">
            <a:extLst>
              <a:ext uri="{FF2B5EF4-FFF2-40B4-BE49-F238E27FC236}">
                <a16:creationId xmlns:a16="http://schemas.microsoft.com/office/drawing/2014/main" id="{85E19F2D-B15B-244B-98CA-1FFD25FB6062}"/>
              </a:ext>
            </a:extLst>
          </p:cNvPr>
          <p:cNvSpPr>
            <a:spLocks noGrp="1"/>
          </p:cNvSpPr>
          <p:nvPr>
            <p:ph idx="25"/>
          </p:nvPr>
        </p:nvSpPr>
        <p:spPr/>
        <p:txBody>
          <a:bodyPr/>
          <a:lstStyle/>
          <a:p>
            <a:r>
              <a:rPr lang="en-US" dirty="0"/>
              <a:t>If &gt;6 months had passed </a:t>
            </a:r>
          </a:p>
        </p:txBody>
      </p:sp>
      <p:sp>
        <p:nvSpPr>
          <p:cNvPr id="18" name="Content Placeholder 17">
            <a:extLst>
              <a:ext uri="{FF2B5EF4-FFF2-40B4-BE49-F238E27FC236}">
                <a16:creationId xmlns:a16="http://schemas.microsoft.com/office/drawing/2014/main" id="{15A3B357-CC12-3C43-A8FE-DEC1CD4D73CF}"/>
              </a:ext>
            </a:extLst>
          </p:cNvPr>
          <p:cNvSpPr>
            <a:spLocks noGrp="1"/>
          </p:cNvSpPr>
          <p:nvPr>
            <p:ph idx="26"/>
          </p:nvPr>
        </p:nvSpPr>
        <p:spPr/>
        <p:txBody>
          <a:bodyPr/>
          <a:lstStyle/>
          <a:p>
            <a:r>
              <a:rPr lang="en-US" dirty="0"/>
              <a:t>In combo with chemo </a:t>
            </a:r>
          </a:p>
        </p:txBody>
      </p:sp>
      <p:sp>
        <p:nvSpPr>
          <p:cNvPr id="19" name="Content Placeholder 18">
            <a:extLst>
              <a:ext uri="{FF2B5EF4-FFF2-40B4-BE49-F238E27FC236}">
                <a16:creationId xmlns:a16="http://schemas.microsoft.com/office/drawing/2014/main" id="{85BA4B50-EE7D-414F-B0B6-36024C165F99}"/>
              </a:ext>
            </a:extLst>
          </p:cNvPr>
          <p:cNvSpPr>
            <a:spLocks noGrp="1"/>
          </p:cNvSpPr>
          <p:nvPr>
            <p:ph idx="27"/>
          </p:nvPr>
        </p:nvSpPr>
        <p:spPr/>
        <p:txBody>
          <a:bodyPr/>
          <a:lstStyle/>
          <a:p>
            <a:r>
              <a:rPr lang="en-US" sz="1200" dirty="0"/>
              <a:t>Consider </a:t>
            </a:r>
            <a:r>
              <a:rPr lang="en-US" sz="1200" dirty="0" err="1"/>
              <a:t>rechallenge</a:t>
            </a:r>
            <a:r>
              <a:rPr lang="en-US" sz="1200" dirty="0"/>
              <a:t>?</a:t>
            </a:r>
          </a:p>
        </p:txBody>
      </p:sp>
      <p:sp>
        <p:nvSpPr>
          <p:cNvPr id="20" name="Content Placeholder 19">
            <a:extLst>
              <a:ext uri="{FF2B5EF4-FFF2-40B4-BE49-F238E27FC236}">
                <a16:creationId xmlns:a16="http://schemas.microsoft.com/office/drawing/2014/main" id="{1B5D9FB6-6B63-7A47-BC53-A00CC3261F47}"/>
              </a:ext>
            </a:extLst>
          </p:cNvPr>
          <p:cNvSpPr>
            <a:spLocks noGrp="1"/>
          </p:cNvSpPr>
          <p:nvPr>
            <p:ph idx="28"/>
          </p:nvPr>
        </p:nvSpPr>
        <p:spPr/>
        <p:txBody>
          <a:bodyPr/>
          <a:lstStyle/>
          <a:p>
            <a:r>
              <a:rPr lang="en-US" sz="1200" dirty="0"/>
              <a:t>Condition</a:t>
            </a:r>
          </a:p>
        </p:txBody>
      </p:sp>
    </p:spTree>
    <p:custDataLst>
      <p:tags r:id="rId1"/>
    </p:custDataLst>
    <p:extLst>
      <p:ext uri="{BB962C8B-B14F-4D97-AF65-F5344CB8AC3E}">
        <p14:creationId xmlns:p14="http://schemas.microsoft.com/office/powerpoint/2010/main" val="882013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Ongoing Studies of Immune Checkpoint Inhibitor Monotherapy or Combination </a:t>
            </a:r>
            <a:br>
              <a:rPr lang="en-US" dirty="0"/>
            </a:br>
            <a:r>
              <a:rPr lang="en-US" dirty="0"/>
              <a:t>Therapy for Locally Advanced NSCLC</a:t>
            </a:r>
            <a:endParaRPr lang="en-US" dirty="0">
              <a:solidFill>
                <a:srgbClr val="FF40FF"/>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446362000"/>
              </p:ext>
            </p:extLst>
          </p:nvPr>
        </p:nvGraphicFramePr>
        <p:xfrm>
          <a:off x="395857" y="1700808"/>
          <a:ext cx="8345935" cy="3215211"/>
        </p:xfrm>
        <a:graphic>
          <a:graphicData uri="http://schemas.openxmlformats.org/drawingml/2006/table">
            <a:tbl>
              <a:tblPr firstRow="1" bandRow="1">
                <a:tableStyleId>{21E4AEA4-8DFA-4A89-87EB-49C32662AFE0}</a:tableStyleId>
              </a:tblPr>
              <a:tblGrid>
                <a:gridCol w="4752207">
                  <a:extLst>
                    <a:ext uri="{9D8B030D-6E8A-4147-A177-3AD203B41FA5}">
                      <a16:colId xmlns:a16="http://schemas.microsoft.com/office/drawing/2014/main" val="20000"/>
                    </a:ext>
                  </a:extLst>
                </a:gridCol>
                <a:gridCol w="86441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793208">
                  <a:extLst>
                    <a:ext uri="{9D8B030D-6E8A-4147-A177-3AD203B41FA5}">
                      <a16:colId xmlns:a16="http://schemas.microsoft.com/office/drawing/2014/main" val="20003"/>
                    </a:ext>
                  </a:extLst>
                </a:gridCol>
              </a:tblGrid>
              <a:tr h="654891">
                <a:tc>
                  <a:txBody>
                    <a:bodyPr/>
                    <a:lstStyle/>
                    <a:p>
                      <a:r>
                        <a:rPr lang="en-US" sz="1600" dirty="0"/>
                        <a:t>Clinical Trial</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600" dirty="0"/>
                        <a:t>Phase</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600" dirty="0"/>
                        <a:t>Patients</a:t>
                      </a:r>
                      <a:r>
                        <a:rPr lang="en-US" sz="1600" baseline="0" dirty="0"/>
                        <a:t> Enrolled</a:t>
                      </a:r>
                      <a:endParaRPr lang="en-US" sz="1600"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600" dirty="0"/>
                        <a:t>Primary Estimated Completion</a:t>
                      </a:r>
                      <a:r>
                        <a:rPr lang="en-US" sz="1600" baseline="0" dirty="0"/>
                        <a:t> Date</a:t>
                      </a:r>
                      <a:endParaRPr lang="en-US" sz="1600"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extLst>
                  <a:ext uri="{0D108BD9-81ED-4DB2-BD59-A6C34878D82A}">
                    <a16:rowId xmlns:a16="http://schemas.microsoft.com/office/drawing/2014/main" val="10000"/>
                  </a:ext>
                </a:extLst>
              </a:tr>
              <a:tr h="701520">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dirty="0"/>
                        <a:t>KEYNOTE-671 (NCT03425643</a:t>
                      </a:r>
                      <a:r>
                        <a:rPr lang="is-IS" sz="1500" dirty="0"/>
                        <a:t>): </a:t>
                      </a:r>
                      <a:r>
                        <a:rPr lang="en-US" sz="1500" dirty="0"/>
                        <a:t>A Trial of Platinum Doublet Chemotherapy +/-Pembrolizumab (MK-3475) as Neoadjuvant/Adjuvant Therapy for Participants with </a:t>
                      </a:r>
                      <a:r>
                        <a:rPr lang="en-US" sz="1500" dirty="0" err="1"/>
                        <a:t>Resectable</a:t>
                      </a:r>
                      <a:r>
                        <a:rPr lang="en-US" sz="1500" dirty="0"/>
                        <a:t> Stage IIB or IIIA NSCLC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500" dirty="0"/>
                        <a:t>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500" dirty="0"/>
                        <a:t>786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500" dirty="0"/>
                        <a:t>January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4"/>
                  </a:ext>
                </a:extLst>
              </a:tr>
              <a:tr h="701520">
                <a:tc>
                  <a:txBody>
                    <a:bodyPr/>
                    <a:lstStyle/>
                    <a:p>
                      <a:r>
                        <a:rPr lang="en-US" sz="1500" dirty="0"/>
                        <a:t>KEYNOTE-799 (</a:t>
                      </a:r>
                      <a:r>
                        <a:rPr lang="is-IS" sz="1500" dirty="0"/>
                        <a:t>NCT03631784): </a:t>
                      </a:r>
                      <a:r>
                        <a:rPr lang="en-US" sz="1500" dirty="0"/>
                        <a:t>A Trial of </a:t>
                      </a:r>
                      <a:r>
                        <a:rPr lang="en-US" sz="1500" dirty="0" err="1"/>
                        <a:t>Pembrolizumab</a:t>
                      </a:r>
                      <a:r>
                        <a:rPr lang="en-US" sz="1500" dirty="0"/>
                        <a:t> in Combination With Chemotherapy and Radiotherapy in Stage III NSCLC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216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t>December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257519"/>
                  </a:ext>
                </a:extLst>
              </a:tr>
              <a:tr h="701520">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dirty="0"/>
                        <a:t>PACIFIC 6</a:t>
                      </a:r>
                      <a:r>
                        <a:rPr lang="en-US" sz="1500" baseline="0" dirty="0"/>
                        <a:t> (</a:t>
                      </a:r>
                      <a:r>
                        <a:rPr lang="pt-BR" sz="1500" dirty="0"/>
                        <a:t>NCT03693300</a:t>
                      </a:r>
                      <a:r>
                        <a:rPr lang="fi-FI" sz="1500" dirty="0"/>
                        <a:t>): A </a:t>
                      </a:r>
                      <a:r>
                        <a:rPr lang="fi-FI" sz="1500" dirty="0" err="1"/>
                        <a:t>Study</a:t>
                      </a:r>
                      <a:r>
                        <a:rPr lang="fi-FI" sz="1500" dirty="0"/>
                        <a:t> to </a:t>
                      </a:r>
                      <a:r>
                        <a:rPr lang="fi-FI" sz="1500" dirty="0" err="1"/>
                        <a:t>Determine</a:t>
                      </a:r>
                      <a:r>
                        <a:rPr lang="fi-FI" sz="1500" dirty="0"/>
                        <a:t> </a:t>
                      </a:r>
                      <a:r>
                        <a:rPr lang="fi-FI" sz="1500" dirty="0" err="1"/>
                        <a:t>Safety</a:t>
                      </a:r>
                      <a:r>
                        <a:rPr lang="fi-FI" sz="1500" dirty="0"/>
                        <a:t> of </a:t>
                      </a:r>
                      <a:r>
                        <a:rPr lang="fi-FI" sz="1500" dirty="0" err="1"/>
                        <a:t>Durvalumab</a:t>
                      </a:r>
                      <a:r>
                        <a:rPr lang="fi-FI" sz="1500" dirty="0"/>
                        <a:t> </a:t>
                      </a:r>
                      <a:r>
                        <a:rPr lang="fi-FI" sz="1500" dirty="0" err="1"/>
                        <a:t>After</a:t>
                      </a:r>
                      <a:r>
                        <a:rPr lang="fi-FI" sz="1500" dirty="0"/>
                        <a:t> </a:t>
                      </a:r>
                      <a:r>
                        <a:rPr lang="fi-FI" sz="1500" dirty="0" err="1"/>
                        <a:t>Sequential</a:t>
                      </a:r>
                      <a:r>
                        <a:rPr lang="fi-FI" sz="1500" dirty="0"/>
                        <a:t> </a:t>
                      </a:r>
                      <a:r>
                        <a:rPr lang="fi-FI" sz="1500" dirty="0" err="1"/>
                        <a:t>Chemo</a:t>
                      </a:r>
                      <a:r>
                        <a:rPr lang="fi-FI" sz="1500" dirty="0"/>
                        <a:t> </a:t>
                      </a:r>
                      <a:r>
                        <a:rPr lang="fi-FI" sz="1500" dirty="0" err="1"/>
                        <a:t>Radiation</a:t>
                      </a:r>
                      <a:r>
                        <a:rPr lang="fi-FI" sz="1500" dirty="0"/>
                        <a:t> in </a:t>
                      </a:r>
                      <a:r>
                        <a:rPr lang="fi-FI" sz="1500" dirty="0" err="1"/>
                        <a:t>Patients</a:t>
                      </a:r>
                      <a:r>
                        <a:rPr lang="fi-FI" sz="1500" dirty="0"/>
                        <a:t> </a:t>
                      </a:r>
                      <a:r>
                        <a:rPr lang="fi-FI" sz="1500" dirty="0" err="1"/>
                        <a:t>With</a:t>
                      </a:r>
                      <a:r>
                        <a:rPr lang="fi-FI" sz="1500" dirty="0"/>
                        <a:t> </a:t>
                      </a:r>
                      <a:r>
                        <a:rPr lang="fi-FI" sz="1500" dirty="0" err="1"/>
                        <a:t>Unresectable</a:t>
                      </a:r>
                      <a:r>
                        <a:rPr lang="fi-FI" sz="1500" dirty="0"/>
                        <a:t> </a:t>
                      </a:r>
                      <a:r>
                        <a:rPr lang="fi-FI" sz="1500" dirty="0" err="1"/>
                        <a:t>Stage</a:t>
                      </a:r>
                      <a:r>
                        <a:rPr lang="fi-FI" sz="1500" dirty="0"/>
                        <a:t> III NSCLC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500" dirty="0"/>
                        <a:t>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500" dirty="0"/>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500" dirty="0"/>
                        <a:t>December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179512" y="6381328"/>
            <a:ext cx="7560840" cy="338554"/>
          </a:xfrm>
          <a:prstGeom prst="rect">
            <a:avLst/>
          </a:prstGeom>
          <a:noFill/>
        </p:spPr>
        <p:txBody>
          <a:bodyPr wrap="square" rtlCol="0" anchor="b">
            <a:spAutoFit/>
          </a:bodyPr>
          <a:lstStyle/>
          <a:p>
            <a:pPr>
              <a:defRPr/>
            </a:pPr>
            <a:r>
              <a:rPr kumimoji="0" lang="nb-NO" sz="1600" b="0" i="0" u="none" strike="noStrike" kern="1200" cap="none" spc="0" normalizeH="0" baseline="0" noProof="0" dirty="0" err="1">
                <a:ln>
                  <a:noFill/>
                </a:ln>
                <a:solidFill>
                  <a:srgbClr val="000000"/>
                </a:solidFill>
                <a:effectLst/>
                <a:uLnTx/>
                <a:uFillTx/>
                <a:latin typeface="Calibri"/>
                <a:ea typeface="MS PGothic" charset="0"/>
                <a:cs typeface="Calibri"/>
              </a:rPr>
              <a:t>www.clinicaltrials.gov</a:t>
            </a: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 </a:t>
            </a:r>
            <a:r>
              <a:rPr kumimoji="0" lang="nb-NO" sz="1600" b="0" i="0" u="none" strike="noStrike" kern="1200" cap="none" spc="0" normalizeH="0" baseline="0" noProof="0" dirty="0" err="1">
                <a:ln>
                  <a:noFill/>
                </a:ln>
                <a:solidFill>
                  <a:srgbClr val="000000"/>
                </a:solidFill>
                <a:effectLst/>
                <a:uLnTx/>
                <a:uFillTx/>
                <a:latin typeface="Calibri"/>
                <a:ea typeface="MS PGothic" charset="0"/>
                <a:cs typeface="Calibri"/>
              </a:rPr>
              <a:t>Accessed</a:t>
            </a: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 </a:t>
            </a:r>
            <a:r>
              <a:rPr lang="nb-NO" sz="1600" b="0" dirty="0" err="1">
                <a:solidFill>
                  <a:srgbClr val="000000"/>
                </a:solidFill>
                <a:latin typeface="Calibri"/>
                <a:cs typeface="Calibri"/>
              </a:rPr>
              <a:t>February</a:t>
            </a:r>
            <a:r>
              <a:rPr lang="nb-NO" sz="1600" b="0" dirty="0">
                <a:solidFill>
                  <a:srgbClr val="000000"/>
                </a:solidFill>
                <a:latin typeface="Calibri"/>
                <a:cs typeface="Calibri"/>
              </a:rPr>
              <a:t> 2019</a:t>
            </a:r>
            <a:r>
              <a:rPr kumimoji="0" lang="nb-NO" sz="1600" b="0" i="0" u="none" strike="noStrike" kern="1200" cap="none" spc="0" normalizeH="0" baseline="0" noProof="0" dirty="0">
                <a:ln>
                  <a:noFill/>
                </a:ln>
                <a:solidFill>
                  <a:srgbClr val="000000"/>
                </a:solidFill>
                <a:effectLst/>
                <a:uLnTx/>
                <a:uFillTx/>
                <a:latin typeface="Calibri"/>
                <a:ea typeface="MS PGothic" charset="0"/>
                <a:cs typeface="Calibri"/>
              </a:rPr>
              <a:t>.</a:t>
            </a:r>
          </a:p>
        </p:txBody>
      </p:sp>
    </p:spTree>
    <p:custDataLst>
      <p:tags r:id="rId1"/>
    </p:custDataLst>
    <p:extLst>
      <p:ext uri="{BB962C8B-B14F-4D97-AF65-F5344CB8AC3E}">
        <p14:creationId xmlns:p14="http://schemas.microsoft.com/office/powerpoint/2010/main" val="262132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64" y="2280969"/>
            <a:ext cx="3896314" cy="271962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457" y="2688323"/>
            <a:ext cx="3999717" cy="1773208"/>
          </a:xfrm>
          <a:prstGeom prst="rect">
            <a:avLst/>
          </a:prstGeom>
        </p:spPr>
      </p:pic>
      <p:sp>
        <p:nvSpPr>
          <p:cNvPr id="36865" name="Title 1"/>
          <p:cNvSpPr>
            <a:spLocks noGrp="1"/>
          </p:cNvSpPr>
          <p:nvPr>
            <p:ph type="title"/>
          </p:nvPr>
        </p:nvSpPr>
        <p:spPr>
          <a:xfrm>
            <a:off x="684213" y="30119"/>
            <a:ext cx="7769225" cy="1143000"/>
          </a:xfrm>
        </p:spPr>
        <p:txBody>
          <a:bodyPr/>
          <a:lstStyle/>
          <a:p>
            <a:r>
              <a:rPr lang="en-US" dirty="0">
                <a:latin typeface="Calibri" charset="0"/>
                <a:ea typeface="Calibri" charset="0"/>
                <a:cs typeface="Calibri" charset="0"/>
              </a:rPr>
              <a:t>Pilot Study of Neoadjuvant </a:t>
            </a:r>
            <a:r>
              <a:rPr lang="en-US" dirty="0" err="1">
                <a:latin typeface="Calibri" charset="0"/>
                <a:ea typeface="Calibri" charset="0"/>
                <a:cs typeface="Calibri" charset="0"/>
              </a:rPr>
              <a:t>Nivolumab</a:t>
            </a:r>
            <a:r>
              <a:rPr lang="en-US" dirty="0">
                <a:latin typeface="Calibri" charset="0"/>
                <a:ea typeface="Calibri" charset="0"/>
                <a:cs typeface="Calibri" charset="0"/>
              </a:rPr>
              <a:t> </a:t>
            </a:r>
            <a:br>
              <a:rPr lang="en-US" dirty="0">
                <a:latin typeface="Calibri" charset="0"/>
                <a:ea typeface="Calibri" charset="0"/>
                <a:cs typeface="Calibri" charset="0"/>
              </a:rPr>
            </a:br>
            <a:r>
              <a:rPr lang="en-US" dirty="0">
                <a:latin typeface="Calibri" charset="0"/>
                <a:ea typeface="Calibri" charset="0"/>
                <a:cs typeface="Calibri" charset="0"/>
              </a:rPr>
              <a:t>in </a:t>
            </a:r>
            <a:r>
              <a:rPr lang="en-US" dirty="0" err="1">
                <a:latin typeface="Calibri" charset="0"/>
                <a:ea typeface="Calibri" charset="0"/>
                <a:cs typeface="Calibri" charset="0"/>
              </a:rPr>
              <a:t>Resectable</a:t>
            </a:r>
            <a:r>
              <a:rPr lang="en-US" dirty="0">
                <a:latin typeface="Calibri" charset="0"/>
                <a:ea typeface="Calibri" charset="0"/>
                <a:cs typeface="Calibri" charset="0"/>
              </a:rPr>
              <a:t> NSCLC</a:t>
            </a:r>
          </a:p>
        </p:txBody>
      </p:sp>
      <p:sp>
        <p:nvSpPr>
          <p:cNvPr id="6" name="TextBox 5">
            <a:extLst>
              <a:ext uri="{FF2B5EF4-FFF2-40B4-BE49-F238E27FC236}">
                <a16:creationId xmlns:a16="http://schemas.microsoft.com/office/drawing/2014/main" id="{8A6459B1-5878-144C-BE03-F91141B7716C}"/>
              </a:ext>
            </a:extLst>
          </p:cNvPr>
          <p:cNvSpPr txBox="1"/>
          <p:nvPr/>
        </p:nvSpPr>
        <p:spPr>
          <a:xfrm>
            <a:off x="684213" y="1150321"/>
            <a:ext cx="7952163" cy="830997"/>
          </a:xfrm>
          <a:prstGeom prst="rect">
            <a:avLst/>
          </a:prstGeom>
          <a:noFill/>
        </p:spPr>
        <p:txBody>
          <a:bodyPr wrap="square" rtlCol="0">
            <a:spAutoFit/>
          </a:bodyPr>
          <a:lstStyle/>
          <a:p>
            <a:pPr marL="214313" marR="0" lvl="0" indent="-214313" algn="l"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2 preoperative doses of nivolumab administered every 2 weeks in patients with untreated, surgically </a:t>
            </a:r>
            <a:r>
              <a:rPr kumimoji="0" lang="en-US" sz="1600" b="0" i="0" u="none" strike="noStrike" kern="1200" cap="none" spc="0" normalizeH="0" baseline="0" noProof="0" dirty="0" err="1">
                <a:ln>
                  <a:noFill/>
                </a:ln>
                <a:solidFill>
                  <a:srgbClr val="000000"/>
                </a:solidFill>
                <a:effectLst/>
                <a:uLnTx/>
                <a:uFillTx/>
                <a:latin typeface="Calibri" charset="0"/>
                <a:ea typeface="Calibri" charset="0"/>
                <a:cs typeface="Calibri" charset="0"/>
              </a:rPr>
              <a:t>resectable</a:t>
            </a: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 early (Stage I, II, or IIIA) NSCLC, with surgery planned ~4 weeks after first dose</a:t>
            </a:r>
          </a:p>
        </p:txBody>
      </p:sp>
      <p:sp>
        <p:nvSpPr>
          <p:cNvPr id="23" name="TextBox 22">
            <a:extLst>
              <a:ext uri="{FF2B5EF4-FFF2-40B4-BE49-F238E27FC236}">
                <a16:creationId xmlns:a16="http://schemas.microsoft.com/office/drawing/2014/main" id="{8267EEFF-8F4F-2D46-B28E-D331886ECA0F}"/>
              </a:ext>
            </a:extLst>
          </p:cNvPr>
          <p:cNvSpPr txBox="1"/>
          <p:nvPr/>
        </p:nvSpPr>
        <p:spPr>
          <a:xfrm>
            <a:off x="803494" y="5353535"/>
            <a:ext cx="7414198" cy="584775"/>
          </a:xfrm>
          <a:prstGeom prst="rect">
            <a:avLst/>
          </a:prstGeom>
          <a:noFill/>
        </p:spPr>
        <p:txBody>
          <a:bodyPr wrap="square" rtlCol="0">
            <a:spAutoFit/>
          </a:bodyPr>
          <a:lstStyle/>
          <a:p>
            <a:pPr marL="214313" marR="0" lvl="0" indent="-214313" algn="l"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Calibri" charset="0"/>
              </a:rPr>
              <a:t>Treatment-related AEs of any grade occurred in 5/22 (23%) patients; only 1 event was Grade ≥3</a:t>
            </a:r>
          </a:p>
        </p:txBody>
      </p:sp>
      <p:sp>
        <p:nvSpPr>
          <p:cNvPr id="10" name="TextBox 9">
            <a:extLst>
              <a:ext uri="{FF2B5EF4-FFF2-40B4-BE49-F238E27FC236}">
                <a16:creationId xmlns:a16="http://schemas.microsoft.com/office/drawing/2014/main" id="{32C72C89-541B-D44C-B931-5DBCC19BF967}"/>
              </a:ext>
            </a:extLst>
          </p:cNvPr>
          <p:cNvSpPr txBox="1"/>
          <p:nvPr/>
        </p:nvSpPr>
        <p:spPr>
          <a:xfrm>
            <a:off x="4792176" y="2348880"/>
            <a:ext cx="3655681" cy="292388"/>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Calibri" charset="0"/>
                <a:ea typeface="Calibri" charset="0"/>
                <a:cs typeface="Calibri" charset="0"/>
              </a:rPr>
              <a:t>Patient 1: Smoker, Stage IIB squamous lung cancer</a:t>
            </a:r>
          </a:p>
        </p:txBody>
      </p:sp>
      <p:sp>
        <p:nvSpPr>
          <p:cNvPr id="17" name="TextBox 16">
            <a:extLst>
              <a:ext uri="{FF2B5EF4-FFF2-40B4-BE49-F238E27FC236}">
                <a16:creationId xmlns:a16="http://schemas.microsoft.com/office/drawing/2014/main" id="{E5C1DDF0-6703-5B43-8A62-CF68290BE6F5}"/>
              </a:ext>
            </a:extLst>
          </p:cNvPr>
          <p:cNvSpPr txBox="1"/>
          <p:nvPr/>
        </p:nvSpPr>
        <p:spPr>
          <a:xfrm>
            <a:off x="6950163" y="4436181"/>
            <a:ext cx="1942317" cy="738664"/>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charset="0"/>
                <a:ea typeface="Calibri" charset="0"/>
                <a:cs typeface="Calibri" charset="0"/>
              </a:rPr>
              <a:t>Week 4 (before surgery)</a:t>
            </a:r>
          </a:p>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charset="0"/>
                <a:ea typeface="Calibri" charset="0"/>
                <a:cs typeface="Calibri" charset="0"/>
              </a:rPr>
              <a:t>35% shrinkage with tumor cavitation</a:t>
            </a:r>
          </a:p>
        </p:txBody>
      </p:sp>
      <p:sp>
        <p:nvSpPr>
          <p:cNvPr id="3" name="TextBox 2"/>
          <p:cNvSpPr txBox="1"/>
          <p:nvPr/>
        </p:nvSpPr>
        <p:spPr>
          <a:xfrm>
            <a:off x="4914900" y="4420524"/>
            <a:ext cx="1828800" cy="523220"/>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charset="0"/>
                <a:ea typeface="Calibri" charset="0"/>
                <a:cs typeface="Calibri" charset="0"/>
              </a:rPr>
              <a:t>Pretreatment imaging</a:t>
            </a:r>
          </a:p>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charset="0"/>
                <a:ea typeface="Calibri" charset="0"/>
                <a:cs typeface="Calibri" charset="0"/>
              </a:rPr>
              <a:t>8-cm primary tumor</a:t>
            </a:r>
          </a:p>
        </p:txBody>
      </p:sp>
      <p:sp>
        <p:nvSpPr>
          <p:cNvPr id="11" name="TextBox 10"/>
          <p:cNvSpPr txBox="1"/>
          <p:nvPr/>
        </p:nvSpPr>
        <p:spPr>
          <a:xfrm>
            <a:off x="179512" y="6381328"/>
            <a:ext cx="7560840" cy="338554"/>
          </a:xfrm>
          <a:prstGeom prst="rect">
            <a:avLst/>
          </a:prstGeom>
          <a:noFill/>
        </p:spPr>
        <p:txBody>
          <a:bodyPr wrap="square" rtlCol="0" anchor="b">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nb-NO" sz="1600" b="0" i="0" u="none" strike="noStrike" kern="1200" cap="none" spc="0" normalizeH="0" baseline="0" noProof="0" dirty="0" err="1">
                <a:ln>
                  <a:noFill/>
                </a:ln>
                <a:solidFill>
                  <a:srgbClr val="000000"/>
                </a:solidFill>
                <a:effectLst/>
                <a:uLnTx/>
                <a:uFillTx/>
                <a:latin typeface="Calibri" charset="0"/>
                <a:ea typeface="Calibri" charset="0"/>
                <a:cs typeface="Calibri" charset="0"/>
              </a:rPr>
              <a:t>Forde</a:t>
            </a:r>
            <a:r>
              <a:rPr kumimoji="0" lang="nb-NO" sz="1600" b="0" i="0" u="none" strike="noStrike" kern="1200" cap="none" spc="0" normalizeH="0" baseline="0" noProof="0" dirty="0">
                <a:ln>
                  <a:noFill/>
                </a:ln>
                <a:solidFill>
                  <a:srgbClr val="000000"/>
                </a:solidFill>
                <a:effectLst/>
                <a:uLnTx/>
                <a:uFillTx/>
                <a:latin typeface="Calibri" charset="0"/>
                <a:ea typeface="Calibri" charset="0"/>
                <a:cs typeface="Calibri" charset="0"/>
              </a:rPr>
              <a:t> PM et al. </a:t>
            </a:r>
            <a:r>
              <a:rPr kumimoji="0" lang="nb-NO" sz="1600" b="0" i="1" u="none" strike="noStrike" kern="1200" cap="none" spc="0" normalizeH="0" baseline="0" noProof="0" dirty="0">
                <a:ln>
                  <a:noFill/>
                </a:ln>
                <a:solidFill>
                  <a:srgbClr val="000000"/>
                </a:solidFill>
                <a:effectLst/>
                <a:uLnTx/>
                <a:uFillTx/>
                <a:latin typeface="Calibri" charset="0"/>
                <a:ea typeface="Calibri" charset="0"/>
                <a:cs typeface="Calibri" charset="0"/>
              </a:rPr>
              <a:t>N </a:t>
            </a:r>
            <a:r>
              <a:rPr kumimoji="0" lang="nb-NO" sz="1600" b="0" i="1" u="none" strike="noStrike" kern="1200" cap="none" spc="0" normalizeH="0" baseline="0" noProof="0" dirty="0" err="1">
                <a:ln>
                  <a:noFill/>
                </a:ln>
                <a:solidFill>
                  <a:srgbClr val="000000"/>
                </a:solidFill>
                <a:effectLst/>
                <a:uLnTx/>
                <a:uFillTx/>
                <a:latin typeface="Calibri" charset="0"/>
                <a:ea typeface="Calibri" charset="0"/>
                <a:cs typeface="Calibri" charset="0"/>
              </a:rPr>
              <a:t>Engl</a:t>
            </a:r>
            <a:r>
              <a:rPr kumimoji="0" lang="nb-NO" sz="1600" b="0" i="1" u="none" strike="noStrike" kern="1200" cap="none" spc="0" normalizeH="0" baseline="0" noProof="0" dirty="0">
                <a:ln>
                  <a:noFill/>
                </a:ln>
                <a:solidFill>
                  <a:srgbClr val="000000"/>
                </a:solidFill>
                <a:effectLst/>
                <a:uLnTx/>
                <a:uFillTx/>
                <a:latin typeface="Calibri" charset="0"/>
                <a:ea typeface="Calibri" charset="0"/>
                <a:cs typeface="Calibri" charset="0"/>
              </a:rPr>
              <a:t> J Med </a:t>
            </a:r>
            <a:r>
              <a:rPr kumimoji="0" lang="nb-NO" sz="1600" b="0" i="0" u="none" strike="noStrike" kern="1200" cap="none" spc="0" normalizeH="0" baseline="0" noProof="0" dirty="0">
                <a:ln>
                  <a:noFill/>
                </a:ln>
                <a:solidFill>
                  <a:srgbClr val="000000"/>
                </a:solidFill>
                <a:effectLst/>
                <a:uLnTx/>
                <a:uFillTx/>
                <a:latin typeface="Calibri" charset="0"/>
                <a:ea typeface="Calibri" charset="0"/>
                <a:cs typeface="Calibri" charset="0"/>
              </a:rPr>
              <a:t>2018;378(21):1976-86.</a:t>
            </a:r>
          </a:p>
        </p:txBody>
      </p:sp>
      <p:sp>
        <p:nvSpPr>
          <p:cNvPr id="5" name="Rectangle 4">
            <a:extLst>
              <a:ext uri="{FF2B5EF4-FFF2-40B4-BE49-F238E27FC236}">
                <a16:creationId xmlns:a16="http://schemas.microsoft.com/office/drawing/2014/main" id="{438C9780-D08F-2D43-9214-A433BAED6735}"/>
              </a:ext>
            </a:extLst>
          </p:cNvPr>
          <p:cNvSpPr/>
          <p:nvPr/>
        </p:nvSpPr>
        <p:spPr>
          <a:xfrm>
            <a:off x="1187624" y="3177717"/>
            <a:ext cx="761747" cy="369332"/>
          </a:xfrm>
          <a:prstGeom prst="rect">
            <a:avLst/>
          </a:prstGeom>
        </p:spPr>
        <p:txBody>
          <a:bodyPr wrap="none">
            <a:spAutoFit/>
          </a:bodyPr>
          <a:lstStyle/>
          <a:p>
            <a:r>
              <a:rPr lang="en-US" sz="1800" b="0" dirty="0">
                <a:solidFill>
                  <a:srgbClr val="000000"/>
                </a:solidFill>
                <a:latin typeface="Calibri" panose="020F0502020204030204" pitchFamily="34" charset="0"/>
                <a:cs typeface="Calibri" panose="020F0502020204030204" pitchFamily="34" charset="0"/>
              </a:rPr>
              <a:t>n = 20</a:t>
            </a:r>
            <a:endParaRPr lang="en-US" sz="1800" b="0" dirty="0">
              <a:solidFill>
                <a:srgbClr val="000000"/>
              </a:solidFill>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79042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95536" y="4365104"/>
            <a:ext cx="8568952" cy="64807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200" hangingPunct="0">
              <a:lnSpc>
                <a:spcPct val="93000"/>
              </a:lnSpc>
              <a:buClr>
                <a:srgbClr val="000000"/>
              </a:buClr>
              <a:buSzPct val="45000"/>
              <a:buFont typeface="Wingdings" pitchFamily="2" charset="2"/>
              <a:buNone/>
            </a:pPr>
            <a:endParaRPr lang="en-US" sz="2400" b="0">
              <a:solidFill>
                <a:srgbClr val="FFFFFF"/>
              </a:solidFill>
              <a:latin typeface="Times New Roman" pitchFamily="18" charset="0"/>
            </a:endParaRPr>
          </a:p>
        </p:txBody>
      </p:sp>
      <p:sp>
        <p:nvSpPr>
          <p:cNvPr id="4" name="Content Placeholder 3"/>
          <p:cNvSpPr>
            <a:spLocks noGrp="1"/>
          </p:cNvSpPr>
          <p:nvPr>
            <p:ph idx="1"/>
          </p:nvPr>
        </p:nvSpPr>
        <p:spPr>
          <a:xfrm>
            <a:off x="561786" y="1193632"/>
            <a:ext cx="8568952" cy="5112568"/>
          </a:xfrm>
        </p:spPr>
        <p:txBody>
          <a:bodyPr>
            <a:noAutofit/>
          </a:bodyPr>
          <a:lstStyle/>
          <a:p>
            <a:pPr marL="98425" indent="0">
              <a:lnSpc>
                <a:spcPct val="100000"/>
              </a:lnSpc>
              <a:spcBef>
                <a:spcPts val="400"/>
              </a:spcBef>
              <a:spcAft>
                <a:spcPts val="0"/>
              </a:spcAft>
              <a:buNone/>
            </a:pPr>
            <a:r>
              <a:rPr lang="en-US" sz="2000" dirty="0">
                <a:solidFill>
                  <a:schemeClr val="tx1"/>
                </a:solidFill>
              </a:rPr>
              <a:t>Module 1: Evolving Paradigms for Patients with NSCLC and EGFR Tumor Mutations</a:t>
            </a:r>
          </a:p>
          <a:p>
            <a:pPr>
              <a:lnSpc>
                <a:spcPct val="100000"/>
              </a:lnSpc>
              <a:spcBef>
                <a:spcPts val="400"/>
              </a:spcBef>
              <a:spcAft>
                <a:spcPts val="0"/>
              </a:spcAft>
            </a:pPr>
            <a:r>
              <a:rPr lang="en-US" sz="1700" b="0" dirty="0"/>
              <a:t>Clinical development, validation and current nonresearch role of plasma-based assays </a:t>
            </a:r>
          </a:p>
          <a:p>
            <a:pPr>
              <a:lnSpc>
                <a:spcPct val="100000"/>
              </a:lnSpc>
              <a:spcBef>
                <a:spcPts val="400"/>
              </a:spcBef>
              <a:spcAft>
                <a:spcPts val="0"/>
              </a:spcAft>
            </a:pPr>
            <a:r>
              <a:rPr lang="en-US" sz="1700" b="0" dirty="0"/>
              <a:t>Incidence and identification of less frequently occurring EGFR tumor mutations</a:t>
            </a:r>
          </a:p>
          <a:p>
            <a:pPr>
              <a:lnSpc>
                <a:spcPct val="100000"/>
              </a:lnSpc>
              <a:spcBef>
                <a:spcPts val="400"/>
              </a:spcBef>
              <a:spcAft>
                <a:spcPts val="0"/>
              </a:spcAft>
            </a:pPr>
            <a:r>
              <a:rPr lang="en-US" sz="1700" b="0" dirty="0"/>
              <a:t>Design, efficacy and toxicity findings from the Phase III FLAURA trial</a:t>
            </a:r>
          </a:p>
          <a:p>
            <a:pPr>
              <a:lnSpc>
                <a:spcPct val="100000"/>
              </a:lnSpc>
              <a:spcBef>
                <a:spcPts val="400"/>
              </a:spcBef>
              <a:spcAft>
                <a:spcPts val="0"/>
              </a:spcAft>
            </a:pPr>
            <a:r>
              <a:rPr lang="en-US" sz="1700" b="0" dirty="0"/>
              <a:t>Available data with and current clinical role of EGFR TKIs for patients with CNS metastases</a:t>
            </a:r>
          </a:p>
          <a:p>
            <a:pPr marL="98425" indent="0">
              <a:lnSpc>
                <a:spcPct val="100000"/>
              </a:lnSpc>
              <a:spcBef>
                <a:spcPts val="400"/>
              </a:spcBef>
              <a:spcAft>
                <a:spcPts val="0"/>
              </a:spcAft>
              <a:buNone/>
            </a:pPr>
            <a:r>
              <a:rPr lang="en-US" sz="2000" dirty="0">
                <a:solidFill>
                  <a:schemeClr val="tx1"/>
                </a:solidFill>
              </a:rPr>
              <a:t>Module 2: Immune Checkpoint Inhibition for Patients with Locally Advanced NSCLC</a:t>
            </a:r>
          </a:p>
          <a:p>
            <a:pPr>
              <a:lnSpc>
                <a:spcPct val="100000"/>
              </a:lnSpc>
              <a:spcBef>
                <a:spcPts val="400"/>
              </a:spcBef>
              <a:spcAft>
                <a:spcPts val="0"/>
              </a:spcAft>
            </a:pPr>
            <a:r>
              <a:rPr lang="en-US" sz="1700" b="0" dirty="0"/>
              <a:t>Biologic rationale for the evaluation of anti-PD-1/PD-L1 antibodies </a:t>
            </a:r>
          </a:p>
          <a:p>
            <a:pPr>
              <a:lnSpc>
                <a:spcPct val="100000"/>
              </a:lnSpc>
              <a:spcBef>
                <a:spcPts val="400"/>
              </a:spcBef>
              <a:spcAft>
                <a:spcPts val="0"/>
              </a:spcAft>
            </a:pPr>
            <a:r>
              <a:rPr lang="en-US" sz="1700" b="0" dirty="0" err="1"/>
              <a:t>Durvalumab</a:t>
            </a:r>
            <a:r>
              <a:rPr lang="en-US" sz="1700" b="0" dirty="0"/>
              <a:t> consolidation after successful completion of chemoradiation therapy</a:t>
            </a:r>
          </a:p>
          <a:p>
            <a:pPr marL="98425" indent="0">
              <a:lnSpc>
                <a:spcPct val="100000"/>
              </a:lnSpc>
              <a:spcBef>
                <a:spcPts val="400"/>
              </a:spcBef>
              <a:spcAft>
                <a:spcPts val="0"/>
              </a:spcAft>
              <a:buNone/>
            </a:pPr>
            <a:r>
              <a:rPr lang="en-US" sz="2000" dirty="0">
                <a:solidFill>
                  <a:schemeClr val="bg1"/>
                </a:solidFill>
              </a:rPr>
              <a:t>Module 3: Recently Approved and Investigational Immunotherapeutic Combinations for Patients with Metastatic NSCLC</a:t>
            </a:r>
          </a:p>
          <a:p>
            <a:pPr>
              <a:lnSpc>
                <a:spcPct val="100000"/>
              </a:lnSpc>
              <a:spcBef>
                <a:spcPts val="400"/>
              </a:spcBef>
              <a:spcAft>
                <a:spcPts val="0"/>
              </a:spcAft>
            </a:pPr>
            <a:r>
              <a:rPr lang="en-US" sz="1700" b="0" dirty="0"/>
              <a:t>Available data with FDA-approved and emerging </a:t>
            </a:r>
            <a:r>
              <a:rPr lang="en-US" sz="1700" b="0" dirty="0" err="1"/>
              <a:t>chemoimmunotherapy</a:t>
            </a:r>
            <a:r>
              <a:rPr lang="en-US" sz="1700" b="0" dirty="0"/>
              <a:t> combinations</a:t>
            </a:r>
          </a:p>
          <a:p>
            <a:pPr>
              <a:lnSpc>
                <a:spcPct val="100000"/>
              </a:lnSpc>
              <a:spcBef>
                <a:spcPts val="400"/>
              </a:spcBef>
              <a:spcAft>
                <a:spcPts val="0"/>
              </a:spcAft>
            </a:pPr>
            <a:r>
              <a:rPr lang="en-US" sz="1700" b="0" dirty="0"/>
              <a:t>Findings from trials evaluating anti-PD-1/PD-L1 and anti-CTLA-4 combinations</a:t>
            </a:r>
          </a:p>
          <a:p>
            <a:pPr>
              <a:lnSpc>
                <a:spcPct val="100000"/>
              </a:lnSpc>
              <a:spcBef>
                <a:spcPts val="400"/>
              </a:spcBef>
              <a:spcAft>
                <a:spcPts val="0"/>
              </a:spcAft>
            </a:pPr>
            <a:r>
              <a:rPr lang="en-US" sz="1700" b="0" dirty="0"/>
              <a:t>Management of immune-related adverse events</a:t>
            </a:r>
          </a:p>
        </p:txBody>
      </p:sp>
      <p:sp>
        <p:nvSpPr>
          <p:cNvPr id="2" name="Title 1"/>
          <p:cNvSpPr>
            <a:spLocks noGrp="1"/>
          </p:cNvSpPr>
          <p:nvPr>
            <p:ph type="title"/>
          </p:nvPr>
        </p:nvSpPr>
        <p:spPr>
          <a:xfrm>
            <a:off x="647564" y="116632"/>
            <a:ext cx="7848872" cy="695816"/>
          </a:xfrm>
        </p:spPr>
        <p:txBody>
          <a:bodyPr>
            <a:noAutofit/>
          </a:bodyPr>
          <a:lstStyle/>
          <a:p>
            <a:pPr>
              <a:spcBef>
                <a:spcPts val="400"/>
              </a:spcBef>
            </a:pPr>
            <a:r>
              <a:rPr lang="en-US" sz="2800" i="1" dirty="0"/>
              <a:t> </a:t>
            </a:r>
            <a:br>
              <a:rPr lang="en-US" sz="2800" i="1" dirty="0"/>
            </a:br>
            <a:r>
              <a:rPr lang="en-US" sz="2800" i="1" dirty="0"/>
              <a:t> Novel and Emerging Therapeutic Strategies in the Management of Non-Small Cell Lung Cancer</a:t>
            </a:r>
            <a:endParaRPr lang="en-US" sz="2800" dirty="0">
              <a:solidFill>
                <a:srgbClr val="0000FF"/>
              </a:solidFill>
            </a:endParaRPr>
          </a:p>
        </p:txBody>
      </p:sp>
    </p:spTree>
    <p:custDataLst>
      <p:tags r:id="rId1"/>
    </p:custDataLst>
    <p:extLst>
      <p:ext uri="{BB962C8B-B14F-4D97-AF65-F5344CB8AC3E}">
        <p14:creationId xmlns:p14="http://schemas.microsoft.com/office/powerpoint/2010/main" val="2181489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Grand Rounds </a:t>
            </a:r>
            <a:r>
              <a:rPr lang="en-US" dirty="0"/>
              <a:t>Program Steering Committee</a:t>
            </a:r>
          </a:p>
        </p:txBody>
      </p:sp>
      <p:pic>
        <p:nvPicPr>
          <p:cNvPr id="7" name="Picture 6" descr="LoveNeil-RGB.png"/>
          <p:cNvPicPr>
            <a:picLocks noChangeAspect="1"/>
          </p:cNvPicPr>
          <p:nvPr/>
        </p:nvPicPr>
        <p:blipFill>
          <a:blip r:embed="rId4" cstate="print"/>
          <a:stretch>
            <a:fillRect/>
          </a:stretch>
        </p:blipFill>
        <p:spPr>
          <a:xfrm>
            <a:off x="710561" y="1556792"/>
            <a:ext cx="1131304" cy="1280160"/>
          </a:xfrm>
          <a:prstGeom prst="rect">
            <a:avLst/>
          </a:prstGeom>
          <a:effectLst>
            <a:outerShdw blurRad="50800" dist="38100" dir="2700000" algn="tl" rotWithShape="0">
              <a:prstClr val="black">
                <a:alpha val="40000"/>
              </a:prstClr>
            </a:outerShdw>
          </a:effectLst>
        </p:spPr>
      </p:pic>
      <p:sp>
        <p:nvSpPr>
          <p:cNvPr id="8" name="Text Box 9"/>
          <p:cNvSpPr txBox="1">
            <a:spLocks noChangeArrowheads="1"/>
          </p:cNvSpPr>
          <p:nvPr/>
        </p:nvSpPr>
        <p:spPr bwMode="auto">
          <a:xfrm>
            <a:off x="1841865" y="1556792"/>
            <a:ext cx="2304256" cy="1296144"/>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ct val="30000"/>
              </a:spcBef>
              <a:spcAft>
                <a:spcPts val="800"/>
              </a:spcAft>
              <a:buClr>
                <a:srgbClr val="000000"/>
              </a:buClr>
              <a:buSzPct val="100000"/>
              <a:buFont typeface="Arial" pitchFamily="-72" charset="0"/>
              <a:buNone/>
            </a:pPr>
            <a:r>
              <a:rPr lang="en-US" sz="1600" i="1" dirty="0">
                <a:solidFill>
                  <a:srgbClr val="000000"/>
                </a:solidFill>
                <a:latin typeface="Calibri" pitchFamily="-72" charset="0"/>
              </a:rPr>
              <a:t>Project Chair</a:t>
            </a:r>
            <a:r>
              <a:rPr lang="en-US" sz="1600" dirty="0">
                <a:solidFill>
                  <a:srgbClr val="000000"/>
                </a:solidFill>
                <a:latin typeface="Calibri" pitchFamily="-72" charset="0"/>
              </a:rPr>
              <a:t> </a:t>
            </a:r>
            <a:br>
              <a:rPr lang="en-US" sz="1600" dirty="0">
                <a:solidFill>
                  <a:srgbClr val="000000"/>
                </a:solidFill>
                <a:latin typeface="Calibri" pitchFamily="-72" charset="0"/>
              </a:rPr>
            </a:br>
            <a:r>
              <a:rPr lang="en-US" sz="1600" dirty="0">
                <a:solidFill>
                  <a:srgbClr val="000000"/>
                </a:solidFill>
                <a:latin typeface="Calibri" pitchFamily="-72" charset="0"/>
              </a:rPr>
              <a:t>Neil Love, MD</a:t>
            </a:r>
            <a:br>
              <a:rPr lang="en-US" sz="1600" b="0" dirty="0">
                <a:solidFill>
                  <a:srgbClr val="000000"/>
                </a:solidFill>
                <a:latin typeface="Calibri" pitchFamily="-72" charset="0"/>
              </a:rPr>
            </a:br>
            <a:r>
              <a:rPr lang="en-US" sz="1600" b="0" dirty="0">
                <a:solidFill>
                  <a:srgbClr val="000000"/>
                </a:solidFill>
                <a:latin typeface="Calibri" pitchFamily="-72" charset="0"/>
              </a:rPr>
              <a:t>Research To Practice</a:t>
            </a:r>
            <a:br>
              <a:rPr lang="en-US" sz="1600" b="0" dirty="0">
                <a:solidFill>
                  <a:srgbClr val="000000"/>
                </a:solidFill>
                <a:latin typeface="Calibri" pitchFamily="-72" charset="0"/>
              </a:rPr>
            </a:br>
            <a:r>
              <a:rPr lang="en-US" sz="1600" b="0" dirty="0">
                <a:solidFill>
                  <a:srgbClr val="000000"/>
                </a:solidFill>
                <a:latin typeface="Calibri" pitchFamily="-72" charset="0"/>
              </a:rPr>
              <a:t>Miami, Florida</a:t>
            </a:r>
          </a:p>
        </p:txBody>
      </p:sp>
    </p:spTree>
    <p:custDataLst>
      <p:tags r:id="rId1"/>
    </p:custDataLst>
    <p:extLst>
      <p:ext uri="{BB962C8B-B14F-4D97-AF65-F5344CB8AC3E}">
        <p14:creationId xmlns:p14="http://schemas.microsoft.com/office/powerpoint/2010/main" val="2080216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7B92-47C0-664A-B41C-F76ADCB21C35}"/>
              </a:ext>
            </a:extLst>
          </p:cNvPr>
          <p:cNvSpPr>
            <a:spLocks noGrp="1"/>
          </p:cNvSpPr>
          <p:nvPr>
            <p:ph type="title"/>
          </p:nvPr>
        </p:nvSpPr>
        <p:spPr/>
        <p:txBody>
          <a:bodyPr/>
          <a:lstStyle/>
          <a:p>
            <a:pPr algn="l"/>
            <a:r>
              <a:rPr lang="en-US" sz="2200" dirty="0"/>
              <a:t>Which first-line treatment regimen would you recommend for a </a:t>
            </a:r>
            <a:r>
              <a:rPr lang="en-US" sz="2200" u="sng" dirty="0"/>
              <a:t>65-year-old</a:t>
            </a:r>
            <a:r>
              <a:rPr lang="en-US" sz="2200" dirty="0"/>
              <a:t> patient with asymptomatic metastatic </a:t>
            </a:r>
            <a:r>
              <a:rPr lang="en-US" sz="2200" u="sng" dirty="0" err="1"/>
              <a:t>nonsquamous</a:t>
            </a:r>
            <a:r>
              <a:rPr lang="en-US" sz="2200" u="sng" dirty="0"/>
              <a:t> lung cancer</a:t>
            </a:r>
            <a:r>
              <a:rPr lang="en-US" sz="2200" dirty="0"/>
              <a:t> and no identified targetable mutations with a PD-L1 </a:t>
            </a:r>
            <a:r>
              <a:rPr lang="en-US" sz="2200" u="sng" dirty="0"/>
              <a:t>TPS of 60%?</a:t>
            </a:r>
            <a:r>
              <a:rPr lang="en-US" sz="2200" dirty="0"/>
              <a:t> A </a:t>
            </a:r>
            <a:r>
              <a:rPr lang="en-US" sz="2200" u="sng" dirty="0"/>
              <a:t>TPS of 10%?</a:t>
            </a:r>
            <a:endParaRPr lang="en-US" sz="2200" dirty="0"/>
          </a:p>
        </p:txBody>
      </p:sp>
      <p:sp>
        <p:nvSpPr>
          <p:cNvPr id="3" name="Content Placeholder 2">
            <a:extLst>
              <a:ext uri="{FF2B5EF4-FFF2-40B4-BE49-F238E27FC236}">
                <a16:creationId xmlns:a16="http://schemas.microsoft.com/office/drawing/2014/main" id="{61DE0AFA-7D6C-0440-A765-9FE9CCDE4D2C}"/>
              </a:ext>
            </a:extLst>
          </p:cNvPr>
          <p:cNvSpPr>
            <a:spLocks noGrp="1"/>
          </p:cNvSpPr>
          <p:nvPr>
            <p:ph idx="11"/>
          </p:nvPr>
        </p:nvSpPr>
        <p:spPr>
          <a:xfrm>
            <a:off x="2699792" y="2112264"/>
            <a:ext cx="2838056" cy="432048"/>
          </a:xfrm>
        </p:spPr>
        <p:txBody>
          <a:bodyPr/>
          <a:lstStyle/>
          <a:p>
            <a:r>
              <a:rPr lang="en-US" dirty="0">
                <a:solidFill>
                  <a:srgbClr val="FFFFFF"/>
                </a:solidFill>
              </a:rPr>
              <a:t>Pembrolizumab</a:t>
            </a:r>
            <a:endParaRPr lang="en-US" dirty="0"/>
          </a:p>
        </p:txBody>
      </p:sp>
      <p:sp>
        <p:nvSpPr>
          <p:cNvPr id="5" name="Content Placeholder 4">
            <a:extLst>
              <a:ext uri="{FF2B5EF4-FFF2-40B4-BE49-F238E27FC236}">
                <a16:creationId xmlns:a16="http://schemas.microsoft.com/office/drawing/2014/main" id="{45A3FB1F-0AF1-044C-9E49-99BD13B4C474}"/>
              </a:ext>
            </a:extLst>
          </p:cNvPr>
          <p:cNvSpPr>
            <a:spLocks noGrp="1"/>
          </p:cNvSpPr>
          <p:nvPr>
            <p:ph idx="13"/>
          </p:nvPr>
        </p:nvSpPr>
        <p:spPr>
          <a:xfrm>
            <a:off x="2699792" y="3093933"/>
            <a:ext cx="2838056" cy="432048"/>
          </a:xfrm>
        </p:spPr>
        <p:txBody>
          <a:bodyPr/>
          <a:lstStyle/>
          <a:p>
            <a:r>
              <a:rPr lang="en-US" dirty="0"/>
              <a:t>Pembrolizumab</a:t>
            </a:r>
          </a:p>
        </p:txBody>
      </p:sp>
      <p:sp>
        <p:nvSpPr>
          <p:cNvPr id="7" name="Content Placeholder 6">
            <a:extLst>
              <a:ext uri="{FF2B5EF4-FFF2-40B4-BE49-F238E27FC236}">
                <a16:creationId xmlns:a16="http://schemas.microsoft.com/office/drawing/2014/main" id="{8E4C9B19-C6A3-C741-9815-C7460F25DEEA}"/>
              </a:ext>
            </a:extLst>
          </p:cNvPr>
          <p:cNvSpPr>
            <a:spLocks noGrp="1"/>
          </p:cNvSpPr>
          <p:nvPr>
            <p:ph idx="15"/>
          </p:nvPr>
        </p:nvSpPr>
        <p:spPr>
          <a:xfrm>
            <a:off x="2699792" y="4075169"/>
            <a:ext cx="2838056" cy="432048"/>
          </a:xfrm>
        </p:spPr>
        <p:txBody>
          <a:bodyPr/>
          <a:lstStyle/>
          <a:p>
            <a:r>
              <a:rPr lang="en-US" dirty="0"/>
              <a:t>Pembrolizumab</a:t>
            </a:r>
          </a:p>
        </p:txBody>
      </p:sp>
      <p:sp>
        <p:nvSpPr>
          <p:cNvPr id="9" name="Content Placeholder 8">
            <a:extLst>
              <a:ext uri="{FF2B5EF4-FFF2-40B4-BE49-F238E27FC236}">
                <a16:creationId xmlns:a16="http://schemas.microsoft.com/office/drawing/2014/main" id="{F15DF3DB-B4C4-144B-80A7-90461F835804}"/>
              </a:ext>
            </a:extLst>
          </p:cNvPr>
          <p:cNvSpPr>
            <a:spLocks noGrp="1"/>
          </p:cNvSpPr>
          <p:nvPr>
            <p:ph idx="17"/>
          </p:nvPr>
        </p:nvSpPr>
        <p:spPr>
          <a:xfrm>
            <a:off x="2699792" y="5038149"/>
            <a:ext cx="2838056" cy="432048"/>
          </a:xfrm>
        </p:spPr>
        <p:txBody>
          <a:bodyPr/>
          <a:lstStyle/>
          <a:p>
            <a:pPr>
              <a:lnSpc>
                <a:spcPts val="1620"/>
              </a:lnSpc>
            </a:pPr>
            <a:r>
              <a:rPr lang="en-US" sz="1600" dirty="0"/>
              <a:t>Carbo/pemetrexed/</a:t>
            </a:r>
            <a:br>
              <a:rPr lang="en-US" sz="1600" dirty="0"/>
            </a:br>
            <a:r>
              <a:rPr lang="en-US" sz="1600" dirty="0"/>
              <a:t>pembrolizumab</a:t>
            </a:r>
          </a:p>
        </p:txBody>
      </p:sp>
      <p:sp>
        <p:nvSpPr>
          <p:cNvPr id="10" name="Content Placeholder 9">
            <a:extLst>
              <a:ext uri="{FF2B5EF4-FFF2-40B4-BE49-F238E27FC236}">
                <a16:creationId xmlns:a16="http://schemas.microsoft.com/office/drawing/2014/main" id="{68C8E483-D913-EE4C-87B3-4A40584C0B46}"/>
              </a:ext>
            </a:extLst>
          </p:cNvPr>
          <p:cNvSpPr>
            <a:spLocks noGrp="1"/>
          </p:cNvSpPr>
          <p:nvPr>
            <p:ph idx="18"/>
          </p:nvPr>
        </p:nvSpPr>
        <p:spPr>
          <a:xfrm>
            <a:off x="2699792" y="5517232"/>
            <a:ext cx="2838056" cy="432048"/>
          </a:xfrm>
        </p:spPr>
        <p:txBody>
          <a:bodyPr/>
          <a:lstStyle/>
          <a:p>
            <a:r>
              <a:rPr lang="en-US" dirty="0"/>
              <a:t>Pembrolizumab</a:t>
            </a:r>
          </a:p>
        </p:txBody>
      </p:sp>
      <p:sp>
        <p:nvSpPr>
          <p:cNvPr id="11" name="Content Placeholder 10">
            <a:extLst>
              <a:ext uri="{FF2B5EF4-FFF2-40B4-BE49-F238E27FC236}">
                <a16:creationId xmlns:a16="http://schemas.microsoft.com/office/drawing/2014/main" id="{0985AA04-1D6E-DF4A-A773-5C6B1B94E2DF}"/>
              </a:ext>
            </a:extLst>
          </p:cNvPr>
          <p:cNvSpPr>
            <a:spLocks noGrp="1"/>
          </p:cNvSpPr>
          <p:nvPr>
            <p:ph idx="19"/>
          </p:nvPr>
        </p:nvSpPr>
        <p:spPr>
          <a:xfrm>
            <a:off x="5622376" y="2132856"/>
            <a:ext cx="2838056" cy="432048"/>
          </a:xfrm>
        </p:spPr>
        <p:txBody>
          <a:bodyPr/>
          <a:lstStyle/>
          <a:p>
            <a:pPr lvl="0">
              <a:lnSpc>
                <a:spcPts val="1620"/>
              </a:lnSpc>
            </a:pPr>
            <a:r>
              <a:rPr lang="en-US" sz="1600" dirty="0">
                <a:solidFill>
                  <a:srgbClr val="FFFFFF"/>
                </a:solidFill>
              </a:rPr>
              <a:t>Carbo/pemetrexed/</a:t>
            </a:r>
            <a:br>
              <a:rPr lang="en-US" sz="1600" dirty="0">
                <a:solidFill>
                  <a:srgbClr val="FFFFFF"/>
                </a:solidFill>
              </a:rPr>
            </a:br>
            <a:r>
              <a:rPr lang="en-US" sz="1600" dirty="0">
                <a:solidFill>
                  <a:srgbClr val="FFFFFF"/>
                </a:solidFill>
              </a:rPr>
              <a:t>pembrolizumab</a:t>
            </a:r>
          </a:p>
        </p:txBody>
      </p:sp>
      <p:sp>
        <p:nvSpPr>
          <p:cNvPr id="13" name="Content Placeholder 12">
            <a:extLst>
              <a:ext uri="{FF2B5EF4-FFF2-40B4-BE49-F238E27FC236}">
                <a16:creationId xmlns:a16="http://schemas.microsoft.com/office/drawing/2014/main" id="{1BD556CA-D7AB-3A49-82FA-C2B6A7F69380}"/>
              </a:ext>
            </a:extLst>
          </p:cNvPr>
          <p:cNvSpPr>
            <a:spLocks noGrp="1"/>
          </p:cNvSpPr>
          <p:nvPr>
            <p:ph idx="21"/>
          </p:nvPr>
        </p:nvSpPr>
        <p:spPr>
          <a:xfrm>
            <a:off x="5622376" y="3104964"/>
            <a:ext cx="2838056" cy="432048"/>
          </a:xfrm>
        </p:spPr>
        <p:txBody>
          <a:bodyPr/>
          <a:lstStyle/>
          <a:p>
            <a:pPr>
              <a:lnSpc>
                <a:spcPts val="1620"/>
              </a:lnSpc>
            </a:pPr>
            <a:r>
              <a:rPr lang="en-US" sz="1600" dirty="0"/>
              <a:t>Carbo/pemetrexed/</a:t>
            </a:r>
            <a:br>
              <a:rPr lang="en-US" sz="1600" dirty="0"/>
            </a:br>
            <a:r>
              <a:rPr lang="en-US" sz="1600" dirty="0"/>
              <a:t>pembrolizumab</a:t>
            </a:r>
          </a:p>
        </p:txBody>
      </p:sp>
      <p:sp>
        <p:nvSpPr>
          <p:cNvPr id="14" name="Content Placeholder 13">
            <a:extLst>
              <a:ext uri="{FF2B5EF4-FFF2-40B4-BE49-F238E27FC236}">
                <a16:creationId xmlns:a16="http://schemas.microsoft.com/office/drawing/2014/main" id="{0825A1C2-631B-1E4E-9A18-B15ADA74B3ED}"/>
              </a:ext>
            </a:extLst>
          </p:cNvPr>
          <p:cNvSpPr>
            <a:spLocks noGrp="1"/>
          </p:cNvSpPr>
          <p:nvPr>
            <p:ph idx="22"/>
          </p:nvPr>
        </p:nvSpPr>
        <p:spPr>
          <a:xfrm>
            <a:off x="5622376" y="3573016"/>
            <a:ext cx="2838056" cy="432048"/>
          </a:xfrm>
        </p:spPr>
        <p:txBody>
          <a:bodyPr/>
          <a:lstStyle/>
          <a:p>
            <a:pPr>
              <a:lnSpc>
                <a:spcPts val="1620"/>
              </a:lnSpc>
            </a:pPr>
            <a:r>
              <a:rPr lang="en-US" sz="1600" dirty="0"/>
              <a:t>Carbo/pemetrexed/</a:t>
            </a:r>
            <a:br>
              <a:rPr lang="en-US" sz="1600" dirty="0"/>
            </a:br>
            <a:r>
              <a:rPr lang="en-US" sz="1600" dirty="0"/>
              <a:t>pembrolizumab</a:t>
            </a:r>
          </a:p>
        </p:txBody>
      </p:sp>
      <p:sp>
        <p:nvSpPr>
          <p:cNvPr id="15" name="Content Placeholder 14">
            <a:extLst>
              <a:ext uri="{FF2B5EF4-FFF2-40B4-BE49-F238E27FC236}">
                <a16:creationId xmlns:a16="http://schemas.microsoft.com/office/drawing/2014/main" id="{2B5C09D2-4B19-674E-ABC5-888ED7B54B77}"/>
              </a:ext>
            </a:extLst>
          </p:cNvPr>
          <p:cNvSpPr>
            <a:spLocks noGrp="1"/>
          </p:cNvSpPr>
          <p:nvPr>
            <p:ph idx="23"/>
          </p:nvPr>
        </p:nvSpPr>
        <p:spPr>
          <a:xfrm>
            <a:off x="5622376" y="4050196"/>
            <a:ext cx="2838056" cy="432048"/>
          </a:xfrm>
        </p:spPr>
        <p:txBody>
          <a:bodyPr/>
          <a:lstStyle/>
          <a:p>
            <a:pPr>
              <a:lnSpc>
                <a:spcPts val="1620"/>
              </a:lnSpc>
            </a:pPr>
            <a:r>
              <a:rPr lang="en-US" sz="1600" dirty="0"/>
              <a:t>Carbo/pemetrexed/</a:t>
            </a:r>
            <a:br>
              <a:rPr lang="en-US" sz="1600" dirty="0"/>
            </a:br>
            <a:r>
              <a:rPr lang="en-US" sz="1600" dirty="0"/>
              <a:t>pembrolizumab</a:t>
            </a:r>
          </a:p>
        </p:txBody>
      </p:sp>
      <p:sp>
        <p:nvSpPr>
          <p:cNvPr id="17" name="Content Placeholder 16">
            <a:extLst>
              <a:ext uri="{FF2B5EF4-FFF2-40B4-BE49-F238E27FC236}">
                <a16:creationId xmlns:a16="http://schemas.microsoft.com/office/drawing/2014/main" id="{26D2A743-9525-5942-B625-0A28FE476780}"/>
              </a:ext>
            </a:extLst>
          </p:cNvPr>
          <p:cNvSpPr>
            <a:spLocks noGrp="1"/>
          </p:cNvSpPr>
          <p:nvPr>
            <p:ph idx="25"/>
          </p:nvPr>
        </p:nvSpPr>
        <p:spPr>
          <a:xfrm>
            <a:off x="5622376" y="5038149"/>
            <a:ext cx="2838056" cy="432048"/>
          </a:xfrm>
        </p:spPr>
        <p:txBody>
          <a:bodyPr/>
          <a:lstStyle/>
          <a:p>
            <a:pPr>
              <a:lnSpc>
                <a:spcPts val="1620"/>
              </a:lnSpc>
            </a:pPr>
            <a:r>
              <a:rPr lang="en-US" sz="1600" dirty="0"/>
              <a:t>Carbo/pemetrexed/</a:t>
            </a:r>
            <a:br>
              <a:rPr lang="en-US" sz="1600" dirty="0"/>
            </a:br>
            <a:r>
              <a:rPr lang="en-US" sz="1600" dirty="0"/>
              <a:t>pembrolizumab</a:t>
            </a:r>
          </a:p>
        </p:txBody>
      </p:sp>
      <p:sp>
        <p:nvSpPr>
          <p:cNvPr id="18" name="Content Placeholder 17">
            <a:extLst>
              <a:ext uri="{FF2B5EF4-FFF2-40B4-BE49-F238E27FC236}">
                <a16:creationId xmlns:a16="http://schemas.microsoft.com/office/drawing/2014/main" id="{F0D073C7-9F17-2F4C-9984-C767E32AD8F8}"/>
              </a:ext>
            </a:extLst>
          </p:cNvPr>
          <p:cNvSpPr>
            <a:spLocks noGrp="1"/>
          </p:cNvSpPr>
          <p:nvPr>
            <p:ph idx="26"/>
          </p:nvPr>
        </p:nvSpPr>
        <p:spPr>
          <a:xfrm>
            <a:off x="5622376" y="5517232"/>
            <a:ext cx="2838056" cy="432048"/>
          </a:xfrm>
        </p:spPr>
        <p:txBody>
          <a:bodyPr/>
          <a:lstStyle/>
          <a:p>
            <a:pPr>
              <a:lnSpc>
                <a:spcPts val="1620"/>
              </a:lnSpc>
            </a:pPr>
            <a:r>
              <a:rPr lang="en-US" sz="1600" dirty="0"/>
              <a:t>Carbo/pemetrexed/</a:t>
            </a:r>
            <a:br>
              <a:rPr lang="en-US" sz="1600" dirty="0"/>
            </a:br>
            <a:r>
              <a:rPr lang="en-US" sz="1600" dirty="0"/>
              <a:t>pembrolizumab</a:t>
            </a:r>
          </a:p>
        </p:txBody>
      </p:sp>
      <p:sp>
        <p:nvSpPr>
          <p:cNvPr id="19" name="Content Placeholder 18">
            <a:extLst>
              <a:ext uri="{FF2B5EF4-FFF2-40B4-BE49-F238E27FC236}">
                <a16:creationId xmlns:a16="http://schemas.microsoft.com/office/drawing/2014/main" id="{5E9E6D22-B879-FA4F-A247-98A4332B068C}"/>
              </a:ext>
            </a:extLst>
          </p:cNvPr>
          <p:cNvSpPr>
            <a:spLocks noGrp="1"/>
          </p:cNvSpPr>
          <p:nvPr>
            <p:ph idx="27"/>
          </p:nvPr>
        </p:nvSpPr>
        <p:spPr>
          <a:xfrm>
            <a:off x="2699792" y="1768372"/>
            <a:ext cx="2838056" cy="271884"/>
          </a:xfrm>
        </p:spPr>
        <p:txBody>
          <a:bodyPr/>
          <a:lstStyle/>
          <a:p>
            <a:r>
              <a:rPr lang="en-US" sz="1200" dirty="0"/>
              <a:t>TPS 60%</a:t>
            </a:r>
          </a:p>
        </p:txBody>
      </p:sp>
      <p:sp>
        <p:nvSpPr>
          <p:cNvPr id="20" name="Content Placeholder 19">
            <a:extLst>
              <a:ext uri="{FF2B5EF4-FFF2-40B4-BE49-F238E27FC236}">
                <a16:creationId xmlns:a16="http://schemas.microsoft.com/office/drawing/2014/main" id="{ACD65485-C36E-F443-8F41-4DB067868FBA}"/>
              </a:ext>
            </a:extLst>
          </p:cNvPr>
          <p:cNvSpPr>
            <a:spLocks noGrp="1"/>
          </p:cNvSpPr>
          <p:nvPr>
            <p:ph idx="28"/>
          </p:nvPr>
        </p:nvSpPr>
        <p:spPr>
          <a:xfrm>
            <a:off x="5615382" y="1768372"/>
            <a:ext cx="2838056" cy="271884"/>
          </a:xfrm>
        </p:spPr>
        <p:txBody>
          <a:bodyPr/>
          <a:lstStyle/>
          <a:p>
            <a:r>
              <a:rPr lang="en-US" sz="1200" dirty="0"/>
              <a:t>TPS 10%</a:t>
            </a:r>
          </a:p>
        </p:txBody>
      </p:sp>
      <p:sp>
        <p:nvSpPr>
          <p:cNvPr id="21" name="Content Placeholder 6">
            <a:extLst>
              <a:ext uri="{FF2B5EF4-FFF2-40B4-BE49-F238E27FC236}">
                <a16:creationId xmlns:a16="http://schemas.microsoft.com/office/drawing/2014/main" id="{8C80F4C1-463E-C74F-8630-2A9E04B22D14}"/>
              </a:ext>
            </a:extLst>
          </p:cNvPr>
          <p:cNvSpPr>
            <a:spLocks noGrp="1"/>
          </p:cNvSpPr>
          <p:nvPr>
            <p:ph idx="16"/>
          </p:nvPr>
        </p:nvSpPr>
        <p:spPr>
          <a:xfrm>
            <a:off x="2699792" y="4518247"/>
            <a:ext cx="2838056" cy="519901"/>
          </a:xfrm>
        </p:spPr>
        <p:txBody>
          <a:bodyPr/>
          <a:lstStyle/>
          <a:p>
            <a:pPr>
              <a:lnSpc>
                <a:spcPts val="1720"/>
              </a:lnSpc>
            </a:pPr>
            <a:r>
              <a:rPr lang="en-US" dirty="0"/>
              <a:t>Pembrolizumab</a:t>
            </a:r>
          </a:p>
        </p:txBody>
      </p:sp>
      <p:sp>
        <p:nvSpPr>
          <p:cNvPr id="22" name="Content Placeholder 6">
            <a:extLst>
              <a:ext uri="{FF2B5EF4-FFF2-40B4-BE49-F238E27FC236}">
                <a16:creationId xmlns:a16="http://schemas.microsoft.com/office/drawing/2014/main" id="{D915521C-3E65-FE43-8F4E-8F2341434AF9}"/>
              </a:ext>
            </a:extLst>
          </p:cNvPr>
          <p:cNvSpPr>
            <a:spLocks noGrp="1"/>
          </p:cNvSpPr>
          <p:nvPr>
            <p:ph idx="24"/>
          </p:nvPr>
        </p:nvSpPr>
        <p:spPr>
          <a:xfrm>
            <a:off x="5622376" y="4556362"/>
            <a:ext cx="2838056" cy="432048"/>
          </a:xfrm>
        </p:spPr>
        <p:txBody>
          <a:bodyPr/>
          <a:lstStyle/>
          <a:p>
            <a:pPr>
              <a:lnSpc>
                <a:spcPts val="1620"/>
              </a:lnSpc>
            </a:pPr>
            <a:r>
              <a:rPr lang="en-US" sz="1600" dirty="0"/>
              <a:t>Carbo/pemetrexed/</a:t>
            </a:r>
            <a:br>
              <a:rPr lang="en-US" sz="1600" dirty="0"/>
            </a:br>
            <a:r>
              <a:rPr lang="en-US" sz="1600" dirty="0"/>
              <a:t>pembrolizumab</a:t>
            </a:r>
          </a:p>
        </p:txBody>
      </p:sp>
      <p:sp>
        <p:nvSpPr>
          <p:cNvPr id="23" name="Content Placeholder 6">
            <a:extLst>
              <a:ext uri="{FF2B5EF4-FFF2-40B4-BE49-F238E27FC236}">
                <a16:creationId xmlns:a16="http://schemas.microsoft.com/office/drawing/2014/main" id="{03E3A478-D81D-164B-B5B2-D6D9A873DF82}"/>
              </a:ext>
            </a:extLst>
          </p:cNvPr>
          <p:cNvSpPr>
            <a:spLocks noGrp="1"/>
          </p:cNvSpPr>
          <p:nvPr>
            <p:ph idx="14"/>
          </p:nvPr>
        </p:nvSpPr>
        <p:spPr>
          <a:xfrm>
            <a:off x="2699792" y="3573016"/>
            <a:ext cx="2838056" cy="432048"/>
          </a:xfrm>
        </p:spPr>
        <p:txBody>
          <a:bodyPr/>
          <a:lstStyle/>
          <a:p>
            <a:r>
              <a:rPr lang="en-US" dirty="0"/>
              <a:t>Pembrolizumab</a:t>
            </a:r>
          </a:p>
        </p:txBody>
      </p:sp>
      <p:sp>
        <p:nvSpPr>
          <p:cNvPr id="24" name="Content Placeholder 4">
            <a:extLst>
              <a:ext uri="{FF2B5EF4-FFF2-40B4-BE49-F238E27FC236}">
                <a16:creationId xmlns:a16="http://schemas.microsoft.com/office/drawing/2014/main" id="{2B1699FC-9BB1-FC4B-87B8-2670C8103C91}"/>
              </a:ext>
            </a:extLst>
          </p:cNvPr>
          <p:cNvSpPr>
            <a:spLocks noGrp="1"/>
          </p:cNvSpPr>
          <p:nvPr>
            <p:ph idx="12"/>
          </p:nvPr>
        </p:nvSpPr>
        <p:spPr>
          <a:xfrm>
            <a:off x="2699792" y="2600908"/>
            <a:ext cx="2838056" cy="432048"/>
          </a:xfrm>
        </p:spPr>
        <p:txBody>
          <a:bodyPr/>
          <a:lstStyle/>
          <a:p>
            <a:r>
              <a:rPr lang="en-US" dirty="0"/>
              <a:t>Pembrolizumab</a:t>
            </a:r>
          </a:p>
        </p:txBody>
      </p:sp>
      <p:sp>
        <p:nvSpPr>
          <p:cNvPr id="25" name="Content Placeholder 4">
            <a:extLst>
              <a:ext uri="{FF2B5EF4-FFF2-40B4-BE49-F238E27FC236}">
                <a16:creationId xmlns:a16="http://schemas.microsoft.com/office/drawing/2014/main" id="{2B5F3F8B-3AD9-3A4C-AFDB-D92B62B257FF}"/>
              </a:ext>
            </a:extLst>
          </p:cNvPr>
          <p:cNvSpPr>
            <a:spLocks noGrp="1"/>
          </p:cNvSpPr>
          <p:nvPr>
            <p:ph idx="20"/>
          </p:nvPr>
        </p:nvSpPr>
        <p:spPr>
          <a:xfrm>
            <a:off x="5622376" y="2623177"/>
            <a:ext cx="2838056" cy="432048"/>
          </a:xfrm>
        </p:spPr>
        <p:txBody>
          <a:bodyPr/>
          <a:lstStyle/>
          <a:p>
            <a:pPr>
              <a:lnSpc>
                <a:spcPts val="1620"/>
              </a:lnSpc>
            </a:pPr>
            <a:r>
              <a:rPr lang="en-US" sz="1600" dirty="0"/>
              <a:t>Carbo/pemetrexed/</a:t>
            </a:r>
            <a:br>
              <a:rPr lang="en-US" sz="1600" dirty="0"/>
            </a:br>
            <a:r>
              <a:rPr lang="en-US" sz="1600" dirty="0"/>
              <a:t>pembrolizumab</a:t>
            </a:r>
          </a:p>
        </p:txBody>
      </p:sp>
    </p:spTree>
    <p:custDataLst>
      <p:tags r:id="rId1"/>
    </p:custDataLst>
    <p:extLst>
      <p:ext uri="{BB962C8B-B14F-4D97-AF65-F5344CB8AC3E}">
        <p14:creationId xmlns:p14="http://schemas.microsoft.com/office/powerpoint/2010/main" val="570880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2E1D2-B173-5B4D-B80D-B368F716EE80}"/>
              </a:ext>
            </a:extLst>
          </p:cNvPr>
          <p:cNvSpPr>
            <a:spLocks noGrp="1"/>
          </p:cNvSpPr>
          <p:nvPr>
            <p:ph type="title"/>
          </p:nvPr>
        </p:nvSpPr>
        <p:spPr/>
        <p:txBody>
          <a:bodyPr/>
          <a:lstStyle/>
          <a:p>
            <a:pPr algn="l"/>
            <a:r>
              <a:rPr lang="en-US" sz="2200" dirty="0"/>
              <a:t>What first-line treatment regimen would you recommend for a </a:t>
            </a:r>
            <a:r>
              <a:rPr lang="en-US" sz="2200" u="sng" dirty="0"/>
              <a:t>65-year-old</a:t>
            </a:r>
            <a:r>
              <a:rPr lang="en-US" sz="2200" dirty="0"/>
              <a:t> patient with </a:t>
            </a:r>
            <a:r>
              <a:rPr lang="en-US" sz="2000" dirty="0"/>
              <a:t>asymptomatic </a:t>
            </a:r>
            <a:r>
              <a:rPr lang="en-US" sz="2200" dirty="0"/>
              <a:t>metastatic </a:t>
            </a:r>
            <a:r>
              <a:rPr lang="en-US" sz="2200" u="sng" dirty="0"/>
              <a:t>squamous cell lung cancer</a:t>
            </a:r>
            <a:r>
              <a:rPr lang="en-US" sz="2200" dirty="0"/>
              <a:t> and a PD-L1 </a:t>
            </a:r>
            <a:r>
              <a:rPr lang="en-US" sz="2200" u="sng" dirty="0"/>
              <a:t>TPS of 10%?</a:t>
            </a:r>
            <a:r>
              <a:rPr lang="en-US" sz="2200" dirty="0"/>
              <a:t> A </a:t>
            </a:r>
            <a:r>
              <a:rPr lang="en-US" sz="2200" u="sng" dirty="0"/>
              <a:t>TPS of 60%?</a:t>
            </a:r>
            <a:endParaRPr lang="en-US" sz="2200" dirty="0"/>
          </a:p>
        </p:txBody>
      </p:sp>
      <p:sp>
        <p:nvSpPr>
          <p:cNvPr id="3" name="Content Placeholder 2">
            <a:extLst>
              <a:ext uri="{FF2B5EF4-FFF2-40B4-BE49-F238E27FC236}">
                <a16:creationId xmlns:a16="http://schemas.microsoft.com/office/drawing/2014/main" id="{45FD69B0-2A8F-A742-9C8F-9645BE197877}"/>
              </a:ext>
            </a:extLst>
          </p:cNvPr>
          <p:cNvSpPr>
            <a:spLocks noGrp="1"/>
          </p:cNvSpPr>
          <p:nvPr>
            <p:ph idx="11"/>
          </p:nvPr>
        </p:nvSpPr>
        <p:spPr>
          <a:xfrm>
            <a:off x="2683272" y="2132856"/>
            <a:ext cx="2838056" cy="432048"/>
          </a:xfrm>
        </p:spPr>
        <p:txBody>
          <a:bodyPr/>
          <a:lstStyle/>
          <a:p>
            <a:pPr lvl="0">
              <a:lnSpc>
                <a:spcPts val="1620"/>
              </a:lnSpc>
            </a:pPr>
            <a:r>
              <a:rPr lang="en-US" sz="1600" dirty="0">
                <a:solidFill>
                  <a:srgbClr val="FFFFFF"/>
                </a:solidFill>
              </a:rPr>
              <a:t>Pembrolizumab/carbo/</a:t>
            </a:r>
            <a:br>
              <a:rPr lang="en-US" sz="1600" dirty="0">
                <a:solidFill>
                  <a:srgbClr val="FFFFFF"/>
                </a:solidFill>
              </a:rPr>
            </a:br>
            <a:r>
              <a:rPr lang="en-US" sz="1600" i="1" dirty="0">
                <a:solidFill>
                  <a:srgbClr val="FFFFFF"/>
                </a:solidFill>
              </a:rPr>
              <a:t>nab</a:t>
            </a:r>
            <a:r>
              <a:rPr lang="en-US" sz="1600" dirty="0">
                <a:solidFill>
                  <a:srgbClr val="FFFFFF"/>
                </a:solidFill>
              </a:rPr>
              <a:t> paclitaxel</a:t>
            </a:r>
          </a:p>
        </p:txBody>
      </p:sp>
      <p:sp>
        <p:nvSpPr>
          <p:cNvPr id="5" name="Content Placeholder 4">
            <a:extLst>
              <a:ext uri="{FF2B5EF4-FFF2-40B4-BE49-F238E27FC236}">
                <a16:creationId xmlns:a16="http://schemas.microsoft.com/office/drawing/2014/main" id="{F38681CC-04D2-1C49-9DF2-BA7E44DBCF5A}"/>
              </a:ext>
            </a:extLst>
          </p:cNvPr>
          <p:cNvSpPr>
            <a:spLocks noGrp="1"/>
          </p:cNvSpPr>
          <p:nvPr>
            <p:ph idx="13"/>
          </p:nvPr>
        </p:nvSpPr>
        <p:spPr>
          <a:xfrm>
            <a:off x="2699792" y="3089552"/>
            <a:ext cx="2838056" cy="432048"/>
          </a:xfrm>
        </p:spPr>
        <p:txBody>
          <a:bodyPr/>
          <a:lstStyle/>
          <a:p>
            <a:pPr>
              <a:lnSpc>
                <a:spcPts val="1620"/>
              </a:lnSpc>
            </a:pPr>
            <a:r>
              <a:rPr lang="en-US" sz="1600" dirty="0"/>
              <a:t>Pembrolizumab/carbo/</a:t>
            </a:r>
            <a:br>
              <a:rPr lang="en-US" sz="1600" dirty="0"/>
            </a:br>
            <a:r>
              <a:rPr lang="en-US" sz="1600" dirty="0"/>
              <a:t>paclitaxel</a:t>
            </a:r>
          </a:p>
        </p:txBody>
      </p:sp>
      <p:sp>
        <p:nvSpPr>
          <p:cNvPr id="7" name="Content Placeholder 6">
            <a:extLst>
              <a:ext uri="{FF2B5EF4-FFF2-40B4-BE49-F238E27FC236}">
                <a16:creationId xmlns:a16="http://schemas.microsoft.com/office/drawing/2014/main" id="{416124F7-D568-8043-B27A-5A3932223BE7}"/>
              </a:ext>
            </a:extLst>
          </p:cNvPr>
          <p:cNvSpPr>
            <a:spLocks noGrp="1"/>
          </p:cNvSpPr>
          <p:nvPr>
            <p:ph idx="15"/>
          </p:nvPr>
        </p:nvSpPr>
        <p:spPr>
          <a:xfrm>
            <a:off x="2699792" y="4070788"/>
            <a:ext cx="2838056" cy="432048"/>
          </a:xfrm>
        </p:spPr>
        <p:txBody>
          <a:bodyPr/>
          <a:lstStyle/>
          <a:p>
            <a:pPr>
              <a:lnSpc>
                <a:spcPts val="1620"/>
              </a:lnSpc>
            </a:pPr>
            <a:r>
              <a:rPr lang="en-US" sz="1600" dirty="0"/>
              <a:t>Pembrolizumab/carbo/</a:t>
            </a:r>
            <a:br>
              <a:rPr lang="en-US" sz="1600" dirty="0"/>
            </a:br>
            <a:r>
              <a:rPr lang="en-US" sz="1600" dirty="0"/>
              <a:t>paclitaxel</a:t>
            </a:r>
          </a:p>
        </p:txBody>
      </p:sp>
      <p:sp>
        <p:nvSpPr>
          <p:cNvPr id="9" name="Content Placeholder 8">
            <a:extLst>
              <a:ext uri="{FF2B5EF4-FFF2-40B4-BE49-F238E27FC236}">
                <a16:creationId xmlns:a16="http://schemas.microsoft.com/office/drawing/2014/main" id="{BB45DCE3-7055-2F4A-A2CA-971000F9566E}"/>
              </a:ext>
            </a:extLst>
          </p:cNvPr>
          <p:cNvSpPr>
            <a:spLocks noGrp="1"/>
          </p:cNvSpPr>
          <p:nvPr>
            <p:ph idx="17"/>
          </p:nvPr>
        </p:nvSpPr>
        <p:spPr>
          <a:xfrm>
            <a:off x="2699792" y="5033768"/>
            <a:ext cx="2838056" cy="432048"/>
          </a:xfrm>
        </p:spPr>
        <p:txBody>
          <a:bodyPr/>
          <a:lstStyle/>
          <a:p>
            <a:pPr>
              <a:lnSpc>
                <a:spcPts val="1620"/>
              </a:lnSpc>
            </a:pPr>
            <a:r>
              <a:rPr lang="en-US" sz="1600" dirty="0"/>
              <a:t>Pembrolizumab/carbo/</a:t>
            </a:r>
            <a:br>
              <a:rPr lang="en-US" sz="1600" dirty="0"/>
            </a:br>
            <a:r>
              <a:rPr lang="en-US" sz="1600" i="1" dirty="0"/>
              <a:t>nab</a:t>
            </a:r>
            <a:r>
              <a:rPr lang="en-US" sz="1600" dirty="0"/>
              <a:t> paclitaxel</a:t>
            </a:r>
          </a:p>
        </p:txBody>
      </p:sp>
      <p:sp>
        <p:nvSpPr>
          <p:cNvPr id="10" name="Content Placeholder 9">
            <a:extLst>
              <a:ext uri="{FF2B5EF4-FFF2-40B4-BE49-F238E27FC236}">
                <a16:creationId xmlns:a16="http://schemas.microsoft.com/office/drawing/2014/main" id="{306E249A-3C63-144C-9F16-7D3CFC4A5FCF}"/>
              </a:ext>
            </a:extLst>
          </p:cNvPr>
          <p:cNvSpPr>
            <a:spLocks noGrp="1"/>
          </p:cNvSpPr>
          <p:nvPr>
            <p:ph idx="18"/>
          </p:nvPr>
        </p:nvSpPr>
        <p:spPr>
          <a:xfrm>
            <a:off x="2699792" y="5537824"/>
            <a:ext cx="2838056" cy="432048"/>
          </a:xfrm>
        </p:spPr>
        <p:txBody>
          <a:bodyPr/>
          <a:lstStyle/>
          <a:p>
            <a:pPr>
              <a:lnSpc>
                <a:spcPts val="1620"/>
              </a:lnSpc>
            </a:pPr>
            <a:r>
              <a:rPr lang="en-US" sz="1600" dirty="0"/>
              <a:t>Pembrolizumab/carbo/</a:t>
            </a:r>
            <a:br>
              <a:rPr lang="en-US" sz="1600" dirty="0"/>
            </a:br>
            <a:r>
              <a:rPr lang="en-US" sz="1600" dirty="0"/>
              <a:t>paclitaxel</a:t>
            </a:r>
          </a:p>
        </p:txBody>
      </p:sp>
      <p:sp>
        <p:nvSpPr>
          <p:cNvPr id="11" name="Content Placeholder 10">
            <a:extLst>
              <a:ext uri="{FF2B5EF4-FFF2-40B4-BE49-F238E27FC236}">
                <a16:creationId xmlns:a16="http://schemas.microsoft.com/office/drawing/2014/main" id="{2056E339-6519-2948-8319-878EAD6039FE}"/>
              </a:ext>
            </a:extLst>
          </p:cNvPr>
          <p:cNvSpPr>
            <a:spLocks noGrp="1"/>
          </p:cNvSpPr>
          <p:nvPr>
            <p:ph idx="19"/>
          </p:nvPr>
        </p:nvSpPr>
        <p:spPr/>
        <p:txBody>
          <a:bodyPr/>
          <a:lstStyle/>
          <a:p>
            <a:r>
              <a:rPr lang="en-US" dirty="0"/>
              <a:t>Pembrolizumab</a:t>
            </a:r>
          </a:p>
        </p:txBody>
      </p:sp>
      <p:sp>
        <p:nvSpPr>
          <p:cNvPr id="13" name="Content Placeholder 12">
            <a:extLst>
              <a:ext uri="{FF2B5EF4-FFF2-40B4-BE49-F238E27FC236}">
                <a16:creationId xmlns:a16="http://schemas.microsoft.com/office/drawing/2014/main" id="{10E094C0-94E3-B44A-9097-5E82EC7A32B8}"/>
              </a:ext>
            </a:extLst>
          </p:cNvPr>
          <p:cNvSpPr>
            <a:spLocks noGrp="1"/>
          </p:cNvSpPr>
          <p:nvPr>
            <p:ph idx="21"/>
          </p:nvPr>
        </p:nvSpPr>
        <p:spPr/>
        <p:txBody>
          <a:bodyPr/>
          <a:lstStyle/>
          <a:p>
            <a:r>
              <a:rPr lang="en-US" dirty="0"/>
              <a:t>Pembrolizumab </a:t>
            </a:r>
          </a:p>
        </p:txBody>
      </p:sp>
      <p:sp>
        <p:nvSpPr>
          <p:cNvPr id="15" name="Content Placeholder 14">
            <a:extLst>
              <a:ext uri="{FF2B5EF4-FFF2-40B4-BE49-F238E27FC236}">
                <a16:creationId xmlns:a16="http://schemas.microsoft.com/office/drawing/2014/main" id="{E35E7BAC-D685-4645-9517-E53A8FC9A2D5}"/>
              </a:ext>
            </a:extLst>
          </p:cNvPr>
          <p:cNvSpPr>
            <a:spLocks noGrp="1"/>
          </p:cNvSpPr>
          <p:nvPr>
            <p:ph idx="23"/>
          </p:nvPr>
        </p:nvSpPr>
        <p:spPr/>
        <p:txBody>
          <a:bodyPr/>
          <a:lstStyle/>
          <a:p>
            <a:r>
              <a:rPr lang="en-US" dirty="0"/>
              <a:t>Pembrolizumab </a:t>
            </a:r>
          </a:p>
        </p:txBody>
      </p:sp>
      <p:sp>
        <p:nvSpPr>
          <p:cNvPr id="17" name="Content Placeholder 16">
            <a:extLst>
              <a:ext uri="{FF2B5EF4-FFF2-40B4-BE49-F238E27FC236}">
                <a16:creationId xmlns:a16="http://schemas.microsoft.com/office/drawing/2014/main" id="{A782A961-2B05-1840-8665-4E581E2C68B8}"/>
              </a:ext>
            </a:extLst>
          </p:cNvPr>
          <p:cNvSpPr>
            <a:spLocks noGrp="1"/>
          </p:cNvSpPr>
          <p:nvPr>
            <p:ph idx="25"/>
          </p:nvPr>
        </p:nvSpPr>
        <p:spPr/>
        <p:txBody>
          <a:bodyPr/>
          <a:lstStyle/>
          <a:p>
            <a:r>
              <a:rPr lang="en-US" dirty="0"/>
              <a:t>Pembrolizumab </a:t>
            </a:r>
          </a:p>
        </p:txBody>
      </p:sp>
      <p:sp>
        <p:nvSpPr>
          <p:cNvPr id="18" name="Content Placeholder 17">
            <a:extLst>
              <a:ext uri="{FF2B5EF4-FFF2-40B4-BE49-F238E27FC236}">
                <a16:creationId xmlns:a16="http://schemas.microsoft.com/office/drawing/2014/main" id="{F743A96C-F36E-F348-A28F-2DA5B2B83D1E}"/>
              </a:ext>
            </a:extLst>
          </p:cNvPr>
          <p:cNvSpPr>
            <a:spLocks noGrp="1"/>
          </p:cNvSpPr>
          <p:nvPr>
            <p:ph idx="26"/>
          </p:nvPr>
        </p:nvSpPr>
        <p:spPr/>
        <p:txBody>
          <a:bodyPr/>
          <a:lstStyle/>
          <a:p>
            <a:r>
              <a:rPr lang="en-US" dirty="0"/>
              <a:t>Pembrolizumab </a:t>
            </a:r>
          </a:p>
        </p:txBody>
      </p:sp>
      <p:sp>
        <p:nvSpPr>
          <p:cNvPr id="19" name="Content Placeholder 18">
            <a:extLst>
              <a:ext uri="{FF2B5EF4-FFF2-40B4-BE49-F238E27FC236}">
                <a16:creationId xmlns:a16="http://schemas.microsoft.com/office/drawing/2014/main" id="{069F5245-B0AD-4946-B5E8-E5A6FEF0811F}"/>
              </a:ext>
            </a:extLst>
          </p:cNvPr>
          <p:cNvSpPr>
            <a:spLocks noGrp="1"/>
          </p:cNvSpPr>
          <p:nvPr>
            <p:ph idx="27"/>
          </p:nvPr>
        </p:nvSpPr>
        <p:spPr/>
        <p:txBody>
          <a:bodyPr/>
          <a:lstStyle/>
          <a:p>
            <a:r>
              <a:rPr lang="en-US" sz="1200" dirty="0"/>
              <a:t>TPS 10%</a:t>
            </a:r>
          </a:p>
        </p:txBody>
      </p:sp>
      <p:sp>
        <p:nvSpPr>
          <p:cNvPr id="20" name="Content Placeholder 19">
            <a:extLst>
              <a:ext uri="{FF2B5EF4-FFF2-40B4-BE49-F238E27FC236}">
                <a16:creationId xmlns:a16="http://schemas.microsoft.com/office/drawing/2014/main" id="{B213117C-240C-934C-9648-082D0B1AB951}"/>
              </a:ext>
            </a:extLst>
          </p:cNvPr>
          <p:cNvSpPr>
            <a:spLocks noGrp="1"/>
          </p:cNvSpPr>
          <p:nvPr>
            <p:ph idx="28"/>
          </p:nvPr>
        </p:nvSpPr>
        <p:spPr/>
        <p:txBody>
          <a:bodyPr/>
          <a:lstStyle/>
          <a:p>
            <a:r>
              <a:rPr lang="en-US" sz="1200" dirty="0"/>
              <a:t>TPS 60%</a:t>
            </a:r>
          </a:p>
        </p:txBody>
      </p:sp>
      <p:sp>
        <p:nvSpPr>
          <p:cNvPr id="21" name="Content Placeholder 6">
            <a:extLst>
              <a:ext uri="{FF2B5EF4-FFF2-40B4-BE49-F238E27FC236}">
                <a16:creationId xmlns:a16="http://schemas.microsoft.com/office/drawing/2014/main" id="{1DF3966C-ABEC-D645-AC26-4B22EF103A26}"/>
              </a:ext>
            </a:extLst>
          </p:cNvPr>
          <p:cNvSpPr>
            <a:spLocks noGrp="1"/>
          </p:cNvSpPr>
          <p:nvPr>
            <p:ph idx="16"/>
          </p:nvPr>
        </p:nvSpPr>
        <p:spPr>
          <a:xfrm>
            <a:off x="2699792" y="4552278"/>
            <a:ext cx="2838056" cy="432048"/>
          </a:xfrm>
        </p:spPr>
        <p:txBody>
          <a:bodyPr/>
          <a:lstStyle/>
          <a:p>
            <a:pPr>
              <a:lnSpc>
                <a:spcPts val="1620"/>
              </a:lnSpc>
            </a:pPr>
            <a:r>
              <a:rPr lang="en-US" sz="1600" dirty="0"/>
              <a:t>Pembrolizumab/carbo/</a:t>
            </a:r>
            <a:br>
              <a:rPr lang="en-US" sz="1600" dirty="0"/>
            </a:br>
            <a:r>
              <a:rPr lang="en-US" sz="1600" dirty="0"/>
              <a:t>paclitaxel</a:t>
            </a:r>
          </a:p>
        </p:txBody>
      </p:sp>
      <p:sp>
        <p:nvSpPr>
          <p:cNvPr id="22" name="Content Placeholder 14">
            <a:extLst>
              <a:ext uri="{FF2B5EF4-FFF2-40B4-BE49-F238E27FC236}">
                <a16:creationId xmlns:a16="http://schemas.microsoft.com/office/drawing/2014/main" id="{9D5CD2EC-FF0B-B246-8AAB-713B5FCE8E3E}"/>
              </a:ext>
            </a:extLst>
          </p:cNvPr>
          <p:cNvSpPr>
            <a:spLocks noGrp="1"/>
          </p:cNvSpPr>
          <p:nvPr>
            <p:ph idx="24"/>
          </p:nvPr>
        </p:nvSpPr>
        <p:spPr/>
        <p:txBody>
          <a:bodyPr/>
          <a:lstStyle/>
          <a:p>
            <a:r>
              <a:rPr lang="en-US" dirty="0"/>
              <a:t>Pembrolizumab </a:t>
            </a:r>
          </a:p>
        </p:txBody>
      </p:sp>
      <p:sp>
        <p:nvSpPr>
          <p:cNvPr id="23" name="Content Placeholder 8">
            <a:extLst>
              <a:ext uri="{FF2B5EF4-FFF2-40B4-BE49-F238E27FC236}">
                <a16:creationId xmlns:a16="http://schemas.microsoft.com/office/drawing/2014/main" id="{CC67A94B-1117-924F-9838-6EA305435A4E}"/>
              </a:ext>
            </a:extLst>
          </p:cNvPr>
          <p:cNvSpPr>
            <a:spLocks noGrp="1"/>
          </p:cNvSpPr>
          <p:nvPr>
            <p:ph idx="14"/>
          </p:nvPr>
        </p:nvSpPr>
        <p:spPr/>
        <p:txBody>
          <a:bodyPr/>
          <a:lstStyle/>
          <a:p>
            <a:pPr>
              <a:lnSpc>
                <a:spcPts val="1620"/>
              </a:lnSpc>
            </a:pPr>
            <a:r>
              <a:rPr lang="en-US" sz="1600" dirty="0"/>
              <a:t>Pembrolizumab/carbo/</a:t>
            </a:r>
            <a:br>
              <a:rPr lang="en-US" sz="1600" dirty="0"/>
            </a:br>
            <a:r>
              <a:rPr lang="en-US" sz="1600" i="1" dirty="0"/>
              <a:t>nab</a:t>
            </a:r>
            <a:r>
              <a:rPr lang="en-US" sz="1600" dirty="0"/>
              <a:t> paclitaxel</a:t>
            </a:r>
          </a:p>
        </p:txBody>
      </p:sp>
      <p:sp>
        <p:nvSpPr>
          <p:cNvPr id="24" name="Content Placeholder 14">
            <a:extLst>
              <a:ext uri="{FF2B5EF4-FFF2-40B4-BE49-F238E27FC236}">
                <a16:creationId xmlns:a16="http://schemas.microsoft.com/office/drawing/2014/main" id="{F1E426FD-3248-5A48-9F2A-106D2E4E4A7D}"/>
              </a:ext>
            </a:extLst>
          </p:cNvPr>
          <p:cNvSpPr>
            <a:spLocks noGrp="1"/>
          </p:cNvSpPr>
          <p:nvPr>
            <p:ph idx="22"/>
          </p:nvPr>
        </p:nvSpPr>
        <p:spPr/>
        <p:txBody>
          <a:bodyPr/>
          <a:lstStyle/>
          <a:p>
            <a:r>
              <a:rPr lang="en-US" dirty="0"/>
              <a:t>Pembrolizumab </a:t>
            </a:r>
          </a:p>
        </p:txBody>
      </p:sp>
      <p:sp>
        <p:nvSpPr>
          <p:cNvPr id="25" name="Content Placeholder 8">
            <a:extLst>
              <a:ext uri="{FF2B5EF4-FFF2-40B4-BE49-F238E27FC236}">
                <a16:creationId xmlns:a16="http://schemas.microsoft.com/office/drawing/2014/main" id="{A8E53008-5250-B245-A5F9-D4B7FD069655}"/>
              </a:ext>
            </a:extLst>
          </p:cNvPr>
          <p:cNvSpPr>
            <a:spLocks noGrp="1"/>
          </p:cNvSpPr>
          <p:nvPr>
            <p:ph idx="12"/>
          </p:nvPr>
        </p:nvSpPr>
        <p:spPr/>
        <p:txBody>
          <a:bodyPr/>
          <a:lstStyle/>
          <a:p>
            <a:pPr>
              <a:lnSpc>
                <a:spcPts val="1620"/>
              </a:lnSpc>
            </a:pPr>
            <a:r>
              <a:rPr lang="en-US" sz="1600" dirty="0"/>
              <a:t>Pembrolizumab/carbo/</a:t>
            </a:r>
            <a:br>
              <a:rPr lang="en-US" sz="1600" dirty="0"/>
            </a:br>
            <a:r>
              <a:rPr lang="en-US" sz="1600" i="1" dirty="0"/>
              <a:t>nab</a:t>
            </a:r>
            <a:r>
              <a:rPr lang="en-US" sz="1600" dirty="0"/>
              <a:t> paclitaxel</a:t>
            </a:r>
          </a:p>
        </p:txBody>
      </p:sp>
      <p:sp>
        <p:nvSpPr>
          <p:cNvPr id="26" name="Content Placeholder 12">
            <a:extLst>
              <a:ext uri="{FF2B5EF4-FFF2-40B4-BE49-F238E27FC236}">
                <a16:creationId xmlns:a16="http://schemas.microsoft.com/office/drawing/2014/main" id="{C366294E-00D0-D148-851A-85C2141E837F}"/>
              </a:ext>
            </a:extLst>
          </p:cNvPr>
          <p:cNvSpPr>
            <a:spLocks noGrp="1"/>
          </p:cNvSpPr>
          <p:nvPr>
            <p:ph idx="20"/>
          </p:nvPr>
        </p:nvSpPr>
        <p:spPr/>
        <p:txBody>
          <a:bodyPr/>
          <a:lstStyle/>
          <a:p>
            <a:r>
              <a:rPr lang="en-US" dirty="0"/>
              <a:t>Pembrolizumab </a:t>
            </a:r>
          </a:p>
        </p:txBody>
      </p:sp>
    </p:spTree>
    <p:custDataLst>
      <p:tags r:id="rId1"/>
    </p:custDataLst>
    <p:extLst>
      <p:ext uri="{BB962C8B-B14F-4D97-AF65-F5344CB8AC3E}">
        <p14:creationId xmlns:p14="http://schemas.microsoft.com/office/powerpoint/2010/main" val="3398313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760D-E254-A04D-91EF-5C843CB3DEDA}"/>
              </a:ext>
            </a:extLst>
          </p:cNvPr>
          <p:cNvSpPr>
            <a:spLocks noGrp="1"/>
          </p:cNvSpPr>
          <p:nvPr>
            <p:ph type="title"/>
          </p:nvPr>
        </p:nvSpPr>
        <p:spPr/>
        <p:txBody>
          <a:bodyPr/>
          <a:lstStyle/>
          <a:p>
            <a:pPr algn="l"/>
            <a:r>
              <a:rPr lang="en-US" sz="2400" dirty="0"/>
              <a:t>How long would you continue treatment with an anti-PD-1/</a:t>
            </a:r>
            <a:br>
              <a:rPr lang="en-US" sz="2400" dirty="0"/>
            </a:br>
            <a:r>
              <a:rPr lang="en-US" sz="2400" dirty="0"/>
              <a:t>PD-L1 antibody for a patient with metastatic NSCLC who at first evaluation has achieved a . . .</a:t>
            </a:r>
          </a:p>
        </p:txBody>
      </p:sp>
      <p:sp>
        <p:nvSpPr>
          <p:cNvPr id="3" name="Content Placeholder 2">
            <a:extLst>
              <a:ext uri="{FF2B5EF4-FFF2-40B4-BE49-F238E27FC236}">
                <a16:creationId xmlns:a16="http://schemas.microsoft.com/office/drawing/2014/main" id="{8C57D3A0-239D-4549-B2AF-6103595287C4}"/>
              </a:ext>
            </a:extLst>
          </p:cNvPr>
          <p:cNvSpPr>
            <a:spLocks noGrp="1"/>
          </p:cNvSpPr>
          <p:nvPr>
            <p:ph idx="11"/>
          </p:nvPr>
        </p:nvSpPr>
        <p:spPr>
          <a:xfrm>
            <a:off x="2699792" y="2137168"/>
            <a:ext cx="2838056" cy="432048"/>
          </a:xfrm>
        </p:spPr>
        <p:txBody>
          <a:bodyPr/>
          <a:lstStyle/>
          <a:p>
            <a:pPr lvl="0">
              <a:lnSpc>
                <a:spcPts val="1620"/>
              </a:lnSpc>
            </a:pPr>
            <a:r>
              <a:rPr lang="en-US" sz="1600" dirty="0">
                <a:solidFill>
                  <a:srgbClr val="FFFFFF"/>
                </a:solidFill>
              </a:rPr>
              <a:t>Indefinitely or until disease progression/toxicity</a:t>
            </a:r>
          </a:p>
        </p:txBody>
      </p:sp>
      <p:sp>
        <p:nvSpPr>
          <p:cNvPr id="4" name="Content Placeholder 3">
            <a:extLst>
              <a:ext uri="{FF2B5EF4-FFF2-40B4-BE49-F238E27FC236}">
                <a16:creationId xmlns:a16="http://schemas.microsoft.com/office/drawing/2014/main" id="{6911CAF8-C41F-6841-B28F-26B0FFC29040}"/>
              </a:ext>
            </a:extLst>
          </p:cNvPr>
          <p:cNvSpPr>
            <a:spLocks noGrp="1"/>
          </p:cNvSpPr>
          <p:nvPr>
            <p:ph idx="12"/>
          </p:nvPr>
        </p:nvSpPr>
        <p:spPr/>
        <p:txBody>
          <a:bodyPr/>
          <a:lstStyle/>
          <a:p>
            <a:r>
              <a:rPr lang="en-US" dirty="0"/>
              <a:t>2 years</a:t>
            </a:r>
          </a:p>
        </p:txBody>
      </p:sp>
      <p:sp>
        <p:nvSpPr>
          <p:cNvPr id="5" name="Content Placeholder 4">
            <a:extLst>
              <a:ext uri="{FF2B5EF4-FFF2-40B4-BE49-F238E27FC236}">
                <a16:creationId xmlns:a16="http://schemas.microsoft.com/office/drawing/2014/main" id="{953043CB-822E-B649-B078-F2D70F3A9372}"/>
              </a:ext>
            </a:extLst>
          </p:cNvPr>
          <p:cNvSpPr>
            <a:spLocks noGrp="1"/>
          </p:cNvSpPr>
          <p:nvPr>
            <p:ph idx="13"/>
          </p:nvPr>
        </p:nvSpPr>
        <p:spPr>
          <a:xfrm>
            <a:off x="2699792" y="3088569"/>
            <a:ext cx="2838056" cy="432048"/>
          </a:xfrm>
        </p:spPr>
        <p:txBody>
          <a:bodyPr/>
          <a:lstStyle/>
          <a:p>
            <a:pPr>
              <a:lnSpc>
                <a:spcPts val="1620"/>
              </a:lnSpc>
            </a:pPr>
            <a:r>
              <a:rPr lang="en-US" sz="1600" dirty="0"/>
              <a:t>Indefinitely or until disease progression/toxicity</a:t>
            </a:r>
          </a:p>
        </p:txBody>
      </p:sp>
      <p:sp>
        <p:nvSpPr>
          <p:cNvPr id="6" name="Content Placeholder 5">
            <a:extLst>
              <a:ext uri="{FF2B5EF4-FFF2-40B4-BE49-F238E27FC236}">
                <a16:creationId xmlns:a16="http://schemas.microsoft.com/office/drawing/2014/main" id="{D904D7EE-7816-B243-B92E-09897E4DD309}"/>
              </a:ext>
            </a:extLst>
          </p:cNvPr>
          <p:cNvSpPr>
            <a:spLocks noGrp="1"/>
          </p:cNvSpPr>
          <p:nvPr>
            <p:ph idx="14"/>
          </p:nvPr>
        </p:nvSpPr>
        <p:spPr/>
        <p:txBody>
          <a:bodyPr/>
          <a:lstStyle/>
          <a:p>
            <a:r>
              <a:rPr lang="en-US" dirty="0"/>
              <a:t>2 years</a:t>
            </a:r>
          </a:p>
        </p:txBody>
      </p:sp>
      <p:sp>
        <p:nvSpPr>
          <p:cNvPr id="7" name="Content Placeholder 6">
            <a:extLst>
              <a:ext uri="{FF2B5EF4-FFF2-40B4-BE49-F238E27FC236}">
                <a16:creationId xmlns:a16="http://schemas.microsoft.com/office/drawing/2014/main" id="{0355CE58-BC81-9646-877C-93EBF8E3B129}"/>
              </a:ext>
            </a:extLst>
          </p:cNvPr>
          <p:cNvSpPr>
            <a:spLocks noGrp="1"/>
          </p:cNvSpPr>
          <p:nvPr>
            <p:ph idx="15"/>
          </p:nvPr>
        </p:nvSpPr>
        <p:spPr/>
        <p:txBody>
          <a:bodyPr/>
          <a:lstStyle/>
          <a:p>
            <a:r>
              <a:rPr lang="en-US" dirty="0"/>
              <a:t>2 years</a:t>
            </a:r>
          </a:p>
        </p:txBody>
      </p:sp>
      <p:sp>
        <p:nvSpPr>
          <p:cNvPr id="9" name="Content Placeholder 8">
            <a:extLst>
              <a:ext uri="{FF2B5EF4-FFF2-40B4-BE49-F238E27FC236}">
                <a16:creationId xmlns:a16="http://schemas.microsoft.com/office/drawing/2014/main" id="{01F7D614-4BAA-764F-A641-B8D4B252F31E}"/>
              </a:ext>
            </a:extLst>
          </p:cNvPr>
          <p:cNvSpPr>
            <a:spLocks noGrp="1"/>
          </p:cNvSpPr>
          <p:nvPr>
            <p:ph idx="17"/>
          </p:nvPr>
        </p:nvSpPr>
        <p:spPr>
          <a:xfrm>
            <a:off x="2699792" y="5032785"/>
            <a:ext cx="2838056" cy="432048"/>
          </a:xfrm>
        </p:spPr>
        <p:txBody>
          <a:bodyPr/>
          <a:lstStyle/>
          <a:p>
            <a:pPr>
              <a:lnSpc>
                <a:spcPts val="1620"/>
              </a:lnSpc>
            </a:pPr>
            <a:r>
              <a:rPr lang="en-US" sz="1600" dirty="0"/>
              <a:t>Indefinitely or until disease progression/toxicity</a:t>
            </a:r>
          </a:p>
        </p:txBody>
      </p:sp>
      <p:sp>
        <p:nvSpPr>
          <p:cNvPr id="10" name="Content Placeholder 9">
            <a:extLst>
              <a:ext uri="{FF2B5EF4-FFF2-40B4-BE49-F238E27FC236}">
                <a16:creationId xmlns:a16="http://schemas.microsoft.com/office/drawing/2014/main" id="{ACC5CFA8-75F4-1245-999E-9C984D248879}"/>
              </a:ext>
            </a:extLst>
          </p:cNvPr>
          <p:cNvSpPr>
            <a:spLocks noGrp="1"/>
          </p:cNvSpPr>
          <p:nvPr>
            <p:ph idx="18"/>
          </p:nvPr>
        </p:nvSpPr>
        <p:spPr/>
        <p:txBody>
          <a:bodyPr/>
          <a:lstStyle/>
          <a:p>
            <a:r>
              <a:rPr lang="en-US" dirty="0"/>
              <a:t>2 years</a:t>
            </a:r>
          </a:p>
        </p:txBody>
      </p:sp>
      <p:sp>
        <p:nvSpPr>
          <p:cNvPr id="11" name="Content Placeholder 10">
            <a:extLst>
              <a:ext uri="{FF2B5EF4-FFF2-40B4-BE49-F238E27FC236}">
                <a16:creationId xmlns:a16="http://schemas.microsoft.com/office/drawing/2014/main" id="{BD1A0B48-D047-EE42-B44D-6A9B40DC7369}"/>
              </a:ext>
            </a:extLst>
          </p:cNvPr>
          <p:cNvSpPr>
            <a:spLocks noGrp="1"/>
          </p:cNvSpPr>
          <p:nvPr>
            <p:ph idx="19"/>
          </p:nvPr>
        </p:nvSpPr>
        <p:spPr>
          <a:xfrm>
            <a:off x="5622376" y="2137168"/>
            <a:ext cx="2838056" cy="432048"/>
          </a:xfrm>
        </p:spPr>
        <p:txBody>
          <a:bodyPr/>
          <a:lstStyle/>
          <a:p>
            <a:pPr lvl="0">
              <a:lnSpc>
                <a:spcPts val="1620"/>
              </a:lnSpc>
            </a:pPr>
            <a:r>
              <a:rPr lang="en-US" sz="1600" dirty="0">
                <a:solidFill>
                  <a:srgbClr val="FFFFFF"/>
                </a:solidFill>
              </a:rPr>
              <a:t>Indefinitely or until disease progression/toxicity</a:t>
            </a:r>
          </a:p>
        </p:txBody>
      </p:sp>
      <p:sp>
        <p:nvSpPr>
          <p:cNvPr id="12" name="Content Placeholder 11">
            <a:extLst>
              <a:ext uri="{FF2B5EF4-FFF2-40B4-BE49-F238E27FC236}">
                <a16:creationId xmlns:a16="http://schemas.microsoft.com/office/drawing/2014/main" id="{72F07D70-314C-5C43-AC91-A02EC02105CD}"/>
              </a:ext>
            </a:extLst>
          </p:cNvPr>
          <p:cNvSpPr>
            <a:spLocks noGrp="1"/>
          </p:cNvSpPr>
          <p:nvPr>
            <p:ph idx="20"/>
          </p:nvPr>
        </p:nvSpPr>
        <p:spPr/>
        <p:txBody>
          <a:bodyPr/>
          <a:lstStyle/>
          <a:p>
            <a:r>
              <a:rPr lang="en-US" dirty="0"/>
              <a:t>2 years</a:t>
            </a:r>
          </a:p>
        </p:txBody>
      </p:sp>
      <p:sp>
        <p:nvSpPr>
          <p:cNvPr id="13" name="Content Placeholder 12">
            <a:extLst>
              <a:ext uri="{FF2B5EF4-FFF2-40B4-BE49-F238E27FC236}">
                <a16:creationId xmlns:a16="http://schemas.microsoft.com/office/drawing/2014/main" id="{A4C3B6D1-BFF7-EC45-BF60-F8C622557B51}"/>
              </a:ext>
            </a:extLst>
          </p:cNvPr>
          <p:cNvSpPr>
            <a:spLocks noGrp="1"/>
          </p:cNvSpPr>
          <p:nvPr>
            <p:ph idx="21"/>
          </p:nvPr>
        </p:nvSpPr>
        <p:spPr>
          <a:xfrm>
            <a:off x="5622376" y="3088569"/>
            <a:ext cx="2838056" cy="432048"/>
          </a:xfrm>
        </p:spPr>
        <p:txBody>
          <a:bodyPr/>
          <a:lstStyle/>
          <a:p>
            <a:pPr>
              <a:lnSpc>
                <a:spcPts val="1620"/>
              </a:lnSpc>
            </a:pPr>
            <a:r>
              <a:rPr lang="en-US" sz="1600" dirty="0"/>
              <a:t>Indefinitely or until disease progression/toxicity</a:t>
            </a:r>
          </a:p>
        </p:txBody>
      </p:sp>
      <p:sp>
        <p:nvSpPr>
          <p:cNvPr id="14" name="Content Placeholder 13">
            <a:extLst>
              <a:ext uri="{FF2B5EF4-FFF2-40B4-BE49-F238E27FC236}">
                <a16:creationId xmlns:a16="http://schemas.microsoft.com/office/drawing/2014/main" id="{7A441A7A-66BE-A141-A799-2B2D26DB4710}"/>
              </a:ext>
            </a:extLst>
          </p:cNvPr>
          <p:cNvSpPr>
            <a:spLocks noGrp="1"/>
          </p:cNvSpPr>
          <p:nvPr>
            <p:ph idx="22"/>
          </p:nvPr>
        </p:nvSpPr>
        <p:spPr/>
        <p:txBody>
          <a:bodyPr/>
          <a:lstStyle/>
          <a:p>
            <a:r>
              <a:rPr lang="en-US" dirty="0"/>
              <a:t>2 years</a:t>
            </a:r>
          </a:p>
        </p:txBody>
      </p:sp>
      <p:sp>
        <p:nvSpPr>
          <p:cNvPr id="15" name="Content Placeholder 14">
            <a:extLst>
              <a:ext uri="{FF2B5EF4-FFF2-40B4-BE49-F238E27FC236}">
                <a16:creationId xmlns:a16="http://schemas.microsoft.com/office/drawing/2014/main" id="{6EB85816-CCA9-014F-9762-B3B54CA7F178}"/>
              </a:ext>
            </a:extLst>
          </p:cNvPr>
          <p:cNvSpPr>
            <a:spLocks noGrp="1"/>
          </p:cNvSpPr>
          <p:nvPr>
            <p:ph idx="23"/>
          </p:nvPr>
        </p:nvSpPr>
        <p:spPr/>
        <p:txBody>
          <a:bodyPr/>
          <a:lstStyle/>
          <a:p>
            <a:r>
              <a:rPr lang="en-US" dirty="0"/>
              <a:t>2 years</a:t>
            </a:r>
          </a:p>
        </p:txBody>
      </p:sp>
      <p:sp>
        <p:nvSpPr>
          <p:cNvPr id="17" name="Content Placeholder 16">
            <a:extLst>
              <a:ext uri="{FF2B5EF4-FFF2-40B4-BE49-F238E27FC236}">
                <a16:creationId xmlns:a16="http://schemas.microsoft.com/office/drawing/2014/main" id="{76639E20-9966-6A46-B748-77B91EF6BBE1}"/>
              </a:ext>
            </a:extLst>
          </p:cNvPr>
          <p:cNvSpPr>
            <a:spLocks noGrp="1"/>
          </p:cNvSpPr>
          <p:nvPr>
            <p:ph idx="25"/>
          </p:nvPr>
        </p:nvSpPr>
        <p:spPr>
          <a:xfrm>
            <a:off x="5622376" y="5032785"/>
            <a:ext cx="2838056" cy="432048"/>
          </a:xfrm>
        </p:spPr>
        <p:txBody>
          <a:bodyPr/>
          <a:lstStyle/>
          <a:p>
            <a:pPr>
              <a:lnSpc>
                <a:spcPts val="1620"/>
              </a:lnSpc>
            </a:pPr>
            <a:r>
              <a:rPr lang="en-US" sz="1600" dirty="0"/>
              <a:t>Indefinitely or until disease progression/toxicity</a:t>
            </a:r>
          </a:p>
        </p:txBody>
      </p:sp>
      <p:sp>
        <p:nvSpPr>
          <p:cNvPr id="18" name="Content Placeholder 17">
            <a:extLst>
              <a:ext uri="{FF2B5EF4-FFF2-40B4-BE49-F238E27FC236}">
                <a16:creationId xmlns:a16="http://schemas.microsoft.com/office/drawing/2014/main" id="{4FE26729-16DC-CA4C-8359-50E2E8207BED}"/>
              </a:ext>
            </a:extLst>
          </p:cNvPr>
          <p:cNvSpPr>
            <a:spLocks noGrp="1"/>
          </p:cNvSpPr>
          <p:nvPr>
            <p:ph idx="26"/>
          </p:nvPr>
        </p:nvSpPr>
        <p:spPr/>
        <p:txBody>
          <a:bodyPr/>
          <a:lstStyle/>
          <a:p>
            <a:r>
              <a:rPr lang="en-US" dirty="0"/>
              <a:t>2 years</a:t>
            </a:r>
          </a:p>
        </p:txBody>
      </p:sp>
      <p:sp>
        <p:nvSpPr>
          <p:cNvPr id="19" name="Content Placeholder 18">
            <a:extLst>
              <a:ext uri="{FF2B5EF4-FFF2-40B4-BE49-F238E27FC236}">
                <a16:creationId xmlns:a16="http://schemas.microsoft.com/office/drawing/2014/main" id="{73A61091-5CCC-9040-8517-1886F8651995}"/>
              </a:ext>
            </a:extLst>
          </p:cNvPr>
          <p:cNvSpPr>
            <a:spLocks noGrp="1"/>
          </p:cNvSpPr>
          <p:nvPr>
            <p:ph idx="27"/>
          </p:nvPr>
        </p:nvSpPr>
        <p:spPr/>
        <p:txBody>
          <a:bodyPr/>
          <a:lstStyle/>
          <a:p>
            <a:r>
              <a:rPr lang="en-US" sz="1200" dirty="0"/>
              <a:t>Complete clinical response</a:t>
            </a:r>
          </a:p>
        </p:txBody>
      </p:sp>
      <p:sp>
        <p:nvSpPr>
          <p:cNvPr id="20" name="Content Placeholder 19">
            <a:extLst>
              <a:ext uri="{FF2B5EF4-FFF2-40B4-BE49-F238E27FC236}">
                <a16:creationId xmlns:a16="http://schemas.microsoft.com/office/drawing/2014/main" id="{5B670B52-DA7F-3B4C-A037-B4173E8E5FA3}"/>
              </a:ext>
            </a:extLst>
          </p:cNvPr>
          <p:cNvSpPr>
            <a:spLocks noGrp="1"/>
          </p:cNvSpPr>
          <p:nvPr>
            <p:ph idx="28"/>
          </p:nvPr>
        </p:nvSpPr>
        <p:spPr/>
        <p:txBody>
          <a:bodyPr/>
          <a:lstStyle/>
          <a:p>
            <a:r>
              <a:rPr lang="en-US" sz="1200" dirty="0"/>
              <a:t>Partial clinical response</a:t>
            </a:r>
          </a:p>
        </p:txBody>
      </p:sp>
      <p:sp>
        <p:nvSpPr>
          <p:cNvPr id="21" name="Content Placeholder 6">
            <a:extLst>
              <a:ext uri="{FF2B5EF4-FFF2-40B4-BE49-F238E27FC236}">
                <a16:creationId xmlns:a16="http://schemas.microsoft.com/office/drawing/2014/main" id="{1E2ED8A3-858A-EA45-8CDC-703F1ADA30E9}"/>
              </a:ext>
            </a:extLst>
          </p:cNvPr>
          <p:cNvSpPr>
            <a:spLocks noGrp="1"/>
          </p:cNvSpPr>
          <p:nvPr>
            <p:ph idx="16"/>
          </p:nvPr>
        </p:nvSpPr>
        <p:spPr/>
        <p:txBody>
          <a:bodyPr/>
          <a:lstStyle/>
          <a:p>
            <a:r>
              <a:rPr lang="en-US" dirty="0"/>
              <a:t>2 years</a:t>
            </a:r>
          </a:p>
        </p:txBody>
      </p:sp>
      <p:sp>
        <p:nvSpPr>
          <p:cNvPr id="22" name="Content Placeholder 6">
            <a:extLst>
              <a:ext uri="{FF2B5EF4-FFF2-40B4-BE49-F238E27FC236}">
                <a16:creationId xmlns:a16="http://schemas.microsoft.com/office/drawing/2014/main" id="{613832C7-D268-D548-A623-651A96165C53}"/>
              </a:ext>
            </a:extLst>
          </p:cNvPr>
          <p:cNvSpPr>
            <a:spLocks noGrp="1"/>
          </p:cNvSpPr>
          <p:nvPr>
            <p:ph idx="24"/>
          </p:nvPr>
        </p:nvSpPr>
        <p:spPr/>
        <p:txBody>
          <a:bodyPr/>
          <a:lstStyle/>
          <a:p>
            <a:r>
              <a:rPr lang="en-US" dirty="0"/>
              <a:t>2 years</a:t>
            </a:r>
          </a:p>
        </p:txBody>
      </p:sp>
    </p:spTree>
    <p:custDataLst>
      <p:tags r:id="rId1"/>
    </p:custDataLst>
    <p:extLst>
      <p:ext uri="{BB962C8B-B14F-4D97-AF65-F5344CB8AC3E}">
        <p14:creationId xmlns:p14="http://schemas.microsoft.com/office/powerpoint/2010/main" val="3962802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225"/>
            <a:ext cx="7992243" cy="1143000"/>
          </a:xfrm>
        </p:spPr>
        <p:txBody>
          <a:bodyPr/>
          <a:lstStyle/>
          <a:p>
            <a:r>
              <a:rPr lang="en-US" dirty="0"/>
              <a:t>Rationale for Potential Synergy between Immune Checkpoint Inhibitors and Chemotherapy</a:t>
            </a:r>
          </a:p>
        </p:txBody>
      </p:sp>
      <p:sp>
        <p:nvSpPr>
          <p:cNvPr id="4" name="TextBox 3"/>
          <p:cNvSpPr txBox="1">
            <a:spLocks noChangeArrowheads="1"/>
          </p:cNvSpPr>
          <p:nvPr/>
        </p:nvSpPr>
        <p:spPr bwMode="auto">
          <a:xfrm>
            <a:off x="0" y="6488113"/>
            <a:ext cx="846043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91440" anchor="b" anchorCtr="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auto">
              <a:spcBef>
                <a:spcPts val="0"/>
              </a:spcBef>
              <a:spcAft>
                <a:spcPts val="0"/>
              </a:spcAft>
            </a:pPr>
            <a:r>
              <a:rPr lang="en-US" sz="1600" b="0" dirty="0" err="1">
                <a:solidFill>
                  <a:srgbClr val="000000"/>
                </a:solidFill>
                <a:latin typeface="Calibri"/>
              </a:rPr>
              <a:t>Hude</a:t>
            </a:r>
            <a:r>
              <a:rPr lang="en-US" sz="1600" b="0" dirty="0">
                <a:solidFill>
                  <a:srgbClr val="000000"/>
                </a:solidFill>
                <a:latin typeface="Calibri"/>
              </a:rPr>
              <a:t> I et al. </a:t>
            </a:r>
            <a:r>
              <a:rPr lang="en-US" sz="1600" b="0" i="1" dirty="0" err="1">
                <a:solidFill>
                  <a:srgbClr val="000000"/>
                </a:solidFill>
                <a:latin typeface="Calibri"/>
              </a:rPr>
              <a:t>Haematologica</a:t>
            </a:r>
            <a:r>
              <a:rPr lang="en-US" sz="1600" b="0" dirty="0">
                <a:solidFill>
                  <a:srgbClr val="000000"/>
                </a:solidFill>
                <a:latin typeface="Calibri"/>
              </a:rPr>
              <a:t> 2017;</a:t>
            </a:r>
            <a:r>
              <a:rPr lang="is-IS" sz="1600" b="0" dirty="0">
                <a:solidFill>
                  <a:srgbClr val="000000"/>
                </a:solidFill>
                <a:latin typeface="Calibri"/>
              </a:rPr>
              <a:t>102(1):30-42.</a:t>
            </a:r>
            <a:endParaRPr lang="en-US" sz="1600" b="0" dirty="0">
              <a:solidFill>
                <a:srgbClr val="000000"/>
              </a:solidFill>
              <a:latin typeface="Calibri"/>
            </a:endParaRPr>
          </a:p>
        </p:txBody>
      </p:sp>
      <p:sp>
        <p:nvSpPr>
          <p:cNvPr id="5" name="Rectangle 4"/>
          <p:cNvSpPr/>
          <p:nvPr/>
        </p:nvSpPr>
        <p:spPr bwMode="auto">
          <a:xfrm>
            <a:off x="2736550" y="1596024"/>
            <a:ext cx="439387" cy="1068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200" hangingPunct="0">
              <a:lnSpc>
                <a:spcPct val="93000"/>
              </a:lnSpc>
              <a:buClr>
                <a:srgbClr val="000000"/>
              </a:buClr>
              <a:buSzPct val="45000"/>
              <a:buFont typeface="Wingdings" pitchFamily="2" charset="2"/>
              <a:buNone/>
            </a:pPr>
            <a:endParaRPr lang="en-US" sz="2400" b="0">
              <a:solidFill>
                <a:srgbClr val="000000"/>
              </a:solidFill>
              <a:latin typeface="Times New Roman" pitchFamily="18" charset="0"/>
              <a:ea typeface=""/>
              <a:cs typeface=""/>
            </a:endParaRPr>
          </a:p>
        </p:txBody>
      </p:sp>
      <p:sp>
        <p:nvSpPr>
          <p:cNvPr id="7" name="TextBox 6"/>
          <p:cNvSpPr txBox="1"/>
          <p:nvPr/>
        </p:nvSpPr>
        <p:spPr>
          <a:xfrm>
            <a:off x="6012160" y="1729088"/>
            <a:ext cx="3024335" cy="3647152"/>
          </a:xfrm>
          <a:prstGeom prst="rect">
            <a:avLst/>
          </a:prstGeom>
          <a:noFill/>
        </p:spPr>
        <p:txBody>
          <a:bodyPr wrap="square" rtlCol="0" anchor="ctr">
            <a:spAutoFit/>
          </a:bodyPr>
          <a:lstStyle/>
          <a:p>
            <a:pPr marL="171450" indent="-171450" defTabSz="914400" fontAlgn="auto">
              <a:spcBef>
                <a:spcPts val="0"/>
              </a:spcBef>
              <a:spcAft>
                <a:spcPts val="0"/>
              </a:spcAft>
              <a:buFont typeface="Arial" charset="0"/>
              <a:buChar char="•"/>
            </a:pPr>
            <a:r>
              <a:rPr lang="en-US" sz="1800" b="0" dirty="0">
                <a:solidFill>
                  <a:srgbClr val="000000"/>
                </a:solidFill>
                <a:latin typeface="Calibri"/>
                <a:ea typeface=""/>
                <a:cs typeface=""/>
              </a:rPr>
              <a:t>Chemotherapy directly induces pro-inflammatory effects in the tumor microenvironment </a:t>
            </a:r>
          </a:p>
          <a:p>
            <a:pPr marL="171450" indent="-171450" defTabSz="914400" fontAlgn="auto">
              <a:spcBef>
                <a:spcPts val="1800"/>
              </a:spcBef>
              <a:spcAft>
                <a:spcPts val="0"/>
              </a:spcAft>
              <a:buFont typeface="Arial" charset="0"/>
              <a:buChar char="•"/>
            </a:pPr>
            <a:r>
              <a:rPr lang="en-US" sz="1800" b="0" dirty="0">
                <a:solidFill>
                  <a:srgbClr val="000000"/>
                </a:solidFill>
                <a:latin typeface="Calibri"/>
                <a:ea typeface=""/>
                <a:cs typeface=""/>
              </a:rPr>
              <a:t>Immune checkpoint inhibitors facilitate T-cell activation and T-cell-mediated anti-tumor cytotoxicity, overcoming inhibitory effects caused by tumor derived immunosuppressive factors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052736"/>
            <a:ext cx="5535523" cy="525505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7067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Trials of Immune Checkpoint Inhibitor Therapy in </a:t>
            </a:r>
            <a:r>
              <a:rPr lang="en-US" dirty="0" err="1"/>
              <a:t>Nonsquamous</a:t>
            </a:r>
            <a:r>
              <a:rPr lang="en-US" dirty="0"/>
              <a:t> NSCLC</a:t>
            </a:r>
          </a:p>
        </p:txBody>
      </p:sp>
      <p:graphicFrame>
        <p:nvGraphicFramePr>
          <p:cNvPr id="6" name="Group 217">
            <a:extLst>
              <a:ext uri="{FF2B5EF4-FFF2-40B4-BE49-F238E27FC236}">
                <a16:creationId xmlns:a16="http://schemas.microsoft.com/office/drawing/2014/main" id="{35AD2F8A-26C4-5446-BFFC-AD1F030D8541}"/>
              </a:ext>
            </a:extLst>
          </p:cNvPr>
          <p:cNvGraphicFramePr>
            <a:graphicFrameLocks noGrp="1"/>
          </p:cNvGraphicFramePr>
          <p:nvPr>
            <p:extLst>
              <p:ext uri="{D42A27DB-BD31-4B8C-83A1-F6EECF244321}">
                <p14:modId xmlns:p14="http://schemas.microsoft.com/office/powerpoint/2010/main" val="4082157175"/>
              </p:ext>
            </p:extLst>
          </p:nvPr>
        </p:nvGraphicFramePr>
        <p:xfrm>
          <a:off x="467544" y="1383045"/>
          <a:ext cx="8510972" cy="4244116"/>
        </p:xfrm>
        <a:graphic>
          <a:graphicData uri="http://schemas.openxmlformats.org/drawingml/2006/table">
            <a:tbl>
              <a:tblPr/>
              <a:tblGrid>
                <a:gridCol w="1152128">
                  <a:extLst>
                    <a:ext uri="{9D8B030D-6E8A-4147-A177-3AD203B41FA5}">
                      <a16:colId xmlns:a16="http://schemas.microsoft.com/office/drawing/2014/main" val="20000"/>
                    </a:ext>
                  </a:extLst>
                </a:gridCol>
                <a:gridCol w="802277">
                  <a:extLst>
                    <a:ext uri="{9D8B030D-6E8A-4147-A177-3AD203B41FA5}">
                      <a16:colId xmlns:a16="http://schemas.microsoft.com/office/drawing/2014/main" val="347884271"/>
                    </a:ext>
                  </a:extLst>
                </a:gridCol>
                <a:gridCol w="1152128">
                  <a:extLst>
                    <a:ext uri="{9D8B030D-6E8A-4147-A177-3AD203B41FA5}">
                      <a16:colId xmlns:a16="http://schemas.microsoft.com/office/drawing/2014/main" val="561383353"/>
                    </a:ext>
                  </a:extLst>
                </a:gridCol>
                <a:gridCol w="2376264">
                  <a:extLst>
                    <a:ext uri="{9D8B030D-6E8A-4147-A177-3AD203B41FA5}">
                      <a16:colId xmlns:a16="http://schemas.microsoft.com/office/drawing/2014/main" val="20004"/>
                    </a:ext>
                  </a:extLst>
                </a:gridCol>
                <a:gridCol w="3028175">
                  <a:extLst>
                    <a:ext uri="{9D8B030D-6E8A-4147-A177-3AD203B41FA5}">
                      <a16:colId xmlns:a16="http://schemas.microsoft.com/office/drawing/2014/main" val="20002"/>
                    </a:ext>
                  </a:extLst>
                </a:gridCol>
              </a:tblGrid>
              <a:tr h="567943">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Name</a:t>
                      </a:r>
                    </a:p>
                  </a:txBody>
                  <a:tcPr marL="68591" marR="68591" marT="34289" marB="34289" anchor="b"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Setting</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Eligibility criteria</a:t>
                      </a:r>
                      <a:br>
                        <a:rPr kumimoji="0" lang="en-US" sz="16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br>
                      <a:r>
                        <a:rPr kumimoji="0" lang="en-US" sz="16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 for PD-L1 status</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Randomization</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Findings</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extLst>
                  <a:ext uri="{0D108BD9-81ED-4DB2-BD59-A6C34878D82A}">
                    <a16:rowId xmlns:a16="http://schemas.microsoft.com/office/drawing/2014/main" val="10000"/>
                  </a:ext>
                </a:extLst>
              </a:tr>
              <a:tr h="624622">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KEYNOTE-024</a:t>
                      </a:r>
                      <a:r>
                        <a:rPr kumimoji="0" lang="en-US" sz="1600" b="0" i="0" u="none" strike="noStrike" cap="none" normalizeH="0" baseline="30000" dirty="0">
                          <a:ln>
                            <a:noFill/>
                          </a:ln>
                          <a:solidFill>
                            <a:schemeClr val="tx1"/>
                          </a:solidFill>
                          <a:effectLst/>
                          <a:latin typeface="Calibri" panose="020F0502020204030204" pitchFamily="34" charset="0"/>
                          <a:ea typeface="Arial" charset="0"/>
                          <a:cs typeface="Calibri" panose="020F0502020204030204" pitchFamily="34" charset="0"/>
                        </a:rPr>
                        <a:t>1,2</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1L</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PD-L1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TPS ≥50%</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285750" marR="0" lvl="0" indent="-285750" algn="l" defTabSz="914400" rtl="0" eaLnBrk="0" fontAlgn="base" latinLnBrk="0" hangingPunct="0">
                        <a:lnSpc>
                          <a:spcPct val="100000"/>
                        </a:lnSpc>
                        <a:spcBef>
                          <a:spcPts val="0"/>
                        </a:spcBef>
                        <a:spcAft>
                          <a:spcPts val="0"/>
                        </a:spcAft>
                        <a:buClrTx/>
                        <a:buSzTx/>
                        <a:buFont typeface="Arial" charset="0"/>
                        <a:buChar char="•"/>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Pembrolizumab</a:t>
                      </a:r>
                    </a:p>
                    <a:p>
                      <a:pPr marL="285750" marR="0" lvl="0" indent="-285750" algn="l" defTabSz="914400" rtl="0" eaLnBrk="0" fontAlgn="base" latinLnBrk="0" hangingPunct="0">
                        <a:lnSpc>
                          <a:spcPct val="100000"/>
                        </a:lnSpc>
                        <a:spcBef>
                          <a:spcPts val="0"/>
                        </a:spcBef>
                        <a:spcAft>
                          <a:spcPts val="0"/>
                        </a:spcAft>
                        <a:buClrTx/>
                        <a:buSzTx/>
                        <a:buFont typeface="Arial" charset="0"/>
                        <a:buChar char="•"/>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Platinum-based chemo</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285750" marR="0" lvl="0" indent="-285750" algn="l" defTabSz="914400" rtl="0" eaLnBrk="0" fontAlgn="base" latinLnBrk="0" hangingPunct="0">
                        <a:lnSpc>
                          <a:spcPct val="100000"/>
                        </a:lnSpc>
                        <a:spcBef>
                          <a:spcPts val="0"/>
                        </a:spcBef>
                        <a:spcAft>
                          <a:spcPts val="0"/>
                        </a:spcAft>
                        <a:buClrTx/>
                        <a:buSzTx/>
                        <a:buFont typeface="Arial" charset="0"/>
                        <a:buChar char="•"/>
                        <a:tabLst/>
                        <a:defRPr/>
                      </a:pPr>
                      <a:r>
                        <a:rPr kumimoji="0" lang="de"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PFS (HR 0.50, </a:t>
                      </a:r>
                      <a:r>
                        <a:rPr kumimoji="0" lang="de" sz="1600" b="0" i="1"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a:t>
                      </a:r>
                      <a:r>
                        <a:rPr kumimoji="0" lang="de"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&lt; 0.001)</a:t>
                      </a:r>
                      <a:endPar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endParaRPr>
                    </a:p>
                    <a:p>
                      <a:pPr marL="285750" marR="0" lvl="0" indent="-285750" algn="l" defTabSz="914400" rtl="0" eaLnBrk="0" fontAlgn="base" latinLnBrk="0" hangingPunct="0">
                        <a:lnSpc>
                          <a:spcPct val="100000"/>
                        </a:lnSpc>
                        <a:spcBef>
                          <a:spcPts val="0"/>
                        </a:spcBef>
                        <a:spcAft>
                          <a:spcPts val="0"/>
                        </a:spcAft>
                        <a:buClrTx/>
                        <a:buSzTx/>
                        <a:buFont typeface="Arial" charset="0"/>
                        <a:buChar char="•"/>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OS (HR 0.49, p &lt; 0.001)</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3444854554"/>
                  </a:ext>
                </a:extLst>
              </a:tr>
              <a:tr h="87288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KEYNOTE-042</a:t>
                      </a:r>
                      <a:r>
                        <a:rPr kumimoji="0" lang="en-US" sz="1600" b="0" i="0" u="none" strike="noStrike" cap="none" normalizeH="0" baseline="30000" dirty="0">
                          <a:ln>
                            <a:noFill/>
                          </a:ln>
                          <a:solidFill>
                            <a:schemeClr val="tx1"/>
                          </a:solidFill>
                          <a:effectLst/>
                          <a:latin typeface="Calibri" panose="020F0502020204030204" pitchFamily="34" charset="0"/>
                          <a:ea typeface="Arial" charset="0"/>
                          <a:cs typeface="Calibri" panose="020F0502020204030204" pitchFamily="34" charset="0"/>
                        </a:rPr>
                        <a:t>3</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1L</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PD-L1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TPS ≥1%</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ts val="0"/>
                        </a:spcBef>
                        <a:spcAft>
                          <a:spcPts val="0"/>
                        </a:spcAft>
                        <a:buClrTx/>
                        <a:buSzTx/>
                        <a:buFont typeface="Arial" charset="0"/>
                        <a:buChar char="•"/>
                        <a:tabLst/>
                        <a:defRPr/>
                      </a:pPr>
                      <a:r>
                        <a:rPr kumimoji="0" lang="en-US" sz="1600" b="0"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Pembrolizumab</a:t>
                      </a:r>
                      <a:endPar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endParaRPr>
                    </a:p>
                    <a:p>
                      <a:pPr marL="285750" marR="0" lvl="0" indent="-285750" algn="l" defTabSz="914400" rtl="0" eaLnBrk="0" fontAlgn="base" latinLnBrk="0" hangingPunct="0">
                        <a:lnSpc>
                          <a:spcPct val="100000"/>
                        </a:lnSpc>
                        <a:spcBef>
                          <a:spcPts val="0"/>
                        </a:spcBef>
                        <a:spcAft>
                          <a:spcPts val="0"/>
                        </a:spcAft>
                        <a:buClrTx/>
                        <a:buSzTx/>
                        <a:buFont typeface="Arial" charset="0"/>
                        <a:buChar char="•"/>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Platinum-based chemo</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ts val="0"/>
                        </a:spcBef>
                        <a:spcAft>
                          <a:spcPts val="0"/>
                        </a:spcAft>
                        <a:buClrTx/>
                        <a:buSzTx/>
                        <a:buFont typeface="Arial" charset="0"/>
                        <a:buChar char="•"/>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TPS ≥50% OS (HR 0.69, </a:t>
                      </a:r>
                      <a:b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br>
                      <a:r>
                        <a:rPr kumimoji="0" lang="en-US" sz="1600" b="0" i="1"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a:t>
                      </a: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 0.0003)</a:t>
                      </a:r>
                    </a:p>
                    <a:p>
                      <a:pPr marL="285750" marR="0" lvl="0" indent="-285750" algn="l" defTabSz="914400" rtl="0" eaLnBrk="0" fontAlgn="base" latinLnBrk="0" hangingPunct="0">
                        <a:lnSpc>
                          <a:spcPct val="100000"/>
                        </a:lnSpc>
                        <a:spcBef>
                          <a:spcPts val="0"/>
                        </a:spcBef>
                        <a:spcAft>
                          <a:spcPts val="0"/>
                        </a:spcAft>
                        <a:buClrTx/>
                        <a:buSzTx/>
                        <a:buFont typeface="Arial" charset="0"/>
                        <a:buChar char="•"/>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TPS ≥20% OS (HR 0.77, </a:t>
                      </a:r>
                      <a:b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br>
                      <a:r>
                        <a:rPr kumimoji="0" lang="en-US" sz="1600" b="0" i="1"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a:t>
                      </a: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 0.0020)</a:t>
                      </a:r>
                    </a:p>
                    <a:p>
                      <a:pPr marL="285750" marR="0" lvl="0" indent="-285750" algn="l" defTabSz="914400" rtl="0" eaLnBrk="0" fontAlgn="base" latinLnBrk="0" hangingPunct="0">
                        <a:lnSpc>
                          <a:spcPct val="100000"/>
                        </a:lnSpc>
                        <a:spcBef>
                          <a:spcPts val="0"/>
                        </a:spcBef>
                        <a:spcAft>
                          <a:spcPts val="0"/>
                        </a:spcAft>
                        <a:buClrTx/>
                        <a:buSzTx/>
                        <a:buFont typeface="Arial" charset="0"/>
                        <a:buChar char="•"/>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TPS ≥1% OS (HR 0.81, </a:t>
                      </a:r>
                      <a:b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br>
                      <a:r>
                        <a:rPr kumimoji="0" lang="en-US" sz="1600" b="0" i="1"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a:t>
                      </a: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 0.0018)</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14876">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KEYNOTE-189</a:t>
                      </a:r>
                      <a:r>
                        <a:rPr kumimoji="0" lang="en-US" sz="1600" b="0" i="0" u="none" strike="noStrike" cap="none" normalizeH="0" baseline="30000" dirty="0">
                          <a:ln>
                            <a:noFill/>
                          </a:ln>
                          <a:solidFill>
                            <a:schemeClr val="tx1"/>
                          </a:solidFill>
                          <a:effectLst/>
                          <a:latin typeface="Calibri" panose="020F0502020204030204" pitchFamily="34" charset="0"/>
                          <a:ea typeface="Arial" charset="0"/>
                          <a:cs typeface="Calibri" panose="020F0502020204030204" pitchFamily="34" charset="0"/>
                        </a:rPr>
                        <a:t>4</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1L</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285750" marR="0" indent="-285750" algn="l" defTabSz="457189" rtl="0" eaLnBrk="1" fontAlgn="auto" latinLnBrk="0" hangingPunct="1">
                        <a:lnSpc>
                          <a:spcPct val="100000"/>
                        </a:lnSpc>
                        <a:spcBef>
                          <a:spcPts val="0"/>
                        </a:spcBef>
                        <a:spcAft>
                          <a:spcPts val="0"/>
                        </a:spcAft>
                        <a:buClrTx/>
                        <a:buSzTx/>
                        <a:buFont typeface="Arial" charset="0"/>
                        <a:buChar char="•"/>
                        <a:tabLst/>
                        <a:defRPr/>
                      </a:pPr>
                      <a:r>
                        <a:rPr lang="en-US" sz="1600" dirty="0" err="1">
                          <a:solidFill>
                            <a:schemeClr val="tx1"/>
                          </a:solidFill>
                          <a:latin typeface="Calibri" panose="020F0502020204030204" pitchFamily="34" charset="0"/>
                          <a:ea typeface="Arial" charset="0"/>
                          <a:cs typeface="Calibri" panose="020F0502020204030204" pitchFamily="34" charset="0"/>
                        </a:rPr>
                        <a:t>Pembrolizumab</a:t>
                      </a:r>
                      <a:r>
                        <a:rPr lang="en-US" sz="1600" dirty="0">
                          <a:solidFill>
                            <a:schemeClr val="tx1"/>
                          </a:solidFill>
                          <a:latin typeface="Calibri" panose="020F0502020204030204" pitchFamily="34" charset="0"/>
                          <a:ea typeface="Arial" charset="0"/>
                          <a:cs typeface="Calibri" panose="020F0502020204030204" pitchFamily="34" charset="0"/>
                        </a:rPr>
                        <a:t> + </a:t>
                      </a:r>
                      <a:r>
                        <a:rPr lang="en-US" sz="1600" dirty="0" err="1">
                          <a:solidFill>
                            <a:schemeClr val="tx1"/>
                          </a:solidFill>
                          <a:latin typeface="Calibri" panose="020F0502020204030204" pitchFamily="34" charset="0"/>
                          <a:ea typeface="Arial" charset="0"/>
                          <a:cs typeface="Calibri" panose="020F0502020204030204" pitchFamily="34" charset="0"/>
                        </a:rPr>
                        <a:t>pemetrexed</a:t>
                      </a:r>
                      <a:r>
                        <a:rPr lang="en-US" sz="1600" dirty="0">
                          <a:solidFill>
                            <a:schemeClr val="tx1"/>
                          </a:solidFill>
                          <a:latin typeface="Calibri" panose="020F0502020204030204" pitchFamily="34" charset="0"/>
                          <a:ea typeface="Arial" charset="0"/>
                          <a:cs typeface="Calibri" panose="020F0502020204030204" pitchFamily="34" charset="0"/>
                        </a:rPr>
                        <a:t>/platinum</a:t>
                      </a:r>
                    </a:p>
                    <a:p>
                      <a:pPr marL="285750" indent="-285750" algn="l">
                        <a:lnSpc>
                          <a:spcPct val="100000"/>
                        </a:lnSpc>
                        <a:spcBef>
                          <a:spcPts val="0"/>
                        </a:spcBef>
                        <a:spcAft>
                          <a:spcPts val="0"/>
                        </a:spcAft>
                        <a:buFont typeface="Arial" charset="0"/>
                        <a:buChar char="•"/>
                      </a:pPr>
                      <a:r>
                        <a:rPr lang="en-US" sz="1600" dirty="0">
                          <a:solidFill>
                            <a:schemeClr val="tx1"/>
                          </a:solidFill>
                          <a:latin typeface="Calibri" panose="020F0502020204030204" pitchFamily="34" charset="0"/>
                          <a:ea typeface="Arial" charset="0"/>
                          <a:cs typeface="Calibri" panose="020F0502020204030204" pitchFamily="34" charset="0"/>
                        </a:rPr>
                        <a:t>Placebo + pemetrexed/</a:t>
                      </a:r>
                      <a:br>
                        <a:rPr lang="en-US" sz="1600" dirty="0">
                          <a:solidFill>
                            <a:schemeClr val="tx1"/>
                          </a:solidFill>
                          <a:latin typeface="Calibri" panose="020F0502020204030204" pitchFamily="34" charset="0"/>
                          <a:ea typeface="Arial" charset="0"/>
                          <a:cs typeface="Calibri" panose="020F0502020204030204" pitchFamily="34" charset="0"/>
                        </a:rPr>
                      </a:br>
                      <a:r>
                        <a:rPr lang="en-US" sz="1600" dirty="0">
                          <a:solidFill>
                            <a:schemeClr val="tx1"/>
                          </a:solidFill>
                          <a:latin typeface="Calibri" panose="020F0502020204030204" pitchFamily="34" charset="0"/>
                          <a:ea typeface="Arial" charset="0"/>
                          <a:cs typeface="Calibri" panose="020F0502020204030204" pitchFamily="34" charset="0"/>
                        </a:rPr>
                        <a:t>platinum</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285750" indent="-285750" algn="l">
                        <a:lnSpc>
                          <a:spcPct val="100000"/>
                        </a:lnSpc>
                        <a:spcBef>
                          <a:spcPts val="0"/>
                        </a:spcBef>
                        <a:spcAft>
                          <a:spcPts val="0"/>
                        </a:spcAft>
                        <a:buFont typeface="Arial" panose="020B0604020202020204" pitchFamily="34" charset="0"/>
                        <a:buChar char="•"/>
                      </a:pPr>
                      <a:r>
                        <a:rPr lang="en-US" sz="1600" dirty="0">
                          <a:solidFill>
                            <a:schemeClr val="tx1"/>
                          </a:solidFill>
                          <a:latin typeface="Calibri" panose="020F0502020204030204" pitchFamily="34" charset="0"/>
                          <a:ea typeface="Arial" charset="0"/>
                          <a:cs typeface="Calibri" panose="020F0502020204030204" pitchFamily="34" charset="0"/>
                        </a:rPr>
                        <a:t>OS (HR 0.49, </a:t>
                      </a:r>
                      <a:r>
                        <a:rPr lang="en-US" sz="1600" i="1" dirty="0">
                          <a:solidFill>
                            <a:schemeClr val="tx1"/>
                          </a:solidFill>
                          <a:latin typeface="Calibri" panose="020F0502020204030204" pitchFamily="34" charset="0"/>
                          <a:ea typeface="Arial" charset="0"/>
                          <a:cs typeface="Calibri" panose="020F0502020204030204" pitchFamily="34" charset="0"/>
                        </a:rPr>
                        <a:t>p</a:t>
                      </a:r>
                      <a:r>
                        <a:rPr lang="en-US" sz="1600" dirty="0">
                          <a:solidFill>
                            <a:schemeClr val="tx1"/>
                          </a:solidFill>
                          <a:latin typeface="Calibri" panose="020F0502020204030204" pitchFamily="34" charset="0"/>
                          <a:ea typeface="Arial" charset="0"/>
                          <a:cs typeface="Calibri" panose="020F0502020204030204" pitchFamily="34" charset="0"/>
                        </a:rPr>
                        <a:t> &lt; 0.001)</a:t>
                      </a:r>
                    </a:p>
                    <a:p>
                      <a:pPr marL="285750" indent="-285750" algn="l">
                        <a:lnSpc>
                          <a:spcPct val="100000"/>
                        </a:lnSpc>
                        <a:spcBef>
                          <a:spcPts val="0"/>
                        </a:spcBef>
                        <a:spcAft>
                          <a:spcPts val="0"/>
                        </a:spcAft>
                        <a:buFont typeface="Arial" panose="020B0604020202020204" pitchFamily="34" charset="0"/>
                        <a:buChar char="•"/>
                      </a:pPr>
                      <a:r>
                        <a:rPr lang="en-US" sz="1600" dirty="0">
                          <a:solidFill>
                            <a:schemeClr val="tx1"/>
                          </a:solidFill>
                          <a:latin typeface="Calibri" panose="020F0502020204030204" pitchFamily="34" charset="0"/>
                          <a:ea typeface="Arial" charset="0"/>
                          <a:cs typeface="Calibri" panose="020F0502020204030204" pitchFamily="34" charset="0"/>
                        </a:rPr>
                        <a:t>PFS (HR 0.52, </a:t>
                      </a:r>
                      <a:r>
                        <a:rPr lang="en-US" sz="1600" i="1" dirty="0">
                          <a:solidFill>
                            <a:schemeClr val="tx1"/>
                          </a:solidFill>
                          <a:latin typeface="Calibri" panose="020F0502020204030204" pitchFamily="34" charset="0"/>
                          <a:ea typeface="Arial" charset="0"/>
                          <a:cs typeface="Calibri" panose="020F0502020204030204" pitchFamily="34" charset="0"/>
                        </a:rPr>
                        <a:t>p</a:t>
                      </a:r>
                      <a:r>
                        <a:rPr lang="en-US" sz="1600" dirty="0">
                          <a:solidFill>
                            <a:schemeClr val="tx1"/>
                          </a:solidFill>
                          <a:latin typeface="Calibri" panose="020F0502020204030204" pitchFamily="34" charset="0"/>
                          <a:ea typeface="Arial" charset="0"/>
                          <a:cs typeface="Calibri" panose="020F0502020204030204" pitchFamily="34" charset="0"/>
                        </a:rPr>
                        <a:t> &lt; 0.001)</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3550717293"/>
                  </a:ext>
                </a:extLst>
              </a:tr>
            </a:tbl>
          </a:graphicData>
        </a:graphic>
      </p:graphicFrame>
      <p:sp>
        <p:nvSpPr>
          <p:cNvPr id="3" name="Rectangle 2">
            <a:extLst>
              <a:ext uri="{FF2B5EF4-FFF2-40B4-BE49-F238E27FC236}">
                <a16:creationId xmlns:a16="http://schemas.microsoft.com/office/drawing/2014/main" id="{AF59423B-52BE-9F41-909D-B9F86D82937C}"/>
              </a:ext>
            </a:extLst>
          </p:cNvPr>
          <p:cNvSpPr/>
          <p:nvPr/>
        </p:nvSpPr>
        <p:spPr>
          <a:xfrm>
            <a:off x="323528" y="5799990"/>
            <a:ext cx="7056784" cy="830997"/>
          </a:xfrm>
          <a:prstGeom prst="rect">
            <a:avLst/>
          </a:prstGeom>
        </p:spPr>
        <p:txBody>
          <a:bodyPr wrap="square">
            <a:spAutoFit/>
          </a:bodyPr>
          <a:lstStyle/>
          <a:p>
            <a:r>
              <a:rPr lang="en-US" sz="1600" b="0" baseline="30000" dirty="0">
                <a:solidFill>
                  <a:srgbClr val="000000"/>
                </a:solidFill>
                <a:latin typeface="Calibri" panose="020F0502020204030204" pitchFamily="34" charset="0"/>
                <a:cs typeface="Calibri" panose="020F0502020204030204" pitchFamily="34" charset="0"/>
              </a:rPr>
              <a:t>1</a:t>
            </a:r>
            <a:r>
              <a:rPr lang="en-US" sz="1600" b="0" dirty="0">
                <a:solidFill>
                  <a:srgbClr val="000000"/>
                </a:solidFill>
                <a:latin typeface="Calibri" panose="020F0502020204030204" pitchFamily="34" charset="0"/>
                <a:cs typeface="Calibri" panose="020F0502020204030204" pitchFamily="34" charset="0"/>
              </a:rPr>
              <a:t>Reck M et al. </a:t>
            </a:r>
            <a:r>
              <a:rPr lang="en-US" sz="1600" b="0" i="1" dirty="0">
                <a:solidFill>
                  <a:srgbClr val="000000"/>
                </a:solidFill>
                <a:latin typeface="Calibri" panose="020F0502020204030204" pitchFamily="34" charset="0"/>
                <a:cs typeface="Calibri" panose="020F0502020204030204" pitchFamily="34" charset="0"/>
              </a:rPr>
              <a:t>J </a:t>
            </a:r>
            <a:r>
              <a:rPr lang="en-US" sz="1600" b="0" i="1" dirty="0" err="1">
                <a:solidFill>
                  <a:srgbClr val="000000"/>
                </a:solidFill>
                <a:latin typeface="Calibri" panose="020F0502020204030204" pitchFamily="34" charset="0"/>
                <a:cs typeface="Calibri" panose="020F0502020204030204" pitchFamily="34" charset="0"/>
              </a:rPr>
              <a:t>Clin</a:t>
            </a:r>
            <a:r>
              <a:rPr lang="en-US" sz="1600" b="0" i="1" dirty="0">
                <a:solidFill>
                  <a:srgbClr val="000000"/>
                </a:solidFill>
                <a:latin typeface="Calibri" panose="020F0502020204030204" pitchFamily="34" charset="0"/>
                <a:cs typeface="Calibri" panose="020F0502020204030204" pitchFamily="34" charset="0"/>
              </a:rPr>
              <a:t> Oncol</a:t>
            </a:r>
            <a:r>
              <a:rPr lang="en-US" sz="1600" b="0" dirty="0">
                <a:solidFill>
                  <a:srgbClr val="000000"/>
                </a:solidFill>
                <a:latin typeface="Calibri" panose="020F0502020204030204" pitchFamily="34" charset="0"/>
                <a:cs typeface="Calibri" panose="020F0502020204030204" pitchFamily="34" charset="0"/>
              </a:rPr>
              <a:t> 2019;37(7):537-46; </a:t>
            </a:r>
            <a:r>
              <a:rPr lang="en-US" sz="1600" b="0" baseline="30000" dirty="0">
                <a:solidFill>
                  <a:srgbClr val="000000"/>
                </a:solidFill>
                <a:latin typeface="Calibri" panose="020F0502020204030204" pitchFamily="34" charset="0"/>
                <a:cs typeface="Calibri" panose="020F0502020204030204" pitchFamily="34" charset="0"/>
              </a:rPr>
              <a:t>2</a:t>
            </a:r>
            <a:r>
              <a:rPr lang="en-US" sz="1600" b="0" dirty="0">
                <a:solidFill>
                  <a:srgbClr val="000000"/>
                </a:solidFill>
                <a:latin typeface="Calibri" panose="020F0502020204030204" pitchFamily="34" charset="0"/>
                <a:cs typeface="Calibri" panose="020F0502020204030204" pitchFamily="34" charset="0"/>
              </a:rPr>
              <a:t>Reck M et al. </a:t>
            </a:r>
            <a:r>
              <a:rPr lang="en-US" sz="1600" b="0" i="1" dirty="0">
                <a:solidFill>
                  <a:srgbClr val="000000"/>
                </a:solidFill>
                <a:latin typeface="Calibri" panose="020F0502020204030204" pitchFamily="34" charset="0"/>
                <a:cs typeface="Calibri" panose="020F0502020204030204" pitchFamily="34" charset="0"/>
              </a:rPr>
              <a:t>N </a:t>
            </a:r>
            <a:r>
              <a:rPr lang="en-US" sz="1600" b="0" i="1" dirty="0" err="1">
                <a:solidFill>
                  <a:srgbClr val="000000"/>
                </a:solidFill>
                <a:latin typeface="Calibri" panose="020F0502020204030204" pitchFamily="34" charset="0"/>
                <a:cs typeface="Calibri" panose="020F0502020204030204" pitchFamily="34" charset="0"/>
              </a:rPr>
              <a:t>Engl</a:t>
            </a:r>
            <a:r>
              <a:rPr lang="en-US" sz="1600" b="0" i="1" dirty="0">
                <a:solidFill>
                  <a:srgbClr val="000000"/>
                </a:solidFill>
                <a:latin typeface="Calibri" panose="020F0502020204030204" pitchFamily="34" charset="0"/>
                <a:cs typeface="Calibri" panose="020F0502020204030204" pitchFamily="34" charset="0"/>
              </a:rPr>
              <a:t> J Med</a:t>
            </a:r>
            <a:r>
              <a:rPr lang="en-US" sz="1600" b="0" dirty="0">
                <a:solidFill>
                  <a:srgbClr val="000000"/>
                </a:solidFill>
                <a:latin typeface="Calibri" panose="020F0502020204030204" pitchFamily="34" charset="0"/>
                <a:cs typeface="Calibri" panose="020F0502020204030204" pitchFamily="34" charset="0"/>
              </a:rPr>
              <a:t> 2016;375(19):1823-33; </a:t>
            </a:r>
            <a:r>
              <a:rPr lang="en-US" sz="1600" b="0" baseline="30000" dirty="0">
                <a:solidFill>
                  <a:srgbClr val="000000"/>
                </a:solidFill>
                <a:latin typeface="Calibri" panose="020F0502020204030204" pitchFamily="34" charset="0"/>
                <a:cs typeface="Calibri" panose="020F0502020204030204" pitchFamily="34" charset="0"/>
              </a:rPr>
              <a:t>3</a:t>
            </a:r>
            <a:r>
              <a:rPr lang="en-US" sz="1600" b="0" dirty="0">
                <a:solidFill>
                  <a:srgbClr val="000000"/>
                </a:solidFill>
                <a:latin typeface="Calibri" panose="020F0502020204030204" pitchFamily="34" charset="0"/>
                <a:cs typeface="Calibri" panose="020F0502020204030204" pitchFamily="34" charset="0"/>
              </a:rPr>
              <a:t>Lopes G et al. </a:t>
            </a:r>
            <a:r>
              <a:rPr lang="en-US" sz="1600" b="0" i="1" dirty="0">
                <a:solidFill>
                  <a:srgbClr val="000000"/>
                </a:solidFill>
                <a:latin typeface="Calibri" panose="020F0502020204030204" pitchFamily="34" charset="0"/>
                <a:cs typeface="Calibri" panose="020F0502020204030204" pitchFamily="34" charset="0"/>
              </a:rPr>
              <a:t>Proc ASCO</a:t>
            </a:r>
            <a:r>
              <a:rPr lang="en-US" sz="1600" b="0" dirty="0">
                <a:solidFill>
                  <a:srgbClr val="000000"/>
                </a:solidFill>
                <a:latin typeface="Calibri" panose="020F0502020204030204" pitchFamily="34" charset="0"/>
                <a:cs typeface="Calibri" panose="020F0502020204030204" pitchFamily="34" charset="0"/>
              </a:rPr>
              <a:t> 2018;Abstract LBA4; </a:t>
            </a:r>
            <a:br>
              <a:rPr lang="en-US" sz="1600" b="0" dirty="0">
                <a:solidFill>
                  <a:srgbClr val="000000"/>
                </a:solidFill>
                <a:latin typeface="Calibri" panose="020F0502020204030204" pitchFamily="34" charset="0"/>
                <a:cs typeface="Calibri" panose="020F0502020204030204" pitchFamily="34" charset="0"/>
              </a:rPr>
            </a:br>
            <a:r>
              <a:rPr lang="en-US" sz="1600" b="0" baseline="30000" dirty="0">
                <a:solidFill>
                  <a:srgbClr val="000000"/>
                </a:solidFill>
                <a:latin typeface="Calibri" panose="020F0502020204030204" pitchFamily="34" charset="0"/>
                <a:cs typeface="Calibri" panose="020F0502020204030204" pitchFamily="34" charset="0"/>
              </a:rPr>
              <a:t>4</a:t>
            </a:r>
            <a:r>
              <a:rPr lang="en-US" sz="1600" b="0" dirty="0">
                <a:solidFill>
                  <a:srgbClr val="000000"/>
                </a:solidFill>
                <a:latin typeface="Calibri" panose="020F0502020204030204" pitchFamily="34" charset="0"/>
                <a:cs typeface="Calibri" panose="020F0502020204030204" pitchFamily="34" charset="0"/>
              </a:rPr>
              <a:t>Gandhi L et al. </a:t>
            </a:r>
            <a:r>
              <a:rPr lang="en-US" sz="1600" b="0" i="1" dirty="0">
                <a:solidFill>
                  <a:srgbClr val="000000"/>
                </a:solidFill>
                <a:latin typeface="Calibri" panose="020F0502020204030204" pitchFamily="34" charset="0"/>
                <a:cs typeface="Calibri" panose="020F0502020204030204" pitchFamily="34" charset="0"/>
              </a:rPr>
              <a:t>N </a:t>
            </a:r>
            <a:r>
              <a:rPr lang="en-US" sz="1600" b="0" i="1" dirty="0" err="1">
                <a:solidFill>
                  <a:srgbClr val="000000"/>
                </a:solidFill>
                <a:latin typeface="Calibri" panose="020F0502020204030204" pitchFamily="34" charset="0"/>
                <a:cs typeface="Calibri" panose="020F0502020204030204" pitchFamily="34" charset="0"/>
              </a:rPr>
              <a:t>Engl</a:t>
            </a:r>
            <a:r>
              <a:rPr lang="en-US" sz="1600" b="0" i="1" dirty="0">
                <a:solidFill>
                  <a:srgbClr val="000000"/>
                </a:solidFill>
                <a:latin typeface="Calibri" panose="020F0502020204030204" pitchFamily="34" charset="0"/>
                <a:cs typeface="Calibri" panose="020F0502020204030204" pitchFamily="34" charset="0"/>
              </a:rPr>
              <a:t> J Med </a:t>
            </a:r>
            <a:r>
              <a:rPr lang="en-US" sz="1600" b="0" dirty="0">
                <a:solidFill>
                  <a:srgbClr val="000000"/>
                </a:solidFill>
                <a:latin typeface="Calibri" panose="020F0502020204030204" pitchFamily="34" charset="0"/>
                <a:cs typeface="Calibri" panose="020F0502020204030204" pitchFamily="34" charset="0"/>
              </a:rPr>
              <a:t>2018;378(22):2078-92.</a:t>
            </a:r>
            <a:endParaRPr lang="en-US" sz="1600" b="0" dirty="0">
              <a:solidFill>
                <a:srgbClr val="000000"/>
              </a:solidFill>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34074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Trials of Immune Checkpoint Inhibitor Therapy in </a:t>
            </a:r>
            <a:r>
              <a:rPr lang="en-US" dirty="0" err="1"/>
              <a:t>Nonsquamous</a:t>
            </a:r>
            <a:r>
              <a:rPr lang="en-US" dirty="0"/>
              <a:t> NSCLC</a:t>
            </a:r>
          </a:p>
        </p:txBody>
      </p:sp>
      <p:graphicFrame>
        <p:nvGraphicFramePr>
          <p:cNvPr id="6" name="Group 217">
            <a:extLst>
              <a:ext uri="{FF2B5EF4-FFF2-40B4-BE49-F238E27FC236}">
                <a16:creationId xmlns:a16="http://schemas.microsoft.com/office/drawing/2014/main" id="{35AD2F8A-26C4-5446-BFFC-AD1F030D8541}"/>
              </a:ext>
            </a:extLst>
          </p:cNvPr>
          <p:cNvGraphicFramePr>
            <a:graphicFrameLocks noGrp="1"/>
          </p:cNvGraphicFramePr>
          <p:nvPr>
            <p:extLst>
              <p:ext uri="{D42A27DB-BD31-4B8C-83A1-F6EECF244321}">
                <p14:modId xmlns:p14="http://schemas.microsoft.com/office/powerpoint/2010/main" val="1541451869"/>
              </p:ext>
            </p:extLst>
          </p:nvPr>
        </p:nvGraphicFramePr>
        <p:xfrm>
          <a:off x="244506" y="1268760"/>
          <a:ext cx="8654988" cy="4617712"/>
        </p:xfrm>
        <a:graphic>
          <a:graphicData uri="http://schemas.openxmlformats.org/drawingml/2006/table">
            <a:tbl>
              <a:tblPr/>
              <a:tblGrid>
                <a:gridCol w="1224136">
                  <a:extLst>
                    <a:ext uri="{9D8B030D-6E8A-4147-A177-3AD203B41FA5}">
                      <a16:colId xmlns:a16="http://schemas.microsoft.com/office/drawing/2014/main" val="20000"/>
                    </a:ext>
                  </a:extLst>
                </a:gridCol>
                <a:gridCol w="752978">
                  <a:extLst>
                    <a:ext uri="{9D8B030D-6E8A-4147-A177-3AD203B41FA5}">
                      <a16:colId xmlns:a16="http://schemas.microsoft.com/office/drawing/2014/main" val="347884271"/>
                    </a:ext>
                  </a:extLst>
                </a:gridCol>
                <a:gridCol w="951944">
                  <a:extLst>
                    <a:ext uri="{9D8B030D-6E8A-4147-A177-3AD203B41FA5}">
                      <a16:colId xmlns:a16="http://schemas.microsoft.com/office/drawing/2014/main" val="561383353"/>
                    </a:ext>
                  </a:extLst>
                </a:gridCol>
                <a:gridCol w="3407646">
                  <a:extLst>
                    <a:ext uri="{9D8B030D-6E8A-4147-A177-3AD203B41FA5}">
                      <a16:colId xmlns:a16="http://schemas.microsoft.com/office/drawing/2014/main" val="20004"/>
                    </a:ext>
                  </a:extLst>
                </a:gridCol>
                <a:gridCol w="2318284">
                  <a:extLst>
                    <a:ext uri="{9D8B030D-6E8A-4147-A177-3AD203B41FA5}">
                      <a16:colId xmlns:a16="http://schemas.microsoft.com/office/drawing/2014/main" val="20002"/>
                    </a:ext>
                  </a:extLst>
                </a:gridCol>
              </a:tblGrid>
              <a:tr h="8960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Name</a:t>
                      </a:r>
                    </a:p>
                  </a:txBody>
                  <a:tcPr marL="68591" marR="68591" marT="34289" marB="34289" anchor="b"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Setting</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Eligibility criteria </a:t>
                      </a:r>
                      <a:br>
                        <a:rPr kumimoji="0" lang="en-US" sz="15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br>
                      <a:r>
                        <a:rPr kumimoji="0" lang="en-US" sz="15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for PD-L1 status</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Randomization</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Findings</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extLst>
                  <a:ext uri="{0D108BD9-81ED-4DB2-BD59-A6C34878D82A}">
                    <a16:rowId xmlns:a16="http://schemas.microsoft.com/office/drawing/2014/main" val="10000"/>
                  </a:ext>
                </a:extLst>
              </a:tr>
              <a:tr h="110444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IMpower132</a:t>
                      </a:r>
                      <a:r>
                        <a:rPr kumimoji="0" lang="en-US" sz="1500" b="0" i="0" u="none" strike="noStrike" cap="none" normalizeH="0" baseline="30000" dirty="0">
                          <a:ln>
                            <a:noFill/>
                          </a:ln>
                          <a:solidFill>
                            <a:schemeClr val="tx1"/>
                          </a:solidFill>
                          <a:effectLst/>
                          <a:latin typeface="Calibri" panose="020F0502020204030204" pitchFamily="34" charset="0"/>
                          <a:ea typeface="Arial" charset="0"/>
                          <a:cs typeface="Calibri" panose="020F0502020204030204" pitchFamily="34" charset="0"/>
                        </a:rPr>
                        <a:t>1</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1L</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err="1">
                          <a:solidFill>
                            <a:schemeClr val="tx1"/>
                          </a:solidFill>
                          <a:latin typeface="Calibri" panose="020F0502020204030204" pitchFamily="34" charset="0"/>
                          <a:ea typeface="Arial" charset="0"/>
                          <a:cs typeface="Calibri" panose="020F0502020204030204" pitchFamily="34" charset="0"/>
                        </a:rPr>
                        <a:t>Atezolizumab</a:t>
                      </a:r>
                      <a:r>
                        <a:rPr lang="en-US" sz="1500" dirty="0">
                          <a:solidFill>
                            <a:schemeClr val="tx1"/>
                          </a:solidFill>
                          <a:latin typeface="Calibri" panose="020F0502020204030204" pitchFamily="34" charset="0"/>
                          <a:ea typeface="Arial" charset="0"/>
                          <a:cs typeface="Calibri" panose="020F0502020204030204" pitchFamily="34" charset="0"/>
                        </a:rPr>
                        <a:t> + pemetrexed + carboplatin or cisplatin </a:t>
                      </a:r>
                      <a:r>
                        <a:rPr lang="en-US" sz="1500" dirty="0">
                          <a:solidFill>
                            <a:schemeClr val="tx1"/>
                          </a:solidFill>
                          <a:latin typeface="Calibri" panose="020F0502020204030204" pitchFamily="34" charset="0"/>
                          <a:ea typeface="Arial" charset="0"/>
                          <a:cs typeface="Calibri" panose="020F0502020204030204" pitchFamily="34" charset="0"/>
                          <a:sym typeface="Wingdings" pitchFamily="2" charset="2"/>
                        </a:rPr>
                        <a:t></a:t>
                      </a:r>
                      <a:r>
                        <a:rPr lang="en-US" sz="1500" dirty="0">
                          <a:solidFill>
                            <a:schemeClr val="tx1"/>
                          </a:solidFill>
                          <a:latin typeface="Calibri" panose="020F0502020204030204" pitchFamily="34" charset="0"/>
                          <a:ea typeface="Arial" charset="0"/>
                          <a:cs typeface="Calibri" panose="020F0502020204030204" pitchFamily="34" charset="0"/>
                        </a:rPr>
                        <a:t> </a:t>
                      </a:r>
                      <a:r>
                        <a:rPr lang="en-US" sz="1500" dirty="0" err="1">
                          <a:solidFill>
                            <a:schemeClr val="tx1"/>
                          </a:solidFill>
                          <a:latin typeface="Calibri" panose="020F0502020204030204" pitchFamily="34" charset="0"/>
                          <a:ea typeface="Arial" charset="0"/>
                          <a:cs typeface="Calibri" panose="020F0502020204030204" pitchFamily="34" charset="0"/>
                        </a:rPr>
                        <a:t>atezolizumab</a:t>
                      </a:r>
                      <a:r>
                        <a:rPr lang="en-US" sz="1500" dirty="0">
                          <a:solidFill>
                            <a:schemeClr val="tx1"/>
                          </a:solidFill>
                          <a:latin typeface="Calibri" panose="020F0502020204030204" pitchFamily="34" charset="0"/>
                          <a:ea typeface="Arial" charset="0"/>
                          <a:cs typeface="Calibri" panose="020F0502020204030204" pitchFamily="34" charset="0"/>
                        </a:rPr>
                        <a:t> + pemetrexed</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latin typeface="Calibri" panose="020F0502020204030204" pitchFamily="34" charset="0"/>
                          <a:ea typeface="Arial" charset="0"/>
                          <a:cs typeface="Calibri" panose="020F0502020204030204" pitchFamily="34" charset="0"/>
                        </a:rPr>
                        <a:t>Pemetrexed + carboplatin or cisplatin </a:t>
                      </a:r>
                      <a:r>
                        <a:rPr lang="en-US" sz="1500" dirty="0">
                          <a:solidFill>
                            <a:schemeClr val="tx1"/>
                          </a:solidFill>
                          <a:latin typeface="Calibri" panose="020F0502020204030204" pitchFamily="34" charset="0"/>
                          <a:ea typeface="Arial" charset="0"/>
                          <a:cs typeface="Calibri" panose="020F0502020204030204" pitchFamily="34" charset="0"/>
                          <a:sym typeface="Wingdings" pitchFamily="2" charset="2"/>
                        </a:rPr>
                        <a:t></a:t>
                      </a:r>
                      <a:r>
                        <a:rPr lang="en-US" sz="1500" dirty="0">
                          <a:solidFill>
                            <a:schemeClr val="tx1"/>
                          </a:solidFill>
                          <a:latin typeface="Calibri" panose="020F0502020204030204" pitchFamily="34" charset="0"/>
                          <a:ea typeface="Arial" charset="0"/>
                          <a:cs typeface="Calibri" panose="020F0502020204030204" pitchFamily="34" charset="0"/>
                        </a:rPr>
                        <a:t> pemetrexed</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latin typeface="Calibri" panose="020F0502020204030204" pitchFamily="34" charset="0"/>
                          <a:ea typeface="Arial" charset="0"/>
                          <a:cs typeface="Calibri" panose="020F0502020204030204" pitchFamily="34" charset="0"/>
                        </a:rPr>
                        <a:t>PFS (HR 0.596, </a:t>
                      </a:r>
                      <a:br>
                        <a:rPr lang="en-US" sz="1500" dirty="0">
                          <a:solidFill>
                            <a:schemeClr val="tx1"/>
                          </a:solidFill>
                          <a:latin typeface="Calibri" panose="020F0502020204030204" pitchFamily="34" charset="0"/>
                          <a:ea typeface="Arial" charset="0"/>
                          <a:cs typeface="Calibri" panose="020F0502020204030204" pitchFamily="34" charset="0"/>
                        </a:rPr>
                      </a:br>
                      <a:r>
                        <a:rPr lang="en-US" sz="1500" i="1" dirty="0">
                          <a:solidFill>
                            <a:schemeClr val="tx1"/>
                          </a:solidFill>
                          <a:latin typeface="Calibri" panose="020F0502020204030204" pitchFamily="34" charset="0"/>
                          <a:ea typeface="Arial" charset="0"/>
                          <a:cs typeface="Calibri" panose="020F0502020204030204" pitchFamily="34" charset="0"/>
                        </a:rPr>
                        <a:t>p</a:t>
                      </a:r>
                      <a:r>
                        <a:rPr lang="en-US" sz="1500" dirty="0">
                          <a:solidFill>
                            <a:schemeClr val="tx1"/>
                          </a:solidFill>
                          <a:latin typeface="Calibri" panose="020F0502020204030204" pitchFamily="34" charset="0"/>
                          <a:ea typeface="Arial" charset="0"/>
                          <a:cs typeface="Calibri" panose="020F0502020204030204" pitchFamily="34" charset="0"/>
                        </a:rPr>
                        <a:t> &lt; 0.0001)</a:t>
                      </a:r>
                    </a:p>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latin typeface="Calibri" panose="020F0502020204030204" pitchFamily="34" charset="0"/>
                          <a:ea typeface="Arial" charset="0"/>
                          <a:cs typeface="Calibri" panose="020F0502020204030204" pitchFamily="34" charset="0"/>
                        </a:rPr>
                        <a:t>Interim OS (HR 0.813, </a:t>
                      </a:r>
                      <a:br>
                        <a:rPr lang="en-US" sz="1500" dirty="0">
                          <a:solidFill>
                            <a:schemeClr val="tx1"/>
                          </a:solidFill>
                          <a:latin typeface="Calibri" panose="020F0502020204030204" pitchFamily="34" charset="0"/>
                          <a:ea typeface="Arial" charset="0"/>
                          <a:cs typeface="Calibri" panose="020F0502020204030204" pitchFamily="34" charset="0"/>
                        </a:rPr>
                      </a:br>
                      <a:r>
                        <a:rPr lang="en-US" sz="1500" i="1" dirty="0">
                          <a:solidFill>
                            <a:schemeClr val="tx1"/>
                          </a:solidFill>
                          <a:latin typeface="Calibri" panose="020F0502020204030204" pitchFamily="34" charset="0"/>
                          <a:ea typeface="Arial" charset="0"/>
                          <a:cs typeface="Calibri" panose="020F0502020204030204" pitchFamily="34" charset="0"/>
                        </a:rPr>
                        <a:t>p </a:t>
                      </a:r>
                      <a:r>
                        <a:rPr lang="en-US" sz="1500" dirty="0">
                          <a:solidFill>
                            <a:schemeClr val="tx1"/>
                          </a:solidFill>
                          <a:latin typeface="Calibri" panose="020F0502020204030204" pitchFamily="34" charset="0"/>
                          <a:ea typeface="Arial" charset="0"/>
                          <a:cs typeface="Calibri" panose="020F0502020204030204" pitchFamily="34" charset="0"/>
                        </a:rPr>
                        <a:t>= 0.0797)</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3386333629"/>
                  </a:ext>
                </a:extLst>
              </a:tr>
              <a:tr h="896059">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IMpower130</a:t>
                      </a:r>
                      <a:r>
                        <a:rPr kumimoji="0" lang="en-US" sz="1500" b="0" i="0" u="none" strike="noStrike" cap="none" normalizeH="0" baseline="30000" dirty="0">
                          <a:ln>
                            <a:noFill/>
                          </a:ln>
                          <a:solidFill>
                            <a:schemeClr val="tx1"/>
                          </a:solidFill>
                          <a:effectLst/>
                          <a:latin typeface="Calibri" panose="020F0502020204030204" pitchFamily="34" charset="0"/>
                          <a:ea typeface="Arial" charset="0"/>
                          <a:cs typeface="Calibri" panose="020F0502020204030204" pitchFamily="34" charset="0"/>
                        </a:rPr>
                        <a:t>2</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1L</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err="1">
                          <a:solidFill>
                            <a:schemeClr val="tx1"/>
                          </a:solidFill>
                          <a:latin typeface="Calibri" panose="020F0502020204030204" pitchFamily="34" charset="0"/>
                          <a:ea typeface="Arial" charset="0"/>
                          <a:cs typeface="Calibri" panose="020F0502020204030204" pitchFamily="34" charset="0"/>
                        </a:rPr>
                        <a:t>Atezolizumab</a:t>
                      </a:r>
                      <a:r>
                        <a:rPr lang="en-US" sz="1500" dirty="0">
                          <a:solidFill>
                            <a:schemeClr val="tx1"/>
                          </a:solidFill>
                          <a:latin typeface="Calibri" panose="020F0502020204030204" pitchFamily="34" charset="0"/>
                          <a:ea typeface="Arial" charset="0"/>
                          <a:cs typeface="Calibri" panose="020F0502020204030204" pitchFamily="34" charset="0"/>
                        </a:rPr>
                        <a:t> + </a:t>
                      </a:r>
                      <a:r>
                        <a:rPr lang="en-US" sz="1500" i="1" dirty="0">
                          <a:solidFill>
                            <a:schemeClr val="tx1"/>
                          </a:solidFill>
                          <a:latin typeface="Calibri" panose="020F0502020204030204" pitchFamily="34" charset="0"/>
                          <a:ea typeface="Arial" charset="0"/>
                          <a:cs typeface="Calibri" panose="020F0502020204030204" pitchFamily="34" charset="0"/>
                        </a:rPr>
                        <a:t>nab</a:t>
                      </a:r>
                      <a:r>
                        <a:rPr lang="en-US" sz="1500" i="1" baseline="0" dirty="0">
                          <a:solidFill>
                            <a:schemeClr val="tx1"/>
                          </a:solidFill>
                          <a:latin typeface="Calibri" panose="020F0502020204030204" pitchFamily="34" charset="0"/>
                          <a:ea typeface="Arial" charset="0"/>
                          <a:cs typeface="Calibri" panose="020F0502020204030204" pitchFamily="34" charset="0"/>
                        </a:rPr>
                        <a:t> </a:t>
                      </a:r>
                      <a:r>
                        <a:rPr lang="en-US" sz="1500" dirty="0">
                          <a:solidFill>
                            <a:schemeClr val="tx1"/>
                          </a:solidFill>
                          <a:latin typeface="Calibri" panose="020F0502020204030204" pitchFamily="34" charset="0"/>
                          <a:ea typeface="Arial" charset="0"/>
                          <a:cs typeface="Calibri" panose="020F0502020204030204" pitchFamily="34" charset="0"/>
                        </a:rPr>
                        <a:t>paclitaxel + carboplatin </a:t>
                      </a:r>
                      <a:r>
                        <a:rPr lang="en-US" sz="1500" dirty="0">
                          <a:solidFill>
                            <a:schemeClr val="tx1"/>
                          </a:solidFill>
                          <a:latin typeface="Calibri" panose="020F0502020204030204" pitchFamily="34" charset="0"/>
                          <a:ea typeface="Arial" charset="0"/>
                          <a:cs typeface="Calibri" panose="020F0502020204030204" pitchFamily="34" charset="0"/>
                          <a:sym typeface="Wingdings" pitchFamily="2" charset="2"/>
                        </a:rPr>
                        <a:t></a:t>
                      </a:r>
                      <a:r>
                        <a:rPr lang="en-US" sz="1500" dirty="0">
                          <a:solidFill>
                            <a:schemeClr val="tx1"/>
                          </a:solidFill>
                          <a:latin typeface="Calibri" panose="020F0502020204030204" pitchFamily="34" charset="0"/>
                          <a:ea typeface="Arial" charset="0"/>
                          <a:cs typeface="Calibri" panose="020F0502020204030204" pitchFamily="34" charset="0"/>
                        </a:rPr>
                        <a:t> </a:t>
                      </a:r>
                      <a:r>
                        <a:rPr lang="en-US" sz="1500" dirty="0" err="1">
                          <a:solidFill>
                            <a:schemeClr val="tx1"/>
                          </a:solidFill>
                          <a:latin typeface="Calibri" panose="020F0502020204030204" pitchFamily="34" charset="0"/>
                          <a:ea typeface="Arial" charset="0"/>
                          <a:cs typeface="Calibri" panose="020F0502020204030204" pitchFamily="34" charset="0"/>
                        </a:rPr>
                        <a:t>atezolizumab</a:t>
                      </a:r>
                      <a:endParaRPr lang="en-US" sz="1500" dirty="0">
                        <a:solidFill>
                          <a:schemeClr val="tx1"/>
                        </a:solidFill>
                        <a:latin typeface="Calibri" panose="020F0502020204030204" pitchFamily="34" charset="0"/>
                        <a:ea typeface="Arial" charset="0"/>
                        <a:cs typeface="Calibri" panose="020F05020202040302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i="1" dirty="0">
                          <a:solidFill>
                            <a:schemeClr val="tx1"/>
                          </a:solidFill>
                          <a:latin typeface="Calibri" panose="020F0502020204030204" pitchFamily="34" charset="0"/>
                          <a:ea typeface="Arial" charset="0"/>
                          <a:cs typeface="Calibri" panose="020F0502020204030204" pitchFamily="34" charset="0"/>
                        </a:rPr>
                        <a:t>Nab</a:t>
                      </a:r>
                      <a:r>
                        <a:rPr lang="en-US" sz="1500" i="0" baseline="0" dirty="0">
                          <a:solidFill>
                            <a:schemeClr val="tx1"/>
                          </a:solidFill>
                          <a:latin typeface="Calibri" panose="020F0502020204030204" pitchFamily="34" charset="0"/>
                          <a:ea typeface="Arial" charset="0"/>
                          <a:cs typeface="Calibri" panose="020F0502020204030204" pitchFamily="34" charset="0"/>
                        </a:rPr>
                        <a:t> </a:t>
                      </a:r>
                      <a:r>
                        <a:rPr lang="en-US" sz="1500" dirty="0">
                          <a:solidFill>
                            <a:schemeClr val="tx1"/>
                          </a:solidFill>
                          <a:latin typeface="Calibri" panose="020F0502020204030204" pitchFamily="34" charset="0"/>
                          <a:ea typeface="Arial" charset="0"/>
                          <a:cs typeface="Calibri" panose="020F0502020204030204" pitchFamily="34" charset="0"/>
                        </a:rPr>
                        <a:t>paclitaxel + carboplatin </a:t>
                      </a:r>
                      <a:r>
                        <a:rPr lang="en-US" sz="1500" dirty="0">
                          <a:solidFill>
                            <a:schemeClr val="tx1"/>
                          </a:solidFill>
                          <a:latin typeface="Calibri" panose="020F0502020204030204" pitchFamily="34" charset="0"/>
                          <a:ea typeface="Arial" charset="0"/>
                          <a:cs typeface="Calibri" panose="020F0502020204030204" pitchFamily="34" charset="0"/>
                          <a:sym typeface="Wingdings" pitchFamily="2" charset="2"/>
                        </a:rPr>
                        <a:t></a:t>
                      </a:r>
                      <a:r>
                        <a:rPr lang="en-US" sz="1500" dirty="0">
                          <a:solidFill>
                            <a:schemeClr val="tx1"/>
                          </a:solidFill>
                          <a:latin typeface="Calibri" panose="020F0502020204030204" pitchFamily="34" charset="0"/>
                          <a:ea typeface="Arial" charset="0"/>
                          <a:cs typeface="Calibri" panose="020F0502020204030204" pitchFamily="34" charset="0"/>
                        </a:rPr>
                        <a:t> </a:t>
                      </a:r>
                      <a:br>
                        <a:rPr lang="en-US" sz="1500" dirty="0">
                          <a:solidFill>
                            <a:schemeClr val="tx1"/>
                          </a:solidFill>
                          <a:latin typeface="Calibri" panose="020F0502020204030204" pitchFamily="34" charset="0"/>
                          <a:ea typeface="Arial" charset="0"/>
                          <a:cs typeface="Calibri" panose="020F0502020204030204" pitchFamily="34" charset="0"/>
                        </a:rPr>
                      </a:br>
                      <a:r>
                        <a:rPr lang="en-US" sz="1500" dirty="0">
                          <a:solidFill>
                            <a:schemeClr val="tx1"/>
                          </a:solidFill>
                          <a:latin typeface="Calibri" panose="020F0502020204030204" pitchFamily="34" charset="0"/>
                          <a:ea typeface="Arial" charset="0"/>
                          <a:cs typeface="Calibri" panose="020F0502020204030204" pitchFamily="34" charset="0"/>
                        </a:rPr>
                        <a:t>BSC or pemetrexed</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indent="-285750" algn="l">
                        <a:buFont typeface="Arial" panose="020B0604020202020204" pitchFamily="34" charset="0"/>
                        <a:buChar char="•"/>
                      </a:pPr>
                      <a:r>
                        <a:rPr lang="en-US" sz="1500" dirty="0">
                          <a:solidFill>
                            <a:schemeClr val="tx1"/>
                          </a:solidFill>
                          <a:latin typeface="Calibri" panose="020F0502020204030204" pitchFamily="34" charset="0"/>
                          <a:ea typeface="Arial" charset="0"/>
                          <a:cs typeface="Calibri" panose="020F0502020204030204" pitchFamily="34" charset="0"/>
                        </a:rPr>
                        <a:t>PFS (HR 0.64, </a:t>
                      </a:r>
                      <a:br>
                        <a:rPr lang="en-US" sz="1500" dirty="0">
                          <a:solidFill>
                            <a:schemeClr val="tx1"/>
                          </a:solidFill>
                          <a:latin typeface="Calibri" panose="020F0502020204030204" pitchFamily="34" charset="0"/>
                          <a:ea typeface="Arial" charset="0"/>
                          <a:cs typeface="Calibri" panose="020F0502020204030204" pitchFamily="34" charset="0"/>
                        </a:rPr>
                      </a:br>
                      <a:r>
                        <a:rPr lang="en-US" sz="1500" i="1" dirty="0">
                          <a:solidFill>
                            <a:schemeClr val="tx1"/>
                          </a:solidFill>
                          <a:latin typeface="Calibri" panose="020F0502020204030204" pitchFamily="34" charset="0"/>
                          <a:ea typeface="Arial" charset="0"/>
                          <a:cs typeface="Calibri" panose="020F0502020204030204" pitchFamily="34" charset="0"/>
                        </a:rPr>
                        <a:t>p</a:t>
                      </a:r>
                      <a:r>
                        <a:rPr lang="en-US" sz="1500" dirty="0">
                          <a:solidFill>
                            <a:schemeClr val="tx1"/>
                          </a:solidFill>
                          <a:latin typeface="Calibri" panose="020F0502020204030204" pitchFamily="34" charset="0"/>
                          <a:ea typeface="Arial" charset="0"/>
                          <a:cs typeface="Calibri" panose="020F0502020204030204" pitchFamily="34" charset="0"/>
                        </a:rPr>
                        <a:t> &lt; 0.0001)</a:t>
                      </a:r>
                    </a:p>
                    <a:p>
                      <a:pPr marL="285750" indent="-285750" algn="l">
                        <a:buFont typeface="Arial" panose="020B0604020202020204" pitchFamily="34" charset="0"/>
                        <a:buChar char="•"/>
                      </a:pPr>
                      <a:r>
                        <a:rPr lang="en-US" sz="1500" dirty="0">
                          <a:solidFill>
                            <a:schemeClr val="tx1"/>
                          </a:solidFill>
                          <a:latin typeface="Calibri" panose="020F0502020204030204" pitchFamily="34" charset="0"/>
                          <a:ea typeface="Arial" charset="0"/>
                          <a:cs typeface="Calibri" panose="020F0502020204030204" pitchFamily="34" charset="0"/>
                        </a:rPr>
                        <a:t>OS (HR 0.79, </a:t>
                      </a:r>
                      <a:r>
                        <a:rPr lang="en-US" sz="1500" i="1" dirty="0">
                          <a:solidFill>
                            <a:schemeClr val="tx1"/>
                          </a:solidFill>
                          <a:latin typeface="Calibri" panose="020F0502020204030204" pitchFamily="34" charset="0"/>
                          <a:ea typeface="Arial" charset="0"/>
                          <a:cs typeface="Calibri" panose="020F0502020204030204" pitchFamily="34" charset="0"/>
                        </a:rPr>
                        <a:t>p</a:t>
                      </a:r>
                      <a:r>
                        <a:rPr lang="en-US" sz="1500" dirty="0">
                          <a:solidFill>
                            <a:schemeClr val="tx1"/>
                          </a:solidFill>
                          <a:latin typeface="Calibri" panose="020F0502020204030204" pitchFamily="34" charset="0"/>
                          <a:ea typeface="Arial" charset="0"/>
                          <a:cs typeface="Calibri" panose="020F0502020204030204" pitchFamily="34" charset="0"/>
                        </a:rPr>
                        <a:t> = 0.033)</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02283663"/>
                  </a:ext>
                </a:extLst>
              </a:tr>
              <a:tr h="131283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IMpower150</a:t>
                      </a:r>
                      <a:r>
                        <a:rPr kumimoji="0" lang="en-US" sz="1500" b="0" i="0" u="none" strike="noStrike" cap="none" normalizeH="0" baseline="30000" dirty="0">
                          <a:ln>
                            <a:noFill/>
                          </a:ln>
                          <a:solidFill>
                            <a:schemeClr val="tx1"/>
                          </a:solidFill>
                          <a:effectLst/>
                          <a:latin typeface="Calibri" panose="020F0502020204030204" pitchFamily="34" charset="0"/>
                          <a:ea typeface="Arial" charset="0"/>
                          <a:cs typeface="Calibri" panose="020F0502020204030204" pitchFamily="34" charset="0"/>
                        </a:rPr>
                        <a:t>3</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1L</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err="1">
                          <a:solidFill>
                            <a:schemeClr val="tx1"/>
                          </a:solidFill>
                          <a:latin typeface="Calibri" panose="020F0502020204030204" pitchFamily="34" charset="0"/>
                          <a:ea typeface="Arial" charset="0"/>
                          <a:cs typeface="Calibri" panose="020F0502020204030204" pitchFamily="34" charset="0"/>
                        </a:rPr>
                        <a:t>Atezolizumab</a:t>
                      </a:r>
                      <a:r>
                        <a:rPr lang="en-US" sz="1500" dirty="0">
                          <a:solidFill>
                            <a:schemeClr val="tx1"/>
                          </a:solidFill>
                          <a:latin typeface="Calibri" panose="020F0502020204030204" pitchFamily="34" charset="0"/>
                          <a:ea typeface="Arial" charset="0"/>
                          <a:cs typeface="Calibri" panose="020F0502020204030204" pitchFamily="34" charset="0"/>
                        </a:rPr>
                        <a:t> + carboplatin/paclitaxel (ACP) </a:t>
                      </a:r>
                      <a:r>
                        <a:rPr lang="en-US" sz="1500" dirty="0">
                          <a:solidFill>
                            <a:schemeClr val="tx1"/>
                          </a:solidFill>
                          <a:latin typeface="Calibri" panose="020F0502020204030204" pitchFamily="34" charset="0"/>
                          <a:ea typeface="Arial" charset="0"/>
                          <a:cs typeface="Calibri" panose="020F0502020204030204" pitchFamily="34" charset="0"/>
                          <a:sym typeface="Wingdings" pitchFamily="2" charset="2"/>
                        </a:rPr>
                        <a:t></a:t>
                      </a:r>
                      <a:r>
                        <a:rPr lang="en-US" sz="1500" dirty="0">
                          <a:solidFill>
                            <a:schemeClr val="tx1"/>
                          </a:solidFill>
                          <a:latin typeface="Calibri" panose="020F0502020204030204" pitchFamily="34" charset="0"/>
                          <a:ea typeface="Arial" charset="0"/>
                          <a:cs typeface="Calibri" panose="020F0502020204030204" pitchFamily="34" charset="0"/>
                        </a:rPr>
                        <a:t> </a:t>
                      </a:r>
                      <a:r>
                        <a:rPr lang="en-US" sz="1500" dirty="0" err="1">
                          <a:solidFill>
                            <a:schemeClr val="tx1"/>
                          </a:solidFill>
                          <a:latin typeface="Calibri" panose="020F0502020204030204" pitchFamily="34" charset="0"/>
                          <a:ea typeface="Arial" charset="0"/>
                          <a:cs typeface="Calibri" panose="020F0502020204030204" pitchFamily="34" charset="0"/>
                        </a:rPr>
                        <a:t>atezolizumab</a:t>
                      </a:r>
                      <a:endParaRPr lang="en-US" sz="1500" dirty="0">
                        <a:solidFill>
                          <a:schemeClr val="tx1"/>
                        </a:solidFill>
                        <a:latin typeface="Calibri" panose="020F0502020204030204" pitchFamily="34" charset="0"/>
                        <a:ea typeface="Arial" charset="0"/>
                        <a:cs typeface="Calibri" panose="020F0502020204030204" pitchFamily="34" charset="0"/>
                      </a:endParaRPr>
                    </a:p>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latin typeface="Calibri" panose="020F0502020204030204" pitchFamily="34" charset="0"/>
                          <a:ea typeface="Arial" charset="0"/>
                          <a:cs typeface="Calibri" panose="020F0502020204030204" pitchFamily="34" charset="0"/>
                        </a:rPr>
                        <a:t>Bevacizumab + carboplatin/paclitaxel (BCP) </a:t>
                      </a:r>
                      <a:r>
                        <a:rPr lang="en-US" sz="1500" dirty="0">
                          <a:solidFill>
                            <a:schemeClr val="tx1"/>
                          </a:solidFill>
                          <a:latin typeface="Calibri" panose="020F0502020204030204" pitchFamily="34" charset="0"/>
                          <a:ea typeface="Arial" charset="0"/>
                          <a:cs typeface="Calibri" panose="020F0502020204030204" pitchFamily="34" charset="0"/>
                          <a:sym typeface="Wingdings" pitchFamily="2" charset="2"/>
                        </a:rPr>
                        <a:t></a:t>
                      </a:r>
                      <a:r>
                        <a:rPr lang="en-US" sz="1500" dirty="0">
                          <a:solidFill>
                            <a:schemeClr val="tx1"/>
                          </a:solidFill>
                          <a:latin typeface="Calibri" panose="020F0502020204030204" pitchFamily="34" charset="0"/>
                          <a:ea typeface="Arial" charset="0"/>
                          <a:cs typeface="Calibri" panose="020F0502020204030204" pitchFamily="34" charset="0"/>
                        </a:rPr>
                        <a:t> bevacizumab</a:t>
                      </a:r>
                    </a:p>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err="1">
                          <a:solidFill>
                            <a:schemeClr val="tx1"/>
                          </a:solidFill>
                          <a:latin typeface="Calibri" panose="020F0502020204030204" pitchFamily="34" charset="0"/>
                          <a:ea typeface="Arial" charset="0"/>
                          <a:cs typeface="Calibri" panose="020F0502020204030204" pitchFamily="34" charset="0"/>
                        </a:rPr>
                        <a:t>Atezolizumab</a:t>
                      </a:r>
                      <a:r>
                        <a:rPr lang="en-US" sz="1500" dirty="0">
                          <a:solidFill>
                            <a:schemeClr val="tx1"/>
                          </a:solidFill>
                          <a:latin typeface="Calibri" panose="020F0502020204030204" pitchFamily="34" charset="0"/>
                          <a:ea typeface="Arial" charset="0"/>
                          <a:cs typeface="Calibri" panose="020F0502020204030204" pitchFamily="34" charset="0"/>
                        </a:rPr>
                        <a:t> + BCP (ABCP) </a:t>
                      </a:r>
                      <a:r>
                        <a:rPr lang="en-US" sz="1500" dirty="0">
                          <a:solidFill>
                            <a:schemeClr val="tx1"/>
                          </a:solidFill>
                          <a:latin typeface="Calibri" panose="020F0502020204030204" pitchFamily="34" charset="0"/>
                          <a:ea typeface="Arial" charset="0"/>
                          <a:cs typeface="Calibri" panose="020F0502020204030204" pitchFamily="34" charset="0"/>
                          <a:sym typeface="Wingdings" pitchFamily="2" charset="2"/>
                        </a:rPr>
                        <a:t></a:t>
                      </a:r>
                      <a:r>
                        <a:rPr lang="en-US" sz="1500" dirty="0">
                          <a:solidFill>
                            <a:schemeClr val="tx1"/>
                          </a:solidFill>
                          <a:latin typeface="Calibri" panose="020F0502020204030204" pitchFamily="34" charset="0"/>
                          <a:ea typeface="Arial" charset="0"/>
                          <a:cs typeface="Calibri" panose="020F0502020204030204" pitchFamily="34" charset="0"/>
                        </a:rPr>
                        <a:t> </a:t>
                      </a:r>
                      <a:r>
                        <a:rPr lang="en-US" sz="1500" dirty="0" err="1">
                          <a:solidFill>
                            <a:schemeClr val="tx1"/>
                          </a:solidFill>
                          <a:latin typeface="Calibri" panose="020F0502020204030204" pitchFamily="34" charset="0"/>
                          <a:ea typeface="Arial" charset="0"/>
                          <a:cs typeface="Calibri" panose="020F0502020204030204" pitchFamily="34" charset="0"/>
                        </a:rPr>
                        <a:t>atezolizumab</a:t>
                      </a:r>
                      <a:r>
                        <a:rPr lang="en-US" sz="1500" dirty="0">
                          <a:solidFill>
                            <a:schemeClr val="tx1"/>
                          </a:solidFill>
                          <a:latin typeface="Calibri" panose="020F0502020204030204" pitchFamily="34" charset="0"/>
                          <a:ea typeface="Arial" charset="0"/>
                          <a:cs typeface="Calibri" panose="020F0502020204030204" pitchFamily="34" charset="0"/>
                        </a:rPr>
                        <a:t> + bevacizumab</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indent="0" algn="l">
                        <a:buFont typeface="Arial" panose="020B0604020202020204" pitchFamily="34" charset="0"/>
                        <a:buNone/>
                      </a:pPr>
                      <a:r>
                        <a:rPr lang="en-US" sz="1500" dirty="0">
                          <a:solidFill>
                            <a:schemeClr val="tx1"/>
                          </a:solidFill>
                          <a:latin typeface="Calibri" panose="020F0502020204030204" pitchFamily="34" charset="0"/>
                          <a:ea typeface="Arial" charset="0"/>
                          <a:cs typeface="Calibri" panose="020F0502020204030204" pitchFamily="34" charset="0"/>
                        </a:rPr>
                        <a:t>WT (ABCP vs BCP)</a:t>
                      </a:r>
                    </a:p>
                    <a:p>
                      <a:pPr marL="285750" indent="-285750" algn="l">
                        <a:buFont typeface="Arial" panose="020B0604020202020204" pitchFamily="34" charset="0"/>
                        <a:buChar char="•"/>
                      </a:pPr>
                      <a:r>
                        <a:rPr lang="en-US" sz="1500" dirty="0">
                          <a:solidFill>
                            <a:schemeClr val="tx1"/>
                          </a:solidFill>
                          <a:latin typeface="Calibri" panose="020F0502020204030204" pitchFamily="34" charset="0"/>
                          <a:ea typeface="Arial" charset="0"/>
                          <a:cs typeface="Calibri" panose="020F0502020204030204" pitchFamily="34" charset="0"/>
                        </a:rPr>
                        <a:t>PFS (HR 0.62, </a:t>
                      </a:r>
                      <a:r>
                        <a:rPr lang="en-US" sz="1500" i="1" dirty="0">
                          <a:solidFill>
                            <a:schemeClr val="tx1"/>
                          </a:solidFill>
                          <a:latin typeface="Calibri" panose="020F0502020204030204" pitchFamily="34" charset="0"/>
                          <a:ea typeface="Arial" charset="0"/>
                          <a:cs typeface="Calibri" panose="020F0502020204030204" pitchFamily="34" charset="0"/>
                        </a:rPr>
                        <a:t>p</a:t>
                      </a:r>
                      <a:r>
                        <a:rPr lang="en-US" sz="1500" dirty="0">
                          <a:solidFill>
                            <a:schemeClr val="tx1"/>
                          </a:solidFill>
                          <a:latin typeface="Calibri" panose="020F0502020204030204" pitchFamily="34" charset="0"/>
                          <a:ea typeface="Arial" charset="0"/>
                          <a:cs typeface="Calibri" panose="020F0502020204030204" pitchFamily="34" charset="0"/>
                        </a:rPr>
                        <a:t> &lt; 0.001)</a:t>
                      </a:r>
                    </a:p>
                    <a:p>
                      <a:pPr marL="0" marR="0" lvl="0" indent="0" algn="l" defTabSz="457189"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500" dirty="0" err="1">
                          <a:solidFill>
                            <a:schemeClr val="tx1"/>
                          </a:solidFill>
                          <a:latin typeface="Calibri" panose="020F0502020204030204" pitchFamily="34" charset="0"/>
                          <a:ea typeface="Arial" charset="0"/>
                          <a:cs typeface="Calibri" panose="020F0502020204030204" pitchFamily="34" charset="0"/>
                        </a:rPr>
                        <a:t>Teff</a:t>
                      </a:r>
                      <a:r>
                        <a:rPr lang="en-US" sz="1500" dirty="0">
                          <a:solidFill>
                            <a:schemeClr val="tx1"/>
                          </a:solidFill>
                          <a:latin typeface="Calibri" panose="020F0502020204030204" pitchFamily="34" charset="0"/>
                          <a:ea typeface="Arial" charset="0"/>
                          <a:cs typeface="Calibri" panose="020F0502020204030204" pitchFamily="34" charset="0"/>
                        </a:rPr>
                        <a:t>-high WT (ABCP vs BCP)</a:t>
                      </a:r>
                    </a:p>
                    <a:p>
                      <a:pPr marL="285750" indent="-285750" algn="l">
                        <a:buFont typeface="Arial" panose="020B0604020202020204" pitchFamily="34" charset="0"/>
                        <a:buChar char="•"/>
                      </a:pPr>
                      <a:r>
                        <a:rPr lang="en-US" sz="1500" dirty="0">
                          <a:solidFill>
                            <a:schemeClr val="tx1"/>
                          </a:solidFill>
                          <a:latin typeface="Calibri" panose="020F0502020204030204" pitchFamily="34" charset="0"/>
                          <a:ea typeface="Arial" charset="0"/>
                          <a:cs typeface="Calibri" panose="020F0502020204030204" pitchFamily="34" charset="0"/>
                        </a:rPr>
                        <a:t>PFS (HR 0.51, </a:t>
                      </a:r>
                      <a:r>
                        <a:rPr lang="en-US" sz="1500" i="1" dirty="0">
                          <a:solidFill>
                            <a:schemeClr val="tx1"/>
                          </a:solidFill>
                          <a:latin typeface="Calibri" panose="020F0502020204030204" pitchFamily="34" charset="0"/>
                          <a:ea typeface="Arial" charset="0"/>
                          <a:cs typeface="Calibri" panose="020F0502020204030204" pitchFamily="34" charset="0"/>
                        </a:rPr>
                        <a:t>p</a:t>
                      </a:r>
                      <a:r>
                        <a:rPr lang="en-US" sz="1500" dirty="0">
                          <a:solidFill>
                            <a:schemeClr val="tx1"/>
                          </a:solidFill>
                          <a:latin typeface="Calibri" panose="020F0502020204030204" pitchFamily="34" charset="0"/>
                          <a:ea typeface="Arial" charset="0"/>
                          <a:cs typeface="Calibri" panose="020F0502020204030204" pitchFamily="34" charset="0"/>
                        </a:rPr>
                        <a:t> &lt; 0.001)</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2448002252"/>
                  </a:ext>
                </a:extLst>
              </a:tr>
            </a:tbl>
          </a:graphicData>
        </a:graphic>
      </p:graphicFrame>
      <p:sp>
        <p:nvSpPr>
          <p:cNvPr id="4" name="TextBox 3">
            <a:extLst>
              <a:ext uri="{FF2B5EF4-FFF2-40B4-BE49-F238E27FC236}">
                <a16:creationId xmlns:a16="http://schemas.microsoft.com/office/drawing/2014/main" id="{69AD919C-DD7A-1F48-A68A-56278813ED9C}"/>
              </a:ext>
            </a:extLst>
          </p:cNvPr>
          <p:cNvSpPr txBox="1"/>
          <p:nvPr/>
        </p:nvSpPr>
        <p:spPr>
          <a:xfrm>
            <a:off x="244506" y="5886472"/>
            <a:ext cx="6408712" cy="338554"/>
          </a:xfrm>
          <a:prstGeom prst="rect">
            <a:avLst/>
          </a:prstGeom>
          <a:noFill/>
        </p:spPr>
        <p:txBody>
          <a:bodyPr wrap="square" rtlCol="0">
            <a:spAutoFit/>
          </a:bodyPr>
          <a:lstStyle/>
          <a:p>
            <a:r>
              <a:rPr lang="en-US" sz="1600" b="0" dirty="0">
                <a:solidFill>
                  <a:schemeClr val="tx1"/>
                </a:solidFill>
                <a:latin typeface="Calibri" panose="020F0502020204030204" pitchFamily="34" charset="0"/>
                <a:cs typeface="Calibri" panose="020F0502020204030204" pitchFamily="34" charset="0"/>
              </a:rPr>
              <a:t>BSC = best supportive care; WT = wild-type genotype</a:t>
            </a:r>
          </a:p>
        </p:txBody>
      </p:sp>
      <p:sp>
        <p:nvSpPr>
          <p:cNvPr id="7" name="TextBox 6">
            <a:extLst>
              <a:ext uri="{FF2B5EF4-FFF2-40B4-BE49-F238E27FC236}">
                <a16:creationId xmlns:a16="http://schemas.microsoft.com/office/drawing/2014/main" id="{3F41E1AB-AA46-D447-ABFD-1BF4CC897BF4}"/>
              </a:ext>
            </a:extLst>
          </p:cNvPr>
          <p:cNvSpPr txBox="1"/>
          <p:nvPr/>
        </p:nvSpPr>
        <p:spPr>
          <a:xfrm>
            <a:off x="244506" y="6194403"/>
            <a:ext cx="7351830" cy="553998"/>
          </a:xfrm>
          <a:prstGeom prst="rect">
            <a:avLst/>
          </a:prstGeom>
          <a:noFill/>
        </p:spPr>
        <p:txBody>
          <a:bodyPr wrap="square" rtlCol="0">
            <a:spAutoFit/>
          </a:bodyPr>
          <a:lstStyle/>
          <a:p>
            <a:r>
              <a:rPr lang="en-US" sz="1500" b="0" baseline="30000" dirty="0">
                <a:solidFill>
                  <a:schemeClr val="tx1"/>
                </a:solidFill>
                <a:latin typeface="Calibri" panose="020F0502020204030204" pitchFamily="34" charset="0"/>
                <a:cs typeface="Calibri" panose="020F0502020204030204" pitchFamily="34" charset="0"/>
              </a:rPr>
              <a:t>1 </a:t>
            </a:r>
            <a:r>
              <a:rPr lang="en-US" sz="1500" b="0" dirty="0" err="1">
                <a:solidFill>
                  <a:schemeClr val="tx1"/>
                </a:solidFill>
                <a:latin typeface="Calibri" panose="020F0502020204030204" pitchFamily="34" charset="0"/>
                <a:cs typeface="Calibri" panose="020F0502020204030204" pitchFamily="34" charset="0"/>
              </a:rPr>
              <a:t>Papadimitrakopoulou</a:t>
            </a:r>
            <a:r>
              <a:rPr lang="en-US" sz="1500" b="0" dirty="0">
                <a:solidFill>
                  <a:schemeClr val="tx1"/>
                </a:solidFill>
                <a:latin typeface="Calibri" panose="020F0502020204030204" pitchFamily="34" charset="0"/>
                <a:cs typeface="Calibri" panose="020F0502020204030204" pitchFamily="34" charset="0"/>
              </a:rPr>
              <a:t> VA et al. </a:t>
            </a:r>
            <a:r>
              <a:rPr lang="en-US" sz="1500" b="0" i="1" dirty="0">
                <a:solidFill>
                  <a:schemeClr val="tx1"/>
                </a:solidFill>
                <a:latin typeface="Calibri" panose="020F0502020204030204" pitchFamily="34" charset="0"/>
                <a:cs typeface="Calibri" panose="020F0502020204030204" pitchFamily="34" charset="0"/>
              </a:rPr>
              <a:t>Proc WCLC</a:t>
            </a:r>
            <a:r>
              <a:rPr lang="en-US" sz="1500" b="0" dirty="0">
                <a:solidFill>
                  <a:schemeClr val="tx1"/>
                </a:solidFill>
                <a:latin typeface="Calibri" panose="020F0502020204030204" pitchFamily="34" charset="0"/>
                <a:cs typeface="Calibri" panose="020F0502020204030204" pitchFamily="34" charset="0"/>
              </a:rPr>
              <a:t> 2018;Abstract OA05.07; </a:t>
            </a:r>
            <a:r>
              <a:rPr lang="en-US" sz="1500" b="0" baseline="30000" dirty="0">
                <a:solidFill>
                  <a:schemeClr val="tx1"/>
                </a:solidFill>
                <a:latin typeface="Calibri" panose="020F0502020204030204" pitchFamily="34" charset="0"/>
                <a:cs typeface="Calibri" panose="020F0502020204030204" pitchFamily="34" charset="0"/>
              </a:rPr>
              <a:t>2 </a:t>
            </a:r>
            <a:r>
              <a:rPr lang="en-US" sz="1500" b="0" dirty="0">
                <a:solidFill>
                  <a:schemeClr val="tx1"/>
                </a:solidFill>
                <a:latin typeface="Calibri" panose="020F0502020204030204" pitchFamily="34" charset="0"/>
                <a:cs typeface="Calibri" panose="020F0502020204030204" pitchFamily="34" charset="0"/>
              </a:rPr>
              <a:t>West H et al. </a:t>
            </a:r>
            <a:r>
              <a:rPr lang="en-US" sz="1500" b="0" i="1" dirty="0">
                <a:solidFill>
                  <a:schemeClr val="tx1"/>
                </a:solidFill>
                <a:latin typeface="Calibri" panose="020F0502020204030204" pitchFamily="34" charset="0"/>
                <a:cs typeface="Calibri" panose="020F0502020204030204" pitchFamily="34" charset="0"/>
              </a:rPr>
              <a:t>Lancet Oncol </a:t>
            </a:r>
            <a:r>
              <a:rPr lang="en-US" sz="1500" b="0" dirty="0">
                <a:solidFill>
                  <a:schemeClr val="tx1"/>
                </a:solidFill>
                <a:latin typeface="Calibri" panose="020F0502020204030204" pitchFamily="34" charset="0"/>
                <a:cs typeface="Calibri" panose="020F0502020204030204" pitchFamily="34" charset="0"/>
              </a:rPr>
              <a:t>2019;20(7):924-37; </a:t>
            </a:r>
            <a:r>
              <a:rPr lang="en-US" sz="1500" b="0" baseline="30000" dirty="0">
                <a:solidFill>
                  <a:schemeClr val="tx1"/>
                </a:solidFill>
                <a:latin typeface="Calibri" panose="020F0502020204030204" pitchFamily="34" charset="0"/>
                <a:cs typeface="Calibri" panose="020F0502020204030204" pitchFamily="34" charset="0"/>
              </a:rPr>
              <a:t>3 </a:t>
            </a:r>
            <a:r>
              <a:rPr lang="en-US" sz="1500" b="0" dirty="0" err="1">
                <a:solidFill>
                  <a:schemeClr val="tx1"/>
                </a:solidFill>
                <a:latin typeface="Calibri" panose="020F0502020204030204" pitchFamily="34" charset="0"/>
                <a:cs typeface="Calibri" panose="020F0502020204030204" pitchFamily="34" charset="0"/>
              </a:rPr>
              <a:t>Socinski</a:t>
            </a:r>
            <a:r>
              <a:rPr lang="en-US" sz="1500" b="0" dirty="0">
                <a:solidFill>
                  <a:schemeClr val="tx1"/>
                </a:solidFill>
                <a:latin typeface="Calibri" panose="020F0502020204030204" pitchFamily="34" charset="0"/>
                <a:cs typeface="Calibri" panose="020F0502020204030204" pitchFamily="34" charset="0"/>
              </a:rPr>
              <a:t> MA et al. </a:t>
            </a:r>
            <a:r>
              <a:rPr lang="en-US" sz="1500" b="0" i="1" dirty="0">
                <a:solidFill>
                  <a:schemeClr val="tx1"/>
                </a:solidFill>
                <a:latin typeface="Calibri" panose="020F0502020204030204" pitchFamily="34" charset="0"/>
                <a:cs typeface="Calibri" panose="020F0502020204030204" pitchFamily="34" charset="0"/>
              </a:rPr>
              <a:t>N </a:t>
            </a:r>
            <a:r>
              <a:rPr lang="en-US" sz="1500" b="0" i="1" dirty="0" err="1">
                <a:solidFill>
                  <a:schemeClr val="tx1"/>
                </a:solidFill>
                <a:latin typeface="Calibri" panose="020F0502020204030204" pitchFamily="34" charset="0"/>
                <a:cs typeface="Calibri" panose="020F0502020204030204" pitchFamily="34" charset="0"/>
              </a:rPr>
              <a:t>Engl</a:t>
            </a:r>
            <a:r>
              <a:rPr lang="en-US" sz="1500" b="0" i="1" dirty="0">
                <a:solidFill>
                  <a:schemeClr val="tx1"/>
                </a:solidFill>
                <a:latin typeface="Calibri" panose="020F0502020204030204" pitchFamily="34" charset="0"/>
                <a:cs typeface="Calibri" panose="020F0502020204030204" pitchFamily="34" charset="0"/>
              </a:rPr>
              <a:t> J Med</a:t>
            </a:r>
            <a:r>
              <a:rPr lang="en-US" sz="1500" b="0" dirty="0">
                <a:solidFill>
                  <a:schemeClr val="tx1"/>
                </a:solidFill>
                <a:latin typeface="Calibri" panose="020F0502020204030204" pitchFamily="34" charset="0"/>
                <a:cs typeface="Calibri" panose="020F0502020204030204" pitchFamily="34" charset="0"/>
              </a:rPr>
              <a:t> 2018;378(24):2288-301.</a:t>
            </a:r>
          </a:p>
        </p:txBody>
      </p:sp>
    </p:spTree>
    <p:custDataLst>
      <p:tags r:id="rId1"/>
    </p:custDataLst>
    <p:extLst>
      <p:ext uri="{BB962C8B-B14F-4D97-AF65-F5344CB8AC3E}">
        <p14:creationId xmlns:p14="http://schemas.microsoft.com/office/powerpoint/2010/main" val="45339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1711048"/>
            <a:ext cx="9144000" cy="41662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400" b="0" i="0" u="none" strike="noStrike" cap="none" normalizeH="0" baseline="0">
              <a:ln>
                <a:noFill/>
              </a:ln>
              <a:effectLst/>
              <a:latin typeface="Times New Roman"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91976"/>
            <a:ext cx="6711230" cy="4004367"/>
          </a:xfrm>
          <a:prstGeom prst="rect">
            <a:avLst/>
          </a:prstGeom>
        </p:spPr>
      </p:pic>
      <p:sp>
        <p:nvSpPr>
          <p:cNvPr id="2" name="Title 1"/>
          <p:cNvSpPr>
            <a:spLocks noGrp="1"/>
          </p:cNvSpPr>
          <p:nvPr>
            <p:ph type="title"/>
          </p:nvPr>
        </p:nvSpPr>
        <p:spPr/>
        <p:txBody>
          <a:bodyPr/>
          <a:lstStyle/>
          <a:p>
            <a:r>
              <a:rPr lang="en-US" dirty="0"/>
              <a:t>Rationale for Immune Checkpoint Inhibitors and </a:t>
            </a:r>
            <a:br>
              <a:rPr lang="en-US" dirty="0"/>
            </a:br>
            <a:r>
              <a:rPr lang="en-US" dirty="0"/>
              <a:t>Anti-Angiogenic Agents in Advanced NSCLC</a:t>
            </a:r>
          </a:p>
        </p:txBody>
      </p:sp>
      <p:sp>
        <p:nvSpPr>
          <p:cNvPr id="9" name="TextBox 8"/>
          <p:cNvSpPr txBox="1"/>
          <p:nvPr/>
        </p:nvSpPr>
        <p:spPr>
          <a:xfrm>
            <a:off x="214887" y="6381328"/>
            <a:ext cx="7560840" cy="338554"/>
          </a:xfrm>
          <a:prstGeom prst="rect">
            <a:avLst/>
          </a:prstGeom>
          <a:noFill/>
        </p:spPr>
        <p:txBody>
          <a:bodyPr wrap="square" rtlCol="0" anchor="b">
            <a:spAutoFit/>
          </a:bodyPr>
          <a:lstStyle/>
          <a:p>
            <a:r>
              <a:rPr lang="nb-NO" sz="1600" b="0" dirty="0" err="1">
                <a:solidFill>
                  <a:srgbClr val="000000"/>
                </a:solidFill>
                <a:latin typeface="Calibri"/>
                <a:cs typeface="Calibri"/>
              </a:rPr>
              <a:t>Manegold</a:t>
            </a:r>
            <a:r>
              <a:rPr lang="nb-NO" sz="1600" b="0" dirty="0">
                <a:solidFill>
                  <a:srgbClr val="000000"/>
                </a:solidFill>
                <a:latin typeface="Calibri"/>
                <a:cs typeface="Calibri"/>
              </a:rPr>
              <a:t> C et al. </a:t>
            </a:r>
            <a:r>
              <a:rPr lang="en-US" sz="1600" b="0" i="1" dirty="0">
                <a:solidFill>
                  <a:srgbClr val="000000"/>
                </a:solidFill>
                <a:latin typeface="Calibri"/>
                <a:cs typeface="Calibri"/>
              </a:rPr>
              <a:t>J </a:t>
            </a:r>
            <a:r>
              <a:rPr lang="en-US" sz="1600" b="0" i="1" dirty="0" err="1">
                <a:solidFill>
                  <a:srgbClr val="000000"/>
                </a:solidFill>
                <a:latin typeface="Calibri"/>
                <a:cs typeface="Calibri"/>
              </a:rPr>
              <a:t>Thorac</a:t>
            </a:r>
            <a:r>
              <a:rPr lang="en-US" sz="1600" b="0" i="1" dirty="0">
                <a:solidFill>
                  <a:srgbClr val="000000"/>
                </a:solidFill>
                <a:latin typeface="Calibri"/>
                <a:cs typeface="Calibri"/>
              </a:rPr>
              <a:t> </a:t>
            </a:r>
            <a:r>
              <a:rPr lang="en-US" sz="1600" b="0" i="1" dirty="0" err="1">
                <a:solidFill>
                  <a:srgbClr val="000000"/>
                </a:solidFill>
                <a:latin typeface="Calibri"/>
                <a:cs typeface="Calibri"/>
              </a:rPr>
              <a:t>Oncol</a:t>
            </a:r>
            <a:r>
              <a:rPr lang="en-US" sz="1600" b="0" i="1" dirty="0">
                <a:solidFill>
                  <a:srgbClr val="000000"/>
                </a:solidFill>
                <a:latin typeface="Calibri"/>
                <a:cs typeface="Calibri"/>
              </a:rPr>
              <a:t> </a:t>
            </a:r>
            <a:r>
              <a:rPr lang="en-US" sz="1600" b="0" dirty="0">
                <a:solidFill>
                  <a:srgbClr val="000000"/>
                </a:solidFill>
                <a:latin typeface="Calibri"/>
                <a:cs typeface="Calibri"/>
              </a:rPr>
              <a:t>2017;12(2):194-207.</a:t>
            </a:r>
            <a:endParaRPr lang="nb-NO" sz="1600" b="0" dirty="0">
              <a:solidFill>
                <a:srgbClr val="000000"/>
              </a:solidFill>
              <a:latin typeface="Calibri"/>
              <a:cs typeface="Calibri"/>
            </a:endParaRPr>
          </a:p>
        </p:txBody>
      </p:sp>
      <p:sp>
        <p:nvSpPr>
          <p:cNvPr id="3" name="TextBox 2"/>
          <p:cNvSpPr txBox="1"/>
          <p:nvPr/>
        </p:nvSpPr>
        <p:spPr>
          <a:xfrm>
            <a:off x="467544" y="1791976"/>
            <a:ext cx="1872208" cy="707886"/>
          </a:xfrm>
          <a:prstGeom prst="rect">
            <a:avLst/>
          </a:prstGeom>
          <a:noFill/>
        </p:spPr>
        <p:txBody>
          <a:bodyPr wrap="square" rtlCol="0">
            <a:spAutoFit/>
          </a:bodyPr>
          <a:lstStyle/>
          <a:p>
            <a:pPr algn="ctr"/>
            <a:r>
              <a:rPr lang="en-US" sz="2000" dirty="0">
                <a:solidFill>
                  <a:srgbClr val="2851B0"/>
                </a:solidFill>
                <a:latin typeface="Calibri" charset="0"/>
                <a:ea typeface="Calibri" charset="0"/>
                <a:cs typeface="Calibri" charset="0"/>
              </a:rPr>
              <a:t>Anti-angiogenic</a:t>
            </a:r>
            <a:br>
              <a:rPr lang="en-US" sz="2000" dirty="0">
                <a:solidFill>
                  <a:srgbClr val="2851B0"/>
                </a:solidFill>
                <a:latin typeface="Calibri" charset="0"/>
                <a:ea typeface="Calibri" charset="0"/>
                <a:cs typeface="Calibri" charset="0"/>
              </a:rPr>
            </a:br>
            <a:r>
              <a:rPr lang="en-US" sz="2000" dirty="0">
                <a:solidFill>
                  <a:srgbClr val="2851B0"/>
                </a:solidFill>
                <a:latin typeface="Calibri" charset="0"/>
                <a:ea typeface="Calibri" charset="0"/>
                <a:cs typeface="Calibri" charset="0"/>
              </a:rPr>
              <a:t>agent</a:t>
            </a:r>
          </a:p>
        </p:txBody>
      </p:sp>
      <p:sp>
        <p:nvSpPr>
          <p:cNvPr id="10" name="TextBox 9"/>
          <p:cNvSpPr txBox="1"/>
          <p:nvPr/>
        </p:nvSpPr>
        <p:spPr>
          <a:xfrm>
            <a:off x="1492874" y="3043143"/>
            <a:ext cx="1261708" cy="400110"/>
          </a:xfrm>
          <a:prstGeom prst="rect">
            <a:avLst/>
          </a:prstGeom>
          <a:noFill/>
        </p:spPr>
        <p:txBody>
          <a:bodyPr wrap="square" rtlCol="0">
            <a:spAutoFit/>
          </a:bodyPr>
          <a:lstStyle/>
          <a:p>
            <a:pPr algn="ctr"/>
            <a:r>
              <a:rPr lang="en-US" sz="2000" dirty="0">
                <a:solidFill>
                  <a:srgbClr val="C3070F"/>
                </a:solidFill>
                <a:latin typeface="Calibri" charset="0"/>
                <a:ea typeface="Calibri" charset="0"/>
                <a:cs typeface="Calibri" charset="0"/>
              </a:rPr>
              <a:t>VEGF</a:t>
            </a:r>
          </a:p>
        </p:txBody>
      </p:sp>
      <p:sp>
        <p:nvSpPr>
          <p:cNvPr id="11" name="TextBox 10"/>
          <p:cNvSpPr txBox="1"/>
          <p:nvPr/>
        </p:nvSpPr>
        <p:spPr>
          <a:xfrm>
            <a:off x="7051976" y="1988840"/>
            <a:ext cx="1261708" cy="400110"/>
          </a:xfrm>
          <a:prstGeom prst="rect">
            <a:avLst/>
          </a:prstGeom>
          <a:noFill/>
        </p:spPr>
        <p:txBody>
          <a:bodyPr wrap="square" rtlCol="0">
            <a:spAutoFit/>
          </a:bodyPr>
          <a:lstStyle/>
          <a:p>
            <a:r>
              <a:rPr lang="en-US" sz="2000" dirty="0">
                <a:solidFill>
                  <a:srgbClr val="52AE2E"/>
                </a:solidFill>
                <a:latin typeface="Calibri" charset="0"/>
                <a:ea typeface="Calibri" charset="0"/>
                <a:cs typeface="Calibri" charset="0"/>
              </a:rPr>
              <a:t>Anti-PD-1</a:t>
            </a:r>
          </a:p>
        </p:txBody>
      </p:sp>
      <p:sp>
        <p:nvSpPr>
          <p:cNvPr id="12" name="TextBox 11"/>
          <p:cNvSpPr txBox="1"/>
          <p:nvPr/>
        </p:nvSpPr>
        <p:spPr>
          <a:xfrm>
            <a:off x="7098944" y="4077072"/>
            <a:ext cx="1389151" cy="400110"/>
          </a:xfrm>
          <a:prstGeom prst="rect">
            <a:avLst/>
          </a:prstGeom>
          <a:noFill/>
        </p:spPr>
        <p:txBody>
          <a:bodyPr wrap="square" rtlCol="0">
            <a:spAutoFit/>
          </a:bodyPr>
          <a:lstStyle/>
          <a:p>
            <a:r>
              <a:rPr lang="en-US" sz="2000">
                <a:solidFill>
                  <a:srgbClr val="52AE2E"/>
                </a:solidFill>
                <a:latin typeface="Calibri" charset="0"/>
                <a:ea typeface="Calibri" charset="0"/>
                <a:cs typeface="Calibri" charset="0"/>
              </a:rPr>
              <a:t>Anti-PD-L1</a:t>
            </a:r>
            <a:endParaRPr lang="en-US" sz="2000" dirty="0">
              <a:solidFill>
                <a:srgbClr val="52AE2E"/>
              </a:solidFill>
              <a:latin typeface="Calibri" charset="0"/>
              <a:ea typeface="Calibri" charset="0"/>
              <a:cs typeface="Calibri" charset="0"/>
            </a:endParaRPr>
          </a:p>
        </p:txBody>
      </p:sp>
      <p:sp>
        <p:nvSpPr>
          <p:cNvPr id="15" name="TextBox 14">
            <a:extLst>
              <a:ext uri="{FF2B5EF4-FFF2-40B4-BE49-F238E27FC236}">
                <a16:creationId xmlns:a16="http://schemas.microsoft.com/office/drawing/2014/main" id="{57583F1E-92F1-0D4A-A55C-FEC0738CF86B}"/>
              </a:ext>
            </a:extLst>
          </p:cNvPr>
          <p:cNvSpPr txBox="1"/>
          <p:nvPr/>
        </p:nvSpPr>
        <p:spPr>
          <a:xfrm>
            <a:off x="467544" y="3944162"/>
            <a:ext cx="1872208" cy="707886"/>
          </a:xfrm>
          <a:prstGeom prst="rect">
            <a:avLst/>
          </a:prstGeom>
          <a:noFill/>
        </p:spPr>
        <p:txBody>
          <a:bodyPr wrap="square" rtlCol="0">
            <a:spAutoFit/>
          </a:bodyPr>
          <a:lstStyle/>
          <a:p>
            <a:pPr algn="ctr"/>
            <a:r>
              <a:rPr lang="en-US" sz="2000" dirty="0">
                <a:solidFill>
                  <a:srgbClr val="2851B0"/>
                </a:solidFill>
                <a:latin typeface="Calibri" charset="0"/>
                <a:ea typeface="Calibri" charset="0"/>
                <a:cs typeface="Calibri" charset="0"/>
              </a:rPr>
              <a:t>Vessel normalization</a:t>
            </a:r>
          </a:p>
        </p:txBody>
      </p:sp>
    </p:spTree>
    <p:custDataLst>
      <p:tags r:id="rId1"/>
    </p:custDataLst>
    <p:extLst>
      <p:ext uri="{BB962C8B-B14F-4D97-AF65-F5344CB8AC3E}">
        <p14:creationId xmlns:p14="http://schemas.microsoft.com/office/powerpoint/2010/main" val="1696763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208" y="227013"/>
            <a:ext cx="7344171" cy="1143000"/>
          </a:xfrm>
        </p:spPr>
        <p:txBody>
          <a:bodyPr/>
          <a:lstStyle/>
          <a:p>
            <a:r>
              <a:rPr lang="en-US" dirty="0"/>
              <a:t>Select Phase III Trials Combining Chemotherapy and Immune Checkpoint Inhibitors in Squamous NSCLC</a:t>
            </a:r>
          </a:p>
        </p:txBody>
      </p:sp>
      <p:graphicFrame>
        <p:nvGraphicFramePr>
          <p:cNvPr id="7" name="Group 217">
            <a:extLst>
              <a:ext uri="{FF2B5EF4-FFF2-40B4-BE49-F238E27FC236}">
                <a16:creationId xmlns:a16="http://schemas.microsoft.com/office/drawing/2014/main" id="{91D81126-CABF-0244-A5F3-9624CE13DA3B}"/>
              </a:ext>
            </a:extLst>
          </p:cNvPr>
          <p:cNvGraphicFramePr>
            <a:graphicFrameLocks noGrp="1"/>
          </p:cNvGraphicFramePr>
          <p:nvPr>
            <p:extLst>
              <p:ext uri="{D42A27DB-BD31-4B8C-83A1-F6EECF244321}">
                <p14:modId xmlns:p14="http://schemas.microsoft.com/office/powerpoint/2010/main" val="1119422446"/>
              </p:ext>
            </p:extLst>
          </p:nvPr>
        </p:nvGraphicFramePr>
        <p:xfrm>
          <a:off x="485800" y="2020038"/>
          <a:ext cx="8418364" cy="2817924"/>
        </p:xfrm>
        <a:graphic>
          <a:graphicData uri="http://schemas.openxmlformats.org/drawingml/2006/table">
            <a:tbl>
              <a:tblPr/>
              <a:tblGrid>
                <a:gridCol w="1354337">
                  <a:extLst>
                    <a:ext uri="{9D8B030D-6E8A-4147-A177-3AD203B41FA5}">
                      <a16:colId xmlns:a16="http://schemas.microsoft.com/office/drawing/2014/main" val="20000"/>
                    </a:ext>
                  </a:extLst>
                </a:gridCol>
                <a:gridCol w="809090">
                  <a:extLst>
                    <a:ext uri="{9D8B030D-6E8A-4147-A177-3AD203B41FA5}">
                      <a16:colId xmlns:a16="http://schemas.microsoft.com/office/drawing/2014/main" val="347884271"/>
                    </a:ext>
                  </a:extLst>
                </a:gridCol>
                <a:gridCol w="3575407">
                  <a:extLst>
                    <a:ext uri="{9D8B030D-6E8A-4147-A177-3AD203B41FA5}">
                      <a16:colId xmlns:a16="http://schemas.microsoft.com/office/drawing/2014/main" val="20004"/>
                    </a:ext>
                  </a:extLst>
                </a:gridCol>
                <a:gridCol w="2679530">
                  <a:extLst>
                    <a:ext uri="{9D8B030D-6E8A-4147-A177-3AD203B41FA5}">
                      <a16:colId xmlns:a16="http://schemas.microsoft.com/office/drawing/2014/main" val="20002"/>
                    </a:ext>
                  </a:extLst>
                </a:gridCol>
              </a:tblGrid>
              <a:tr h="47858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Name</a:t>
                      </a:r>
                    </a:p>
                  </a:txBody>
                  <a:tcPr marL="68591" marR="68591" marT="34289" marB="34289" anchor="b"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Setting</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Randomization</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a:ln>
                            <a:noFill/>
                          </a:ln>
                          <a:solidFill>
                            <a:srgbClr val="FFFFFF"/>
                          </a:solidFill>
                          <a:effectLst/>
                          <a:latin typeface="Calibri" panose="020F0502020204030204" pitchFamily="34" charset="0"/>
                          <a:ea typeface="Arial" charset="0"/>
                          <a:cs typeface="Calibri" panose="020F0502020204030204" pitchFamily="34" charset="0"/>
                        </a:rPr>
                        <a:t>Findings</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extLst>
                  <a:ext uri="{0D108BD9-81ED-4DB2-BD59-A6C34878D82A}">
                    <a16:rowId xmlns:a16="http://schemas.microsoft.com/office/drawing/2014/main" val="10000"/>
                  </a:ext>
                </a:extLst>
              </a:tr>
              <a:tr h="108430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KEYNOTE-407</a:t>
                      </a:r>
                      <a:r>
                        <a:rPr kumimoji="0" lang="en-US" sz="1700" b="0" i="0" u="none" strike="noStrike" cap="none" normalizeH="0" baseline="30000" dirty="0">
                          <a:ln>
                            <a:noFill/>
                          </a:ln>
                          <a:solidFill>
                            <a:schemeClr val="tx1"/>
                          </a:solidFill>
                          <a:effectLst/>
                          <a:latin typeface="Calibri" panose="020F0502020204030204" pitchFamily="34" charset="0"/>
                          <a:ea typeface="Arial" charset="0"/>
                          <a:cs typeface="Calibri" panose="020F0502020204030204" pitchFamily="34" charset="0"/>
                        </a:rPr>
                        <a:t>1</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1L</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285750" indent="-285750" algn="l">
                        <a:buFont typeface="Arial" charset="0"/>
                        <a:buChar char="•"/>
                      </a:pPr>
                      <a:r>
                        <a:rPr lang="en-US" sz="1700" dirty="0">
                          <a:solidFill>
                            <a:schemeClr val="tx1"/>
                          </a:solidFill>
                          <a:latin typeface="Calibri" panose="020F0502020204030204" pitchFamily="34" charset="0"/>
                          <a:ea typeface="Arial" charset="0"/>
                          <a:cs typeface="Calibri" panose="020F0502020204030204" pitchFamily="34" charset="0"/>
                        </a:rPr>
                        <a:t>Pembrolizumab + carboplatin + paclitaxel or </a:t>
                      </a:r>
                      <a:r>
                        <a:rPr lang="en-US" sz="1700" i="1" dirty="0">
                          <a:solidFill>
                            <a:schemeClr val="tx1"/>
                          </a:solidFill>
                          <a:latin typeface="Calibri" panose="020F0502020204030204" pitchFamily="34" charset="0"/>
                          <a:ea typeface="Arial" charset="0"/>
                          <a:cs typeface="Calibri" panose="020F0502020204030204" pitchFamily="34" charset="0"/>
                        </a:rPr>
                        <a:t>nab</a:t>
                      </a:r>
                      <a:r>
                        <a:rPr lang="en-US" sz="1700" i="0" baseline="0" dirty="0">
                          <a:solidFill>
                            <a:schemeClr val="tx1"/>
                          </a:solidFill>
                          <a:latin typeface="Calibri" panose="020F0502020204030204" pitchFamily="34" charset="0"/>
                          <a:ea typeface="Arial" charset="0"/>
                          <a:cs typeface="Calibri" panose="020F0502020204030204" pitchFamily="34" charset="0"/>
                        </a:rPr>
                        <a:t> </a:t>
                      </a:r>
                      <a:r>
                        <a:rPr lang="en-US" sz="1700" dirty="0">
                          <a:solidFill>
                            <a:schemeClr val="tx1"/>
                          </a:solidFill>
                          <a:latin typeface="Calibri" panose="020F0502020204030204" pitchFamily="34" charset="0"/>
                          <a:ea typeface="Arial" charset="0"/>
                          <a:cs typeface="Calibri" panose="020F0502020204030204" pitchFamily="34" charset="0"/>
                        </a:rPr>
                        <a:t>paclitaxel</a:t>
                      </a:r>
                    </a:p>
                    <a:p>
                      <a:pPr marL="285750" marR="0" lvl="0" indent="-285750" algn="l" defTabSz="457189" rtl="0" eaLnBrk="1" fontAlgn="auto" latinLnBrk="0" hangingPunct="1">
                        <a:lnSpc>
                          <a:spcPct val="100000"/>
                        </a:lnSpc>
                        <a:spcBef>
                          <a:spcPts val="0"/>
                        </a:spcBef>
                        <a:spcAft>
                          <a:spcPts val="0"/>
                        </a:spcAft>
                        <a:buClrTx/>
                        <a:buSzTx/>
                        <a:buFont typeface="Arial" charset="0"/>
                        <a:buChar char="•"/>
                        <a:tabLst/>
                        <a:defRPr/>
                      </a:pPr>
                      <a:r>
                        <a:rPr lang="en-US" sz="1700" dirty="0">
                          <a:solidFill>
                            <a:schemeClr val="tx1"/>
                          </a:solidFill>
                          <a:latin typeface="Calibri" panose="020F0502020204030204" pitchFamily="34" charset="0"/>
                          <a:ea typeface="Arial" charset="0"/>
                          <a:cs typeface="Calibri" panose="020F0502020204030204" pitchFamily="34" charset="0"/>
                        </a:rPr>
                        <a:t>Placebo + carboplatin + paclitaxel or </a:t>
                      </a:r>
                      <a:r>
                        <a:rPr lang="en-US" sz="1700" i="1" dirty="0">
                          <a:solidFill>
                            <a:schemeClr val="tx1"/>
                          </a:solidFill>
                          <a:latin typeface="Calibri" panose="020F0502020204030204" pitchFamily="34" charset="0"/>
                          <a:ea typeface="Arial" charset="0"/>
                          <a:cs typeface="Calibri" panose="020F0502020204030204" pitchFamily="34" charset="0"/>
                        </a:rPr>
                        <a:t>nab</a:t>
                      </a:r>
                      <a:r>
                        <a:rPr lang="en-US" sz="1700" i="0" baseline="0" dirty="0">
                          <a:solidFill>
                            <a:schemeClr val="tx1"/>
                          </a:solidFill>
                          <a:latin typeface="Calibri" panose="020F0502020204030204" pitchFamily="34" charset="0"/>
                          <a:ea typeface="Arial" charset="0"/>
                          <a:cs typeface="Calibri" panose="020F0502020204030204" pitchFamily="34" charset="0"/>
                        </a:rPr>
                        <a:t> </a:t>
                      </a:r>
                      <a:r>
                        <a:rPr lang="en-US" sz="1700" dirty="0">
                          <a:solidFill>
                            <a:schemeClr val="tx1"/>
                          </a:solidFill>
                          <a:latin typeface="Calibri" panose="020F0502020204030204" pitchFamily="34" charset="0"/>
                          <a:ea typeface="Arial" charset="0"/>
                          <a:cs typeface="Calibri" panose="020F0502020204030204" pitchFamily="34" charset="0"/>
                        </a:rPr>
                        <a:t>paclitaxel</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tc>
                  <a:txBody>
                    <a:bodyPr/>
                    <a:lstStyle/>
                    <a:p>
                      <a:pPr marL="285750" indent="-285750" algn="l">
                        <a:buFont typeface="Arial" panose="020B0604020202020204" pitchFamily="34" charset="0"/>
                        <a:buChar char="•"/>
                      </a:pPr>
                      <a:r>
                        <a:rPr lang="en-US" sz="1700" dirty="0">
                          <a:solidFill>
                            <a:schemeClr val="tx1"/>
                          </a:solidFill>
                          <a:latin typeface="Calibri" panose="020F0502020204030204" pitchFamily="34" charset="0"/>
                          <a:ea typeface="Arial" charset="0"/>
                          <a:cs typeface="Calibri" panose="020F0502020204030204" pitchFamily="34" charset="0"/>
                        </a:rPr>
                        <a:t>PFS (HR 0.56, </a:t>
                      </a:r>
                      <a:br>
                        <a:rPr lang="en-US" sz="1700" dirty="0">
                          <a:solidFill>
                            <a:schemeClr val="tx1"/>
                          </a:solidFill>
                          <a:latin typeface="Calibri" panose="020F0502020204030204" pitchFamily="34" charset="0"/>
                          <a:ea typeface="Arial" charset="0"/>
                          <a:cs typeface="Calibri" panose="020F0502020204030204" pitchFamily="34" charset="0"/>
                        </a:rPr>
                      </a:br>
                      <a:r>
                        <a:rPr lang="en-US" sz="1700" i="1" dirty="0">
                          <a:solidFill>
                            <a:schemeClr val="tx1"/>
                          </a:solidFill>
                          <a:latin typeface="Calibri" panose="020F0502020204030204" pitchFamily="34" charset="0"/>
                          <a:ea typeface="Arial" charset="0"/>
                          <a:cs typeface="Calibri" panose="020F0502020204030204" pitchFamily="34" charset="0"/>
                        </a:rPr>
                        <a:t>p</a:t>
                      </a:r>
                      <a:r>
                        <a:rPr lang="en-US" sz="1700" dirty="0">
                          <a:solidFill>
                            <a:schemeClr val="tx1"/>
                          </a:solidFill>
                          <a:latin typeface="Calibri" panose="020F0502020204030204" pitchFamily="34" charset="0"/>
                          <a:ea typeface="Arial" charset="0"/>
                          <a:cs typeface="Calibri" panose="020F0502020204030204" pitchFamily="34" charset="0"/>
                        </a:rPr>
                        <a:t> &lt; 0.001)</a:t>
                      </a:r>
                    </a:p>
                    <a:p>
                      <a:pPr marL="285750" marR="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chemeClr val="tx1"/>
                          </a:solidFill>
                          <a:latin typeface="Calibri" panose="020F0502020204030204" pitchFamily="34" charset="0"/>
                          <a:ea typeface="Arial" charset="0"/>
                          <a:cs typeface="Calibri" panose="020F0502020204030204" pitchFamily="34" charset="0"/>
                        </a:rPr>
                        <a:t>OS (HR 0.64, </a:t>
                      </a:r>
                      <a:br>
                        <a:rPr lang="en-US" sz="1700" dirty="0">
                          <a:solidFill>
                            <a:schemeClr val="tx1"/>
                          </a:solidFill>
                          <a:latin typeface="Calibri" panose="020F0502020204030204" pitchFamily="34" charset="0"/>
                          <a:ea typeface="Arial" charset="0"/>
                          <a:cs typeface="Calibri" panose="020F0502020204030204" pitchFamily="34" charset="0"/>
                        </a:rPr>
                      </a:br>
                      <a:r>
                        <a:rPr lang="en-US" sz="1700" i="1" dirty="0">
                          <a:solidFill>
                            <a:schemeClr val="tx1"/>
                          </a:solidFill>
                          <a:latin typeface="Calibri" panose="020F0502020204030204" pitchFamily="34" charset="0"/>
                          <a:ea typeface="Arial" charset="0"/>
                          <a:cs typeface="Calibri" panose="020F0502020204030204" pitchFamily="34" charset="0"/>
                        </a:rPr>
                        <a:t>p</a:t>
                      </a:r>
                      <a:r>
                        <a:rPr lang="en-US" sz="1700" dirty="0">
                          <a:solidFill>
                            <a:schemeClr val="tx1"/>
                          </a:solidFill>
                          <a:latin typeface="Calibri" panose="020F0502020204030204" pitchFamily="34" charset="0"/>
                          <a:ea typeface="Arial" charset="0"/>
                          <a:cs typeface="Calibri" panose="020F0502020204030204" pitchFamily="34" charset="0"/>
                        </a:rPr>
                        <a:t> </a:t>
                      </a:r>
                      <a:r>
                        <a:rPr lang="en-US" sz="1700" dirty="0">
                          <a:solidFill>
                            <a:schemeClr val="tx1"/>
                          </a:solidFill>
                          <a:latin typeface="Calibri" panose="020F0502020204030204" pitchFamily="34" charset="0"/>
                          <a:ea typeface="Arial" charset="0"/>
                          <a:cs typeface="Arial" panose="020B0604020202020204" pitchFamily="34" charset="0"/>
                        </a:rPr>
                        <a:t>&lt; 0.001)</a:t>
                      </a:r>
                      <a:endParaRPr lang="en-US" sz="1700" dirty="0">
                        <a:solidFill>
                          <a:schemeClr val="tx1"/>
                        </a:solidFill>
                        <a:latin typeface="Calibri" panose="020F0502020204030204" pitchFamily="34" charset="0"/>
                        <a:ea typeface="Arial" charset="0"/>
                        <a:cs typeface="Calibri" panose="020F0502020204030204" pitchFamily="34" charset="0"/>
                      </a:endParaRP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BF0"/>
                    </a:solidFill>
                  </a:tcPr>
                </a:tc>
                <a:extLst>
                  <a:ext uri="{0D108BD9-81ED-4DB2-BD59-A6C34878D82A}">
                    <a16:rowId xmlns:a16="http://schemas.microsoft.com/office/drawing/2014/main" val="2013874131"/>
                  </a:ext>
                </a:extLst>
              </a:tr>
              <a:tr h="108430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IMpower131</a:t>
                      </a:r>
                      <a:r>
                        <a:rPr kumimoji="0" lang="en-US" sz="1700" b="0" i="0" u="none" strike="noStrike" cap="none" normalizeH="0" baseline="30000" dirty="0">
                          <a:ln>
                            <a:noFill/>
                          </a:ln>
                          <a:solidFill>
                            <a:schemeClr val="tx1"/>
                          </a:solidFill>
                          <a:effectLst/>
                          <a:latin typeface="Calibri" panose="020F0502020204030204" pitchFamily="34" charset="0"/>
                          <a:ea typeface="Arial" charset="0"/>
                          <a:cs typeface="Calibri" panose="020F0502020204030204" pitchFamily="34" charset="0"/>
                        </a:rPr>
                        <a:t>2</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1L</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defRPr/>
                      </a:pPr>
                      <a:r>
                        <a:rPr kumimoji="0" lang="en-US" sz="1700" b="0"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Atezolizumab</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 carboplatin + paclitaxel </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sym typeface="Wingdings" pitchFamily="2" charset="2"/>
                        </a:rPr>
                        <a:t></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a:t>
                      </a:r>
                      <a:r>
                        <a:rPr kumimoji="0" lang="en-US" sz="1700" b="0"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atezolizumab</a:t>
                      </a:r>
                      <a:endPar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endParaRPr>
                    </a:p>
                    <a:p>
                      <a:pPr marL="285750" marR="0" lvl="0" indent="-285750" algn="l" defTabSz="914400" rtl="0" eaLnBrk="0" fontAlgn="base" latinLnBrk="0" hangingPunct="0">
                        <a:lnSpc>
                          <a:spcPct val="90000"/>
                        </a:lnSpc>
                        <a:spcBef>
                          <a:spcPct val="0"/>
                        </a:spcBef>
                        <a:spcAft>
                          <a:spcPct val="0"/>
                        </a:spcAft>
                        <a:buClrTx/>
                        <a:buSzTx/>
                        <a:buFont typeface="Arial" charset="0"/>
                        <a:buChar char="•"/>
                        <a:tabLst/>
                        <a:defRPr/>
                      </a:pPr>
                      <a:r>
                        <a:rPr kumimoji="0" lang="en-US" sz="1700" b="0"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Atezolizumab</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 carboplatin + </a:t>
                      </a:r>
                      <a:r>
                        <a:rPr kumimoji="0" lang="en-US" sz="1700" b="0" i="1"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nab</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paclitaxel </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sym typeface="Wingdings" pitchFamily="2" charset="2"/>
                        </a:rPr>
                        <a:t></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a:t>
                      </a:r>
                      <a:r>
                        <a:rPr kumimoji="0" lang="en-US" sz="1700" b="0"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atezolizumab</a:t>
                      </a:r>
                      <a:endPar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endParaRPr>
                    </a:p>
                    <a:p>
                      <a:pPr marL="285750" marR="0" lvl="0" indent="-285750" algn="l" defTabSz="914400" rtl="0" eaLnBrk="0" fontAlgn="base" latinLnBrk="0" hangingPunct="0">
                        <a:lnSpc>
                          <a:spcPct val="90000"/>
                        </a:lnSpc>
                        <a:spcBef>
                          <a:spcPct val="0"/>
                        </a:spcBef>
                        <a:spcAft>
                          <a:spcPct val="0"/>
                        </a:spcAft>
                        <a:buClrTx/>
                        <a:buSzTx/>
                        <a:buFont typeface="Arial" charset="0"/>
                        <a:buChar char="•"/>
                        <a:tabLst/>
                        <a:defRPr/>
                      </a:pP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Carboplatin + </a:t>
                      </a:r>
                      <a:r>
                        <a:rPr kumimoji="0" lang="en-US" sz="1700" b="0" i="1"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nab</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paclitaxel </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sym typeface="Wingdings" pitchFamily="2" charset="2"/>
                        </a:rPr>
                        <a:t></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BSC</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defRPr/>
                      </a:pPr>
                      <a:r>
                        <a:rPr kumimoji="0" lang="en-US" sz="1700" b="0"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Atezo</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 </a:t>
                      </a:r>
                      <a:r>
                        <a:rPr kumimoji="0" lang="en-US" sz="1700" b="0"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CnP</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vs </a:t>
                      </a:r>
                      <a:r>
                        <a:rPr kumimoji="0" lang="en-US" sz="1700" b="0"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CnP</a:t>
                      </a:r>
                      <a:endPar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endParaRPr>
                    </a:p>
                    <a:p>
                      <a:pPr marL="285750" marR="0" lvl="0" indent="-285750" algn="l" defTabSz="914400" rtl="0" eaLnBrk="0" fontAlgn="base" latinLnBrk="0" hangingPunct="0">
                        <a:lnSpc>
                          <a:spcPct val="90000"/>
                        </a:lnSpc>
                        <a:spcBef>
                          <a:spcPct val="0"/>
                        </a:spcBef>
                        <a:spcAft>
                          <a:spcPct val="0"/>
                        </a:spcAft>
                        <a:buClrTx/>
                        <a:buSzTx/>
                        <a:buFont typeface="Arial" charset="0"/>
                        <a:buChar char="•"/>
                        <a:tabLst/>
                        <a:defRPr/>
                      </a:pP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PFS (HR 0.71, </a:t>
                      </a:r>
                      <a:b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br>
                      <a:r>
                        <a:rPr kumimoji="0" lang="en-US" sz="1700" b="0" i="1"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 0.0001)</a:t>
                      </a:r>
                    </a:p>
                    <a:p>
                      <a:pPr marL="285750" marR="0" lvl="0" indent="-285750" algn="l" defTabSz="914400" rtl="0" eaLnBrk="0" fontAlgn="base" latinLnBrk="0" hangingPunct="0">
                        <a:lnSpc>
                          <a:spcPct val="90000"/>
                        </a:lnSpc>
                        <a:spcBef>
                          <a:spcPct val="0"/>
                        </a:spcBef>
                        <a:spcAft>
                          <a:spcPct val="0"/>
                        </a:spcAft>
                        <a:buClrTx/>
                        <a:buSzTx/>
                        <a:buFont typeface="Arial" charset="0"/>
                        <a:buChar char="•"/>
                        <a:tabLst/>
                        <a:defRPr/>
                      </a:pP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1st interim OS (HR 0.96, </a:t>
                      </a:r>
                      <a:b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br>
                      <a:r>
                        <a:rPr kumimoji="0" lang="en-US" sz="1700" b="0" i="1"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a:t>
                      </a:r>
                      <a:r>
                        <a:rPr kumimoji="0" lang="en-US" sz="17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 = 0.6931)</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7544" y="5152120"/>
            <a:ext cx="6144218" cy="369332"/>
          </a:xfrm>
          <a:prstGeom prst="rect">
            <a:avLst/>
          </a:prstGeom>
          <a:noFill/>
        </p:spPr>
        <p:txBody>
          <a:bodyPr wrap="square" rtlCol="0">
            <a:spAutoFit/>
          </a:bodyPr>
          <a:lstStyle/>
          <a:p>
            <a:pPr defTabSz="685800" eaLnBrk="0" hangingPunct="0"/>
            <a:r>
              <a:rPr lang="en-US" sz="1800" b="0" dirty="0" err="1">
                <a:solidFill>
                  <a:schemeClr val="tx1"/>
                </a:solidFill>
                <a:latin typeface="Calibri" panose="020F0502020204030204" pitchFamily="34" charset="0"/>
                <a:ea typeface="ＭＳ Ｐゴシック" charset="-128"/>
                <a:cs typeface="Calibri" panose="020F0502020204030204" pitchFamily="34" charset="0"/>
              </a:rPr>
              <a:t>CnP</a:t>
            </a:r>
            <a:r>
              <a:rPr lang="en-US" sz="1800" b="0" dirty="0">
                <a:solidFill>
                  <a:schemeClr val="tx1"/>
                </a:solidFill>
                <a:latin typeface="Calibri" panose="020F0502020204030204" pitchFamily="34" charset="0"/>
                <a:ea typeface="ＭＳ Ｐゴシック" charset="-128"/>
                <a:cs typeface="Calibri" panose="020F0502020204030204" pitchFamily="34" charset="0"/>
              </a:rPr>
              <a:t> = carboplatin/</a:t>
            </a:r>
            <a:r>
              <a:rPr lang="en-US" sz="1800" b="0" i="1" dirty="0">
                <a:solidFill>
                  <a:schemeClr val="tx1"/>
                </a:solidFill>
                <a:latin typeface="Calibri" panose="020F0502020204030204" pitchFamily="34" charset="0"/>
                <a:ea typeface="ＭＳ Ｐゴシック" charset="-128"/>
                <a:cs typeface="Calibri" panose="020F0502020204030204" pitchFamily="34" charset="0"/>
              </a:rPr>
              <a:t>nab</a:t>
            </a:r>
            <a:r>
              <a:rPr lang="en-US" sz="1800" b="0" dirty="0">
                <a:solidFill>
                  <a:schemeClr val="tx1"/>
                </a:solidFill>
                <a:latin typeface="Calibri" panose="020F0502020204030204" pitchFamily="34" charset="0"/>
                <a:ea typeface="ＭＳ Ｐゴシック" charset="-128"/>
                <a:cs typeface="Calibri" panose="020F0502020204030204" pitchFamily="34" charset="0"/>
              </a:rPr>
              <a:t> paclitaxel</a:t>
            </a:r>
          </a:p>
        </p:txBody>
      </p:sp>
      <p:sp>
        <p:nvSpPr>
          <p:cNvPr id="4" name="TextBox 3">
            <a:extLst>
              <a:ext uri="{FF2B5EF4-FFF2-40B4-BE49-F238E27FC236}">
                <a16:creationId xmlns:a16="http://schemas.microsoft.com/office/drawing/2014/main" id="{E727947D-C16D-2044-A8E3-DF7BA8E337BE}"/>
              </a:ext>
            </a:extLst>
          </p:cNvPr>
          <p:cNvSpPr txBox="1"/>
          <p:nvPr/>
        </p:nvSpPr>
        <p:spPr>
          <a:xfrm>
            <a:off x="251520" y="6165304"/>
            <a:ext cx="6168420" cy="584775"/>
          </a:xfrm>
          <a:prstGeom prst="rect">
            <a:avLst/>
          </a:prstGeom>
          <a:noFill/>
        </p:spPr>
        <p:txBody>
          <a:bodyPr wrap="square" rtlCol="0">
            <a:spAutoFit/>
          </a:bodyPr>
          <a:lstStyle/>
          <a:p>
            <a:r>
              <a:rPr lang="da" sz="1600" b="0" baseline="30000" dirty="0">
                <a:solidFill>
                  <a:schemeClr val="tx1"/>
                </a:solidFill>
                <a:latin typeface="Calibri" panose="020F0502020204030204" pitchFamily="34" charset="0"/>
                <a:cs typeface="Calibri" panose="020F0502020204030204" pitchFamily="34" charset="0"/>
              </a:rPr>
              <a:t>1</a:t>
            </a:r>
            <a:r>
              <a:rPr lang="da" sz="1600" b="0" dirty="0">
                <a:solidFill>
                  <a:schemeClr val="tx1"/>
                </a:solidFill>
                <a:latin typeface="Calibri" panose="020F0502020204030204" pitchFamily="34" charset="0"/>
                <a:cs typeface="Calibri" panose="020F0502020204030204" pitchFamily="34" charset="0"/>
              </a:rPr>
              <a:t>Paz-Ares L et al. </a:t>
            </a:r>
            <a:r>
              <a:rPr lang="da" sz="1600" b="0" i="1" dirty="0">
                <a:solidFill>
                  <a:schemeClr val="tx1"/>
                </a:solidFill>
                <a:latin typeface="Calibri" panose="020F0502020204030204" pitchFamily="34" charset="0"/>
                <a:cs typeface="Calibri" panose="020F0502020204030204" pitchFamily="34" charset="0"/>
              </a:rPr>
              <a:t>N Engl J Med</a:t>
            </a:r>
            <a:r>
              <a:rPr lang="da" sz="1600" b="0" dirty="0">
                <a:solidFill>
                  <a:schemeClr val="tx1"/>
                </a:solidFill>
                <a:latin typeface="Calibri" panose="020F0502020204030204" pitchFamily="34" charset="0"/>
                <a:cs typeface="Calibri" panose="020F0502020204030204" pitchFamily="34" charset="0"/>
              </a:rPr>
              <a:t> 2018;379(21):2040-51; </a:t>
            </a:r>
            <a:r>
              <a:rPr lang="da" sz="1600" b="0" baseline="30000" dirty="0">
                <a:solidFill>
                  <a:schemeClr val="tx1"/>
                </a:solidFill>
                <a:latin typeface="Calibri" panose="020F0502020204030204" pitchFamily="34" charset="0"/>
                <a:cs typeface="Calibri" panose="020F0502020204030204" pitchFamily="34" charset="0"/>
              </a:rPr>
              <a:t>2</a:t>
            </a:r>
            <a:r>
              <a:rPr lang="da" sz="1600" b="0" dirty="0">
                <a:solidFill>
                  <a:schemeClr val="tx1"/>
                </a:solidFill>
                <a:latin typeface="Calibri" panose="020F0502020204030204" pitchFamily="34" charset="0"/>
                <a:cs typeface="Calibri" panose="020F0502020204030204" pitchFamily="34" charset="0"/>
              </a:rPr>
              <a:t>Jotte RM et al. </a:t>
            </a:r>
            <a:r>
              <a:rPr lang="da" sz="1600" b="0" i="1" dirty="0">
                <a:solidFill>
                  <a:schemeClr val="tx1"/>
                </a:solidFill>
                <a:latin typeface="Calibri" panose="020F0502020204030204" pitchFamily="34" charset="0"/>
                <a:cs typeface="Calibri" panose="020F0502020204030204" pitchFamily="34" charset="0"/>
              </a:rPr>
              <a:t>Proc ASCO</a:t>
            </a:r>
            <a:r>
              <a:rPr lang="da" sz="1600" b="0" dirty="0">
                <a:solidFill>
                  <a:schemeClr val="tx1"/>
                </a:solidFill>
                <a:latin typeface="Calibri" panose="020F0502020204030204" pitchFamily="34" charset="0"/>
                <a:cs typeface="Calibri" panose="020F0502020204030204" pitchFamily="34" charset="0"/>
              </a:rPr>
              <a:t> 2018;Abstract LBA9000.</a:t>
            </a:r>
          </a:p>
        </p:txBody>
      </p:sp>
    </p:spTree>
    <p:custDataLst>
      <p:tags r:id="rId1"/>
    </p:custDataLst>
    <p:extLst>
      <p:ext uri="{BB962C8B-B14F-4D97-AF65-F5344CB8AC3E}">
        <p14:creationId xmlns:p14="http://schemas.microsoft.com/office/powerpoint/2010/main" val="3198596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Ongoing Phase III Trials of Immune Checkpoint Inhibitors Alone and Combined </a:t>
            </a:r>
            <a:br>
              <a:rPr lang="en-US" dirty="0"/>
            </a:br>
            <a:r>
              <a:rPr lang="en-US" dirty="0"/>
              <a:t>with Chemotherapy in Advanced NSCLC</a:t>
            </a:r>
            <a:endParaRPr lang="en-US" dirty="0">
              <a:solidFill>
                <a:srgbClr val="FF40FF"/>
              </a:solidFill>
            </a:endParaRPr>
          </a:p>
        </p:txBody>
      </p:sp>
      <p:graphicFrame>
        <p:nvGraphicFramePr>
          <p:cNvPr id="6" name="Content Placeholder 3">
            <a:extLst>
              <a:ext uri="{FF2B5EF4-FFF2-40B4-BE49-F238E27FC236}">
                <a16:creationId xmlns:a16="http://schemas.microsoft.com/office/drawing/2014/main" id="{B3EA42FA-0F07-A248-86DE-F29C994964D3}"/>
              </a:ext>
            </a:extLst>
          </p:cNvPr>
          <p:cNvGraphicFramePr>
            <a:graphicFrameLocks/>
          </p:cNvGraphicFramePr>
          <p:nvPr>
            <p:extLst>
              <p:ext uri="{D42A27DB-BD31-4B8C-83A1-F6EECF244321}">
                <p14:modId xmlns:p14="http://schemas.microsoft.com/office/powerpoint/2010/main" val="340152413"/>
              </p:ext>
            </p:extLst>
          </p:nvPr>
        </p:nvGraphicFramePr>
        <p:xfrm>
          <a:off x="284349" y="1641855"/>
          <a:ext cx="8568952" cy="3998596"/>
        </p:xfrm>
        <a:graphic>
          <a:graphicData uri="http://schemas.openxmlformats.org/drawingml/2006/table">
            <a:tbl>
              <a:tblPr firstRow="1" bandRow="1">
                <a:tableStyleId>{21E4AEA4-8DFA-4A89-87EB-49C32662AFE0}</a:tableStyleId>
              </a:tblPr>
              <a:tblGrid>
                <a:gridCol w="1560509">
                  <a:extLst>
                    <a:ext uri="{9D8B030D-6E8A-4147-A177-3AD203B41FA5}">
                      <a16:colId xmlns:a16="http://schemas.microsoft.com/office/drawing/2014/main" val="20000"/>
                    </a:ext>
                  </a:extLst>
                </a:gridCol>
                <a:gridCol w="1454075">
                  <a:extLst>
                    <a:ext uri="{9D8B030D-6E8A-4147-A177-3AD203B41FA5}">
                      <a16:colId xmlns:a16="http://schemas.microsoft.com/office/drawing/2014/main" val="2578417700"/>
                    </a:ext>
                  </a:extLst>
                </a:gridCol>
                <a:gridCol w="1211728">
                  <a:extLst>
                    <a:ext uri="{9D8B030D-6E8A-4147-A177-3AD203B41FA5}">
                      <a16:colId xmlns:a16="http://schemas.microsoft.com/office/drawing/2014/main" val="20002"/>
                    </a:ext>
                  </a:extLst>
                </a:gridCol>
                <a:gridCol w="2752379">
                  <a:extLst>
                    <a:ext uri="{9D8B030D-6E8A-4147-A177-3AD203B41FA5}">
                      <a16:colId xmlns:a16="http://schemas.microsoft.com/office/drawing/2014/main" val="2035609440"/>
                    </a:ext>
                  </a:extLst>
                </a:gridCol>
                <a:gridCol w="1590261">
                  <a:extLst>
                    <a:ext uri="{9D8B030D-6E8A-4147-A177-3AD203B41FA5}">
                      <a16:colId xmlns:a16="http://schemas.microsoft.com/office/drawing/2014/main" val="20003"/>
                    </a:ext>
                  </a:extLst>
                </a:gridCol>
              </a:tblGrid>
              <a:tr h="138036">
                <a:tc>
                  <a:txBody>
                    <a:bodyPr/>
                    <a:lstStyle/>
                    <a:p>
                      <a:r>
                        <a:rPr lang="en-US" sz="1600" dirty="0">
                          <a:latin typeface="Calibri" panose="020F0502020204030204" pitchFamily="34" charset="0"/>
                          <a:ea typeface="Arial" charset="0"/>
                          <a:cs typeface="Calibri" panose="020F0502020204030204" pitchFamily="34" charset="0"/>
                        </a:rPr>
                        <a:t>Clinical trial</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600" dirty="0">
                          <a:latin typeface="Calibri" panose="020F0502020204030204" pitchFamily="34" charset="0"/>
                          <a:ea typeface="Arial" charset="0"/>
                          <a:cs typeface="Calibri" panose="020F0502020204030204" pitchFamily="34" charset="0"/>
                        </a:rPr>
                        <a:t>Setting</a:t>
                      </a: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600" dirty="0">
                          <a:latin typeface="Calibri" panose="020F0502020204030204" pitchFamily="34" charset="0"/>
                          <a:ea typeface="Arial" charset="0"/>
                          <a:cs typeface="Calibri" panose="020F0502020204030204" pitchFamily="34" charset="0"/>
                        </a:rPr>
                        <a:t>Patients</a:t>
                      </a:r>
                      <a:r>
                        <a:rPr lang="en-US" sz="1600" baseline="0" dirty="0">
                          <a:latin typeface="Calibri" panose="020F0502020204030204" pitchFamily="34" charset="0"/>
                          <a:ea typeface="Arial" charset="0"/>
                          <a:cs typeface="Calibri" panose="020F0502020204030204" pitchFamily="34" charset="0"/>
                        </a:rPr>
                        <a:t> enrolled</a:t>
                      </a:r>
                      <a:endParaRPr lang="en-US" sz="1600" dirty="0">
                        <a:latin typeface="Calibri" panose="020F0502020204030204" pitchFamily="34" charset="0"/>
                        <a:ea typeface="Arial" charset="0"/>
                        <a:cs typeface="Calibri" panose="020F050202020403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600" dirty="0">
                          <a:latin typeface="Calibri" panose="020F0502020204030204" pitchFamily="34" charset="0"/>
                          <a:ea typeface="Arial" charset="0"/>
                          <a:cs typeface="Calibri" panose="020F0502020204030204" pitchFamily="34" charset="0"/>
                        </a:rPr>
                        <a:t>Randomization</a:t>
                      </a: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ea typeface="Arial" charset="0"/>
                          <a:cs typeface="Calibri" panose="020F0502020204030204" pitchFamily="34" charset="0"/>
                        </a:rPr>
                        <a:t>Estimated primary</a:t>
                      </a:r>
                    </a:p>
                    <a:p>
                      <a:pPr marL="0" marR="0" indent="0" algn="ctr" defTabSz="457189"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ea typeface="Arial" charset="0"/>
                          <a:cs typeface="Calibri" panose="020F0502020204030204" pitchFamily="34" charset="0"/>
                        </a:rPr>
                        <a:t>completion</a:t>
                      </a: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extLst>
                  <a:ext uri="{0D108BD9-81ED-4DB2-BD59-A6C34878D82A}">
                    <a16:rowId xmlns:a16="http://schemas.microsoft.com/office/drawing/2014/main" val="10000"/>
                  </a:ext>
                </a:extLst>
              </a:tr>
              <a:tr h="396524">
                <a:tc>
                  <a:txBody>
                    <a:bodyPr/>
                    <a:lstStyle/>
                    <a:p>
                      <a:pPr marL="61913" indent="0" algn="l" fontAlgn="b">
                        <a:tabLst/>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JAVELIN Lung 100 (NCT02576574)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1L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1,224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285750" marR="0" lvl="0" indent="-171450" algn="l" defTabSz="457189"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err="1">
                          <a:solidFill>
                            <a:schemeClr val="tx2"/>
                          </a:solidFill>
                          <a:effectLst/>
                          <a:latin typeface="Calibri" panose="020F0502020204030204" pitchFamily="34" charset="0"/>
                          <a:ea typeface="Arial" charset="0"/>
                          <a:cs typeface="Calibri" panose="020F0502020204030204" pitchFamily="34" charset="0"/>
                        </a:rPr>
                        <a:t>Avelumab</a:t>
                      </a:r>
                      <a:endParaRPr lang="en-US" sz="1600" b="0" i="0" u="none" strike="noStrike" dirty="0">
                        <a:solidFill>
                          <a:schemeClr val="tx2"/>
                        </a:solidFill>
                        <a:effectLst/>
                        <a:latin typeface="Calibri" panose="020F0502020204030204" pitchFamily="34" charset="0"/>
                        <a:ea typeface="Arial" charset="0"/>
                        <a:cs typeface="Calibri" panose="020F0502020204030204" pitchFamily="34" charset="0"/>
                      </a:endParaRPr>
                    </a:p>
                    <a:p>
                      <a:pPr marL="285750" marR="0" lvl="0" indent="-171450" algn="l" defTabSz="457189"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Platinum-based chemotherapy</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October 2019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4231726458"/>
                  </a:ext>
                </a:extLst>
              </a:tr>
              <a:tr h="396206">
                <a:tc>
                  <a:txBody>
                    <a:bodyPr/>
                    <a:lstStyle/>
                    <a:p>
                      <a:pPr marL="61913" indent="0" algn="l" fontAlgn="b">
                        <a:tabLst/>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NCT03003962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1L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662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171450" algn="l" defTabSz="457189"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err="1">
                          <a:solidFill>
                            <a:schemeClr val="tx2"/>
                          </a:solidFill>
                          <a:effectLst/>
                          <a:latin typeface="Calibri" panose="020F0502020204030204" pitchFamily="34" charset="0"/>
                          <a:ea typeface="Arial" charset="0"/>
                          <a:cs typeface="Calibri" panose="020F0502020204030204" pitchFamily="34" charset="0"/>
                        </a:rPr>
                        <a:t>Durvalumab</a:t>
                      </a:r>
                      <a:endParaRPr lang="en-US" sz="1600" b="0" i="0" u="none" strike="noStrike" dirty="0">
                        <a:solidFill>
                          <a:schemeClr val="tx2"/>
                        </a:solidFill>
                        <a:effectLst/>
                        <a:latin typeface="Calibri" panose="020F0502020204030204" pitchFamily="34" charset="0"/>
                        <a:ea typeface="Arial" charset="0"/>
                        <a:cs typeface="Calibri" panose="020F0502020204030204" pitchFamily="34" charset="0"/>
                      </a:endParaRPr>
                    </a:p>
                    <a:p>
                      <a:pPr marL="285750" marR="0" lvl="0" indent="-171450" algn="l" defTabSz="457189"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Platinum-based chemotherapy</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September 2019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0132824"/>
                  </a:ext>
                </a:extLst>
              </a:tr>
              <a:tr h="784822">
                <a:tc>
                  <a:txBody>
                    <a:bodyPr/>
                    <a:lstStyle/>
                    <a:p>
                      <a:pPr marL="61913" indent="0" algn="l" fontAlgn="b">
                        <a:tabLst/>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NCT03117049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189"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1L; </a:t>
                      </a:r>
                      <a:r>
                        <a:rPr lang="en-US" sz="1600" b="0" i="0" u="none" strike="noStrike" dirty="0" err="1">
                          <a:solidFill>
                            <a:schemeClr val="tx2"/>
                          </a:solidFill>
                          <a:effectLst/>
                          <a:latin typeface="Calibri" panose="020F0502020204030204" pitchFamily="34" charset="0"/>
                          <a:ea typeface="Arial" charset="0"/>
                          <a:cs typeface="Calibri" panose="020F0502020204030204" pitchFamily="34" charset="0"/>
                        </a:rPr>
                        <a:t>Nonsquamous</a:t>
                      </a:r>
                      <a:endParaRPr lang="en-US" sz="1600" b="0" i="0" u="none" strike="noStrike" dirty="0">
                        <a:solidFill>
                          <a:schemeClr val="tx2"/>
                        </a:solidFill>
                        <a:effectLst/>
                        <a:latin typeface="Calibri" panose="020F0502020204030204" pitchFamily="34" charset="0"/>
                        <a:ea typeface="Arial" charset="0"/>
                        <a:cs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530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171450" algn="l" defTabSz="457189"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Nivolumab + chemotherapy + bevacizumab</a:t>
                      </a:r>
                    </a:p>
                    <a:p>
                      <a:pPr marL="285750" marR="0" lvl="0" indent="-171450" algn="l" defTabSz="457189"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Placebo + chemotherapy + bevacizumab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April 2020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5763956"/>
                  </a:ext>
                </a:extLst>
              </a:tr>
              <a:tr h="590514">
                <a:tc>
                  <a:txBody>
                    <a:bodyPr/>
                    <a:lstStyle/>
                    <a:p>
                      <a:pPr marL="61913" indent="0" algn="l" fontAlgn="b">
                        <a:tabLst/>
                      </a:pPr>
                      <a:r>
                        <a:rPr lang="en-US" sz="1600" b="0" i="0" u="none" strike="noStrike" dirty="0" err="1">
                          <a:solidFill>
                            <a:schemeClr val="tx2"/>
                          </a:solidFill>
                          <a:effectLst/>
                          <a:latin typeface="Calibri" panose="020F0502020204030204" pitchFamily="34" charset="0"/>
                          <a:ea typeface="Arial" charset="0"/>
                          <a:cs typeface="Calibri" panose="020F0502020204030204" pitchFamily="34" charset="0"/>
                        </a:rPr>
                        <a:t>CheckMate</a:t>
                      </a: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 9LA (NCT03215706)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0" marR="0" lvl="0" indent="0" algn="ctr" defTabSz="457189"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1L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700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285750" marR="0" lvl="0" indent="-171450" algn="l" defTabSz="457189"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Nivolumab + ipilimumab + chemotherapy</a:t>
                      </a:r>
                    </a:p>
                    <a:p>
                      <a:pPr marL="285750" marR="0" lvl="0" indent="-171450" algn="l" defTabSz="457189"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Chemotherapy</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fontAlgn="b"/>
                      <a:r>
                        <a:rPr lang="en-US" sz="1600" b="0" i="0" u="none" strike="noStrike" dirty="0">
                          <a:solidFill>
                            <a:schemeClr val="tx2"/>
                          </a:solidFill>
                          <a:effectLst/>
                          <a:latin typeface="Calibri" panose="020F0502020204030204" pitchFamily="34" charset="0"/>
                          <a:ea typeface="Arial" charset="0"/>
                          <a:cs typeface="Calibri" panose="020F0502020204030204" pitchFamily="34" charset="0"/>
                        </a:rPr>
                        <a:t>August 2019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3697693252"/>
                  </a:ext>
                </a:extLst>
              </a:tr>
            </a:tbl>
          </a:graphicData>
        </a:graphic>
      </p:graphicFrame>
      <p:sp>
        <p:nvSpPr>
          <p:cNvPr id="8" name="TextBox 7">
            <a:extLst>
              <a:ext uri="{FF2B5EF4-FFF2-40B4-BE49-F238E27FC236}">
                <a16:creationId xmlns:a16="http://schemas.microsoft.com/office/drawing/2014/main" id="{9FF36546-F1BA-9845-A449-C27C00964204}"/>
              </a:ext>
            </a:extLst>
          </p:cNvPr>
          <p:cNvSpPr txBox="1"/>
          <p:nvPr/>
        </p:nvSpPr>
        <p:spPr>
          <a:xfrm>
            <a:off x="107504" y="6381328"/>
            <a:ext cx="4162422" cy="338554"/>
          </a:xfrm>
          <a:prstGeom prst="rect">
            <a:avLst/>
          </a:prstGeom>
          <a:noFill/>
        </p:spPr>
        <p:txBody>
          <a:bodyPr wrap="none" rtlCol="0">
            <a:spAutoFit/>
          </a:bodyPr>
          <a:lstStyle/>
          <a:p>
            <a:pPr defTabSz="685800" eaLnBrk="0" hangingPunct="0">
              <a:defRPr/>
            </a:pPr>
            <a:r>
              <a:rPr lang="en-US" sz="1600" b="0" dirty="0" err="1">
                <a:solidFill>
                  <a:schemeClr val="tx2"/>
                </a:solidFill>
                <a:latin typeface="Calibri" panose="020F0502020204030204" pitchFamily="34" charset="0"/>
                <a:ea typeface="ＭＳ Ｐゴシック" charset="-128"/>
                <a:cs typeface="Calibri" panose="020F0502020204030204" pitchFamily="34" charset="0"/>
              </a:rPr>
              <a:t>www.clinicaltrials.gov</a:t>
            </a:r>
            <a:r>
              <a:rPr lang="en-US" sz="1600" b="0" dirty="0">
                <a:solidFill>
                  <a:schemeClr val="tx2"/>
                </a:solidFill>
                <a:latin typeface="Calibri" panose="020F0502020204030204" pitchFamily="34" charset="0"/>
                <a:ea typeface="ＭＳ Ｐゴシック" charset="-128"/>
                <a:cs typeface="Calibri" panose="020F0502020204030204" pitchFamily="34" charset="0"/>
              </a:rPr>
              <a:t>; Accessed February 2019.</a:t>
            </a:r>
          </a:p>
        </p:txBody>
      </p:sp>
    </p:spTree>
    <p:custDataLst>
      <p:tags r:id="rId1"/>
    </p:custDataLst>
    <p:extLst>
      <p:ext uri="{BB962C8B-B14F-4D97-AF65-F5344CB8AC3E}">
        <p14:creationId xmlns:p14="http://schemas.microsoft.com/office/powerpoint/2010/main" val="2184821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Anti-PD-1/PD-L1 and CTLA-4 Combination Treatment: Select Ongoing Trials</a:t>
            </a:r>
            <a:endParaRPr lang="en-US" dirty="0">
              <a:solidFill>
                <a:srgbClr val="FF40FF"/>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3502209430"/>
              </p:ext>
            </p:extLst>
          </p:nvPr>
        </p:nvGraphicFramePr>
        <p:xfrm>
          <a:off x="251520" y="1406297"/>
          <a:ext cx="8345935" cy="4602480"/>
        </p:xfrm>
        <a:graphic>
          <a:graphicData uri="http://schemas.openxmlformats.org/drawingml/2006/table">
            <a:tbl>
              <a:tblPr firstRow="1" bandRow="1">
                <a:tableStyleId>{21E4AEA4-8DFA-4A89-87EB-49C32662AFE0}</a:tableStyleId>
              </a:tblPr>
              <a:tblGrid>
                <a:gridCol w="482453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793208">
                  <a:extLst>
                    <a:ext uri="{9D8B030D-6E8A-4147-A177-3AD203B41FA5}">
                      <a16:colId xmlns:a16="http://schemas.microsoft.com/office/drawing/2014/main" val="20003"/>
                    </a:ext>
                  </a:extLst>
                </a:gridCol>
              </a:tblGrid>
              <a:tr h="479399">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Clinical trial</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600" dirty="0"/>
                        <a:t>Phase</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600"/>
                        <a:t>Patients</a:t>
                      </a:r>
                      <a:r>
                        <a:rPr lang="en-US" sz="1600" baseline="0"/>
                        <a:t> enrolled</a:t>
                      </a:r>
                      <a:endParaRPr lang="en-US" sz="1600"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600" dirty="0"/>
                        <a:t>Primary estimated completion</a:t>
                      </a:r>
                      <a:r>
                        <a:rPr lang="en-US" sz="1600" baseline="0" dirty="0"/>
                        <a:t> date</a:t>
                      </a:r>
                      <a:endParaRPr lang="en-US" sz="1600"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extLst>
                  <a:ext uri="{0D108BD9-81ED-4DB2-BD59-A6C34878D82A}">
                    <a16:rowId xmlns:a16="http://schemas.microsoft.com/office/drawing/2014/main" val="10000"/>
                  </a:ext>
                </a:extLst>
              </a:tr>
              <a:tr h="663313">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600" dirty="0"/>
                        <a:t>POSEIDON (</a:t>
                      </a:r>
                      <a:r>
                        <a:rPr lang="is-IS" sz="1600" dirty="0"/>
                        <a:t>NCT03164616)</a:t>
                      </a:r>
                      <a:r>
                        <a:rPr lang="en-US" sz="1600" dirty="0"/>
                        <a:t>:</a:t>
                      </a:r>
                      <a:r>
                        <a:rPr lang="en-US" sz="1600" baseline="0" dirty="0"/>
                        <a:t> </a:t>
                      </a:r>
                      <a:r>
                        <a:rPr lang="en-US" sz="1600" dirty="0"/>
                        <a:t>Study of </a:t>
                      </a:r>
                      <a:r>
                        <a:rPr lang="en-US" sz="1600" dirty="0" err="1"/>
                        <a:t>Durvalumab</a:t>
                      </a:r>
                      <a:r>
                        <a:rPr lang="en-US" sz="1600" dirty="0"/>
                        <a:t> + </a:t>
                      </a:r>
                      <a:r>
                        <a:rPr lang="en-US" sz="1600" dirty="0" err="1"/>
                        <a:t>Tremelimumab</a:t>
                      </a:r>
                      <a:r>
                        <a:rPr lang="en-US" sz="1600" dirty="0"/>
                        <a:t> With Chemotherapy or </a:t>
                      </a:r>
                      <a:r>
                        <a:rPr lang="en-US" sz="1600" dirty="0" err="1"/>
                        <a:t>Durvalumab</a:t>
                      </a:r>
                      <a:r>
                        <a:rPr lang="en-US" sz="1600" dirty="0"/>
                        <a:t> With Chemotherapy or Chemotherapy Alone as First-Line Therapy for Patients With Metastatic NSCLC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a:t>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a:t>September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2"/>
                  </a:ext>
                </a:extLst>
              </a:tr>
              <a:tr h="637539">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pt-BR" sz="1600" dirty="0"/>
                        <a:t>NEPTUNE (</a:t>
                      </a:r>
                      <a:r>
                        <a:rPr lang="fi-FI" sz="1600" dirty="0"/>
                        <a:t>NCT02542293): </a:t>
                      </a:r>
                      <a:r>
                        <a:rPr lang="fi-FI" sz="1600" dirty="0" err="1"/>
                        <a:t>Study</a:t>
                      </a:r>
                      <a:r>
                        <a:rPr lang="fi-FI" sz="1600" dirty="0"/>
                        <a:t> of </a:t>
                      </a:r>
                      <a:r>
                        <a:rPr lang="fi-FI" sz="1600" dirty="0" err="1"/>
                        <a:t>First</a:t>
                      </a:r>
                      <a:r>
                        <a:rPr lang="fi-FI" sz="1600" dirty="0"/>
                        <a:t>-Line </a:t>
                      </a:r>
                      <a:r>
                        <a:rPr lang="fi-FI" sz="1600" dirty="0" err="1"/>
                        <a:t>Therapy</a:t>
                      </a:r>
                      <a:r>
                        <a:rPr lang="fi-FI" sz="1600" dirty="0"/>
                        <a:t> </a:t>
                      </a:r>
                      <a:r>
                        <a:rPr lang="fi-FI" sz="1600" dirty="0" err="1"/>
                        <a:t>with</a:t>
                      </a:r>
                      <a:r>
                        <a:rPr lang="fi-FI" sz="1600" dirty="0"/>
                        <a:t> </a:t>
                      </a:r>
                      <a:r>
                        <a:rPr lang="fi-FI" sz="1600" dirty="0" err="1"/>
                        <a:t>Durvalumab</a:t>
                      </a:r>
                      <a:r>
                        <a:rPr lang="fi-FI" sz="1600" dirty="0"/>
                        <a:t> and </a:t>
                      </a:r>
                      <a:r>
                        <a:rPr lang="fi-FI" sz="1600" dirty="0" err="1"/>
                        <a:t>Tremelimumab</a:t>
                      </a:r>
                      <a:r>
                        <a:rPr lang="fi-FI" sz="1600" dirty="0"/>
                        <a:t> </a:t>
                      </a:r>
                      <a:r>
                        <a:rPr lang="fi-FI" sz="1600" dirty="0" err="1"/>
                        <a:t>Versus</a:t>
                      </a:r>
                      <a:r>
                        <a:rPr lang="fi-FI" sz="1600" dirty="0"/>
                        <a:t> </a:t>
                      </a:r>
                      <a:r>
                        <a:rPr lang="fi-FI" sz="1600" dirty="0" err="1"/>
                        <a:t>SoC</a:t>
                      </a:r>
                      <a:r>
                        <a:rPr lang="fi-FI" sz="1600" dirty="0"/>
                        <a:t> </a:t>
                      </a:r>
                      <a:r>
                        <a:rPr lang="fi-FI" sz="1600" dirty="0" err="1"/>
                        <a:t>Chemotherapy</a:t>
                      </a:r>
                      <a:r>
                        <a:rPr lang="fi-FI" sz="1600" dirty="0"/>
                        <a:t> for Advanced NSCLC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952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March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3533">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600" dirty="0"/>
                        <a:t>CheckMate-9LA (NCT03215706): A Study of Nivolumab and Ipilimumab Combined With Chemotherapy Compared to Chemotherapy Alone as First-Line Therapy for Metastatic NSCLC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a:t>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a:t>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a:t>August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4"/>
                  </a:ext>
                </a:extLst>
              </a:tr>
              <a:tr h="513533">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pt-BR" sz="1600" dirty="0"/>
                        <a:t>NCT03409614: </a:t>
                      </a:r>
                      <a:r>
                        <a:rPr lang="pt-BR" sz="1600" dirty="0" err="1"/>
                        <a:t>Cemiplimab</a:t>
                      </a:r>
                      <a:r>
                        <a:rPr lang="pt-BR" sz="1600" dirty="0"/>
                        <a:t> (Anti-PD-1 </a:t>
                      </a:r>
                      <a:r>
                        <a:rPr lang="pt-BR" sz="1600" dirty="0" err="1"/>
                        <a:t>Antibody</a:t>
                      </a:r>
                      <a:r>
                        <a:rPr lang="pt-BR" sz="1600" dirty="0"/>
                        <a:t>), </a:t>
                      </a:r>
                      <a:r>
                        <a:rPr lang="pt-BR" sz="1600" dirty="0" err="1"/>
                        <a:t>Ipilimumab</a:t>
                      </a:r>
                      <a:r>
                        <a:rPr lang="pt-BR" sz="1600" dirty="0"/>
                        <a:t> (Anti-CTLA-4 </a:t>
                      </a:r>
                      <a:r>
                        <a:rPr lang="pt-BR" sz="1600" dirty="0" err="1"/>
                        <a:t>Antibody</a:t>
                      </a:r>
                      <a:r>
                        <a:rPr lang="pt-BR" sz="1600" dirty="0"/>
                        <a:t>), </a:t>
                      </a:r>
                      <a:r>
                        <a:rPr lang="pt-BR" sz="1600" dirty="0" err="1"/>
                        <a:t>and</a:t>
                      </a:r>
                      <a:r>
                        <a:rPr lang="pt-BR" sz="1600" dirty="0"/>
                        <a:t> Platinum-</a:t>
                      </a:r>
                      <a:r>
                        <a:rPr lang="pt-BR" sz="1600" dirty="0" err="1"/>
                        <a:t>based</a:t>
                      </a:r>
                      <a:r>
                        <a:rPr lang="pt-BR" sz="1600" dirty="0"/>
                        <a:t> </a:t>
                      </a:r>
                      <a:r>
                        <a:rPr lang="pt-BR" sz="1600" dirty="0" err="1"/>
                        <a:t>Doublet</a:t>
                      </a:r>
                      <a:r>
                        <a:rPr lang="pt-BR" sz="1600" dirty="0"/>
                        <a:t> </a:t>
                      </a:r>
                      <a:r>
                        <a:rPr lang="pt-BR" sz="1600" dirty="0" err="1"/>
                        <a:t>Chemotherapy</a:t>
                      </a:r>
                      <a:r>
                        <a:rPr lang="pt-BR" sz="1600" dirty="0"/>
                        <a:t> </a:t>
                      </a:r>
                      <a:r>
                        <a:rPr lang="en-US" sz="1600" dirty="0"/>
                        <a:t>as First-Line Therapy for Advanced NSCLC with PD-L1 Expression &lt;50%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690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July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179512" y="6381328"/>
            <a:ext cx="7560840" cy="338554"/>
          </a:xfrm>
          <a:prstGeom prst="rect">
            <a:avLst/>
          </a:prstGeom>
          <a:noFill/>
        </p:spPr>
        <p:txBody>
          <a:bodyPr wrap="square" rtlCol="0" anchor="b">
            <a:spAutoFit/>
          </a:bodyPr>
          <a:lstStyle/>
          <a:p>
            <a:r>
              <a:rPr lang="nb-NO" sz="1600" b="0" dirty="0" err="1">
                <a:solidFill>
                  <a:srgbClr val="000000"/>
                </a:solidFill>
                <a:latin typeface="Calibri"/>
                <a:cs typeface="Calibri"/>
              </a:rPr>
              <a:t>www.clinicaltrials.gov</a:t>
            </a:r>
            <a:r>
              <a:rPr lang="nb-NO" sz="1600" b="0" dirty="0">
                <a:solidFill>
                  <a:srgbClr val="000000"/>
                </a:solidFill>
                <a:latin typeface="Calibri"/>
                <a:cs typeface="Calibri"/>
              </a:rPr>
              <a:t>; </a:t>
            </a:r>
            <a:r>
              <a:rPr lang="nb-NO" sz="1600" b="0" dirty="0" err="1">
                <a:solidFill>
                  <a:srgbClr val="000000"/>
                </a:solidFill>
                <a:latin typeface="Calibri"/>
                <a:cs typeface="Calibri"/>
              </a:rPr>
              <a:t>Accessed</a:t>
            </a:r>
            <a:r>
              <a:rPr lang="nb-NO" sz="1600" b="0" dirty="0">
                <a:solidFill>
                  <a:srgbClr val="000000"/>
                </a:solidFill>
                <a:latin typeface="Calibri"/>
                <a:cs typeface="Calibri"/>
              </a:rPr>
              <a:t> </a:t>
            </a:r>
            <a:r>
              <a:rPr lang="nb-NO" sz="1600" b="0" dirty="0" err="1">
                <a:solidFill>
                  <a:srgbClr val="000000"/>
                </a:solidFill>
                <a:latin typeface="Calibri"/>
                <a:cs typeface="Calibri"/>
              </a:rPr>
              <a:t>February</a:t>
            </a:r>
            <a:r>
              <a:rPr lang="nb-NO" sz="1600" b="0" dirty="0">
                <a:solidFill>
                  <a:srgbClr val="000000"/>
                </a:solidFill>
                <a:latin typeface="Calibri"/>
                <a:cs typeface="Calibri"/>
              </a:rPr>
              <a:t> 2019.</a:t>
            </a:r>
          </a:p>
        </p:txBody>
      </p:sp>
    </p:spTree>
    <p:custDataLst>
      <p:tags r:id="rId1"/>
    </p:custDataLst>
    <p:extLst>
      <p:ext uri="{BB962C8B-B14F-4D97-AF65-F5344CB8AC3E}">
        <p14:creationId xmlns:p14="http://schemas.microsoft.com/office/powerpoint/2010/main" val="829945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95536" y="1196752"/>
            <a:ext cx="8568952" cy="64807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200" hangingPunct="0">
              <a:lnSpc>
                <a:spcPct val="93000"/>
              </a:lnSpc>
              <a:buClr>
                <a:srgbClr val="000000"/>
              </a:buClr>
              <a:buSzPct val="45000"/>
              <a:buFont typeface="Wingdings" pitchFamily="2" charset="2"/>
              <a:buNone/>
            </a:pPr>
            <a:endParaRPr lang="en-US" sz="2400" b="0">
              <a:solidFill>
                <a:srgbClr val="FFFFFF"/>
              </a:solidFill>
              <a:latin typeface="Times New Roman" pitchFamily="18" charset="0"/>
            </a:endParaRPr>
          </a:p>
        </p:txBody>
      </p:sp>
      <p:sp>
        <p:nvSpPr>
          <p:cNvPr id="4" name="Content Placeholder 3"/>
          <p:cNvSpPr>
            <a:spLocks noGrp="1"/>
          </p:cNvSpPr>
          <p:nvPr>
            <p:ph idx="1"/>
          </p:nvPr>
        </p:nvSpPr>
        <p:spPr>
          <a:xfrm>
            <a:off x="467544" y="1196752"/>
            <a:ext cx="8568952" cy="5112568"/>
          </a:xfrm>
        </p:spPr>
        <p:txBody>
          <a:bodyPr>
            <a:noAutofit/>
          </a:bodyPr>
          <a:lstStyle/>
          <a:p>
            <a:pPr marL="98425" indent="0">
              <a:lnSpc>
                <a:spcPct val="100000"/>
              </a:lnSpc>
              <a:spcBef>
                <a:spcPts val="400"/>
              </a:spcBef>
              <a:spcAft>
                <a:spcPts val="0"/>
              </a:spcAft>
              <a:buNone/>
            </a:pPr>
            <a:r>
              <a:rPr lang="en-US" sz="2000" dirty="0">
                <a:solidFill>
                  <a:schemeClr val="bg1"/>
                </a:solidFill>
              </a:rPr>
              <a:t>Module 1: Evolving Paradigms for Patients with NSCLC and EGFR Tumor Mutations</a:t>
            </a:r>
          </a:p>
          <a:p>
            <a:pPr>
              <a:lnSpc>
                <a:spcPct val="100000"/>
              </a:lnSpc>
              <a:spcBef>
                <a:spcPts val="400"/>
              </a:spcBef>
              <a:spcAft>
                <a:spcPts val="0"/>
              </a:spcAft>
            </a:pPr>
            <a:r>
              <a:rPr lang="en-US" sz="1700" b="0" dirty="0"/>
              <a:t>Clinical development, validation and current nonresearch role of plasma-based assays </a:t>
            </a:r>
          </a:p>
          <a:p>
            <a:pPr>
              <a:lnSpc>
                <a:spcPct val="100000"/>
              </a:lnSpc>
              <a:spcBef>
                <a:spcPts val="400"/>
              </a:spcBef>
              <a:spcAft>
                <a:spcPts val="0"/>
              </a:spcAft>
            </a:pPr>
            <a:r>
              <a:rPr lang="en-US" sz="1700" b="0" dirty="0"/>
              <a:t>Incidence and identification of less frequently occurring EGFR tumor mutations</a:t>
            </a:r>
          </a:p>
          <a:p>
            <a:pPr>
              <a:lnSpc>
                <a:spcPct val="100000"/>
              </a:lnSpc>
              <a:spcBef>
                <a:spcPts val="400"/>
              </a:spcBef>
              <a:spcAft>
                <a:spcPts val="0"/>
              </a:spcAft>
            </a:pPr>
            <a:r>
              <a:rPr lang="en-US" sz="1700" b="0" dirty="0"/>
              <a:t>Design, efficacy and toxicity findings from the Phase III FLAURA trial</a:t>
            </a:r>
          </a:p>
          <a:p>
            <a:pPr>
              <a:lnSpc>
                <a:spcPct val="100000"/>
              </a:lnSpc>
              <a:spcBef>
                <a:spcPts val="400"/>
              </a:spcBef>
              <a:spcAft>
                <a:spcPts val="0"/>
              </a:spcAft>
            </a:pPr>
            <a:r>
              <a:rPr lang="en-US" sz="1700" b="0" dirty="0"/>
              <a:t>Available data with and current clinical role of EGFR TKIs for patients with CNS metastases</a:t>
            </a:r>
          </a:p>
          <a:p>
            <a:pPr marL="98425" indent="0">
              <a:lnSpc>
                <a:spcPct val="100000"/>
              </a:lnSpc>
              <a:spcBef>
                <a:spcPts val="400"/>
              </a:spcBef>
              <a:spcAft>
                <a:spcPts val="0"/>
              </a:spcAft>
              <a:buNone/>
            </a:pPr>
            <a:r>
              <a:rPr lang="en-US" sz="2000" dirty="0">
                <a:solidFill>
                  <a:schemeClr val="tx1"/>
                </a:solidFill>
              </a:rPr>
              <a:t>Module 2: Immune Checkpoint Inhibition for Patients with Locally Advanced NSCLC</a:t>
            </a:r>
          </a:p>
          <a:p>
            <a:pPr>
              <a:lnSpc>
                <a:spcPct val="100000"/>
              </a:lnSpc>
              <a:spcBef>
                <a:spcPts val="400"/>
              </a:spcBef>
              <a:spcAft>
                <a:spcPts val="0"/>
              </a:spcAft>
            </a:pPr>
            <a:r>
              <a:rPr lang="en-US" sz="1700" b="0" dirty="0"/>
              <a:t>Biologic rationale for the evaluation of anti-PD-1/PD-L1 antibodies </a:t>
            </a:r>
          </a:p>
          <a:p>
            <a:pPr>
              <a:lnSpc>
                <a:spcPct val="100000"/>
              </a:lnSpc>
              <a:spcBef>
                <a:spcPts val="400"/>
              </a:spcBef>
              <a:spcAft>
                <a:spcPts val="0"/>
              </a:spcAft>
            </a:pPr>
            <a:r>
              <a:rPr lang="en-US" sz="1700" b="0" dirty="0" err="1"/>
              <a:t>Durvalumab</a:t>
            </a:r>
            <a:r>
              <a:rPr lang="en-US" sz="1700" b="0" dirty="0"/>
              <a:t> consolidation after successful completion of chemoradiation therapy</a:t>
            </a:r>
          </a:p>
          <a:p>
            <a:pPr marL="98425" indent="0">
              <a:lnSpc>
                <a:spcPct val="100000"/>
              </a:lnSpc>
              <a:spcBef>
                <a:spcPts val="400"/>
              </a:spcBef>
              <a:spcAft>
                <a:spcPts val="0"/>
              </a:spcAft>
              <a:buNone/>
            </a:pPr>
            <a:r>
              <a:rPr lang="en-US" sz="2000" dirty="0"/>
              <a:t>Module 3: Recently Approved and Investigational Immunotherapeutic Combinations for Patients with Metastatic NSCLC</a:t>
            </a:r>
          </a:p>
          <a:p>
            <a:pPr>
              <a:lnSpc>
                <a:spcPct val="100000"/>
              </a:lnSpc>
              <a:spcBef>
                <a:spcPts val="400"/>
              </a:spcBef>
              <a:spcAft>
                <a:spcPts val="0"/>
              </a:spcAft>
            </a:pPr>
            <a:r>
              <a:rPr lang="en-US" sz="1700" b="0" dirty="0"/>
              <a:t>Available data with FDA-approved and emerging </a:t>
            </a:r>
            <a:r>
              <a:rPr lang="en-US" sz="1700" b="0" dirty="0" err="1"/>
              <a:t>chemoimmunotherapy</a:t>
            </a:r>
            <a:r>
              <a:rPr lang="en-US" sz="1700" b="0" dirty="0"/>
              <a:t> combinations</a:t>
            </a:r>
          </a:p>
          <a:p>
            <a:pPr>
              <a:lnSpc>
                <a:spcPct val="100000"/>
              </a:lnSpc>
              <a:spcBef>
                <a:spcPts val="400"/>
              </a:spcBef>
              <a:spcAft>
                <a:spcPts val="0"/>
              </a:spcAft>
            </a:pPr>
            <a:r>
              <a:rPr lang="en-US" sz="1700" b="0" dirty="0"/>
              <a:t>Findings from trials evaluating anti-PD-1/PD-L1 and anti-CTLA-4 combinations</a:t>
            </a:r>
          </a:p>
          <a:p>
            <a:pPr>
              <a:lnSpc>
                <a:spcPct val="100000"/>
              </a:lnSpc>
              <a:spcBef>
                <a:spcPts val="400"/>
              </a:spcBef>
              <a:spcAft>
                <a:spcPts val="0"/>
              </a:spcAft>
            </a:pPr>
            <a:r>
              <a:rPr lang="en-US" sz="1700" b="0" dirty="0"/>
              <a:t>Management of immune-related adverse events</a:t>
            </a:r>
          </a:p>
        </p:txBody>
      </p:sp>
      <p:sp>
        <p:nvSpPr>
          <p:cNvPr id="2" name="Title 1"/>
          <p:cNvSpPr>
            <a:spLocks noGrp="1"/>
          </p:cNvSpPr>
          <p:nvPr>
            <p:ph type="title"/>
          </p:nvPr>
        </p:nvSpPr>
        <p:spPr>
          <a:xfrm>
            <a:off x="647564" y="212904"/>
            <a:ext cx="7848872" cy="648072"/>
          </a:xfrm>
        </p:spPr>
        <p:txBody>
          <a:bodyPr>
            <a:noAutofit/>
          </a:bodyPr>
          <a:lstStyle/>
          <a:p>
            <a:pPr>
              <a:spcBef>
                <a:spcPts val="400"/>
              </a:spcBef>
            </a:pPr>
            <a:r>
              <a:rPr lang="en-US" sz="2800" i="1" dirty="0"/>
              <a:t> </a:t>
            </a:r>
            <a:br>
              <a:rPr lang="en-US" sz="2800" i="1" dirty="0"/>
            </a:br>
            <a:r>
              <a:rPr lang="en-US" sz="2800" i="1" dirty="0"/>
              <a:t> Novel and Emerging Therapeutic Strategies in the Management of Non-Small Cell Lung Cancer</a:t>
            </a:r>
            <a:endParaRPr lang="en-US" sz="2800" dirty="0">
              <a:solidFill>
                <a:srgbClr val="0000FF"/>
              </a:solidFill>
            </a:endParaRPr>
          </a:p>
        </p:txBody>
      </p:sp>
    </p:spTree>
    <p:custDataLst>
      <p:tags r:id="rId1"/>
    </p:custDataLst>
    <p:extLst>
      <p:ext uri="{BB962C8B-B14F-4D97-AF65-F5344CB8AC3E}">
        <p14:creationId xmlns:p14="http://schemas.microsoft.com/office/powerpoint/2010/main" val="3506035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3723-62BB-A441-A40F-467570D04303}"/>
              </a:ext>
            </a:extLst>
          </p:cNvPr>
          <p:cNvSpPr>
            <a:spLocks noGrp="1"/>
          </p:cNvSpPr>
          <p:nvPr>
            <p:ph type="title"/>
          </p:nvPr>
        </p:nvSpPr>
        <p:spPr>
          <a:xfrm>
            <a:off x="684213" y="227012"/>
            <a:ext cx="7769225" cy="1185763"/>
          </a:xfrm>
        </p:spPr>
        <p:txBody>
          <a:bodyPr/>
          <a:lstStyle/>
          <a:p>
            <a:pPr algn="l"/>
            <a:r>
              <a:rPr lang="en-US" sz="1600" dirty="0"/>
              <a:t>A patient is experiencing a good response to an anti-PD-1/PD-L1 antibody for metastatic NSCLC. What would you recommend if on routine imaging the patient has radiographic evidence of pneumonitis in 1 lobe of the lung but is not experiencing any symptoms?</a:t>
            </a:r>
            <a:br>
              <a:rPr lang="en-US" sz="1600" dirty="0"/>
            </a:br>
            <a:br>
              <a:rPr lang="en-US" sz="800" dirty="0"/>
            </a:br>
            <a:r>
              <a:rPr lang="en-US" sz="1600" dirty="0"/>
              <a:t>What would you recommend if the patient presents with mild shortness of breath (SOB) and cough and is found to have radiographic evidence of pneumonitis in both lungs?</a:t>
            </a:r>
          </a:p>
        </p:txBody>
      </p:sp>
      <p:sp>
        <p:nvSpPr>
          <p:cNvPr id="3" name="Content Placeholder 2">
            <a:extLst>
              <a:ext uri="{FF2B5EF4-FFF2-40B4-BE49-F238E27FC236}">
                <a16:creationId xmlns:a16="http://schemas.microsoft.com/office/drawing/2014/main" id="{490F9F7B-2A4B-D448-94F2-9345037FF641}"/>
              </a:ext>
            </a:extLst>
          </p:cNvPr>
          <p:cNvSpPr>
            <a:spLocks noGrp="1"/>
          </p:cNvSpPr>
          <p:nvPr>
            <p:ph idx="11"/>
          </p:nvPr>
        </p:nvSpPr>
        <p:spPr/>
        <p:txBody>
          <a:bodyPr/>
          <a:lstStyle/>
          <a:p>
            <a:pPr>
              <a:lnSpc>
                <a:spcPts val="1580"/>
              </a:lnSpc>
            </a:pPr>
            <a:r>
              <a:rPr lang="en-US" sz="1400" dirty="0"/>
              <a:t>Continue antibody, start steroids, pulmonary consult</a:t>
            </a:r>
          </a:p>
        </p:txBody>
      </p:sp>
      <p:sp>
        <p:nvSpPr>
          <p:cNvPr id="5" name="Content Placeholder 4">
            <a:extLst>
              <a:ext uri="{FF2B5EF4-FFF2-40B4-BE49-F238E27FC236}">
                <a16:creationId xmlns:a16="http://schemas.microsoft.com/office/drawing/2014/main" id="{3715BD2C-1264-DF46-8593-664530C39AFD}"/>
              </a:ext>
            </a:extLst>
          </p:cNvPr>
          <p:cNvSpPr>
            <a:spLocks noGrp="1"/>
          </p:cNvSpPr>
          <p:nvPr>
            <p:ph idx="13"/>
          </p:nvPr>
        </p:nvSpPr>
        <p:spPr/>
        <p:txBody>
          <a:bodyPr/>
          <a:lstStyle/>
          <a:p>
            <a:r>
              <a:rPr lang="en-US" dirty="0"/>
              <a:t>Continue antibody</a:t>
            </a:r>
          </a:p>
        </p:txBody>
      </p:sp>
      <p:sp>
        <p:nvSpPr>
          <p:cNvPr id="7" name="Content Placeholder 6">
            <a:extLst>
              <a:ext uri="{FF2B5EF4-FFF2-40B4-BE49-F238E27FC236}">
                <a16:creationId xmlns:a16="http://schemas.microsoft.com/office/drawing/2014/main" id="{A0B2E7E4-6942-F144-A811-A19700BAACF4}"/>
              </a:ext>
            </a:extLst>
          </p:cNvPr>
          <p:cNvSpPr>
            <a:spLocks noGrp="1"/>
          </p:cNvSpPr>
          <p:nvPr>
            <p:ph idx="15"/>
          </p:nvPr>
        </p:nvSpPr>
        <p:spPr>
          <a:xfrm>
            <a:off x="2699792" y="4065116"/>
            <a:ext cx="2838056" cy="432048"/>
          </a:xfrm>
        </p:spPr>
        <p:txBody>
          <a:bodyPr/>
          <a:lstStyle/>
          <a:p>
            <a:pPr>
              <a:lnSpc>
                <a:spcPts val="1480"/>
              </a:lnSpc>
            </a:pPr>
            <a:r>
              <a:rPr lang="en-US" sz="1400" dirty="0"/>
              <a:t>Hold antibody and resume</a:t>
            </a:r>
            <a:br>
              <a:rPr lang="en-US" sz="1400" dirty="0"/>
            </a:br>
            <a:r>
              <a:rPr lang="en-US" sz="1400" dirty="0"/>
              <a:t> when toxicity has improved</a:t>
            </a:r>
          </a:p>
        </p:txBody>
      </p:sp>
      <p:sp>
        <p:nvSpPr>
          <p:cNvPr id="9" name="Content Placeholder 8">
            <a:extLst>
              <a:ext uri="{FF2B5EF4-FFF2-40B4-BE49-F238E27FC236}">
                <a16:creationId xmlns:a16="http://schemas.microsoft.com/office/drawing/2014/main" id="{8723FC50-B87A-8846-96CC-F4842B2DADF1}"/>
              </a:ext>
            </a:extLst>
          </p:cNvPr>
          <p:cNvSpPr>
            <a:spLocks noGrp="1"/>
          </p:cNvSpPr>
          <p:nvPr>
            <p:ph idx="17"/>
          </p:nvPr>
        </p:nvSpPr>
        <p:spPr/>
        <p:txBody>
          <a:bodyPr/>
          <a:lstStyle/>
          <a:p>
            <a:r>
              <a:rPr lang="en-US" dirty="0"/>
              <a:t>Discontinue antibody</a:t>
            </a:r>
          </a:p>
        </p:txBody>
      </p:sp>
      <p:sp>
        <p:nvSpPr>
          <p:cNvPr id="10" name="Content Placeholder 9">
            <a:extLst>
              <a:ext uri="{FF2B5EF4-FFF2-40B4-BE49-F238E27FC236}">
                <a16:creationId xmlns:a16="http://schemas.microsoft.com/office/drawing/2014/main" id="{778D9BB7-9E8B-7C44-B812-1AC86273209C}"/>
              </a:ext>
            </a:extLst>
          </p:cNvPr>
          <p:cNvSpPr>
            <a:spLocks noGrp="1"/>
          </p:cNvSpPr>
          <p:nvPr>
            <p:ph idx="18"/>
          </p:nvPr>
        </p:nvSpPr>
        <p:spPr/>
        <p:txBody>
          <a:bodyPr/>
          <a:lstStyle/>
          <a:p>
            <a:r>
              <a:rPr lang="en-US" dirty="0"/>
              <a:t>Continue antibody</a:t>
            </a:r>
          </a:p>
        </p:txBody>
      </p:sp>
      <p:sp>
        <p:nvSpPr>
          <p:cNvPr id="11" name="Content Placeholder 10">
            <a:extLst>
              <a:ext uri="{FF2B5EF4-FFF2-40B4-BE49-F238E27FC236}">
                <a16:creationId xmlns:a16="http://schemas.microsoft.com/office/drawing/2014/main" id="{3CA0EEE2-97D5-9C47-A29C-B6163962A6AC}"/>
              </a:ext>
            </a:extLst>
          </p:cNvPr>
          <p:cNvSpPr>
            <a:spLocks noGrp="1"/>
          </p:cNvSpPr>
          <p:nvPr>
            <p:ph idx="19"/>
          </p:nvPr>
        </p:nvSpPr>
        <p:spPr/>
        <p:txBody>
          <a:bodyPr/>
          <a:lstStyle/>
          <a:p>
            <a:pPr>
              <a:lnSpc>
                <a:spcPts val="1340"/>
              </a:lnSpc>
            </a:pPr>
            <a:r>
              <a:rPr lang="en-US" sz="1200" dirty="0">
                <a:solidFill>
                  <a:srgbClr val="FFFFFF"/>
                </a:solidFill>
              </a:rPr>
              <a:t>Hold antibody, administer corticosteroids, resume when toxicity has improved</a:t>
            </a:r>
          </a:p>
        </p:txBody>
      </p:sp>
      <p:sp>
        <p:nvSpPr>
          <p:cNvPr id="13" name="Content Placeholder 12">
            <a:extLst>
              <a:ext uri="{FF2B5EF4-FFF2-40B4-BE49-F238E27FC236}">
                <a16:creationId xmlns:a16="http://schemas.microsoft.com/office/drawing/2014/main" id="{04DC8F36-817E-674C-8269-E63B2E08D9E4}"/>
              </a:ext>
            </a:extLst>
          </p:cNvPr>
          <p:cNvSpPr>
            <a:spLocks noGrp="1"/>
          </p:cNvSpPr>
          <p:nvPr>
            <p:ph idx="21"/>
          </p:nvPr>
        </p:nvSpPr>
        <p:spPr/>
        <p:txBody>
          <a:bodyPr/>
          <a:lstStyle/>
          <a:p>
            <a:r>
              <a:rPr lang="en-US" dirty="0"/>
              <a:t>Discontinue antibody</a:t>
            </a:r>
          </a:p>
        </p:txBody>
      </p:sp>
      <p:sp>
        <p:nvSpPr>
          <p:cNvPr id="14" name="Content Placeholder 13">
            <a:extLst>
              <a:ext uri="{FF2B5EF4-FFF2-40B4-BE49-F238E27FC236}">
                <a16:creationId xmlns:a16="http://schemas.microsoft.com/office/drawing/2014/main" id="{97DC92CC-8994-4747-B4D9-905648526B16}"/>
              </a:ext>
            </a:extLst>
          </p:cNvPr>
          <p:cNvSpPr>
            <a:spLocks noGrp="1"/>
          </p:cNvSpPr>
          <p:nvPr>
            <p:ph idx="22"/>
          </p:nvPr>
        </p:nvSpPr>
        <p:spPr>
          <a:xfrm>
            <a:off x="5622376" y="3593942"/>
            <a:ext cx="2838056" cy="432048"/>
          </a:xfrm>
        </p:spPr>
        <p:txBody>
          <a:bodyPr/>
          <a:lstStyle/>
          <a:p>
            <a:pPr>
              <a:lnSpc>
                <a:spcPts val="1120"/>
              </a:lnSpc>
            </a:pPr>
            <a:r>
              <a:rPr lang="en-US" sz="1200" dirty="0"/>
              <a:t>Discontinue if decreased O</a:t>
            </a:r>
            <a:r>
              <a:rPr lang="en-US" sz="1200" baseline="-25000" dirty="0"/>
              <a:t>2</a:t>
            </a:r>
            <a:r>
              <a:rPr lang="en-US" sz="1200" dirty="0"/>
              <a:t> saturation; </a:t>
            </a:r>
            <a:br>
              <a:rPr lang="en-US" sz="1200" dirty="0"/>
            </a:br>
            <a:r>
              <a:rPr lang="en-US" sz="1200" dirty="0"/>
              <a:t>else hold, administer steroids,</a:t>
            </a:r>
            <a:br>
              <a:rPr lang="en-US" sz="1200" dirty="0"/>
            </a:br>
            <a:r>
              <a:rPr lang="en-US" sz="1200" dirty="0"/>
              <a:t> resume when improved</a:t>
            </a:r>
          </a:p>
        </p:txBody>
      </p:sp>
      <p:sp>
        <p:nvSpPr>
          <p:cNvPr id="15" name="Content Placeholder 14">
            <a:extLst>
              <a:ext uri="{FF2B5EF4-FFF2-40B4-BE49-F238E27FC236}">
                <a16:creationId xmlns:a16="http://schemas.microsoft.com/office/drawing/2014/main" id="{F345D237-65DF-F548-B037-D4F0E176FD9D}"/>
              </a:ext>
            </a:extLst>
          </p:cNvPr>
          <p:cNvSpPr>
            <a:spLocks noGrp="1"/>
          </p:cNvSpPr>
          <p:nvPr>
            <p:ph idx="23"/>
          </p:nvPr>
        </p:nvSpPr>
        <p:spPr/>
        <p:txBody>
          <a:bodyPr/>
          <a:lstStyle/>
          <a:p>
            <a:r>
              <a:rPr lang="en-US" dirty="0"/>
              <a:t>Discontinue antibody</a:t>
            </a:r>
          </a:p>
        </p:txBody>
      </p:sp>
      <p:sp>
        <p:nvSpPr>
          <p:cNvPr id="17" name="Content Placeholder 16">
            <a:extLst>
              <a:ext uri="{FF2B5EF4-FFF2-40B4-BE49-F238E27FC236}">
                <a16:creationId xmlns:a16="http://schemas.microsoft.com/office/drawing/2014/main" id="{C080C3EE-F4D4-1948-9738-71AB3A3F7F6C}"/>
              </a:ext>
            </a:extLst>
          </p:cNvPr>
          <p:cNvSpPr>
            <a:spLocks noGrp="1"/>
          </p:cNvSpPr>
          <p:nvPr>
            <p:ph idx="25"/>
          </p:nvPr>
        </p:nvSpPr>
        <p:spPr>
          <a:xfrm>
            <a:off x="5622376" y="5049180"/>
            <a:ext cx="2838056" cy="432048"/>
          </a:xfrm>
        </p:spPr>
        <p:txBody>
          <a:bodyPr/>
          <a:lstStyle/>
          <a:p>
            <a:pPr>
              <a:lnSpc>
                <a:spcPts val="1720"/>
              </a:lnSpc>
            </a:pPr>
            <a:r>
              <a:rPr lang="en-US" sz="1600" dirty="0"/>
              <a:t>Discontinue antibody </a:t>
            </a:r>
            <a:br>
              <a:rPr lang="en-US" sz="1600" dirty="0"/>
            </a:br>
            <a:r>
              <a:rPr lang="en-US" sz="1600" dirty="0"/>
              <a:t>and administer steroids</a:t>
            </a:r>
          </a:p>
        </p:txBody>
      </p:sp>
      <p:sp>
        <p:nvSpPr>
          <p:cNvPr id="18" name="Content Placeholder 17">
            <a:extLst>
              <a:ext uri="{FF2B5EF4-FFF2-40B4-BE49-F238E27FC236}">
                <a16:creationId xmlns:a16="http://schemas.microsoft.com/office/drawing/2014/main" id="{3DEA4A18-2390-0742-8E84-240667BE560D}"/>
              </a:ext>
            </a:extLst>
          </p:cNvPr>
          <p:cNvSpPr>
            <a:spLocks noGrp="1"/>
          </p:cNvSpPr>
          <p:nvPr>
            <p:ph idx="26"/>
          </p:nvPr>
        </p:nvSpPr>
        <p:spPr/>
        <p:txBody>
          <a:bodyPr/>
          <a:lstStyle/>
          <a:p>
            <a:r>
              <a:rPr lang="en-US" dirty="0"/>
              <a:t>Discontinue antibody</a:t>
            </a:r>
          </a:p>
        </p:txBody>
      </p:sp>
      <p:sp>
        <p:nvSpPr>
          <p:cNvPr id="19" name="Content Placeholder 18">
            <a:extLst>
              <a:ext uri="{FF2B5EF4-FFF2-40B4-BE49-F238E27FC236}">
                <a16:creationId xmlns:a16="http://schemas.microsoft.com/office/drawing/2014/main" id="{CA03F2A7-F280-2245-B391-172D153D162C}"/>
              </a:ext>
            </a:extLst>
          </p:cNvPr>
          <p:cNvSpPr>
            <a:spLocks noGrp="1"/>
          </p:cNvSpPr>
          <p:nvPr>
            <p:ph idx="27"/>
          </p:nvPr>
        </p:nvSpPr>
        <p:spPr>
          <a:xfrm>
            <a:off x="2699792" y="1768372"/>
            <a:ext cx="2838056" cy="271884"/>
          </a:xfrm>
        </p:spPr>
        <p:txBody>
          <a:bodyPr/>
          <a:lstStyle/>
          <a:p>
            <a:pPr>
              <a:lnSpc>
                <a:spcPts val="1240"/>
              </a:lnSpc>
            </a:pPr>
            <a:r>
              <a:rPr lang="en-US" sz="1200" dirty="0"/>
              <a:t>Evidence of pneumonitis in 1 lobe, </a:t>
            </a:r>
            <a:br>
              <a:rPr lang="en-US" sz="1200" dirty="0"/>
            </a:br>
            <a:r>
              <a:rPr lang="en-US" sz="1200" dirty="0"/>
              <a:t>no symptoms</a:t>
            </a:r>
          </a:p>
        </p:txBody>
      </p:sp>
      <p:sp>
        <p:nvSpPr>
          <p:cNvPr id="20" name="Content Placeholder 19">
            <a:extLst>
              <a:ext uri="{FF2B5EF4-FFF2-40B4-BE49-F238E27FC236}">
                <a16:creationId xmlns:a16="http://schemas.microsoft.com/office/drawing/2014/main" id="{1B4A0C2B-F569-9943-BBAC-DCAD007321F8}"/>
              </a:ext>
            </a:extLst>
          </p:cNvPr>
          <p:cNvSpPr>
            <a:spLocks noGrp="1"/>
          </p:cNvSpPr>
          <p:nvPr>
            <p:ph idx="28"/>
          </p:nvPr>
        </p:nvSpPr>
        <p:spPr>
          <a:xfrm>
            <a:off x="5615382" y="1768372"/>
            <a:ext cx="2838056" cy="271884"/>
          </a:xfrm>
        </p:spPr>
        <p:txBody>
          <a:bodyPr/>
          <a:lstStyle/>
          <a:p>
            <a:pPr>
              <a:lnSpc>
                <a:spcPts val="1240"/>
              </a:lnSpc>
            </a:pPr>
            <a:r>
              <a:rPr lang="en-US" sz="1200" dirty="0"/>
              <a:t>Evidence of pneumonitis in both lungs, mild SOB and cough</a:t>
            </a:r>
          </a:p>
        </p:txBody>
      </p:sp>
      <p:sp>
        <p:nvSpPr>
          <p:cNvPr id="21" name="Content Placeholder 6">
            <a:extLst>
              <a:ext uri="{FF2B5EF4-FFF2-40B4-BE49-F238E27FC236}">
                <a16:creationId xmlns:a16="http://schemas.microsoft.com/office/drawing/2014/main" id="{32CCCD92-66A8-0D4C-AB93-13A158C4181F}"/>
              </a:ext>
            </a:extLst>
          </p:cNvPr>
          <p:cNvSpPr>
            <a:spLocks noGrp="1"/>
          </p:cNvSpPr>
          <p:nvPr>
            <p:ph idx="16"/>
          </p:nvPr>
        </p:nvSpPr>
        <p:spPr>
          <a:xfrm>
            <a:off x="2699792" y="4545924"/>
            <a:ext cx="2838056" cy="432048"/>
          </a:xfrm>
        </p:spPr>
        <p:txBody>
          <a:bodyPr/>
          <a:lstStyle/>
          <a:p>
            <a:pPr>
              <a:lnSpc>
                <a:spcPts val="1480"/>
              </a:lnSpc>
            </a:pPr>
            <a:r>
              <a:rPr lang="en-US" sz="1400" dirty="0"/>
              <a:t>Hold antibody and resume </a:t>
            </a:r>
            <a:br>
              <a:rPr lang="en-US" sz="1400" dirty="0"/>
            </a:br>
            <a:r>
              <a:rPr lang="en-US" sz="1400" dirty="0"/>
              <a:t>when toxicity has improved</a:t>
            </a:r>
          </a:p>
        </p:txBody>
      </p:sp>
      <p:sp>
        <p:nvSpPr>
          <p:cNvPr id="22" name="Content Placeholder 14">
            <a:extLst>
              <a:ext uri="{FF2B5EF4-FFF2-40B4-BE49-F238E27FC236}">
                <a16:creationId xmlns:a16="http://schemas.microsoft.com/office/drawing/2014/main" id="{4149CF76-A263-4441-9BD3-5417F2547468}"/>
              </a:ext>
            </a:extLst>
          </p:cNvPr>
          <p:cNvSpPr>
            <a:spLocks noGrp="1"/>
          </p:cNvSpPr>
          <p:nvPr>
            <p:ph idx="24"/>
          </p:nvPr>
        </p:nvSpPr>
        <p:spPr/>
        <p:txBody>
          <a:bodyPr/>
          <a:lstStyle/>
          <a:p>
            <a:r>
              <a:rPr lang="en-US" dirty="0"/>
              <a:t>Discontinue antibody</a:t>
            </a:r>
          </a:p>
        </p:txBody>
      </p:sp>
      <p:sp>
        <p:nvSpPr>
          <p:cNvPr id="23" name="Content Placeholder 4">
            <a:extLst>
              <a:ext uri="{FF2B5EF4-FFF2-40B4-BE49-F238E27FC236}">
                <a16:creationId xmlns:a16="http://schemas.microsoft.com/office/drawing/2014/main" id="{3395E91C-FA25-8449-A14C-B1A10AD4189C}"/>
              </a:ext>
            </a:extLst>
          </p:cNvPr>
          <p:cNvSpPr>
            <a:spLocks noGrp="1"/>
          </p:cNvSpPr>
          <p:nvPr>
            <p:ph idx="14"/>
          </p:nvPr>
        </p:nvSpPr>
        <p:spPr/>
        <p:txBody>
          <a:bodyPr/>
          <a:lstStyle/>
          <a:p>
            <a:r>
              <a:rPr lang="en-US" dirty="0"/>
              <a:t>Continue antibody</a:t>
            </a:r>
          </a:p>
        </p:txBody>
      </p:sp>
      <p:sp>
        <p:nvSpPr>
          <p:cNvPr id="24" name="Content Placeholder 4">
            <a:extLst>
              <a:ext uri="{FF2B5EF4-FFF2-40B4-BE49-F238E27FC236}">
                <a16:creationId xmlns:a16="http://schemas.microsoft.com/office/drawing/2014/main" id="{5973045C-AF53-C848-9C17-A0E02D8F70FF}"/>
              </a:ext>
            </a:extLst>
          </p:cNvPr>
          <p:cNvSpPr>
            <a:spLocks noGrp="1"/>
          </p:cNvSpPr>
          <p:nvPr>
            <p:ph idx="12"/>
          </p:nvPr>
        </p:nvSpPr>
        <p:spPr/>
        <p:txBody>
          <a:bodyPr/>
          <a:lstStyle/>
          <a:p>
            <a:r>
              <a:rPr lang="en-US" dirty="0"/>
              <a:t>Continue antibody</a:t>
            </a:r>
          </a:p>
        </p:txBody>
      </p:sp>
      <p:sp>
        <p:nvSpPr>
          <p:cNvPr id="26" name="Content Placeholder 16">
            <a:extLst>
              <a:ext uri="{FF2B5EF4-FFF2-40B4-BE49-F238E27FC236}">
                <a16:creationId xmlns:a16="http://schemas.microsoft.com/office/drawing/2014/main" id="{22746183-EB04-4646-B217-47423C4EEEB0}"/>
              </a:ext>
            </a:extLst>
          </p:cNvPr>
          <p:cNvSpPr>
            <a:spLocks noGrp="1"/>
          </p:cNvSpPr>
          <p:nvPr>
            <p:ph idx="20"/>
          </p:nvPr>
        </p:nvSpPr>
        <p:spPr>
          <a:xfrm>
            <a:off x="5622376" y="2624580"/>
            <a:ext cx="2838056" cy="432048"/>
          </a:xfrm>
        </p:spPr>
        <p:txBody>
          <a:bodyPr/>
          <a:lstStyle/>
          <a:p>
            <a:pPr>
              <a:lnSpc>
                <a:spcPts val="1060"/>
              </a:lnSpc>
            </a:pPr>
            <a:r>
              <a:rPr lang="en-US" sz="1250" dirty="0"/>
              <a:t>Hold antibody, administer </a:t>
            </a:r>
            <a:br>
              <a:rPr lang="en-US" sz="1250" dirty="0"/>
            </a:br>
            <a:r>
              <a:rPr lang="en-US" sz="1250" dirty="0"/>
              <a:t>corticosteroids, resume when </a:t>
            </a:r>
            <a:br>
              <a:rPr lang="en-US" sz="1250" dirty="0"/>
            </a:br>
            <a:r>
              <a:rPr lang="en-US" sz="1250" dirty="0"/>
              <a:t>toxicity has improved</a:t>
            </a:r>
          </a:p>
        </p:txBody>
      </p:sp>
    </p:spTree>
    <p:custDataLst>
      <p:tags r:id="rId1"/>
    </p:custDataLst>
    <p:extLst>
      <p:ext uri="{BB962C8B-B14F-4D97-AF65-F5344CB8AC3E}">
        <p14:creationId xmlns:p14="http://schemas.microsoft.com/office/powerpoint/2010/main" val="723792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B5D5-EA54-1D46-ADC0-AF4F1AE93B39}"/>
              </a:ext>
            </a:extLst>
          </p:cNvPr>
          <p:cNvSpPr>
            <a:spLocks noGrp="1"/>
          </p:cNvSpPr>
          <p:nvPr>
            <p:ph type="title"/>
          </p:nvPr>
        </p:nvSpPr>
        <p:spPr/>
        <p:txBody>
          <a:bodyPr/>
          <a:lstStyle/>
          <a:p>
            <a:r>
              <a:rPr lang="en-US" sz="2200" dirty="0"/>
              <a:t>A patient who is experiencing a good response to an anti-PD-1/</a:t>
            </a:r>
            <a:br>
              <a:rPr lang="en-US" sz="2200" dirty="0"/>
            </a:br>
            <a:r>
              <a:rPr lang="en-US" sz="2200" dirty="0"/>
              <a:t>PD-L1 antibody for metastatic NSCLC reports an increase in stool movements. What would you recommend if the number of stools per day were . . .</a:t>
            </a:r>
          </a:p>
        </p:txBody>
      </p:sp>
      <p:sp>
        <p:nvSpPr>
          <p:cNvPr id="3" name="Content Placeholder 2">
            <a:extLst>
              <a:ext uri="{FF2B5EF4-FFF2-40B4-BE49-F238E27FC236}">
                <a16:creationId xmlns:a16="http://schemas.microsoft.com/office/drawing/2014/main" id="{B5B0F037-49CE-CF49-BBF6-0983FAB76A9D}"/>
              </a:ext>
            </a:extLst>
          </p:cNvPr>
          <p:cNvSpPr>
            <a:spLocks noGrp="1"/>
          </p:cNvSpPr>
          <p:nvPr>
            <p:ph idx="11"/>
          </p:nvPr>
        </p:nvSpPr>
        <p:spPr>
          <a:xfrm>
            <a:off x="2699792" y="2146294"/>
            <a:ext cx="2838056" cy="432048"/>
          </a:xfrm>
        </p:spPr>
        <p:txBody>
          <a:bodyPr/>
          <a:lstStyle/>
          <a:p>
            <a:pPr>
              <a:lnSpc>
                <a:spcPts val="960"/>
              </a:lnSpc>
            </a:pPr>
            <a:r>
              <a:rPr lang="en-US" sz="1200" dirty="0">
                <a:solidFill>
                  <a:srgbClr val="FFFFFF"/>
                </a:solidFill>
              </a:rPr>
              <a:t>Hold antibody, administer corticosteroids, resume at same/reduced dose when toxicity has improved</a:t>
            </a:r>
          </a:p>
        </p:txBody>
      </p:sp>
      <p:sp>
        <p:nvSpPr>
          <p:cNvPr id="5" name="Content Placeholder 4">
            <a:extLst>
              <a:ext uri="{FF2B5EF4-FFF2-40B4-BE49-F238E27FC236}">
                <a16:creationId xmlns:a16="http://schemas.microsoft.com/office/drawing/2014/main" id="{082DC5D2-3668-E644-932B-EACBAB196CB2}"/>
              </a:ext>
            </a:extLst>
          </p:cNvPr>
          <p:cNvSpPr>
            <a:spLocks noGrp="1"/>
          </p:cNvSpPr>
          <p:nvPr>
            <p:ph idx="13"/>
          </p:nvPr>
        </p:nvSpPr>
        <p:spPr>
          <a:xfrm>
            <a:off x="2699792" y="3103782"/>
            <a:ext cx="2838056" cy="432048"/>
          </a:xfrm>
        </p:spPr>
        <p:txBody>
          <a:bodyPr/>
          <a:lstStyle/>
          <a:p>
            <a:pPr>
              <a:lnSpc>
                <a:spcPts val="960"/>
              </a:lnSpc>
            </a:pPr>
            <a:r>
              <a:rPr lang="en-US" sz="1250" dirty="0"/>
              <a:t>Hold antibody, administer corticosteroids, resume when </a:t>
            </a:r>
            <a:br>
              <a:rPr lang="en-US" sz="1250" dirty="0"/>
            </a:br>
            <a:r>
              <a:rPr lang="en-US" sz="1250" dirty="0"/>
              <a:t>toxicity has improved</a:t>
            </a:r>
          </a:p>
        </p:txBody>
      </p:sp>
      <p:sp>
        <p:nvSpPr>
          <p:cNvPr id="7" name="Content Placeholder 6">
            <a:extLst>
              <a:ext uri="{FF2B5EF4-FFF2-40B4-BE49-F238E27FC236}">
                <a16:creationId xmlns:a16="http://schemas.microsoft.com/office/drawing/2014/main" id="{33123062-195F-4E47-AB6B-3D4644594AFA}"/>
              </a:ext>
            </a:extLst>
          </p:cNvPr>
          <p:cNvSpPr>
            <a:spLocks noGrp="1"/>
          </p:cNvSpPr>
          <p:nvPr>
            <p:ph idx="15"/>
          </p:nvPr>
        </p:nvSpPr>
        <p:spPr/>
        <p:txBody>
          <a:bodyPr/>
          <a:lstStyle/>
          <a:p>
            <a:r>
              <a:rPr lang="en-US" dirty="0"/>
              <a:t>Continue antibody</a:t>
            </a:r>
          </a:p>
        </p:txBody>
      </p:sp>
      <p:sp>
        <p:nvSpPr>
          <p:cNvPr id="9" name="Content Placeholder 8">
            <a:extLst>
              <a:ext uri="{FF2B5EF4-FFF2-40B4-BE49-F238E27FC236}">
                <a16:creationId xmlns:a16="http://schemas.microsoft.com/office/drawing/2014/main" id="{F5280E7D-A7D1-FC46-9DCF-B30F20915910}"/>
              </a:ext>
            </a:extLst>
          </p:cNvPr>
          <p:cNvSpPr>
            <a:spLocks noGrp="1"/>
          </p:cNvSpPr>
          <p:nvPr>
            <p:ph idx="17"/>
          </p:nvPr>
        </p:nvSpPr>
        <p:spPr/>
        <p:txBody>
          <a:bodyPr/>
          <a:lstStyle/>
          <a:p>
            <a:r>
              <a:rPr lang="en-US" dirty="0"/>
              <a:t>Continue antibody</a:t>
            </a:r>
          </a:p>
        </p:txBody>
      </p:sp>
      <p:sp>
        <p:nvSpPr>
          <p:cNvPr id="10" name="Content Placeholder 9">
            <a:extLst>
              <a:ext uri="{FF2B5EF4-FFF2-40B4-BE49-F238E27FC236}">
                <a16:creationId xmlns:a16="http://schemas.microsoft.com/office/drawing/2014/main" id="{AA5F5F9D-6F59-6C43-BBEE-D8F315D4A333}"/>
              </a:ext>
            </a:extLst>
          </p:cNvPr>
          <p:cNvSpPr>
            <a:spLocks noGrp="1"/>
          </p:cNvSpPr>
          <p:nvPr>
            <p:ph idx="18"/>
          </p:nvPr>
        </p:nvSpPr>
        <p:spPr/>
        <p:txBody>
          <a:bodyPr/>
          <a:lstStyle/>
          <a:p>
            <a:r>
              <a:rPr lang="en-US" dirty="0"/>
              <a:t>Continue antibody</a:t>
            </a:r>
          </a:p>
        </p:txBody>
      </p:sp>
      <p:sp>
        <p:nvSpPr>
          <p:cNvPr id="11" name="Content Placeholder 10">
            <a:extLst>
              <a:ext uri="{FF2B5EF4-FFF2-40B4-BE49-F238E27FC236}">
                <a16:creationId xmlns:a16="http://schemas.microsoft.com/office/drawing/2014/main" id="{04E075B9-8BF0-4447-A9E1-09D17C4A4D9F}"/>
              </a:ext>
            </a:extLst>
          </p:cNvPr>
          <p:cNvSpPr>
            <a:spLocks noGrp="1"/>
          </p:cNvSpPr>
          <p:nvPr>
            <p:ph idx="19"/>
          </p:nvPr>
        </p:nvSpPr>
        <p:spPr>
          <a:xfrm>
            <a:off x="5622376" y="2146294"/>
            <a:ext cx="2838056" cy="432048"/>
          </a:xfrm>
        </p:spPr>
        <p:txBody>
          <a:bodyPr/>
          <a:lstStyle/>
          <a:p>
            <a:pPr>
              <a:lnSpc>
                <a:spcPts val="960"/>
              </a:lnSpc>
            </a:pPr>
            <a:r>
              <a:rPr lang="en-US" sz="1200" dirty="0">
                <a:solidFill>
                  <a:srgbClr val="FFFFFF"/>
                </a:solidFill>
              </a:rPr>
              <a:t>Hold antibody, administer corticosteroids, resume at same/reduced dose when toxicity has improved</a:t>
            </a:r>
          </a:p>
        </p:txBody>
      </p:sp>
      <p:sp>
        <p:nvSpPr>
          <p:cNvPr id="13" name="Content Placeholder 12">
            <a:extLst>
              <a:ext uri="{FF2B5EF4-FFF2-40B4-BE49-F238E27FC236}">
                <a16:creationId xmlns:a16="http://schemas.microsoft.com/office/drawing/2014/main" id="{47D40170-B2A4-3B4F-9CD8-0B6D7262C20A}"/>
              </a:ext>
            </a:extLst>
          </p:cNvPr>
          <p:cNvSpPr>
            <a:spLocks noGrp="1"/>
          </p:cNvSpPr>
          <p:nvPr>
            <p:ph idx="21"/>
          </p:nvPr>
        </p:nvSpPr>
        <p:spPr/>
        <p:txBody>
          <a:bodyPr/>
          <a:lstStyle/>
          <a:p>
            <a:r>
              <a:rPr lang="en-US" dirty="0"/>
              <a:t>Discontinue antibody</a:t>
            </a:r>
          </a:p>
        </p:txBody>
      </p:sp>
      <p:sp>
        <p:nvSpPr>
          <p:cNvPr id="15" name="Content Placeholder 14">
            <a:extLst>
              <a:ext uri="{FF2B5EF4-FFF2-40B4-BE49-F238E27FC236}">
                <a16:creationId xmlns:a16="http://schemas.microsoft.com/office/drawing/2014/main" id="{317AAEDE-FAAC-BE4B-BDFD-2B129C6B7434}"/>
              </a:ext>
            </a:extLst>
          </p:cNvPr>
          <p:cNvSpPr>
            <a:spLocks noGrp="1"/>
          </p:cNvSpPr>
          <p:nvPr>
            <p:ph idx="23"/>
          </p:nvPr>
        </p:nvSpPr>
        <p:spPr>
          <a:xfrm>
            <a:off x="5622376" y="4067703"/>
            <a:ext cx="2838056" cy="432048"/>
          </a:xfrm>
        </p:spPr>
        <p:txBody>
          <a:bodyPr/>
          <a:lstStyle/>
          <a:p>
            <a:pPr>
              <a:lnSpc>
                <a:spcPts val="1720"/>
              </a:lnSpc>
            </a:pPr>
            <a:r>
              <a:rPr lang="en-US" sz="1600" dirty="0"/>
              <a:t>Hold antibody, resume </a:t>
            </a:r>
            <a:br>
              <a:rPr lang="en-US" sz="1600" dirty="0"/>
            </a:br>
            <a:r>
              <a:rPr lang="en-US" sz="1600" dirty="0"/>
              <a:t>when toxicity has improved</a:t>
            </a:r>
          </a:p>
        </p:txBody>
      </p:sp>
      <p:sp>
        <p:nvSpPr>
          <p:cNvPr id="19" name="Content Placeholder 18">
            <a:extLst>
              <a:ext uri="{FF2B5EF4-FFF2-40B4-BE49-F238E27FC236}">
                <a16:creationId xmlns:a16="http://schemas.microsoft.com/office/drawing/2014/main" id="{5EE28397-8920-A645-98BA-881994BCC47C}"/>
              </a:ext>
            </a:extLst>
          </p:cNvPr>
          <p:cNvSpPr>
            <a:spLocks noGrp="1"/>
          </p:cNvSpPr>
          <p:nvPr>
            <p:ph idx="27"/>
          </p:nvPr>
        </p:nvSpPr>
        <p:spPr/>
        <p:txBody>
          <a:bodyPr/>
          <a:lstStyle/>
          <a:p>
            <a:r>
              <a:rPr lang="en-US" sz="1200" dirty="0"/>
              <a:t>3 stools over baseline per day</a:t>
            </a:r>
          </a:p>
        </p:txBody>
      </p:sp>
      <p:sp>
        <p:nvSpPr>
          <p:cNvPr id="20" name="Content Placeholder 19">
            <a:extLst>
              <a:ext uri="{FF2B5EF4-FFF2-40B4-BE49-F238E27FC236}">
                <a16:creationId xmlns:a16="http://schemas.microsoft.com/office/drawing/2014/main" id="{D984EEA6-ECBD-9144-AD43-671B1DD958BE}"/>
              </a:ext>
            </a:extLst>
          </p:cNvPr>
          <p:cNvSpPr>
            <a:spLocks noGrp="1"/>
          </p:cNvSpPr>
          <p:nvPr>
            <p:ph idx="28"/>
          </p:nvPr>
        </p:nvSpPr>
        <p:spPr/>
        <p:txBody>
          <a:bodyPr/>
          <a:lstStyle/>
          <a:p>
            <a:r>
              <a:rPr lang="en-US" sz="1200" dirty="0"/>
              <a:t>6 stools over baseline per day</a:t>
            </a:r>
          </a:p>
        </p:txBody>
      </p:sp>
      <p:sp>
        <p:nvSpPr>
          <p:cNvPr id="25" name="Content Placeholder 16">
            <a:extLst>
              <a:ext uri="{FF2B5EF4-FFF2-40B4-BE49-F238E27FC236}">
                <a16:creationId xmlns:a16="http://schemas.microsoft.com/office/drawing/2014/main" id="{2FE47C2C-777A-F245-B861-46A2B9C1CFE6}"/>
              </a:ext>
            </a:extLst>
          </p:cNvPr>
          <p:cNvSpPr>
            <a:spLocks noGrp="1"/>
          </p:cNvSpPr>
          <p:nvPr>
            <p:ph idx="16"/>
          </p:nvPr>
        </p:nvSpPr>
        <p:spPr>
          <a:xfrm>
            <a:off x="2699792" y="4581128"/>
            <a:ext cx="2838056" cy="432048"/>
          </a:xfrm>
        </p:spPr>
        <p:txBody>
          <a:bodyPr/>
          <a:lstStyle/>
          <a:p>
            <a:pPr>
              <a:lnSpc>
                <a:spcPts val="960"/>
              </a:lnSpc>
            </a:pPr>
            <a:r>
              <a:rPr lang="en-US" sz="1250" dirty="0"/>
              <a:t>Hold antibody, administer corticosteroids, resume when</a:t>
            </a:r>
            <a:br>
              <a:rPr lang="en-US" sz="1250" dirty="0"/>
            </a:br>
            <a:r>
              <a:rPr lang="en-US" sz="1250" dirty="0"/>
              <a:t> toxicity has improved</a:t>
            </a:r>
          </a:p>
        </p:txBody>
      </p:sp>
      <p:sp>
        <p:nvSpPr>
          <p:cNvPr id="28" name="Content Placeholder 16">
            <a:extLst>
              <a:ext uri="{FF2B5EF4-FFF2-40B4-BE49-F238E27FC236}">
                <a16:creationId xmlns:a16="http://schemas.microsoft.com/office/drawing/2014/main" id="{9253FF10-0785-7647-ACE6-96923D79881E}"/>
              </a:ext>
            </a:extLst>
          </p:cNvPr>
          <p:cNvSpPr>
            <a:spLocks noGrp="1"/>
          </p:cNvSpPr>
          <p:nvPr>
            <p:ph idx="25"/>
          </p:nvPr>
        </p:nvSpPr>
        <p:spPr>
          <a:xfrm>
            <a:off x="5622376" y="5040550"/>
            <a:ext cx="2838056" cy="432048"/>
          </a:xfrm>
        </p:spPr>
        <p:txBody>
          <a:bodyPr/>
          <a:lstStyle/>
          <a:p>
            <a:pPr>
              <a:lnSpc>
                <a:spcPts val="960"/>
              </a:lnSpc>
            </a:pPr>
            <a:r>
              <a:rPr lang="en-US" sz="1250" dirty="0"/>
              <a:t>Hold antibody, administer corticosteroids, resume when</a:t>
            </a:r>
            <a:br>
              <a:rPr lang="en-US" sz="1250" dirty="0"/>
            </a:br>
            <a:r>
              <a:rPr lang="en-US" sz="1250" dirty="0"/>
              <a:t> toxicity has improved</a:t>
            </a:r>
          </a:p>
        </p:txBody>
      </p:sp>
      <p:sp>
        <p:nvSpPr>
          <p:cNvPr id="31" name="Content Placeholder 16">
            <a:extLst>
              <a:ext uri="{FF2B5EF4-FFF2-40B4-BE49-F238E27FC236}">
                <a16:creationId xmlns:a16="http://schemas.microsoft.com/office/drawing/2014/main" id="{0BC1E01F-B316-DB47-A85E-E176150175D1}"/>
              </a:ext>
            </a:extLst>
          </p:cNvPr>
          <p:cNvSpPr>
            <a:spLocks noGrp="1"/>
          </p:cNvSpPr>
          <p:nvPr>
            <p:ph idx="26"/>
          </p:nvPr>
        </p:nvSpPr>
        <p:spPr>
          <a:xfrm>
            <a:off x="5615382" y="5544606"/>
            <a:ext cx="2838056" cy="432048"/>
          </a:xfrm>
        </p:spPr>
        <p:txBody>
          <a:bodyPr/>
          <a:lstStyle/>
          <a:p>
            <a:pPr>
              <a:lnSpc>
                <a:spcPts val="960"/>
              </a:lnSpc>
            </a:pPr>
            <a:r>
              <a:rPr lang="en-US" sz="1250" dirty="0"/>
              <a:t>Hold antibody, administer corticosteroids, resume when</a:t>
            </a:r>
            <a:br>
              <a:rPr lang="en-US" sz="1250" dirty="0"/>
            </a:br>
            <a:r>
              <a:rPr lang="en-US" sz="1250" dirty="0"/>
              <a:t> toxicity has improved</a:t>
            </a:r>
          </a:p>
        </p:txBody>
      </p:sp>
      <p:sp>
        <p:nvSpPr>
          <p:cNvPr id="32" name="Content Placeholder 12">
            <a:extLst>
              <a:ext uri="{FF2B5EF4-FFF2-40B4-BE49-F238E27FC236}">
                <a16:creationId xmlns:a16="http://schemas.microsoft.com/office/drawing/2014/main" id="{3B82813D-01A5-A143-813D-0917CF0176E5}"/>
              </a:ext>
            </a:extLst>
          </p:cNvPr>
          <p:cNvSpPr>
            <a:spLocks noGrp="1"/>
          </p:cNvSpPr>
          <p:nvPr>
            <p:ph idx="24"/>
          </p:nvPr>
        </p:nvSpPr>
        <p:spPr/>
        <p:txBody>
          <a:bodyPr/>
          <a:lstStyle/>
          <a:p>
            <a:r>
              <a:rPr lang="en-US" dirty="0"/>
              <a:t>Discontinue antibody</a:t>
            </a:r>
          </a:p>
        </p:txBody>
      </p:sp>
      <p:sp>
        <p:nvSpPr>
          <p:cNvPr id="21" name="Content Placeholder 14">
            <a:extLst>
              <a:ext uri="{FF2B5EF4-FFF2-40B4-BE49-F238E27FC236}">
                <a16:creationId xmlns:a16="http://schemas.microsoft.com/office/drawing/2014/main" id="{D5D96A89-9177-0948-8B27-56F02D68A8E5}"/>
              </a:ext>
            </a:extLst>
          </p:cNvPr>
          <p:cNvSpPr>
            <a:spLocks noGrp="1"/>
          </p:cNvSpPr>
          <p:nvPr>
            <p:ph idx="14"/>
          </p:nvPr>
        </p:nvSpPr>
        <p:spPr>
          <a:xfrm>
            <a:off x="2699792" y="3573016"/>
            <a:ext cx="2838056" cy="432048"/>
          </a:xfrm>
        </p:spPr>
        <p:txBody>
          <a:bodyPr/>
          <a:lstStyle/>
          <a:p>
            <a:pPr>
              <a:lnSpc>
                <a:spcPts val="1620"/>
              </a:lnSpc>
            </a:pPr>
            <a:r>
              <a:rPr lang="en-US" sz="1600" dirty="0"/>
              <a:t>Hold antibody, resume </a:t>
            </a:r>
            <a:br>
              <a:rPr lang="en-US" sz="1600" dirty="0"/>
            </a:br>
            <a:r>
              <a:rPr lang="en-US" sz="1600" dirty="0"/>
              <a:t>when toxicity has improved</a:t>
            </a:r>
          </a:p>
        </p:txBody>
      </p:sp>
      <p:sp>
        <p:nvSpPr>
          <p:cNvPr id="22" name="Content Placeholder 14">
            <a:extLst>
              <a:ext uri="{FF2B5EF4-FFF2-40B4-BE49-F238E27FC236}">
                <a16:creationId xmlns:a16="http://schemas.microsoft.com/office/drawing/2014/main" id="{3379AA61-9386-1B4B-B786-1D1AD9423C7A}"/>
              </a:ext>
            </a:extLst>
          </p:cNvPr>
          <p:cNvSpPr>
            <a:spLocks noGrp="1"/>
          </p:cNvSpPr>
          <p:nvPr>
            <p:ph idx="22"/>
          </p:nvPr>
        </p:nvSpPr>
        <p:spPr/>
        <p:txBody>
          <a:bodyPr/>
          <a:lstStyle/>
          <a:p>
            <a:pPr>
              <a:lnSpc>
                <a:spcPts val="1620"/>
              </a:lnSpc>
            </a:pPr>
            <a:r>
              <a:rPr lang="en-US" sz="1600" dirty="0"/>
              <a:t>Discontinue antibody </a:t>
            </a:r>
            <a:br>
              <a:rPr lang="en-US" sz="1600" dirty="0"/>
            </a:br>
            <a:r>
              <a:rPr lang="en-US" sz="1600" dirty="0"/>
              <a:t>and administer steroids </a:t>
            </a:r>
          </a:p>
        </p:txBody>
      </p:sp>
      <p:sp>
        <p:nvSpPr>
          <p:cNvPr id="23" name="Content Placeholder 14">
            <a:extLst>
              <a:ext uri="{FF2B5EF4-FFF2-40B4-BE49-F238E27FC236}">
                <a16:creationId xmlns:a16="http://schemas.microsoft.com/office/drawing/2014/main" id="{78057CBE-172F-834E-8403-FB1062EB8988}"/>
              </a:ext>
            </a:extLst>
          </p:cNvPr>
          <p:cNvSpPr>
            <a:spLocks noGrp="1"/>
          </p:cNvSpPr>
          <p:nvPr>
            <p:ph idx="12"/>
          </p:nvPr>
        </p:nvSpPr>
        <p:spPr/>
        <p:txBody>
          <a:bodyPr/>
          <a:lstStyle/>
          <a:p>
            <a:pPr>
              <a:lnSpc>
                <a:spcPts val="1620"/>
              </a:lnSpc>
            </a:pPr>
            <a:r>
              <a:rPr lang="en-US" sz="1600"/>
              <a:t>Hold antibody</a:t>
            </a:r>
            <a:r>
              <a:rPr lang="en-US" sz="1600" dirty="0"/>
              <a:t>, </a:t>
            </a:r>
            <a:r>
              <a:rPr lang="en-US" sz="1600"/>
              <a:t>resume </a:t>
            </a:r>
            <a:br>
              <a:rPr lang="en-US" sz="1600"/>
            </a:br>
            <a:r>
              <a:rPr lang="en-US" sz="1600"/>
              <a:t>when </a:t>
            </a:r>
            <a:r>
              <a:rPr lang="en-US" sz="1600" dirty="0"/>
              <a:t>toxicity has improved</a:t>
            </a:r>
          </a:p>
        </p:txBody>
      </p:sp>
      <p:sp>
        <p:nvSpPr>
          <p:cNvPr id="24" name="Content Placeholder 16">
            <a:extLst>
              <a:ext uri="{FF2B5EF4-FFF2-40B4-BE49-F238E27FC236}">
                <a16:creationId xmlns:a16="http://schemas.microsoft.com/office/drawing/2014/main" id="{26221B19-3A25-8644-ACDA-7A0A95F114FB}"/>
              </a:ext>
            </a:extLst>
          </p:cNvPr>
          <p:cNvSpPr>
            <a:spLocks noGrp="1"/>
          </p:cNvSpPr>
          <p:nvPr>
            <p:ph idx="20"/>
          </p:nvPr>
        </p:nvSpPr>
        <p:spPr>
          <a:xfrm>
            <a:off x="5622376" y="2632754"/>
            <a:ext cx="2838056" cy="432048"/>
          </a:xfrm>
        </p:spPr>
        <p:txBody>
          <a:bodyPr/>
          <a:lstStyle/>
          <a:p>
            <a:pPr>
              <a:lnSpc>
                <a:spcPts val="960"/>
              </a:lnSpc>
            </a:pPr>
            <a:r>
              <a:rPr lang="en-US" sz="1250" dirty="0"/>
              <a:t>Hold antibody, administer corticosteroids, possibly resume when</a:t>
            </a:r>
            <a:br>
              <a:rPr lang="en-US" sz="1250" dirty="0"/>
            </a:br>
            <a:r>
              <a:rPr lang="en-US" sz="1250" dirty="0"/>
              <a:t> toxicity has resolved off steroids</a:t>
            </a:r>
          </a:p>
        </p:txBody>
      </p:sp>
    </p:spTree>
    <p:custDataLst>
      <p:tags r:id="rId1"/>
    </p:custDataLst>
    <p:extLst>
      <p:ext uri="{BB962C8B-B14F-4D97-AF65-F5344CB8AC3E}">
        <p14:creationId xmlns:p14="http://schemas.microsoft.com/office/powerpoint/2010/main" val="296950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83C8-A6DF-F74A-BB56-146A4D6A9697}"/>
              </a:ext>
            </a:extLst>
          </p:cNvPr>
          <p:cNvSpPr>
            <a:spLocks noGrp="1"/>
          </p:cNvSpPr>
          <p:nvPr>
            <p:ph type="title"/>
          </p:nvPr>
        </p:nvSpPr>
        <p:spPr>
          <a:xfrm>
            <a:off x="684213" y="227013"/>
            <a:ext cx="7769225" cy="1143000"/>
          </a:xfrm>
        </p:spPr>
        <p:txBody>
          <a:bodyPr/>
          <a:lstStyle/>
          <a:p>
            <a:r>
              <a:rPr lang="en-US" sz="2000" dirty="0"/>
              <a:t>A patient who is experiencing a good response to an anti-PD-1/PD-L1 antibody for metastatic NSCLC presents with an elevated TSH level. What would you recommend if the TSH level were </a:t>
            </a:r>
            <a:r>
              <a:rPr lang="en-US" sz="2000" u="sng" dirty="0"/>
              <a:t>8 </a:t>
            </a:r>
            <a:r>
              <a:rPr lang="en-US" sz="2000" u="sng" dirty="0" err="1"/>
              <a:t>mIU</a:t>
            </a:r>
            <a:r>
              <a:rPr lang="en-US" sz="2000" u="sng" dirty="0"/>
              <a:t>/L with no symptoms?</a:t>
            </a:r>
            <a:r>
              <a:rPr lang="en-US" sz="2000" dirty="0"/>
              <a:t> TSH level </a:t>
            </a:r>
            <a:r>
              <a:rPr lang="en-US" sz="2000" u="sng" dirty="0"/>
              <a:t>15 </a:t>
            </a:r>
            <a:r>
              <a:rPr lang="en-US" sz="2000" u="sng" dirty="0" err="1"/>
              <a:t>mIU</a:t>
            </a:r>
            <a:r>
              <a:rPr lang="en-US" sz="2000" u="sng" dirty="0"/>
              <a:t>/L with increasing fatigue?</a:t>
            </a:r>
            <a:endParaRPr lang="en-US" sz="2000" dirty="0"/>
          </a:p>
        </p:txBody>
      </p:sp>
      <p:sp>
        <p:nvSpPr>
          <p:cNvPr id="3" name="Content Placeholder 2">
            <a:extLst>
              <a:ext uri="{FF2B5EF4-FFF2-40B4-BE49-F238E27FC236}">
                <a16:creationId xmlns:a16="http://schemas.microsoft.com/office/drawing/2014/main" id="{F4E8016A-5718-3142-B455-9479461EDDD9}"/>
              </a:ext>
            </a:extLst>
          </p:cNvPr>
          <p:cNvSpPr>
            <a:spLocks noGrp="1"/>
          </p:cNvSpPr>
          <p:nvPr>
            <p:ph idx="11"/>
          </p:nvPr>
        </p:nvSpPr>
        <p:spPr/>
        <p:txBody>
          <a:bodyPr/>
          <a:lstStyle/>
          <a:p>
            <a:r>
              <a:rPr lang="en-US" dirty="0"/>
              <a:t>Continue antibody</a:t>
            </a:r>
          </a:p>
        </p:txBody>
      </p:sp>
      <p:sp>
        <p:nvSpPr>
          <p:cNvPr id="5" name="Content Placeholder 4">
            <a:extLst>
              <a:ext uri="{FF2B5EF4-FFF2-40B4-BE49-F238E27FC236}">
                <a16:creationId xmlns:a16="http://schemas.microsoft.com/office/drawing/2014/main" id="{2E840DCC-348B-D34D-BC28-F3A43B2D7CF2}"/>
              </a:ext>
            </a:extLst>
          </p:cNvPr>
          <p:cNvSpPr>
            <a:spLocks noGrp="1"/>
          </p:cNvSpPr>
          <p:nvPr>
            <p:ph idx="13"/>
          </p:nvPr>
        </p:nvSpPr>
        <p:spPr/>
        <p:txBody>
          <a:bodyPr/>
          <a:lstStyle/>
          <a:p>
            <a:r>
              <a:rPr lang="en-US" dirty="0"/>
              <a:t>Continue antibody</a:t>
            </a:r>
          </a:p>
        </p:txBody>
      </p:sp>
      <p:sp>
        <p:nvSpPr>
          <p:cNvPr id="7" name="Content Placeholder 6">
            <a:extLst>
              <a:ext uri="{FF2B5EF4-FFF2-40B4-BE49-F238E27FC236}">
                <a16:creationId xmlns:a16="http://schemas.microsoft.com/office/drawing/2014/main" id="{2EF97746-1F04-D341-9D45-5F01B396AC0E}"/>
              </a:ext>
            </a:extLst>
          </p:cNvPr>
          <p:cNvSpPr>
            <a:spLocks noGrp="1"/>
          </p:cNvSpPr>
          <p:nvPr>
            <p:ph idx="15"/>
          </p:nvPr>
        </p:nvSpPr>
        <p:spPr/>
        <p:txBody>
          <a:bodyPr/>
          <a:lstStyle/>
          <a:p>
            <a:r>
              <a:rPr lang="en-US" dirty="0"/>
              <a:t>Continue antibody</a:t>
            </a:r>
          </a:p>
        </p:txBody>
      </p:sp>
      <p:sp>
        <p:nvSpPr>
          <p:cNvPr id="9" name="Content Placeholder 8">
            <a:extLst>
              <a:ext uri="{FF2B5EF4-FFF2-40B4-BE49-F238E27FC236}">
                <a16:creationId xmlns:a16="http://schemas.microsoft.com/office/drawing/2014/main" id="{0C9D14CF-07A5-0A4A-9757-82B01A354E24}"/>
              </a:ext>
            </a:extLst>
          </p:cNvPr>
          <p:cNvSpPr>
            <a:spLocks noGrp="1"/>
          </p:cNvSpPr>
          <p:nvPr>
            <p:ph idx="17"/>
          </p:nvPr>
        </p:nvSpPr>
        <p:spPr>
          <a:xfrm>
            <a:off x="2699792" y="5046022"/>
            <a:ext cx="2838056" cy="432048"/>
          </a:xfrm>
        </p:spPr>
        <p:txBody>
          <a:bodyPr/>
          <a:lstStyle/>
          <a:p>
            <a:pPr>
              <a:lnSpc>
                <a:spcPts val="1720"/>
              </a:lnSpc>
            </a:pPr>
            <a:r>
              <a:rPr lang="en-US" sz="1600" dirty="0"/>
              <a:t>Begin thyroid hormone </a:t>
            </a:r>
            <a:br>
              <a:rPr lang="en-US" sz="1600" dirty="0"/>
            </a:br>
            <a:r>
              <a:rPr lang="en-US" sz="1600" dirty="0"/>
              <a:t>and continue antibody</a:t>
            </a:r>
          </a:p>
        </p:txBody>
      </p:sp>
      <p:sp>
        <p:nvSpPr>
          <p:cNvPr id="10" name="Content Placeholder 9">
            <a:extLst>
              <a:ext uri="{FF2B5EF4-FFF2-40B4-BE49-F238E27FC236}">
                <a16:creationId xmlns:a16="http://schemas.microsoft.com/office/drawing/2014/main" id="{DBAF10E0-2127-034A-B958-74BBD64D94BE}"/>
              </a:ext>
            </a:extLst>
          </p:cNvPr>
          <p:cNvSpPr>
            <a:spLocks noGrp="1"/>
          </p:cNvSpPr>
          <p:nvPr>
            <p:ph idx="18"/>
          </p:nvPr>
        </p:nvSpPr>
        <p:spPr/>
        <p:txBody>
          <a:bodyPr/>
          <a:lstStyle/>
          <a:p>
            <a:r>
              <a:rPr lang="en-US" dirty="0"/>
              <a:t>Continue antibody</a:t>
            </a:r>
          </a:p>
        </p:txBody>
      </p:sp>
      <p:sp>
        <p:nvSpPr>
          <p:cNvPr id="11" name="Content Placeholder 10">
            <a:extLst>
              <a:ext uri="{FF2B5EF4-FFF2-40B4-BE49-F238E27FC236}">
                <a16:creationId xmlns:a16="http://schemas.microsoft.com/office/drawing/2014/main" id="{554DD426-21FC-4A46-AAE4-747C178E9425}"/>
              </a:ext>
            </a:extLst>
          </p:cNvPr>
          <p:cNvSpPr>
            <a:spLocks noGrp="1"/>
          </p:cNvSpPr>
          <p:nvPr>
            <p:ph idx="19"/>
          </p:nvPr>
        </p:nvSpPr>
        <p:spPr/>
        <p:txBody>
          <a:bodyPr/>
          <a:lstStyle/>
          <a:p>
            <a:pPr lvl="0"/>
            <a:r>
              <a:rPr lang="en-US" sz="1400" dirty="0">
                <a:solidFill>
                  <a:srgbClr val="FFFFFF"/>
                </a:solidFill>
              </a:rPr>
              <a:t>Continue antibody and </a:t>
            </a:r>
            <a:br>
              <a:rPr lang="en-US" sz="1400" dirty="0">
                <a:solidFill>
                  <a:srgbClr val="FFFFFF"/>
                </a:solidFill>
              </a:rPr>
            </a:br>
            <a:r>
              <a:rPr lang="en-US" sz="1400" dirty="0">
                <a:solidFill>
                  <a:srgbClr val="FFFFFF"/>
                </a:solidFill>
              </a:rPr>
              <a:t>add thyroid hormone supplement</a:t>
            </a:r>
          </a:p>
        </p:txBody>
      </p:sp>
      <p:sp>
        <p:nvSpPr>
          <p:cNvPr id="13" name="Content Placeholder 12">
            <a:extLst>
              <a:ext uri="{FF2B5EF4-FFF2-40B4-BE49-F238E27FC236}">
                <a16:creationId xmlns:a16="http://schemas.microsoft.com/office/drawing/2014/main" id="{8C0F174A-B061-2848-893A-29BA7BA58391}"/>
              </a:ext>
            </a:extLst>
          </p:cNvPr>
          <p:cNvSpPr>
            <a:spLocks noGrp="1"/>
          </p:cNvSpPr>
          <p:nvPr>
            <p:ph idx="21"/>
          </p:nvPr>
        </p:nvSpPr>
        <p:spPr/>
        <p:txBody>
          <a:bodyPr/>
          <a:lstStyle/>
          <a:p>
            <a:r>
              <a:rPr lang="en-US" dirty="0"/>
              <a:t>Continue antibody</a:t>
            </a:r>
          </a:p>
        </p:txBody>
      </p:sp>
      <p:sp>
        <p:nvSpPr>
          <p:cNvPr id="15" name="Content Placeholder 14">
            <a:extLst>
              <a:ext uri="{FF2B5EF4-FFF2-40B4-BE49-F238E27FC236}">
                <a16:creationId xmlns:a16="http://schemas.microsoft.com/office/drawing/2014/main" id="{5A41E5A9-F02F-5348-87D4-4CA8BDC75805}"/>
              </a:ext>
            </a:extLst>
          </p:cNvPr>
          <p:cNvSpPr>
            <a:spLocks noGrp="1"/>
          </p:cNvSpPr>
          <p:nvPr>
            <p:ph idx="23"/>
          </p:nvPr>
        </p:nvSpPr>
        <p:spPr/>
        <p:txBody>
          <a:bodyPr/>
          <a:lstStyle/>
          <a:p>
            <a:r>
              <a:rPr lang="en-US" dirty="0"/>
              <a:t>Continue antibody</a:t>
            </a:r>
          </a:p>
        </p:txBody>
      </p:sp>
      <p:sp>
        <p:nvSpPr>
          <p:cNvPr id="16" name="Content Placeholder 15">
            <a:extLst>
              <a:ext uri="{FF2B5EF4-FFF2-40B4-BE49-F238E27FC236}">
                <a16:creationId xmlns:a16="http://schemas.microsoft.com/office/drawing/2014/main" id="{59439BA3-90D7-6D46-B128-DA25B7E8C7EB}"/>
              </a:ext>
            </a:extLst>
          </p:cNvPr>
          <p:cNvSpPr>
            <a:spLocks noGrp="1"/>
          </p:cNvSpPr>
          <p:nvPr>
            <p:ph idx="24"/>
          </p:nvPr>
        </p:nvSpPr>
        <p:spPr>
          <a:xfrm>
            <a:off x="5622376" y="4549688"/>
            <a:ext cx="2838056" cy="432048"/>
          </a:xfrm>
        </p:spPr>
        <p:txBody>
          <a:bodyPr/>
          <a:lstStyle/>
          <a:p>
            <a:pPr>
              <a:lnSpc>
                <a:spcPts val="1620"/>
              </a:lnSpc>
            </a:pPr>
            <a:r>
              <a:rPr lang="en-US" sz="1400" dirty="0"/>
              <a:t>Continue antibody and </a:t>
            </a:r>
            <a:br>
              <a:rPr lang="en-US" sz="1400" dirty="0"/>
            </a:br>
            <a:r>
              <a:rPr lang="en-US" sz="1400" dirty="0"/>
              <a:t>add thyroid hormone supplement</a:t>
            </a:r>
          </a:p>
        </p:txBody>
      </p:sp>
      <p:sp>
        <p:nvSpPr>
          <p:cNvPr id="17" name="Content Placeholder 16">
            <a:extLst>
              <a:ext uri="{FF2B5EF4-FFF2-40B4-BE49-F238E27FC236}">
                <a16:creationId xmlns:a16="http://schemas.microsoft.com/office/drawing/2014/main" id="{60972DD7-7AA0-6247-AB41-1519D09D8F7D}"/>
              </a:ext>
            </a:extLst>
          </p:cNvPr>
          <p:cNvSpPr>
            <a:spLocks noGrp="1"/>
          </p:cNvSpPr>
          <p:nvPr>
            <p:ph idx="25"/>
          </p:nvPr>
        </p:nvSpPr>
        <p:spPr>
          <a:xfrm>
            <a:off x="5622376" y="5049180"/>
            <a:ext cx="2838056" cy="432048"/>
          </a:xfrm>
        </p:spPr>
        <p:txBody>
          <a:bodyPr/>
          <a:lstStyle/>
          <a:p>
            <a:pPr>
              <a:lnSpc>
                <a:spcPts val="1020"/>
              </a:lnSpc>
            </a:pPr>
            <a:r>
              <a:rPr lang="en-US" sz="1100" dirty="0"/>
              <a:t>Hold antibody, administer thyroid </a:t>
            </a:r>
            <a:br>
              <a:rPr lang="en-US" sz="1100" dirty="0"/>
            </a:br>
            <a:r>
              <a:rPr lang="en-US" sz="1100" dirty="0"/>
              <a:t>hormone, resume when </a:t>
            </a:r>
            <a:br>
              <a:rPr lang="en-US" sz="1100" dirty="0"/>
            </a:br>
            <a:r>
              <a:rPr lang="en-US" sz="1100" dirty="0"/>
              <a:t>toxicity has improved</a:t>
            </a:r>
          </a:p>
        </p:txBody>
      </p:sp>
      <p:sp>
        <p:nvSpPr>
          <p:cNvPr id="18" name="Content Placeholder 17">
            <a:extLst>
              <a:ext uri="{FF2B5EF4-FFF2-40B4-BE49-F238E27FC236}">
                <a16:creationId xmlns:a16="http://schemas.microsoft.com/office/drawing/2014/main" id="{9CEAC40C-E1BC-DB4A-A507-182C9C883D1B}"/>
              </a:ext>
            </a:extLst>
          </p:cNvPr>
          <p:cNvSpPr>
            <a:spLocks noGrp="1"/>
          </p:cNvSpPr>
          <p:nvPr>
            <p:ph idx="26"/>
          </p:nvPr>
        </p:nvSpPr>
        <p:spPr/>
        <p:txBody>
          <a:bodyPr/>
          <a:lstStyle/>
          <a:p>
            <a:r>
              <a:rPr lang="en-US" dirty="0"/>
              <a:t>Continue antibody</a:t>
            </a:r>
          </a:p>
        </p:txBody>
      </p:sp>
      <p:sp>
        <p:nvSpPr>
          <p:cNvPr id="19" name="Content Placeholder 18">
            <a:extLst>
              <a:ext uri="{FF2B5EF4-FFF2-40B4-BE49-F238E27FC236}">
                <a16:creationId xmlns:a16="http://schemas.microsoft.com/office/drawing/2014/main" id="{17D3E7AF-CACC-EF4C-A100-3D05E99D46B3}"/>
              </a:ext>
            </a:extLst>
          </p:cNvPr>
          <p:cNvSpPr>
            <a:spLocks noGrp="1"/>
          </p:cNvSpPr>
          <p:nvPr>
            <p:ph idx="27"/>
          </p:nvPr>
        </p:nvSpPr>
        <p:spPr/>
        <p:txBody>
          <a:bodyPr/>
          <a:lstStyle/>
          <a:p>
            <a:r>
              <a:rPr lang="en-US" sz="1200" dirty="0"/>
              <a:t>TSH 8 </a:t>
            </a:r>
            <a:r>
              <a:rPr lang="en-US" sz="1200" dirty="0" err="1"/>
              <a:t>mIU</a:t>
            </a:r>
            <a:r>
              <a:rPr lang="en-US" sz="1200" dirty="0"/>
              <a:t>/L, no symptoms</a:t>
            </a:r>
          </a:p>
        </p:txBody>
      </p:sp>
      <p:sp>
        <p:nvSpPr>
          <p:cNvPr id="20" name="Content Placeholder 19">
            <a:extLst>
              <a:ext uri="{FF2B5EF4-FFF2-40B4-BE49-F238E27FC236}">
                <a16:creationId xmlns:a16="http://schemas.microsoft.com/office/drawing/2014/main" id="{49D43B9B-CE16-574B-A5E1-493DE0542574}"/>
              </a:ext>
            </a:extLst>
          </p:cNvPr>
          <p:cNvSpPr>
            <a:spLocks noGrp="1"/>
          </p:cNvSpPr>
          <p:nvPr>
            <p:ph idx="28"/>
          </p:nvPr>
        </p:nvSpPr>
        <p:spPr/>
        <p:txBody>
          <a:bodyPr/>
          <a:lstStyle/>
          <a:p>
            <a:r>
              <a:rPr lang="en-US" sz="1200" dirty="0"/>
              <a:t>TSH 15 </a:t>
            </a:r>
            <a:r>
              <a:rPr lang="en-US" sz="1200" dirty="0" err="1"/>
              <a:t>mIU</a:t>
            </a:r>
            <a:r>
              <a:rPr lang="en-US" sz="1200" dirty="0"/>
              <a:t>/L, increasing fatigue</a:t>
            </a:r>
          </a:p>
        </p:txBody>
      </p:sp>
      <p:sp>
        <p:nvSpPr>
          <p:cNvPr id="21" name="Content Placeholder 4">
            <a:extLst>
              <a:ext uri="{FF2B5EF4-FFF2-40B4-BE49-F238E27FC236}">
                <a16:creationId xmlns:a16="http://schemas.microsoft.com/office/drawing/2014/main" id="{D8D3981A-83F0-DA40-A689-281F24D58EB4}"/>
              </a:ext>
            </a:extLst>
          </p:cNvPr>
          <p:cNvSpPr>
            <a:spLocks noGrp="1"/>
          </p:cNvSpPr>
          <p:nvPr>
            <p:ph idx="16"/>
          </p:nvPr>
        </p:nvSpPr>
        <p:spPr/>
        <p:txBody>
          <a:bodyPr/>
          <a:lstStyle/>
          <a:p>
            <a:r>
              <a:rPr lang="en-US" dirty="0"/>
              <a:t>Continue antibody</a:t>
            </a:r>
          </a:p>
        </p:txBody>
      </p:sp>
      <p:sp>
        <p:nvSpPr>
          <p:cNvPr id="22" name="Content Placeholder 15">
            <a:extLst>
              <a:ext uri="{FF2B5EF4-FFF2-40B4-BE49-F238E27FC236}">
                <a16:creationId xmlns:a16="http://schemas.microsoft.com/office/drawing/2014/main" id="{5129258E-E3CA-2546-997F-4D8A9F7936E5}"/>
              </a:ext>
            </a:extLst>
          </p:cNvPr>
          <p:cNvSpPr>
            <a:spLocks noGrp="1"/>
          </p:cNvSpPr>
          <p:nvPr>
            <p:ph idx="14"/>
          </p:nvPr>
        </p:nvSpPr>
        <p:spPr/>
        <p:txBody>
          <a:bodyPr/>
          <a:lstStyle/>
          <a:p>
            <a:pPr>
              <a:lnSpc>
                <a:spcPts val="1520"/>
              </a:lnSpc>
            </a:pPr>
            <a:r>
              <a:rPr lang="en-US" sz="1450" dirty="0"/>
              <a:t>Continue antibody and </a:t>
            </a:r>
            <a:br>
              <a:rPr lang="en-US" sz="1450" dirty="0"/>
            </a:br>
            <a:r>
              <a:rPr lang="en-US" sz="1450" dirty="0"/>
              <a:t>add thyroid hormone supplement</a:t>
            </a:r>
          </a:p>
        </p:txBody>
      </p:sp>
      <p:sp>
        <p:nvSpPr>
          <p:cNvPr id="23" name="Content Placeholder 15">
            <a:extLst>
              <a:ext uri="{FF2B5EF4-FFF2-40B4-BE49-F238E27FC236}">
                <a16:creationId xmlns:a16="http://schemas.microsoft.com/office/drawing/2014/main" id="{0D5DFBE2-BC38-2A4F-8476-CA69A9918CB8}"/>
              </a:ext>
            </a:extLst>
          </p:cNvPr>
          <p:cNvSpPr>
            <a:spLocks noGrp="1"/>
          </p:cNvSpPr>
          <p:nvPr>
            <p:ph idx="22"/>
          </p:nvPr>
        </p:nvSpPr>
        <p:spPr/>
        <p:txBody>
          <a:bodyPr/>
          <a:lstStyle/>
          <a:p>
            <a:pPr>
              <a:lnSpc>
                <a:spcPts val="1520"/>
              </a:lnSpc>
            </a:pPr>
            <a:r>
              <a:rPr lang="en-US" sz="1450" dirty="0"/>
              <a:t>Continue antibody and </a:t>
            </a:r>
            <a:br>
              <a:rPr lang="en-US" sz="1450" dirty="0"/>
            </a:br>
            <a:r>
              <a:rPr lang="en-US" sz="1450" dirty="0"/>
              <a:t>add thyroid hormone supplement</a:t>
            </a:r>
          </a:p>
        </p:txBody>
      </p:sp>
      <p:sp>
        <p:nvSpPr>
          <p:cNvPr id="24" name="Content Placeholder 4">
            <a:extLst>
              <a:ext uri="{FF2B5EF4-FFF2-40B4-BE49-F238E27FC236}">
                <a16:creationId xmlns:a16="http://schemas.microsoft.com/office/drawing/2014/main" id="{AFC145BD-FC9C-014D-8B0E-1B62E7B8D18B}"/>
              </a:ext>
            </a:extLst>
          </p:cNvPr>
          <p:cNvSpPr>
            <a:spLocks noGrp="1"/>
          </p:cNvSpPr>
          <p:nvPr>
            <p:ph idx="12"/>
          </p:nvPr>
        </p:nvSpPr>
        <p:spPr/>
        <p:txBody>
          <a:bodyPr/>
          <a:lstStyle/>
          <a:p>
            <a:r>
              <a:rPr lang="en-US" dirty="0"/>
              <a:t>Continue antibody</a:t>
            </a:r>
          </a:p>
        </p:txBody>
      </p:sp>
      <p:sp>
        <p:nvSpPr>
          <p:cNvPr id="25" name="Content Placeholder 4">
            <a:extLst>
              <a:ext uri="{FF2B5EF4-FFF2-40B4-BE49-F238E27FC236}">
                <a16:creationId xmlns:a16="http://schemas.microsoft.com/office/drawing/2014/main" id="{61BF9BC0-5B17-3044-8250-D3EBD23DAA77}"/>
              </a:ext>
            </a:extLst>
          </p:cNvPr>
          <p:cNvSpPr>
            <a:spLocks noGrp="1"/>
          </p:cNvSpPr>
          <p:nvPr>
            <p:ph idx="20"/>
          </p:nvPr>
        </p:nvSpPr>
        <p:spPr/>
        <p:txBody>
          <a:bodyPr/>
          <a:lstStyle/>
          <a:p>
            <a:r>
              <a:rPr lang="en-US" dirty="0"/>
              <a:t>Continue antibody</a:t>
            </a:r>
          </a:p>
        </p:txBody>
      </p:sp>
    </p:spTree>
    <p:custDataLst>
      <p:tags r:id="rId1"/>
    </p:custDataLst>
    <p:extLst>
      <p:ext uri="{BB962C8B-B14F-4D97-AF65-F5344CB8AC3E}">
        <p14:creationId xmlns:p14="http://schemas.microsoft.com/office/powerpoint/2010/main" val="2371956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A781E2-66AE-1446-B1AB-2D895EB7EFC6}"/>
              </a:ext>
            </a:extLst>
          </p:cNvPr>
          <p:cNvSpPr/>
          <p:nvPr/>
        </p:nvSpPr>
        <p:spPr bwMode="auto">
          <a:xfrm>
            <a:off x="680085" y="1466246"/>
            <a:ext cx="7783830" cy="3925509"/>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endParaRPr lang="en-US" sz="2700">
              <a:solidFill>
                <a:srgbClr val="000000"/>
              </a:solidFill>
              <a:ea typeface="ＭＳ Ｐゴシック" charset="0"/>
            </a:endParaRPr>
          </a:p>
        </p:txBody>
      </p:sp>
      <p:pic>
        <p:nvPicPr>
          <p:cNvPr id="2" name="Picture 1">
            <a:extLst>
              <a:ext uri="{FF2B5EF4-FFF2-40B4-BE49-F238E27FC236}">
                <a16:creationId xmlns:a16="http://schemas.microsoft.com/office/drawing/2014/main" id="{B4A0ED87-42F4-3E44-B4BD-20CF4159C2FF}"/>
              </a:ext>
            </a:extLst>
          </p:cNvPr>
          <p:cNvPicPr>
            <a:picLocks noChangeAspect="1"/>
          </p:cNvPicPr>
          <p:nvPr/>
        </p:nvPicPr>
        <p:blipFill>
          <a:blip r:embed="rId3"/>
          <a:stretch>
            <a:fillRect/>
          </a:stretch>
        </p:blipFill>
        <p:spPr>
          <a:xfrm>
            <a:off x="680085" y="1466246"/>
            <a:ext cx="7783830" cy="3599058"/>
          </a:xfrm>
          <a:prstGeom prst="rect">
            <a:avLst/>
          </a:prstGeom>
        </p:spPr>
      </p:pic>
      <p:sp>
        <p:nvSpPr>
          <p:cNvPr id="3" name="TextBox 2">
            <a:extLst>
              <a:ext uri="{FF2B5EF4-FFF2-40B4-BE49-F238E27FC236}">
                <a16:creationId xmlns:a16="http://schemas.microsoft.com/office/drawing/2014/main" id="{7194F295-A119-8843-A987-1747812BC18A}"/>
              </a:ext>
            </a:extLst>
          </p:cNvPr>
          <p:cNvSpPr txBox="1"/>
          <p:nvPr/>
        </p:nvSpPr>
        <p:spPr>
          <a:xfrm>
            <a:off x="5076056" y="5010270"/>
            <a:ext cx="3387859" cy="323165"/>
          </a:xfrm>
          <a:prstGeom prst="rect">
            <a:avLst/>
          </a:prstGeom>
          <a:noFill/>
        </p:spPr>
        <p:txBody>
          <a:bodyPr wrap="square" rtlCol="0">
            <a:spAutoFit/>
          </a:bodyPr>
          <a:lstStyle/>
          <a:p>
            <a:pPr fontAlgn="auto">
              <a:spcBef>
                <a:spcPts val="0"/>
              </a:spcBef>
              <a:spcAft>
                <a:spcPts val="0"/>
              </a:spcAft>
            </a:pPr>
            <a:r>
              <a:rPr lang="en-US" sz="1500" b="0" i="1" dirty="0">
                <a:solidFill>
                  <a:srgbClr val="000000"/>
                </a:solidFill>
                <a:ea typeface="Arial" charset="0"/>
                <a:cs typeface="Arial" charset="0"/>
              </a:rPr>
              <a:t>J </a:t>
            </a:r>
            <a:r>
              <a:rPr lang="en-US" sz="1500" b="0" i="1" dirty="0" err="1">
                <a:solidFill>
                  <a:srgbClr val="000000"/>
                </a:solidFill>
                <a:ea typeface="Arial" charset="0"/>
                <a:cs typeface="Arial" charset="0"/>
              </a:rPr>
              <a:t>Clin</a:t>
            </a:r>
            <a:r>
              <a:rPr lang="en-US" sz="1500" b="0" i="1" dirty="0">
                <a:solidFill>
                  <a:srgbClr val="000000"/>
                </a:solidFill>
                <a:ea typeface="Arial" charset="0"/>
                <a:cs typeface="Arial" charset="0"/>
              </a:rPr>
              <a:t> </a:t>
            </a:r>
            <a:r>
              <a:rPr lang="en-US" sz="1500" b="0" i="1" dirty="0" err="1">
                <a:solidFill>
                  <a:srgbClr val="000000"/>
                </a:solidFill>
                <a:ea typeface="Arial" charset="0"/>
                <a:cs typeface="Arial" charset="0"/>
              </a:rPr>
              <a:t>Oncol</a:t>
            </a:r>
            <a:r>
              <a:rPr lang="en-US" sz="1500" b="0" dirty="0">
                <a:solidFill>
                  <a:srgbClr val="000000"/>
                </a:solidFill>
                <a:ea typeface="Arial" charset="0"/>
                <a:cs typeface="Arial" charset="0"/>
              </a:rPr>
              <a:t> 2018;36(17):</a:t>
            </a:r>
            <a:r>
              <a:rPr lang="mr-IN" sz="1500" b="0" dirty="0">
                <a:solidFill>
                  <a:srgbClr val="000000"/>
                </a:solidFill>
                <a:ea typeface="Arial" charset="0"/>
                <a:cs typeface="Arial" charset="0"/>
              </a:rPr>
              <a:t>1714-68</a:t>
            </a:r>
            <a:r>
              <a:rPr lang="en-US" sz="1500" b="0" dirty="0">
                <a:solidFill>
                  <a:srgbClr val="000000"/>
                </a:solidFill>
                <a:ea typeface="Arial" charset="0"/>
                <a:cs typeface="Arial" charset="0"/>
              </a:rPr>
              <a:t>. </a:t>
            </a:r>
          </a:p>
        </p:txBody>
      </p:sp>
    </p:spTree>
    <p:custDataLst>
      <p:tags r:id="rId1"/>
    </p:custDataLst>
    <p:extLst>
      <p:ext uri="{BB962C8B-B14F-4D97-AF65-F5344CB8AC3E}">
        <p14:creationId xmlns:p14="http://schemas.microsoft.com/office/powerpoint/2010/main" val="3099229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ASCO Guideline: Management of IRAEs in Patients Receiving Immune Checkpoint Inhibitor Therapy</a:t>
            </a:r>
            <a:endParaRPr lang="en-US" dirty="0">
              <a:solidFill>
                <a:srgbClr val="FF40FF"/>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315314867"/>
              </p:ext>
            </p:extLst>
          </p:nvPr>
        </p:nvGraphicFramePr>
        <p:xfrm>
          <a:off x="323529" y="1726664"/>
          <a:ext cx="8129910" cy="4068792"/>
        </p:xfrm>
        <a:graphic>
          <a:graphicData uri="http://schemas.openxmlformats.org/drawingml/2006/table">
            <a:tbl>
              <a:tblPr firstRow="1" bandRow="1">
                <a:tableStyleId>{21E4AEA4-8DFA-4A89-87EB-49C32662AFE0}</a:tableStyleId>
              </a:tblPr>
              <a:tblGrid>
                <a:gridCol w="1440159">
                  <a:extLst>
                    <a:ext uri="{9D8B030D-6E8A-4147-A177-3AD203B41FA5}">
                      <a16:colId xmlns:a16="http://schemas.microsoft.com/office/drawing/2014/main" val="20000"/>
                    </a:ext>
                  </a:extLst>
                </a:gridCol>
                <a:gridCol w="6689751">
                  <a:extLst>
                    <a:ext uri="{9D8B030D-6E8A-4147-A177-3AD203B41FA5}">
                      <a16:colId xmlns:a16="http://schemas.microsoft.com/office/drawing/2014/main" val="20001"/>
                    </a:ext>
                  </a:extLst>
                </a:gridCol>
              </a:tblGrid>
              <a:tr h="479399">
                <a:tc>
                  <a:txBody>
                    <a:bodyPr/>
                    <a:lstStyle/>
                    <a:p>
                      <a:r>
                        <a:rPr lang="en-US" sz="1600" dirty="0"/>
                        <a:t>Toxicity grade</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marL="0" marR="0" lvl="0" indent="0" algn="ctr" defTabSz="914115" rtl="0" eaLnBrk="1" fontAlgn="auto" latinLnBrk="0" hangingPunct="1">
                        <a:lnSpc>
                          <a:spcPct val="100000"/>
                        </a:lnSpc>
                        <a:spcBef>
                          <a:spcPts val="0"/>
                        </a:spcBef>
                        <a:spcAft>
                          <a:spcPts val="0"/>
                        </a:spcAft>
                        <a:buClrTx/>
                        <a:buSzTx/>
                        <a:buFontTx/>
                        <a:buNone/>
                        <a:tabLst/>
                        <a:defRPr/>
                      </a:pPr>
                      <a:r>
                        <a:rPr lang="en-US" sz="1600" dirty="0"/>
                        <a:t>General recommendations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extLst>
                  <a:ext uri="{0D108BD9-81ED-4DB2-BD59-A6C34878D82A}">
                    <a16:rowId xmlns:a16="http://schemas.microsoft.com/office/drawing/2014/main" val="10000"/>
                  </a:ext>
                </a:extLst>
              </a:tr>
              <a:tr h="663313">
                <a:tc>
                  <a:txBody>
                    <a:bodyPr/>
                    <a:lstStyle/>
                    <a:p>
                      <a:pPr marL="0" marR="0" indent="0" algn="l" defTabSz="914115" rtl="0" eaLnBrk="1" fontAlgn="auto" latinLnBrk="0" hangingPunct="1">
                        <a:lnSpc>
                          <a:spcPct val="100000"/>
                        </a:lnSpc>
                        <a:spcBef>
                          <a:spcPts val="0"/>
                        </a:spcBef>
                        <a:spcAft>
                          <a:spcPts val="0"/>
                        </a:spcAft>
                        <a:buClrTx/>
                        <a:buSzTx/>
                        <a:buFontTx/>
                        <a:buNone/>
                        <a:tabLst/>
                        <a:defRPr/>
                      </a:pPr>
                      <a:r>
                        <a:rPr lang="en-US" sz="1600" dirty="0"/>
                        <a:t>Grade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marL="285750" indent="-285750">
                        <a:spcBef>
                          <a:spcPts val="1200"/>
                        </a:spcBef>
                        <a:buFont typeface="Arial" charset="0"/>
                        <a:buChar char="•"/>
                      </a:pPr>
                      <a:r>
                        <a:rPr lang="en-US" sz="1600" noProof="0" dirty="0"/>
                        <a:t>Continue with close monitoring, with the exception of some neurologic, hematologic, and cardiac toxicities.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2"/>
                  </a:ext>
                </a:extLst>
              </a:tr>
              <a:tr h="637539">
                <a:tc>
                  <a:txBody>
                    <a:bodyPr/>
                    <a:lstStyle/>
                    <a:p>
                      <a:pPr marL="0" marR="0" indent="0" algn="l" defTabSz="914115" rtl="0" eaLnBrk="1" fontAlgn="auto" latinLnBrk="0" hangingPunct="1">
                        <a:lnSpc>
                          <a:spcPct val="100000"/>
                        </a:lnSpc>
                        <a:spcBef>
                          <a:spcPts val="0"/>
                        </a:spcBef>
                        <a:spcAft>
                          <a:spcPts val="0"/>
                        </a:spcAft>
                        <a:buClrTx/>
                        <a:buSzTx/>
                        <a:buFontTx/>
                        <a:buNone/>
                        <a:tabLst/>
                        <a:defRPr/>
                      </a:pPr>
                      <a:r>
                        <a:rPr lang="en-US" sz="1600" noProof="0" dirty="0"/>
                        <a:t>Grade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914115" rtl="0" eaLnBrk="1" fontAlgn="auto" latinLnBrk="0" hangingPunct="1">
                        <a:lnSpc>
                          <a:spcPct val="100000"/>
                        </a:lnSpc>
                        <a:spcBef>
                          <a:spcPts val="1200"/>
                        </a:spcBef>
                        <a:spcAft>
                          <a:spcPts val="0"/>
                        </a:spcAft>
                        <a:buClrTx/>
                        <a:buSzTx/>
                        <a:buFont typeface="Arial" charset="0"/>
                        <a:buChar char="•"/>
                        <a:tabLst/>
                        <a:defRPr/>
                      </a:pPr>
                      <a:r>
                        <a:rPr lang="en-US" sz="1600" noProof="0" dirty="0"/>
                        <a:t>Therapy may be suspended and resumed when symptoms revert to grade 1 or less. </a:t>
                      </a:r>
                    </a:p>
                    <a:p>
                      <a:pPr marL="285750" marR="0" indent="-285750" algn="l" defTabSz="914115" rtl="0" eaLnBrk="1" fontAlgn="auto" latinLnBrk="0" hangingPunct="1">
                        <a:lnSpc>
                          <a:spcPct val="100000"/>
                        </a:lnSpc>
                        <a:spcBef>
                          <a:spcPts val="1200"/>
                        </a:spcBef>
                        <a:spcAft>
                          <a:spcPts val="0"/>
                        </a:spcAft>
                        <a:buClrTx/>
                        <a:buSzTx/>
                        <a:buFont typeface="Arial" charset="0"/>
                        <a:buChar char="•"/>
                        <a:tabLst/>
                        <a:defRPr/>
                      </a:pPr>
                      <a:r>
                        <a:rPr lang="en-US" sz="1600" noProof="0" dirty="0"/>
                        <a:t>Corticosteroids may be administered.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3533">
                <a:tc>
                  <a:txBody>
                    <a:bodyPr/>
                    <a:lstStyle/>
                    <a:p>
                      <a:pPr marL="0" marR="0" indent="0" algn="l" defTabSz="914115" rtl="0" eaLnBrk="1" fontAlgn="auto" latinLnBrk="0" hangingPunct="1">
                        <a:lnSpc>
                          <a:spcPct val="100000"/>
                        </a:lnSpc>
                        <a:spcBef>
                          <a:spcPts val="0"/>
                        </a:spcBef>
                        <a:spcAft>
                          <a:spcPts val="0"/>
                        </a:spcAft>
                        <a:buClrTx/>
                        <a:buSzTx/>
                        <a:buFontTx/>
                        <a:buNone/>
                        <a:tabLst/>
                        <a:defRPr/>
                      </a:pPr>
                      <a:r>
                        <a:rPr lang="en-US" sz="1600" noProof="0" dirty="0"/>
                        <a:t>Grade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marL="285750" marR="0" indent="-285750" algn="l" defTabSz="914115" rtl="0" eaLnBrk="1" fontAlgn="auto" latinLnBrk="0" hangingPunct="1">
                        <a:lnSpc>
                          <a:spcPct val="100000"/>
                        </a:lnSpc>
                        <a:spcBef>
                          <a:spcPts val="1200"/>
                        </a:spcBef>
                        <a:spcAft>
                          <a:spcPts val="0"/>
                        </a:spcAft>
                        <a:buClrTx/>
                        <a:buSzTx/>
                        <a:buFont typeface="Arial" charset="0"/>
                        <a:buChar char="•"/>
                        <a:tabLst/>
                        <a:defRPr/>
                      </a:pPr>
                      <a:r>
                        <a:rPr lang="en-US" sz="1600" noProof="0" dirty="0"/>
                        <a:t>Suspension of therapy and the initiation of high-dose corticosteroids. </a:t>
                      </a:r>
                    </a:p>
                    <a:p>
                      <a:pPr marL="285750" marR="0" indent="-285750" algn="l" defTabSz="914115" rtl="0" eaLnBrk="1" fontAlgn="auto" latinLnBrk="0" hangingPunct="1">
                        <a:lnSpc>
                          <a:spcPct val="100000"/>
                        </a:lnSpc>
                        <a:spcBef>
                          <a:spcPts val="1200"/>
                        </a:spcBef>
                        <a:spcAft>
                          <a:spcPts val="0"/>
                        </a:spcAft>
                        <a:buClrTx/>
                        <a:buSzTx/>
                        <a:buFont typeface="Arial" charset="0"/>
                        <a:buChar char="•"/>
                        <a:tabLst/>
                        <a:defRPr/>
                      </a:pPr>
                      <a:r>
                        <a:rPr lang="en-US" sz="1600" noProof="0" dirty="0"/>
                        <a:t>Corticosteroids should be tapered over the course of at least 4 to 6 weeks. </a:t>
                      </a:r>
                    </a:p>
                    <a:p>
                      <a:pPr marL="285750" marR="0" indent="-285750" algn="l" defTabSz="914115" rtl="0" eaLnBrk="1" fontAlgn="auto" latinLnBrk="0" hangingPunct="1">
                        <a:lnSpc>
                          <a:spcPct val="100000"/>
                        </a:lnSpc>
                        <a:spcBef>
                          <a:spcPts val="1200"/>
                        </a:spcBef>
                        <a:spcAft>
                          <a:spcPts val="0"/>
                        </a:spcAft>
                        <a:buClrTx/>
                        <a:buSzTx/>
                        <a:buFont typeface="Arial" charset="0"/>
                        <a:buChar char="•"/>
                        <a:tabLst/>
                        <a:defRPr/>
                      </a:pPr>
                      <a:r>
                        <a:rPr lang="en-US" sz="1600" dirty="0"/>
                        <a:t>Some refractory cases may require infliximab or other immunosuppressive therapy.</a:t>
                      </a:r>
                      <a:endParaRPr lang="en-US" sz="16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extLst>
                  <a:ext uri="{0D108BD9-81ED-4DB2-BD59-A6C34878D82A}">
                    <a16:rowId xmlns:a16="http://schemas.microsoft.com/office/drawing/2014/main" val="10004"/>
                  </a:ext>
                </a:extLst>
              </a:tr>
              <a:tr h="513533">
                <a:tc>
                  <a:txBody>
                    <a:bodyPr/>
                    <a:lstStyle/>
                    <a:p>
                      <a:pPr marL="0" marR="0" indent="0" algn="l" defTabSz="914115" rtl="0" eaLnBrk="1" fontAlgn="auto" latinLnBrk="0" hangingPunct="1">
                        <a:lnSpc>
                          <a:spcPct val="100000"/>
                        </a:lnSpc>
                        <a:spcBef>
                          <a:spcPts val="0"/>
                        </a:spcBef>
                        <a:spcAft>
                          <a:spcPts val="0"/>
                        </a:spcAft>
                        <a:buClrTx/>
                        <a:buSzTx/>
                        <a:buFontTx/>
                        <a:buNone/>
                        <a:tabLst/>
                        <a:defRPr/>
                      </a:pPr>
                      <a:r>
                        <a:rPr lang="en-US" sz="1600" noProof="0" dirty="0"/>
                        <a:t>Grade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914115" rtl="0" eaLnBrk="1" fontAlgn="auto" latinLnBrk="0" hangingPunct="1">
                        <a:lnSpc>
                          <a:spcPct val="100000"/>
                        </a:lnSpc>
                        <a:spcBef>
                          <a:spcPts val="1200"/>
                        </a:spcBef>
                        <a:spcAft>
                          <a:spcPts val="0"/>
                        </a:spcAft>
                        <a:buClrTx/>
                        <a:buSzTx/>
                        <a:buFont typeface="Arial" charset="0"/>
                        <a:buChar char="•"/>
                        <a:tabLst/>
                        <a:defRPr/>
                      </a:pPr>
                      <a:r>
                        <a:rPr lang="en-US" sz="1600" noProof="0" dirty="0"/>
                        <a:t>Permanent discontinuation is recommended, with the exception of endocrinopathies that have been controlled by hormone replacement.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179512" y="6381328"/>
            <a:ext cx="7560840" cy="338554"/>
          </a:xfrm>
          <a:prstGeom prst="rect">
            <a:avLst/>
          </a:prstGeom>
          <a:noFill/>
        </p:spPr>
        <p:txBody>
          <a:bodyPr wrap="square" rtlCol="0" anchor="b">
            <a:spAutoFit/>
          </a:bodyPr>
          <a:lstStyle/>
          <a:p>
            <a:r>
              <a:rPr lang="nb-NO" sz="1600" b="0" dirty="0" err="1">
                <a:solidFill>
                  <a:srgbClr val="000000"/>
                </a:solidFill>
                <a:latin typeface="Calibri"/>
                <a:cs typeface="Calibri"/>
              </a:rPr>
              <a:t>Brahmer</a:t>
            </a:r>
            <a:r>
              <a:rPr lang="nb-NO" sz="1600" b="0" dirty="0">
                <a:solidFill>
                  <a:srgbClr val="000000"/>
                </a:solidFill>
                <a:latin typeface="Calibri"/>
                <a:cs typeface="Calibri"/>
              </a:rPr>
              <a:t> JR et al. </a:t>
            </a:r>
            <a:r>
              <a:rPr lang="nb-NO" sz="1600" b="0" i="1" dirty="0">
                <a:solidFill>
                  <a:srgbClr val="000000"/>
                </a:solidFill>
                <a:latin typeface="Calibri"/>
                <a:cs typeface="Calibri"/>
              </a:rPr>
              <a:t>J </a:t>
            </a:r>
            <a:r>
              <a:rPr lang="nb-NO" sz="1600" b="0" i="1" dirty="0" err="1">
                <a:solidFill>
                  <a:srgbClr val="000000"/>
                </a:solidFill>
                <a:latin typeface="Calibri"/>
                <a:cs typeface="Calibri"/>
              </a:rPr>
              <a:t>Clin</a:t>
            </a:r>
            <a:r>
              <a:rPr lang="nb-NO" sz="1600" b="0" i="1" dirty="0">
                <a:solidFill>
                  <a:srgbClr val="000000"/>
                </a:solidFill>
                <a:latin typeface="Calibri"/>
                <a:cs typeface="Calibri"/>
              </a:rPr>
              <a:t> </a:t>
            </a:r>
            <a:r>
              <a:rPr lang="nb-NO" sz="1600" b="0" i="1" dirty="0" err="1">
                <a:solidFill>
                  <a:srgbClr val="000000"/>
                </a:solidFill>
                <a:latin typeface="Calibri"/>
                <a:cs typeface="Calibri"/>
              </a:rPr>
              <a:t>Oncol</a:t>
            </a:r>
            <a:r>
              <a:rPr lang="nb-NO" sz="1600" b="0" i="1" dirty="0">
                <a:solidFill>
                  <a:srgbClr val="000000"/>
                </a:solidFill>
                <a:latin typeface="Calibri"/>
                <a:cs typeface="Calibri"/>
              </a:rPr>
              <a:t> </a:t>
            </a:r>
            <a:r>
              <a:rPr lang="nb-NO" sz="1600" b="0" dirty="0">
                <a:solidFill>
                  <a:srgbClr val="000000"/>
                </a:solidFill>
                <a:latin typeface="Calibri"/>
                <a:cs typeface="Calibri"/>
              </a:rPr>
              <a:t>2018;36(17):1714-68.</a:t>
            </a:r>
          </a:p>
        </p:txBody>
      </p:sp>
    </p:spTree>
    <p:custDataLst>
      <p:tags r:id="rId1"/>
    </p:custDataLst>
    <p:extLst>
      <p:ext uri="{BB962C8B-B14F-4D97-AF65-F5344CB8AC3E}">
        <p14:creationId xmlns:p14="http://schemas.microsoft.com/office/powerpoint/2010/main" val="2703021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4214-2880-0046-86E7-4EFA893AB379}"/>
              </a:ext>
            </a:extLst>
          </p:cNvPr>
          <p:cNvSpPr>
            <a:spLocks noGrp="1"/>
          </p:cNvSpPr>
          <p:nvPr>
            <p:ph type="title"/>
          </p:nvPr>
        </p:nvSpPr>
        <p:spPr>
          <a:xfrm>
            <a:off x="684213" y="227013"/>
            <a:ext cx="8136259" cy="1143000"/>
          </a:xfrm>
        </p:spPr>
        <p:txBody>
          <a:bodyPr/>
          <a:lstStyle/>
          <a:p>
            <a:pPr algn="l"/>
            <a:r>
              <a:rPr lang="en-US" sz="1700" dirty="0"/>
              <a:t>A </a:t>
            </a:r>
            <a:r>
              <a:rPr lang="en-US" sz="1700" u="sng" dirty="0"/>
              <a:t>plasma</a:t>
            </a:r>
            <a:r>
              <a:rPr lang="en-US" sz="1700" dirty="0"/>
              <a:t> mutation assay ordered for a patient with newly diagnosed metastatic non-small cell lung cancer (NSCLC) demonstrates an EGFR exon 19 mutation. Is that result adequate to initiate treatment with an EGFR tyrosine kinase inhibitor?</a:t>
            </a:r>
            <a:br>
              <a:rPr lang="en-US" sz="1700" dirty="0"/>
            </a:br>
            <a:r>
              <a:rPr lang="en-US" sz="800" dirty="0"/>
              <a:t> </a:t>
            </a:r>
            <a:br>
              <a:rPr lang="en-US" sz="1700" dirty="0"/>
            </a:br>
            <a:r>
              <a:rPr lang="en-US" sz="1700" dirty="0"/>
              <a:t>If no actionable mutation were identified in plasma mutation testing, would that result be adequate to determine if targeted therapy would not be useful?</a:t>
            </a:r>
          </a:p>
        </p:txBody>
      </p:sp>
      <p:sp>
        <p:nvSpPr>
          <p:cNvPr id="3" name="Content Placeholder 2">
            <a:extLst>
              <a:ext uri="{FF2B5EF4-FFF2-40B4-BE49-F238E27FC236}">
                <a16:creationId xmlns:a16="http://schemas.microsoft.com/office/drawing/2014/main" id="{D615EB72-4356-B04C-87B7-A91DC2968E5F}"/>
              </a:ext>
            </a:extLst>
          </p:cNvPr>
          <p:cNvSpPr>
            <a:spLocks noGrp="1"/>
          </p:cNvSpPr>
          <p:nvPr>
            <p:ph idx="11"/>
          </p:nvPr>
        </p:nvSpPr>
        <p:spPr>
          <a:xfrm>
            <a:off x="2699792" y="2133832"/>
            <a:ext cx="2838056" cy="432048"/>
          </a:xfrm>
        </p:spPr>
        <p:txBody>
          <a:bodyPr/>
          <a:lstStyle/>
          <a:p>
            <a:pPr lvl="0">
              <a:lnSpc>
                <a:spcPts val="1540"/>
              </a:lnSpc>
            </a:pPr>
            <a:r>
              <a:rPr lang="en-US" sz="1600" dirty="0">
                <a:solidFill>
                  <a:srgbClr val="FFFFFF"/>
                </a:solidFill>
              </a:rPr>
              <a:t>Yes, but I would send </a:t>
            </a:r>
            <a:br>
              <a:rPr lang="en-US" sz="1600" dirty="0">
                <a:solidFill>
                  <a:srgbClr val="FFFFFF"/>
                </a:solidFill>
              </a:rPr>
            </a:br>
            <a:r>
              <a:rPr lang="en-US" sz="1600" dirty="0">
                <a:solidFill>
                  <a:srgbClr val="FFFFFF"/>
                </a:solidFill>
              </a:rPr>
              <a:t>tissue for an assay</a:t>
            </a:r>
          </a:p>
        </p:txBody>
      </p:sp>
      <p:sp>
        <p:nvSpPr>
          <p:cNvPr id="4" name="Content Placeholder 3">
            <a:extLst>
              <a:ext uri="{FF2B5EF4-FFF2-40B4-BE49-F238E27FC236}">
                <a16:creationId xmlns:a16="http://schemas.microsoft.com/office/drawing/2014/main" id="{B5633E5E-CB47-5A4C-B68B-37D6F5533723}"/>
              </a:ext>
            </a:extLst>
          </p:cNvPr>
          <p:cNvSpPr>
            <a:spLocks noGrp="1"/>
          </p:cNvSpPr>
          <p:nvPr>
            <p:ph idx="12"/>
          </p:nvPr>
        </p:nvSpPr>
        <p:spPr/>
        <p:txBody>
          <a:bodyPr/>
          <a:lstStyle/>
          <a:p>
            <a:r>
              <a:rPr lang="en-US" dirty="0"/>
              <a:t>Yes</a:t>
            </a:r>
          </a:p>
        </p:txBody>
      </p:sp>
      <p:sp>
        <p:nvSpPr>
          <p:cNvPr id="5" name="Content Placeholder 4">
            <a:extLst>
              <a:ext uri="{FF2B5EF4-FFF2-40B4-BE49-F238E27FC236}">
                <a16:creationId xmlns:a16="http://schemas.microsoft.com/office/drawing/2014/main" id="{0E84B960-9D49-174E-81EA-E13FE205BD28}"/>
              </a:ext>
            </a:extLst>
          </p:cNvPr>
          <p:cNvSpPr>
            <a:spLocks noGrp="1"/>
          </p:cNvSpPr>
          <p:nvPr>
            <p:ph idx="13"/>
          </p:nvPr>
        </p:nvSpPr>
        <p:spPr/>
        <p:txBody>
          <a:bodyPr/>
          <a:lstStyle/>
          <a:p>
            <a:r>
              <a:rPr lang="en-US" dirty="0"/>
              <a:t>Yes</a:t>
            </a:r>
          </a:p>
        </p:txBody>
      </p:sp>
      <p:sp>
        <p:nvSpPr>
          <p:cNvPr id="6" name="Content Placeholder 5">
            <a:extLst>
              <a:ext uri="{FF2B5EF4-FFF2-40B4-BE49-F238E27FC236}">
                <a16:creationId xmlns:a16="http://schemas.microsoft.com/office/drawing/2014/main" id="{952D4D5B-7302-F44C-9D2C-BF03683AAD56}"/>
              </a:ext>
            </a:extLst>
          </p:cNvPr>
          <p:cNvSpPr>
            <a:spLocks noGrp="1"/>
          </p:cNvSpPr>
          <p:nvPr>
            <p:ph idx="14"/>
          </p:nvPr>
        </p:nvSpPr>
        <p:spPr/>
        <p:txBody>
          <a:bodyPr/>
          <a:lstStyle/>
          <a:p>
            <a:r>
              <a:rPr lang="en-US" dirty="0"/>
              <a:t>Yes</a:t>
            </a:r>
          </a:p>
        </p:txBody>
      </p:sp>
      <p:sp>
        <p:nvSpPr>
          <p:cNvPr id="7" name="Content Placeholder 6">
            <a:extLst>
              <a:ext uri="{FF2B5EF4-FFF2-40B4-BE49-F238E27FC236}">
                <a16:creationId xmlns:a16="http://schemas.microsoft.com/office/drawing/2014/main" id="{7222FFA7-509A-B04D-B41D-173F55AC12B6}"/>
              </a:ext>
            </a:extLst>
          </p:cNvPr>
          <p:cNvSpPr>
            <a:spLocks noGrp="1"/>
          </p:cNvSpPr>
          <p:nvPr>
            <p:ph idx="15"/>
          </p:nvPr>
        </p:nvSpPr>
        <p:spPr/>
        <p:txBody>
          <a:bodyPr/>
          <a:lstStyle/>
          <a:p>
            <a:r>
              <a:rPr lang="en-US" dirty="0"/>
              <a:t>Yes</a:t>
            </a:r>
          </a:p>
        </p:txBody>
      </p:sp>
      <p:sp>
        <p:nvSpPr>
          <p:cNvPr id="8" name="Content Placeholder 7">
            <a:extLst>
              <a:ext uri="{FF2B5EF4-FFF2-40B4-BE49-F238E27FC236}">
                <a16:creationId xmlns:a16="http://schemas.microsoft.com/office/drawing/2014/main" id="{26666643-3E2E-5A49-9CD6-CAA96F39473E}"/>
              </a:ext>
            </a:extLst>
          </p:cNvPr>
          <p:cNvSpPr>
            <a:spLocks noGrp="1"/>
          </p:cNvSpPr>
          <p:nvPr>
            <p:ph idx="16"/>
          </p:nvPr>
        </p:nvSpPr>
        <p:spPr>
          <a:xfrm>
            <a:off x="2699792" y="4564811"/>
            <a:ext cx="2838056" cy="432048"/>
          </a:xfrm>
        </p:spPr>
        <p:txBody>
          <a:bodyPr>
            <a:noAutofit/>
          </a:bodyPr>
          <a:lstStyle/>
          <a:p>
            <a:pPr>
              <a:lnSpc>
                <a:spcPts val="1540"/>
              </a:lnSpc>
            </a:pPr>
            <a:r>
              <a:rPr lang="en-US" sz="1600" dirty="0"/>
              <a:t>Yes, but I would send </a:t>
            </a:r>
            <a:br>
              <a:rPr lang="en-US" sz="1600" dirty="0"/>
            </a:br>
            <a:r>
              <a:rPr lang="en-US" sz="1600" dirty="0"/>
              <a:t>tissue for an assay</a:t>
            </a:r>
          </a:p>
        </p:txBody>
      </p:sp>
      <p:sp>
        <p:nvSpPr>
          <p:cNvPr id="9" name="Content Placeholder 8">
            <a:extLst>
              <a:ext uri="{FF2B5EF4-FFF2-40B4-BE49-F238E27FC236}">
                <a16:creationId xmlns:a16="http://schemas.microsoft.com/office/drawing/2014/main" id="{DE3BB0C4-E6BD-EF48-99E4-D2BD816E9CDF}"/>
              </a:ext>
            </a:extLst>
          </p:cNvPr>
          <p:cNvSpPr>
            <a:spLocks noGrp="1"/>
          </p:cNvSpPr>
          <p:nvPr>
            <p:ph idx="17"/>
          </p:nvPr>
        </p:nvSpPr>
        <p:spPr>
          <a:xfrm>
            <a:off x="2699792" y="5046948"/>
            <a:ext cx="2838056" cy="432048"/>
          </a:xfrm>
        </p:spPr>
        <p:txBody>
          <a:bodyPr/>
          <a:lstStyle/>
          <a:p>
            <a:pPr>
              <a:lnSpc>
                <a:spcPts val="1540"/>
              </a:lnSpc>
            </a:pPr>
            <a:r>
              <a:rPr lang="en-US" sz="1700" dirty="0"/>
              <a:t>Yes, but I would send </a:t>
            </a:r>
            <a:br>
              <a:rPr lang="en-US" sz="1700" dirty="0"/>
            </a:br>
            <a:r>
              <a:rPr lang="en-US" sz="1700" dirty="0"/>
              <a:t>tissue for an assay</a:t>
            </a:r>
          </a:p>
        </p:txBody>
      </p:sp>
      <p:sp>
        <p:nvSpPr>
          <p:cNvPr id="10" name="Content Placeholder 9">
            <a:extLst>
              <a:ext uri="{FF2B5EF4-FFF2-40B4-BE49-F238E27FC236}">
                <a16:creationId xmlns:a16="http://schemas.microsoft.com/office/drawing/2014/main" id="{89F5839A-DDDC-6C47-8ADF-CF662A10D3CE}"/>
              </a:ext>
            </a:extLst>
          </p:cNvPr>
          <p:cNvSpPr>
            <a:spLocks noGrp="1"/>
          </p:cNvSpPr>
          <p:nvPr>
            <p:ph idx="18"/>
          </p:nvPr>
        </p:nvSpPr>
        <p:spPr/>
        <p:txBody>
          <a:bodyPr/>
          <a:lstStyle/>
          <a:p>
            <a:r>
              <a:rPr lang="en-US" dirty="0"/>
              <a:t>Yes</a:t>
            </a:r>
          </a:p>
        </p:txBody>
      </p:sp>
      <p:sp>
        <p:nvSpPr>
          <p:cNvPr id="11" name="Content Placeholder 10">
            <a:extLst>
              <a:ext uri="{FF2B5EF4-FFF2-40B4-BE49-F238E27FC236}">
                <a16:creationId xmlns:a16="http://schemas.microsoft.com/office/drawing/2014/main" id="{ADB2305A-8703-4547-BC7B-62AC54F63170}"/>
              </a:ext>
            </a:extLst>
          </p:cNvPr>
          <p:cNvSpPr>
            <a:spLocks noGrp="1"/>
          </p:cNvSpPr>
          <p:nvPr>
            <p:ph idx="19"/>
          </p:nvPr>
        </p:nvSpPr>
        <p:spPr>
          <a:xfrm>
            <a:off x="5622376" y="2133832"/>
            <a:ext cx="2838056" cy="432048"/>
          </a:xfrm>
        </p:spPr>
        <p:txBody>
          <a:bodyPr/>
          <a:lstStyle/>
          <a:p>
            <a:pPr lvl="0">
              <a:lnSpc>
                <a:spcPts val="1620"/>
              </a:lnSpc>
            </a:pPr>
            <a:r>
              <a:rPr lang="en-US" sz="1600" dirty="0">
                <a:solidFill>
                  <a:srgbClr val="FFFFFF"/>
                </a:solidFill>
              </a:rPr>
              <a:t>No, a tissue assay might reveal </a:t>
            </a:r>
            <a:br>
              <a:rPr lang="en-US" sz="1600" dirty="0">
                <a:solidFill>
                  <a:srgbClr val="FFFFFF"/>
                </a:solidFill>
              </a:rPr>
            </a:br>
            <a:r>
              <a:rPr lang="en-US" sz="1600" dirty="0">
                <a:solidFill>
                  <a:srgbClr val="FFFFFF"/>
                </a:solidFill>
              </a:rPr>
              <a:t>a targetable mutation</a:t>
            </a:r>
          </a:p>
        </p:txBody>
      </p:sp>
      <p:sp>
        <p:nvSpPr>
          <p:cNvPr id="13" name="Content Placeholder 12">
            <a:extLst>
              <a:ext uri="{FF2B5EF4-FFF2-40B4-BE49-F238E27FC236}">
                <a16:creationId xmlns:a16="http://schemas.microsoft.com/office/drawing/2014/main" id="{5AF0F4C4-4BE2-0D46-B3C7-5C0F91F103BF}"/>
              </a:ext>
            </a:extLst>
          </p:cNvPr>
          <p:cNvSpPr>
            <a:spLocks noGrp="1"/>
          </p:cNvSpPr>
          <p:nvPr>
            <p:ph idx="21"/>
          </p:nvPr>
        </p:nvSpPr>
        <p:spPr>
          <a:xfrm>
            <a:off x="5622376" y="3093442"/>
            <a:ext cx="2838056" cy="432048"/>
          </a:xfrm>
        </p:spPr>
        <p:txBody>
          <a:bodyPr/>
          <a:lstStyle/>
          <a:p>
            <a:pPr>
              <a:lnSpc>
                <a:spcPts val="1720"/>
              </a:lnSpc>
            </a:pPr>
            <a:r>
              <a:rPr lang="en-US" sz="1600" dirty="0"/>
              <a:t>No, a tissue assay might reveal </a:t>
            </a:r>
            <a:br>
              <a:rPr lang="en-US" sz="1600" dirty="0"/>
            </a:br>
            <a:r>
              <a:rPr lang="en-US" sz="1600" dirty="0"/>
              <a:t>a targetable mutation</a:t>
            </a:r>
          </a:p>
        </p:txBody>
      </p:sp>
      <p:sp>
        <p:nvSpPr>
          <p:cNvPr id="14" name="Content Placeholder 13">
            <a:extLst>
              <a:ext uri="{FF2B5EF4-FFF2-40B4-BE49-F238E27FC236}">
                <a16:creationId xmlns:a16="http://schemas.microsoft.com/office/drawing/2014/main" id="{06B6E9D5-527A-C342-B855-0AF718D19D77}"/>
              </a:ext>
            </a:extLst>
          </p:cNvPr>
          <p:cNvSpPr>
            <a:spLocks noGrp="1"/>
          </p:cNvSpPr>
          <p:nvPr>
            <p:ph idx="22"/>
          </p:nvPr>
        </p:nvSpPr>
        <p:spPr/>
        <p:txBody>
          <a:bodyPr>
            <a:noAutofit/>
          </a:bodyPr>
          <a:lstStyle/>
          <a:p>
            <a:r>
              <a:rPr lang="en-US" sz="1600" dirty="0"/>
              <a:t>No, a tissue assay might reveal </a:t>
            </a:r>
            <a:br>
              <a:rPr lang="en-US" sz="1600" dirty="0"/>
            </a:br>
            <a:r>
              <a:rPr lang="en-US" sz="1600" dirty="0"/>
              <a:t>a targetable mutation</a:t>
            </a:r>
          </a:p>
        </p:txBody>
      </p:sp>
      <p:sp>
        <p:nvSpPr>
          <p:cNvPr id="15" name="Content Placeholder 14">
            <a:extLst>
              <a:ext uri="{FF2B5EF4-FFF2-40B4-BE49-F238E27FC236}">
                <a16:creationId xmlns:a16="http://schemas.microsoft.com/office/drawing/2014/main" id="{56058547-C0AA-2C43-B3C9-49D51F9B1B8E}"/>
              </a:ext>
            </a:extLst>
          </p:cNvPr>
          <p:cNvSpPr>
            <a:spLocks noGrp="1"/>
          </p:cNvSpPr>
          <p:nvPr>
            <p:ph idx="23"/>
          </p:nvPr>
        </p:nvSpPr>
        <p:spPr>
          <a:xfrm>
            <a:off x="5622376" y="4074683"/>
            <a:ext cx="2838056" cy="432048"/>
          </a:xfrm>
        </p:spPr>
        <p:txBody>
          <a:bodyPr/>
          <a:lstStyle/>
          <a:p>
            <a:pPr>
              <a:lnSpc>
                <a:spcPts val="1720"/>
              </a:lnSpc>
            </a:pPr>
            <a:r>
              <a:rPr lang="en-US" sz="1600" dirty="0"/>
              <a:t>No, a tissue assay might reveal</a:t>
            </a:r>
            <a:br>
              <a:rPr lang="en-US" sz="1600" dirty="0"/>
            </a:br>
            <a:r>
              <a:rPr lang="en-US" sz="1600" dirty="0"/>
              <a:t> a targetable mutation</a:t>
            </a:r>
          </a:p>
        </p:txBody>
      </p:sp>
      <p:sp>
        <p:nvSpPr>
          <p:cNvPr id="16" name="Content Placeholder 15">
            <a:extLst>
              <a:ext uri="{FF2B5EF4-FFF2-40B4-BE49-F238E27FC236}">
                <a16:creationId xmlns:a16="http://schemas.microsoft.com/office/drawing/2014/main" id="{C49B8313-2F8A-DF40-A051-B3DC6D7077E6}"/>
              </a:ext>
            </a:extLst>
          </p:cNvPr>
          <p:cNvSpPr>
            <a:spLocks noGrp="1"/>
          </p:cNvSpPr>
          <p:nvPr>
            <p:ph idx="24"/>
          </p:nvPr>
        </p:nvSpPr>
        <p:spPr>
          <a:xfrm>
            <a:off x="5622376" y="4564811"/>
            <a:ext cx="2838056" cy="432048"/>
          </a:xfrm>
        </p:spPr>
        <p:txBody>
          <a:bodyPr>
            <a:noAutofit/>
          </a:bodyPr>
          <a:lstStyle/>
          <a:p>
            <a:pPr>
              <a:lnSpc>
                <a:spcPts val="1720"/>
              </a:lnSpc>
            </a:pPr>
            <a:r>
              <a:rPr lang="en-US" sz="1600" dirty="0"/>
              <a:t>No, a tissue assay might reveal </a:t>
            </a:r>
            <a:br>
              <a:rPr lang="en-US" sz="1600" dirty="0"/>
            </a:br>
            <a:r>
              <a:rPr lang="en-US" sz="1600" dirty="0"/>
              <a:t>a targetable mutation</a:t>
            </a:r>
          </a:p>
        </p:txBody>
      </p:sp>
      <p:sp>
        <p:nvSpPr>
          <p:cNvPr id="17" name="Content Placeholder 16">
            <a:extLst>
              <a:ext uri="{FF2B5EF4-FFF2-40B4-BE49-F238E27FC236}">
                <a16:creationId xmlns:a16="http://schemas.microsoft.com/office/drawing/2014/main" id="{34E949D7-C876-4A45-B064-255B577D5297}"/>
              </a:ext>
            </a:extLst>
          </p:cNvPr>
          <p:cNvSpPr>
            <a:spLocks noGrp="1"/>
          </p:cNvSpPr>
          <p:nvPr>
            <p:ph idx="25"/>
          </p:nvPr>
        </p:nvSpPr>
        <p:spPr>
          <a:xfrm>
            <a:off x="5622376" y="5046948"/>
            <a:ext cx="2838056" cy="432048"/>
          </a:xfrm>
        </p:spPr>
        <p:txBody>
          <a:bodyPr/>
          <a:lstStyle/>
          <a:p>
            <a:pPr>
              <a:lnSpc>
                <a:spcPts val="1720"/>
              </a:lnSpc>
            </a:pPr>
            <a:r>
              <a:rPr lang="en-US" sz="1600" dirty="0"/>
              <a:t>No, a tissue assay might reveal </a:t>
            </a:r>
            <a:br>
              <a:rPr lang="en-US" sz="1600" dirty="0"/>
            </a:br>
            <a:r>
              <a:rPr lang="en-US" sz="1600" dirty="0"/>
              <a:t>a targetable mutation </a:t>
            </a:r>
          </a:p>
        </p:txBody>
      </p:sp>
      <p:sp>
        <p:nvSpPr>
          <p:cNvPr id="18" name="Content Placeholder 17">
            <a:extLst>
              <a:ext uri="{FF2B5EF4-FFF2-40B4-BE49-F238E27FC236}">
                <a16:creationId xmlns:a16="http://schemas.microsoft.com/office/drawing/2014/main" id="{C530D29B-1C8C-4649-8CA4-9142B3626A2B}"/>
              </a:ext>
            </a:extLst>
          </p:cNvPr>
          <p:cNvSpPr>
            <a:spLocks noGrp="1"/>
          </p:cNvSpPr>
          <p:nvPr>
            <p:ph idx="26"/>
          </p:nvPr>
        </p:nvSpPr>
        <p:spPr>
          <a:xfrm>
            <a:off x="5622376" y="5517232"/>
            <a:ext cx="2838056" cy="432048"/>
          </a:xfrm>
        </p:spPr>
        <p:txBody>
          <a:bodyPr/>
          <a:lstStyle/>
          <a:p>
            <a:pPr>
              <a:lnSpc>
                <a:spcPts val="1720"/>
              </a:lnSpc>
            </a:pPr>
            <a:r>
              <a:rPr lang="en-US" sz="1600" dirty="0"/>
              <a:t>No, a tissue assay might reveal </a:t>
            </a:r>
            <a:br>
              <a:rPr lang="en-US" sz="1600" dirty="0"/>
            </a:br>
            <a:r>
              <a:rPr lang="en-US" sz="1600" dirty="0"/>
              <a:t>a targetable mutation </a:t>
            </a:r>
          </a:p>
        </p:txBody>
      </p:sp>
      <p:sp>
        <p:nvSpPr>
          <p:cNvPr id="19" name="Content Placeholder 18">
            <a:extLst>
              <a:ext uri="{FF2B5EF4-FFF2-40B4-BE49-F238E27FC236}">
                <a16:creationId xmlns:a16="http://schemas.microsoft.com/office/drawing/2014/main" id="{0A769F83-3C08-564D-8E54-673D5ADE2982}"/>
              </a:ext>
            </a:extLst>
          </p:cNvPr>
          <p:cNvSpPr>
            <a:spLocks noGrp="1"/>
          </p:cNvSpPr>
          <p:nvPr>
            <p:ph idx="27"/>
          </p:nvPr>
        </p:nvSpPr>
        <p:spPr/>
        <p:txBody>
          <a:bodyPr/>
          <a:lstStyle/>
          <a:p>
            <a:pPr>
              <a:lnSpc>
                <a:spcPts val="1240"/>
              </a:lnSpc>
            </a:pPr>
            <a:r>
              <a:rPr lang="en-US" sz="1200" dirty="0"/>
              <a:t>EGFR exon 19 mutation: </a:t>
            </a:r>
            <a:br>
              <a:rPr lang="en-US" sz="1200" dirty="0"/>
            </a:br>
            <a:r>
              <a:rPr lang="en-US" sz="1200" dirty="0"/>
              <a:t>Initiate EGFR TKI?</a:t>
            </a:r>
          </a:p>
        </p:txBody>
      </p:sp>
      <p:sp>
        <p:nvSpPr>
          <p:cNvPr id="20" name="Content Placeholder 19">
            <a:extLst>
              <a:ext uri="{FF2B5EF4-FFF2-40B4-BE49-F238E27FC236}">
                <a16:creationId xmlns:a16="http://schemas.microsoft.com/office/drawing/2014/main" id="{D82C6B5D-D87B-7941-80AA-ECB871A952C1}"/>
              </a:ext>
            </a:extLst>
          </p:cNvPr>
          <p:cNvSpPr>
            <a:spLocks noGrp="1"/>
          </p:cNvSpPr>
          <p:nvPr>
            <p:ph idx="28"/>
          </p:nvPr>
        </p:nvSpPr>
        <p:spPr>
          <a:xfrm>
            <a:off x="5615382" y="1751228"/>
            <a:ext cx="2838056" cy="271884"/>
          </a:xfrm>
        </p:spPr>
        <p:txBody>
          <a:bodyPr/>
          <a:lstStyle/>
          <a:p>
            <a:pPr>
              <a:lnSpc>
                <a:spcPts val="1240"/>
              </a:lnSpc>
            </a:pPr>
            <a:r>
              <a:rPr lang="en-US" sz="1200" dirty="0"/>
              <a:t>No actionable mutation by plasma test: Avoid targeted therapy?</a:t>
            </a:r>
          </a:p>
        </p:txBody>
      </p:sp>
      <p:sp>
        <p:nvSpPr>
          <p:cNvPr id="21" name="Content Placeholder 12">
            <a:extLst>
              <a:ext uri="{FF2B5EF4-FFF2-40B4-BE49-F238E27FC236}">
                <a16:creationId xmlns:a16="http://schemas.microsoft.com/office/drawing/2014/main" id="{EAA30265-66FB-A641-AD9C-DC6EC1C341A3}"/>
              </a:ext>
            </a:extLst>
          </p:cNvPr>
          <p:cNvSpPr>
            <a:spLocks noGrp="1"/>
          </p:cNvSpPr>
          <p:nvPr>
            <p:ph idx="20"/>
          </p:nvPr>
        </p:nvSpPr>
        <p:spPr/>
        <p:txBody>
          <a:bodyPr/>
          <a:lstStyle/>
          <a:p>
            <a:pPr>
              <a:lnSpc>
                <a:spcPts val="1720"/>
              </a:lnSpc>
            </a:pPr>
            <a:r>
              <a:rPr lang="en-US" sz="1600" dirty="0"/>
              <a:t>No, a tissue assay might reveal </a:t>
            </a:r>
            <a:br>
              <a:rPr lang="en-US" sz="1600" dirty="0"/>
            </a:br>
            <a:r>
              <a:rPr lang="en-US" sz="1600" dirty="0"/>
              <a:t>a targetable mutation</a:t>
            </a:r>
          </a:p>
        </p:txBody>
      </p:sp>
    </p:spTree>
    <p:custDataLst>
      <p:tags r:id="rId1"/>
    </p:custDataLst>
    <p:extLst>
      <p:ext uri="{BB962C8B-B14F-4D97-AF65-F5344CB8AC3E}">
        <p14:creationId xmlns:p14="http://schemas.microsoft.com/office/powerpoint/2010/main" val="3792078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latin typeface="Calibri" charset="0"/>
                <a:ea typeface="Calibri" charset="0"/>
                <a:cs typeface="Calibri" charset="0"/>
              </a:rPr>
              <a:t>Targetable Alteration Prevalence in NSCLC Using Next-Generation Sequencing on Plasma Samples</a:t>
            </a:r>
          </a:p>
        </p:txBody>
      </p:sp>
      <p:sp>
        <p:nvSpPr>
          <p:cNvPr id="4" name="TextBox 3"/>
          <p:cNvSpPr txBox="1"/>
          <p:nvPr/>
        </p:nvSpPr>
        <p:spPr>
          <a:xfrm>
            <a:off x="1221046" y="1556792"/>
            <a:ext cx="5655210" cy="369332"/>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Calibri" charset="0"/>
                <a:ea typeface="Calibri" charset="0"/>
                <a:cs typeface="Calibri" charset="0"/>
              </a:rPr>
              <a:t>n = 4,521 consecutive patients with </a:t>
            </a:r>
            <a:r>
              <a:rPr kumimoji="0" lang="en-US" sz="1800" b="1" i="0" u="none" strike="noStrike" kern="1200" cap="none" spc="0" normalizeH="0" baseline="0" noProof="0" dirty="0" err="1">
                <a:ln>
                  <a:noFill/>
                </a:ln>
                <a:solidFill>
                  <a:srgbClr val="3333CC"/>
                </a:solidFill>
                <a:effectLst/>
                <a:uLnTx/>
                <a:uFillTx/>
                <a:latin typeface="Calibri" charset="0"/>
                <a:ea typeface="Calibri" charset="0"/>
                <a:cs typeface="Calibri" charset="0"/>
              </a:rPr>
              <a:t>nonsquamous</a:t>
            </a:r>
            <a:r>
              <a:rPr kumimoji="0" lang="en-US" sz="1800" b="1" i="0" u="none" strike="noStrike" kern="1200" cap="none" spc="0" normalizeH="0" baseline="0" noProof="0" dirty="0">
                <a:ln>
                  <a:noFill/>
                </a:ln>
                <a:solidFill>
                  <a:srgbClr val="3333CC"/>
                </a:solidFill>
                <a:effectLst/>
                <a:uLnTx/>
                <a:uFillTx/>
                <a:latin typeface="Calibri" charset="0"/>
                <a:ea typeface="Calibri" charset="0"/>
                <a:cs typeface="Calibri" charset="0"/>
              </a:rPr>
              <a:t> NSCLC</a:t>
            </a:r>
          </a:p>
        </p:txBody>
      </p:sp>
      <p:sp>
        <p:nvSpPr>
          <p:cNvPr id="7" name="TextBox 6"/>
          <p:cNvSpPr txBox="1"/>
          <p:nvPr/>
        </p:nvSpPr>
        <p:spPr>
          <a:xfrm>
            <a:off x="514351" y="5467290"/>
            <a:ext cx="7769660" cy="646331"/>
          </a:xfrm>
          <a:prstGeom prst="rect">
            <a:avLst/>
          </a:prstGeom>
          <a:noFill/>
        </p:spPr>
        <p:txBody>
          <a:bodyPr wrap="square" rtlCol="0">
            <a:spAutoFit/>
          </a:bodyPr>
          <a:lstStyle/>
          <a:p>
            <a:pPr marL="257175" marR="0" lvl="0" indent="-257175" algn="l"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Calibri" charset="0"/>
                <a:ea typeface="Calibri" charset="0"/>
                <a:cs typeface="Calibri" charset="0"/>
              </a:rPr>
              <a:t>A high concordance with orthogonal clinical plasma- and tissue-based genotyping methods was observed</a:t>
            </a:r>
          </a:p>
        </p:txBody>
      </p:sp>
      <p:graphicFrame>
        <p:nvGraphicFramePr>
          <p:cNvPr id="3" name="Chart 2"/>
          <p:cNvGraphicFramePr/>
          <p:nvPr/>
        </p:nvGraphicFramePr>
        <p:xfrm>
          <a:off x="1342641" y="2182783"/>
          <a:ext cx="2999198" cy="29035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09531" y="3785669"/>
            <a:ext cx="1250560" cy="484748"/>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No </a:t>
            </a:r>
            <a:r>
              <a:rPr kumimoji="0" lang="en-US" sz="1275" b="1" i="0" u="none" strike="noStrike" kern="1200" cap="none" spc="0" normalizeH="0" baseline="0" noProof="0" dirty="0" err="1">
                <a:ln>
                  <a:noFill/>
                </a:ln>
                <a:solidFill>
                  <a:srgbClr val="000000"/>
                </a:solidFill>
                <a:effectLst/>
                <a:uLnTx/>
                <a:uFillTx/>
                <a:latin typeface="Calibri" charset="0"/>
                <a:ea typeface="Calibri" charset="0"/>
                <a:cs typeface="Calibri" charset="0"/>
              </a:rPr>
              <a:t>druggable</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 target, 65.5%</a:t>
            </a:r>
          </a:p>
        </p:txBody>
      </p:sp>
      <p:sp>
        <p:nvSpPr>
          <p:cNvPr id="12" name="TextBox 11"/>
          <p:cNvSpPr txBox="1"/>
          <p:nvPr/>
        </p:nvSpPr>
        <p:spPr>
          <a:xfrm>
            <a:off x="2920692" y="3257195"/>
            <a:ext cx="1355402" cy="484748"/>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≥1 </a:t>
            </a:r>
            <a:r>
              <a:rPr kumimoji="0" lang="en-US" sz="1275" b="1" i="0" u="none" strike="noStrike" kern="1200" cap="none" spc="0" normalizeH="0" baseline="0" noProof="0" dirty="0" err="1">
                <a:ln>
                  <a:noFill/>
                </a:ln>
                <a:solidFill>
                  <a:srgbClr val="000000"/>
                </a:solidFill>
                <a:effectLst/>
                <a:uLnTx/>
                <a:uFillTx/>
                <a:latin typeface="Calibri" charset="0"/>
                <a:ea typeface="Calibri" charset="0"/>
                <a:cs typeface="Calibri" charset="0"/>
              </a:rPr>
              <a:t>druggable</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 target, 34.5%</a:t>
            </a:r>
          </a:p>
        </p:txBody>
      </p:sp>
      <p:sp>
        <p:nvSpPr>
          <p:cNvPr id="11" name="Rectangle 10"/>
          <p:cNvSpPr/>
          <p:nvPr/>
        </p:nvSpPr>
        <p:spPr bwMode="auto">
          <a:xfrm>
            <a:off x="6515100" y="2042761"/>
            <a:ext cx="1314450" cy="2357258"/>
          </a:xfrm>
          <a:prstGeom prst="rect">
            <a:avLst/>
          </a:prstGeom>
          <a:solidFill>
            <a:srgbClr val="FF8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charset="0"/>
              <a:ea typeface="Calibri" charset="0"/>
              <a:cs typeface="Calibri" charset="0"/>
            </a:endParaRPr>
          </a:p>
        </p:txBody>
      </p:sp>
      <p:sp>
        <p:nvSpPr>
          <p:cNvPr id="14" name="Rectangle 13"/>
          <p:cNvSpPr/>
          <p:nvPr/>
        </p:nvSpPr>
        <p:spPr bwMode="auto">
          <a:xfrm>
            <a:off x="6515100" y="4400019"/>
            <a:ext cx="1314450" cy="279940"/>
          </a:xfrm>
          <a:prstGeom prst="rect">
            <a:avLst/>
          </a:prstGeom>
          <a:solidFill>
            <a:srgbClr val="FAD517"/>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charset="0"/>
              <a:ea typeface="Calibri" charset="0"/>
              <a:cs typeface="Calibri" charset="0"/>
            </a:endParaRPr>
          </a:p>
        </p:txBody>
      </p:sp>
      <p:sp>
        <p:nvSpPr>
          <p:cNvPr id="15" name="Rectangle 14"/>
          <p:cNvSpPr/>
          <p:nvPr/>
        </p:nvSpPr>
        <p:spPr bwMode="auto">
          <a:xfrm>
            <a:off x="6515100" y="4661507"/>
            <a:ext cx="1314450" cy="137160"/>
          </a:xfrm>
          <a:prstGeom prst="rect">
            <a:avLst/>
          </a:prstGeom>
          <a:solidFill>
            <a:srgbClr val="41B3D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charset="0"/>
              <a:ea typeface="Calibri" charset="0"/>
              <a:cs typeface="Calibri" charset="0"/>
            </a:endParaRPr>
          </a:p>
        </p:txBody>
      </p:sp>
      <p:sp>
        <p:nvSpPr>
          <p:cNvPr id="16" name="Rectangle 15"/>
          <p:cNvSpPr/>
          <p:nvPr/>
        </p:nvSpPr>
        <p:spPr bwMode="auto">
          <a:xfrm>
            <a:off x="6515100" y="4789440"/>
            <a:ext cx="1314450" cy="177008"/>
          </a:xfrm>
          <a:prstGeom prst="rect">
            <a:avLst/>
          </a:prstGeom>
          <a:solidFill>
            <a:schemeClr val="tx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charset="0"/>
              <a:ea typeface="Calibri" charset="0"/>
              <a:cs typeface="Calibri" charset="0"/>
            </a:endParaRPr>
          </a:p>
        </p:txBody>
      </p:sp>
      <p:sp>
        <p:nvSpPr>
          <p:cNvPr id="17" name="Rectangle 16"/>
          <p:cNvSpPr/>
          <p:nvPr/>
        </p:nvSpPr>
        <p:spPr bwMode="auto">
          <a:xfrm>
            <a:off x="6515100" y="4941446"/>
            <a:ext cx="1314450" cy="95975"/>
          </a:xfrm>
          <a:prstGeom prst="rect">
            <a:avLst/>
          </a:prstGeom>
          <a:solidFill>
            <a:srgbClr val="00206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charset="0"/>
              <a:ea typeface="Calibri" charset="0"/>
              <a:cs typeface="Calibri" charset="0"/>
            </a:endParaRPr>
          </a:p>
        </p:txBody>
      </p:sp>
      <p:sp>
        <p:nvSpPr>
          <p:cNvPr id="18" name="TextBox 17"/>
          <p:cNvSpPr txBox="1"/>
          <p:nvPr/>
        </p:nvSpPr>
        <p:spPr>
          <a:xfrm>
            <a:off x="6515100" y="2672250"/>
            <a:ext cx="1314450" cy="484748"/>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75" b="1" i="1" u="none" strike="noStrike" kern="1200" cap="none" spc="0" normalizeH="0" baseline="0" noProof="0" dirty="0">
                <a:ln>
                  <a:noFill/>
                </a:ln>
                <a:solidFill>
                  <a:srgbClr val="000000"/>
                </a:solidFill>
                <a:effectLst/>
                <a:uLnTx/>
                <a:uFillTx/>
                <a:latin typeface="Calibri" charset="0"/>
                <a:ea typeface="Calibri" charset="0"/>
                <a:cs typeface="Calibri" charset="0"/>
              </a:rPr>
              <a:t>EGFR</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 driver, </a:t>
            </a:r>
            <a:b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b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27.8%</a:t>
            </a:r>
          </a:p>
        </p:txBody>
      </p:sp>
      <p:sp>
        <p:nvSpPr>
          <p:cNvPr id="19" name="TextBox 18"/>
          <p:cNvSpPr txBox="1"/>
          <p:nvPr/>
        </p:nvSpPr>
        <p:spPr>
          <a:xfrm>
            <a:off x="6515100" y="3219734"/>
            <a:ext cx="1314450" cy="484748"/>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a:t>
            </a:r>
            <a:r>
              <a:rPr kumimoji="0" lang="en-US" sz="1275" b="1" i="1" u="none" strike="noStrike" kern="1200" cap="none" spc="0" normalizeH="0" baseline="0" noProof="0" dirty="0">
                <a:ln>
                  <a:noFill/>
                </a:ln>
                <a:solidFill>
                  <a:srgbClr val="000000"/>
                </a:solidFill>
                <a:effectLst/>
                <a:uLnTx/>
                <a:uFillTx/>
                <a:latin typeface="Calibri" charset="0"/>
                <a:ea typeface="Calibri" charset="0"/>
                <a:cs typeface="Calibri" charset="0"/>
              </a:rPr>
              <a:t>EGFR</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 T790M, </a:t>
            </a:r>
            <a:b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b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7.4%)</a:t>
            </a:r>
          </a:p>
        </p:txBody>
      </p:sp>
      <p:sp>
        <p:nvSpPr>
          <p:cNvPr id="20" name="TextBox 19"/>
          <p:cNvSpPr txBox="1"/>
          <p:nvPr/>
        </p:nvSpPr>
        <p:spPr>
          <a:xfrm>
            <a:off x="4517982" y="3765091"/>
            <a:ext cx="1595966" cy="276999"/>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Calibri" charset="0"/>
                <a:ea typeface="Calibri" charset="0"/>
                <a:cs typeface="Calibri" charset="0"/>
              </a:rPr>
              <a:t>ALK/ROS1</a:t>
            </a:r>
            <a:r>
              <a:rPr kumimoji="0" lang="en-US" sz="1200" b="1" i="0" u="none" strike="noStrike" kern="1200" cap="none" spc="0" normalizeH="0" baseline="0" noProof="0" dirty="0">
                <a:ln>
                  <a:noFill/>
                </a:ln>
                <a:solidFill>
                  <a:srgbClr val="000000"/>
                </a:solidFill>
                <a:effectLst/>
                <a:uLnTx/>
                <a:uFillTx/>
                <a:latin typeface="Calibri" charset="0"/>
                <a:ea typeface="Calibri" charset="0"/>
                <a:cs typeface="Calibri" charset="0"/>
              </a:rPr>
              <a:t>, 2.5%</a:t>
            </a:r>
          </a:p>
        </p:txBody>
      </p:sp>
      <p:sp>
        <p:nvSpPr>
          <p:cNvPr id="21" name="TextBox 20"/>
          <p:cNvSpPr txBox="1"/>
          <p:nvPr/>
        </p:nvSpPr>
        <p:spPr>
          <a:xfrm>
            <a:off x="4300274" y="3958841"/>
            <a:ext cx="1813674" cy="276999"/>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Calibri" charset="0"/>
                <a:ea typeface="Calibri" charset="0"/>
                <a:cs typeface="Calibri" charset="0"/>
              </a:rPr>
              <a:t>ERBB2</a:t>
            </a:r>
            <a:r>
              <a:rPr kumimoji="0" lang="en-US" sz="1200" b="1" i="0" u="none" strike="noStrike" kern="1200" cap="none" spc="0" normalizeH="0" baseline="0" noProof="0" dirty="0">
                <a:ln>
                  <a:noFill/>
                </a:ln>
                <a:solidFill>
                  <a:srgbClr val="000000"/>
                </a:solidFill>
                <a:effectLst/>
                <a:uLnTx/>
                <a:uFillTx/>
                <a:latin typeface="Calibri" charset="0"/>
                <a:ea typeface="Calibri" charset="0"/>
                <a:cs typeface="Calibri" charset="0"/>
              </a:rPr>
              <a:t> </a:t>
            </a:r>
            <a:r>
              <a:rPr kumimoji="0" lang="en-US" sz="1200" b="1" i="0" u="none" strike="noStrike" kern="1200" cap="none" spc="0" normalizeH="0" baseline="0" noProof="0" dirty="0" err="1">
                <a:ln>
                  <a:noFill/>
                </a:ln>
                <a:solidFill>
                  <a:srgbClr val="000000"/>
                </a:solidFill>
                <a:effectLst/>
                <a:uLnTx/>
                <a:uFillTx/>
                <a:latin typeface="Calibri" charset="0"/>
                <a:ea typeface="Calibri" charset="0"/>
                <a:cs typeface="Calibri" charset="0"/>
              </a:rPr>
              <a:t>indels</a:t>
            </a:r>
            <a:r>
              <a:rPr kumimoji="0" lang="en-US" sz="1200" b="1" i="0" u="none" strike="noStrike" kern="1200" cap="none" spc="0" normalizeH="0" baseline="0" noProof="0" dirty="0">
                <a:ln>
                  <a:noFill/>
                </a:ln>
                <a:solidFill>
                  <a:srgbClr val="000000"/>
                </a:solidFill>
                <a:effectLst/>
                <a:uLnTx/>
                <a:uFillTx/>
                <a:latin typeface="Calibri" charset="0"/>
                <a:ea typeface="Calibri" charset="0"/>
                <a:cs typeface="Calibri" charset="0"/>
              </a:rPr>
              <a:t>, 1.6%</a:t>
            </a:r>
          </a:p>
        </p:txBody>
      </p:sp>
      <p:sp>
        <p:nvSpPr>
          <p:cNvPr id="22" name="TextBox 21"/>
          <p:cNvSpPr txBox="1"/>
          <p:nvPr/>
        </p:nvSpPr>
        <p:spPr>
          <a:xfrm>
            <a:off x="4300274" y="4168523"/>
            <a:ext cx="1813674" cy="276999"/>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Calibri" charset="0"/>
                <a:ea typeface="Calibri" charset="0"/>
                <a:cs typeface="Calibri" charset="0"/>
              </a:rPr>
              <a:t>MET</a:t>
            </a:r>
            <a:r>
              <a:rPr kumimoji="0" lang="en-US" sz="1200" b="1" i="0" u="none" strike="noStrike" kern="1200" cap="none" spc="0" normalizeH="0" baseline="0" noProof="0" dirty="0">
                <a:ln>
                  <a:noFill/>
                </a:ln>
                <a:solidFill>
                  <a:srgbClr val="000000"/>
                </a:solidFill>
                <a:effectLst/>
                <a:uLnTx/>
                <a:uFillTx/>
                <a:latin typeface="Calibri" charset="0"/>
                <a:ea typeface="Calibri" charset="0"/>
                <a:cs typeface="Calibri" charset="0"/>
              </a:rPr>
              <a:t> ex14, 1.5%</a:t>
            </a:r>
          </a:p>
        </p:txBody>
      </p:sp>
      <p:sp>
        <p:nvSpPr>
          <p:cNvPr id="23" name="TextBox 22"/>
          <p:cNvSpPr txBox="1"/>
          <p:nvPr/>
        </p:nvSpPr>
        <p:spPr>
          <a:xfrm>
            <a:off x="4300274" y="4396852"/>
            <a:ext cx="1813674" cy="276999"/>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Calibri" charset="0"/>
                <a:ea typeface="Calibri" charset="0"/>
                <a:cs typeface="Calibri" charset="0"/>
              </a:rPr>
              <a:t>BRAF</a:t>
            </a:r>
            <a:r>
              <a:rPr kumimoji="0" lang="en-US" sz="1200" b="1" i="0" u="none" strike="noStrike" kern="1200" cap="none" spc="0" normalizeH="0" baseline="0" noProof="0" dirty="0">
                <a:ln>
                  <a:noFill/>
                </a:ln>
                <a:solidFill>
                  <a:srgbClr val="000000"/>
                </a:solidFill>
                <a:effectLst/>
                <a:uLnTx/>
                <a:uFillTx/>
                <a:latin typeface="Calibri" charset="0"/>
                <a:ea typeface="Calibri" charset="0"/>
                <a:cs typeface="Calibri" charset="0"/>
              </a:rPr>
              <a:t> V600E, 1.1%</a:t>
            </a:r>
          </a:p>
        </p:txBody>
      </p:sp>
      <p:cxnSp>
        <p:nvCxnSpPr>
          <p:cNvPr id="28" name="Straight Connector 27"/>
          <p:cNvCxnSpPr/>
          <p:nvPr/>
        </p:nvCxnSpPr>
        <p:spPr bwMode="auto">
          <a:xfrm flipH="1">
            <a:off x="6057900" y="3894421"/>
            <a:ext cx="7308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p:cNvCxnSpPr>
            <a:stCxn id="14" idx="1"/>
          </p:cNvCxnSpPr>
          <p:nvPr/>
        </p:nvCxnSpPr>
        <p:spPr bwMode="auto">
          <a:xfrm flipH="1" flipV="1">
            <a:off x="6127683" y="3894421"/>
            <a:ext cx="387418" cy="645569"/>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flipV="1">
            <a:off x="2876760" y="2051520"/>
            <a:ext cx="3638341" cy="28434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4000500" y="4493051"/>
            <a:ext cx="2514600" cy="54178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Connector 45"/>
          <p:cNvCxnSpPr/>
          <p:nvPr/>
        </p:nvCxnSpPr>
        <p:spPr bwMode="auto">
          <a:xfrm flipH="1">
            <a:off x="6051296" y="4086676"/>
            <a:ext cx="7308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a:endCxn id="21" idx="3"/>
          </p:cNvCxnSpPr>
          <p:nvPr/>
        </p:nvCxnSpPr>
        <p:spPr bwMode="auto">
          <a:xfrm flipH="1" flipV="1">
            <a:off x="6113948" y="4097341"/>
            <a:ext cx="401153" cy="64721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Connector 58"/>
          <p:cNvCxnSpPr>
            <a:endCxn id="22" idx="3"/>
          </p:cNvCxnSpPr>
          <p:nvPr/>
        </p:nvCxnSpPr>
        <p:spPr bwMode="auto">
          <a:xfrm flipH="1" flipV="1">
            <a:off x="6113948" y="4307023"/>
            <a:ext cx="401153" cy="60083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flipH="1">
            <a:off x="6051296" y="4295480"/>
            <a:ext cx="7308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Connector 61"/>
          <p:cNvCxnSpPr/>
          <p:nvPr/>
        </p:nvCxnSpPr>
        <p:spPr bwMode="auto">
          <a:xfrm flipH="1">
            <a:off x="6051296" y="4523809"/>
            <a:ext cx="7308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Connector 62"/>
          <p:cNvCxnSpPr/>
          <p:nvPr/>
        </p:nvCxnSpPr>
        <p:spPr bwMode="auto">
          <a:xfrm flipH="1" flipV="1">
            <a:off x="6130984" y="4520016"/>
            <a:ext cx="384116" cy="4913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p:cNvSpPr txBox="1"/>
          <p:nvPr/>
        </p:nvSpPr>
        <p:spPr>
          <a:xfrm>
            <a:off x="27476" y="6463412"/>
            <a:ext cx="5353517" cy="369332"/>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nb-NO" sz="1800" b="0" i="0" u="none" strike="noStrike" kern="1200" cap="none" spc="0" normalizeH="0" baseline="0" noProof="0" dirty="0" err="1">
                <a:ln>
                  <a:noFill/>
                </a:ln>
                <a:solidFill>
                  <a:srgbClr val="000000"/>
                </a:solidFill>
                <a:effectLst/>
                <a:uLnTx/>
                <a:uFillTx/>
                <a:latin typeface="Calibri" charset="0"/>
                <a:ea typeface="Calibri" charset="0"/>
                <a:cs typeface="Calibri" charset="0"/>
              </a:rPr>
              <a:t>Odegaard</a:t>
            </a:r>
            <a:r>
              <a:rPr kumimoji="0" lang="nb-NO" sz="1800" b="0" i="0" u="none" strike="noStrike" kern="1200" cap="none" spc="0" normalizeH="0" baseline="0" noProof="0" dirty="0">
                <a:ln>
                  <a:noFill/>
                </a:ln>
                <a:solidFill>
                  <a:srgbClr val="000000"/>
                </a:solidFill>
                <a:effectLst/>
                <a:uLnTx/>
                <a:uFillTx/>
                <a:latin typeface="Calibri" charset="0"/>
                <a:ea typeface="Calibri" charset="0"/>
                <a:cs typeface="Calibri" charset="0"/>
              </a:rPr>
              <a:t> JI et al. </a:t>
            </a:r>
            <a:r>
              <a:rPr kumimoji="0" lang="nb-NO" sz="1800" b="0" i="1" u="none" strike="noStrike" kern="1200" cap="none" spc="0" normalizeH="0" baseline="0" noProof="0" dirty="0" err="1">
                <a:ln>
                  <a:noFill/>
                </a:ln>
                <a:solidFill>
                  <a:srgbClr val="000000"/>
                </a:solidFill>
                <a:effectLst/>
                <a:uLnTx/>
                <a:uFillTx/>
                <a:latin typeface="Calibri" charset="0"/>
                <a:ea typeface="Calibri" charset="0"/>
                <a:cs typeface="Calibri" charset="0"/>
              </a:rPr>
              <a:t>Clin</a:t>
            </a:r>
            <a:r>
              <a:rPr kumimoji="0" lang="nb-NO" sz="1800" b="0" i="1" u="none" strike="noStrike" kern="1200" cap="none" spc="0" normalizeH="0" baseline="0" noProof="0" dirty="0">
                <a:ln>
                  <a:noFill/>
                </a:ln>
                <a:solidFill>
                  <a:srgbClr val="000000"/>
                </a:solidFill>
                <a:effectLst/>
                <a:uLnTx/>
                <a:uFillTx/>
                <a:latin typeface="Calibri" charset="0"/>
                <a:ea typeface="Calibri" charset="0"/>
                <a:cs typeface="Calibri" charset="0"/>
              </a:rPr>
              <a:t> Cancer Res </a:t>
            </a:r>
            <a:r>
              <a:rPr kumimoji="0" lang="nb-NO" sz="1800" b="0" i="0" u="none" strike="noStrike" kern="1200" cap="none" spc="0" normalizeH="0" baseline="0" noProof="0" dirty="0">
                <a:ln>
                  <a:noFill/>
                </a:ln>
                <a:solidFill>
                  <a:srgbClr val="000000"/>
                </a:solidFill>
                <a:effectLst/>
                <a:uLnTx/>
                <a:uFillTx/>
                <a:latin typeface="Calibri" charset="0"/>
                <a:ea typeface="Calibri" charset="0"/>
                <a:cs typeface="Calibri" charset="0"/>
              </a:rPr>
              <a:t>2018;24(15):3539-49.</a:t>
            </a:r>
          </a:p>
        </p:txBody>
      </p:sp>
    </p:spTree>
    <p:custDataLst>
      <p:tags r:id="rId1"/>
    </p:custDataLst>
    <p:extLst>
      <p:ext uri="{BB962C8B-B14F-4D97-AF65-F5344CB8AC3E}">
        <p14:creationId xmlns:p14="http://schemas.microsoft.com/office/powerpoint/2010/main" val="192132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761130"/>
            <a:ext cx="3195515" cy="2805663"/>
          </a:xfrm>
          <a:prstGeom prst="rect">
            <a:avLst/>
          </a:prstGeom>
        </p:spPr>
      </p:pic>
      <p:sp>
        <p:nvSpPr>
          <p:cNvPr id="36865" name="Title 1"/>
          <p:cNvSpPr>
            <a:spLocks noGrp="1"/>
          </p:cNvSpPr>
          <p:nvPr>
            <p:ph type="title"/>
          </p:nvPr>
        </p:nvSpPr>
        <p:spPr/>
        <p:txBody>
          <a:bodyPr/>
          <a:lstStyle/>
          <a:p>
            <a:r>
              <a:rPr lang="en-US" dirty="0"/>
              <a:t>Concordance between Liquid Biopsy and </a:t>
            </a:r>
            <a:br>
              <a:rPr lang="en-US" dirty="0"/>
            </a:br>
            <a:r>
              <a:rPr lang="en-US" dirty="0"/>
              <a:t>Tissue Genotyping Results in Samples from </a:t>
            </a:r>
            <a:br>
              <a:rPr lang="en-US" dirty="0"/>
            </a:br>
            <a:r>
              <a:rPr lang="en-US" dirty="0"/>
              <a:t>543 Patients with NSCLC</a:t>
            </a:r>
          </a:p>
        </p:txBody>
      </p:sp>
      <p:sp>
        <p:nvSpPr>
          <p:cNvPr id="7" name="TextBox 6"/>
          <p:cNvSpPr txBox="1"/>
          <p:nvPr/>
        </p:nvSpPr>
        <p:spPr>
          <a:xfrm>
            <a:off x="289365" y="5626115"/>
            <a:ext cx="4605831" cy="323165"/>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charset="0"/>
                <a:ea typeface="Calibri" charset="0"/>
                <a:cs typeface="Calibri" charset="0"/>
              </a:rPr>
              <a:t>Positive concordance ranged from 92% to 100%</a:t>
            </a:r>
          </a:p>
        </p:txBody>
      </p:sp>
      <p:sp>
        <p:nvSpPr>
          <p:cNvPr id="6" name="TextBox 5">
            <a:extLst>
              <a:ext uri="{FF2B5EF4-FFF2-40B4-BE49-F238E27FC236}">
                <a16:creationId xmlns:a16="http://schemas.microsoft.com/office/drawing/2014/main" id="{F861B7C1-35EE-2541-AC5F-18254D2F98B6}"/>
              </a:ext>
            </a:extLst>
          </p:cNvPr>
          <p:cNvSpPr txBox="1"/>
          <p:nvPr/>
        </p:nvSpPr>
        <p:spPr>
          <a:xfrm>
            <a:off x="5012138" y="1844876"/>
            <a:ext cx="3696648" cy="3693319"/>
          </a:xfrm>
          <a:prstGeom prst="rect">
            <a:avLst/>
          </a:prstGeom>
          <a:noFill/>
        </p:spPr>
        <p:txBody>
          <a:bodyPr wrap="square" rtlCol="0">
            <a:spAutoFit/>
          </a:bodyPr>
          <a:lstStyle/>
          <a:p>
            <a:pPr marL="0" marR="0" lvl="0" indent="0" algn="l" defTabSz="455613" rtl="0" eaLnBrk="1" fontAlgn="base" latinLnBrk="0" hangingPunct="1">
              <a:lnSpc>
                <a:spcPct val="100000"/>
              </a:lnSpc>
              <a:spcBef>
                <a:spcPts val="900"/>
              </a:spcBef>
              <a:spcAft>
                <a:spcPct val="0"/>
              </a:spcAft>
              <a:buClrTx/>
              <a:buSzTx/>
              <a:buFontTx/>
              <a:buNone/>
              <a:tabLst/>
              <a:defRPr/>
            </a:pPr>
            <a:r>
              <a:rPr kumimoji="0" lang="en-US" sz="1700" b="1" i="0" u="sng" strike="noStrike" kern="1200" cap="none" spc="0" normalizeH="0" baseline="0" noProof="0" dirty="0">
                <a:ln>
                  <a:noFill/>
                </a:ln>
                <a:solidFill>
                  <a:srgbClr val="000000"/>
                </a:solidFill>
                <a:effectLst/>
                <a:uLnTx/>
                <a:uFillTx/>
                <a:latin typeface="Calibri" charset="0"/>
                <a:ea typeface="Calibri" charset="0"/>
                <a:cs typeface="Calibri" charset="0"/>
              </a:rPr>
              <a:t>Potential advantages of liquid biopsies</a:t>
            </a:r>
          </a:p>
          <a:p>
            <a:pPr marL="257175" marR="0" lvl="0" indent="-257175" algn="l" defTabSz="455613"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charset="0"/>
                <a:ea typeface="Calibri" charset="0"/>
                <a:cs typeface="Calibri" charset="0"/>
              </a:rPr>
              <a:t>Sample derived from entire tumor burden</a:t>
            </a:r>
          </a:p>
          <a:p>
            <a:pPr marL="257175" marR="0" lvl="0" indent="-257175" algn="l" defTabSz="455613"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charset="0"/>
                <a:ea typeface="Calibri" charset="0"/>
                <a:cs typeface="Calibri" charset="0"/>
              </a:rPr>
              <a:t>Noninvasive; allows for longitudinal analyses</a:t>
            </a:r>
          </a:p>
          <a:p>
            <a:pPr marL="257175" marR="0" lvl="0" indent="-257175" algn="l" defTabSz="455613"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charset="0"/>
                <a:ea typeface="Calibri" charset="0"/>
                <a:cs typeface="Calibri" charset="0"/>
              </a:rPr>
              <a:t>Sample is likely enriched for most biologically aggressive and clinically relevant tumor cells</a:t>
            </a:r>
          </a:p>
          <a:p>
            <a:pPr marL="257175" marR="0" lvl="0" indent="-257175" algn="l" defTabSz="455613"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charset="0"/>
                <a:ea typeface="Calibri" charset="0"/>
                <a:cs typeface="Calibri" charset="0"/>
              </a:rPr>
              <a:t>More accurate therapeutic targeting due to quantitative accuracy in detecting dominant versus </a:t>
            </a:r>
            <a:r>
              <a:rPr kumimoji="0" lang="en-US" sz="1700" b="0" i="0" u="none" strike="noStrike" kern="1200" cap="none" spc="0" normalizeH="0" baseline="0" noProof="0" dirty="0" err="1">
                <a:ln>
                  <a:noFill/>
                </a:ln>
                <a:solidFill>
                  <a:srgbClr val="000000"/>
                </a:solidFill>
                <a:effectLst/>
                <a:uLnTx/>
                <a:uFillTx/>
                <a:latin typeface="Calibri" charset="0"/>
                <a:ea typeface="Calibri" charset="0"/>
                <a:cs typeface="Calibri" charset="0"/>
              </a:rPr>
              <a:t>subclonal</a:t>
            </a:r>
            <a:r>
              <a:rPr kumimoji="0" lang="en-US" sz="1700" b="0" i="0" u="none" strike="noStrike" kern="1200" cap="none" spc="0" normalizeH="0" baseline="0" noProof="0" dirty="0">
                <a:ln>
                  <a:noFill/>
                </a:ln>
                <a:solidFill>
                  <a:srgbClr val="000000"/>
                </a:solidFill>
                <a:effectLst/>
                <a:uLnTx/>
                <a:uFillTx/>
                <a:latin typeface="Calibri" charset="0"/>
                <a:ea typeface="Calibri" charset="0"/>
                <a:cs typeface="Calibri" charset="0"/>
              </a:rPr>
              <a:t> alterations</a:t>
            </a:r>
          </a:p>
        </p:txBody>
      </p:sp>
      <p:sp>
        <p:nvSpPr>
          <p:cNvPr id="9" name="Rectangle 8">
            <a:extLst>
              <a:ext uri="{FF2B5EF4-FFF2-40B4-BE49-F238E27FC236}">
                <a16:creationId xmlns:a16="http://schemas.microsoft.com/office/drawing/2014/main" id="{6AF8B46A-78E4-AE40-AC95-55A2F58134C8}"/>
              </a:ext>
            </a:extLst>
          </p:cNvPr>
          <p:cNvSpPr/>
          <p:nvPr/>
        </p:nvSpPr>
        <p:spPr bwMode="auto">
          <a:xfrm>
            <a:off x="4860032" y="1761130"/>
            <a:ext cx="3848754" cy="3771899"/>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endParaRPr kumimoji="0" lang="en-US" sz="2700" b="1" i="0" u="none" strike="noStrike" kern="1200" cap="none" spc="0" normalizeH="0" baseline="0" noProof="0">
              <a:ln>
                <a:noFill/>
              </a:ln>
              <a:solidFill>
                <a:srgbClr val="000000"/>
              </a:solidFill>
              <a:effectLst/>
              <a:uLnTx/>
              <a:uFillTx/>
              <a:latin typeface="Calibri" charset="0"/>
              <a:ea typeface="Calibri" charset="0"/>
              <a:cs typeface="Calibri" charset="0"/>
            </a:endParaRPr>
          </a:p>
        </p:txBody>
      </p:sp>
      <p:sp>
        <p:nvSpPr>
          <p:cNvPr id="2" name="TextBox 1"/>
          <p:cNvSpPr txBox="1"/>
          <p:nvPr/>
        </p:nvSpPr>
        <p:spPr>
          <a:xfrm rot="16200000">
            <a:off x="-738316" y="3173985"/>
            <a:ext cx="2711765" cy="300082"/>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Calibri" charset="0"/>
                <a:cs typeface="Calibri" charset="0"/>
              </a:rPr>
              <a:t>Positive predictive values (%)</a:t>
            </a:r>
          </a:p>
        </p:txBody>
      </p:sp>
      <p:sp>
        <p:nvSpPr>
          <p:cNvPr id="10" name="TextBox 9"/>
          <p:cNvSpPr txBox="1"/>
          <p:nvPr/>
        </p:nvSpPr>
        <p:spPr>
          <a:xfrm rot="16200000">
            <a:off x="754903" y="4899661"/>
            <a:ext cx="1078952" cy="288541"/>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75" b="1" i="1" u="none" strike="noStrike" kern="1200" cap="none" spc="0" normalizeH="0" baseline="0" noProof="0" dirty="0">
                <a:ln>
                  <a:noFill/>
                </a:ln>
                <a:solidFill>
                  <a:srgbClr val="000000"/>
                </a:solidFill>
                <a:effectLst/>
                <a:uLnTx/>
                <a:uFillTx/>
                <a:latin typeface="Calibri" charset="0"/>
                <a:ea typeface="Calibri" charset="0"/>
                <a:cs typeface="Calibri" charset="0"/>
              </a:rPr>
              <a:t>EGFR</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 ex19</a:t>
            </a:r>
          </a:p>
        </p:txBody>
      </p:sp>
      <p:sp>
        <p:nvSpPr>
          <p:cNvPr id="11" name="TextBox 10"/>
          <p:cNvSpPr txBox="1"/>
          <p:nvPr/>
        </p:nvSpPr>
        <p:spPr>
          <a:xfrm rot="16200000">
            <a:off x="1046634" y="5046480"/>
            <a:ext cx="1372591" cy="288541"/>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75" b="1" i="1" u="none" strike="noStrike" kern="1200" cap="none" spc="0" normalizeH="0" baseline="0" noProof="0" dirty="0">
                <a:ln>
                  <a:noFill/>
                </a:ln>
                <a:solidFill>
                  <a:srgbClr val="000000"/>
                </a:solidFill>
                <a:effectLst/>
                <a:uLnTx/>
                <a:uFillTx/>
                <a:latin typeface="Calibri" charset="0"/>
                <a:ea typeface="Calibri" charset="0"/>
                <a:cs typeface="Calibri" charset="0"/>
              </a:rPr>
              <a:t>EGFR</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 L858R</a:t>
            </a:r>
          </a:p>
        </p:txBody>
      </p:sp>
      <p:sp>
        <p:nvSpPr>
          <p:cNvPr id="12" name="TextBox 11"/>
          <p:cNvSpPr txBox="1"/>
          <p:nvPr/>
        </p:nvSpPr>
        <p:spPr>
          <a:xfrm rot="16200000">
            <a:off x="1498325" y="5046480"/>
            <a:ext cx="1372591" cy="288541"/>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75" b="1" i="1" u="none" strike="noStrike" kern="1200" cap="none" spc="0" normalizeH="0" baseline="0" noProof="0" dirty="0">
                <a:ln>
                  <a:noFill/>
                </a:ln>
                <a:solidFill>
                  <a:srgbClr val="000000"/>
                </a:solidFill>
                <a:effectLst/>
                <a:uLnTx/>
                <a:uFillTx/>
                <a:latin typeface="Calibri" charset="0"/>
                <a:ea typeface="Calibri" charset="0"/>
                <a:cs typeface="Calibri" charset="0"/>
              </a:rPr>
              <a:t>ALK/ROS1</a:t>
            </a:r>
          </a:p>
        </p:txBody>
      </p:sp>
      <p:sp>
        <p:nvSpPr>
          <p:cNvPr id="13" name="TextBox 12"/>
          <p:cNvSpPr txBox="1"/>
          <p:nvPr/>
        </p:nvSpPr>
        <p:spPr>
          <a:xfrm rot="16200000">
            <a:off x="1935233" y="5046480"/>
            <a:ext cx="1372591" cy="288541"/>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75" b="1" i="1" u="none" strike="noStrike" kern="1200" cap="none" spc="0" normalizeH="0" baseline="0" noProof="0" dirty="0">
                <a:ln>
                  <a:noFill/>
                </a:ln>
                <a:solidFill>
                  <a:srgbClr val="000000"/>
                </a:solidFill>
                <a:effectLst/>
                <a:uLnTx/>
                <a:uFillTx/>
                <a:latin typeface="Calibri" charset="0"/>
                <a:ea typeface="Calibri" charset="0"/>
                <a:cs typeface="Calibri" charset="0"/>
              </a:rPr>
              <a:t>KRAS </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G12</a:t>
            </a:r>
          </a:p>
        </p:txBody>
      </p:sp>
      <p:sp>
        <p:nvSpPr>
          <p:cNvPr id="14" name="TextBox 13"/>
          <p:cNvSpPr txBox="1"/>
          <p:nvPr/>
        </p:nvSpPr>
        <p:spPr>
          <a:xfrm rot="16200000">
            <a:off x="2355576" y="5046480"/>
            <a:ext cx="1372591" cy="288541"/>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75" b="1" i="1" u="none" strike="noStrike" kern="1200" cap="none" spc="0" normalizeH="0" baseline="0" noProof="0" dirty="0">
                <a:ln>
                  <a:noFill/>
                </a:ln>
                <a:solidFill>
                  <a:srgbClr val="000000"/>
                </a:solidFill>
                <a:effectLst/>
                <a:uLnTx/>
                <a:uFillTx/>
                <a:latin typeface="Calibri" charset="0"/>
                <a:ea typeface="Calibri" charset="0"/>
                <a:cs typeface="Calibri" charset="0"/>
              </a:rPr>
              <a:t>EGFR</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 ex20</a:t>
            </a:r>
          </a:p>
        </p:txBody>
      </p:sp>
      <p:sp>
        <p:nvSpPr>
          <p:cNvPr id="15" name="TextBox 14"/>
          <p:cNvSpPr txBox="1"/>
          <p:nvPr/>
        </p:nvSpPr>
        <p:spPr>
          <a:xfrm rot="16200000">
            <a:off x="2792483" y="5046481"/>
            <a:ext cx="1372591" cy="288541"/>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75" b="1" i="1" u="none" strike="noStrike" kern="1200" cap="none" spc="0" normalizeH="0" baseline="0" noProof="0" dirty="0">
                <a:ln>
                  <a:noFill/>
                </a:ln>
                <a:solidFill>
                  <a:srgbClr val="000000"/>
                </a:solidFill>
                <a:effectLst/>
                <a:uLnTx/>
                <a:uFillTx/>
                <a:latin typeface="Calibri" charset="0"/>
                <a:ea typeface="Calibri" charset="0"/>
                <a:cs typeface="Calibri" charset="0"/>
              </a:rPr>
              <a:t>BRAF </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V600E</a:t>
            </a:r>
          </a:p>
        </p:txBody>
      </p:sp>
      <p:sp>
        <p:nvSpPr>
          <p:cNvPr id="16" name="TextBox 15"/>
          <p:cNvSpPr txBox="1"/>
          <p:nvPr/>
        </p:nvSpPr>
        <p:spPr>
          <a:xfrm rot="16200000">
            <a:off x="3192533" y="5046481"/>
            <a:ext cx="1372591" cy="288541"/>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kumimoji="0" lang="en-US" sz="1275" b="1" i="1" u="none" strike="noStrike" kern="1200" cap="none" spc="0" normalizeH="0" baseline="0" noProof="0" dirty="0">
                <a:ln>
                  <a:noFill/>
                </a:ln>
                <a:solidFill>
                  <a:srgbClr val="000000"/>
                </a:solidFill>
                <a:effectLst/>
                <a:uLnTx/>
                <a:uFillTx/>
                <a:latin typeface="Calibri" charset="0"/>
                <a:ea typeface="Calibri" charset="0"/>
                <a:cs typeface="Calibri" charset="0"/>
              </a:rPr>
              <a:t>MET </a:t>
            </a:r>
            <a:r>
              <a:rPr kumimoji="0" lang="en-US" sz="1275" b="1" i="0" u="none" strike="noStrike" kern="1200" cap="none" spc="0" normalizeH="0" baseline="0" noProof="0" dirty="0">
                <a:ln>
                  <a:noFill/>
                </a:ln>
                <a:solidFill>
                  <a:srgbClr val="000000"/>
                </a:solidFill>
                <a:effectLst/>
                <a:uLnTx/>
                <a:uFillTx/>
                <a:latin typeface="Calibri" charset="0"/>
                <a:ea typeface="Calibri" charset="0"/>
                <a:cs typeface="Calibri" charset="0"/>
              </a:rPr>
              <a:t>ex14sk</a:t>
            </a:r>
          </a:p>
        </p:txBody>
      </p:sp>
      <p:sp>
        <p:nvSpPr>
          <p:cNvPr id="17" name="TextBox 16"/>
          <p:cNvSpPr txBox="1"/>
          <p:nvPr/>
        </p:nvSpPr>
        <p:spPr>
          <a:xfrm>
            <a:off x="3995936" y="4199747"/>
            <a:ext cx="552877" cy="300082"/>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charset="0"/>
                <a:ea typeface="Calibri" charset="0"/>
                <a:cs typeface="Calibri" charset="0"/>
              </a:rPr>
              <a:t>= n</a:t>
            </a:r>
          </a:p>
        </p:txBody>
      </p:sp>
      <p:sp>
        <p:nvSpPr>
          <p:cNvPr id="18" name="TextBox 17"/>
          <p:cNvSpPr txBox="1"/>
          <p:nvPr/>
        </p:nvSpPr>
        <p:spPr>
          <a:xfrm>
            <a:off x="1101789" y="4240143"/>
            <a:ext cx="453385" cy="196208"/>
          </a:xfrm>
          <a:prstGeom prst="rect">
            <a:avLst/>
          </a:prstGeom>
          <a:noFill/>
        </p:spPr>
        <p:txBody>
          <a:bodyPr wrap="square" lIns="0" tIns="0" rIns="0" bIns="0"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dirty="0">
                <a:ln>
                  <a:noFill/>
                </a:ln>
                <a:solidFill>
                  <a:srgbClr val="004383"/>
                </a:solidFill>
                <a:effectLst/>
                <a:uLnTx/>
                <a:uFillTx/>
                <a:latin typeface="Calibri" charset="0"/>
                <a:ea typeface="Calibri" charset="0"/>
                <a:cs typeface="Calibri" charset="0"/>
              </a:rPr>
              <a:t>291</a:t>
            </a:r>
          </a:p>
        </p:txBody>
      </p:sp>
      <p:sp>
        <p:nvSpPr>
          <p:cNvPr id="19" name="TextBox 18"/>
          <p:cNvSpPr txBox="1"/>
          <p:nvPr/>
        </p:nvSpPr>
        <p:spPr>
          <a:xfrm>
            <a:off x="1536914" y="4240143"/>
            <a:ext cx="453385" cy="196208"/>
          </a:xfrm>
          <a:prstGeom prst="rect">
            <a:avLst/>
          </a:prstGeom>
          <a:noFill/>
        </p:spPr>
        <p:txBody>
          <a:bodyPr wrap="square" lIns="0" tIns="0" rIns="0" bIns="0"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a:ln>
                  <a:noFill/>
                </a:ln>
                <a:solidFill>
                  <a:srgbClr val="004383"/>
                </a:solidFill>
                <a:effectLst/>
                <a:uLnTx/>
                <a:uFillTx/>
                <a:latin typeface="Calibri" charset="0"/>
                <a:ea typeface="Calibri" charset="0"/>
                <a:cs typeface="Calibri" charset="0"/>
              </a:rPr>
              <a:t>181</a:t>
            </a:r>
            <a:endParaRPr kumimoji="0" lang="en-US" sz="1275" b="1" i="0" u="none" strike="noStrike" kern="1200" cap="none" spc="0" normalizeH="0" baseline="0" noProof="0" dirty="0">
              <a:ln>
                <a:noFill/>
              </a:ln>
              <a:solidFill>
                <a:srgbClr val="004383"/>
              </a:solidFill>
              <a:effectLst/>
              <a:uLnTx/>
              <a:uFillTx/>
              <a:latin typeface="Calibri" charset="0"/>
              <a:ea typeface="Calibri" charset="0"/>
              <a:cs typeface="Calibri" charset="0"/>
            </a:endParaRPr>
          </a:p>
        </p:txBody>
      </p:sp>
      <p:sp>
        <p:nvSpPr>
          <p:cNvPr id="20" name="TextBox 19"/>
          <p:cNvSpPr txBox="1"/>
          <p:nvPr/>
        </p:nvSpPr>
        <p:spPr>
          <a:xfrm>
            <a:off x="1965539" y="4240143"/>
            <a:ext cx="453385" cy="196208"/>
          </a:xfrm>
          <a:prstGeom prst="rect">
            <a:avLst/>
          </a:prstGeom>
          <a:noFill/>
        </p:spPr>
        <p:txBody>
          <a:bodyPr wrap="square" lIns="0" tIns="0" rIns="0" bIns="0"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dirty="0">
                <a:ln>
                  <a:noFill/>
                </a:ln>
                <a:solidFill>
                  <a:srgbClr val="004383"/>
                </a:solidFill>
                <a:effectLst/>
                <a:uLnTx/>
                <a:uFillTx/>
                <a:latin typeface="Calibri" charset="0"/>
                <a:ea typeface="Calibri" charset="0"/>
                <a:cs typeface="Calibri" charset="0"/>
              </a:rPr>
              <a:t>37</a:t>
            </a:r>
          </a:p>
        </p:txBody>
      </p:sp>
      <p:sp>
        <p:nvSpPr>
          <p:cNvPr id="21" name="TextBox 20"/>
          <p:cNvSpPr txBox="1"/>
          <p:nvPr/>
        </p:nvSpPr>
        <p:spPr>
          <a:xfrm>
            <a:off x="2365589" y="4240143"/>
            <a:ext cx="453385" cy="196208"/>
          </a:xfrm>
          <a:prstGeom prst="rect">
            <a:avLst/>
          </a:prstGeom>
          <a:noFill/>
        </p:spPr>
        <p:txBody>
          <a:bodyPr wrap="square" lIns="0" tIns="0" rIns="0" bIns="0"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dirty="0">
                <a:ln>
                  <a:noFill/>
                </a:ln>
                <a:solidFill>
                  <a:srgbClr val="004383"/>
                </a:solidFill>
                <a:effectLst/>
                <a:uLnTx/>
                <a:uFillTx/>
                <a:latin typeface="Calibri" charset="0"/>
                <a:ea typeface="Calibri" charset="0"/>
                <a:cs typeface="Calibri" charset="0"/>
              </a:rPr>
              <a:t>26</a:t>
            </a:r>
          </a:p>
        </p:txBody>
      </p:sp>
      <p:sp>
        <p:nvSpPr>
          <p:cNvPr id="22" name="TextBox 21"/>
          <p:cNvSpPr txBox="1"/>
          <p:nvPr/>
        </p:nvSpPr>
        <p:spPr>
          <a:xfrm>
            <a:off x="2818973" y="4240143"/>
            <a:ext cx="382419" cy="196208"/>
          </a:xfrm>
          <a:prstGeom prst="rect">
            <a:avLst/>
          </a:prstGeom>
          <a:noFill/>
        </p:spPr>
        <p:txBody>
          <a:bodyPr wrap="square" lIns="0" tIns="0" rIns="0" bIns="0"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dirty="0">
                <a:ln>
                  <a:noFill/>
                </a:ln>
                <a:solidFill>
                  <a:srgbClr val="004383"/>
                </a:solidFill>
                <a:effectLst/>
                <a:uLnTx/>
                <a:uFillTx/>
                <a:latin typeface="Calibri" charset="0"/>
                <a:ea typeface="Calibri" charset="0"/>
                <a:cs typeface="Calibri" charset="0"/>
              </a:rPr>
              <a:t>16</a:t>
            </a:r>
          </a:p>
        </p:txBody>
      </p:sp>
      <p:sp>
        <p:nvSpPr>
          <p:cNvPr id="23" name="TextBox 22"/>
          <p:cNvSpPr txBox="1"/>
          <p:nvPr/>
        </p:nvSpPr>
        <p:spPr>
          <a:xfrm>
            <a:off x="3222839" y="4240143"/>
            <a:ext cx="453385" cy="196208"/>
          </a:xfrm>
          <a:prstGeom prst="rect">
            <a:avLst/>
          </a:prstGeom>
          <a:noFill/>
        </p:spPr>
        <p:txBody>
          <a:bodyPr wrap="square" lIns="0" tIns="0" rIns="0" bIns="0"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dirty="0">
                <a:ln>
                  <a:noFill/>
                </a:ln>
                <a:solidFill>
                  <a:srgbClr val="004383"/>
                </a:solidFill>
                <a:effectLst/>
                <a:uLnTx/>
                <a:uFillTx/>
                <a:latin typeface="Calibri" charset="0"/>
                <a:ea typeface="Calibri" charset="0"/>
                <a:cs typeface="Calibri" charset="0"/>
              </a:rPr>
              <a:t>5</a:t>
            </a:r>
          </a:p>
        </p:txBody>
      </p:sp>
      <p:sp>
        <p:nvSpPr>
          <p:cNvPr id="24" name="TextBox 23"/>
          <p:cNvSpPr txBox="1"/>
          <p:nvPr/>
        </p:nvSpPr>
        <p:spPr>
          <a:xfrm>
            <a:off x="3622889" y="4240143"/>
            <a:ext cx="453385" cy="196208"/>
          </a:xfrm>
          <a:prstGeom prst="rect">
            <a:avLst/>
          </a:prstGeom>
          <a:noFill/>
        </p:spPr>
        <p:txBody>
          <a:bodyPr wrap="square" lIns="0" tIns="0" rIns="0" bIns="0"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275" b="1" i="0" u="none" strike="noStrike" kern="1200" cap="none" spc="0" normalizeH="0" baseline="0" noProof="0" dirty="0">
                <a:ln>
                  <a:noFill/>
                </a:ln>
                <a:solidFill>
                  <a:srgbClr val="004383"/>
                </a:solidFill>
                <a:effectLst/>
                <a:uLnTx/>
                <a:uFillTx/>
                <a:latin typeface="Calibri" charset="0"/>
                <a:ea typeface="Calibri" charset="0"/>
                <a:cs typeface="Calibri" charset="0"/>
              </a:rPr>
              <a:t>3</a:t>
            </a:r>
          </a:p>
        </p:txBody>
      </p:sp>
      <p:sp>
        <p:nvSpPr>
          <p:cNvPr id="26" name="TextBox 25"/>
          <p:cNvSpPr txBox="1"/>
          <p:nvPr/>
        </p:nvSpPr>
        <p:spPr>
          <a:xfrm>
            <a:off x="27476" y="6463412"/>
            <a:ext cx="5353517" cy="369332"/>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nb-NO" sz="1800" b="0" i="0" u="none" strike="noStrike" kern="1200" cap="none" spc="0" normalizeH="0" baseline="0" noProof="0" dirty="0" err="1">
                <a:ln>
                  <a:noFill/>
                </a:ln>
                <a:solidFill>
                  <a:srgbClr val="000000"/>
                </a:solidFill>
                <a:effectLst/>
                <a:uLnTx/>
                <a:uFillTx/>
                <a:latin typeface="Calibri" charset="0"/>
                <a:ea typeface="Calibri" charset="0"/>
                <a:cs typeface="Calibri" charset="0"/>
              </a:rPr>
              <a:t>Odegaard</a:t>
            </a:r>
            <a:r>
              <a:rPr kumimoji="0" lang="nb-NO" sz="1800" b="0" i="0" u="none" strike="noStrike" kern="1200" cap="none" spc="0" normalizeH="0" baseline="0" noProof="0" dirty="0">
                <a:ln>
                  <a:noFill/>
                </a:ln>
                <a:solidFill>
                  <a:srgbClr val="000000"/>
                </a:solidFill>
                <a:effectLst/>
                <a:uLnTx/>
                <a:uFillTx/>
                <a:latin typeface="Calibri" charset="0"/>
                <a:ea typeface="Calibri" charset="0"/>
                <a:cs typeface="Calibri" charset="0"/>
              </a:rPr>
              <a:t> JI et al. </a:t>
            </a:r>
            <a:r>
              <a:rPr kumimoji="0" lang="nb-NO" sz="1800" b="0" i="1" u="none" strike="noStrike" kern="1200" cap="none" spc="0" normalizeH="0" baseline="0" noProof="0" dirty="0" err="1">
                <a:ln>
                  <a:noFill/>
                </a:ln>
                <a:solidFill>
                  <a:srgbClr val="000000"/>
                </a:solidFill>
                <a:effectLst/>
                <a:uLnTx/>
                <a:uFillTx/>
                <a:latin typeface="Calibri" charset="0"/>
                <a:ea typeface="Calibri" charset="0"/>
                <a:cs typeface="Calibri" charset="0"/>
              </a:rPr>
              <a:t>Clin</a:t>
            </a:r>
            <a:r>
              <a:rPr kumimoji="0" lang="nb-NO" sz="1800" b="0" i="1" u="none" strike="noStrike" kern="1200" cap="none" spc="0" normalizeH="0" baseline="0" noProof="0" dirty="0">
                <a:ln>
                  <a:noFill/>
                </a:ln>
                <a:solidFill>
                  <a:srgbClr val="000000"/>
                </a:solidFill>
                <a:effectLst/>
                <a:uLnTx/>
                <a:uFillTx/>
                <a:latin typeface="Calibri" charset="0"/>
                <a:ea typeface="Calibri" charset="0"/>
                <a:cs typeface="Calibri" charset="0"/>
              </a:rPr>
              <a:t> Cancer Res </a:t>
            </a:r>
            <a:r>
              <a:rPr kumimoji="0" lang="nb-NO" sz="1800" b="0" i="0" u="none" strike="noStrike" kern="1200" cap="none" spc="0" normalizeH="0" baseline="0" noProof="0" dirty="0">
                <a:ln>
                  <a:noFill/>
                </a:ln>
                <a:solidFill>
                  <a:srgbClr val="000000"/>
                </a:solidFill>
                <a:effectLst/>
                <a:uLnTx/>
                <a:uFillTx/>
                <a:latin typeface="Calibri" charset="0"/>
                <a:ea typeface="Calibri" charset="0"/>
                <a:cs typeface="Calibri" charset="0"/>
              </a:rPr>
              <a:t>2018;24(15):3539-49.</a:t>
            </a:r>
          </a:p>
        </p:txBody>
      </p:sp>
    </p:spTree>
    <p:custDataLst>
      <p:tags r:id="rId1"/>
    </p:custDataLst>
    <p:extLst>
      <p:ext uri="{BB962C8B-B14F-4D97-AF65-F5344CB8AC3E}">
        <p14:creationId xmlns:p14="http://schemas.microsoft.com/office/powerpoint/2010/main" val="406417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CAP-IASLC-AMP Guidelines: Role of Plasma-Based Assays to Identify EGFR Tumor Mutations</a:t>
            </a:r>
          </a:p>
        </p:txBody>
      </p:sp>
      <p:sp>
        <p:nvSpPr>
          <p:cNvPr id="3" name="Content Placeholder 2"/>
          <p:cNvSpPr>
            <a:spLocks noGrp="1"/>
          </p:cNvSpPr>
          <p:nvPr>
            <p:ph idx="1"/>
          </p:nvPr>
        </p:nvSpPr>
        <p:spPr/>
        <p:txBody>
          <a:bodyPr/>
          <a:lstStyle/>
          <a:p>
            <a:pPr>
              <a:spcBef>
                <a:spcPts val="792"/>
              </a:spcBef>
              <a:spcAft>
                <a:spcPts val="0"/>
              </a:spcAft>
            </a:pPr>
            <a:r>
              <a:rPr lang="en-US" sz="2200" b="0" dirty="0"/>
              <a:t>Currently, insufficient evidence to support </a:t>
            </a:r>
            <a:r>
              <a:rPr lang="en-US" sz="2200" b="0" dirty="0" err="1"/>
              <a:t>cfDNA</a:t>
            </a:r>
            <a:r>
              <a:rPr lang="en-US" sz="2200" b="0" dirty="0"/>
              <a:t> as the primary diagnostic tool in newly diagnosed adenocarcinoma</a:t>
            </a:r>
          </a:p>
          <a:p>
            <a:pPr>
              <a:spcBef>
                <a:spcPts val="792"/>
              </a:spcBef>
              <a:spcAft>
                <a:spcPts val="0"/>
              </a:spcAft>
            </a:pPr>
            <a:r>
              <a:rPr lang="en-US" sz="2200" b="0" dirty="0"/>
              <a:t>In cases where tissue is limited and/or insufficient for molecular testing, </a:t>
            </a:r>
            <a:r>
              <a:rPr lang="en-US" sz="2200" b="0" dirty="0" err="1"/>
              <a:t>cfDNA</a:t>
            </a:r>
            <a:r>
              <a:rPr lang="en-US" sz="2200" b="0" dirty="0"/>
              <a:t> assay can be used to identify EGFR tumor mutations</a:t>
            </a:r>
          </a:p>
          <a:p>
            <a:pPr>
              <a:spcBef>
                <a:spcPts val="792"/>
              </a:spcBef>
              <a:spcAft>
                <a:spcPts val="0"/>
              </a:spcAft>
            </a:pPr>
            <a:r>
              <a:rPr lang="en-US" sz="2200" b="0" dirty="0" err="1"/>
              <a:t>cfDNA</a:t>
            </a:r>
            <a:r>
              <a:rPr lang="en-US" sz="2200" b="0" dirty="0"/>
              <a:t> assays can identify EGFR T790M in EGFR mutated patients who progressed on EGFR TKI; if negative, tumor tissue should be evaluated</a:t>
            </a:r>
          </a:p>
          <a:p>
            <a:pPr>
              <a:spcBef>
                <a:spcPts val="792"/>
              </a:spcBef>
              <a:spcAft>
                <a:spcPts val="0"/>
              </a:spcAft>
            </a:pPr>
            <a:r>
              <a:rPr lang="en-US" sz="2200" b="0" dirty="0"/>
              <a:t>Note: sensitivity of </a:t>
            </a:r>
            <a:r>
              <a:rPr lang="en-US" sz="2200" b="0" dirty="0" err="1"/>
              <a:t>cfDNA</a:t>
            </a:r>
            <a:r>
              <a:rPr lang="en-US" sz="2200" b="0" dirty="0"/>
              <a:t> analysis is lower (60-70%) so a negative mutation finding does not exclude the possibility of a mutation.</a:t>
            </a:r>
          </a:p>
          <a:p>
            <a:pPr lvl="1">
              <a:spcBef>
                <a:spcPts val="792"/>
              </a:spcBef>
              <a:spcAft>
                <a:spcPts val="0"/>
              </a:spcAft>
            </a:pPr>
            <a:r>
              <a:rPr lang="en-US" sz="1900" b="0" dirty="0"/>
              <a:t>Specificity is high – low (&lt;5-20% false positive rate)</a:t>
            </a:r>
          </a:p>
        </p:txBody>
      </p:sp>
      <p:sp>
        <p:nvSpPr>
          <p:cNvPr id="7" name="TextBox 6"/>
          <p:cNvSpPr txBox="1"/>
          <p:nvPr/>
        </p:nvSpPr>
        <p:spPr>
          <a:xfrm>
            <a:off x="107504" y="6444044"/>
            <a:ext cx="7416824" cy="369332"/>
          </a:xfrm>
          <a:prstGeom prst="rect">
            <a:avLst/>
          </a:prstGeom>
          <a:noFill/>
        </p:spPr>
        <p:txBody>
          <a:bodyPr wrap="square" rtlCol="0" anchor="b">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S PGothic" charset="0"/>
                <a:cs typeface="Calibri"/>
              </a:rPr>
              <a:t>Courtesy of Anne S </a:t>
            </a:r>
            <a:r>
              <a:rPr kumimoji="0" lang="en-US" sz="1800" b="0" i="0" u="none" strike="noStrike" kern="1200" cap="none" spc="0" normalizeH="0" baseline="0" noProof="0" dirty="0" err="1">
                <a:ln>
                  <a:noFill/>
                </a:ln>
                <a:solidFill>
                  <a:srgbClr val="000000"/>
                </a:solidFill>
                <a:effectLst/>
                <a:uLnTx/>
                <a:uFillTx/>
                <a:latin typeface="Calibri"/>
                <a:ea typeface="MS PGothic" charset="0"/>
                <a:cs typeface="Calibri"/>
              </a:rPr>
              <a:t>Tsao</a:t>
            </a:r>
            <a:r>
              <a:rPr kumimoji="0" lang="en-US" sz="1800" b="0" i="0" u="none" strike="noStrike" kern="1200" cap="none" spc="0" normalizeH="0" baseline="0" noProof="0" dirty="0">
                <a:ln>
                  <a:noFill/>
                </a:ln>
                <a:solidFill>
                  <a:srgbClr val="000000"/>
                </a:solidFill>
                <a:effectLst/>
                <a:uLnTx/>
                <a:uFillTx/>
                <a:latin typeface="Calibri"/>
                <a:ea typeface="MS PGothic" charset="0"/>
                <a:cs typeface="Calibri"/>
              </a:rPr>
              <a:t>, MD</a:t>
            </a:r>
          </a:p>
        </p:txBody>
      </p:sp>
    </p:spTree>
    <p:custDataLst>
      <p:tags r:id="rId1"/>
    </p:custDataLst>
    <p:extLst>
      <p:ext uri="{BB962C8B-B14F-4D97-AF65-F5344CB8AC3E}">
        <p14:creationId xmlns:p14="http://schemas.microsoft.com/office/powerpoint/2010/main" val="27689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CFG_REPOLL" val="true"/>
  <p:tag name="KPI_CFG_RPCLEARS" val="true"/>
  <p:tag name="KPI_CFG_FB_TYPE" val="Tiny Counter"/>
  <p:tag name="KPI_CFG_FB_MONITOR" val="Slide Show Monitor"/>
  <p:tag name="KPI_CFG_FB_POSITION" val="Bottom Right"/>
  <p:tag name="KPI_CFG_INS_CLK" val="false"/>
  <p:tag name="KPI_CFG_UNITS" val="1"/>
  <p:tag name="KPI_CFG_SPEED" val="false"/>
  <p:tag name="KPI_SLIDE_COUNT" val="70"/>
  <p:tag name="KPI_VERSION" val="2.0.10292.1"/>
  <p:tag name="KPI_STORAGE" val="&lt;keypoint&quot;&quot;&lt;roster&quot;&quot;&lt;currentId&quot;2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lt;tr(@tid:2@pid:1)&quot;&quot;&lt;v&quot;101&quot;&gt;&gt;&lt;tr(@tid:2@pid:2)&quot;&quot;&lt;v&quot;102&quot;&gt;&gt;&lt;tr(@tid:2@pid:3)&quot;&quot;&lt;v&quot;103&quot;&gt;&gt;&lt;tr(@tid:2@pid:4)&quot;&quot;&lt;v&quot;104&quot;&gt;&gt;&lt;tr(@tid:2@pid:5)&quot;&quot;&lt;v&quot;105&quot;&gt;&gt;&lt;tr(@tid:2@pid:6)&quot;&quot;&lt;v&quot;106&quot;&gt;&gt;&lt;tr(@tid:2@pid:7)&quot;&quot;&lt;v&quot;107&quot;&gt;&gt;&lt;tr(@tid:2@pid:8)&quot;&quot;&lt;v&quot;108&quot;&gt;&gt;&lt;tr(@tid:2@pid:9)&quot;&quot;&lt;v&quot;109&quot;&gt;&gt;&lt;tr(@tid:2@pid:10)&quot;&quot;&lt;v&quot;110&quot;&gt;&gt;&lt;tr(@tid:2@pid:11)&quot;&quot;&lt;v&quot;111&quot;&gt;&gt;&lt;tr(@tid:2@pid:12)&quot;&quot;&lt;v&quot;112&quot;&gt;&gt;&lt;tr(@tid:2@pid:13)&quot;&quot;&lt;v&quot;113&quot;&gt;&gt;&lt;tr(@tid:2@pid:14)&quot;&quot;&lt;v&quot;114&quot;&gt;&gt;&lt;tr(@tid:2@pid:15)&quot;&quot;&lt;v&quot;115&quot;&gt;&gt;&lt;tr(@tid:2@pid:16)&quot;&quot;&lt;v&quot;116&quot;&gt;&gt;&lt;tr(@tid:2@pid:17)&quot;&quot;&lt;v&quot;117&quot;&gt;&gt;&lt;tr(@tid:2@pid:18)&quot;&quot;&lt;v&quot;118&quot;&gt;&gt;&lt;tr(@tid:2@pid:19)&quot;&quot;&lt;v&quot;119&quot;&gt;&gt;&lt;tr(@tid:2@pid:20)&quot;&quot;&lt;v&quot;120&quot;&gt;&gt;&lt;tr(@tid:2@pid:21)&quot;&quot;&lt;v&quot;121&quot;&gt;&gt;&lt;tr(@tid:2@pid:22)&quot;&quot;&lt;v&quot;122&quot;&gt;&gt;&lt;tr(@tid:2@pid:23)&quot;&quot;&lt;v&quot;123&quot;&gt;&gt;&lt;tr(@tid:2@pid:24)&quot;&quot;&lt;v&quot;124&quot;&gt;&gt;&lt;tr(@tid:2@pid:25)&quot;&quot;&lt;v&quot;125&quot;&gt;&gt;&lt;tr(@tid:2@pid:26)&quot;&quot;&lt;v&quot;126&quot;&gt;&gt;&lt;tr(@tid:2@pid:27)&quot;&quot;&lt;v&quot;127&quot;&gt;&gt;&lt;tr(@tid:2@pid:28)&quot;&quot;&lt;v&quot;128&quot;&gt;&gt;&lt;tr(@tid:2@pid:29)&quot;&quot;&lt;v&quot;129&quot;&gt;&gt;&lt;tr(@tid:2@pid:30)&quot;&quot;&lt;v&quot;130&quot;&gt;&gt;&lt;tr(@tid:2@pid:31)&quot;&quot;&lt;v&quot;131&quot;&gt;&gt;&lt;tr(@tid:2@pid:32)&quot;&quot;&lt;v&quot;132&quot;&gt;&gt;&lt;tr(@tid:2@pid:33)&quot;&quot;&lt;v&quot;133&quot;&gt;&gt;&lt;tr(@tid:2@pid:34)&quot;&quot;&lt;v&quot;134&quot;&gt;&gt;&lt;tr(@tid:2@pid:35)&quot;&quot;&lt;v&quot;135&quot;&gt;&gt;&lt;tr(@tid:2@pid:36)&quot;&quot;&lt;v&quot;136&quot;&gt;&gt;&lt;tr(@tid:2@pid:37)&quot;&quot;&lt;v&quot;137&quot;&gt;&gt;&lt;tr(@tid:2@pid:38)&quot;&quot;&lt;v&quot;138&quot;&gt;&gt;&lt;tr(@tid:2@pid:39)&quot;&quot;&lt;v&quot;139&quot;&gt;&gt;&lt;tr(@tid:2@pid:40)&quot;&quot;&lt;v&quot;140&quot;&gt;&gt;&lt;tr(@tid:2@pid:41)&quot;&quot;&lt;v&quot;141&quot;&gt;&gt;&lt;tr(@tid:2@pid:42)&quot;&quot;&lt;v&quot;142&quot;&gt;&gt;&lt;tr(@tid:2@pid:43)&quot;&quot;&lt;v&quot;143&quot;&gt;&gt;&lt;tr(@tid:2@pid:44)&quot;&quot;&lt;v&quot;144&quot;&gt;&gt;&lt;tr(@tid:2@pid:45)&quot;&quot;&lt;v&quot;145&quot;&gt;&gt;&lt;tr(@tid:2@pid:46)&quot;&quot;&lt;v&quot;146&quot;&gt;&gt;&lt;tr(@tid:2@pid:47)&quot;&quot;&lt;v&quot;147&quot;&gt;&gt;&lt;tr(@tid:2@pid:48)&quot;&quot;&lt;v&quot;148&quot;&gt;&gt;&lt;tr(@tid:2@pid:49)&quot;&quot;&lt;v&quot;149&quot;&gt;&gt;&lt;tr(@tid:2@pid:50)&quot;&quot;&lt;v&quot;150&quot;&gt;&gt;&lt;tr(@tid:2@pid:51)&quot;&quot;&lt;v&quot;151&quot;&gt;&gt;&lt;tr(@tid:2@pid:52)&quot;&quot;&lt;v&quot;152&quot;&gt;&gt;&lt;tr(@tid:2@pid:53)&quot;&quot;&lt;v&quot;153&quot;&gt;&gt;&lt;tr(@tid:2@pid:54)&quot;&quot;&lt;v&quot;154&quot;&gt;&gt;&lt;tr(@tid:2@pid:55)&quot;&quot;&lt;v&quot;155&quot;&gt;&gt;&lt;tr(@tid:2@pid:56)&quot;&quot;&lt;v&quot;156&quot;&gt;&gt;&lt;tr(@tid:2@pid:57)&quot;&quot;&lt;v&quot;157&quot;&gt;&gt;&lt;tr(@tid:2@pid:58)&quot;&quot;&lt;v&quot;158&quot;&gt;&gt;&lt;tr(@tid:2@pid:59)&quot;&quot;&lt;v&quot;159&quot;&gt;&gt;&lt;tr(@tid:2@pid:60)&quot;&quot;&lt;v&quot;160&quot;&gt;&gt;&lt;tr(@tid:2@pid:61)&quot;&quot;&lt;v&quot;161&quot;&gt;&gt;&lt;tr(@tid:2@pid:62)&quot;&quot;&lt;v&quot;162&quot;&gt;&gt;&lt;tr(@tid:2@pid:63)&quot;&quot;&lt;v&quot;163&quot;&gt;&gt;&lt;tr(@tid:2@pid:64)&quot;&quot;&lt;v&quot;164&quot;&gt;&gt;&lt;tr(@tid:2@pid:65)&quot;&quot;&lt;v&quot;165&quot;&gt;&gt;&lt;tr(@tid:2@pid:66)&quot;&quot;&lt;v&quot;166&quot;&gt;&gt;&lt;tr(@tid:2@pid:67)&quot;&quot;&lt;v&quot;167&quot;&gt;&gt;&lt;tr(@tid:2@pid:68)&quot;&quot;&lt;v&quot;168&quot;&gt;&gt;&lt;tr(@tid:2@pid:69)&quot;&quot;&lt;v&quot;169&quot;&gt;&gt;&lt;tr(@tid:2@pid:70)&quot;&quot;&lt;v&quot;170&quot;&gt;&gt;&lt;tr(@tid:2@pid:71)&quot;&quot;&lt;v&quot;171&quot;&gt;&gt;&lt;tr(@tid:2@pid:72)&quot;&quot;&lt;v&quot;172&quot;&gt;&gt;&lt;tr(@tid:2@pid:73)&quot;&quot;&lt;v&quot;173&quot;&gt;&gt;&lt;tr(@tid:2@pid:74)&quot;&quot;&lt;v&quot;174&quot;&gt;&gt;&lt;tr(@tid:2@pid:75)&quot;&quot;&lt;v&quot;175&quot;&gt;&gt;&lt;tr(@tid:2@pid:76)&quot;&quot;&lt;v&quot;176&quot;&gt;&gt;&lt;tr(@tid:2@pid:77)&quot;&quot;&lt;v&quot;177&quot;&gt;&gt;&lt;tr(@tid:2@pid:78)&quot;&quot;&lt;v&quot;178&quot;&gt;&gt;&lt;tr(@tid:2@pid:79)&quot;&quot;&lt;v&quot;179&quot;&gt;&gt;&lt;tr(@tid:2@pid:80)&quot;&quot;&lt;v&quot;180&quot;&gt;&gt;&lt;tr(@tid:2@pid:81)&quot;&quot;&lt;v&quot;181&quot;&gt;&gt;&lt;tr(@tid:2@pid:82)&quot;&quot;&lt;v&quot;182&quot;&gt;&gt;&lt;tr(@tid:2@pid:83)&quot;&quot;&lt;v&quot;183&quot;&gt;&gt;&lt;tr(@tid:2@pid:84)&quot;&quot;&lt;v&quot;184&quot;&gt;&gt;&lt;tr(@tid:2@pid:85)&quot;&quot;&lt;v&quot;185&quot;&gt;&gt;&lt;tr(@tid:2@pid:86)&quot;&quot;&lt;v&quot;186&quot;&gt;&gt;&lt;tr(@tid:2@pid:87)&quot;&quot;&lt;v&quot;187&quot;&gt;&gt;&lt;tr(@tid:2@pid:88)&quot;&quot;&lt;v&quot;188&quot;&gt;&gt;&lt;tr(@tid:2@pid:89)&quot;&quot;&lt;v&quot;189&quot;&gt;&gt;&lt;tr(@tid:2@pid:90)&quot;&quot;&lt;v&quot;190&quot;&gt;&gt;&lt;tr(@tid:2@pid:91)&quot;&quot;&lt;v&quot;191&quot;&gt;&gt;&lt;tr(@tid:2@pid:92)&quot;&quot;&lt;v&quot;192&quot;&gt;&gt;&lt;tr(@tid:2@pid:93)&quot;&quot;&lt;v&quot;193&quot;&gt;&gt;&lt;tr(@tid:2@pid:94)&quot;&quot;&lt;v&quot;194&quot;&gt;&gt;&lt;tr(@tid:2@pid:95)&quot;&quot;&lt;v&quot;195&quot;&gt;&gt;&lt;tr(@tid:2@pid:96)&quot;&quot;&lt;v&quot;196&quot;&gt;&gt;&lt;tr(@tid:2@pid:97)&quot;&quot;&lt;v&quot;197&quot;&gt;&gt;&lt;tr(@tid:2@pid:98)&quot;&quot;&lt;v&quot;198&quot;&gt;&gt;&lt;tr(@tid:2@pid:99)&quot;&quot;&lt;v&quot;199&quot;&gt;&gt;&lt;tr(@tid:2@pid:100)&quot;&quot;&lt;v&quot;200&quot;&gt;&gt;&gt;&lt;people&quot;&quot;&lt;p(@id:101)&quot;&quot;&lt;f(@i:0)&quot;Keypad&quot;&gt;&lt;f(@i:1)&quot;1&quot;&gt;&gt;&lt;p(@id:102)&quot;&quot;&lt;f(@i:0)&quot;Keypad&quot;&gt;&lt;f(@i:1)&quot;2&quot;&gt;&gt;&lt;p(@id:103)&quot;&quot;&lt;f(@i:0)&quot;Keypad&quot;&gt;&lt;f(@i:1)&quot;3&quot;&gt;&gt;&lt;p(@id:104)&quot;&quot;&lt;f(@i:0)&quot;Keypad&quot;&gt;&lt;f(@i:1)&quot;4&quot;&gt;&gt;&lt;p(@id:105)&quot;&quot;&lt;f(@i:0)&quot;Keypad&quot;&gt;&lt;f(@i:1)&quot;5&quot;&gt;&gt;&lt;p(@id:106)&quot;&quot;&lt;f(@i:0)&quot;Keypad&quot;&gt;&lt;f(@i:1)&quot;6&quot;&gt;&gt;&lt;p(@id:107)&quot;&quot;&lt;f(@i:0)&quot;Keypad&quot;&gt;&lt;f(@i:1)&quot;7&quot;&gt;&gt;&lt;p(@id:108)&quot;&quot;&lt;f(@i:0)&quot;Keypad&quot;&gt;&lt;f(@i:1)&quot;8&quot;&gt;&gt;&lt;p(@id:109)&quot;&quot;&lt;f(@i:0)&quot;Keypad&quot;&gt;&lt;f(@i:1)&quot;9&quot;&gt;&gt;&lt;p(@id:110)&quot;&quot;&lt;f(@i:0)&quot;Keypad&quot;&gt;&lt;f(@i:1)&quot;10&quot;&gt;&gt;&lt;p(@id:111)&quot;&quot;&lt;f(@i:0)&quot;Keypad&quot;&gt;&lt;f(@i:1)&quot;11&quot;&gt;&gt;&lt;p(@id:112)&quot;&quot;&lt;f(@i:0)&quot;Keypad&quot;&gt;&lt;f(@i:1)&quot;12&quot;&gt;&gt;&lt;p(@id:113)&quot;&quot;&lt;f(@i:0)&quot;Keypad&quot;&gt;&lt;f(@i:1)&quot;13&quot;&gt;&gt;&lt;p(@id:114)&quot;&quot;&lt;f(@i:0)&quot;Keypad&quot;&gt;&lt;f(@i:1)&quot;14&quot;&gt;&gt;&lt;p(@id:115)&quot;&quot;&lt;f(@i:0)&quot;Keypad&quot;&gt;&lt;f(@i:1)&quot;15&quot;&gt;&gt;&lt;p(@id:116)&quot;&quot;&lt;f(@i:0)&quot;Keypad&quot;&gt;&lt;f(@i:1)&quot;16&quot;&gt;&gt;&lt;p(@id:117)&quot;&quot;&lt;f(@i:0)&quot;Keypad&quot;&gt;&lt;f(@i:1)&quot;17&quot;&gt;&gt;&lt;p(@id:118)&quot;&quot;&lt;f(@i:0)&quot;Keypad&quot;&gt;&lt;f(@i:1)&quot;18&quot;&gt;&gt;&lt;p(@id:119)&quot;&quot;&lt;f(@i:0)&quot;Keypad&quot;&gt;&lt;f(@i:1)&quot;19&quot;&gt;&gt;&lt;p(@id:120)&quot;&quot;&lt;f(@i:0)&quot;Keypad&quot;&gt;&lt;f(@i:1)&quot;20&quot;&gt;&gt;&lt;p(@id:121)&quot;&quot;&lt;f(@i:0)&quot;Keypad&quot;&gt;&lt;f(@i:1)&quot;21&quot;&gt;&gt;&lt;p(@id:122)&quot;&quot;&lt;f(@i:0)&quot;Keypad&quot;&gt;&lt;f(@i:1)&quot;22&quot;&gt;&gt;&lt;p(@id:123)&quot;&quot;&lt;f(@i:0)&quot;Keypad&quot;&gt;&lt;f(@i:1)&quot;23&quot;&gt;&gt;&lt;p(@id:124)&quot;&quot;&lt;f(@i:0)&quot;Keypad&quot;&gt;&lt;f(@i:1)&quot;24&quot;&gt;&gt;&lt;p(@id:125)&quot;&quot;&lt;f(@i:0)&quot;Keypad&quot;&gt;&lt;f(@i:1)&quot;25&quot;&gt;&gt;&lt;p(@id:126)&quot;&quot;&lt;f(@i:0)&quot;Keypad&quot;&gt;&lt;f(@i:1)&quot;26&quot;&gt;&gt;&lt;p(@id:127)&quot;&quot;&lt;f(@i:0)&quot;Keypad&quot;&gt;&lt;f(@i:1)&quot;27&quot;&gt;&gt;&lt;p(@id:128)&quot;&quot;&lt;f(@i:0)&quot;Keypad&quot;&gt;&lt;f(@i:1)&quot;28&quot;&gt;&gt;&lt;p(@id:129)&quot;&quot;&lt;f(@i:0)&quot;Keypad&quot;&gt;&lt;f(@i:1)&quot;29&quot;&gt;&gt;&lt;p(@id:130)&quot;&quot;&lt;f(@i:0)&quot;Keypad&quot;&gt;&lt;f(@i:1)&quot;30&quot;&gt;&gt;&lt;p(@id:131)&quot;&quot;&lt;f(@i:0)&quot;Keypad&quot;&gt;&lt;f(@i:1)&quot;31&quot;&gt;&gt;&lt;p(@id:132)&quot;&quot;&lt;f(@i:0)&quot;Keypad&quot;&gt;&lt;f(@i:1)&quot;32&quot;&gt;&gt;&lt;p(@id:133)&quot;&quot;&lt;f(@i:0)&quot;Keypad&quot;&gt;&lt;f(@i:1)&quot;33&quot;&gt;&gt;&lt;p(@id:134)&quot;&quot;&lt;f(@i:0)&quot;Keypad&quot;&gt;&lt;f(@i:1)&quot;34&quot;&gt;&gt;&lt;p(@id:135)&quot;&quot;&lt;f(@i:0)&quot;Keypad&quot;&gt;&lt;f(@i:1)&quot;35&quot;&gt;&gt;&lt;p(@id:136)&quot;&quot;&lt;f(@i:0)&quot;Keypad&quot;&gt;&lt;f(@i:1)&quot;36&quot;&gt;&gt;&lt;p(@id:137)&quot;&quot;&lt;f(@i:0)&quot;Keypad&quot;&gt;&lt;f(@i:1)&quot;37&quot;&gt;&gt;&lt;p(@id:138)&quot;&quot;&lt;f(@i:0)&quot;Keypad&quot;&gt;&lt;f(@i:1)&quot;38&quot;&gt;&gt;&lt;p(@id:139)&quot;&quot;&lt;f(@i:0)&quot;Keypad&quot;&gt;&lt;f(@i:1)&quot;39&quot;&gt;&gt;&lt;p(@id:140)&quot;&quot;&lt;f(@i:0)&quot;Keypad&quot;&gt;&lt;f(@i:1)&quot;40&quot;&gt;&gt;&lt;p(@id:141)&quot;&quot;&lt;f(@i:0)&quot;Keypad&quot;&gt;&lt;f(@i:1)&quot;41&quot;&gt;&gt;&lt;p(@id:142)&quot;&quot;&lt;f(@i:0)&quot;Keypad&quot;&gt;&lt;f(@i:1)&quot;42&quot;&gt;&gt;&lt;p(@id:143)&quot;&quot;&lt;f(@i:0)&quot;Keypad&quot;&gt;&lt;f(@i:1)&quot;43&quot;&gt;&gt;&lt;p(@id:144)&quot;&quot;&lt;f(@i:0)&quot;Keypad&quot;&gt;&lt;f(@i:1)&quot;44&quot;&gt;&gt;&lt;p(@id:145)&quot;&quot;&lt;f(@i:0)&quot;Keypad&quot;&gt;&lt;f(@i:1)&quot;45&quot;&gt;&gt;&lt;p(@id:146)&quot;&quot;&lt;f(@i:0)&quot;Keypad&quot;&gt;&lt;f(@i:1)&quot;46&quot;&gt;&gt;&lt;p(@id:147)&quot;&quot;&lt;f(@i:0)&quot;Keypad&quot;&gt;&lt;f(@i:1)&quot;47&quot;&gt;&gt;&lt;p(@id:148)&quot;&quot;&lt;f(@i:0)&quot;Keypad&quot;&gt;&lt;f(@i:1)&quot;48&quot;&gt;&gt;&lt;p(@id:149)&quot;&quot;&lt;f(@i:0)&quot;Keypad&quot;&gt;&lt;f(@i:1)&quot;49&quot;&gt;&gt;&lt;p(@id:150)&quot;&quot;&lt;f(@i:0)&quot;Keypad&quot;&gt;&lt;f(@i:1)&quot;50&quot;&gt;&gt;&lt;p(@id:151)&quot;&quot;&lt;f(@i:0)&quot;Keypad&quot;&gt;&lt;f(@i:1)&quot;51&quot;&gt;&gt;&lt;p(@id:152)&quot;&quot;&lt;f(@i:0)&quot;Keypad&quot;&gt;&lt;f(@i:1)&quot;52&quot;&gt;&gt;&lt;p(@id:153)&quot;&quot;&lt;f(@i:0)&quot;Keypad&quot;&gt;&lt;f(@i:1)&quot;53&quot;&gt;&gt;&lt;p(@id:154)&quot;&quot;&lt;f(@i:0)&quot;Keypad&quot;&gt;&lt;f(@i:1)&quot;54&quot;&gt;&gt;&lt;p(@id:155)&quot;&quot;&lt;f(@i:0)&quot;Keypad&quot;&gt;&lt;f(@i:1)&quot;55&quot;&gt;&gt;&lt;p(@id:156)&quot;&quot;&lt;f(@i:0)&quot;Keypad&quot;&gt;&lt;f(@i:1)&quot;56&quot;&gt;&gt;&lt;p(@id:157)&quot;&quot;&lt;f(@i:0)&quot;Keypad&quot;&gt;&lt;f(@i:1)&quot;57&quot;&gt;&gt;&lt;p(@id:158)&quot;&quot;&lt;f(@i:0)&quot;Keypad&quot;&gt;&lt;f(@i:1)&quot;58&quot;&gt;&gt;&lt;p(@id:159)&quot;&quot;&lt;f(@i:0)&quot;Keypad&quot;&gt;&lt;f(@i:1)&quot;59&quot;&gt;&gt;&lt;p(@id:160)&quot;&quot;&lt;f(@i:0)&quot;Keypad&quot;&gt;&lt;f(@i:1)&quot;60&quot;&gt;&gt;&lt;p(@id:161)&quot;&quot;&lt;f(@i:0)&quot;Keypad&quot;&gt;&lt;f(@i:1)&quot;61&quot;&gt;&gt;&lt;p(@id:162)&quot;&quot;&lt;f(@i:0)&quot;Keypad&quot;&gt;&lt;f(@i:1)&quot;62&quot;&gt;&gt;&lt;p(@id:163)&quot;&quot;&lt;f(@i:0)&quot;Keypad&quot;&gt;&lt;f(@i:1)&quot;63&quot;&gt;&gt;&lt;p(@id:164)&quot;&quot;&lt;f(@i:0)&quot;Keypad&quot;&gt;&lt;f(@i:1)&quot;64&quot;&gt;&gt;&lt;p(@id:165)&quot;&quot;&lt;f(@i:0)&quot;Keypad&quot;&gt;&lt;f(@i:1)&quot;65&quot;&gt;&gt;&lt;p(@id:166)&quot;&quot;&lt;f(@i:0)&quot;Keypad&quot;&gt;&lt;f(@i:1)&quot;66&quot;&gt;&gt;&lt;p(@id:167)&quot;&quot;&lt;f(@i:0)&quot;Keypad&quot;&gt;&lt;f(@i:1)&quot;67&quot;&gt;&gt;&lt;p(@id:168)&quot;&quot;&lt;f(@i:0)&quot;Keypad&quot;&gt;&lt;f(@i:1)&quot;68&quot;&gt;&gt;&lt;p(@id:169)&quot;&quot;&lt;f(@i:0)&quot;Keypad&quot;&gt;&lt;f(@i:1)&quot;69&quot;&gt;&gt;&lt;p(@id:170)&quot;&quot;&lt;f(@i:0)&quot;Keypad&quot;&gt;&lt;f(@i:1)&quot;70&quot;&gt;&gt;&lt;p(@id:171)&quot;&quot;&lt;f(@i:0)&quot;Keypad&quot;&gt;&lt;f(@i:1)&quot;71&quot;&gt;&gt;&lt;p(@id:172)&quot;&quot;&lt;f(@i:0)&quot;Keypad&quot;&gt;&lt;f(@i:1)&quot;72&quot;&gt;&gt;&lt;p(@id:173)&quot;&quot;&lt;f(@i:0)&quot;Keypad&quot;&gt;&lt;f(@i:1)&quot;73&quot;&gt;&gt;&lt;p(@id:174)&quot;&quot;&lt;f(@i:0)&quot;Keypad&quot;&gt;&lt;f(@i:1)&quot;74&quot;&gt;&gt;&lt;p(@id:175)&quot;&quot;&lt;f(@i:0)&quot;Keypad&quot;&gt;&lt;f(@i:1)&quot;75&quot;&gt;&gt;&lt;p(@id:176)&quot;&quot;&lt;f(@i:0)&quot;Keypad&quot;&gt;&lt;f(@i:1)&quot;76&quot;&gt;&gt;&lt;p(@id:177)&quot;&quot;&lt;f(@i:0)&quot;Keypad&quot;&gt;&lt;f(@i:1)&quot;77&quot;&gt;&gt;&lt;p(@id:178)&quot;&quot;&lt;f(@i:0)&quot;Keypad&quot;&gt;&lt;f(@i:1)&quot;78&quot;&gt;&gt;&lt;p(@id:179)&quot;&quot;&lt;f(@i:0)&quot;Keypad&quot;&gt;&lt;f(@i:1)&quot;79&quot;&gt;&gt;&lt;p(@id:180)&quot;&quot;&lt;f(@i:0)&quot;Keypad&quot;&gt;&lt;f(@i:1)&quot;80&quot;&gt;&gt;&lt;p(@id:181)&quot;&quot;&lt;f(@i:0)&quot;Keypad&quot;&gt;&lt;f(@i:1)&quot;81&quot;&gt;&gt;&lt;p(@id:182)&quot;&quot;&lt;f(@i:0)&quot;Keypad&quot;&gt;&lt;f(@i:1)&quot;82&quot;&gt;&gt;&lt;p(@id:183)&quot;&quot;&lt;f(@i:0)&quot;Keypad&quot;&gt;&lt;f(@i:1)&quot;83&quot;&gt;&gt;&lt;p(@id:184)&quot;&quot;&lt;f(@i:0)&quot;Keypad&quot;&gt;&lt;f(@i:1)&quot;84&quot;&gt;&gt;&lt;p(@id:185)&quot;&quot;&lt;f(@i:0)&quot;Keypad&quot;&gt;&lt;f(@i:1)&quot;85&quot;&gt;&gt;&lt;p(@id:186)&quot;&quot;&lt;f(@i:0)&quot;Keypad&quot;&gt;&lt;f(@i:1)&quot;86&quot;&gt;&gt;&lt;p(@id:187)&quot;&quot;&lt;f(@i:0)&quot;Keypad&quot;&gt;&lt;f(@i:1)&quot;87&quot;&gt;&gt;&lt;p(@id:188)&quot;&quot;&lt;f(@i:0)&quot;Keypad&quot;&gt;&lt;f(@i:1)&quot;88&quot;&gt;&gt;&lt;p(@id:189)&quot;&quot;&lt;f(@i:0)&quot;Keypad&quot;&gt;&lt;f(@i:1)&quot;89&quot;&gt;&gt;&lt;p(@id:190)&quot;&quot;&lt;f(@i:0)&quot;Keypad&quot;&gt;&lt;f(@i:1)&quot;90&quot;&gt;&gt;&lt;p(@id:191)&quot;&quot;&lt;f(@i:0)&quot;Keypad&quot;&gt;&lt;f(@i:1)&quot;91&quot;&gt;&gt;&lt;p(@id:192)&quot;&quot;&lt;f(@i:0)&quot;Keypad&quot;&gt;&lt;f(@i:1)&quot;92&quot;&gt;&gt;&lt;p(@id:193)&quot;&quot;&lt;f(@i:0)&quot;Keypad&quot;&gt;&lt;f(@i:1)&quot;93&quot;&gt;&gt;&lt;p(@id:194)&quot;&quot;&lt;f(@i:0)&quot;Keypad&quot;&gt;&lt;f(@i:1)&quot;94&quot;&gt;&gt;&lt;p(@id:195)&quot;&quot;&lt;f(@i:0)&quot;Keypad&quot;&gt;&lt;f(@i:1)&quot;95&quot;&gt;&gt;&lt;p(@id:196)&quot;&quot;&lt;f(@i:0)&quot;Keypad&quot;&gt;&lt;f(@i:1)&quot;96&quot;&gt;&gt;&lt;p(@id:197)&quot;&quot;&lt;f(@i:0)&quot;Keypad&quot;&gt;&lt;f(@i:1)&quot;97&quot;&gt;&gt;&lt;p(@id:198)&quot;&quot;&lt;f(@i:0)&quot;Keypad&quot;&gt;&lt;f(@i:1)&quot;98&quot;&gt;&gt;&lt;p(@id:199)&quot;&quot;&lt;f(@i:0)&quot;Keypad&quot;&gt;&lt;f(@i:1)&quot;99&quot;&gt;&gt;&lt;p(@id:2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eams&quot;&quot;&gt;&lt;transceivers&quot;&quot;&lt;t(@id:2@tt:ReplyPlus@n:Transceiver 2)&quot;&quot;&lt;f(@id:c)&quot;3&quot;&gt;&lt;f(@id:comType)&quot;Usb&quot;&gt;&lt;f(@id:com)&quot;[Auto]&quot;&gt;&lt;f(@id:kIdType)&quot;Static&quot;&gt;&lt;f(@id:ac)&quot;false&quot;&gt;&lt;f(@id:bl)&quot;Normal&quot;&gt;&lt;f(@id:dm)&quot;false&quot;&gt;&lt;f(@id:dp)&quot;false&quot;&gt;&lt;f(@id:kMin)&quot;1&quot;&gt;&lt;f(@id:kMax)&quot;250&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KPI_HAS_CHART" val="false"/>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HAS_CHART" val="false"/>
</p:tagLst>
</file>

<file path=ppt/tags/tag37.xml><?xml version="1.0" encoding="utf-8"?>
<p:tagLst xmlns:a="http://schemas.openxmlformats.org/drawingml/2006/main" xmlns:r="http://schemas.openxmlformats.org/officeDocument/2006/relationships" xmlns:p="http://schemas.openxmlformats.org/presentationml/2006/main">
  <p:tag name="KPI_HAS_CHART" val="false"/>
</p:tagLst>
</file>

<file path=ppt/tags/tag38.xml><?xml version="1.0" encoding="utf-8"?>
<p:tagLst xmlns:a="http://schemas.openxmlformats.org/drawingml/2006/main" xmlns:r="http://schemas.openxmlformats.org/officeDocument/2006/relationships" xmlns:p="http://schemas.openxmlformats.org/presentationml/2006/main">
  <p:tag name="KPI_HAS_CHART" val="false"/>
</p:tagLst>
</file>

<file path=ppt/tags/tag39.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_HAS_CHART" val="false"/>
</p:tagLst>
</file>

<file path=ppt/tags/tag41.xml><?xml version="1.0" encoding="utf-8"?>
<p:tagLst xmlns:a="http://schemas.openxmlformats.org/drawingml/2006/main" xmlns:r="http://schemas.openxmlformats.org/officeDocument/2006/relationships" xmlns:p="http://schemas.openxmlformats.org/presentationml/2006/main">
  <p:tag name="KPI_HAS_CHART" val="false"/>
</p:tagLst>
</file>

<file path=ppt/tags/tag42.xml><?xml version="1.0" encoding="utf-8"?>
<p:tagLst xmlns:a="http://schemas.openxmlformats.org/drawingml/2006/main" xmlns:r="http://schemas.openxmlformats.org/officeDocument/2006/relationships" xmlns:p="http://schemas.openxmlformats.org/presentationml/2006/main">
  <p:tag name="KPI_HAS_CHART" val="false"/>
</p:tagLst>
</file>

<file path=ppt/tags/tag43.xml><?xml version="1.0" encoding="utf-8"?>
<p:tagLst xmlns:a="http://schemas.openxmlformats.org/drawingml/2006/main" xmlns:r="http://schemas.openxmlformats.org/officeDocument/2006/relationships" xmlns:p="http://schemas.openxmlformats.org/presentationml/2006/main">
  <p:tag name="KPI_HAS_CHART" val="false"/>
</p:tagLst>
</file>

<file path=ppt/tags/tag44.xml><?xml version="1.0" encoding="utf-8"?>
<p:tagLst xmlns:a="http://schemas.openxmlformats.org/drawingml/2006/main" xmlns:r="http://schemas.openxmlformats.org/officeDocument/2006/relationships" xmlns:p="http://schemas.openxmlformats.org/presentationml/2006/main">
  <p:tag name="KPI_HAS_CHART" val="false"/>
</p:tagLst>
</file>

<file path=ppt/tags/tag45.xml><?xml version="1.0" encoding="utf-8"?>
<p:tagLst xmlns:a="http://schemas.openxmlformats.org/drawingml/2006/main" xmlns:r="http://schemas.openxmlformats.org/officeDocument/2006/relationships" xmlns:p="http://schemas.openxmlformats.org/presentationml/2006/main">
  <p:tag name="KPI_HAS_CHART" val="false"/>
</p:tagLst>
</file>

<file path=ppt/tags/tag46.xml><?xml version="1.0" encoding="utf-8"?>
<p:tagLst xmlns:a="http://schemas.openxmlformats.org/drawingml/2006/main" xmlns:r="http://schemas.openxmlformats.org/officeDocument/2006/relationships" xmlns:p="http://schemas.openxmlformats.org/presentationml/2006/main">
  <p:tag name="KPI_HAS_CHART" val="false"/>
</p:tagLst>
</file>

<file path=ppt/tags/tag47.xml><?xml version="1.0" encoding="utf-8"?>
<p:tagLst xmlns:a="http://schemas.openxmlformats.org/drawingml/2006/main" xmlns:r="http://schemas.openxmlformats.org/officeDocument/2006/relationships" xmlns:p="http://schemas.openxmlformats.org/presentationml/2006/main">
  <p:tag name="KPI_HAS_CHART" val="false"/>
</p:tagLst>
</file>

<file path=ppt/tags/tag48.xml><?xml version="1.0" encoding="utf-8"?>
<p:tagLst xmlns:a="http://schemas.openxmlformats.org/drawingml/2006/main" xmlns:r="http://schemas.openxmlformats.org/officeDocument/2006/relationships" xmlns:p="http://schemas.openxmlformats.org/presentationml/2006/main">
  <p:tag name="KPI_HAS_CHART" val="false"/>
</p:tagLst>
</file>

<file path=ppt/tags/tag49.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KPI_HAS_CHART" val="false"/>
</p:tagLst>
</file>

<file path=ppt/tags/tag51.xml><?xml version="1.0" encoding="utf-8"?>
<p:tagLst xmlns:a="http://schemas.openxmlformats.org/drawingml/2006/main" xmlns:r="http://schemas.openxmlformats.org/officeDocument/2006/relationships" xmlns:p="http://schemas.openxmlformats.org/presentationml/2006/main">
  <p:tag name="KPI_HAS_CHART" val="false"/>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7" ma:contentTypeDescription="Create a new document." ma:contentTypeScope="" ma:versionID="0836c851ab56100df1895fa2a218104e">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fd973d22d93f3f1ceb87c2fa5e19ecd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QID xmlns="96f1686b-f877-4eb8-89ab-3a67a5dc2612" xsi:nil="true"/>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8A62B09B-D87D-479C-A715-BE004BF339CF}"/>
</file>

<file path=customXml/itemProps2.xml><?xml version="1.0" encoding="utf-8"?>
<ds:datastoreItem xmlns:ds="http://schemas.openxmlformats.org/officeDocument/2006/customXml" ds:itemID="{9B508991-3F4A-40ED-AC7C-951F59B5B3D2}"/>
</file>

<file path=customXml/itemProps3.xml><?xml version="1.0" encoding="utf-8"?>
<ds:datastoreItem xmlns:ds="http://schemas.openxmlformats.org/officeDocument/2006/customXml" ds:itemID="{059DF5D6-1A58-432D-9F74-89D50C014E2D}"/>
</file>

<file path=docProps/app.xml><?xml version="1.0" encoding="utf-8"?>
<Properties xmlns="http://schemas.openxmlformats.org/officeDocument/2006/extended-properties" xmlns:vt="http://schemas.openxmlformats.org/officeDocument/2006/docPropsVTypes">
  <Template/>
  <TotalTime>74853</TotalTime>
  <Words>4835</Words>
  <Application>Microsoft Macintosh PowerPoint</Application>
  <PresentationFormat>On-screen Show (4:3)</PresentationFormat>
  <Paragraphs>937</Paragraphs>
  <Slides>54</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54</vt:i4>
      </vt:variant>
    </vt:vector>
  </HeadingPairs>
  <TitlesOfParts>
    <vt:vector size="63" baseType="lpstr">
      <vt:lpstr>Arial</vt:lpstr>
      <vt:lpstr>Arial Narrow</vt:lpstr>
      <vt:lpstr>Calibri</vt:lpstr>
      <vt:lpstr>Symbol</vt:lpstr>
      <vt:lpstr>Times New Roman</vt:lpstr>
      <vt:lpstr>Wingdings</vt:lpstr>
      <vt:lpstr>Default Design</vt:lpstr>
      <vt:lpstr>1_Default Design</vt:lpstr>
      <vt:lpstr>2_Default Design</vt:lpstr>
      <vt:lpstr>   Novel and Emerging Therapeutic Strategies in the Management of Non-Small Cell Lung Cancer </vt:lpstr>
      <vt:lpstr>Grand Rounds Program Steering Committee</vt:lpstr>
      <vt:lpstr>Grand Rounds Program Steering Committee</vt:lpstr>
      <vt:lpstr>Grand Rounds Program Steering Committee</vt:lpstr>
      <vt:lpstr>   Novel and Emerging Therapeutic Strategies in the Management of Non-Small Cell Lung Cancer</vt:lpstr>
      <vt:lpstr>A plasma mutation assay ordered for a patient with newly diagnosed metastatic non-small cell lung cancer (NSCLC) demonstrates an EGFR exon 19 mutation. Is that result adequate to initiate treatment with an EGFR tyrosine kinase inhibitor?   If no actionable mutation were identified in plasma mutation testing, would that result be adequate to determine if targeted therapy would not be useful?</vt:lpstr>
      <vt:lpstr>Targetable Alteration Prevalence in NSCLC Using Next-Generation Sequencing on Plasma Samples</vt:lpstr>
      <vt:lpstr>Concordance between Liquid Biopsy and  Tissue Genotyping Results in Samples from  543 Patients with NSCLC</vt:lpstr>
      <vt:lpstr>2017 CAP-IASLC-AMP Guidelines: Role of Plasma-Based Assays to Identify EGFR Tumor Mutations</vt:lpstr>
      <vt:lpstr>Approved and Investigational Treatment for EGFR Tumor Mutation Subtypes in NSCLC</vt:lpstr>
      <vt:lpstr>Poziotinib for NSCLC with EGFR or HER2  Exon 20 Mutations</vt:lpstr>
      <vt:lpstr>Phase I/II Study of the Oral EGFR/HER2 Exon 20 Inhibitor TAK-788 for Refractory, Advanced NSCLC</vt:lpstr>
      <vt:lpstr>What first-line therapy would you recommend for a patient with asymptomatic metastatic nonsquamous NSCLC with an EGFR exon 19 deletion and a PD-L1 tumor proportion score (TPS) of . . . </vt:lpstr>
      <vt:lpstr>FLAURA: A Phase III Study of Osimertinib versus Gefitinib or Erlotinib as First-Line Treatment for Advanced NSCLC with EGFR Tumor Mutation</vt:lpstr>
      <vt:lpstr>Osimertinib in Patients with NSCLC  and EGFR Tumor Mutations</vt:lpstr>
      <vt:lpstr>Osimertinib Significantly Improves Survival  in the Phase III FLAURA Trial for First-Line  Treatment of NSCLC with EGFR Mutation Press Release – August 9, 2019</vt:lpstr>
      <vt:lpstr>FLAURA: Adverse Events (AEs)</vt:lpstr>
      <vt:lpstr>Phase II Study of Osimertinib in Patients  with Metastatic or Recurrent NSCLC and Uncommon EGFR Mutations</vt:lpstr>
      <vt:lpstr>A patient with asymptomatic metastatic nonsquamous NSCLC with an EGFR exon 19 deletion and a PD-L1 TPS of 60% is receiving first-line osimertinib and develops a new solitary brain metastasis with no evidence of disease progression elsewhere. What would you recommend? </vt:lpstr>
      <vt:lpstr>CNS Efficacy of Osimertinib in Patients with Advanced NSCLC and EGFR Tumor  Mutations on the AURA3 and FLAURA Trials</vt:lpstr>
      <vt:lpstr>BLOOM: Response to Osimertinib in EGFR+ NSCLC with Brain Metastases (BM) and Leptomeningeal Metastases (LM) </vt:lpstr>
      <vt:lpstr>FLAURA: Candidate Mechanisms for Acquired Resistance with Osimertinib</vt:lpstr>
      <vt:lpstr>For a patient with metastatic nonsquamous NSCLC with an EGFR exon 19 deletion and a PD-L1 TPS of 60% who receives first-line osimertinib with response and then disease progression, would you recommend repeat mutation testing?</vt:lpstr>
      <vt:lpstr>If a patient with asymptomatic metastatic nonsquamous NSCLC with an EGFR exon 19 deletion and a PD-L1 TPS of 60% responded to first-line osimertinib and then experienced disease progression, what would be your second-line treatment recommendation if the patient had acquired no further actionable mutations? </vt:lpstr>
      <vt:lpstr>   Novel and Emerging Therapeutic Strategies in the Management of Non-Small Cell Lung Cancer</vt:lpstr>
      <vt:lpstr>In general, do you recommend durvalumab as consolidation treatment after chemoradiation therapy for patients with locally advanced NSCLC?  Based on available data and your own clinical experience, what is the likelihood that a patient would be able to successfully complete 1 year of durvalumab as consolidation therapy?</vt:lpstr>
      <vt:lpstr>What are the shortest and longest periods of time that you would wait after the completion of chemoradiation therapy to begin treatment with consolidation durvalumab? </vt:lpstr>
      <vt:lpstr>Rationale for Immune Checkpoint Inhibitors After Chemoradiation Therapy for Locally Advanced NSCLC</vt:lpstr>
      <vt:lpstr>PACIFIC: Phase III Trial of Durvalumab After Chemoradiation Therapy in Stage III, Locally Advanced, Unresectable NSCLC</vt:lpstr>
      <vt:lpstr>PACIFIC: PFS by Blinded Independent Central Review in the Intention-to-Treat Population (Primary Endpoint)</vt:lpstr>
      <vt:lpstr>PACIFIC: Overall Survival in the  Intention-to-Treat Population</vt:lpstr>
      <vt:lpstr>PACIFIC: Grade 3 or 4 Toxicity with Durvalumab After Chemoradiation in Stage III NSCLC </vt:lpstr>
      <vt:lpstr>In general, do you recommend durvalumab as consolidation treatment after chemoradiation therapy for patients with locally advanced NSCLC with . . .</vt:lpstr>
      <vt:lpstr>PACIFIC: PFS by PD-L1 Status and  EGFR Tumor Mutation Status</vt:lpstr>
      <vt:lpstr>In general, do you recommend durvalumab as consolidation treatment after chemoradiation therapy for patients with locally advanced NSCLC who are experiencing . . .</vt:lpstr>
      <vt:lpstr>For a patient who receives definitive chemoradiation therapy followed by 1 year of durvalumab but experiences subsequent disease progression, would you consider rechallenging with an anti-PD-1/PD-L1 antibody at some point in their treatment course?</vt:lpstr>
      <vt:lpstr>Select Ongoing Studies of Immune Checkpoint Inhibitor Monotherapy or Combination  Therapy for Locally Advanced NSCLC</vt:lpstr>
      <vt:lpstr>Pilot Study of Neoadjuvant Nivolumab  in Resectable NSCLC</vt:lpstr>
      <vt:lpstr>   Novel and Emerging Therapeutic Strategies in the Management of Non-Small Cell Lung Cancer</vt:lpstr>
      <vt:lpstr>Which first-line treatment regimen would you recommend for a 65-year-old patient with asymptomatic metastatic nonsquamous lung cancer and no identified targetable mutations with a PD-L1 TPS of 60%? A TPS of 10%?</vt:lpstr>
      <vt:lpstr>What first-line treatment regimen would you recommend for a 65-year-old patient with asymptomatic metastatic squamous cell lung cancer and a PD-L1 TPS of 10%? A TPS of 60%?</vt:lpstr>
      <vt:lpstr>How long would you continue treatment with an anti-PD-1/ PD-L1 antibody for a patient with metastatic NSCLC who at first evaluation has achieved a . . .</vt:lpstr>
      <vt:lpstr>Rationale for Potential Synergy between Immune Checkpoint Inhibitors and Chemotherapy</vt:lpstr>
      <vt:lpstr>Select Trials of Immune Checkpoint Inhibitor Therapy in Nonsquamous NSCLC</vt:lpstr>
      <vt:lpstr>Select Trials of Immune Checkpoint Inhibitor Therapy in Nonsquamous NSCLC</vt:lpstr>
      <vt:lpstr>Rationale for Immune Checkpoint Inhibitors and  Anti-Angiogenic Agents in Advanced NSCLC</vt:lpstr>
      <vt:lpstr>Select Phase III Trials Combining Chemotherapy and Immune Checkpoint Inhibitors in Squamous NSCLC</vt:lpstr>
      <vt:lpstr>Select Ongoing Phase III Trials of Immune Checkpoint Inhibitors Alone and Combined  with Chemotherapy in Advanced NSCLC</vt:lpstr>
      <vt:lpstr>Anti-PD-1/PD-L1 and CTLA-4 Combination Treatment: Select Ongoing Trials</vt:lpstr>
      <vt:lpstr>A patient is experiencing a good response to an anti-PD-1/PD-L1 antibody for metastatic NSCLC. What would you recommend if on routine imaging the patient has radiographic evidence of pneumonitis in 1 lobe of the lung but is not experiencing any symptoms?  What would you recommend if the patient presents with mild shortness of breath (SOB) and cough and is found to have radiographic evidence of pneumonitis in both lungs?</vt:lpstr>
      <vt:lpstr>A patient who is experiencing a good response to an anti-PD-1/ PD-L1 antibody for metastatic NSCLC reports an increase in stool movements. What would you recommend if the number of stools per day were . . .</vt:lpstr>
      <vt:lpstr>A patient who is experiencing a good response to an anti-PD-1/PD-L1 antibody for metastatic NSCLC presents with an elevated TSH level. What would you recommend if the TSH level were 8 mIU/L with no symptoms? TSH level 15 mIU/L with increasing fatigue?</vt:lpstr>
      <vt:lpstr>PowerPoint Presentation</vt:lpstr>
      <vt:lpstr>ASCO Guideline: Management of IRAEs in Patients Receiving Immune Checkpoint Inhibitor Therapy</vt:lpstr>
    </vt:vector>
  </TitlesOfParts>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Says: An Interactive Grand Rounds Activity Focused on Real Cases of Patients with Colorectal Cancer</dc:title>
  <dc:creator>Dr Neil Love</dc:creator>
  <dc:description>www.ResearchToPractice.com</dc:description>
  <cp:lastModifiedBy>Silvana Izquierdo</cp:lastModifiedBy>
  <cp:revision>4488</cp:revision>
  <cp:lastPrinted>2019-09-20T18:59:54Z</cp:lastPrinted>
  <dcterms:created xsi:type="dcterms:W3CDTF">2013-03-19T19:50:02Z</dcterms:created>
  <dcterms:modified xsi:type="dcterms:W3CDTF">2019-09-20T19:00:01Z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y fmtid="{D5CDD505-2E9C-101B-9397-08002B2CF9AE}" pid="3" name="TaxKeyword">
    <vt:lpwstr/>
  </property>
</Properties>
</file>