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entation.xml" ContentType="application/vnd.openxmlformats-officedocument.presentationml.presentation.main+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3.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50" r:id="rId1"/>
  </p:sldMasterIdLst>
  <p:notesMasterIdLst>
    <p:notesMasterId r:id="rId16"/>
  </p:notesMasterIdLst>
  <p:sldIdLst>
    <p:sldId id="258" r:id="rId2"/>
    <p:sldId id="259" r:id="rId3"/>
    <p:sldId id="260" r:id="rId4"/>
    <p:sldId id="289" r:id="rId5"/>
    <p:sldId id="290" r:id="rId6"/>
    <p:sldId id="291" r:id="rId7"/>
    <p:sldId id="292" r:id="rId8"/>
    <p:sldId id="267" r:id="rId9"/>
    <p:sldId id="285" r:id="rId10"/>
    <p:sldId id="286" r:id="rId11"/>
    <p:sldId id="287" r:id="rId12"/>
    <p:sldId id="269" r:id="rId13"/>
    <p:sldId id="274" r:id="rId14"/>
    <p:sldId id="279" r:id="rId15"/>
  </p:sldIdLst>
  <p:sldSz cx="12192000" cy="6858000"/>
  <p:notesSz cx="6858000" cy="9144000"/>
  <p:defaultTextStyle>
    <a:defPPr>
      <a:defRPr lang="en-US"/>
    </a:defPPr>
    <a:lvl1pPr algn="l" defTabSz="457189"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1pPr>
    <a:lvl2pPr marL="457189" algn="l" defTabSz="457189"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2pPr>
    <a:lvl3pPr marL="914377" algn="l" defTabSz="457189"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3pPr>
    <a:lvl4pPr marL="1371566" algn="l" defTabSz="457189"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4pPr>
    <a:lvl5pPr marL="1828754" algn="l" defTabSz="457189"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5pPr>
    <a:lvl6pPr marL="2285943" algn="l" defTabSz="914377"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6pPr>
    <a:lvl7pPr marL="2743131" algn="l" defTabSz="914377"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7pPr>
    <a:lvl8pPr marL="3200320" algn="l" defTabSz="914377"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8pPr>
    <a:lvl9pPr marL="3657509" algn="l" defTabSz="914377"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59" userDrawn="1">
          <p15:clr>
            <a:srgbClr val="A4A3A4"/>
          </p15:clr>
        </p15:guide>
        <p15:guide id="2" pos="383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EEA"/>
    <a:srgbClr val="CBDAD3"/>
    <a:srgbClr val="008764"/>
    <a:srgbClr val="0015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9E508C-3519-7F46-8BAB-8E2DFD34CF8E}" v="1" dt="2019-09-16T13:40:01.67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9" autoAdjust="0"/>
    <p:restoredTop sz="95701" autoAdjust="0"/>
  </p:normalViewPr>
  <p:slideViewPr>
    <p:cSldViewPr snapToGrid="0" snapToObjects="1">
      <p:cViewPr varScale="1">
        <p:scale>
          <a:sx n="103" d="100"/>
          <a:sy n="103" d="100"/>
        </p:scale>
        <p:origin x="880" y="184"/>
      </p:cViewPr>
      <p:guideLst>
        <p:guide orient="horz" pos="2159"/>
        <p:guide pos="3837"/>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lvana Izquierdo" userId="46480b9d-78ec-4659-884d-35c5467fe41c" providerId="ADAL" clId="{8B9E508C-3519-7F46-8BAB-8E2DFD34CF8E}"/>
    <pc:docChg chg="delSld modSld sldOrd delMainMaster">
      <pc:chgData name="Silvana Izquierdo" userId="46480b9d-78ec-4659-884d-35c5467fe41c" providerId="ADAL" clId="{8B9E508C-3519-7F46-8BAB-8E2DFD34CF8E}" dt="2019-09-16T13:40:26.458" v="20" actId="20577"/>
      <pc:docMkLst>
        <pc:docMk/>
      </pc:docMkLst>
      <pc:sldChg chg="del">
        <pc:chgData name="Silvana Izquierdo" userId="46480b9d-78ec-4659-884d-35c5467fe41c" providerId="ADAL" clId="{8B9E508C-3519-7F46-8BAB-8E2DFD34CF8E}" dt="2019-09-16T13:39:56.829" v="2" actId="2696"/>
        <pc:sldMkLst>
          <pc:docMk/>
          <pc:sldMk cId="3894825520" sldId="261"/>
        </pc:sldMkLst>
      </pc:sldChg>
      <pc:sldChg chg="del">
        <pc:chgData name="Silvana Izquierdo" userId="46480b9d-78ec-4659-884d-35c5467fe41c" providerId="ADAL" clId="{8B9E508C-3519-7F46-8BAB-8E2DFD34CF8E}" dt="2019-09-16T13:39:56.828" v="1" actId="2696"/>
        <pc:sldMkLst>
          <pc:docMk/>
          <pc:sldMk cId="1373966870" sldId="262"/>
        </pc:sldMkLst>
      </pc:sldChg>
      <pc:sldChg chg="modNotesTx">
        <pc:chgData name="Silvana Izquierdo" userId="46480b9d-78ec-4659-884d-35c5467fe41c" providerId="ADAL" clId="{8B9E508C-3519-7F46-8BAB-8E2DFD34CF8E}" dt="2019-09-16T13:40:20.794" v="18" actId="20577"/>
        <pc:sldMkLst>
          <pc:docMk/>
          <pc:sldMk cId="3513328912" sldId="285"/>
        </pc:sldMkLst>
      </pc:sldChg>
      <pc:sldChg chg="modNotesTx">
        <pc:chgData name="Silvana Izquierdo" userId="46480b9d-78ec-4659-884d-35c5467fe41c" providerId="ADAL" clId="{8B9E508C-3519-7F46-8BAB-8E2DFD34CF8E}" dt="2019-09-16T13:40:23.071" v="19" actId="20577"/>
        <pc:sldMkLst>
          <pc:docMk/>
          <pc:sldMk cId="2509999204" sldId="286"/>
        </pc:sldMkLst>
      </pc:sldChg>
      <pc:sldChg chg="modNotesTx">
        <pc:chgData name="Silvana Izquierdo" userId="46480b9d-78ec-4659-884d-35c5467fe41c" providerId="ADAL" clId="{8B9E508C-3519-7F46-8BAB-8E2DFD34CF8E}" dt="2019-09-16T13:40:26.458" v="20" actId="20577"/>
        <pc:sldMkLst>
          <pc:docMk/>
          <pc:sldMk cId="3657088096" sldId="287"/>
        </pc:sldMkLst>
      </pc:sldChg>
      <pc:sldChg chg="ord">
        <pc:chgData name="Silvana Izquierdo" userId="46480b9d-78ec-4659-884d-35c5467fe41c" providerId="ADAL" clId="{8B9E508C-3519-7F46-8BAB-8E2DFD34CF8E}" dt="2019-09-16T13:40:01.674" v="17"/>
        <pc:sldMkLst>
          <pc:docMk/>
          <pc:sldMk cId="2963923862" sldId="288"/>
        </pc:sldMkLst>
      </pc:sldChg>
      <pc:sldChg chg="del">
        <pc:chgData name="Silvana Izquierdo" userId="46480b9d-78ec-4659-884d-35c5467fe41c" providerId="ADAL" clId="{8B9E508C-3519-7F46-8BAB-8E2DFD34CF8E}" dt="2019-09-16T13:39:56.826" v="0" actId="2696"/>
        <pc:sldMkLst>
          <pc:docMk/>
          <pc:sldMk cId="1218163580" sldId="293"/>
        </pc:sldMkLst>
      </pc:sldChg>
      <pc:sldChg chg="del">
        <pc:chgData name="Silvana Izquierdo" userId="46480b9d-78ec-4659-884d-35c5467fe41c" providerId="ADAL" clId="{8B9E508C-3519-7F46-8BAB-8E2DFD34CF8E}" dt="2019-09-16T13:39:56.844" v="4" actId="2696"/>
        <pc:sldMkLst>
          <pc:docMk/>
          <pc:sldMk cId="4154005970" sldId="363"/>
        </pc:sldMkLst>
      </pc:sldChg>
      <pc:sldChg chg="del">
        <pc:chgData name="Silvana Izquierdo" userId="46480b9d-78ec-4659-884d-35c5467fe41c" providerId="ADAL" clId="{8B9E508C-3519-7F46-8BAB-8E2DFD34CF8E}" dt="2019-09-16T13:39:56.831" v="3" actId="2696"/>
        <pc:sldMkLst>
          <pc:docMk/>
          <pc:sldMk cId="177093916" sldId="364"/>
        </pc:sldMkLst>
      </pc:sldChg>
      <pc:sldMasterChg chg="del delSldLayout">
        <pc:chgData name="Silvana Izquierdo" userId="46480b9d-78ec-4659-884d-35c5467fe41c" providerId="ADAL" clId="{8B9E508C-3519-7F46-8BAB-8E2DFD34CF8E}" dt="2019-09-16T13:39:56.854" v="16" actId="2696"/>
        <pc:sldMasterMkLst>
          <pc:docMk/>
          <pc:sldMasterMk cId="1100214779" sldId="2147483678"/>
        </pc:sldMasterMkLst>
        <pc:sldLayoutChg chg="del">
          <pc:chgData name="Silvana Izquierdo" userId="46480b9d-78ec-4659-884d-35c5467fe41c" providerId="ADAL" clId="{8B9E508C-3519-7F46-8BAB-8E2DFD34CF8E}" dt="2019-09-16T13:39:56.845" v="5" actId="2696"/>
          <pc:sldLayoutMkLst>
            <pc:docMk/>
            <pc:sldMasterMk cId="1100214779" sldId="2147483678"/>
            <pc:sldLayoutMk cId="2234092871" sldId="2147483679"/>
          </pc:sldLayoutMkLst>
        </pc:sldLayoutChg>
        <pc:sldLayoutChg chg="del">
          <pc:chgData name="Silvana Izquierdo" userId="46480b9d-78ec-4659-884d-35c5467fe41c" providerId="ADAL" clId="{8B9E508C-3519-7F46-8BAB-8E2DFD34CF8E}" dt="2019-09-16T13:39:56.846" v="6" actId="2696"/>
          <pc:sldLayoutMkLst>
            <pc:docMk/>
            <pc:sldMasterMk cId="1100214779" sldId="2147483678"/>
            <pc:sldLayoutMk cId="1694351605" sldId="2147483680"/>
          </pc:sldLayoutMkLst>
        </pc:sldLayoutChg>
        <pc:sldLayoutChg chg="del">
          <pc:chgData name="Silvana Izquierdo" userId="46480b9d-78ec-4659-884d-35c5467fe41c" providerId="ADAL" clId="{8B9E508C-3519-7F46-8BAB-8E2DFD34CF8E}" dt="2019-09-16T13:39:56.847" v="7" actId="2696"/>
          <pc:sldLayoutMkLst>
            <pc:docMk/>
            <pc:sldMasterMk cId="1100214779" sldId="2147483678"/>
            <pc:sldLayoutMk cId="2768617306" sldId="2147483681"/>
          </pc:sldLayoutMkLst>
        </pc:sldLayoutChg>
        <pc:sldLayoutChg chg="del">
          <pc:chgData name="Silvana Izquierdo" userId="46480b9d-78ec-4659-884d-35c5467fe41c" providerId="ADAL" clId="{8B9E508C-3519-7F46-8BAB-8E2DFD34CF8E}" dt="2019-09-16T13:39:56.847" v="8" actId="2696"/>
          <pc:sldLayoutMkLst>
            <pc:docMk/>
            <pc:sldMasterMk cId="1100214779" sldId="2147483678"/>
            <pc:sldLayoutMk cId="2032115211" sldId="2147483682"/>
          </pc:sldLayoutMkLst>
        </pc:sldLayoutChg>
        <pc:sldLayoutChg chg="del">
          <pc:chgData name="Silvana Izquierdo" userId="46480b9d-78ec-4659-884d-35c5467fe41c" providerId="ADAL" clId="{8B9E508C-3519-7F46-8BAB-8E2DFD34CF8E}" dt="2019-09-16T13:39:56.848" v="9" actId="2696"/>
          <pc:sldLayoutMkLst>
            <pc:docMk/>
            <pc:sldMasterMk cId="1100214779" sldId="2147483678"/>
            <pc:sldLayoutMk cId="3867965451" sldId="2147483683"/>
          </pc:sldLayoutMkLst>
        </pc:sldLayoutChg>
        <pc:sldLayoutChg chg="del">
          <pc:chgData name="Silvana Izquierdo" userId="46480b9d-78ec-4659-884d-35c5467fe41c" providerId="ADAL" clId="{8B9E508C-3519-7F46-8BAB-8E2DFD34CF8E}" dt="2019-09-16T13:39:56.849" v="10" actId="2696"/>
          <pc:sldLayoutMkLst>
            <pc:docMk/>
            <pc:sldMasterMk cId="1100214779" sldId="2147483678"/>
            <pc:sldLayoutMk cId="1329012647" sldId="2147483684"/>
          </pc:sldLayoutMkLst>
        </pc:sldLayoutChg>
        <pc:sldLayoutChg chg="del">
          <pc:chgData name="Silvana Izquierdo" userId="46480b9d-78ec-4659-884d-35c5467fe41c" providerId="ADAL" clId="{8B9E508C-3519-7F46-8BAB-8E2DFD34CF8E}" dt="2019-09-16T13:39:56.850" v="11" actId="2696"/>
          <pc:sldLayoutMkLst>
            <pc:docMk/>
            <pc:sldMasterMk cId="1100214779" sldId="2147483678"/>
            <pc:sldLayoutMk cId="459566931" sldId="2147483685"/>
          </pc:sldLayoutMkLst>
        </pc:sldLayoutChg>
        <pc:sldLayoutChg chg="del">
          <pc:chgData name="Silvana Izquierdo" userId="46480b9d-78ec-4659-884d-35c5467fe41c" providerId="ADAL" clId="{8B9E508C-3519-7F46-8BAB-8E2DFD34CF8E}" dt="2019-09-16T13:39:56.851" v="12" actId="2696"/>
          <pc:sldLayoutMkLst>
            <pc:docMk/>
            <pc:sldMasterMk cId="1100214779" sldId="2147483678"/>
            <pc:sldLayoutMk cId="3629827992" sldId="2147483686"/>
          </pc:sldLayoutMkLst>
        </pc:sldLayoutChg>
        <pc:sldLayoutChg chg="del">
          <pc:chgData name="Silvana Izquierdo" userId="46480b9d-78ec-4659-884d-35c5467fe41c" providerId="ADAL" clId="{8B9E508C-3519-7F46-8BAB-8E2DFD34CF8E}" dt="2019-09-16T13:39:56.851" v="13" actId="2696"/>
          <pc:sldLayoutMkLst>
            <pc:docMk/>
            <pc:sldMasterMk cId="1100214779" sldId="2147483678"/>
            <pc:sldLayoutMk cId="625203461" sldId="2147483687"/>
          </pc:sldLayoutMkLst>
        </pc:sldLayoutChg>
        <pc:sldLayoutChg chg="del">
          <pc:chgData name="Silvana Izquierdo" userId="46480b9d-78ec-4659-884d-35c5467fe41c" providerId="ADAL" clId="{8B9E508C-3519-7F46-8BAB-8E2DFD34CF8E}" dt="2019-09-16T13:39:56.852" v="14" actId="2696"/>
          <pc:sldLayoutMkLst>
            <pc:docMk/>
            <pc:sldMasterMk cId="1100214779" sldId="2147483678"/>
            <pc:sldLayoutMk cId="4195684043" sldId="2147483688"/>
          </pc:sldLayoutMkLst>
        </pc:sldLayoutChg>
        <pc:sldLayoutChg chg="del">
          <pc:chgData name="Silvana Izquierdo" userId="46480b9d-78ec-4659-884d-35c5467fe41c" providerId="ADAL" clId="{8B9E508C-3519-7F46-8BAB-8E2DFD34CF8E}" dt="2019-09-16T13:39:56.853" v="15" actId="2696"/>
          <pc:sldLayoutMkLst>
            <pc:docMk/>
            <pc:sldMasterMk cId="1100214779" sldId="2147483678"/>
            <pc:sldLayoutMk cId="84855884" sldId="214748368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298B0B-24FA-4EF3-9EBF-2B6E72D617AF}" type="datetimeFigureOut">
              <a:rPr lang="en-US" smtClean="0"/>
              <a:t>9/27/19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1C27BD-08CC-40A3-A450-EA4FE138FAA9}" type="slidenum">
              <a:rPr lang="en-US" smtClean="0"/>
              <a:t>‹#›</a:t>
            </a:fld>
            <a:endParaRPr lang="en-US"/>
          </a:p>
        </p:txBody>
      </p:sp>
    </p:spTree>
    <p:extLst>
      <p:ext uri="{BB962C8B-B14F-4D97-AF65-F5344CB8AC3E}">
        <p14:creationId xmlns:p14="http://schemas.microsoft.com/office/powerpoint/2010/main" val="3003608958"/>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A1C27BD-08CC-40A3-A450-EA4FE138FAA9}" type="slidenum">
              <a:rPr lang="en-US" smtClean="0"/>
              <a:t>1</a:t>
            </a:fld>
            <a:endParaRPr lang="en-US"/>
          </a:p>
        </p:txBody>
      </p:sp>
    </p:spTree>
    <p:extLst>
      <p:ext uri="{BB962C8B-B14F-4D97-AF65-F5344CB8AC3E}">
        <p14:creationId xmlns:p14="http://schemas.microsoft.com/office/powerpoint/2010/main" val="1361131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058" tIns="41029" rIns="82058" bIns="41029" anchor="ctr"/>
          <a:lstStyle/>
          <a:p>
            <a:endParaRPr lang="en-US"/>
          </a:p>
        </p:txBody>
      </p:sp>
      <p:sp>
        <p:nvSpPr>
          <p:cNvPr id="4098" name="Text Box 2"/>
          <p:cNvSpPr txBox="1">
            <a:spLocks noGrp="1"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marL="76930" indent="-76930">
              <a:lnSpc>
                <a:spcPct val="93000"/>
              </a:lnSpc>
              <a:spcBef>
                <a:spcPct val="0"/>
              </a:spcBef>
              <a:buSzPct val="45000"/>
              <a:tabLst>
                <a:tab pos="649628" algn="l"/>
                <a:tab pos="1299256" algn="l"/>
                <a:tab pos="1948884" algn="l"/>
                <a:tab pos="2598511" algn="l"/>
                <a:tab pos="3248139" algn="l"/>
                <a:tab pos="3897767" algn="l"/>
                <a:tab pos="4547395" algn="l"/>
              </a:tabLst>
            </a:pPr>
            <a:endParaRPr lang="en-GB" altLang="en-US" sz="900" dirty="0">
              <a:latin typeface="Arial" charset="0"/>
              <a:ea typeface="msgothic" charset="0"/>
              <a:cs typeface="msgothic"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1C27BD-08CC-40A3-A450-EA4FE138FAA9}" type="slidenum">
              <a:rPr lang="en-US" smtClean="0"/>
              <a:t>10</a:t>
            </a:fld>
            <a:endParaRPr lang="en-US"/>
          </a:p>
        </p:txBody>
      </p:sp>
    </p:spTree>
    <p:extLst>
      <p:ext uri="{BB962C8B-B14F-4D97-AF65-F5344CB8AC3E}">
        <p14:creationId xmlns:p14="http://schemas.microsoft.com/office/powerpoint/2010/main" val="3038895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1C27BD-08CC-40A3-A450-EA4FE138FAA9}" type="slidenum">
              <a:rPr lang="en-US" smtClean="0"/>
              <a:t>11</a:t>
            </a:fld>
            <a:endParaRPr lang="en-US"/>
          </a:p>
        </p:txBody>
      </p:sp>
    </p:spTree>
    <p:extLst>
      <p:ext uri="{BB962C8B-B14F-4D97-AF65-F5344CB8AC3E}">
        <p14:creationId xmlns:p14="http://schemas.microsoft.com/office/powerpoint/2010/main" val="3038895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1C27BD-08CC-40A3-A450-EA4FE138FAA9}" type="slidenum">
              <a:rPr lang="en-US" smtClean="0"/>
              <a:t>12</a:t>
            </a:fld>
            <a:endParaRPr lang="en-US"/>
          </a:p>
        </p:txBody>
      </p:sp>
    </p:spTree>
    <p:extLst>
      <p:ext uri="{BB962C8B-B14F-4D97-AF65-F5344CB8AC3E}">
        <p14:creationId xmlns:p14="http://schemas.microsoft.com/office/powerpoint/2010/main" val="1985437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1C27BD-08CC-40A3-A450-EA4FE138FAA9}" type="slidenum">
              <a:rPr lang="en-US" smtClean="0"/>
              <a:t>13</a:t>
            </a:fld>
            <a:endParaRPr lang="en-US"/>
          </a:p>
        </p:txBody>
      </p:sp>
    </p:spTree>
    <p:extLst>
      <p:ext uri="{BB962C8B-B14F-4D97-AF65-F5344CB8AC3E}">
        <p14:creationId xmlns:p14="http://schemas.microsoft.com/office/powerpoint/2010/main" val="2666299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74867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Content Placeholder 8"/>
          <p:cNvSpPr>
            <a:spLocks noGrp="1"/>
          </p:cNvSpPr>
          <p:nvPr>
            <p:ph sz="quarter" idx="10"/>
          </p:nvPr>
        </p:nvSpPr>
        <p:spPr>
          <a:xfrm>
            <a:off x="903816" y="1227667"/>
            <a:ext cx="9440333" cy="4159251"/>
          </a:xfrm>
          <a:prstGeom prst="rect">
            <a:avLst/>
          </a:prstGeom>
        </p:spPr>
        <p:txBody>
          <a:bodyPr vert="horz"/>
          <a:lstStyle>
            <a:lvl1pPr>
              <a:defRPr sz="2400"/>
            </a:lvl1pPr>
            <a:lvl2pPr>
              <a:defRPr sz="2400"/>
            </a:lvl2pPr>
            <a:lvl3pPr>
              <a:defRPr sz="2400"/>
            </a:lvl3pPr>
            <a:lvl4pPr>
              <a:defRPr sz="2400"/>
            </a:lvl4pPr>
            <a:lvl5pPr>
              <a:defRPr sz="2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12"/>
          <p:cNvSpPr>
            <a:spLocks noGrp="1"/>
          </p:cNvSpPr>
          <p:nvPr>
            <p:ph type="body" sz="quarter" idx="11"/>
          </p:nvPr>
        </p:nvSpPr>
        <p:spPr>
          <a:xfrm>
            <a:off x="389107" y="77821"/>
            <a:ext cx="11555045" cy="673067"/>
          </a:xfrm>
          <a:prstGeom prst="rect">
            <a:avLst/>
          </a:prstGeom>
        </p:spPr>
        <p:txBody>
          <a:bodyPr vert="horz"/>
          <a:lstStyle>
            <a:lvl1pPr marL="0" indent="0">
              <a:buNone/>
              <a:defRPr sz="2800">
                <a:solidFill>
                  <a:schemeClr val="bg1"/>
                </a:solidFill>
              </a:defRPr>
            </a:lvl1pPr>
          </a:lstStyle>
          <a:p>
            <a:pPr lvl="0"/>
            <a:r>
              <a:rPr lang="en-US"/>
              <a:t>Edit Master text styles</a:t>
            </a:r>
          </a:p>
        </p:txBody>
      </p:sp>
    </p:spTree>
    <p:extLst>
      <p:ext uri="{BB962C8B-B14F-4D97-AF65-F5344CB8AC3E}">
        <p14:creationId xmlns:p14="http://schemas.microsoft.com/office/powerpoint/2010/main" val="14050837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0620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1" name="Picture 6" descr="color_horiz.eps"/>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52400"/>
            <a:ext cx="12192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3" descr="CVCyellow-bar.pdf"/>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890589"/>
            <a:ext cx="12192000" cy="1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4" descr="CVCyellow-bar.pdf"/>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6391338"/>
            <a:ext cx="12192000"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userDrawn="1"/>
        </p:nvSpPr>
        <p:spPr>
          <a:xfrm>
            <a:off x="0" y="6488668"/>
            <a:ext cx="12192000" cy="369332"/>
          </a:xfrm>
          <a:prstGeom prst="rect">
            <a:avLst/>
          </a:prstGeom>
          <a:solidFill>
            <a:srgbClr val="00153E"/>
          </a:solidFill>
        </p:spPr>
        <p:txBody>
          <a:bodyPr wrap="square" rtlCol="0">
            <a:spAutoFit/>
          </a:bodyPr>
          <a:lstStyle/>
          <a:p>
            <a:endParaRPr lang="en-US" dirty="0"/>
          </a:p>
        </p:txBody>
      </p:sp>
      <p:pic>
        <p:nvPicPr>
          <p:cNvPr id="6" name="Picture 7" descr="Signature-Marketing-White.eps"/>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9595664" y="6526201"/>
            <a:ext cx="2400005" cy="29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14"/>
          <p:cNvSpPr txBox="1">
            <a:spLocks/>
          </p:cNvSpPr>
          <p:nvPr userDrawn="1"/>
        </p:nvSpPr>
        <p:spPr>
          <a:xfrm>
            <a:off x="85376" y="6482058"/>
            <a:ext cx="4868333" cy="393700"/>
          </a:xfrm>
          <a:prstGeom prst="rect">
            <a:avLst/>
          </a:prstGeom>
        </p:spPr>
        <p:txBody>
          <a:bodyPr vert="horz"/>
          <a:lstStyle>
            <a:lvl1pPr marL="0" indent="0" algn="l" defTabSz="457200" rtl="0" eaLnBrk="1" fontAlgn="base" hangingPunct="1">
              <a:spcBef>
                <a:spcPct val="20000"/>
              </a:spcBef>
              <a:spcAft>
                <a:spcPct val="0"/>
              </a:spcAft>
              <a:buFont typeface="Arial" panose="020B0604020202020204" pitchFamily="34" charset="0"/>
              <a:buNone/>
              <a:defRPr sz="1800" b="0" i="0" kern="1200" baseline="0">
                <a:solidFill>
                  <a:srgbClr val="FFFFFF"/>
                </a:solidFill>
                <a:latin typeface="Univers LT Std 57 Cn"/>
                <a:ea typeface="ＭＳ Ｐゴシック" charset="-128"/>
                <a:cs typeface="Univers LT Std 57 Cn"/>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RADIATION ONCOLOGY</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ctr" defTabSz="457189" rtl="0" eaLnBrk="1" fontAlgn="base" hangingPunct="1">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189" rtl="0" eaLnBrk="1" fontAlgn="base" hangingPunct="1">
        <a:spcBef>
          <a:spcPct val="0"/>
        </a:spcBef>
        <a:spcAft>
          <a:spcPct val="0"/>
        </a:spcAft>
        <a:defRPr sz="4400">
          <a:solidFill>
            <a:schemeClr val="tx1"/>
          </a:solidFill>
          <a:latin typeface="Arial" panose="020B0604020202020204" pitchFamily="34" charset="0"/>
          <a:ea typeface="ＭＳ Ｐゴシック" charset="-128"/>
          <a:cs typeface="ＭＳ Ｐゴシック" charset="-128"/>
        </a:defRPr>
      </a:lvl2pPr>
      <a:lvl3pPr algn="ctr" defTabSz="457189" rtl="0" eaLnBrk="1" fontAlgn="base" hangingPunct="1">
        <a:spcBef>
          <a:spcPct val="0"/>
        </a:spcBef>
        <a:spcAft>
          <a:spcPct val="0"/>
        </a:spcAft>
        <a:defRPr sz="4400">
          <a:solidFill>
            <a:schemeClr val="tx1"/>
          </a:solidFill>
          <a:latin typeface="Arial" panose="020B0604020202020204" pitchFamily="34" charset="0"/>
          <a:ea typeface="ＭＳ Ｐゴシック" charset="-128"/>
          <a:cs typeface="ＭＳ Ｐゴシック" charset="-128"/>
        </a:defRPr>
      </a:lvl3pPr>
      <a:lvl4pPr algn="ctr" defTabSz="457189" rtl="0" eaLnBrk="1" fontAlgn="base" hangingPunct="1">
        <a:spcBef>
          <a:spcPct val="0"/>
        </a:spcBef>
        <a:spcAft>
          <a:spcPct val="0"/>
        </a:spcAft>
        <a:defRPr sz="4400">
          <a:solidFill>
            <a:schemeClr val="tx1"/>
          </a:solidFill>
          <a:latin typeface="Arial" panose="020B0604020202020204" pitchFamily="34" charset="0"/>
          <a:ea typeface="ＭＳ Ｐゴシック" charset="-128"/>
          <a:cs typeface="ＭＳ Ｐゴシック" charset="-128"/>
        </a:defRPr>
      </a:lvl4pPr>
      <a:lvl5pPr algn="ctr" defTabSz="457189" rtl="0" eaLnBrk="1" fontAlgn="base" hangingPunct="1">
        <a:spcBef>
          <a:spcPct val="0"/>
        </a:spcBef>
        <a:spcAft>
          <a:spcPct val="0"/>
        </a:spcAft>
        <a:defRPr sz="4400">
          <a:solidFill>
            <a:schemeClr val="tx1"/>
          </a:solidFill>
          <a:latin typeface="Arial" panose="020B0604020202020204" pitchFamily="34" charset="0"/>
          <a:ea typeface="ＭＳ Ｐゴシック" charset="-128"/>
          <a:cs typeface="ＭＳ Ｐゴシック" charset="-128"/>
        </a:defRPr>
      </a:lvl5pPr>
      <a:lvl6pPr marL="457189" algn="ctr" defTabSz="457189"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6pPr>
      <a:lvl7pPr marL="914377" algn="ctr" defTabSz="457189"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7pPr>
      <a:lvl8pPr marL="1371566" algn="ctr" defTabSz="457189"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8pPr>
      <a:lvl9pPr marL="1828754" algn="ctr" defTabSz="457189"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891" indent="-342891" algn="l" defTabSz="457189"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ＭＳ Ｐゴシック" charset="-128"/>
        </a:defRPr>
      </a:lvl1pPr>
      <a:lvl2pPr marL="742932" indent="-285744" algn="l" defTabSz="457189"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2971" indent="-228594" algn="l" defTabSz="457189"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600160" indent="-228594" algn="l" defTabSz="457189"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349" indent="-228594" algn="l" defTabSz="457189"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324377" y="1767282"/>
            <a:ext cx="9543245" cy="2289563"/>
          </a:xfrm>
          <a:prstGeom prst="rect">
            <a:avLst/>
          </a:prstGeom>
        </p:spPr>
        <p:txBody>
          <a:bodyP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lnSpc>
                <a:spcPct val="120000"/>
              </a:lnSpc>
              <a:spcAft>
                <a:spcPts val="0"/>
              </a:spcAft>
              <a:defRPr/>
            </a:pPr>
            <a:r>
              <a:rPr lang="en-US" sz="4923" dirty="0">
                <a:cs typeface="Arial"/>
              </a:rPr>
              <a:t>Established Management Paradigms and Biologic Rationale for the Evaluation of Immune Checkpoint Inhibitors for Patients with Locally Advanced Non-Small Cell Lung Cancer</a:t>
            </a:r>
          </a:p>
        </p:txBody>
      </p:sp>
      <p:sp>
        <p:nvSpPr>
          <p:cNvPr id="2" name="TextBox 1">
            <a:extLst>
              <a:ext uri="{FF2B5EF4-FFF2-40B4-BE49-F238E27FC236}">
                <a16:creationId xmlns:a16="http://schemas.microsoft.com/office/drawing/2014/main" id="{39D46E64-6B04-C340-B4DB-0FA37B401DAB}"/>
              </a:ext>
            </a:extLst>
          </p:cNvPr>
          <p:cNvSpPr txBox="1"/>
          <p:nvPr/>
        </p:nvSpPr>
        <p:spPr>
          <a:xfrm>
            <a:off x="2832279" y="4507605"/>
            <a:ext cx="6527440" cy="1261884"/>
          </a:xfrm>
          <a:prstGeom prst="rect">
            <a:avLst/>
          </a:prstGeom>
          <a:noFill/>
        </p:spPr>
        <p:txBody>
          <a:bodyPr wrap="square" rtlCol="0">
            <a:spAutoFit/>
          </a:bodyPr>
          <a:lstStyle/>
          <a:p>
            <a:pPr algn="ctr" fontAlgn="auto">
              <a:spcAft>
                <a:spcPts val="0"/>
              </a:spcAft>
              <a:defRPr/>
            </a:pPr>
            <a:r>
              <a:rPr lang="en-US" sz="1900" dirty="0">
                <a:cs typeface="Arial"/>
              </a:rPr>
              <a:t>Shruti Jolly, MD</a:t>
            </a:r>
          </a:p>
          <a:p>
            <a:pPr algn="ctr" fontAlgn="auto">
              <a:spcAft>
                <a:spcPts val="0"/>
              </a:spcAft>
              <a:defRPr/>
            </a:pPr>
            <a:r>
              <a:rPr lang="en-US" sz="1900" dirty="0">
                <a:cs typeface="Arial"/>
              </a:rPr>
              <a:t>Professor, Department of Radiation Oncology</a:t>
            </a:r>
          </a:p>
          <a:p>
            <a:pPr algn="ctr" fontAlgn="auto">
              <a:spcAft>
                <a:spcPts val="0"/>
              </a:spcAft>
              <a:defRPr/>
            </a:pPr>
            <a:r>
              <a:rPr lang="en-US" sz="1900" dirty="0">
                <a:cs typeface="Arial"/>
              </a:rPr>
              <a:t>Co-Lead, UM Thoracic Oncology CRT program</a:t>
            </a:r>
          </a:p>
          <a:p>
            <a:pPr algn="ctr" fontAlgn="auto">
              <a:spcAft>
                <a:spcPts val="0"/>
              </a:spcAft>
              <a:defRPr/>
            </a:pPr>
            <a:r>
              <a:rPr lang="en-US" sz="1900" dirty="0">
                <a:cs typeface="Arial"/>
              </a:rPr>
              <a:t>Michigan Medicine, University of Michigan </a:t>
            </a:r>
            <a:r>
              <a:rPr lang="en-US" sz="1900" dirty="0" err="1">
                <a:cs typeface="Arial"/>
              </a:rPr>
              <a:t>Rogel</a:t>
            </a:r>
            <a:r>
              <a:rPr lang="en-US" sz="1900" dirty="0">
                <a:cs typeface="Arial"/>
              </a:rPr>
              <a:t> Cancer Center</a:t>
            </a:r>
          </a:p>
        </p:txBody>
      </p:sp>
    </p:spTree>
    <p:extLst>
      <p:ext uri="{BB962C8B-B14F-4D97-AF65-F5344CB8AC3E}">
        <p14:creationId xmlns:p14="http://schemas.microsoft.com/office/powerpoint/2010/main" val="36363406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otential mechanism of action of combined radiotherapy and immunotherapy. Antigen presenting cells (APC) take up tumor antigens released from tumor cells destroyed by radiotherapy to activate CD8 T cells. The antitumor function of activated CD8 T cells (CTL) are suppressed by regulatory T cells (Treg), checkpoint molecules expressed by T cells (CTLA-4 and PD-1) and by tumor cells (PD-L1 /B7-H1). Immunotherapy with antibodies blocking the immune suppression function of Treg cells and checkpoint molecules restores the antitumor activity of CTLs capable of rejecting tumor cells that are not in the radiation field ( an abscopal effect).Â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5635" y="985823"/>
            <a:ext cx="9201987" cy="5380456"/>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txBox="1">
            <a:spLocks/>
          </p:cNvSpPr>
          <p:nvPr/>
        </p:nvSpPr>
        <p:spPr>
          <a:xfrm>
            <a:off x="389107" y="77821"/>
            <a:ext cx="11555045" cy="673067"/>
          </a:xfrm>
          <a:prstGeom prst="rect">
            <a:avLst/>
          </a:prstGeom>
        </p:spPr>
        <p:txBody>
          <a:bodyPr/>
          <a:lstStyle>
            <a:lvl1pPr marL="257175" indent="-257175" algn="l" defTabSz="3429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ＭＳ Ｐゴシック" charset="-128"/>
              </a:defRPr>
            </a:lvl1pPr>
            <a:lvl2pPr marL="557213" indent="-214313" algn="l" defTabSz="342900" rtl="0" eaLnBrk="1" fontAlgn="base" hangingPunct="1">
              <a:spcBef>
                <a:spcPct val="20000"/>
              </a:spcBef>
              <a:spcAft>
                <a:spcPct val="0"/>
              </a:spcAft>
              <a:buFont typeface="Arial" panose="020B0604020202020204" pitchFamily="34" charset="0"/>
              <a:buChar char="–"/>
              <a:defRPr sz="2100" kern="1200">
                <a:solidFill>
                  <a:schemeClr val="tx1"/>
                </a:solidFill>
                <a:latin typeface="+mn-lt"/>
                <a:ea typeface="ＭＳ Ｐゴシック" charset="-128"/>
                <a:cs typeface="+mn-cs"/>
              </a:defRPr>
            </a:lvl2pPr>
            <a:lvl3pPr marL="857250" indent="-171450"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mn-cs"/>
              </a:defRPr>
            </a:lvl3pPr>
            <a:lvl4pPr marL="1200150" indent="-171450" algn="l" defTabSz="342900" rtl="0" eaLnBrk="1" fontAlgn="base" hangingPunct="1">
              <a:spcBef>
                <a:spcPct val="20000"/>
              </a:spcBef>
              <a:spcAft>
                <a:spcPct val="0"/>
              </a:spcAft>
              <a:buFont typeface="Arial" panose="020B0604020202020204" pitchFamily="34" charset="0"/>
              <a:buChar char="–"/>
              <a:defRPr sz="1500" kern="1200">
                <a:solidFill>
                  <a:schemeClr val="tx1"/>
                </a:solidFill>
                <a:latin typeface="+mn-lt"/>
                <a:ea typeface="ＭＳ Ｐゴシック" charset="-128"/>
                <a:cs typeface="+mn-cs"/>
              </a:defRPr>
            </a:lvl4pPr>
            <a:lvl5pPr marL="1543050" indent="-171450" algn="l" defTabSz="342900" rtl="0" eaLnBrk="1" fontAlgn="base" hangingPunct="1">
              <a:spcBef>
                <a:spcPct val="20000"/>
              </a:spcBef>
              <a:spcAft>
                <a:spcPct val="0"/>
              </a:spcAft>
              <a:buFont typeface="Arial" panose="020B0604020202020204" pitchFamily="34" charset="0"/>
              <a:buChar char="»"/>
              <a:defRPr sz="1500" kern="1200">
                <a:solidFill>
                  <a:schemeClr val="tx1"/>
                </a:solidFill>
                <a:latin typeface="+mn-lt"/>
                <a:ea typeface="ＭＳ Ｐゴシック" charset="-128"/>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buNone/>
            </a:pPr>
            <a:r>
              <a:rPr lang="en-US" sz="3200" dirty="0">
                <a:solidFill>
                  <a:schemeClr val="bg1"/>
                </a:solidFill>
              </a:rPr>
              <a:t>Rationale for Integration of RT with Immunotherapy</a:t>
            </a:r>
          </a:p>
        </p:txBody>
      </p:sp>
    </p:spTree>
    <p:extLst>
      <p:ext uri="{BB962C8B-B14F-4D97-AF65-F5344CB8AC3E}">
        <p14:creationId xmlns:p14="http://schemas.microsoft.com/office/powerpoint/2010/main" val="25099992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254" y="5759556"/>
            <a:ext cx="11959492" cy="666977"/>
          </a:xfrm>
          <a:prstGeom prst="rect">
            <a:avLst/>
          </a:prstGeom>
        </p:spPr>
        <p:txBody>
          <a:bodyPr wrap="square">
            <a:spAutoFit/>
          </a:bodyPr>
          <a:lstStyle/>
          <a:p>
            <a:r>
              <a:rPr lang="en-US" sz="1867" dirty="0"/>
              <a:t>Golden, </a:t>
            </a:r>
            <a:r>
              <a:rPr lang="en-US" sz="1867" dirty="0" err="1"/>
              <a:t>Encouse</a:t>
            </a:r>
            <a:r>
              <a:rPr lang="en-US" sz="1867" dirty="0"/>
              <a:t> &amp; </a:t>
            </a:r>
            <a:r>
              <a:rPr lang="en-US" sz="1867" dirty="0" err="1"/>
              <a:t>Formenti</a:t>
            </a:r>
            <a:r>
              <a:rPr lang="en-US" sz="1867" dirty="0"/>
              <a:t>, Silvia. (2014). Is tumor (R)ejection by the immune system the "5th R" of radiobiology? </a:t>
            </a:r>
            <a:r>
              <a:rPr lang="en-US" sz="1867" dirty="0" err="1"/>
              <a:t>Oncoimmunology</a:t>
            </a:r>
            <a:r>
              <a:rPr lang="en-US" sz="1867" dirty="0"/>
              <a:t>. 3. e28133. 10.4161/onci.28133. </a:t>
            </a:r>
          </a:p>
        </p:txBody>
      </p:sp>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 r="1335"/>
          <a:stretch/>
        </p:blipFill>
        <p:spPr bwMode="auto">
          <a:xfrm>
            <a:off x="3677429" y="1343872"/>
            <a:ext cx="4911935" cy="3822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 Placeholder 2"/>
          <p:cNvSpPr txBox="1">
            <a:spLocks/>
          </p:cNvSpPr>
          <p:nvPr/>
        </p:nvSpPr>
        <p:spPr>
          <a:xfrm>
            <a:off x="389107" y="77821"/>
            <a:ext cx="11555045" cy="673067"/>
          </a:xfrm>
          <a:prstGeom prst="rect">
            <a:avLst/>
          </a:prstGeom>
        </p:spPr>
        <p:txBody>
          <a:bodyPr/>
          <a:lstStyle>
            <a:lvl1pPr marL="257175" indent="-257175" algn="l" defTabSz="3429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ＭＳ Ｐゴシック" charset="-128"/>
              </a:defRPr>
            </a:lvl1pPr>
            <a:lvl2pPr marL="557213" indent="-214313" algn="l" defTabSz="342900" rtl="0" eaLnBrk="1" fontAlgn="base" hangingPunct="1">
              <a:spcBef>
                <a:spcPct val="20000"/>
              </a:spcBef>
              <a:spcAft>
                <a:spcPct val="0"/>
              </a:spcAft>
              <a:buFont typeface="Arial" panose="020B0604020202020204" pitchFamily="34" charset="0"/>
              <a:buChar char="–"/>
              <a:defRPr sz="2100" kern="1200">
                <a:solidFill>
                  <a:schemeClr val="tx1"/>
                </a:solidFill>
                <a:latin typeface="+mn-lt"/>
                <a:ea typeface="ＭＳ Ｐゴシック" charset="-128"/>
                <a:cs typeface="+mn-cs"/>
              </a:defRPr>
            </a:lvl2pPr>
            <a:lvl3pPr marL="857250" indent="-171450"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mn-cs"/>
              </a:defRPr>
            </a:lvl3pPr>
            <a:lvl4pPr marL="1200150" indent="-171450" algn="l" defTabSz="342900" rtl="0" eaLnBrk="1" fontAlgn="base" hangingPunct="1">
              <a:spcBef>
                <a:spcPct val="20000"/>
              </a:spcBef>
              <a:spcAft>
                <a:spcPct val="0"/>
              </a:spcAft>
              <a:buFont typeface="Arial" panose="020B0604020202020204" pitchFamily="34" charset="0"/>
              <a:buChar char="–"/>
              <a:defRPr sz="1500" kern="1200">
                <a:solidFill>
                  <a:schemeClr val="tx1"/>
                </a:solidFill>
                <a:latin typeface="+mn-lt"/>
                <a:ea typeface="ＭＳ Ｐゴシック" charset="-128"/>
                <a:cs typeface="+mn-cs"/>
              </a:defRPr>
            </a:lvl4pPr>
            <a:lvl5pPr marL="1543050" indent="-171450" algn="l" defTabSz="342900" rtl="0" eaLnBrk="1" fontAlgn="base" hangingPunct="1">
              <a:spcBef>
                <a:spcPct val="20000"/>
              </a:spcBef>
              <a:spcAft>
                <a:spcPct val="0"/>
              </a:spcAft>
              <a:buFont typeface="Arial" panose="020B0604020202020204" pitchFamily="34" charset="0"/>
              <a:buChar char="»"/>
              <a:defRPr sz="1500" kern="1200">
                <a:solidFill>
                  <a:schemeClr val="tx1"/>
                </a:solidFill>
                <a:latin typeface="+mn-lt"/>
                <a:ea typeface="ＭＳ Ｐゴシック" charset="-128"/>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buNone/>
            </a:pPr>
            <a:r>
              <a:rPr lang="en-US" sz="3200" dirty="0" err="1">
                <a:solidFill>
                  <a:schemeClr val="bg1"/>
                </a:solidFill>
              </a:rPr>
              <a:t>Abscopal</a:t>
            </a:r>
            <a:r>
              <a:rPr lang="en-US" sz="3200" dirty="0">
                <a:solidFill>
                  <a:schemeClr val="bg1"/>
                </a:solidFill>
              </a:rPr>
              <a:t> Effect</a:t>
            </a:r>
          </a:p>
        </p:txBody>
      </p:sp>
    </p:spTree>
    <p:extLst>
      <p:ext uri="{BB962C8B-B14F-4D97-AF65-F5344CB8AC3E}">
        <p14:creationId xmlns:p14="http://schemas.microsoft.com/office/powerpoint/2010/main" val="36570880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0"/>
          </p:nvPr>
        </p:nvPicPr>
        <p:blipFill>
          <a:blip r:embed="rId3"/>
          <a:stretch>
            <a:fillRect/>
          </a:stretch>
        </p:blipFill>
        <p:spPr>
          <a:xfrm>
            <a:off x="762151" y="1258910"/>
            <a:ext cx="10908148" cy="4340180"/>
          </a:xfrm>
          <a:prstGeom prst="rect">
            <a:avLst/>
          </a:prstGeom>
        </p:spPr>
      </p:pic>
      <p:sp>
        <p:nvSpPr>
          <p:cNvPr id="3" name="Text Placeholder 2"/>
          <p:cNvSpPr>
            <a:spLocks noGrp="1"/>
          </p:cNvSpPr>
          <p:nvPr>
            <p:ph type="body" sz="quarter" idx="11"/>
          </p:nvPr>
        </p:nvSpPr>
        <p:spPr/>
        <p:txBody>
          <a:bodyPr/>
          <a:lstStyle/>
          <a:p>
            <a:r>
              <a:rPr lang="en-US" dirty="0"/>
              <a:t>PACIFIC trial — Phase III PRT</a:t>
            </a:r>
          </a:p>
        </p:txBody>
      </p:sp>
      <p:sp>
        <p:nvSpPr>
          <p:cNvPr id="6" name="Rectangle 2">
            <a:extLst>
              <a:ext uri="{FF2B5EF4-FFF2-40B4-BE49-F238E27FC236}">
                <a16:creationId xmlns:a16="http://schemas.microsoft.com/office/drawing/2014/main" id="{2BEEB019-ACB9-274B-9B1C-90B4FC8F8186}"/>
              </a:ext>
            </a:extLst>
          </p:cNvPr>
          <p:cNvSpPr txBox="1">
            <a:spLocks noChangeArrowheads="1"/>
          </p:cNvSpPr>
          <p:nvPr/>
        </p:nvSpPr>
        <p:spPr bwMode="auto">
          <a:xfrm>
            <a:off x="168132" y="6000510"/>
            <a:ext cx="9280669" cy="4847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0" tIns="18143" rIns="0" bIns="0" numCol="1" rtlCol="0" anchor="ctr" anchorCtr="0" compatLnSpc="1">
            <a:prstTxWarp prst="textNoShape">
              <a:avLst/>
            </a:prstTxWarp>
            <a:normAutofit/>
          </a:bodyPr>
          <a:lstStyle>
            <a:lvl1pPr algn="l" defTabSz="914400" rtl="0" eaLnBrk="1" latinLnBrk="0" hangingPunct="1">
              <a:lnSpc>
                <a:spcPct val="90000"/>
              </a:lnSpc>
              <a:spcBef>
                <a:spcPct val="0"/>
              </a:spcBef>
              <a:buNone/>
              <a:defRPr sz="3600" b="1" i="0" kern="1200" baseline="0">
                <a:solidFill>
                  <a:srgbClr val="FFFF00"/>
                </a:solidFill>
                <a:latin typeface="+mj-lt"/>
                <a:ea typeface="+mj-ea"/>
                <a:cs typeface="Calibri"/>
              </a:defRPr>
            </a:lvl1pPr>
          </a:lstStyle>
          <a:p>
            <a:pPr>
              <a:tabLst>
                <a:tab pos="965176" algn="l"/>
                <a:tab pos="1930352" algn="l"/>
                <a:tab pos="2895528" algn="l"/>
                <a:tab pos="3860703" algn="l"/>
                <a:tab pos="4825879" algn="l"/>
                <a:tab pos="5791055" algn="l"/>
                <a:tab pos="6756231" algn="l"/>
                <a:tab pos="7721407" algn="l"/>
                <a:tab pos="8686583" algn="l"/>
              </a:tabLst>
            </a:pPr>
            <a:r>
              <a:rPr lang="en-US" sz="1467" dirty="0">
                <a:solidFill>
                  <a:schemeClr val="tx1">
                    <a:lumMod val="50000"/>
                    <a:lumOff val="50000"/>
                  </a:schemeClr>
                </a:solidFill>
                <a:cs typeface="Arial Unicode MS" charset="0"/>
              </a:rPr>
              <a:t>Antonia SJ et al. N </a:t>
            </a:r>
            <a:r>
              <a:rPr lang="en-US" sz="1467" dirty="0" err="1">
                <a:solidFill>
                  <a:schemeClr val="tx1">
                    <a:lumMod val="50000"/>
                    <a:lumOff val="50000"/>
                  </a:schemeClr>
                </a:solidFill>
                <a:cs typeface="Arial Unicode MS" charset="0"/>
              </a:rPr>
              <a:t>Engl</a:t>
            </a:r>
            <a:r>
              <a:rPr lang="en-US" sz="1467" dirty="0">
                <a:solidFill>
                  <a:schemeClr val="tx1">
                    <a:lumMod val="50000"/>
                    <a:lumOff val="50000"/>
                  </a:schemeClr>
                </a:solidFill>
                <a:cs typeface="Arial Unicode MS" charset="0"/>
              </a:rPr>
              <a:t> J Med 2017;377:1919-1929. Antonia SJ et al. N </a:t>
            </a:r>
            <a:r>
              <a:rPr lang="en-US" sz="1467" dirty="0" err="1">
                <a:solidFill>
                  <a:schemeClr val="tx1">
                    <a:lumMod val="50000"/>
                    <a:lumOff val="50000"/>
                  </a:schemeClr>
                </a:solidFill>
                <a:cs typeface="Arial Unicode MS" charset="0"/>
              </a:rPr>
              <a:t>Engl</a:t>
            </a:r>
            <a:r>
              <a:rPr lang="en-US" sz="1467" dirty="0">
                <a:solidFill>
                  <a:schemeClr val="tx1">
                    <a:lumMod val="50000"/>
                    <a:lumOff val="50000"/>
                  </a:schemeClr>
                </a:solidFill>
                <a:cs typeface="Arial Unicode MS" charset="0"/>
              </a:rPr>
              <a:t> J Med 2018;379:2342-2350.  </a:t>
            </a:r>
          </a:p>
          <a:p>
            <a:pPr>
              <a:tabLst>
                <a:tab pos="965176" algn="l"/>
                <a:tab pos="1930352" algn="l"/>
                <a:tab pos="2895528" algn="l"/>
                <a:tab pos="3860703" algn="l"/>
                <a:tab pos="4825879" algn="l"/>
                <a:tab pos="5791055" algn="l"/>
                <a:tab pos="6756231" algn="l"/>
                <a:tab pos="7721407" algn="l"/>
                <a:tab pos="8686583" algn="l"/>
              </a:tabLst>
            </a:pPr>
            <a:endParaRPr lang="en-US" sz="1467" dirty="0">
              <a:solidFill>
                <a:schemeClr val="tx1">
                  <a:lumMod val="50000"/>
                  <a:lumOff val="50000"/>
                </a:schemeClr>
              </a:solidFill>
              <a:cs typeface="Arial Unicode MS" charset="0"/>
            </a:endParaRPr>
          </a:p>
        </p:txBody>
      </p:sp>
      <p:sp>
        <p:nvSpPr>
          <p:cNvPr id="5" name="Rectangle 4">
            <a:extLst>
              <a:ext uri="{FF2B5EF4-FFF2-40B4-BE49-F238E27FC236}">
                <a16:creationId xmlns:a16="http://schemas.microsoft.com/office/drawing/2014/main" id="{27679F78-C34A-8345-A185-00AE10AC4AC5}"/>
              </a:ext>
            </a:extLst>
          </p:cNvPr>
          <p:cNvSpPr/>
          <p:nvPr/>
        </p:nvSpPr>
        <p:spPr>
          <a:xfrm>
            <a:off x="11214462" y="2167053"/>
            <a:ext cx="131319" cy="1581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46051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168132" y="1521098"/>
            <a:ext cx="4080948" cy="4347224"/>
          </a:xfrm>
        </p:spPr>
        <p:txBody>
          <a:bodyPr/>
          <a:lstStyle/>
          <a:p>
            <a:r>
              <a:rPr lang="en-US" sz="1867" dirty="0"/>
              <a:t>In post-hoc analysis – patients with PDL1&lt;1% did not show improved OS</a:t>
            </a:r>
          </a:p>
          <a:p>
            <a:pPr lvl="1"/>
            <a:r>
              <a:rPr lang="en-US" sz="1867" dirty="0"/>
              <a:t>Small patient numbers</a:t>
            </a:r>
          </a:p>
          <a:p>
            <a:r>
              <a:rPr lang="en-US" sz="1867" dirty="0"/>
              <a:t>In post-hoc analysis - patients who started </a:t>
            </a:r>
            <a:r>
              <a:rPr lang="en-US" sz="1867" dirty="0" err="1"/>
              <a:t>Durvalumab</a:t>
            </a:r>
            <a:r>
              <a:rPr lang="en-US" sz="1867" dirty="0"/>
              <a:t> sooner (&lt;14 days) showed better OS</a:t>
            </a:r>
          </a:p>
          <a:p>
            <a:r>
              <a:rPr lang="en-US" sz="1867" dirty="0"/>
              <a:t>Since only those patients without progression should receive </a:t>
            </a:r>
            <a:r>
              <a:rPr lang="en-US" sz="1867" dirty="0" err="1"/>
              <a:t>durvalumab</a:t>
            </a:r>
            <a:r>
              <a:rPr lang="en-US" sz="1867" dirty="0"/>
              <a:t>, post-chemo RT imaging has to be ordered much sooner than 6-12 wks.</a:t>
            </a:r>
          </a:p>
          <a:p>
            <a:endParaRPr lang="en-US" dirty="0"/>
          </a:p>
        </p:txBody>
      </p:sp>
      <p:sp>
        <p:nvSpPr>
          <p:cNvPr id="3" name="Text Placeholder 2"/>
          <p:cNvSpPr>
            <a:spLocks noGrp="1"/>
          </p:cNvSpPr>
          <p:nvPr>
            <p:ph type="body" sz="quarter" idx="11"/>
          </p:nvPr>
        </p:nvSpPr>
        <p:spPr/>
        <p:txBody>
          <a:bodyPr/>
          <a:lstStyle/>
          <a:p>
            <a:r>
              <a:rPr lang="en-US" dirty="0"/>
              <a:t>PACIFIC trial</a:t>
            </a:r>
          </a:p>
        </p:txBody>
      </p:sp>
      <p:pic>
        <p:nvPicPr>
          <p:cNvPr id="4" name="Content Placeholder 3" descr="Screen Shot 2018-10-29 at 8.37.30 P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4351885" y="1257625"/>
            <a:ext cx="7592267" cy="44785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2"/>
          <p:cNvSpPr txBox="1">
            <a:spLocks noChangeArrowheads="1"/>
          </p:cNvSpPr>
          <p:nvPr/>
        </p:nvSpPr>
        <p:spPr bwMode="auto">
          <a:xfrm>
            <a:off x="168132" y="6000510"/>
            <a:ext cx="9280669" cy="4847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0" tIns="18143" rIns="0" bIns="0" numCol="1" rtlCol="0" anchor="ctr" anchorCtr="0" compatLnSpc="1">
            <a:prstTxWarp prst="textNoShape">
              <a:avLst/>
            </a:prstTxWarp>
            <a:normAutofit/>
          </a:bodyPr>
          <a:lstStyle>
            <a:lvl1pPr algn="l" defTabSz="914400" rtl="0" eaLnBrk="1" latinLnBrk="0" hangingPunct="1">
              <a:lnSpc>
                <a:spcPct val="90000"/>
              </a:lnSpc>
              <a:spcBef>
                <a:spcPct val="0"/>
              </a:spcBef>
              <a:buNone/>
              <a:defRPr sz="3600" b="1" i="0" kern="1200" baseline="0">
                <a:solidFill>
                  <a:srgbClr val="FFFF00"/>
                </a:solidFill>
                <a:latin typeface="+mj-lt"/>
                <a:ea typeface="+mj-ea"/>
                <a:cs typeface="Calibri"/>
              </a:defRPr>
            </a:lvl1pPr>
          </a:lstStyle>
          <a:p>
            <a:pPr>
              <a:tabLst>
                <a:tab pos="965176" algn="l"/>
                <a:tab pos="1930352" algn="l"/>
                <a:tab pos="2895528" algn="l"/>
                <a:tab pos="3860703" algn="l"/>
                <a:tab pos="4825879" algn="l"/>
                <a:tab pos="5791055" algn="l"/>
                <a:tab pos="6756231" algn="l"/>
                <a:tab pos="7721407" algn="l"/>
                <a:tab pos="8686583" algn="l"/>
              </a:tabLst>
            </a:pPr>
            <a:r>
              <a:rPr lang="en-US" sz="1467" dirty="0">
                <a:solidFill>
                  <a:schemeClr val="tx1">
                    <a:lumMod val="50000"/>
                    <a:lumOff val="50000"/>
                  </a:schemeClr>
                </a:solidFill>
                <a:cs typeface="Arial Unicode MS" charset="0"/>
              </a:rPr>
              <a:t>Antonia SJ et al. N </a:t>
            </a:r>
            <a:r>
              <a:rPr lang="en-US" sz="1467" dirty="0" err="1">
                <a:solidFill>
                  <a:schemeClr val="tx1">
                    <a:lumMod val="50000"/>
                    <a:lumOff val="50000"/>
                  </a:schemeClr>
                </a:solidFill>
                <a:cs typeface="Arial Unicode MS" charset="0"/>
              </a:rPr>
              <a:t>Engl</a:t>
            </a:r>
            <a:r>
              <a:rPr lang="en-US" sz="1467" dirty="0">
                <a:solidFill>
                  <a:schemeClr val="tx1">
                    <a:lumMod val="50000"/>
                    <a:lumOff val="50000"/>
                  </a:schemeClr>
                </a:solidFill>
                <a:cs typeface="Arial Unicode MS" charset="0"/>
              </a:rPr>
              <a:t> J Med 2017;377:1919-1929. Antonia SJ et al. N </a:t>
            </a:r>
            <a:r>
              <a:rPr lang="en-US" sz="1467" dirty="0" err="1">
                <a:solidFill>
                  <a:schemeClr val="tx1">
                    <a:lumMod val="50000"/>
                    <a:lumOff val="50000"/>
                  </a:schemeClr>
                </a:solidFill>
                <a:cs typeface="Arial Unicode MS" charset="0"/>
              </a:rPr>
              <a:t>Engl</a:t>
            </a:r>
            <a:r>
              <a:rPr lang="en-US" sz="1467" dirty="0">
                <a:solidFill>
                  <a:schemeClr val="tx1">
                    <a:lumMod val="50000"/>
                    <a:lumOff val="50000"/>
                  </a:schemeClr>
                </a:solidFill>
                <a:cs typeface="Arial Unicode MS" charset="0"/>
              </a:rPr>
              <a:t> J Med 2018;379:2342-2350.  </a:t>
            </a:r>
          </a:p>
          <a:p>
            <a:pPr>
              <a:tabLst>
                <a:tab pos="965176" algn="l"/>
                <a:tab pos="1930352" algn="l"/>
                <a:tab pos="2895528" algn="l"/>
                <a:tab pos="3860703" algn="l"/>
                <a:tab pos="4825879" algn="l"/>
                <a:tab pos="5791055" algn="l"/>
                <a:tab pos="6756231" algn="l"/>
                <a:tab pos="7721407" algn="l"/>
                <a:tab pos="8686583" algn="l"/>
              </a:tabLst>
            </a:pPr>
            <a:endParaRPr lang="en-US" sz="1467" dirty="0">
              <a:solidFill>
                <a:schemeClr val="tx1">
                  <a:lumMod val="50000"/>
                  <a:lumOff val="50000"/>
                </a:schemeClr>
              </a:solidFill>
              <a:cs typeface="Arial Unicode MS" charset="0"/>
            </a:endParaRPr>
          </a:p>
        </p:txBody>
      </p:sp>
    </p:spTree>
    <p:extLst>
      <p:ext uri="{BB962C8B-B14F-4D97-AF65-F5344CB8AC3E}">
        <p14:creationId xmlns:p14="http://schemas.microsoft.com/office/powerpoint/2010/main" val="16673978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In stage III locally advanced </a:t>
            </a:r>
            <a:r>
              <a:rPr lang="en-US" dirty="0" err="1"/>
              <a:t>unresectable</a:t>
            </a:r>
            <a:r>
              <a:rPr lang="en-US" dirty="0"/>
              <a:t> NSCLC s/p concurrent </a:t>
            </a:r>
            <a:r>
              <a:rPr lang="en-US" dirty="0" err="1"/>
              <a:t>chemoradiotherapy</a:t>
            </a:r>
            <a:r>
              <a:rPr lang="en-US" dirty="0"/>
              <a:t> </a:t>
            </a:r>
            <a:r>
              <a:rPr lang="mr-IN" dirty="0"/>
              <a:t>–</a:t>
            </a:r>
            <a:r>
              <a:rPr lang="en-US" dirty="0"/>
              <a:t> </a:t>
            </a:r>
            <a:r>
              <a:rPr lang="en-US" dirty="0">
                <a:solidFill>
                  <a:srgbClr val="FF0000"/>
                </a:solidFill>
              </a:rPr>
              <a:t>Durvalumab 10mg/kg q 2 weeks for 1 year </a:t>
            </a:r>
            <a:r>
              <a:rPr lang="en-US" dirty="0"/>
              <a:t>is the new therapeutic option in good performance status patients</a:t>
            </a:r>
          </a:p>
          <a:p>
            <a:r>
              <a:rPr lang="en-US" dirty="0"/>
              <a:t>Overall, well tolerated</a:t>
            </a:r>
          </a:p>
          <a:p>
            <a:r>
              <a:rPr lang="en-US" dirty="0"/>
              <a:t>Should be started within 2-4 weeks of completion of CRT whenever clinically possible</a:t>
            </a:r>
          </a:p>
          <a:p>
            <a:r>
              <a:rPr lang="en-US" dirty="0"/>
              <a:t>PDL1&lt;1% and EGFR positive patients may not derive the same benefit</a:t>
            </a:r>
          </a:p>
          <a:p>
            <a:r>
              <a:rPr lang="en-US" dirty="0"/>
              <a:t>Understanding RT techniques and managing toxicities in the setting of IO are important areas of research</a:t>
            </a:r>
          </a:p>
          <a:p>
            <a:endParaRPr lang="en-US" dirty="0"/>
          </a:p>
        </p:txBody>
      </p:sp>
      <p:sp>
        <p:nvSpPr>
          <p:cNvPr id="3" name="Text Placeholder 2"/>
          <p:cNvSpPr>
            <a:spLocks noGrp="1"/>
          </p:cNvSpPr>
          <p:nvPr>
            <p:ph type="body" sz="quarter" idx="11"/>
          </p:nvPr>
        </p:nvSpPr>
        <p:spPr/>
        <p:txBody>
          <a:bodyPr/>
          <a:lstStyle/>
          <a:p>
            <a:r>
              <a:rPr lang="en-US" dirty="0"/>
              <a:t>Summary</a:t>
            </a:r>
          </a:p>
        </p:txBody>
      </p:sp>
    </p:spTree>
    <p:extLst>
      <p:ext uri="{BB962C8B-B14F-4D97-AF65-F5344CB8AC3E}">
        <p14:creationId xmlns:p14="http://schemas.microsoft.com/office/powerpoint/2010/main" val="6422924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0"/>
          </p:nvPr>
        </p:nvSpPr>
        <p:spPr/>
        <p:txBody>
          <a:bodyPr/>
          <a:lstStyle/>
          <a:p>
            <a:r>
              <a:rPr lang="en-US" sz="3200" dirty="0"/>
              <a:t>Background/historical perspective</a:t>
            </a:r>
          </a:p>
          <a:p>
            <a:r>
              <a:rPr lang="en-US" sz="3200" dirty="0"/>
              <a:t>Radiation advancements</a:t>
            </a:r>
          </a:p>
          <a:p>
            <a:r>
              <a:rPr lang="en-US" sz="3200" dirty="0"/>
              <a:t>Role of immunotherapy</a:t>
            </a:r>
          </a:p>
          <a:p>
            <a:r>
              <a:rPr lang="en-US" sz="3200" dirty="0"/>
              <a:t>PACIFIC trial </a:t>
            </a:r>
          </a:p>
          <a:p>
            <a:r>
              <a:rPr lang="en-US" sz="3200" dirty="0"/>
              <a:t>Future direction</a:t>
            </a:r>
          </a:p>
          <a:p>
            <a:endParaRPr lang="en-US" sz="3200" dirty="0"/>
          </a:p>
        </p:txBody>
      </p:sp>
      <p:sp>
        <p:nvSpPr>
          <p:cNvPr id="5" name="Text Placeholder 4"/>
          <p:cNvSpPr>
            <a:spLocks noGrp="1"/>
          </p:cNvSpPr>
          <p:nvPr>
            <p:ph type="body" sz="quarter" idx="11"/>
          </p:nvPr>
        </p:nvSpPr>
        <p:spPr/>
        <p:txBody>
          <a:bodyPr/>
          <a:lstStyle/>
          <a:p>
            <a:r>
              <a:rPr lang="en-US" dirty="0"/>
              <a:t>Outline</a:t>
            </a:r>
          </a:p>
        </p:txBody>
      </p:sp>
    </p:spTree>
    <p:extLst>
      <p:ext uri="{BB962C8B-B14F-4D97-AF65-F5344CB8AC3E}">
        <p14:creationId xmlns:p14="http://schemas.microsoft.com/office/powerpoint/2010/main" val="5574586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Approximately 1/3 of NSCLC are diagnosed at stage III</a:t>
            </a:r>
          </a:p>
          <a:p>
            <a:r>
              <a:rPr lang="en-US" dirty="0"/>
              <a:t>Standard of care for inoperable patients is concurrent platinum-based chemotherapy with concurrent RT (60 </a:t>
            </a:r>
            <a:r>
              <a:rPr lang="en-US" dirty="0" err="1"/>
              <a:t>Gy</a:t>
            </a:r>
            <a:r>
              <a:rPr lang="en-US" dirty="0"/>
              <a:t>)</a:t>
            </a:r>
          </a:p>
          <a:p>
            <a:r>
              <a:rPr lang="en-US" dirty="0"/>
              <a:t>Survival with </a:t>
            </a:r>
            <a:r>
              <a:rPr lang="en-US" dirty="0" err="1"/>
              <a:t>chemoradiotherapy</a:t>
            </a:r>
            <a:r>
              <a:rPr lang="en-US" dirty="0"/>
              <a:t> alone </a:t>
            </a:r>
          </a:p>
          <a:p>
            <a:pPr lvl="1"/>
            <a:r>
              <a:rPr lang="en-US" dirty="0"/>
              <a:t>Median PFS 8-10 months</a:t>
            </a:r>
          </a:p>
          <a:p>
            <a:pPr lvl="1"/>
            <a:r>
              <a:rPr lang="en-US" dirty="0"/>
              <a:t>5-year OS 15%-25%</a:t>
            </a:r>
          </a:p>
          <a:p>
            <a:r>
              <a:rPr lang="en-US" dirty="0"/>
              <a:t>Locally advanced NSCLC is highly aggressive</a:t>
            </a:r>
          </a:p>
          <a:p>
            <a:r>
              <a:rPr lang="en-US" dirty="0"/>
              <a:t>Normal lung is highly radiosensitive</a:t>
            </a:r>
          </a:p>
          <a:p>
            <a:r>
              <a:rPr lang="en-US" dirty="0"/>
              <a:t>Patients with lung cancer are generally older with smoking history and have overall poor pulmonary and cardiac function</a:t>
            </a:r>
          </a:p>
          <a:p>
            <a:pPr lvl="1"/>
            <a:endParaRPr lang="en-US" dirty="0"/>
          </a:p>
          <a:p>
            <a:endParaRPr lang="en-US" dirty="0"/>
          </a:p>
        </p:txBody>
      </p:sp>
      <p:sp>
        <p:nvSpPr>
          <p:cNvPr id="3" name="Text Placeholder 2"/>
          <p:cNvSpPr>
            <a:spLocks noGrp="1"/>
          </p:cNvSpPr>
          <p:nvPr>
            <p:ph type="body" sz="quarter" idx="11"/>
          </p:nvPr>
        </p:nvSpPr>
        <p:spPr/>
        <p:txBody>
          <a:bodyPr/>
          <a:lstStyle/>
          <a:p>
            <a:r>
              <a:rPr lang="en-US" dirty="0"/>
              <a:t>Locally Advanced NSCLC</a:t>
            </a:r>
          </a:p>
        </p:txBody>
      </p:sp>
    </p:spTree>
    <p:extLst>
      <p:ext uri="{BB962C8B-B14F-4D97-AF65-F5344CB8AC3E}">
        <p14:creationId xmlns:p14="http://schemas.microsoft.com/office/powerpoint/2010/main" val="11743312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546073" y="1402216"/>
            <a:ext cx="11099853" cy="982440"/>
          </a:xfrm>
        </p:spPr>
        <p:style>
          <a:lnRef idx="2">
            <a:schemeClr val="dk1"/>
          </a:lnRef>
          <a:fillRef idx="1">
            <a:schemeClr val="lt1"/>
          </a:fillRef>
          <a:effectRef idx="0">
            <a:schemeClr val="dk1"/>
          </a:effectRef>
          <a:fontRef idx="minor">
            <a:schemeClr val="dk1"/>
          </a:fontRef>
        </p:style>
        <p:txBody>
          <a:bodyPr anchor="ctr"/>
          <a:lstStyle/>
          <a:p>
            <a:r>
              <a:rPr lang="en-US" sz="2133" dirty="0"/>
              <a:t>RTOG-7301 – RT alone - 5y OS of 5% and RT dose of 60 </a:t>
            </a:r>
            <a:r>
              <a:rPr lang="en-US" sz="2133" dirty="0" err="1"/>
              <a:t>Gy</a:t>
            </a:r>
            <a:r>
              <a:rPr lang="en-US" sz="2133" dirty="0"/>
              <a:t> in 6 weeks</a:t>
            </a:r>
          </a:p>
          <a:p>
            <a:r>
              <a:rPr lang="en-US" sz="2133" dirty="0"/>
              <a:t>CALGB-8433 and RTOG-8808 evaluated role of induction chemo followed by RT</a:t>
            </a:r>
          </a:p>
        </p:txBody>
      </p:sp>
      <p:pic>
        <p:nvPicPr>
          <p:cNvPr id="5" name="Picture 4" descr="Screen Shot 2017-01-24 at 11.12.3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9640" y="2743991"/>
            <a:ext cx="7006807" cy="31962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Content Placeholder 1"/>
          <p:cNvSpPr txBox="1">
            <a:spLocks/>
          </p:cNvSpPr>
          <p:nvPr/>
        </p:nvSpPr>
        <p:spPr>
          <a:xfrm>
            <a:off x="577750" y="4114009"/>
            <a:ext cx="7006807" cy="2191996"/>
          </a:xfrm>
          <a:prstGeom prst="rect">
            <a:avLst/>
          </a:prstGeom>
        </p:spPr>
        <p:txBody>
          <a:bodyPr vert="horz"/>
          <a:lstStyle>
            <a:lvl1pPr marL="257175" indent="-257175"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ＭＳ Ｐゴシック" charset="-128"/>
              </a:defRPr>
            </a:lvl1pPr>
            <a:lvl2pPr marL="557213" indent="-214313"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mn-cs"/>
              </a:defRPr>
            </a:lvl2pPr>
            <a:lvl3pPr marL="857250" indent="-171450"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mn-cs"/>
              </a:defRPr>
            </a:lvl3pPr>
            <a:lvl4pPr marL="1200150" indent="-171450"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mn-cs"/>
              </a:defRPr>
            </a:lvl4pPr>
            <a:lvl5pPr marL="1543050" indent="-171450"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buNone/>
            </a:pPr>
            <a:endParaRPr lang="en-US" sz="2400" dirty="0"/>
          </a:p>
        </p:txBody>
      </p:sp>
      <p:sp>
        <p:nvSpPr>
          <p:cNvPr id="8" name="Text Placeholder 2">
            <a:extLst>
              <a:ext uri="{FF2B5EF4-FFF2-40B4-BE49-F238E27FC236}">
                <a16:creationId xmlns:a16="http://schemas.microsoft.com/office/drawing/2014/main" id="{18447C5D-86DB-C045-A6EE-6ACAFFA7E80A}"/>
              </a:ext>
            </a:extLst>
          </p:cNvPr>
          <p:cNvSpPr>
            <a:spLocks noGrp="1"/>
          </p:cNvSpPr>
          <p:nvPr>
            <p:ph type="body" sz="quarter" idx="11"/>
          </p:nvPr>
        </p:nvSpPr>
        <p:spPr>
          <a:xfrm>
            <a:off x="400682" y="58755"/>
            <a:ext cx="10201727" cy="673067"/>
          </a:xfrm>
        </p:spPr>
        <p:txBody>
          <a:bodyPr/>
          <a:lstStyle/>
          <a:p>
            <a:r>
              <a:rPr lang="en-US" dirty="0"/>
              <a:t>Role of Chemotherapy and Sequencing of Chemo/RT</a:t>
            </a:r>
          </a:p>
        </p:txBody>
      </p:sp>
    </p:spTree>
    <p:extLst>
      <p:ext uri="{BB962C8B-B14F-4D97-AF65-F5344CB8AC3E}">
        <p14:creationId xmlns:p14="http://schemas.microsoft.com/office/powerpoint/2010/main" val="34387718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00682" y="58755"/>
            <a:ext cx="10201727" cy="673067"/>
          </a:xfrm>
        </p:spPr>
        <p:txBody>
          <a:bodyPr/>
          <a:lstStyle/>
          <a:p>
            <a:r>
              <a:rPr lang="en-US" dirty="0"/>
              <a:t>Role of Chemotherapy and Sequencing of Chemo/RT</a:t>
            </a:r>
          </a:p>
        </p:txBody>
      </p:sp>
      <p:pic>
        <p:nvPicPr>
          <p:cNvPr id="6" name="Picture 5"/>
          <p:cNvPicPr>
            <a:picLocks noChangeAspect="1"/>
          </p:cNvPicPr>
          <p:nvPr/>
        </p:nvPicPr>
        <p:blipFill>
          <a:blip r:embed="rId2"/>
          <a:stretch>
            <a:fillRect/>
          </a:stretch>
        </p:blipFill>
        <p:spPr>
          <a:xfrm>
            <a:off x="2768573" y="2831149"/>
            <a:ext cx="6383794" cy="3569651"/>
          </a:xfrm>
          <a:prstGeom prst="rect">
            <a:avLst/>
          </a:prstGeom>
        </p:spPr>
      </p:pic>
      <p:sp>
        <p:nvSpPr>
          <p:cNvPr id="7" name="Content Placeholder 1"/>
          <p:cNvSpPr txBox="1">
            <a:spLocks/>
          </p:cNvSpPr>
          <p:nvPr/>
        </p:nvSpPr>
        <p:spPr>
          <a:xfrm>
            <a:off x="577750" y="4114009"/>
            <a:ext cx="7006807" cy="2191996"/>
          </a:xfrm>
          <a:prstGeom prst="rect">
            <a:avLst/>
          </a:prstGeom>
        </p:spPr>
        <p:txBody>
          <a:bodyPr vert="horz"/>
          <a:lstStyle>
            <a:lvl1pPr marL="257175" indent="-257175"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ＭＳ Ｐゴシック" charset="-128"/>
              </a:defRPr>
            </a:lvl1pPr>
            <a:lvl2pPr marL="557213" indent="-214313"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mn-cs"/>
              </a:defRPr>
            </a:lvl2pPr>
            <a:lvl3pPr marL="857250" indent="-171450"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mn-cs"/>
              </a:defRPr>
            </a:lvl3pPr>
            <a:lvl4pPr marL="1200150" indent="-171450"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mn-cs"/>
              </a:defRPr>
            </a:lvl4pPr>
            <a:lvl5pPr marL="1543050" indent="-171450"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128"/>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buNone/>
            </a:pPr>
            <a:endParaRPr lang="en-US" sz="2400" dirty="0"/>
          </a:p>
        </p:txBody>
      </p:sp>
      <p:sp>
        <p:nvSpPr>
          <p:cNvPr id="4" name="Rectangle 3"/>
          <p:cNvSpPr/>
          <p:nvPr/>
        </p:nvSpPr>
        <p:spPr>
          <a:xfrm>
            <a:off x="577750" y="1141758"/>
            <a:ext cx="10765440" cy="160223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891" indent="-342891" eaLnBrk="1" hangingPunct="1">
              <a:spcBef>
                <a:spcPct val="20000"/>
              </a:spcBef>
              <a:buFont typeface="Arial" panose="020B0604020202020204" pitchFamily="34" charset="0"/>
              <a:buChar char="•"/>
            </a:pPr>
            <a:r>
              <a:rPr lang="en-US" sz="2133" dirty="0" err="1">
                <a:solidFill>
                  <a:prstClr val="black"/>
                </a:solidFill>
                <a:latin typeface="Arial"/>
              </a:rPr>
              <a:t>Auperin</a:t>
            </a:r>
            <a:r>
              <a:rPr lang="en-US" sz="2133" dirty="0">
                <a:solidFill>
                  <a:prstClr val="black"/>
                </a:solidFill>
                <a:latin typeface="Arial"/>
              </a:rPr>
              <a:t> meta-analysis </a:t>
            </a:r>
          </a:p>
          <a:p>
            <a:pPr marL="742932" lvl="1" indent="-285744" eaLnBrk="1" hangingPunct="1">
              <a:spcBef>
                <a:spcPct val="20000"/>
              </a:spcBef>
              <a:buFont typeface="Arial" panose="020B0604020202020204" pitchFamily="34" charset="0"/>
              <a:buChar char="–"/>
            </a:pPr>
            <a:r>
              <a:rPr lang="en-US" sz="2133" dirty="0">
                <a:solidFill>
                  <a:prstClr val="black"/>
                </a:solidFill>
                <a:latin typeface="Arial"/>
              </a:rPr>
              <a:t>~1200 patients meta-analysis with 6y median follow up</a:t>
            </a:r>
          </a:p>
          <a:p>
            <a:pPr marL="342891" indent="-342891" eaLnBrk="1" hangingPunct="1">
              <a:spcBef>
                <a:spcPct val="20000"/>
              </a:spcBef>
              <a:buFont typeface="Arial" panose="020B0604020202020204" pitchFamily="34" charset="0"/>
              <a:buChar char="•"/>
            </a:pPr>
            <a:r>
              <a:rPr lang="en-US" sz="2133" dirty="0">
                <a:solidFill>
                  <a:prstClr val="black"/>
                </a:solidFill>
                <a:latin typeface="Arial"/>
              </a:rPr>
              <a:t>Concurrent CRT better than sequential CRT</a:t>
            </a:r>
          </a:p>
          <a:p>
            <a:pPr marL="342891" indent="-342891" eaLnBrk="1" hangingPunct="1">
              <a:spcBef>
                <a:spcPct val="20000"/>
              </a:spcBef>
              <a:buFont typeface="Arial" panose="020B0604020202020204" pitchFamily="34" charset="0"/>
              <a:buChar char="•"/>
            </a:pPr>
            <a:r>
              <a:rPr lang="en-US" sz="2133" dirty="0">
                <a:solidFill>
                  <a:prstClr val="black"/>
                </a:solidFill>
                <a:latin typeface="Arial"/>
              </a:rPr>
              <a:t>4.5% 5y OS absolute benefit (11 to 15%)</a:t>
            </a:r>
          </a:p>
        </p:txBody>
      </p:sp>
    </p:spTree>
    <p:extLst>
      <p:ext uri="{BB962C8B-B14F-4D97-AF65-F5344CB8AC3E}">
        <p14:creationId xmlns:p14="http://schemas.microsoft.com/office/powerpoint/2010/main" val="33840009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9-05-27 at 1.10.43 PM.png"/>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2666951" y="1209218"/>
            <a:ext cx="6858097" cy="47756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Rectangle 5">
            <a:extLst>
              <a:ext uri="{FF2B5EF4-FFF2-40B4-BE49-F238E27FC236}">
                <a16:creationId xmlns:a16="http://schemas.microsoft.com/office/drawing/2014/main" id="{318B7E40-58E2-6747-A396-4131478F7B17}"/>
              </a:ext>
            </a:extLst>
          </p:cNvPr>
          <p:cNvSpPr/>
          <p:nvPr/>
        </p:nvSpPr>
        <p:spPr>
          <a:xfrm>
            <a:off x="7866057" y="6041986"/>
            <a:ext cx="4490470" cy="338554"/>
          </a:xfrm>
          <a:prstGeom prst="rect">
            <a:avLst/>
          </a:prstGeom>
        </p:spPr>
        <p:txBody>
          <a:bodyPr wrap="square">
            <a:spAutoFit/>
          </a:bodyPr>
          <a:lstStyle/>
          <a:p>
            <a:r>
              <a:rPr lang="en-US" sz="1600" dirty="0"/>
              <a:t>Bradley JD et al. </a:t>
            </a:r>
            <a:r>
              <a:rPr lang="it" sz="1600" dirty="0"/>
              <a:t>Lancet Oncol 2015;16(2):187-99.</a:t>
            </a:r>
            <a:endParaRPr lang="en-US" sz="1600" dirty="0"/>
          </a:p>
        </p:txBody>
      </p:sp>
      <p:sp>
        <p:nvSpPr>
          <p:cNvPr id="5" name="Text Placeholder 4">
            <a:extLst>
              <a:ext uri="{FF2B5EF4-FFF2-40B4-BE49-F238E27FC236}">
                <a16:creationId xmlns:a16="http://schemas.microsoft.com/office/drawing/2014/main" id="{E6C0CBB6-CAAD-0244-8C45-AD101C2B7E09}"/>
              </a:ext>
            </a:extLst>
          </p:cNvPr>
          <p:cNvSpPr>
            <a:spLocks noGrp="1"/>
          </p:cNvSpPr>
          <p:nvPr>
            <p:ph type="body" sz="quarter" idx="11"/>
          </p:nvPr>
        </p:nvSpPr>
        <p:spPr>
          <a:xfrm>
            <a:off x="318476" y="0"/>
            <a:ext cx="11555045" cy="673067"/>
          </a:xfrm>
        </p:spPr>
        <p:txBody>
          <a:bodyPr/>
          <a:lstStyle/>
          <a:p>
            <a:r>
              <a:rPr lang="en-US" dirty="0"/>
              <a:t>RTOG 0617: Standard- versus High-Dose RT with Concurrent and Consolidation Chemotherapy with or without Cetuximab</a:t>
            </a:r>
          </a:p>
        </p:txBody>
      </p:sp>
    </p:spTree>
    <p:extLst>
      <p:ext uri="{BB962C8B-B14F-4D97-AF65-F5344CB8AC3E}">
        <p14:creationId xmlns:p14="http://schemas.microsoft.com/office/powerpoint/2010/main" val="38783962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a:t>RTOG 0617: Effect of RT Dose and Cetuximab on OS</a:t>
            </a:r>
          </a:p>
        </p:txBody>
      </p:sp>
      <p:sp>
        <p:nvSpPr>
          <p:cNvPr id="6" name="Rectangle 5">
            <a:extLst>
              <a:ext uri="{FF2B5EF4-FFF2-40B4-BE49-F238E27FC236}">
                <a16:creationId xmlns:a16="http://schemas.microsoft.com/office/drawing/2014/main" id="{174AD382-08B7-3948-B0F6-78B34F3B9071}"/>
              </a:ext>
            </a:extLst>
          </p:cNvPr>
          <p:cNvSpPr/>
          <p:nvPr/>
        </p:nvSpPr>
        <p:spPr>
          <a:xfrm>
            <a:off x="7275748" y="6069662"/>
            <a:ext cx="4490470" cy="338554"/>
          </a:xfrm>
          <a:prstGeom prst="rect">
            <a:avLst/>
          </a:prstGeom>
        </p:spPr>
        <p:txBody>
          <a:bodyPr wrap="square">
            <a:spAutoFit/>
          </a:bodyPr>
          <a:lstStyle/>
          <a:p>
            <a:r>
              <a:rPr lang="en-US" sz="1600" dirty="0"/>
              <a:t>Bradley JD et al. </a:t>
            </a:r>
            <a:r>
              <a:rPr lang="it" sz="1600" dirty="0"/>
              <a:t>Lancet Oncol 2015;16(2):187-99.</a:t>
            </a:r>
            <a:endParaRPr lang="en-US" sz="1600" dirty="0"/>
          </a:p>
        </p:txBody>
      </p:sp>
      <p:sp>
        <p:nvSpPr>
          <p:cNvPr id="8" name="Rectangle 7">
            <a:extLst>
              <a:ext uri="{FF2B5EF4-FFF2-40B4-BE49-F238E27FC236}">
                <a16:creationId xmlns:a16="http://schemas.microsoft.com/office/drawing/2014/main" id="{3887F956-20F7-D344-B191-740BEB260755}"/>
              </a:ext>
            </a:extLst>
          </p:cNvPr>
          <p:cNvSpPr/>
          <p:nvPr/>
        </p:nvSpPr>
        <p:spPr>
          <a:xfrm>
            <a:off x="876403" y="5532285"/>
            <a:ext cx="10439194" cy="338554"/>
          </a:xfrm>
          <a:prstGeom prst="rect">
            <a:avLst/>
          </a:prstGeom>
        </p:spPr>
        <p:txBody>
          <a:bodyPr wrap="square">
            <a:spAutoFit/>
          </a:bodyPr>
          <a:lstStyle/>
          <a:p>
            <a:pPr marL="285750" indent="-285750">
              <a:buFont typeface="Arial" panose="020B0604020202020204" pitchFamily="34" charset="0"/>
              <a:buChar char="•"/>
            </a:pPr>
            <a:r>
              <a:rPr lang="en-US" sz="1600" b="1" dirty="0">
                <a:latin typeface="Arial" panose="020B0604020202020204" pitchFamily="34" charset="0"/>
                <a:cs typeface="Arial" panose="020B0604020202020204" pitchFamily="34" charset="0"/>
              </a:rPr>
              <a:t>Factors predictive of OS: </a:t>
            </a:r>
            <a:r>
              <a:rPr lang="en-US" sz="1600" dirty="0">
                <a:latin typeface="Arial" panose="020B0604020202020204" pitchFamily="34" charset="0"/>
                <a:cs typeface="Arial" panose="020B0604020202020204" pitchFamily="34" charset="0"/>
              </a:rPr>
              <a:t>Radiation dose (60 </a:t>
            </a:r>
            <a:r>
              <a:rPr lang="en-US" sz="1600" dirty="0" err="1">
                <a:latin typeface="Arial" panose="020B0604020202020204" pitchFamily="34" charset="0"/>
                <a:cs typeface="Arial" panose="020B0604020202020204" pitchFamily="34" charset="0"/>
              </a:rPr>
              <a:t>Gy</a:t>
            </a:r>
            <a:r>
              <a:rPr lang="en-US" sz="1600" dirty="0">
                <a:latin typeface="Arial" panose="020B0604020202020204" pitchFamily="34" charset="0"/>
                <a:cs typeface="Arial" panose="020B0604020202020204" pitchFamily="34" charset="0"/>
              </a:rPr>
              <a:t>), maximum esophagitis grade, PTV size, heart V5 and V30</a:t>
            </a:r>
          </a:p>
        </p:txBody>
      </p:sp>
      <p:pic>
        <p:nvPicPr>
          <p:cNvPr id="10" name="Picture 9">
            <a:extLst>
              <a:ext uri="{FF2B5EF4-FFF2-40B4-BE49-F238E27FC236}">
                <a16:creationId xmlns:a16="http://schemas.microsoft.com/office/drawing/2014/main" id="{45C2D5C9-6EF7-6042-9BF3-2FC630819914}"/>
              </a:ext>
            </a:extLst>
          </p:cNvPr>
          <p:cNvPicPr>
            <a:picLocks noChangeAspect="1"/>
          </p:cNvPicPr>
          <p:nvPr/>
        </p:nvPicPr>
        <p:blipFill>
          <a:blip r:embed="rId2"/>
          <a:stretch>
            <a:fillRect/>
          </a:stretch>
        </p:blipFill>
        <p:spPr>
          <a:xfrm>
            <a:off x="247848" y="1447058"/>
            <a:ext cx="5625870" cy="3494133"/>
          </a:xfrm>
          <a:prstGeom prst="rect">
            <a:avLst/>
          </a:prstGeom>
        </p:spPr>
      </p:pic>
      <p:pic>
        <p:nvPicPr>
          <p:cNvPr id="12" name="Picture 11">
            <a:extLst>
              <a:ext uri="{FF2B5EF4-FFF2-40B4-BE49-F238E27FC236}">
                <a16:creationId xmlns:a16="http://schemas.microsoft.com/office/drawing/2014/main" id="{43893C0C-3C0C-DA48-9E23-6BA226035452}"/>
              </a:ext>
            </a:extLst>
          </p:cNvPr>
          <p:cNvPicPr>
            <a:picLocks noChangeAspect="1"/>
          </p:cNvPicPr>
          <p:nvPr/>
        </p:nvPicPr>
        <p:blipFill>
          <a:blip r:embed="rId3"/>
          <a:stretch>
            <a:fillRect/>
          </a:stretch>
        </p:blipFill>
        <p:spPr>
          <a:xfrm>
            <a:off x="6319338" y="1449274"/>
            <a:ext cx="5624814" cy="3491917"/>
          </a:xfrm>
          <a:prstGeom prst="rect">
            <a:avLst/>
          </a:prstGeom>
        </p:spPr>
      </p:pic>
      <p:sp>
        <p:nvSpPr>
          <p:cNvPr id="13" name="Rectangle 12">
            <a:extLst>
              <a:ext uri="{FF2B5EF4-FFF2-40B4-BE49-F238E27FC236}">
                <a16:creationId xmlns:a16="http://schemas.microsoft.com/office/drawing/2014/main" id="{5178D348-E915-E34C-A4CD-C8DDB27A033A}"/>
              </a:ext>
            </a:extLst>
          </p:cNvPr>
          <p:cNvSpPr/>
          <p:nvPr/>
        </p:nvSpPr>
        <p:spPr>
          <a:xfrm>
            <a:off x="2539164" y="4941192"/>
            <a:ext cx="1924749" cy="338554"/>
          </a:xfrm>
          <a:prstGeom prst="rect">
            <a:avLst/>
          </a:prstGeom>
        </p:spPr>
        <p:txBody>
          <a:bodyPr wrap="square">
            <a:spAutoFit/>
          </a:bodyPr>
          <a:lstStyle/>
          <a:p>
            <a:r>
              <a:rPr lang="en-US" sz="1600" dirty="0">
                <a:latin typeface="Arial" panose="020B0604020202020204" pitchFamily="34" charset="0"/>
                <a:cs typeface="Arial" panose="020B0604020202020204" pitchFamily="34" charset="0"/>
              </a:rPr>
              <a:t>Time (months)</a:t>
            </a:r>
          </a:p>
        </p:txBody>
      </p:sp>
      <p:sp>
        <p:nvSpPr>
          <p:cNvPr id="14" name="Rectangle 13">
            <a:extLst>
              <a:ext uri="{FF2B5EF4-FFF2-40B4-BE49-F238E27FC236}">
                <a16:creationId xmlns:a16="http://schemas.microsoft.com/office/drawing/2014/main" id="{3204A4A3-6C50-C44A-87EB-4956367E9D17}"/>
              </a:ext>
            </a:extLst>
          </p:cNvPr>
          <p:cNvSpPr/>
          <p:nvPr/>
        </p:nvSpPr>
        <p:spPr>
          <a:xfrm>
            <a:off x="8717356" y="4921661"/>
            <a:ext cx="1924749" cy="338554"/>
          </a:xfrm>
          <a:prstGeom prst="rect">
            <a:avLst/>
          </a:prstGeom>
        </p:spPr>
        <p:txBody>
          <a:bodyPr wrap="square">
            <a:spAutoFit/>
          </a:bodyPr>
          <a:lstStyle/>
          <a:p>
            <a:r>
              <a:rPr lang="en-US" sz="1600" dirty="0">
                <a:latin typeface="Arial" panose="020B0604020202020204" pitchFamily="34" charset="0"/>
                <a:cs typeface="Arial" panose="020B0604020202020204" pitchFamily="34" charset="0"/>
              </a:rPr>
              <a:t>Time (months)</a:t>
            </a:r>
          </a:p>
        </p:txBody>
      </p:sp>
      <p:sp>
        <p:nvSpPr>
          <p:cNvPr id="15" name="Rectangle 14">
            <a:extLst>
              <a:ext uri="{FF2B5EF4-FFF2-40B4-BE49-F238E27FC236}">
                <a16:creationId xmlns:a16="http://schemas.microsoft.com/office/drawing/2014/main" id="{574885A0-3D11-BE4E-B7AF-86F1CFC2F630}"/>
              </a:ext>
            </a:extLst>
          </p:cNvPr>
          <p:cNvSpPr/>
          <p:nvPr/>
        </p:nvSpPr>
        <p:spPr>
          <a:xfrm>
            <a:off x="1550952" y="3668686"/>
            <a:ext cx="2921694" cy="338554"/>
          </a:xfrm>
          <a:prstGeom prst="rect">
            <a:avLst/>
          </a:prstGeom>
        </p:spPr>
        <p:txBody>
          <a:bodyPr wrap="square">
            <a:spAutoFit/>
          </a:bodyPr>
          <a:lstStyle/>
          <a:p>
            <a:r>
              <a:rPr lang="it" sz="1600" dirty="0">
                <a:latin typeface="Arial" panose="020B0604020202020204" pitchFamily="34" charset="0"/>
                <a:cs typeface="Arial" panose="020B0604020202020204" pitchFamily="34" charset="0"/>
              </a:rPr>
              <a:t>HR 1.38, </a:t>
            </a:r>
            <a:r>
              <a:rPr lang="it" sz="1600" i="1" dirty="0">
                <a:latin typeface="Arial" panose="020B0604020202020204" pitchFamily="34" charset="0"/>
                <a:cs typeface="Arial" panose="020B0604020202020204" pitchFamily="34" charset="0"/>
              </a:rPr>
              <a:t>p</a:t>
            </a:r>
            <a:r>
              <a:rPr lang="it" sz="1600" dirty="0">
                <a:latin typeface="Arial" panose="020B0604020202020204" pitchFamily="34" charset="0"/>
                <a:cs typeface="Arial" panose="020B0604020202020204" pitchFamily="34" charset="0"/>
              </a:rPr>
              <a:t> = 0.004</a:t>
            </a:r>
            <a:endParaRPr lang="it" sz="1600" dirty="0">
              <a:effectLst/>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720AE9D5-B11A-B945-9069-2276CAEA6058}"/>
              </a:ext>
            </a:extLst>
          </p:cNvPr>
          <p:cNvSpPr/>
          <p:nvPr/>
        </p:nvSpPr>
        <p:spPr>
          <a:xfrm>
            <a:off x="7432820" y="3623913"/>
            <a:ext cx="2921694" cy="338554"/>
          </a:xfrm>
          <a:prstGeom prst="rect">
            <a:avLst/>
          </a:prstGeom>
        </p:spPr>
        <p:txBody>
          <a:bodyPr wrap="square">
            <a:spAutoFit/>
          </a:bodyPr>
          <a:lstStyle/>
          <a:p>
            <a:r>
              <a:rPr lang="it" sz="1600" dirty="0">
                <a:latin typeface="Arial" panose="020B0604020202020204" pitchFamily="34" charset="0"/>
                <a:cs typeface="Arial" panose="020B0604020202020204" pitchFamily="34" charset="0"/>
              </a:rPr>
              <a:t>HR 1.07, </a:t>
            </a:r>
            <a:r>
              <a:rPr lang="it" sz="1600" i="1" dirty="0">
                <a:latin typeface="Arial" panose="020B0604020202020204" pitchFamily="34" charset="0"/>
                <a:cs typeface="Arial" panose="020B0604020202020204" pitchFamily="34" charset="0"/>
              </a:rPr>
              <a:t>p</a:t>
            </a:r>
            <a:r>
              <a:rPr lang="it" sz="1600" dirty="0">
                <a:latin typeface="Arial" panose="020B0604020202020204" pitchFamily="34" charset="0"/>
                <a:cs typeface="Arial" panose="020B0604020202020204" pitchFamily="34" charset="0"/>
              </a:rPr>
              <a:t> = 0.29</a:t>
            </a:r>
            <a:endParaRPr lang="it" sz="1600" dirty="0">
              <a:effectLst/>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4EDACE82-8078-A544-9F37-772DFAC60C5C}"/>
              </a:ext>
            </a:extLst>
          </p:cNvPr>
          <p:cNvSpPr/>
          <p:nvPr/>
        </p:nvSpPr>
        <p:spPr>
          <a:xfrm>
            <a:off x="3844418" y="1275720"/>
            <a:ext cx="2183757" cy="646331"/>
          </a:xfrm>
          <a:prstGeom prst="rect">
            <a:avLst/>
          </a:prstGeom>
        </p:spPr>
        <p:txBody>
          <a:bodyPr wrap="square">
            <a:spAutoFit/>
          </a:bodyPr>
          <a:lstStyle/>
          <a:p>
            <a:pPr algn="ctr"/>
            <a:r>
              <a:rPr lang="en-US" sz="1200" u="sng" dirty="0">
                <a:latin typeface="Arial" panose="020B0604020202020204" pitchFamily="34" charset="0"/>
                <a:cs typeface="Arial" panose="020B0604020202020204" pitchFamily="34" charset="0"/>
              </a:rPr>
              <a:t>M</a:t>
            </a:r>
            <a:r>
              <a:rPr lang="it" sz="1200" u="sng" dirty="0">
                <a:latin typeface="Arial" panose="020B0604020202020204" pitchFamily="34" charset="0"/>
                <a:cs typeface="Arial" panose="020B0604020202020204" pitchFamily="34" charset="0"/>
              </a:rPr>
              <a:t>edian OS</a:t>
            </a:r>
            <a:r>
              <a:rPr lang="it" sz="1200" dirty="0">
                <a:latin typeface="Arial" panose="020B0604020202020204" pitchFamily="34" charset="0"/>
                <a:cs typeface="Arial" panose="020B0604020202020204" pitchFamily="34" charset="0"/>
              </a:rPr>
              <a:t>:</a:t>
            </a:r>
          </a:p>
          <a:p>
            <a:pPr algn="ctr"/>
            <a:r>
              <a:rPr lang="it" sz="1200" dirty="0">
                <a:effectLst/>
                <a:latin typeface="Arial" panose="020B0604020202020204" pitchFamily="34" charset="0"/>
                <a:cs typeface="Arial" panose="020B0604020202020204" pitchFamily="34" charset="0"/>
              </a:rPr>
              <a:t>28.7</a:t>
            </a:r>
          </a:p>
          <a:p>
            <a:pPr algn="ctr"/>
            <a:r>
              <a:rPr lang="it" sz="1200" dirty="0">
                <a:latin typeface="Arial" panose="020B0604020202020204" pitchFamily="34" charset="0"/>
                <a:cs typeface="Arial" panose="020B0604020202020204" pitchFamily="34" charset="0"/>
              </a:rPr>
              <a:t>20.3</a:t>
            </a:r>
            <a:endParaRPr lang="it" sz="1200" dirty="0">
              <a:effectLst/>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7A062F45-885A-6441-A785-7C6B86578B07}"/>
              </a:ext>
            </a:extLst>
          </p:cNvPr>
          <p:cNvSpPr/>
          <p:nvPr/>
        </p:nvSpPr>
        <p:spPr>
          <a:xfrm>
            <a:off x="9523514" y="1282468"/>
            <a:ext cx="2183757" cy="646331"/>
          </a:xfrm>
          <a:prstGeom prst="rect">
            <a:avLst/>
          </a:prstGeom>
        </p:spPr>
        <p:txBody>
          <a:bodyPr wrap="square">
            <a:spAutoFit/>
          </a:bodyPr>
          <a:lstStyle/>
          <a:p>
            <a:pPr algn="ctr"/>
            <a:r>
              <a:rPr lang="en-US" sz="1200" u="sng" dirty="0">
                <a:latin typeface="Arial" panose="020B0604020202020204" pitchFamily="34" charset="0"/>
                <a:cs typeface="Arial" panose="020B0604020202020204" pitchFamily="34" charset="0"/>
              </a:rPr>
              <a:t>M</a:t>
            </a:r>
            <a:r>
              <a:rPr lang="it" sz="1200" u="sng" dirty="0">
                <a:latin typeface="Arial" panose="020B0604020202020204" pitchFamily="34" charset="0"/>
                <a:cs typeface="Arial" panose="020B0604020202020204" pitchFamily="34" charset="0"/>
              </a:rPr>
              <a:t>edian OS</a:t>
            </a:r>
            <a:r>
              <a:rPr lang="it" sz="1200" dirty="0">
                <a:latin typeface="Arial" panose="020B0604020202020204" pitchFamily="34" charset="0"/>
                <a:cs typeface="Arial" panose="020B0604020202020204" pitchFamily="34" charset="0"/>
              </a:rPr>
              <a:t>:</a:t>
            </a:r>
          </a:p>
          <a:p>
            <a:pPr algn="ctr"/>
            <a:r>
              <a:rPr lang="it" sz="1200" dirty="0">
                <a:effectLst/>
                <a:latin typeface="Arial" panose="020B0604020202020204" pitchFamily="34" charset="0"/>
                <a:cs typeface="Arial" panose="020B0604020202020204" pitchFamily="34" charset="0"/>
              </a:rPr>
              <a:t>25.0</a:t>
            </a:r>
          </a:p>
          <a:p>
            <a:pPr algn="ctr"/>
            <a:r>
              <a:rPr lang="it" sz="1200" dirty="0">
                <a:latin typeface="Arial" panose="020B0604020202020204" pitchFamily="34" charset="0"/>
                <a:cs typeface="Arial" panose="020B0604020202020204" pitchFamily="34" charset="0"/>
              </a:rPr>
              <a:t>24.0</a:t>
            </a:r>
            <a:endParaRPr lang="it" sz="120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54451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23127" y="1379009"/>
            <a:ext cx="4631745" cy="2380772"/>
          </a:xfrm>
        </p:spPr>
        <p:txBody>
          <a:bodyPr/>
          <a:lstStyle/>
          <a:p>
            <a:r>
              <a:rPr lang="en-US" dirty="0"/>
              <a:t>RT planning can be complex</a:t>
            </a:r>
          </a:p>
          <a:p>
            <a:r>
              <a:rPr lang="en-US" dirty="0"/>
              <a:t>Trade-offs need to be made to deliver dose to tumor while sparing esophagus, heart and normal lung tissue</a:t>
            </a:r>
          </a:p>
          <a:p>
            <a:endParaRPr lang="en-US" dirty="0"/>
          </a:p>
        </p:txBody>
      </p:sp>
      <p:sp>
        <p:nvSpPr>
          <p:cNvPr id="3" name="Text Placeholder 2"/>
          <p:cNvSpPr>
            <a:spLocks noGrp="1"/>
          </p:cNvSpPr>
          <p:nvPr>
            <p:ph type="body" sz="quarter" idx="11"/>
          </p:nvPr>
        </p:nvSpPr>
        <p:spPr/>
        <p:txBody>
          <a:bodyPr/>
          <a:lstStyle/>
          <a:p>
            <a:r>
              <a:rPr lang="en-US" dirty="0"/>
              <a:t>Delivery of Radiation</a:t>
            </a:r>
          </a:p>
        </p:txBody>
      </p:sp>
      <p:grpSp>
        <p:nvGrpSpPr>
          <p:cNvPr id="9" name="Group 8">
            <a:extLst>
              <a:ext uri="{FF2B5EF4-FFF2-40B4-BE49-F238E27FC236}">
                <a16:creationId xmlns:a16="http://schemas.microsoft.com/office/drawing/2014/main" id="{5EB25DE4-BCC8-D949-8FC3-5AA6D23AD1A0}"/>
              </a:ext>
            </a:extLst>
          </p:cNvPr>
          <p:cNvGrpSpPr/>
          <p:nvPr/>
        </p:nvGrpSpPr>
        <p:grpSpPr>
          <a:xfrm>
            <a:off x="5020853" y="1236134"/>
            <a:ext cx="6750071" cy="3082965"/>
            <a:chOff x="5020853" y="1236134"/>
            <a:chExt cx="6750071" cy="3082965"/>
          </a:xfrm>
        </p:grpSpPr>
        <p:pic>
          <p:nvPicPr>
            <p:cNvPr id="4" name="Picture 3" descr="Screen Shot 2019-05-27 at 9.37.0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0853" y="1236134"/>
              <a:ext cx="6750071" cy="3082965"/>
            </a:xfrm>
            <a:prstGeom prst="rect">
              <a:avLst/>
            </a:prstGeom>
          </p:spPr>
        </p:pic>
        <p:sp>
          <p:nvSpPr>
            <p:cNvPr id="5" name="Rectangle 4">
              <a:extLst>
                <a:ext uri="{FF2B5EF4-FFF2-40B4-BE49-F238E27FC236}">
                  <a16:creationId xmlns:a16="http://schemas.microsoft.com/office/drawing/2014/main" id="{FD64B9E7-F45D-DF43-BC1D-D7F9BB237D7E}"/>
                </a:ext>
              </a:extLst>
            </p:cNvPr>
            <p:cNvSpPr/>
            <p:nvPr/>
          </p:nvSpPr>
          <p:spPr>
            <a:xfrm>
              <a:off x="11015189" y="1661857"/>
              <a:ext cx="102946" cy="1090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954D7B8-C08F-664B-BF7D-9B912FA203CD}"/>
                </a:ext>
              </a:extLst>
            </p:cNvPr>
            <p:cNvSpPr/>
            <p:nvPr/>
          </p:nvSpPr>
          <p:spPr>
            <a:xfrm>
              <a:off x="11142357" y="4114386"/>
              <a:ext cx="169558" cy="12455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Picture 5"/>
          <p:cNvPicPr>
            <a:picLocks noChangeAspect="1"/>
          </p:cNvPicPr>
          <p:nvPr/>
        </p:nvPicPr>
        <p:blipFill>
          <a:blip r:embed="rId3"/>
          <a:stretch>
            <a:fillRect/>
          </a:stretch>
        </p:blipFill>
        <p:spPr>
          <a:xfrm>
            <a:off x="257146" y="4120578"/>
            <a:ext cx="6577780" cy="2129461"/>
          </a:xfrm>
          <a:prstGeom prst="rect">
            <a:avLst/>
          </a:prstGeom>
        </p:spPr>
      </p:pic>
      <p:pic>
        <p:nvPicPr>
          <p:cNvPr id="7" name="Picture 6"/>
          <p:cNvPicPr>
            <a:picLocks noChangeAspect="1"/>
          </p:cNvPicPr>
          <p:nvPr/>
        </p:nvPicPr>
        <p:blipFill>
          <a:blip r:embed="rId4"/>
          <a:stretch>
            <a:fillRect/>
          </a:stretch>
        </p:blipFill>
        <p:spPr>
          <a:xfrm>
            <a:off x="8395887" y="4469900"/>
            <a:ext cx="1617276" cy="1452408"/>
          </a:xfrm>
          <a:prstGeom prst="rect">
            <a:avLst/>
          </a:prstGeom>
        </p:spPr>
      </p:pic>
    </p:spTree>
    <p:extLst>
      <p:ext uri="{BB962C8B-B14F-4D97-AF65-F5344CB8AC3E}">
        <p14:creationId xmlns:p14="http://schemas.microsoft.com/office/powerpoint/2010/main" val="31982217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352" t="1001" r="757" b="5484"/>
          <a:stretch/>
        </p:blipFill>
        <p:spPr bwMode="auto">
          <a:xfrm>
            <a:off x="1671637" y="1174630"/>
            <a:ext cx="8629652" cy="47100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6" name="Text Box 4"/>
          <p:cNvSpPr txBox="1">
            <a:spLocks noChangeArrowheads="1"/>
          </p:cNvSpPr>
          <p:nvPr/>
        </p:nvSpPr>
        <p:spPr bwMode="auto">
          <a:xfrm>
            <a:off x="389107" y="6076523"/>
            <a:ext cx="522432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9pPr>
          </a:lstStyle>
          <a:p>
            <a:r>
              <a:rPr lang="en-GB" altLang="en-US" sz="1333" dirty="0">
                <a:latin typeface="Arial" charset="0"/>
              </a:rPr>
              <a:t>Eric C. Ko et al. Clin Cancer Res 2018;24:5792-5806</a:t>
            </a:r>
          </a:p>
        </p:txBody>
      </p:sp>
      <p:sp>
        <p:nvSpPr>
          <p:cNvPr id="6" name="Text Placeholder 2">
            <a:extLst>
              <a:ext uri="{FF2B5EF4-FFF2-40B4-BE49-F238E27FC236}">
                <a16:creationId xmlns:a16="http://schemas.microsoft.com/office/drawing/2014/main" id="{13561299-8EFE-F74D-BFCA-3E22E612E1CC}"/>
              </a:ext>
            </a:extLst>
          </p:cNvPr>
          <p:cNvSpPr txBox="1">
            <a:spLocks/>
          </p:cNvSpPr>
          <p:nvPr/>
        </p:nvSpPr>
        <p:spPr>
          <a:xfrm>
            <a:off x="389107" y="77821"/>
            <a:ext cx="11555045" cy="673067"/>
          </a:xfrm>
          <a:prstGeom prst="rect">
            <a:avLst/>
          </a:prstGeom>
        </p:spPr>
        <p:txBody>
          <a:bodyPr/>
          <a:lstStyle>
            <a:lvl1pPr marL="342891" indent="-342891" algn="l" defTabSz="457189"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ＭＳ Ｐゴシック" charset="-128"/>
              </a:defRPr>
            </a:lvl1pPr>
            <a:lvl2pPr marL="742932" indent="-285744" algn="l" defTabSz="457189"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2971" indent="-228594" algn="l" defTabSz="457189"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600160" indent="-228594" algn="l" defTabSz="457189"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349" indent="-228594" algn="l" defTabSz="457189"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800" dirty="0">
                <a:solidFill>
                  <a:schemeClr val="bg1"/>
                </a:solidFill>
              </a:rPr>
              <a:t>Rationale for Integration of RT with Immunotherapy</a:t>
            </a:r>
          </a:p>
        </p:txBody>
      </p:sp>
    </p:spTree>
    <p:extLst>
      <p:ext uri="{BB962C8B-B14F-4D97-AF65-F5344CB8AC3E}">
        <p14:creationId xmlns:p14="http://schemas.microsoft.com/office/powerpoint/2010/main" val="35133289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SlideTemplate_MichMed_16x9.potx" id="{28B73AE1-2A6C-4C86-99E5-0C42024C2710}" vid="{F5DA4737-F250-4BDE-B1EC-72BAD7FB3A4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862A45804C7345BFDE61DA2C172BE7" ma:contentTypeVersion="17" ma:contentTypeDescription="Create a new document." ma:contentTypeScope="" ma:versionID="0836c851ab56100df1895fa2a218104e">
  <xsd:schema xmlns:xsd="http://www.w3.org/2001/XMLSchema" xmlns:xs="http://www.w3.org/2001/XMLSchema" xmlns:p="http://schemas.microsoft.com/office/2006/metadata/properties" xmlns:ns1="96f1686b-f877-4eb8-89ab-3a67a5dc2612" xmlns:ns3="b4104d5b-b872-4636-a728-507be7308f43" targetNamespace="http://schemas.microsoft.com/office/2006/metadata/properties" ma:root="true" ma:fieldsID="fd973d22d93f3f1ceb87c2fa5e19ecd8" ns1:_="" ns3:_="">
    <xsd:import namespace="96f1686b-f877-4eb8-89ab-3a67a5dc2612"/>
    <xsd:import namespace="b4104d5b-b872-4636-a728-507be7308f43"/>
    <xsd:element name="properties">
      <xsd:complexType>
        <xsd:sequence>
          <xsd:element name="documentManagement">
            <xsd:complexType>
              <xsd:all>
                <xsd:element ref="ns1:QID" minOccurs="0"/>
                <xsd:element ref="ns1:Status" minOccurs="0"/>
                <xsd:element ref="ns1:MediaServiceMetadata" minOccurs="0"/>
                <xsd:element ref="ns1:MediaServiceFastMetadata" minOccurs="0"/>
                <xsd:element ref="ns1:MediaServiceAutoTags" minOccurs="0"/>
                <xsd:element ref="ns1:MediaServiceOCR" minOccurs="0"/>
                <xsd:element ref="ns1:MediaServiceDateTaken" minOccurs="0"/>
                <xsd:element ref="ns1:MediaServiceLocation" minOccurs="0"/>
                <xsd:element ref="ns3:SharedWithUsers" minOccurs="0"/>
                <xsd:element ref="ns3:SharedWithDetails" minOccurs="0"/>
                <xsd:element ref="ns1:MediaServiceEventHashCode" minOccurs="0"/>
                <xsd:element ref="ns1:MediaServiceGenerationTime" minOccurs="0"/>
                <xsd:element ref="ns3:TaxKeywordTaxHTField" minOccurs="0"/>
                <xsd:element ref="ns3:TaxCatchAll" minOccurs="0"/>
                <xsd:element ref="ns1:MediaServiceAutoKeyPoints" minOccurs="0"/>
                <xsd:element ref="ns1: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f1686b-f877-4eb8-89ab-3a67a5dc2612" elementFormDefault="qualified">
    <xsd:import namespace="http://schemas.microsoft.com/office/2006/documentManagement/types"/>
    <xsd:import namespace="http://schemas.microsoft.com/office/infopath/2007/PartnerControls"/>
    <xsd:element name="QID" ma:index="0" nillable="true" ma:displayName="QID" ma:indexed="true" ma:internalName="QID">
      <xsd:simpleType>
        <xsd:restriction base="dms:Number"/>
      </xsd:simpleType>
    </xsd:element>
    <xsd:element name="Status" ma:index="3" nillable="true" ma:displayName="Status" ma:format="Dropdown" ma:internalName="Status">
      <xsd:simpleType>
        <xsd:restriction base="dms:Choice">
          <xsd:enumeration value="Not started"/>
          <xsd:enumeration value="Web Build"/>
          <xsd:enumeration value="In Progress"/>
          <xsd:enumeration value="Launched"/>
          <xsd:enumeration value="Complete"/>
          <xsd:enumeration value="Delayed"/>
        </xsd:restriction>
      </xsd:simpleType>
    </xsd:element>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Tags" ma:index="8" nillable="true" ma:displayName="MediaServiceAutoTags" ma:internalName="MediaServiceAutoTags" ma:readOnly="true">
      <xsd:simpleType>
        <xsd:restriction base="dms:Text"/>
      </xsd:simpleType>
    </xsd:element>
    <xsd:element name="MediaServiceOCR" ma:index="9" nillable="true" ma:displayName="MediaServiceOCR" ma:internalName="MediaServiceOCR" ma:readOnly="true">
      <xsd:simpleType>
        <xsd:restriction base="dms:Note">
          <xsd:maxLength value="255"/>
        </xsd:restriction>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04d5b-b872-4636-a728-507be7308f4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KeywordTaxHTField" ma:index="21"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22" nillable="true" ma:displayName="Taxonomy Catch All Column" ma:hidden="true" ma:list="{d75259b8-d078-43ce-9531-d35c0553c861}" ma:internalName="TaxCatchAll" ma:showField="CatchAllData" ma:web="b4104d5b-b872-4636-a728-507be7308f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96f1686b-f877-4eb8-89ab-3a67a5dc2612" xsi:nil="true"/>
    <TaxCatchAll xmlns="b4104d5b-b872-4636-a728-507be7308f43"/>
    <QID xmlns="96f1686b-f877-4eb8-89ab-3a67a5dc2612" xsi:nil="true"/>
    <TaxKeywordTaxHTField xmlns="b4104d5b-b872-4636-a728-507be7308f43">
      <Terms xmlns="http://schemas.microsoft.com/office/infopath/2007/PartnerControls"/>
    </TaxKeywordTaxHTField>
  </documentManagement>
</p:properties>
</file>

<file path=customXml/itemProps1.xml><?xml version="1.0" encoding="utf-8"?>
<ds:datastoreItem xmlns:ds="http://schemas.openxmlformats.org/officeDocument/2006/customXml" ds:itemID="{7C201379-6243-4C4A-B870-3F2C3F2E21E9}"/>
</file>

<file path=customXml/itemProps2.xml><?xml version="1.0" encoding="utf-8"?>
<ds:datastoreItem xmlns:ds="http://schemas.openxmlformats.org/officeDocument/2006/customXml" ds:itemID="{99A7EBB1-78EF-4106-BFD6-1B0B13FC40CB}"/>
</file>

<file path=customXml/itemProps3.xml><?xml version="1.0" encoding="utf-8"?>
<ds:datastoreItem xmlns:ds="http://schemas.openxmlformats.org/officeDocument/2006/customXml" ds:itemID="{9D225268-5656-47D4-B568-730E32FC3153}"/>
</file>

<file path=docProps/app.xml><?xml version="1.0" encoding="utf-8"?>
<Properties xmlns="http://schemas.openxmlformats.org/officeDocument/2006/extended-properties" xmlns:vt="http://schemas.openxmlformats.org/officeDocument/2006/docPropsVTypes">
  <Template>SlideTemplate_MichMed_16x9</Template>
  <TotalTime>0</TotalTime>
  <Words>591</Words>
  <Application>Microsoft Macintosh PowerPoint</Application>
  <PresentationFormat>Widescreen</PresentationFormat>
  <Paragraphs>70</Paragraphs>
  <Slides>14</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Univers LT Std 57 Cn</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Research To Practice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www.ResearchToPractice.com</dc:description>
  <cp:lastModifiedBy/>
  <cp:revision>1</cp:revision>
  <cp:lastPrinted>2019-09-15T21:41:27Z</cp:lastPrinted>
  <dcterms:created xsi:type="dcterms:W3CDTF">2018-08-14T11:55:53Z</dcterms:created>
  <dcterms:modified xsi:type="dcterms:W3CDTF">2019-09-27T15:30:54Z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0x01010018862A45804C7345BFDE61DA2C172BE7</vt:lpwstr>
  </property>
  <property fmtid="{D5CDD505-2E9C-101B-9397-08002B2CF9AE}" pid="3" name="TaxKeyword">
    <vt:lpwstr/>
  </property>
</Properties>
</file>