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olors3.xml" ContentType="application/vnd.ms-office.chartcolorstyle+xml"/>
  <Override PartName="/ppt/charts/style3.xml" ContentType="application/vnd.ms-office.chartstyle+xml"/>
  <Override PartName="/ppt/charts/chart3.xml" ContentType="application/vnd.openxmlformats-officedocument.drawingml.chart+xml"/>
  <Override PartName="/ppt/charts/colors2.xml" ContentType="application/vnd.ms-office.chartcolorstyle+xml"/>
  <Override PartName="/ppt/charts/style2.xml" ContentType="application/vnd.ms-office.chartstyle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0" r:id="rId3"/>
    <p:sldId id="289" r:id="rId4"/>
    <p:sldId id="272" r:id="rId5"/>
    <p:sldId id="335" r:id="rId6"/>
    <p:sldId id="336" r:id="rId7"/>
    <p:sldId id="337" r:id="rId8"/>
    <p:sldId id="338" r:id="rId9"/>
    <p:sldId id="339" r:id="rId10"/>
    <p:sldId id="296" r:id="rId11"/>
    <p:sldId id="297" r:id="rId12"/>
    <p:sldId id="291" r:id="rId13"/>
    <p:sldId id="292" r:id="rId14"/>
    <p:sldId id="293" r:id="rId15"/>
    <p:sldId id="295" r:id="rId16"/>
    <p:sldId id="294" r:id="rId17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60958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21917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82875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438339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3047924" algn="l" defTabSz="121917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3657509" algn="l" defTabSz="121917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4267093" algn="l" defTabSz="121917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4876678" algn="l" defTabSz="121917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09D0DC-B8CD-2947-9F2E-4017BA39FEAA}" v="1" dt="2019-09-16T13:42:45.8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43"/>
    <p:restoredTop sz="95701"/>
  </p:normalViewPr>
  <p:slideViewPr>
    <p:cSldViewPr>
      <p:cViewPr varScale="1">
        <p:scale>
          <a:sx n="103" d="100"/>
          <a:sy n="103" d="100"/>
        </p:scale>
        <p:origin x="944" y="184"/>
      </p:cViewPr>
      <p:guideLst>
        <p:guide orient="horz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832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Izquierdo" userId="46480b9d-78ec-4659-884d-35c5467fe41c" providerId="ADAL" clId="{7909D0DC-B8CD-2947-9F2E-4017BA39FEAA}"/>
    <pc:docChg chg="delSld modSld sldOrd delMainMaster">
      <pc:chgData name="Silvana Izquierdo" userId="46480b9d-78ec-4659-884d-35c5467fe41c" providerId="ADAL" clId="{7909D0DC-B8CD-2947-9F2E-4017BA39FEAA}" dt="2019-09-16T13:42:45.884" v="18"/>
      <pc:docMkLst>
        <pc:docMk/>
      </pc:docMkLst>
      <pc:sldChg chg="ord">
        <pc:chgData name="Silvana Izquierdo" userId="46480b9d-78ec-4659-884d-35c5467fe41c" providerId="ADAL" clId="{7909D0DC-B8CD-2947-9F2E-4017BA39FEAA}" dt="2019-09-16T13:42:45.884" v="18"/>
        <pc:sldMkLst>
          <pc:docMk/>
          <pc:sldMk cId="0" sldId="259"/>
        </pc:sldMkLst>
      </pc:sldChg>
      <pc:sldChg chg="del">
        <pc:chgData name="Silvana Izquierdo" userId="46480b9d-78ec-4659-884d-35c5467fe41c" providerId="ADAL" clId="{7909D0DC-B8CD-2947-9F2E-4017BA39FEAA}" dt="2019-09-16T13:42:39.323" v="5" actId="2696"/>
        <pc:sldMkLst>
          <pc:docMk/>
          <pc:sldMk cId="2068138915" sldId="268"/>
        </pc:sldMkLst>
      </pc:sldChg>
      <pc:sldChg chg="del">
        <pc:chgData name="Silvana Izquierdo" userId="46480b9d-78ec-4659-884d-35c5467fe41c" providerId="ADAL" clId="{7909D0DC-B8CD-2947-9F2E-4017BA39FEAA}" dt="2019-09-16T13:42:39.309" v="4" actId="2696"/>
        <pc:sldMkLst>
          <pc:docMk/>
          <pc:sldMk cId="318863532" sldId="269"/>
        </pc:sldMkLst>
      </pc:sldChg>
      <pc:sldChg chg="del">
        <pc:chgData name="Silvana Izquierdo" userId="46480b9d-78ec-4659-884d-35c5467fe41c" providerId="ADAL" clId="{7909D0DC-B8CD-2947-9F2E-4017BA39FEAA}" dt="2019-09-16T13:42:39.307" v="3" actId="2696"/>
        <pc:sldMkLst>
          <pc:docMk/>
          <pc:sldMk cId="3993172874" sldId="270"/>
        </pc:sldMkLst>
      </pc:sldChg>
      <pc:sldChg chg="del">
        <pc:chgData name="Silvana Izquierdo" userId="46480b9d-78ec-4659-884d-35c5467fe41c" providerId="ADAL" clId="{7909D0DC-B8CD-2947-9F2E-4017BA39FEAA}" dt="2019-09-16T13:42:39.306" v="2" actId="2696"/>
        <pc:sldMkLst>
          <pc:docMk/>
          <pc:sldMk cId="1166895167" sldId="271"/>
        </pc:sldMkLst>
      </pc:sldChg>
      <pc:sldChg chg="del">
        <pc:chgData name="Silvana Izquierdo" userId="46480b9d-78ec-4659-884d-35c5467fe41c" providerId="ADAL" clId="{7909D0DC-B8CD-2947-9F2E-4017BA39FEAA}" dt="2019-09-16T13:42:39.302" v="0" actId="2696"/>
        <pc:sldMkLst>
          <pc:docMk/>
          <pc:sldMk cId="3028200998" sldId="340"/>
        </pc:sldMkLst>
      </pc:sldChg>
      <pc:sldChg chg="del">
        <pc:chgData name="Silvana Izquierdo" userId="46480b9d-78ec-4659-884d-35c5467fe41c" providerId="ADAL" clId="{7909D0DC-B8CD-2947-9F2E-4017BA39FEAA}" dt="2019-09-16T13:42:39.304" v="1" actId="2696"/>
        <pc:sldMkLst>
          <pc:docMk/>
          <pc:sldMk cId="1209492336" sldId="371"/>
        </pc:sldMkLst>
      </pc:sldChg>
      <pc:sldMasterChg chg="del delSldLayout">
        <pc:chgData name="Silvana Izquierdo" userId="46480b9d-78ec-4659-884d-35c5467fe41c" providerId="ADAL" clId="{7909D0DC-B8CD-2947-9F2E-4017BA39FEAA}" dt="2019-09-16T13:42:39.334" v="17" actId="2696"/>
        <pc:sldMasterMkLst>
          <pc:docMk/>
          <pc:sldMasterMk cId="1197938854" sldId="2147483825"/>
        </pc:sldMasterMkLst>
        <pc:sldLayoutChg chg="del">
          <pc:chgData name="Silvana Izquierdo" userId="46480b9d-78ec-4659-884d-35c5467fe41c" providerId="ADAL" clId="{7909D0DC-B8CD-2947-9F2E-4017BA39FEAA}" dt="2019-09-16T13:42:39.324" v="6" actId="2696"/>
          <pc:sldLayoutMkLst>
            <pc:docMk/>
            <pc:sldMasterMk cId="1197938854" sldId="2147483825"/>
            <pc:sldLayoutMk cId="3698220227" sldId="2147483826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25" v="7" actId="2696"/>
          <pc:sldLayoutMkLst>
            <pc:docMk/>
            <pc:sldMasterMk cId="1197938854" sldId="2147483825"/>
            <pc:sldLayoutMk cId="4217484008" sldId="2147483827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26" v="8" actId="2696"/>
          <pc:sldLayoutMkLst>
            <pc:docMk/>
            <pc:sldMasterMk cId="1197938854" sldId="2147483825"/>
            <pc:sldLayoutMk cId="3652141186" sldId="2147483828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26" v="9" actId="2696"/>
          <pc:sldLayoutMkLst>
            <pc:docMk/>
            <pc:sldMasterMk cId="1197938854" sldId="2147483825"/>
            <pc:sldLayoutMk cId="628457609" sldId="2147483829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27" v="10" actId="2696"/>
          <pc:sldLayoutMkLst>
            <pc:docMk/>
            <pc:sldMasterMk cId="1197938854" sldId="2147483825"/>
            <pc:sldLayoutMk cId="3005422152" sldId="2147483830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28" v="11" actId="2696"/>
          <pc:sldLayoutMkLst>
            <pc:docMk/>
            <pc:sldMasterMk cId="1197938854" sldId="2147483825"/>
            <pc:sldLayoutMk cId="1808599054" sldId="2147483831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29" v="12" actId="2696"/>
          <pc:sldLayoutMkLst>
            <pc:docMk/>
            <pc:sldMasterMk cId="1197938854" sldId="2147483825"/>
            <pc:sldLayoutMk cId="752206782" sldId="2147483832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30" v="13" actId="2696"/>
          <pc:sldLayoutMkLst>
            <pc:docMk/>
            <pc:sldMasterMk cId="1197938854" sldId="2147483825"/>
            <pc:sldLayoutMk cId="1683180097" sldId="2147483833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31" v="14" actId="2696"/>
          <pc:sldLayoutMkLst>
            <pc:docMk/>
            <pc:sldMasterMk cId="1197938854" sldId="2147483825"/>
            <pc:sldLayoutMk cId="2788194310" sldId="2147483834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32" v="15" actId="2696"/>
          <pc:sldLayoutMkLst>
            <pc:docMk/>
            <pc:sldMasterMk cId="1197938854" sldId="2147483825"/>
            <pc:sldLayoutMk cId="1242105664" sldId="2147483835"/>
          </pc:sldLayoutMkLst>
        </pc:sldLayoutChg>
        <pc:sldLayoutChg chg="del">
          <pc:chgData name="Silvana Izquierdo" userId="46480b9d-78ec-4659-884d-35c5467fe41c" providerId="ADAL" clId="{7909D0DC-B8CD-2947-9F2E-4017BA39FEAA}" dt="2019-09-16T13:42:39.332" v="16" actId="2696"/>
          <pc:sldLayoutMkLst>
            <pc:docMk/>
            <pc:sldMasterMk cId="1197938854" sldId="2147483825"/>
            <pc:sldLayoutMk cId="3255620924" sldId="2147483836"/>
          </pc:sldLayoutMkLst>
        </pc:sldLayoutChg>
      </pc:sldMasterChg>
    </pc:docChg>
  </pc:docChgLst>
  <pc:docChgLst>
    <pc:chgData name="Silvana Izquierdo" userId="46480b9d-78ec-4659-884d-35c5467fe41c" providerId="ADAL" clId="{08B54F7A-2DDF-3B48-BCCE-7E9A16A38113}"/>
    <pc:docChg chg="undo custSel modSld">
      <pc:chgData name="Silvana Izquierdo" userId="46480b9d-78ec-4659-884d-35c5467fe41c" providerId="ADAL" clId="{08B54F7A-2DDF-3B48-BCCE-7E9A16A38113}" dt="2019-09-04T12:04:05.276" v="23" actId="20577"/>
      <pc:docMkLst>
        <pc:docMk/>
      </pc:docMkLst>
      <pc:sldChg chg="modSp">
        <pc:chgData name="Silvana Izquierdo" userId="46480b9d-78ec-4659-884d-35c5467fe41c" providerId="ADAL" clId="{08B54F7A-2DDF-3B48-BCCE-7E9A16A38113}" dt="2019-09-04T12:03:14.024" v="14" actId="1076"/>
        <pc:sldMkLst>
          <pc:docMk/>
          <pc:sldMk cId="0" sldId="259"/>
        </pc:sldMkLst>
        <pc:spChg chg="mod">
          <ac:chgData name="Silvana Izquierdo" userId="46480b9d-78ec-4659-884d-35c5467fe41c" providerId="ADAL" clId="{08B54F7A-2DDF-3B48-BCCE-7E9A16A38113}" dt="2019-09-04T12:03:14.024" v="14" actId="1076"/>
          <ac:spMkLst>
            <pc:docMk/>
            <pc:sldMk cId="0" sldId="259"/>
            <ac:spMk id="15362" creationId="{014C17BA-F55E-CA4E-935E-25CD2CBB9B4C}"/>
          </ac:spMkLst>
        </pc:spChg>
      </pc:sldChg>
      <pc:sldChg chg="modSp">
        <pc:chgData name="Silvana Izquierdo" userId="46480b9d-78ec-4659-884d-35c5467fe41c" providerId="ADAL" clId="{08B54F7A-2DDF-3B48-BCCE-7E9A16A38113}" dt="2019-09-04T12:04:05.276" v="23" actId="20577"/>
        <pc:sldMkLst>
          <pc:docMk/>
          <pc:sldMk cId="0" sldId="291"/>
        </pc:sldMkLst>
        <pc:spChg chg="mod">
          <ac:chgData name="Silvana Izquierdo" userId="46480b9d-78ec-4659-884d-35c5467fe41c" providerId="ADAL" clId="{08B54F7A-2DDF-3B48-BCCE-7E9A16A38113}" dt="2019-09-04T12:04:05.276" v="23" actId="20577"/>
          <ac:spMkLst>
            <pc:docMk/>
            <pc:sldMk cId="0" sldId="291"/>
            <ac:spMk id="24578" creationId="{DD6CEFEB-AA0E-C148-8B30-0145A877F33A}"/>
          </ac:spMkLst>
        </pc:spChg>
      </pc:sldChg>
      <pc:sldChg chg="modSp">
        <pc:chgData name="Silvana Izquierdo" userId="46480b9d-78ec-4659-884d-35c5467fe41c" providerId="ADAL" clId="{08B54F7A-2DDF-3B48-BCCE-7E9A16A38113}" dt="2019-09-04T12:03:29.507" v="18" actId="20577"/>
        <pc:sldMkLst>
          <pc:docMk/>
          <pc:sldMk cId="0" sldId="296"/>
        </pc:sldMkLst>
        <pc:spChg chg="mod">
          <ac:chgData name="Silvana Izquierdo" userId="46480b9d-78ec-4659-884d-35c5467fe41c" providerId="ADAL" clId="{08B54F7A-2DDF-3B48-BCCE-7E9A16A38113}" dt="2019-09-04T12:03:29.507" v="18" actId="20577"/>
          <ac:spMkLst>
            <pc:docMk/>
            <pc:sldMk cId="0" sldId="296"/>
            <ac:spMk id="22529" creationId="{C28D8142-2D0A-6D46-82A2-F1777C0B0D3A}"/>
          </ac:spMkLst>
        </pc:spChg>
      </pc:sldChg>
      <pc:sldChg chg="modSp">
        <pc:chgData name="Silvana Izquierdo" userId="46480b9d-78ec-4659-884d-35c5467fe41c" providerId="ADAL" clId="{08B54F7A-2DDF-3B48-BCCE-7E9A16A38113}" dt="2019-09-04T12:03:52.667" v="22" actId="20577"/>
        <pc:sldMkLst>
          <pc:docMk/>
          <pc:sldMk cId="0" sldId="297"/>
        </pc:sldMkLst>
        <pc:spChg chg="mod">
          <ac:chgData name="Silvana Izquierdo" userId="46480b9d-78ec-4659-884d-35c5467fe41c" providerId="ADAL" clId="{08B54F7A-2DDF-3B48-BCCE-7E9A16A38113}" dt="2019-09-04T12:03:52.667" v="22" actId="20577"/>
          <ac:spMkLst>
            <pc:docMk/>
            <pc:sldMk cId="0" sldId="297"/>
            <ac:spMk id="23633" creationId="{883498A8-1629-F44E-BB8F-ADB7343FAE34}"/>
          </ac:spMkLst>
        </pc:spChg>
        <pc:graphicFrameChg chg="modGraphic">
          <ac:chgData name="Silvana Izquierdo" userId="46480b9d-78ec-4659-884d-35c5467fe41c" providerId="ADAL" clId="{08B54F7A-2DDF-3B48-BCCE-7E9A16A38113}" dt="2019-09-04T12:03:39.210" v="19" actId="20577"/>
          <ac:graphicFrameMkLst>
            <pc:docMk/>
            <pc:sldMk cId="0" sldId="297"/>
            <ac:graphicFrameMk id="6" creationId="{FD7C511A-F374-B643-B2B9-383E2E6D7309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andrew.gannon\Desktop\Pneumonitis%20exposure%20bar%20graphs%20(6%20Sept%202018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andrew.gannon\Desktop\Pneumonitis%20exposure%20bar%20graphs%20(6%20Sept%202018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/C:\Users\andrew.gannon\Desktop\Copy%20of%20Pneumonitis%20bar%20graphs%20-%20separate%20arms%20(21%20Sept%202018)%20L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15048118985127"/>
          <c:y val="7.0292187740649645E-2"/>
          <c:w val="0.83648188148260605"/>
          <c:h val="0.73443157252134994"/>
        </c:manualLayout>
      </c:layout>
      <c:barChart>
        <c:barDir val="col"/>
        <c:grouping val="clustered"/>
        <c:varyColors val="0"/>
        <c:ser>
          <c:idx val="0"/>
          <c:order val="0"/>
          <c:tx>
            <c:v>Durvalumab with pneumonitis (n=161)</c:v>
          </c:tx>
          <c:spPr>
            <a:solidFill>
              <a:srgbClr val="006CB4"/>
            </a:solidFill>
            <a:ln>
              <a:noFill/>
            </a:ln>
            <a:effectLst/>
          </c:spPr>
          <c:invertIfNegative val="0"/>
          <c:cat>
            <c:strRef>
              <c:f>Sheet1!$B$5:$B$8</c:f>
              <c:strCache>
                <c:ptCount val="4"/>
                <c:pt idx="0">
                  <c:v>   ≥16</c:v>
                </c:pt>
                <c:pt idx="1">
                  <c:v>   ≥32</c:v>
                </c:pt>
                <c:pt idx="2">
                  <c:v>   ≥48</c:v>
                </c:pt>
                <c:pt idx="3">
                  <c:v>   ≥54</c:v>
                </c:pt>
              </c:strCache>
            </c:strRef>
          </c:cat>
          <c:val>
            <c:numRef>
              <c:f>Sheet1!$C$5:$C$8</c:f>
              <c:numCache>
                <c:formatCode>General</c:formatCode>
                <c:ptCount val="4"/>
                <c:pt idx="0">
                  <c:v>73.3</c:v>
                </c:pt>
                <c:pt idx="1">
                  <c:v>58.4</c:v>
                </c:pt>
                <c:pt idx="2">
                  <c:v>44.7</c:v>
                </c:pt>
                <c:pt idx="3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43-4AB5-B33A-F2E3555B4540}"/>
            </c:ext>
          </c:extLst>
        </c:ser>
        <c:ser>
          <c:idx val="1"/>
          <c:order val="1"/>
          <c:tx>
            <c:v>Durvalumab without pneumonitis (n=314)</c:v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Sheet1!$B$5:$B$8</c:f>
              <c:strCache>
                <c:ptCount val="4"/>
                <c:pt idx="0">
                  <c:v>   ≥16</c:v>
                </c:pt>
                <c:pt idx="1">
                  <c:v>   ≥32</c:v>
                </c:pt>
                <c:pt idx="2">
                  <c:v>   ≥48</c:v>
                </c:pt>
                <c:pt idx="3">
                  <c:v>   ≥54</c:v>
                </c:pt>
              </c:strCache>
            </c:strRef>
          </c:cat>
          <c:val>
            <c:numRef>
              <c:f>Sheet1!$D$5:$D$8</c:f>
              <c:numCache>
                <c:formatCode>General</c:formatCode>
                <c:ptCount val="4"/>
                <c:pt idx="0">
                  <c:v>79.3</c:v>
                </c:pt>
                <c:pt idx="1">
                  <c:v>61.5</c:v>
                </c:pt>
                <c:pt idx="2">
                  <c:v>46.2</c:v>
                </c:pt>
                <c:pt idx="3">
                  <c:v>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43-4AB5-B33A-F2E3555B4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6679264"/>
        <c:axId val="1253023360"/>
      </c:barChart>
      <c:catAx>
        <c:axId val="946679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b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Weeks of treatment</a:t>
                </a:r>
              </a:p>
            </c:rich>
          </c:tx>
          <c:layout>
            <c:manualLayout>
              <c:xMode val="edge"/>
              <c:yMode val="edge"/>
              <c:x val="0.38796861329833771"/>
              <c:y val="0.90006003056933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b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3023360"/>
        <c:crosses val="autoZero"/>
        <c:auto val="1"/>
        <c:lblAlgn val="ctr"/>
        <c:lblOffset val="100"/>
        <c:noMultiLvlLbl val="0"/>
      </c:catAx>
      <c:valAx>
        <c:axId val="1253023360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%</a:t>
                </a:r>
                <a:r>
                  <a:rPr lang="en-US" b="1" baseline="0" dirty="0"/>
                  <a:t> of patients</a:t>
                </a:r>
                <a:endParaRPr lang="en-US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667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096183289588799"/>
          <c:y val="0.10424326155588459"/>
          <c:w val="0.66793744531933508"/>
          <c:h val="0.200921551472732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76082677165355"/>
          <c:y val="7.0305601334716875E-2"/>
          <c:w val="0.78904472878390197"/>
          <c:h val="0.74757929968056314"/>
        </c:manualLayout>
      </c:layout>
      <c:barChart>
        <c:barDir val="col"/>
        <c:grouping val="clustered"/>
        <c:varyColors val="0"/>
        <c:ser>
          <c:idx val="0"/>
          <c:order val="0"/>
          <c:tx>
            <c:v>Placebo with pneumonitis (n=58)</c:v>
          </c:tx>
          <c:spPr>
            <a:solidFill>
              <a:srgbClr val="ED7D31"/>
            </a:solidFill>
            <a:ln>
              <a:noFill/>
            </a:ln>
            <a:effectLst/>
          </c:spPr>
          <c:invertIfNegative val="0"/>
          <c:cat>
            <c:strRef>
              <c:f>Sheet1!$E$5:$E$8</c:f>
              <c:strCache>
                <c:ptCount val="4"/>
                <c:pt idx="0">
                  <c:v>   ≥16</c:v>
                </c:pt>
                <c:pt idx="1">
                  <c:v>   ≥32</c:v>
                </c:pt>
                <c:pt idx="2">
                  <c:v>   ≥48</c:v>
                </c:pt>
                <c:pt idx="3">
                  <c:v>   ≥54</c:v>
                </c:pt>
              </c:strCache>
            </c:strRef>
          </c:cat>
          <c:val>
            <c:numRef>
              <c:f>Sheet1!$F$5:$F$8</c:f>
              <c:numCache>
                <c:formatCode>General</c:formatCode>
                <c:ptCount val="4"/>
                <c:pt idx="0">
                  <c:v>70.7</c:v>
                </c:pt>
                <c:pt idx="1">
                  <c:v>50</c:v>
                </c:pt>
                <c:pt idx="2">
                  <c:v>34.5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3C-434D-8247-6EA4BED4E120}"/>
            </c:ext>
          </c:extLst>
        </c:ser>
        <c:ser>
          <c:idx val="1"/>
          <c:order val="1"/>
          <c:tx>
            <c:v>Placebo without pneumonitis (n=176)</c:v>
          </c:tx>
          <c:spPr>
            <a:solidFill>
              <a:srgbClr val="F5B88F"/>
            </a:solidFill>
            <a:ln>
              <a:noFill/>
            </a:ln>
            <a:effectLst/>
          </c:spPr>
          <c:invertIfNegative val="0"/>
          <c:cat>
            <c:strRef>
              <c:f>Sheet1!$E$5:$E$8</c:f>
              <c:strCache>
                <c:ptCount val="4"/>
                <c:pt idx="0">
                  <c:v>   ≥16</c:v>
                </c:pt>
                <c:pt idx="1">
                  <c:v>   ≥32</c:v>
                </c:pt>
                <c:pt idx="2">
                  <c:v>   ≥48</c:v>
                </c:pt>
                <c:pt idx="3">
                  <c:v>   ≥54</c:v>
                </c:pt>
              </c:strCache>
            </c:strRef>
          </c:cat>
          <c:val>
            <c:numRef>
              <c:f>Sheet1!$G$5:$G$8</c:f>
              <c:numCache>
                <c:formatCode>General</c:formatCode>
                <c:ptCount val="4"/>
                <c:pt idx="0">
                  <c:v>73.900000000000006</c:v>
                </c:pt>
                <c:pt idx="1">
                  <c:v>48.9</c:v>
                </c:pt>
                <c:pt idx="2">
                  <c:v>34.1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3C-434D-8247-6EA4BED4E1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3028400"/>
        <c:axId val="1253031200"/>
      </c:barChart>
      <c:catAx>
        <c:axId val="12530284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b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b="1" dirty="0"/>
                  <a:t>Weeks of treatment</a:t>
                </a:r>
              </a:p>
            </c:rich>
          </c:tx>
          <c:layout>
            <c:manualLayout>
              <c:xMode val="edge"/>
              <c:yMode val="edge"/>
              <c:x val="0.42717902449693784"/>
              <c:y val="0.912790697674418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b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3031200"/>
        <c:crosses val="autoZero"/>
        <c:auto val="1"/>
        <c:lblAlgn val="ctr"/>
        <c:lblOffset val="100"/>
        <c:noMultiLvlLbl val="0"/>
      </c:catAx>
      <c:valAx>
        <c:axId val="1253031200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i="0" dirty="0"/>
                  <a:t>% of patients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3028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038905293088362"/>
          <c:y val="0.10452654174042199"/>
          <c:w val="0.59505522747156603"/>
          <c:h val="0.207165964719526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2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of patients</a:t>
            </a:r>
            <a:r>
              <a:rPr lang="en-US" sz="1200" b="1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any-grade </a:t>
            </a:r>
            <a:br>
              <a:rPr lang="en-US" sz="1200" b="1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pneumonitis by risk group</a:t>
            </a:r>
            <a:endParaRPr lang="en-US" sz="12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4483318546415831"/>
          <c:y val="1.87687687687687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8700103206648678E-2"/>
          <c:y val="0.20499249249249249"/>
          <c:w val="0.90106415108004856"/>
          <c:h val="0.627750289659738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'Incidences in risk groups by Tx'!$A$2</c:f>
              <c:strCache>
                <c:ptCount val="1"/>
                <c:pt idx="0">
                  <c:v>Durvalumab arm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'Incidences in risk groups by Tx'!$B$1:$G$1</c:f>
              <c:strCache>
                <c:ptCount val="6"/>
                <c:pt idx="0">
                  <c:v>Asia</c:v>
                </c:pt>
                <c:pt idx="1">
                  <c:v>Non-Asia</c:v>
                </c:pt>
                <c:pt idx="2">
                  <c:v>Non-squamous</c:v>
                </c:pt>
                <c:pt idx="3">
                  <c:v>Squamous</c:v>
                </c:pt>
                <c:pt idx="4">
                  <c:v>WHO PS 1</c:v>
                </c:pt>
                <c:pt idx="5">
                  <c:v>WHO PS 0</c:v>
                </c:pt>
              </c:strCache>
            </c:strRef>
          </c:cat>
          <c:val>
            <c:numRef>
              <c:f>'Incidences in risk groups by Tx'!$B$2:$G$2</c:f>
              <c:numCache>
                <c:formatCode>0.0</c:formatCode>
                <c:ptCount val="6"/>
                <c:pt idx="0">
                  <c:v>60.6</c:v>
                </c:pt>
                <c:pt idx="1">
                  <c:v>26</c:v>
                </c:pt>
                <c:pt idx="2">
                  <c:v>39.4</c:v>
                </c:pt>
                <c:pt idx="3">
                  <c:v>27.6</c:v>
                </c:pt>
                <c:pt idx="4">
                  <c:v>36.5</c:v>
                </c:pt>
                <c:pt idx="5">
                  <c:v>31.2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AF-499B-BD10-998586BD53BB}"/>
            </c:ext>
          </c:extLst>
        </c:ser>
        <c:ser>
          <c:idx val="1"/>
          <c:order val="1"/>
          <c:tx>
            <c:strRef>
              <c:f>'Incidences in risk groups by Tx'!$A$3</c:f>
              <c:strCache>
                <c:ptCount val="1"/>
                <c:pt idx="0">
                  <c:v>Placebo arm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0"/>
          <c:cat>
            <c:strRef>
              <c:f>'Incidences in risk groups by Tx'!$B$1:$G$1</c:f>
              <c:strCache>
                <c:ptCount val="6"/>
                <c:pt idx="0">
                  <c:v>Asia</c:v>
                </c:pt>
                <c:pt idx="1">
                  <c:v>Non-Asia</c:v>
                </c:pt>
                <c:pt idx="2">
                  <c:v>Non-squamous</c:v>
                </c:pt>
                <c:pt idx="3">
                  <c:v>Squamous</c:v>
                </c:pt>
                <c:pt idx="4">
                  <c:v>WHO PS 1</c:v>
                </c:pt>
                <c:pt idx="5">
                  <c:v>WHO PS 0</c:v>
                </c:pt>
              </c:strCache>
            </c:strRef>
          </c:cat>
          <c:val>
            <c:numRef>
              <c:f>'Incidences in risk groups by Tx'!$B$3:$G$3</c:f>
              <c:numCache>
                <c:formatCode>0.0</c:formatCode>
                <c:ptCount val="6"/>
                <c:pt idx="0">
                  <c:v>48.5</c:v>
                </c:pt>
                <c:pt idx="1">
                  <c:v>15.1</c:v>
                </c:pt>
                <c:pt idx="2">
                  <c:v>26.5</c:v>
                </c:pt>
                <c:pt idx="3">
                  <c:v>22.5</c:v>
                </c:pt>
                <c:pt idx="4">
                  <c:v>22.3</c:v>
                </c:pt>
                <c:pt idx="5">
                  <c:v>27.4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AF-499B-BD10-998586BD53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3039600"/>
        <c:axId val="1253036240"/>
      </c:barChart>
      <c:catAx>
        <c:axId val="1253039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53036240"/>
        <c:crosses val="autoZero"/>
        <c:auto val="1"/>
        <c:lblAlgn val="ctr"/>
        <c:lblOffset val="100"/>
        <c:noMultiLvlLbl val="0"/>
      </c:catAx>
      <c:valAx>
        <c:axId val="12530362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1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r>
                  <a:rPr lang="en-US" sz="1000" b="1" baseline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of patients</a:t>
                </a:r>
                <a:endParaRPr lang="en-US" sz="1000" b="1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53039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F2064A-D74A-A244-ACA2-79F13783B3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DF6990-62EA-C541-990D-EFA2E000DA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B5C2B07-9522-8F44-BBFD-9B95FBAA568C}" type="datetimeFigureOut">
              <a:rPr lang="en-US"/>
              <a:pPr>
                <a:defRPr/>
              </a:pPr>
              <a:t>9/27/19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207081-47D4-3D4D-9D5A-41672AC69A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C8D32D-9FC9-E54C-89BD-5836E2A137C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2438374-1095-894A-AE89-BA743B52BE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DEFDD3-B223-DA45-B55B-32C556836E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87CD98-3D3E-9849-80B3-543CA71913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B588ACA-A5AA-FA4B-9B3B-5E7068929592}" type="datetimeFigureOut">
              <a:rPr lang="en-US"/>
              <a:pPr>
                <a:defRPr/>
              </a:pPr>
              <a:t>9/27/19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E5DD504-33E7-0949-872D-A2B5CDF1B6B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4ACF900-91BB-9A4B-9C8F-A2AEBBB737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2C18A2-D58E-0D43-81B7-4DFBD4C113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0400D-AFFA-C049-B0B3-A829EE2EFA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A1C1748-1E02-0B4E-BB4B-60757D3D78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>
            <a:extLst>
              <a:ext uri="{FF2B5EF4-FFF2-40B4-BE49-F238E27FC236}">
                <a16:creationId xmlns:a16="http://schemas.microsoft.com/office/drawing/2014/main" id="{FBC3DDB8-E7AA-AA48-B042-638B62AD0F7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>
            <a:extLst>
              <a:ext uri="{FF2B5EF4-FFF2-40B4-BE49-F238E27FC236}">
                <a16:creationId xmlns:a16="http://schemas.microsoft.com/office/drawing/2014/main" id="{2775806F-0E30-4F45-8944-78EC587A7B6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A0B73815-DDBE-C843-8F08-4BC12310BA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FC871E2-10F8-DB42-921D-F71AB153186E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7238"/>
            <a:ext cx="6729412" cy="3784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938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7238"/>
            <a:ext cx="6729412" cy="3784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956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AD34A57-375D-0A4A-BBB0-4058C6ED46FE}"/>
              </a:ext>
            </a:extLst>
          </p:cNvPr>
          <p:cNvSpPr/>
          <p:nvPr/>
        </p:nvSpPr>
        <p:spPr>
          <a:xfrm>
            <a:off x="-21166" y="0"/>
            <a:ext cx="6076951" cy="68580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7491B178-756C-2A42-ADC0-4A3EA4431F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7" r="44241" b="20589"/>
          <a:stretch>
            <a:fillRect/>
          </a:stretch>
        </p:blipFill>
        <p:spPr bwMode="auto">
          <a:xfrm>
            <a:off x="-924984" y="0"/>
            <a:ext cx="698076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52DEAF-F880-7E40-85B0-C515157BECD9}"/>
              </a:ext>
            </a:extLst>
          </p:cNvPr>
          <p:cNvCxnSpPr/>
          <p:nvPr userDrawn="1"/>
        </p:nvCxnSpPr>
        <p:spPr>
          <a:xfrm>
            <a:off x="2063752" y="1666875"/>
            <a:ext cx="1014518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3">
            <a:extLst>
              <a:ext uri="{FF2B5EF4-FFF2-40B4-BE49-F238E27FC236}">
                <a16:creationId xmlns:a16="http://schemas.microsoft.com/office/drawing/2014/main" id="{9BA8CAAF-DE3B-6B41-9A0B-B069C9142E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69" y="306390"/>
            <a:ext cx="3706284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D9265E-C733-AB4A-B830-C637B96E3927}"/>
              </a:ext>
            </a:extLst>
          </p:cNvPr>
          <p:cNvSpPr/>
          <p:nvPr userDrawn="1"/>
        </p:nvSpPr>
        <p:spPr>
          <a:xfrm>
            <a:off x="-21166" y="6569076"/>
            <a:ext cx="12230100" cy="288925"/>
          </a:xfrm>
          <a:prstGeom prst="rect">
            <a:avLst/>
          </a:prstGeom>
          <a:solidFill>
            <a:srgbClr val="767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1037" y="4119592"/>
            <a:ext cx="5488163" cy="45240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="0" i="0" cap="none" spc="0" baseline="0">
                <a:solidFill>
                  <a:schemeClr val="bg1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 algn="ctr">
              <a:buNone/>
              <a:defRPr sz="2200"/>
            </a:lvl2pPr>
            <a:lvl3pPr marL="914377" indent="0" algn="ctr">
              <a:buNone/>
              <a:defRPr sz="22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743200" y="1143001"/>
            <a:ext cx="5488163" cy="2941364"/>
          </a:xfrm>
          <a:prstGeom prst="rect">
            <a:avLst/>
          </a:prstGeom>
        </p:spPr>
        <p:txBody>
          <a:bodyPr lIns="274320" anchor="b">
            <a:normAutofit/>
          </a:bodyPr>
          <a:lstStyle>
            <a:lvl1pPr algn="l">
              <a:lnSpc>
                <a:spcPct val="100000"/>
              </a:lnSpc>
              <a:defRPr sz="4000" b="0" i="0" spc="-100" baseline="0">
                <a:solidFill>
                  <a:srgbClr val="80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324540" y="4572000"/>
            <a:ext cx="5486400" cy="609600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tabLst/>
              <a:defRPr sz="2000">
                <a:solidFill>
                  <a:schemeClr val="bg1">
                    <a:lumMod val="1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884CCB-DAAB-9747-B4FB-D847D93FCD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7795-4676-6048-B662-418360F742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69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4AC81B7-AE25-B441-ACD5-8D9D17D72204}"/>
              </a:ext>
            </a:extLst>
          </p:cNvPr>
          <p:cNvSpPr/>
          <p:nvPr userDrawn="1"/>
        </p:nvSpPr>
        <p:spPr>
          <a:xfrm>
            <a:off x="0" y="289"/>
            <a:ext cx="12192000" cy="369253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681" tIns="45681" rIns="45681" bIns="45681" spcCol="38063">
            <a:spAutoFit/>
          </a:bodyPr>
          <a:lstStyle/>
          <a:p>
            <a:pPr eaLnBrk="1" hangingPunct="1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6191"/>
            <a:ext cx="10515600" cy="13250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3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C07BE15C-6CB8-B744-B16B-80C46A0B69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4134" y="5946777"/>
            <a:ext cx="11243733" cy="730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68515" tIns="34275" rIns="68515" bIns="34275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z="240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7"/>
            <a:ext cx="11277600" cy="8000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6C15AE-0937-F14C-99D5-76F7E38634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-1871133" y="6534149"/>
            <a:ext cx="1295400" cy="323851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>
                    <a:tint val="75000"/>
                  </a:srgbClr>
                </a:solidFill>
                <a:latin typeface="Arial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05B5E-B7A2-B14A-BEAB-EA8E1E1B8B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-1871133" y="6003926"/>
            <a:ext cx="1295400" cy="4286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>
                    <a:tint val="75000"/>
                  </a:srgbClr>
                </a:solidFill>
                <a:latin typeface="Arial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7F05A-E518-E742-9061-70DAF3C59A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85D20AC-7DD9-A245-ACFB-1B5BA3851B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26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AD34A57-375D-0A4A-BBB0-4058C6ED46FE}"/>
              </a:ext>
            </a:extLst>
          </p:cNvPr>
          <p:cNvSpPr/>
          <p:nvPr/>
        </p:nvSpPr>
        <p:spPr>
          <a:xfrm>
            <a:off x="-21166" y="0"/>
            <a:ext cx="6076951" cy="68580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7491B178-756C-2A42-ADC0-4A3EA4431F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7" r="44241" b="20589"/>
          <a:stretch>
            <a:fillRect/>
          </a:stretch>
        </p:blipFill>
        <p:spPr bwMode="auto">
          <a:xfrm>
            <a:off x="-924984" y="0"/>
            <a:ext cx="698076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52DEAF-F880-7E40-85B0-C515157BECD9}"/>
              </a:ext>
            </a:extLst>
          </p:cNvPr>
          <p:cNvCxnSpPr/>
          <p:nvPr userDrawn="1"/>
        </p:nvCxnSpPr>
        <p:spPr>
          <a:xfrm>
            <a:off x="2063752" y="1666875"/>
            <a:ext cx="1014518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3">
            <a:extLst>
              <a:ext uri="{FF2B5EF4-FFF2-40B4-BE49-F238E27FC236}">
                <a16:creationId xmlns:a16="http://schemas.microsoft.com/office/drawing/2014/main" id="{9BA8CAAF-DE3B-6B41-9A0B-B069C9142E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69" y="306390"/>
            <a:ext cx="3706284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D9265E-C733-AB4A-B830-C637B96E3927}"/>
              </a:ext>
            </a:extLst>
          </p:cNvPr>
          <p:cNvSpPr/>
          <p:nvPr userDrawn="1"/>
        </p:nvSpPr>
        <p:spPr>
          <a:xfrm>
            <a:off x="-21166" y="6569076"/>
            <a:ext cx="12230100" cy="288925"/>
          </a:xfrm>
          <a:prstGeom prst="rect">
            <a:avLst/>
          </a:prstGeom>
          <a:solidFill>
            <a:srgbClr val="767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1037" y="4119592"/>
            <a:ext cx="5488163" cy="45240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="0" i="0" cap="none" spc="0" baseline="0">
                <a:solidFill>
                  <a:schemeClr val="bg1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 algn="ctr">
              <a:buNone/>
              <a:defRPr sz="2200"/>
            </a:lvl2pPr>
            <a:lvl3pPr marL="914377" indent="0" algn="ctr">
              <a:buNone/>
              <a:defRPr sz="22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743200" y="1143001"/>
            <a:ext cx="5488163" cy="2941364"/>
          </a:xfrm>
          <a:prstGeom prst="rect">
            <a:avLst/>
          </a:prstGeom>
        </p:spPr>
        <p:txBody>
          <a:bodyPr lIns="274320" anchor="b">
            <a:normAutofit/>
          </a:bodyPr>
          <a:lstStyle>
            <a:lvl1pPr algn="l">
              <a:lnSpc>
                <a:spcPct val="100000"/>
              </a:lnSpc>
              <a:defRPr sz="4000" b="0" i="0" spc="-100" baseline="0">
                <a:solidFill>
                  <a:srgbClr val="80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324540" y="4572000"/>
            <a:ext cx="5486400" cy="609600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tabLst/>
              <a:defRPr sz="2000">
                <a:solidFill>
                  <a:schemeClr val="bg1">
                    <a:lumMod val="1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884CCB-DAAB-9747-B4FB-D847D93FCD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7795-4676-6048-B662-418360F742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4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Word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11810" y="1902500"/>
            <a:ext cx="9575292" cy="3299085"/>
          </a:xfrm>
        </p:spPr>
        <p:txBody>
          <a:bodyPr anchor="t">
            <a:normAutofit/>
          </a:bodyPr>
          <a:lstStyle>
            <a:lvl1pPr marL="285744" indent="-285744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 sz="3200" baseline="0"/>
            </a:lvl1pPr>
            <a:lvl2pPr marL="502907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ED3BB0-FCFE-5040-899B-217718E8568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801F4-7410-3D49-9279-4509E01019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856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74697"/>
            <a:ext cx="11328400" cy="105910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495720"/>
            <a:ext cx="11328400" cy="4198069"/>
          </a:xfrm>
        </p:spPr>
        <p:txBody>
          <a:bodyPr/>
          <a:lstStyle>
            <a:lvl1pPr marL="177630" indent="-17763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31883" y="5805085"/>
            <a:ext cx="5111164" cy="536555"/>
          </a:xfrm>
        </p:spPr>
        <p:txBody>
          <a:bodyPr rIns="0" bIns="0" anchor="b"/>
          <a:lstStyle>
            <a:lvl1pPr marL="0" indent="0">
              <a:spcAft>
                <a:spcPts val="0"/>
              </a:spcAft>
              <a:buNone/>
              <a:defRPr sz="800">
                <a:solidFill>
                  <a:schemeClr val="tx1"/>
                </a:solidFill>
              </a:defRPr>
            </a:lvl1pPr>
            <a:lvl2pPr marL="177630" indent="0">
              <a:buNone/>
              <a:defRPr sz="1200"/>
            </a:lvl2pPr>
            <a:lvl3pPr marL="360020" indent="0">
              <a:buNone/>
              <a:defRPr sz="1200"/>
            </a:lvl3pPr>
            <a:lvl4pPr marL="1370308" indent="0">
              <a:buNone/>
              <a:defRPr sz="1200"/>
            </a:lvl4pPr>
            <a:lvl5pPr marL="1827089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5656084" y="5805085"/>
            <a:ext cx="4759229" cy="536555"/>
          </a:xfrm>
        </p:spPr>
        <p:txBody>
          <a:bodyPr rIns="0" bIns="0" anchor="b"/>
          <a:lstStyle>
            <a:lvl1pPr marL="0" indent="0" algn="r">
              <a:spcAft>
                <a:spcPts val="0"/>
              </a:spcAft>
              <a:buNone/>
              <a:defRPr sz="800">
                <a:solidFill>
                  <a:schemeClr val="tx1"/>
                </a:solidFill>
              </a:defRPr>
            </a:lvl1pPr>
            <a:lvl2pPr marL="177630" indent="0">
              <a:buNone/>
              <a:defRPr sz="1200"/>
            </a:lvl2pPr>
            <a:lvl3pPr marL="360020" indent="0">
              <a:buNone/>
              <a:defRPr sz="1200"/>
            </a:lvl3pPr>
            <a:lvl4pPr marL="1370308" indent="0">
              <a:buNone/>
              <a:defRPr sz="1200"/>
            </a:lvl4pPr>
            <a:lvl5pPr marL="1827089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710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4AC81B7-AE25-B441-ACD5-8D9D17D72204}"/>
              </a:ext>
            </a:extLst>
          </p:cNvPr>
          <p:cNvSpPr/>
          <p:nvPr userDrawn="1"/>
        </p:nvSpPr>
        <p:spPr>
          <a:xfrm>
            <a:off x="0" y="289"/>
            <a:ext cx="12192000" cy="369253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681" tIns="45681" rIns="45681" bIns="45681" spcCol="38063">
            <a:spAutoFit/>
          </a:bodyPr>
          <a:lstStyle/>
          <a:p>
            <a:pPr eaLnBrk="1" hangingPunct="1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6191"/>
            <a:ext cx="10515600" cy="13250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6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AD34A57-375D-0A4A-BBB0-4058C6ED46FE}"/>
              </a:ext>
            </a:extLst>
          </p:cNvPr>
          <p:cNvSpPr/>
          <p:nvPr/>
        </p:nvSpPr>
        <p:spPr>
          <a:xfrm>
            <a:off x="-21166" y="0"/>
            <a:ext cx="6076951" cy="68580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7491B178-756C-2A42-ADC0-4A3EA4431F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7" r="44241" b="20589"/>
          <a:stretch>
            <a:fillRect/>
          </a:stretch>
        </p:blipFill>
        <p:spPr bwMode="auto">
          <a:xfrm>
            <a:off x="-924984" y="0"/>
            <a:ext cx="698076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52DEAF-F880-7E40-85B0-C515157BECD9}"/>
              </a:ext>
            </a:extLst>
          </p:cNvPr>
          <p:cNvCxnSpPr/>
          <p:nvPr userDrawn="1"/>
        </p:nvCxnSpPr>
        <p:spPr>
          <a:xfrm>
            <a:off x="2063752" y="1666875"/>
            <a:ext cx="1014518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3">
            <a:extLst>
              <a:ext uri="{FF2B5EF4-FFF2-40B4-BE49-F238E27FC236}">
                <a16:creationId xmlns:a16="http://schemas.microsoft.com/office/drawing/2014/main" id="{9BA8CAAF-DE3B-6B41-9A0B-B069C9142E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69" y="306390"/>
            <a:ext cx="3706284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D9265E-C733-AB4A-B830-C637B96E3927}"/>
              </a:ext>
            </a:extLst>
          </p:cNvPr>
          <p:cNvSpPr/>
          <p:nvPr userDrawn="1"/>
        </p:nvSpPr>
        <p:spPr>
          <a:xfrm>
            <a:off x="-21166" y="6569076"/>
            <a:ext cx="12230100" cy="288925"/>
          </a:xfrm>
          <a:prstGeom prst="rect">
            <a:avLst/>
          </a:prstGeom>
          <a:solidFill>
            <a:srgbClr val="767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1037" y="4119592"/>
            <a:ext cx="5488163" cy="45240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="0" i="0" cap="none" spc="0" baseline="0">
                <a:solidFill>
                  <a:schemeClr val="bg1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 algn="ctr">
              <a:buNone/>
              <a:defRPr sz="2200"/>
            </a:lvl2pPr>
            <a:lvl3pPr marL="914377" indent="0" algn="ctr">
              <a:buNone/>
              <a:defRPr sz="22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743200" y="1143001"/>
            <a:ext cx="5488163" cy="2941364"/>
          </a:xfrm>
          <a:prstGeom prst="rect">
            <a:avLst/>
          </a:prstGeom>
        </p:spPr>
        <p:txBody>
          <a:bodyPr lIns="274320" anchor="b">
            <a:normAutofit/>
          </a:bodyPr>
          <a:lstStyle>
            <a:lvl1pPr algn="l">
              <a:lnSpc>
                <a:spcPct val="100000"/>
              </a:lnSpc>
              <a:defRPr sz="4000" b="0" i="0" spc="-100" baseline="0">
                <a:solidFill>
                  <a:srgbClr val="80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324540" y="4572000"/>
            <a:ext cx="5486400" cy="609600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tabLst/>
              <a:defRPr sz="2000">
                <a:solidFill>
                  <a:schemeClr val="bg1">
                    <a:lumMod val="1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884CCB-DAAB-9747-B4FB-D847D93FCD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7795-4676-6048-B662-418360F742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74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Word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11810" y="1902500"/>
            <a:ext cx="9575292" cy="3299085"/>
          </a:xfrm>
        </p:spPr>
        <p:txBody>
          <a:bodyPr anchor="t">
            <a:normAutofit/>
          </a:bodyPr>
          <a:lstStyle>
            <a:lvl1pPr marL="285744" indent="-285744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 sz="3200" baseline="0"/>
            </a:lvl1pPr>
            <a:lvl2pPr marL="502907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ED3BB0-FCFE-5040-899B-217718E8568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801F4-7410-3D49-9279-4509E01019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486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74697"/>
            <a:ext cx="11328400" cy="105910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495720"/>
            <a:ext cx="11328400" cy="4198069"/>
          </a:xfrm>
        </p:spPr>
        <p:txBody>
          <a:bodyPr/>
          <a:lstStyle>
            <a:lvl1pPr marL="177630" indent="-17763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31883" y="5805085"/>
            <a:ext cx="5111164" cy="536555"/>
          </a:xfrm>
        </p:spPr>
        <p:txBody>
          <a:bodyPr rIns="0" bIns="0" anchor="b"/>
          <a:lstStyle>
            <a:lvl1pPr marL="0" indent="0">
              <a:spcAft>
                <a:spcPts val="0"/>
              </a:spcAft>
              <a:buNone/>
              <a:defRPr sz="800">
                <a:solidFill>
                  <a:schemeClr val="tx1"/>
                </a:solidFill>
              </a:defRPr>
            </a:lvl1pPr>
            <a:lvl2pPr marL="177630" indent="0">
              <a:buNone/>
              <a:defRPr sz="1200"/>
            </a:lvl2pPr>
            <a:lvl3pPr marL="360020" indent="0">
              <a:buNone/>
              <a:defRPr sz="1200"/>
            </a:lvl3pPr>
            <a:lvl4pPr marL="1370308" indent="0">
              <a:buNone/>
              <a:defRPr sz="1200"/>
            </a:lvl4pPr>
            <a:lvl5pPr marL="1827089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5656084" y="5805085"/>
            <a:ext cx="4759229" cy="536555"/>
          </a:xfrm>
        </p:spPr>
        <p:txBody>
          <a:bodyPr rIns="0" bIns="0" anchor="b"/>
          <a:lstStyle>
            <a:lvl1pPr marL="0" indent="0" algn="r">
              <a:spcAft>
                <a:spcPts val="0"/>
              </a:spcAft>
              <a:buNone/>
              <a:defRPr sz="800">
                <a:solidFill>
                  <a:schemeClr val="tx1"/>
                </a:solidFill>
              </a:defRPr>
            </a:lvl1pPr>
            <a:lvl2pPr marL="177630" indent="0">
              <a:buNone/>
              <a:defRPr sz="1200"/>
            </a:lvl2pPr>
            <a:lvl3pPr marL="360020" indent="0">
              <a:buNone/>
              <a:defRPr sz="1200"/>
            </a:lvl3pPr>
            <a:lvl4pPr marL="1370308" indent="0">
              <a:buNone/>
              <a:defRPr sz="1200"/>
            </a:lvl4pPr>
            <a:lvl5pPr marL="1827089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479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4AC81B7-AE25-B441-ACD5-8D9D17D72204}"/>
              </a:ext>
            </a:extLst>
          </p:cNvPr>
          <p:cNvSpPr/>
          <p:nvPr userDrawn="1"/>
        </p:nvSpPr>
        <p:spPr>
          <a:xfrm>
            <a:off x="0" y="289"/>
            <a:ext cx="12192000" cy="369253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681" tIns="45681" rIns="45681" bIns="45681" spcCol="38063">
            <a:spAutoFit/>
          </a:bodyPr>
          <a:lstStyle/>
          <a:p>
            <a:pPr eaLnBrk="1" hangingPunct="1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6191"/>
            <a:ext cx="10515600" cy="13250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01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630FBC-D2CB-AD40-8F3F-1B57C217218A}"/>
              </a:ext>
            </a:extLst>
          </p:cNvPr>
          <p:cNvSpPr/>
          <p:nvPr/>
        </p:nvSpPr>
        <p:spPr>
          <a:xfrm>
            <a:off x="101600" y="3498851"/>
            <a:ext cx="296333" cy="1482725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D1265AA-7E9D-3846-8240-001D51661BDE}"/>
              </a:ext>
            </a:extLst>
          </p:cNvPr>
          <p:cNvCxnSpPr/>
          <p:nvPr userDrawn="1"/>
        </p:nvCxnSpPr>
        <p:spPr>
          <a:xfrm>
            <a:off x="0" y="166687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0">
            <a:extLst>
              <a:ext uri="{FF2B5EF4-FFF2-40B4-BE49-F238E27FC236}">
                <a16:creationId xmlns:a16="http://schemas.microsoft.com/office/drawing/2014/main" id="{2ACB84C3-B853-1440-B1B3-A77152E517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69" y="306390"/>
            <a:ext cx="3706284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52F47A1-C0C2-8A4E-970F-2B83CD91D1CE}"/>
              </a:ext>
            </a:extLst>
          </p:cNvPr>
          <p:cNvSpPr/>
          <p:nvPr userDrawn="1"/>
        </p:nvSpPr>
        <p:spPr>
          <a:xfrm>
            <a:off x="10502902" y="1784349"/>
            <a:ext cx="1073151" cy="4819651"/>
          </a:xfrm>
          <a:prstGeom prst="rect">
            <a:avLst/>
          </a:prstGeom>
          <a:solidFill>
            <a:srgbClr val="8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F09C9E-4097-F74B-A46A-8F6A92D75F6E}"/>
              </a:ext>
            </a:extLst>
          </p:cNvPr>
          <p:cNvSpPr/>
          <p:nvPr userDrawn="1"/>
        </p:nvSpPr>
        <p:spPr>
          <a:xfrm>
            <a:off x="11129435" y="1752600"/>
            <a:ext cx="1073151" cy="4819651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40549D-8D41-A348-BB27-E6807B6EE54D}"/>
              </a:ext>
            </a:extLst>
          </p:cNvPr>
          <p:cNvSpPr/>
          <p:nvPr userDrawn="1"/>
        </p:nvSpPr>
        <p:spPr>
          <a:xfrm>
            <a:off x="0" y="6569076"/>
            <a:ext cx="12211051" cy="288925"/>
          </a:xfrm>
          <a:prstGeom prst="rect">
            <a:avLst/>
          </a:prstGeom>
          <a:solidFill>
            <a:srgbClr val="767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486401" y="1753047"/>
            <a:ext cx="5642351" cy="481920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" y="2039631"/>
            <a:ext cx="5488163" cy="2941364"/>
          </a:xfrm>
          <a:prstGeom prst="rect">
            <a:avLst/>
          </a:prstGeom>
        </p:spPr>
        <p:txBody>
          <a:bodyPr lIns="274320" anchor="b">
            <a:normAutofit/>
          </a:bodyPr>
          <a:lstStyle>
            <a:lvl1pPr algn="l">
              <a:lnSpc>
                <a:spcPct val="100000"/>
              </a:lnSpc>
              <a:defRPr sz="4000" b="0" i="0" spc="-100" baseline="0">
                <a:solidFill>
                  <a:srgbClr val="80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914400" y="5105400"/>
            <a:ext cx="4775200" cy="45240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="0" i="0" cap="none" spc="0" baseline="0">
                <a:solidFill>
                  <a:schemeClr val="bg1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 algn="ctr">
              <a:buNone/>
              <a:defRPr sz="2200"/>
            </a:lvl2pPr>
            <a:lvl3pPr marL="914377" indent="0" algn="ctr">
              <a:buNone/>
              <a:defRPr sz="22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15933" y="5557808"/>
            <a:ext cx="4773667" cy="609600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tabLst/>
              <a:defRPr sz="2000">
                <a:solidFill>
                  <a:schemeClr val="bg1">
                    <a:lumMod val="1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96A7CDB-B3C4-8B43-AB3B-1541A7F767E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A2959-6BF4-3B45-9A33-C63012492A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115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3CCB0BF-03F7-CD4B-9DEC-BC4CC7CD0898}"/>
              </a:ext>
            </a:extLst>
          </p:cNvPr>
          <p:cNvCxnSpPr/>
          <p:nvPr userDrawn="1"/>
        </p:nvCxnSpPr>
        <p:spPr>
          <a:xfrm>
            <a:off x="0" y="3886200"/>
            <a:ext cx="12192000" cy="0"/>
          </a:xfrm>
          <a:prstGeom prst="line">
            <a:avLst/>
          </a:prstGeom>
          <a:ln w="3175">
            <a:solidFill>
              <a:srgbClr val="7676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90A1840E-1916-7A4C-9C58-4425EBB055AE}"/>
              </a:ext>
            </a:extLst>
          </p:cNvPr>
          <p:cNvSpPr/>
          <p:nvPr userDrawn="1"/>
        </p:nvSpPr>
        <p:spPr>
          <a:xfrm>
            <a:off x="996951" y="3352800"/>
            <a:ext cx="10193867" cy="10668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A675135D-0FEC-6245-AAC4-8661FD3202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69" y="306390"/>
            <a:ext cx="3706284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9D747A8-F3CD-6240-BC65-045AD32786AE}"/>
              </a:ext>
            </a:extLst>
          </p:cNvPr>
          <p:cNvSpPr/>
          <p:nvPr userDrawn="1"/>
        </p:nvSpPr>
        <p:spPr>
          <a:xfrm>
            <a:off x="0" y="6569076"/>
            <a:ext cx="12211051" cy="288925"/>
          </a:xfrm>
          <a:prstGeom prst="rect">
            <a:avLst/>
          </a:prstGeom>
          <a:solidFill>
            <a:srgbClr val="767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itle Placeholder 12"/>
          <p:cNvSpPr>
            <a:spLocks noGrp="1"/>
          </p:cNvSpPr>
          <p:nvPr>
            <p:ph type="title"/>
          </p:nvPr>
        </p:nvSpPr>
        <p:spPr>
          <a:xfrm>
            <a:off x="1528065" y="3532864"/>
            <a:ext cx="9139937" cy="706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1239010-B7F6-804A-A03D-C663270F9D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4A4CD-E0FB-D74E-A2A1-7E896F6EB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574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11810" y="1902500"/>
            <a:ext cx="9575292" cy="3299085"/>
          </a:xfrm>
        </p:spPr>
        <p:txBody>
          <a:bodyPr anchor="t">
            <a:normAutofit/>
          </a:bodyPr>
          <a:lstStyle>
            <a:lvl1pPr marL="285744" indent="-285744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 sz="3200" baseline="0"/>
            </a:lvl1pPr>
            <a:lvl2pPr marL="502907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ED3BB0-FCFE-5040-899B-217718E8568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801F4-7410-3D49-9279-4509E01019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F7CE134-E2E1-4642-A58D-5C8EE6E57E37}"/>
              </a:ext>
            </a:extLst>
          </p:cNvPr>
          <p:cNvSpPr/>
          <p:nvPr userDrawn="1"/>
        </p:nvSpPr>
        <p:spPr>
          <a:xfrm>
            <a:off x="10490201" y="1417637"/>
            <a:ext cx="1073151" cy="4819651"/>
          </a:xfrm>
          <a:prstGeom prst="rect">
            <a:avLst/>
          </a:prstGeom>
          <a:solidFill>
            <a:srgbClr val="8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73BD6F-6172-C143-865B-109DCF208F9C}"/>
              </a:ext>
            </a:extLst>
          </p:cNvPr>
          <p:cNvSpPr/>
          <p:nvPr userDrawn="1"/>
        </p:nvSpPr>
        <p:spPr>
          <a:xfrm>
            <a:off x="11116735" y="1417637"/>
            <a:ext cx="1073151" cy="4819651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" y="1417637"/>
            <a:ext cx="11116019" cy="4819339"/>
          </a:xfr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AC0934E-170F-D142-878E-2657FEC3D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2B98B-0DEE-1745-9A80-62D1666A3A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362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s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>
            <a:extLst>
              <a:ext uri="{FF2B5EF4-FFF2-40B4-BE49-F238E27FC236}">
                <a16:creationId xmlns:a16="http://schemas.microsoft.com/office/drawing/2014/main" id="{8FBD20FC-C744-714F-B412-C53856114C2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9734553" y="1784351"/>
            <a:ext cx="1382183" cy="3417888"/>
            <a:chOff x="7063151" y="1784404"/>
            <a:chExt cx="1273864" cy="481933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A74E3F9-FD86-4540-A565-C1A47B56353A}"/>
                </a:ext>
              </a:extLst>
            </p:cNvPr>
            <p:cNvSpPr/>
            <p:nvPr userDrawn="1"/>
          </p:nvSpPr>
          <p:spPr>
            <a:xfrm>
              <a:off x="7063151" y="1784404"/>
              <a:ext cx="803725" cy="4819338"/>
            </a:xfrm>
            <a:prstGeom prst="rect">
              <a:avLst/>
            </a:prstGeom>
            <a:solidFill>
              <a:srgbClr val="8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45ED10-DF12-8740-8BE2-DE295DF76C2A}"/>
                </a:ext>
              </a:extLst>
            </p:cNvPr>
            <p:cNvSpPr/>
            <p:nvPr userDrawn="1"/>
          </p:nvSpPr>
          <p:spPr>
            <a:xfrm>
              <a:off x="7533290" y="1784404"/>
              <a:ext cx="803725" cy="4819338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87427" y="1785080"/>
            <a:ext cx="4396215" cy="3416459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884336" y="1784404"/>
            <a:ext cx="3850217" cy="3417835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9AD4702-1169-B84B-9B84-A3B47C53339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2A13-DE45-884C-A71A-62FD7233F3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497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3B7DEB0-CEDD-B44D-989E-063329909649}"/>
              </a:ext>
            </a:extLst>
          </p:cNvPr>
          <p:cNvSpPr/>
          <p:nvPr userDrawn="1"/>
        </p:nvSpPr>
        <p:spPr>
          <a:xfrm>
            <a:off x="569384" y="1066800"/>
            <a:ext cx="11013016" cy="4546600"/>
          </a:xfrm>
          <a:prstGeom prst="rect">
            <a:avLst/>
          </a:prstGeom>
          <a:solidFill>
            <a:srgbClr val="8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Shape 2708">
            <a:extLst>
              <a:ext uri="{FF2B5EF4-FFF2-40B4-BE49-F238E27FC236}">
                <a16:creationId xmlns:a16="http://schemas.microsoft.com/office/drawing/2014/main" id="{CABC6131-2B4F-254A-8389-FFB82FE0FD49}"/>
              </a:ext>
            </a:extLst>
          </p:cNvPr>
          <p:cNvSpPr/>
          <p:nvPr userDrawn="1"/>
        </p:nvSpPr>
        <p:spPr>
          <a:xfrm>
            <a:off x="10737851" y="4679951"/>
            <a:ext cx="514349" cy="385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miter lim="400000"/>
          </a:ln>
        </p:spPr>
        <p:txBody>
          <a:bodyPr lIns="14284" tIns="14284" rIns="14284" bIns="14284" anchor="ctr"/>
          <a:lstStyle/>
          <a:p>
            <a:pPr defTabSz="171394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Media Placeholder 2"/>
          <p:cNvSpPr>
            <a:spLocks noGrp="1"/>
          </p:cNvSpPr>
          <p:nvPr>
            <p:ph type="media" sz="quarter" idx="11"/>
          </p:nvPr>
        </p:nvSpPr>
        <p:spPr>
          <a:xfrm>
            <a:off x="837120" y="1252517"/>
            <a:ext cx="9497729" cy="3812788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media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3F778F9-97F8-654A-AB7F-BF52DC6A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6EF51-0108-CC4C-A553-9097B1053B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66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A3CD6E3-CC1E-4D4F-81D6-EBE3E03AABD9}"/>
              </a:ext>
            </a:extLst>
          </p:cNvPr>
          <p:cNvCxnSpPr/>
          <p:nvPr userDrawn="1"/>
        </p:nvCxnSpPr>
        <p:spPr>
          <a:xfrm>
            <a:off x="0" y="2716213"/>
            <a:ext cx="1251796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3A6170F-2130-7242-B20F-A3439B115E0F}"/>
              </a:ext>
            </a:extLst>
          </p:cNvPr>
          <p:cNvSpPr/>
          <p:nvPr userDrawn="1"/>
        </p:nvSpPr>
        <p:spPr>
          <a:xfrm>
            <a:off x="996951" y="1901826"/>
            <a:ext cx="10193867" cy="18161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8561AE64-3958-6C4B-B3CA-3E3CB54265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69" y="306390"/>
            <a:ext cx="3706284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Placeholder 12"/>
          <p:cNvSpPr>
            <a:spLocks noGrp="1"/>
          </p:cNvSpPr>
          <p:nvPr>
            <p:ph type="title"/>
          </p:nvPr>
        </p:nvSpPr>
        <p:spPr>
          <a:xfrm>
            <a:off x="1528065" y="2362733"/>
            <a:ext cx="9559036" cy="706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784350" y="4179223"/>
            <a:ext cx="9302751" cy="2019300"/>
          </a:xfrm>
        </p:spPr>
        <p:txBody>
          <a:bodyPr/>
          <a:lstStyle>
            <a:lvl1pPr marL="0" indent="0">
              <a:buNone/>
              <a:defRPr sz="3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2485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74697"/>
            <a:ext cx="11328400" cy="105910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495720"/>
            <a:ext cx="11328400" cy="4198069"/>
          </a:xfrm>
        </p:spPr>
        <p:txBody>
          <a:bodyPr/>
          <a:lstStyle>
            <a:lvl1pPr marL="177630" indent="-17763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31883" y="5805085"/>
            <a:ext cx="5111164" cy="536555"/>
          </a:xfrm>
        </p:spPr>
        <p:txBody>
          <a:bodyPr rIns="0" bIns="0" anchor="b"/>
          <a:lstStyle>
            <a:lvl1pPr marL="0" indent="0">
              <a:spcAft>
                <a:spcPts val="0"/>
              </a:spcAft>
              <a:buNone/>
              <a:defRPr sz="800">
                <a:solidFill>
                  <a:schemeClr val="tx1"/>
                </a:solidFill>
              </a:defRPr>
            </a:lvl1pPr>
            <a:lvl2pPr marL="177630" indent="0">
              <a:buNone/>
              <a:defRPr sz="1200"/>
            </a:lvl2pPr>
            <a:lvl3pPr marL="360020" indent="0">
              <a:buNone/>
              <a:defRPr sz="1200"/>
            </a:lvl3pPr>
            <a:lvl4pPr marL="1370308" indent="0">
              <a:buNone/>
              <a:defRPr sz="1200"/>
            </a:lvl4pPr>
            <a:lvl5pPr marL="1827089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5656084" y="5805085"/>
            <a:ext cx="4759229" cy="536555"/>
          </a:xfrm>
        </p:spPr>
        <p:txBody>
          <a:bodyPr rIns="0" bIns="0" anchor="b"/>
          <a:lstStyle>
            <a:lvl1pPr marL="0" indent="0" algn="r">
              <a:spcAft>
                <a:spcPts val="0"/>
              </a:spcAft>
              <a:buNone/>
              <a:defRPr sz="800">
                <a:solidFill>
                  <a:schemeClr val="tx1"/>
                </a:solidFill>
              </a:defRPr>
            </a:lvl1pPr>
            <a:lvl2pPr marL="177630" indent="0">
              <a:buNone/>
              <a:defRPr sz="1200"/>
            </a:lvl2pPr>
            <a:lvl3pPr marL="360020" indent="0">
              <a:buNone/>
              <a:defRPr sz="1200"/>
            </a:lvl3pPr>
            <a:lvl4pPr marL="1370308" indent="0">
              <a:buNone/>
              <a:defRPr sz="1200"/>
            </a:lvl4pPr>
            <a:lvl5pPr marL="1827089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516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E1086A7-AC65-CB4B-B9DB-CEAAEED9DA22}"/>
              </a:ext>
            </a:extLst>
          </p:cNvPr>
          <p:cNvSpPr/>
          <p:nvPr/>
        </p:nvSpPr>
        <p:spPr>
          <a:xfrm>
            <a:off x="0" y="6569076"/>
            <a:ext cx="12192000" cy="288925"/>
          </a:xfrm>
          <a:prstGeom prst="rect">
            <a:avLst/>
          </a:prstGeom>
          <a:solidFill>
            <a:srgbClr val="767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350BDA8-510A-9E46-BFD4-BF07E498CEF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107017" y="1768477"/>
            <a:ext cx="9980083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73AA967-DFD0-824F-A7A0-F0E3BB201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1269" y="6556377"/>
            <a:ext cx="1208617" cy="301625"/>
          </a:xfrm>
          <a:prstGeom prst="rect">
            <a:avLst/>
          </a:prstGeom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E1255D3-225A-E34F-BF22-858D1A9C96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29" name="Picture 12">
            <a:extLst>
              <a:ext uri="{FF2B5EF4-FFF2-40B4-BE49-F238E27FC236}">
                <a16:creationId xmlns:a16="http://schemas.microsoft.com/office/drawing/2014/main" id="{E11381C3-B97D-194B-A4D2-563F85ECF98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5802314"/>
            <a:ext cx="2252133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59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82" r:id="rId12"/>
    <p:sldLayoutId id="2147483783" r:id="rId13"/>
    <p:sldLayoutId id="2147483784" r:id="rId14"/>
    <p:sldLayoutId id="2147483785" r:id="rId15"/>
    <p:sldLayoutId id="2147483798" r:id="rId16"/>
    <p:sldLayoutId id="2147483799" r:id="rId17"/>
    <p:sldLayoutId id="2147483800" r:id="rId18"/>
    <p:sldLayoutId id="2147483801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kern="1200" spc="-60">
          <a:solidFill>
            <a:srgbClr val="800000"/>
          </a:solidFill>
          <a:latin typeface="Arial" charset="0"/>
          <a:ea typeface="Arial" charset="0"/>
          <a:cs typeface="Arial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5pPr>
      <a:lvl6pPr marL="457189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6pPr>
      <a:lvl7pPr marL="914377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7pPr>
      <a:lvl8pPr marL="1371566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8pPr>
      <a:lvl9pPr marL="1828754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9pPr>
    </p:titleStyle>
    <p:bodyStyle>
      <a:lvl1pPr marL="182558" indent="-182558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Font typeface="Wingdings" pitchFamily="2" charset="2"/>
        <a:buChar char="§"/>
        <a:defRPr sz="3200" kern="1200">
          <a:solidFill>
            <a:srgbClr val="171714"/>
          </a:solidFill>
          <a:latin typeface="Arial" charset="0"/>
          <a:ea typeface="Arial" charset="0"/>
          <a:cs typeface="Arial" charset="0"/>
        </a:defRPr>
      </a:lvl1pPr>
      <a:lvl2pPr marL="685783" indent="-182558" algn="l" rtl="0" eaLnBrk="0" fontAlgn="base" hangingPunct="0">
        <a:lnSpc>
          <a:spcPct val="90000"/>
        </a:lnSpc>
        <a:spcBef>
          <a:spcPts val="251"/>
        </a:spcBef>
        <a:spcAft>
          <a:spcPts val="251"/>
        </a:spcAft>
        <a:buFont typeface="Wingdings" pitchFamily="2" charset="2"/>
        <a:buChar char="§"/>
        <a:defRPr sz="2800" kern="1200">
          <a:solidFill>
            <a:srgbClr val="171714"/>
          </a:solidFill>
          <a:latin typeface="Arial" charset="0"/>
          <a:ea typeface="Arial" charset="0"/>
          <a:cs typeface="Arial" charset="0"/>
        </a:defRPr>
      </a:lvl2pPr>
      <a:lvl3pPr marL="1142971" indent="-182558" algn="l" rtl="0" eaLnBrk="0" fontAlgn="base" hangingPunct="0">
        <a:lnSpc>
          <a:spcPct val="90000"/>
        </a:lnSpc>
        <a:spcBef>
          <a:spcPts val="251"/>
        </a:spcBef>
        <a:spcAft>
          <a:spcPts val="251"/>
        </a:spcAft>
        <a:buFont typeface="Wingdings" pitchFamily="2" charset="2"/>
        <a:buChar char="§"/>
        <a:defRPr sz="2800" kern="1200">
          <a:solidFill>
            <a:srgbClr val="171714"/>
          </a:solidFill>
          <a:latin typeface="Arial" charset="0"/>
          <a:ea typeface="Arial" charset="0"/>
          <a:cs typeface="Arial" charset="0"/>
        </a:defRPr>
      </a:lvl3pPr>
      <a:lvl4pPr marL="1600160" indent="-182558" algn="l" rtl="0" eaLnBrk="0" fontAlgn="base" hangingPunct="0">
        <a:lnSpc>
          <a:spcPct val="90000"/>
        </a:lnSpc>
        <a:spcBef>
          <a:spcPts val="251"/>
        </a:spcBef>
        <a:spcAft>
          <a:spcPts val="251"/>
        </a:spcAft>
        <a:buFont typeface="Wingdings" pitchFamily="2" charset="2"/>
        <a:buChar char="§"/>
        <a:defRPr sz="2800" kern="1200">
          <a:solidFill>
            <a:srgbClr val="171714"/>
          </a:solidFill>
          <a:latin typeface="Arial" charset="0"/>
          <a:ea typeface="Arial" charset="0"/>
          <a:cs typeface="Arial" charset="0"/>
        </a:defRPr>
      </a:lvl4pPr>
      <a:lvl5pPr marL="2057349" indent="-182558" algn="l" rtl="0" eaLnBrk="0" fontAlgn="base" hangingPunct="0">
        <a:lnSpc>
          <a:spcPct val="90000"/>
        </a:lnSpc>
        <a:spcBef>
          <a:spcPts val="251"/>
        </a:spcBef>
        <a:spcAft>
          <a:spcPts val="251"/>
        </a:spcAft>
        <a:buFont typeface="Wingdings" pitchFamily="2" charset="2"/>
        <a:buChar char="§"/>
        <a:defRPr sz="2800" kern="1200">
          <a:solidFill>
            <a:srgbClr val="171714"/>
          </a:solidFill>
          <a:latin typeface="Arial" charset="0"/>
          <a:ea typeface="Arial" charset="0"/>
          <a:cs typeface="Arial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ubtitle 2">
            <a:extLst>
              <a:ext uri="{FF2B5EF4-FFF2-40B4-BE49-F238E27FC236}">
                <a16:creationId xmlns:a16="http://schemas.microsoft.com/office/drawing/2014/main" id="{F06AFDA7-3CAB-AB41-9B92-DA3BA421A9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1" y="4648201"/>
            <a:ext cx="5335588" cy="1443039"/>
          </a:xfrm>
        </p:spPr>
        <p:txBody>
          <a:bodyPr/>
          <a:lstStyle/>
          <a:p>
            <a:pPr algn="ctr" eaLnBrk="1" hangingPunct="1"/>
            <a:r>
              <a:rPr lang="en-US" altLang="en-US" b="1">
                <a:solidFill>
                  <a:srgbClr val="171714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Jyoti D. Patel, MD, FASCO</a:t>
            </a:r>
          </a:p>
          <a:p>
            <a:pPr algn="ctr" eaLnBrk="1" hangingPunct="1"/>
            <a:r>
              <a:rPr lang="en-US" altLang="en-US" b="1">
                <a:solidFill>
                  <a:srgbClr val="171714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Professor of Medicine</a:t>
            </a:r>
          </a:p>
          <a:p>
            <a:pPr algn="ctr" eaLnBrk="1" hangingPunct="1"/>
            <a:r>
              <a:rPr lang="en-US" altLang="en-US" b="1">
                <a:solidFill>
                  <a:srgbClr val="171714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University of Chicago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92E371-4E39-8943-B0FE-C9C582BB1E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24200" y="1366840"/>
            <a:ext cx="7620000" cy="259079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b="1" dirty="0">
                <a:latin typeface="Calibri" panose="020F0502020204030204" pitchFamily="34" charset="0"/>
              </a:rPr>
              <a:t>Incidence, Recognition and Management of Immune-Mediated and Other Toxicities with the Use of Anti-PD-L1 Antibody Therapy for Locally Advanced Disease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C28D8142-2D0A-6D46-82A2-F1777C0B0D3A}"/>
              </a:ext>
            </a:extLst>
          </p:cNvPr>
          <p:cNvSpPr txBox="1">
            <a:spLocks/>
          </p:cNvSpPr>
          <p:nvPr/>
        </p:nvSpPr>
        <p:spPr bwMode="auto">
          <a:xfrm>
            <a:off x="1523999" y="756880"/>
            <a:ext cx="9144001" cy="61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9" tIns="34289" rIns="68549" bIns="34289" anchor="b"/>
          <a:lstStyle>
            <a:lvl1pPr defTabSz="685800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8B0021"/>
                </a:solidFill>
                <a:latin typeface="Calibri" panose="020F0502020204030204" pitchFamily="34" charset="0"/>
              </a:rPr>
              <a:t>ETOP-NICOLAS - Safety Evaluation of Nivolumab Added Concurrently to RT in Stage III NSCLC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8B0021"/>
                </a:solidFill>
                <a:latin typeface="Calibri" panose="020F0502020204030204" pitchFamily="34" charset="0"/>
              </a:rPr>
              <a:t>Peters, </a:t>
            </a:r>
            <a:r>
              <a:rPr lang="en-US" altLang="en-US" sz="2000" i="1" dirty="0">
                <a:solidFill>
                  <a:srgbClr val="8B0021"/>
                </a:solidFill>
                <a:latin typeface="Calibri" panose="020F0502020204030204" pitchFamily="34" charset="0"/>
              </a:rPr>
              <a:t>Lung Cancer</a:t>
            </a:r>
            <a:r>
              <a:rPr lang="en-US" altLang="en-US" sz="2000" dirty="0">
                <a:solidFill>
                  <a:srgbClr val="8B0021"/>
                </a:solidFill>
                <a:latin typeface="Calibri" panose="020F0502020204030204" pitchFamily="34" charset="0"/>
              </a:rPr>
              <a:t>, 2019</a:t>
            </a:r>
          </a:p>
        </p:txBody>
      </p:sp>
      <p:pic>
        <p:nvPicPr>
          <p:cNvPr id="22530" name="Picture 6">
            <a:extLst>
              <a:ext uri="{FF2B5EF4-FFF2-40B4-BE49-F238E27FC236}">
                <a16:creationId xmlns:a16="http://schemas.microsoft.com/office/drawing/2014/main" id="{BE01663A-B0F4-2140-920E-D8301A8680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0882"/>
            <a:ext cx="5562600" cy="3128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2">
            <a:extLst>
              <a:ext uri="{FF2B5EF4-FFF2-40B4-BE49-F238E27FC236}">
                <a16:creationId xmlns:a16="http://schemas.microsoft.com/office/drawing/2014/main" id="{185FB3C1-67ED-9545-AC81-B32141C11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603315"/>
            <a:ext cx="6033451" cy="291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1">
            <a:extLst>
              <a:ext uri="{FF2B5EF4-FFF2-40B4-BE49-F238E27FC236}">
                <a16:creationId xmlns:a16="http://schemas.microsoft.com/office/drawing/2014/main" id="{067EC196-E8AD-C440-946D-A3A1F9898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900882"/>
            <a:ext cx="3962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80 patients in safety cohort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8 cases of  ≥ 3 pneumonitis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BF43B-5DD0-D940-9DF3-F870BFA78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>
                <a:latin typeface="Calibri" panose="020F0502020204030204" pitchFamily="34" charset="0"/>
              </a:rPr>
              <a:t>Trials of Checkpoint Inhibitors with </a:t>
            </a:r>
            <a:r>
              <a:rPr lang="en-US" sz="3200" dirty="0" err="1">
                <a:latin typeface="Calibri" panose="020F0502020204030204" pitchFamily="34" charset="0"/>
              </a:rPr>
              <a:t>Chemoradiation</a:t>
            </a:r>
            <a:endParaRPr lang="en-US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D7C511A-F374-B643-B2B9-383E2E6D73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857007"/>
              </p:ext>
            </p:extLst>
          </p:nvPr>
        </p:nvGraphicFramePr>
        <p:xfrm>
          <a:off x="446216" y="990600"/>
          <a:ext cx="11328400" cy="4402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8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3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83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83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50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716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17190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 marL="94403" marR="94403" marT="45716" marB="4571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PACIFIC</a:t>
                      </a:r>
                    </a:p>
                    <a:p>
                      <a:pPr algn="ctr"/>
                      <a:r>
                        <a:rPr lang="en-US" sz="1400" b="1" dirty="0" err="1"/>
                        <a:t>Ph</a:t>
                      </a:r>
                      <a:r>
                        <a:rPr lang="en-US" sz="1400" b="1" dirty="0"/>
                        <a:t> 3</a:t>
                      </a:r>
                    </a:p>
                  </a:txBody>
                  <a:tcPr marL="94403" marR="94403" marT="45716" marB="45716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LUN-14-179</a:t>
                      </a:r>
                    </a:p>
                    <a:p>
                      <a:pPr algn="ctr"/>
                      <a:r>
                        <a:rPr lang="en-US" sz="1400" b="1" dirty="0" err="1"/>
                        <a:t>Ph</a:t>
                      </a:r>
                      <a:r>
                        <a:rPr lang="en-US" sz="1400" b="1" dirty="0"/>
                        <a:t> 2</a:t>
                      </a:r>
                    </a:p>
                  </a:txBody>
                  <a:tcPr marL="94403" marR="94403" marT="45716" marB="4571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DETERRED</a:t>
                      </a:r>
                    </a:p>
                    <a:p>
                      <a:pPr algn="ctr"/>
                      <a:r>
                        <a:rPr lang="en-US" sz="1400" b="1" dirty="0" err="1"/>
                        <a:t>Ph</a:t>
                      </a:r>
                      <a:r>
                        <a:rPr lang="en-US" sz="1400" b="1" dirty="0"/>
                        <a:t> 2</a:t>
                      </a:r>
                    </a:p>
                  </a:txBody>
                  <a:tcPr marL="94403" marR="94403" marT="45716" marB="45716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NICOLAS</a:t>
                      </a:r>
                    </a:p>
                    <a:p>
                      <a:pPr algn="ctr"/>
                      <a:r>
                        <a:rPr lang="en-US" sz="1400" b="1" dirty="0" err="1"/>
                        <a:t>Ph</a:t>
                      </a:r>
                      <a:r>
                        <a:rPr lang="en-US" sz="1400" b="1" dirty="0"/>
                        <a:t> 2</a:t>
                      </a:r>
                    </a:p>
                  </a:txBody>
                  <a:tcPr marL="94403" marR="94403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15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Regimen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cCRT</a:t>
                      </a:r>
                      <a:r>
                        <a:rPr lang="en-US" sz="1400" b="1" dirty="0"/>
                        <a:t>-&gt;</a:t>
                      </a:r>
                    </a:p>
                    <a:p>
                      <a:pPr algn="ctr"/>
                      <a:r>
                        <a:rPr lang="en-US" sz="1400" b="1" dirty="0" err="1"/>
                        <a:t>Durva</a:t>
                      </a:r>
                      <a:endParaRPr lang="en-US" sz="1400" b="1" dirty="0"/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cCRT</a:t>
                      </a:r>
                      <a:r>
                        <a:rPr lang="en-US" sz="1400" b="1" dirty="0"/>
                        <a:t>-&gt;</a:t>
                      </a:r>
                    </a:p>
                    <a:p>
                      <a:pPr algn="ctr"/>
                      <a:r>
                        <a:rPr lang="en-US" sz="1400" b="1" dirty="0"/>
                        <a:t>placebo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cCRT</a:t>
                      </a:r>
                      <a:r>
                        <a:rPr lang="en-US" sz="1400" b="1" dirty="0"/>
                        <a:t>-&gt;</a:t>
                      </a:r>
                    </a:p>
                    <a:p>
                      <a:pPr algn="ctr"/>
                      <a:r>
                        <a:rPr lang="en-US" sz="1400" b="1" dirty="0" err="1"/>
                        <a:t>Durva</a:t>
                      </a:r>
                      <a:endParaRPr lang="en-US" sz="1400" b="1" dirty="0"/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cCRT</a:t>
                      </a:r>
                      <a:r>
                        <a:rPr lang="en-US" sz="1400" b="1" dirty="0"/>
                        <a:t>-&gt;</a:t>
                      </a:r>
                    </a:p>
                    <a:p>
                      <a:pPr algn="ctr"/>
                      <a:r>
                        <a:rPr lang="en-US" sz="1400" b="1" dirty="0" err="1"/>
                        <a:t>CT+atezo</a:t>
                      </a:r>
                      <a:endParaRPr lang="en-US" sz="1400" b="1" dirty="0"/>
                    </a:p>
                    <a:p>
                      <a:pPr algn="ctr"/>
                      <a:r>
                        <a:rPr lang="en-US" sz="1400" b="1" dirty="0"/>
                        <a:t>-&gt;</a:t>
                      </a:r>
                      <a:r>
                        <a:rPr lang="en-US" sz="1400" b="1" dirty="0" err="1"/>
                        <a:t>Atezo</a:t>
                      </a:r>
                      <a:endParaRPr lang="en-US" sz="1400" b="1" dirty="0"/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cCRT</a:t>
                      </a:r>
                      <a:r>
                        <a:rPr lang="en-US" sz="1400" b="1" dirty="0"/>
                        <a:t>+</a:t>
                      </a:r>
                    </a:p>
                    <a:p>
                      <a:pPr algn="ctr"/>
                      <a:r>
                        <a:rPr lang="en-US" sz="1400" b="1" dirty="0" err="1"/>
                        <a:t>atezo</a:t>
                      </a:r>
                      <a:endParaRPr lang="en-US" sz="1400" b="1" dirty="0"/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CT-&gt;</a:t>
                      </a:r>
                    </a:p>
                    <a:p>
                      <a:pPr algn="ctr"/>
                      <a:r>
                        <a:rPr lang="en-US" sz="1400" b="1" dirty="0" err="1"/>
                        <a:t>cCRT+Nivo</a:t>
                      </a:r>
                      <a:endParaRPr lang="en-US" sz="1400" b="1" dirty="0"/>
                    </a:p>
                    <a:p>
                      <a:pPr algn="ctr"/>
                      <a:r>
                        <a:rPr lang="en-US" sz="1400" b="1" dirty="0"/>
                        <a:t>-&gt;</a:t>
                      </a:r>
                      <a:r>
                        <a:rPr lang="en-US" sz="1400" b="1" dirty="0" err="1"/>
                        <a:t>Nivo</a:t>
                      </a:r>
                      <a:endParaRPr lang="en-US" sz="1400" b="1" dirty="0"/>
                    </a:p>
                  </a:txBody>
                  <a:tcPr marL="94403" marR="94403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14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476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237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92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10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30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62</a:t>
                      </a:r>
                    </a:p>
                  </a:txBody>
                  <a:tcPr marL="94403" marR="94403"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14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mPFS</a:t>
                      </a:r>
                      <a:endParaRPr lang="en-US" sz="1400" b="1" dirty="0"/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16.8 m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5.6 m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17.0 m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20.1 m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NYR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NYR</a:t>
                      </a:r>
                    </a:p>
                  </a:txBody>
                  <a:tcPr marL="94403" marR="94403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14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HR</a:t>
                      </a:r>
                    </a:p>
                  </a:txBody>
                  <a:tcPr marL="94403" marR="94403" marT="45716" marB="4571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0.52</a:t>
                      </a:r>
                    </a:p>
                  </a:txBody>
                  <a:tcPr marL="94403" marR="94403" marT="45716" marB="45716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NA</a:t>
                      </a:r>
                    </a:p>
                  </a:txBody>
                  <a:tcPr marL="94403" marR="94403" marT="45716" marB="4571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NA</a:t>
                      </a:r>
                    </a:p>
                  </a:txBody>
                  <a:tcPr marL="94403" marR="94403" marT="45716" marB="45716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NA</a:t>
                      </a:r>
                    </a:p>
                  </a:txBody>
                  <a:tcPr marL="94403" marR="94403" marT="45716" marB="4571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14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mOS</a:t>
                      </a:r>
                      <a:endParaRPr lang="en-US" sz="1400" b="1" dirty="0"/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NYR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28.7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NYR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20.1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NYR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NR</a:t>
                      </a:r>
                    </a:p>
                  </a:txBody>
                  <a:tcPr marL="94403" marR="94403" marT="45716" marB="4571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14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HR</a:t>
                      </a:r>
                    </a:p>
                  </a:txBody>
                  <a:tcPr marL="94403" marR="94403" marT="45716" marB="4571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0.58</a:t>
                      </a:r>
                    </a:p>
                  </a:txBody>
                  <a:tcPr marL="94403" marR="94403" marT="45716" marB="45716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 marL="94403" marR="94403" marT="45716" marB="45716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5124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Pneumonitis-Any</a:t>
                      </a:r>
                    </a:p>
                    <a:p>
                      <a:pPr algn="ctr"/>
                      <a:r>
                        <a:rPr lang="en-US" sz="1400" b="1" dirty="0"/>
                        <a:t>Gr 3</a:t>
                      </a:r>
                    </a:p>
                  </a:txBody>
                  <a:tcPr marL="94403" marR="94403" marT="45716" marB="4571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33.</a:t>
                      </a:r>
                      <a:r>
                        <a:rPr lang="en-US" sz="1400" b="1" baseline="0" dirty="0"/>
                        <a:t>9%          24.8%</a:t>
                      </a:r>
                    </a:p>
                    <a:p>
                      <a:pPr algn="ctr"/>
                      <a:r>
                        <a:rPr lang="en-US" sz="1400" b="1" baseline="0" dirty="0"/>
                        <a:t>3.4%             2.6%</a:t>
                      </a:r>
                      <a:endParaRPr lang="en-US" sz="1400" b="1" dirty="0"/>
                    </a:p>
                  </a:txBody>
                  <a:tcPr marL="94403" marR="94403" marT="45716" marB="45716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17.2%</a:t>
                      </a:r>
                    </a:p>
                    <a:p>
                      <a:pPr algn="ctr"/>
                      <a:r>
                        <a:rPr lang="en-US" sz="1400" b="1" dirty="0"/>
                        <a:t>6.5%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30%  </a:t>
                      </a:r>
                    </a:p>
                    <a:p>
                      <a:pPr algn="ctr"/>
                      <a:r>
                        <a:rPr lang="en-US" sz="1400" b="1" dirty="0"/>
                        <a:t>0%   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10%</a:t>
                      </a:r>
                    </a:p>
                    <a:p>
                      <a:pPr algn="ctr"/>
                      <a:r>
                        <a:rPr lang="en-US" sz="1400" b="1" dirty="0"/>
                        <a:t>0%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/>
                        <a:t>32.8</a:t>
                      </a:r>
                      <a:r>
                        <a:rPr lang="en-US" sz="1400" b="1" dirty="0"/>
                        <a:t>%</a:t>
                      </a:r>
                    </a:p>
                    <a:p>
                      <a:pPr algn="ctr"/>
                      <a:r>
                        <a:rPr lang="en-US" sz="1400" b="1" dirty="0"/>
                        <a:t>10.3%</a:t>
                      </a:r>
                    </a:p>
                  </a:txBody>
                  <a:tcPr marL="94403" marR="94403" marT="45716" marB="45716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5124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AE leading to DC of any treatment</a:t>
                      </a:r>
                    </a:p>
                  </a:txBody>
                  <a:tcPr marL="94403" marR="94403" marT="45716" marB="45716"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  <a:p>
                      <a:pPr algn="ctr"/>
                      <a:r>
                        <a:rPr lang="en-US" sz="1400" b="1" dirty="0"/>
                        <a:t>15.4%</a:t>
                      </a:r>
                      <a:r>
                        <a:rPr lang="en-US" sz="1400" b="1" baseline="0" dirty="0"/>
                        <a:t>            9.8%</a:t>
                      </a:r>
                      <a:endParaRPr lang="en-US" sz="1400" b="1" dirty="0"/>
                    </a:p>
                  </a:txBody>
                  <a:tcPr marL="94403" marR="94403" marT="45716" marB="45716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  <a:p>
                      <a:pPr algn="ctr"/>
                      <a:r>
                        <a:rPr lang="en-US" sz="1400" b="1" dirty="0"/>
                        <a:t>19.6%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  <a:p>
                      <a:pPr algn="ctr"/>
                      <a:r>
                        <a:rPr lang="en-US" sz="1400" b="1" dirty="0"/>
                        <a:t>30%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  <a:p>
                      <a:pPr algn="ctr"/>
                      <a:r>
                        <a:rPr lang="en-US" sz="1400" b="1" dirty="0"/>
                        <a:t>10%</a:t>
                      </a:r>
                    </a:p>
                  </a:txBody>
                  <a:tcPr marL="94403" marR="94403" marT="45716" marB="45716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  <a:p>
                      <a:pPr algn="ctr"/>
                      <a:r>
                        <a:rPr lang="en-US" sz="1400" b="1" dirty="0"/>
                        <a:t>NR</a:t>
                      </a:r>
                    </a:p>
                  </a:txBody>
                  <a:tcPr marL="94403" marR="94403" marT="45716" marB="45716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633" name="TextBox 6">
            <a:extLst>
              <a:ext uri="{FF2B5EF4-FFF2-40B4-BE49-F238E27FC236}">
                <a16:creationId xmlns:a16="http://schemas.microsoft.com/office/drawing/2014/main" id="{883498A8-1629-F44E-BB8F-ADB7343FA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6096001"/>
            <a:ext cx="8229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Antonia, NEJM 2018; </a:t>
            </a:r>
            <a:r>
              <a:rPr lang="en-US" altLang="en-US" sz="1400" dirty="0" err="1">
                <a:solidFill>
                  <a:schemeClr val="tx1"/>
                </a:solidFill>
                <a:latin typeface="Calibri" panose="020F0502020204030204" pitchFamily="34" charset="0"/>
              </a:rPr>
              <a:t>Durm</a:t>
            </a:r>
            <a:r>
              <a:rPr lang="en-US" alt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 ASCO 2018, Lin WCLC 2081, Peters ASCO 2018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>
            <a:extLst>
              <a:ext uri="{FF2B5EF4-FFF2-40B4-BE49-F238E27FC236}">
                <a16:creationId xmlns:a16="http://schemas.microsoft.com/office/drawing/2014/main" id="{5FADF513-A807-FF44-AF06-50540C383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67541"/>
            <a:ext cx="6568617" cy="257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TextBox 2">
            <a:extLst>
              <a:ext uri="{FF2B5EF4-FFF2-40B4-BE49-F238E27FC236}">
                <a16:creationId xmlns:a16="http://schemas.microsoft.com/office/drawing/2014/main" id="{DD6CEFEB-AA0E-C148-8B30-0145A877F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6026" y="6246814"/>
            <a:ext cx="29718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Weber JS, et al, Proc ASCO, 2015 #9018</a:t>
            </a:r>
          </a:p>
        </p:txBody>
      </p:sp>
      <p:sp>
        <p:nvSpPr>
          <p:cNvPr id="24579" name="TextBox 3">
            <a:extLst>
              <a:ext uri="{FF2B5EF4-FFF2-40B4-BE49-F238E27FC236}">
                <a16:creationId xmlns:a16="http://schemas.microsoft.com/office/drawing/2014/main" id="{5DDCCC73-EB75-F642-A9B2-7BC8B86A8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9198" y="2782669"/>
            <a:ext cx="54038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</a:rPr>
              <a:t>Kinetics of ICI-induced immune-related adverse events: PD-1 Inhibition with Nivolumab</a:t>
            </a:r>
          </a:p>
        </p:txBody>
      </p:sp>
      <p:sp>
        <p:nvSpPr>
          <p:cNvPr id="24580" name="TextBox 4">
            <a:extLst>
              <a:ext uri="{FF2B5EF4-FFF2-40B4-BE49-F238E27FC236}">
                <a16:creationId xmlns:a16="http://schemas.microsoft.com/office/drawing/2014/main" id="{D64A1F11-AD90-A04B-BA87-A3FB2D7AF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1066800"/>
            <a:ext cx="5943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1"/>
                </a:solidFill>
              </a:rPr>
              <a:t>Almost any new symptom could be immune-related toxicity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1"/>
                </a:solidFill>
              </a:rPr>
              <a:t>Lack of clear timely relation to treatment, can be late occurrence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1"/>
                </a:solidFill>
              </a:rPr>
              <a:t>Diagnosis can be a challenge!</a:t>
            </a:r>
          </a:p>
        </p:txBody>
      </p:sp>
      <p:pic>
        <p:nvPicPr>
          <p:cNvPr id="24581" name="Picture 3">
            <a:extLst>
              <a:ext uri="{FF2B5EF4-FFF2-40B4-BE49-F238E27FC236}">
                <a16:creationId xmlns:a16="http://schemas.microsoft.com/office/drawing/2014/main" id="{5BB02000-0719-334E-9054-C6280BE67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889000"/>
            <a:ext cx="3105151" cy="3028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2" name="TextBox 5">
            <a:extLst>
              <a:ext uri="{FF2B5EF4-FFF2-40B4-BE49-F238E27FC236}">
                <a16:creationId xmlns:a16="http://schemas.microsoft.com/office/drawing/2014/main" id="{9F610715-E05B-164E-B8D8-5949C39B2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0739" y="357189"/>
            <a:ext cx="8153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tx1"/>
                </a:solidFill>
                <a:latin typeface="Calibri" panose="020F0502020204030204" pitchFamily="34" charset="0"/>
              </a:rPr>
              <a:t>Immunotherapy-Induced Immune-Related Adverse Events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D7F43-79A3-B84C-94B7-1898AB691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9689" y="381001"/>
            <a:ext cx="9601201" cy="808039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200" dirty="0">
                <a:latin typeface="Calibri" panose="020F0502020204030204" pitchFamily="34" charset="0"/>
              </a:rPr>
              <a:t>Spectrum of radiographic manifestations of immunotherapy related pneumonitis</a:t>
            </a:r>
          </a:p>
        </p:txBody>
      </p:sp>
      <p:pic>
        <p:nvPicPr>
          <p:cNvPr id="25602" name="Picture 2">
            <a:extLst>
              <a:ext uri="{FF2B5EF4-FFF2-40B4-BE49-F238E27FC236}">
                <a16:creationId xmlns:a16="http://schemas.microsoft.com/office/drawing/2014/main" id="{418D2147-0E0C-9446-9CA0-7CA6582B5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2" y="1447801"/>
            <a:ext cx="3428998" cy="4876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3" name="TextBox 2">
            <a:extLst>
              <a:ext uri="{FF2B5EF4-FFF2-40B4-BE49-F238E27FC236}">
                <a16:creationId xmlns:a16="http://schemas.microsoft.com/office/drawing/2014/main" id="{451E156A-B891-084A-8C42-31AB05A5E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0" y="6550223"/>
            <a:ext cx="2895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</a:rPr>
              <a:t>Nishino, JAMA Oncology, 2016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5">
            <a:extLst>
              <a:ext uri="{FF2B5EF4-FFF2-40B4-BE49-F238E27FC236}">
                <a16:creationId xmlns:a16="http://schemas.microsoft.com/office/drawing/2014/main" id="{A392CF37-40C1-0F40-8A70-CFE96865A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458523"/>
            <a:ext cx="7924800" cy="395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B8C66A7-1FB0-7244-A0EB-0E53C2B2C40E}"/>
              </a:ext>
            </a:extLst>
          </p:cNvPr>
          <p:cNvGrpSpPr/>
          <p:nvPr/>
        </p:nvGrpSpPr>
        <p:grpSpPr>
          <a:xfrm>
            <a:off x="1219200" y="454197"/>
            <a:ext cx="5741988" cy="1736527"/>
            <a:chOff x="1219200" y="454197"/>
            <a:chExt cx="5741988" cy="1736527"/>
          </a:xfrm>
        </p:grpSpPr>
        <p:pic>
          <p:nvPicPr>
            <p:cNvPr id="26625" name="Picture 3">
              <a:extLst>
                <a:ext uri="{FF2B5EF4-FFF2-40B4-BE49-F238E27FC236}">
                  <a16:creationId xmlns:a16="http://schemas.microsoft.com/office/drawing/2014/main" id="{98C094CD-C3B4-4B4A-8C1B-C696932FD9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6188" y="454197"/>
              <a:ext cx="5715000" cy="665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26" name="Picture 4">
              <a:extLst>
                <a:ext uri="{FF2B5EF4-FFF2-40B4-BE49-F238E27FC236}">
                  <a16:creationId xmlns:a16="http://schemas.microsoft.com/office/drawing/2014/main" id="{32FDEAB7-29DC-DF42-99BD-989DE9EB05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1114596"/>
              <a:ext cx="5703888" cy="1060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8" name="TextBox 2">
              <a:extLst>
                <a:ext uri="{FF2B5EF4-FFF2-40B4-BE49-F238E27FC236}">
                  <a16:creationId xmlns:a16="http://schemas.microsoft.com/office/drawing/2014/main" id="{9A62229D-7953-7E45-997C-7A068E58F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3188" y="1882947"/>
              <a:ext cx="20574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200"/>
                </a:spcBef>
                <a:buFont typeface="Wingdings" pitchFamily="2" charset="2"/>
                <a:buChar char="§"/>
                <a:defRPr sz="3200">
                  <a:solidFill>
                    <a:srgbClr val="171714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250"/>
                </a:spcBef>
                <a:spcAft>
                  <a:spcPts val="250"/>
                </a:spcAft>
                <a:buFont typeface="Wingdings" pitchFamily="2" charset="2"/>
                <a:buChar char="§"/>
                <a:defRPr sz="2800">
                  <a:solidFill>
                    <a:srgbClr val="171714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250"/>
                </a:spcBef>
                <a:spcAft>
                  <a:spcPts val="250"/>
                </a:spcAft>
                <a:buFont typeface="Wingdings" pitchFamily="2" charset="2"/>
                <a:buChar char="§"/>
                <a:defRPr sz="2800">
                  <a:solidFill>
                    <a:srgbClr val="171714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250"/>
                </a:spcBef>
                <a:spcAft>
                  <a:spcPts val="250"/>
                </a:spcAft>
                <a:buFont typeface="Wingdings" pitchFamily="2" charset="2"/>
                <a:buChar char="§"/>
                <a:defRPr sz="2800">
                  <a:solidFill>
                    <a:srgbClr val="171714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250"/>
                </a:spcBef>
                <a:spcAft>
                  <a:spcPts val="250"/>
                </a:spcAft>
                <a:buFont typeface="Wingdings" pitchFamily="2" charset="2"/>
                <a:buChar char="§"/>
                <a:defRPr sz="2800">
                  <a:solidFill>
                    <a:srgbClr val="171714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250"/>
                </a:spcBef>
                <a:spcAft>
                  <a:spcPts val="250"/>
                </a:spcAft>
                <a:buFont typeface="Wingdings" pitchFamily="2" charset="2"/>
                <a:buChar char="§"/>
                <a:defRPr sz="2800">
                  <a:solidFill>
                    <a:srgbClr val="171714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250"/>
                </a:spcBef>
                <a:spcAft>
                  <a:spcPts val="250"/>
                </a:spcAft>
                <a:buFont typeface="Wingdings" pitchFamily="2" charset="2"/>
                <a:buChar char="§"/>
                <a:defRPr sz="2800">
                  <a:solidFill>
                    <a:srgbClr val="171714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250"/>
                </a:spcBef>
                <a:spcAft>
                  <a:spcPts val="250"/>
                </a:spcAft>
                <a:buFont typeface="Wingdings" pitchFamily="2" charset="2"/>
                <a:buChar char="§"/>
                <a:defRPr sz="2800">
                  <a:solidFill>
                    <a:srgbClr val="171714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250"/>
                </a:spcBef>
                <a:spcAft>
                  <a:spcPts val="250"/>
                </a:spcAft>
                <a:buFont typeface="Wingdings" pitchFamily="2" charset="2"/>
                <a:buChar char="§"/>
                <a:defRPr sz="2800">
                  <a:solidFill>
                    <a:srgbClr val="171714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Calibri" panose="020F0502020204030204" pitchFamily="34" charset="0"/>
                </a:rPr>
                <a:t>Brahmer, JCO, 2018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8EF99-10EE-574C-A56E-6AA50FEA4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Management Depends on Grade</a:t>
            </a:r>
          </a:p>
        </p:txBody>
      </p:sp>
      <p:sp>
        <p:nvSpPr>
          <p:cNvPr id="27650" name="Text Placeholder 2">
            <a:extLst>
              <a:ext uri="{FF2B5EF4-FFF2-40B4-BE49-F238E27FC236}">
                <a16:creationId xmlns:a16="http://schemas.microsoft.com/office/drawing/2014/main" id="{A6AB48B3-A1EC-F141-93A0-1AAB8E8937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600" y="1752600"/>
            <a:ext cx="9906000" cy="3352800"/>
          </a:xfrm>
        </p:spPr>
        <p:txBody>
          <a:bodyPr>
            <a:normAutofit fontScale="92500"/>
          </a:bodyPr>
          <a:lstStyle/>
          <a:p>
            <a:r>
              <a:rPr lang="en-US" altLang="en-US" sz="2800" b="1" dirty="0">
                <a:latin typeface="Calibri" panose="020F0502020204030204" pitchFamily="34" charset="0"/>
                <a:cs typeface="Arial" panose="020B0604020202020204" pitchFamily="34" charset="0"/>
              </a:rPr>
              <a:t>Grading toxicities will help with management</a:t>
            </a:r>
          </a:p>
          <a:p>
            <a:r>
              <a:rPr lang="en-US" altLang="en-US" sz="2800" b="1" dirty="0">
                <a:latin typeface="Calibri" panose="020F0502020204030204" pitchFamily="34" charset="0"/>
                <a:cs typeface="Arial" panose="020B0604020202020204" pitchFamily="34" charset="0"/>
              </a:rPr>
              <a:t>Interactive website: CTCAE 4</a:t>
            </a:r>
          </a:p>
          <a:p>
            <a:r>
              <a:rPr lang="en-US" altLang="en-US" sz="2800" b="1" dirty="0">
                <a:latin typeface="Calibri" panose="020F0502020204030204" pitchFamily="34" charset="0"/>
                <a:cs typeface="Arial" panose="020B0604020202020204" pitchFamily="34" charset="0"/>
              </a:rPr>
              <a:t>Steroids are the mainstay</a:t>
            </a:r>
          </a:p>
          <a:p>
            <a:r>
              <a:rPr lang="en-US" altLang="en-US" sz="2800" b="1" dirty="0">
                <a:latin typeface="Calibri" panose="020F0502020204030204" pitchFamily="34" charset="0"/>
                <a:cs typeface="Arial" panose="020B0604020202020204" pitchFamily="34" charset="0"/>
              </a:rPr>
              <a:t>Generally hold immunotherapy or if gr 3/4 permanently discontinue</a:t>
            </a:r>
          </a:p>
          <a:p>
            <a:r>
              <a:rPr lang="en-US" altLang="en-US" sz="2800" b="1" dirty="0">
                <a:latin typeface="Calibri" panose="020F0502020204030204" pitchFamily="34" charset="0"/>
                <a:cs typeface="Arial" panose="020B0604020202020204" pitchFamily="34" charset="0"/>
              </a:rPr>
              <a:t>Retreatment with immunotherapy after resolution depending on grade of toxicity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91410-6686-9B49-AA58-5737A4B46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>
                <a:latin typeface="Calibri" panose="020F0502020204030204" pitchFamily="34" charset="0"/>
              </a:rPr>
              <a:t>Immune Side Effect Management: The Basics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F68B3C43-C38D-F34E-92B9-CA729DAD6D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19200" y="1295400"/>
            <a:ext cx="10058400" cy="4038600"/>
          </a:xfrm>
        </p:spPr>
        <p:txBody>
          <a:bodyPr/>
          <a:lstStyle/>
          <a:p>
            <a:r>
              <a:rPr lang="en-US" altLang="en-US" sz="2800" b="1" dirty="0">
                <a:latin typeface="Calibri" panose="020F0502020204030204" pitchFamily="34" charset="0"/>
                <a:cs typeface="Arial" panose="020B0604020202020204" pitchFamily="34" charset="0"/>
              </a:rPr>
              <a:t>When on steroids, patients should receive GI prophylaxis</a:t>
            </a:r>
          </a:p>
          <a:p>
            <a:r>
              <a:rPr lang="en-US" altLang="en-US" sz="2800" b="1" dirty="0">
                <a:latin typeface="Calibri" panose="020F0502020204030204" pitchFamily="34" charset="0"/>
                <a:cs typeface="Arial" panose="020B0604020202020204" pitchFamily="34" charset="0"/>
              </a:rPr>
              <a:t>Add PCP prophylaxis if more than 3 weeks of immunosuppression expected</a:t>
            </a:r>
          </a:p>
          <a:p>
            <a:r>
              <a:rPr lang="en-US" altLang="en-US" sz="2800" b="1" dirty="0">
                <a:latin typeface="Calibri" panose="020F0502020204030204" pitchFamily="34" charset="0"/>
                <a:cs typeface="Arial" panose="020B0604020202020204" pitchFamily="34" charset="0"/>
              </a:rPr>
              <a:t>During a steroid taper, patients need frequent evaluation</a:t>
            </a:r>
          </a:p>
          <a:p>
            <a:r>
              <a:rPr lang="en-US" altLang="en-US" sz="2800" b="1" dirty="0">
                <a:latin typeface="Calibri" panose="020F0502020204030204" pitchFamily="34" charset="0"/>
                <a:cs typeface="Arial" panose="020B0604020202020204" pitchFamily="34" charset="0"/>
              </a:rPr>
              <a:t>Multi-disciplinary effort is essential! Your team is important and must communicate!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CD764-04D5-8846-B363-8299F3482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alibri" panose="020F0502020204030204" pitchFamily="34" charset="0"/>
              </a:rPr>
              <a:t>Objectives:</a:t>
            </a:r>
          </a:p>
        </p:txBody>
      </p:sp>
      <p:sp>
        <p:nvSpPr>
          <p:cNvPr id="16386" name="Text Placeholder 2">
            <a:extLst>
              <a:ext uri="{FF2B5EF4-FFF2-40B4-BE49-F238E27FC236}">
                <a16:creationId xmlns:a16="http://schemas.microsoft.com/office/drawing/2014/main" id="{6FA41961-981D-D844-AE90-A939B373F5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6735" y="1399380"/>
            <a:ext cx="10143069" cy="4059239"/>
          </a:xfrm>
        </p:spPr>
        <p:txBody>
          <a:bodyPr>
            <a:normAutofit fontScale="92500"/>
          </a:bodyPr>
          <a:lstStyle/>
          <a:p>
            <a:r>
              <a:rPr lang="en-US" alt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Rates of Grade 3/4 adverse events (AEs), including pneumonitis and other immune-mediated AEs, among patients receiving </a:t>
            </a:r>
            <a:r>
              <a:rPr lang="en-US" altLang="en-US" sz="2400" dirty="0" err="1">
                <a:latin typeface="Calibri" panose="020F0502020204030204" pitchFamily="34" charset="0"/>
                <a:cs typeface="Arial" panose="020B0604020202020204" pitchFamily="34" charset="0"/>
              </a:rPr>
              <a:t>durvalumab</a:t>
            </a:r>
            <a:r>
              <a:rPr lang="en-US" alt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 in the PACIFIC study </a:t>
            </a:r>
          </a:p>
          <a:p>
            <a:r>
              <a:rPr lang="en-US" alt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Frequency of treatment discontinuation among patients receiving </a:t>
            </a:r>
            <a:r>
              <a:rPr lang="en-US" altLang="en-US" sz="2400" dirty="0" err="1">
                <a:latin typeface="Calibri" panose="020F0502020204030204" pitchFamily="34" charset="0"/>
                <a:cs typeface="Arial" panose="020B0604020202020204" pitchFamily="34" charset="0"/>
              </a:rPr>
              <a:t>durvalumab</a:t>
            </a:r>
            <a:r>
              <a:rPr lang="en-US" alt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 versus placebo in the PACIFIC study </a:t>
            </a:r>
          </a:p>
          <a:p>
            <a:r>
              <a:rPr lang="en-US" alt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Recognition and management of immune-mediated or other AEs with </a:t>
            </a:r>
            <a:r>
              <a:rPr lang="en-US" altLang="en-US" sz="2400" dirty="0" err="1">
                <a:latin typeface="Calibri" panose="020F0502020204030204" pitchFamily="34" charset="0"/>
                <a:cs typeface="Arial" panose="020B0604020202020204" pitchFamily="34" charset="0"/>
              </a:rPr>
              <a:t>durvalumab</a:t>
            </a:r>
            <a:r>
              <a:rPr lang="en-US" alt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 consoli­dation; recommendations for dose interruptions or treatment discontinuation </a:t>
            </a:r>
          </a:p>
          <a:p>
            <a:r>
              <a:rPr lang="en-US" alt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Recent ASCO guidelines on the management of immune-related AEs in patients receiving immune checkpoint inhibitor therapy; applica­bility to patients with Stage III disease</a:t>
            </a: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81F77EEF-64DF-B541-87A0-7BDB882E0A06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32" indent="-285744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71" indent="-228594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160" indent="-228594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349" indent="-228594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537" indent="-228594" eaLnBrk="0" fontAlgn="base" hangingPunct="0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726" indent="-228594" eaLnBrk="0" fontAlgn="base" hangingPunct="0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914" indent="-228594" eaLnBrk="0" fontAlgn="base" hangingPunct="0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103" indent="-228594" eaLnBrk="0" fontAlgn="base" hangingPunct="0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4594591-7285-6240-9897-0136926EDBA0}" type="slidenum">
              <a:rPr lang="en-US" altLang="en-US" sz="1000">
                <a:solidFill>
                  <a:schemeClr val="bg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50147-A4AE-5C4E-9534-253A81C2B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94504"/>
            <a:ext cx="11887200" cy="138588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libri" panose="020F0502020204030204" pitchFamily="34" charset="0"/>
              </a:rPr>
              <a:t>PACIFIC Safety—Well tolerated overall</a:t>
            </a:r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F1A7E4F9-D224-D746-AD76-93E0DD897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238453"/>
            <a:ext cx="5924098" cy="528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2">
            <a:extLst>
              <a:ext uri="{FF2B5EF4-FFF2-40B4-BE49-F238E27FC236}">
                <a16:creationId xmlns:a16="http://schemas.microsoft.com/office/drawing/2014/main" id="{DF7A5FB8-07B9-AB42-A6D3-8D4B04FB4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519446"/>
            <a:ext cx="342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chemeClr val="tx1"/>
                </a:solidFill>
                <a:latin typeface="Calibri" panose="020F0502020204030204" pitchFamily="34" charset="0"/>
              </a:rPr>
              <a:t>Antonia SJ N </a:t>
            </a:r>
            <a:r>
              <a:rPr lang="en-US" altLang="en-US" sz="1600" b="1" dirty="0" err="1">
                <a:solidFill>
                  <a:schemeClr val="tx1"/>
                </a:solidFill>
                <a:latin typeface="Calibri" panose="020F0502020204030204" pitchFamily="34" charset="0"/>
              </a:rPr>
              <a:t>Engl</a:t>
            </a:r>
            <a:r>
              <a:rPr lang="en-US" altLang="en-US" sz="1600" b="1" dirty="0">
                <a:solidFill>
                  <a:schemeClr val="tx1"/>
                </a:solidFill>
                <a:latin typeface="Calibri" panose="020F0502020204030204" pitchFamily="34" charset="0"/>
              </a:rPr>
              <a:t> J Med 2017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27E6D66-601D-5C4B-99F2-CC266E79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4800"/>
            <a:ext cx="8496300" cy="1058863"/>
          </a:xfrm>
        </p:spPr>
        <p:txBody>
          <a:bodyPr anchor="ctr"/>
          <a:lstStyle/>
          <a:p>
            <a:pPr>
              <a:defRPr/>
            </a:pPr>
            <a:r>
              <a:rPr lang="en-GB" sz="3200" dirty="0">
                <a:latin typeface="Calibri" panose="020F0502020204030204" pitchFamily="34" charset="0"/>
              </a:rPr>
              <a:t>PACIFIC Safety Summary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8F197CD-F237-6D47-BAC6-13EB3A210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279216"/>
              </p:ext>
            </p:extLst>
          </p:nvPr>
        </p:nvGraphicFramePr>
        <p:xfrm>
          <a:off x="3308352" y="1365722"/>
          <a:ext cx="7251700" cy="448151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757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7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70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0179">
                <a:tc>
                  <a:txBody>
                    <a:bodyPr/>
                    <a:lstStyle/>
                    <a:p>
                      <a:endParaRPr lang="en-GB" sz="1600" b="1" baseline="30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1435" marR="91435" marT="60968" marB="60968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n-lt"/>
                        </a:rPr>
                        <a:t>Durvalumab </a:t>
                      </a:r>
                    </a:p>
                    <a:p>
                      <a:pPr algn="ctr"/>
                      <a:r>
                        <a:rPr lang="en-GB" sz="1600" dirty="0">
                          <a:latin typeface="+mn-lt"/>
                        </a:rPr>
                        <a:t>(N=475)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1435" marR="91435" marT="60968" marB="60968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n-lt"/>
                        </a:rPr>
                        <a:t>Placebo </a:t>
                      </a:r>
                      <a:br>
                        <a:rPr lang="en-GB" sz="1600" dirty="0">
                          <a:latin typeface="+mn-lt"/>
                        </a:rPr>
                      </a:br>
                      <a:r>
                        <a:rPr lang="en-GB" sz="1600" dirty="0">
                          <a:latin typeface="+mn-lt"/>
                        </a:rPr>
                        <a:t>(N=234)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1435" marR="91435" marT="60968" marB="60968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</a:rPr>
                        <a:t>A</a:t>
                      </a:r>
                      <a:r>
                        <a:rPr lang="en-GB" sz="1600" baseline="0" dirty="0">
                          <a:latin typeface="+mn-lt"/>
                        </a:rPr>
                        <a:t>ny-grade all-causality AEs, n (%)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5" marR="91435" marT="60968" marB="609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460 (96.8)</a:t>
                      </a:r>
                    </a:p>
                  </a:txBody>
                  <a:tcPr marL="121913" marR="121913" marT="81291" marB="8129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Arial" panose="020B0604020202020204" pitchFamily="34" charset="0"/>
                        </a:rPr>
                        <a:t>222 (94.9)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913" marR="121913" marT="81291" marB="81291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</a:rPr>
                        <a:t>   Grade</a:t>
                      </a:r>
                      <a:r>
                        <a:rPr lang="en-GB" sz="1600" baseline="0" dirty="0">
                          <a:latin typeface="+mn-lt"/>
                        </a:rPr>
                        <a:t> 3/4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5" marR="91435" marT="60968" marB="609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145 (30.5)</a:t>
                      </a:r>
                    </a:p>
                  </a:txBody>
                  <a:tcPr marL="121913" marR="121913" marT="81291" marB="812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61 (26.1)</a:t>
                      </a:r>
                    </a:p>
                  </a:txBody>
                  <a:tcPr marL="121913" marR="121913" marT="81291" marB="8129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</a:rPr>
                        <a:t>   Outcome</a:t>
                      </a:r>
                      <a:r>
                        <a:rPr lang="en-GB" sz="1600" baseline="0" dirty="0">
                          <a:latin typeface="+mn-lt"/>
                        </a:rPr>
                        <a:t> of death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5" marR="91435" marT="60968" marB="609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21 (4.4)</a:t>
                      </a:r>
                    </a:p>
                  </a:txBody>
                  <a:tcPr marL="121913" marR="121913" marT="81291" marB="812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15 (6.4)</a:t>
                      </a:r>
                    </a:p>
                  </a:txBody>
                  <a:tcPr marL="121913" marR="121913" marT="81291" marB="8129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</a:rPr>
                        <a:t>   Leading</a:t>
                      </a:r>
                      <a:r>
                        <a:rPr lang="en-GB" sz="1600" baseline="0" dirty="0">
                          <a:latin typeface="+mn-lt"/>
                        </a:rPr>
                        <a:t> to discontinuation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5" marR="91435" marT="60968" marB="609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73 (15.4)</a:t>
                      </a:r>
                    </a:p>
                  </a:txBody>
                  <a:tcPr marL="121913" marR="121913" marT="81291" marB="812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23 (9.8)</a:t>
                      </a:r>
                    </a:p>
                  </a:txBody>
                  <a:tcPr marL="121913" marR="121913" marT="81291" marB="8129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Serious AEs,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n (%)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5" marR="91435" marT="60968" marB="6096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138 (29.1)</a:t>
                      </a:r>
                    </a:p>
                  </a:txBody>
                  <a:tcPr marL="121913" marR="121913" marT="81291" marB="8129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54 (23.1)</a:t>
                      </a:r>
                    </a:p>
                  </a:txBody>
                  <a:tcPr marL="121913" marR="121913" marT="81291" marB="8129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9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Any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-grade p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neumonitis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/radiation pneumonitis, n (%)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5" marR="91435" marT="60968" marB="6096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161 (33.9)</a:t>
                      </a:r>
                    </a:p>
                  </a:txBody>
                  <a:tcPr marL="121913" marR="121913" marT="81291" marB="8129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58 (24.8)</a:t>
                      </a:r>
                    </a:p>
                  </a:txBody>
                  <a:tcPr marL="121913" marR="121913" marT="81291" marB="8129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 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Grade 3/4</a:t>
                      </a:r>
                    </a:p>
                  </a:txBody>
                  <a:tcPr marL="91435" marR="91435" marT="60968" marB="6096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17 (3.6)</a:t>
                      </a:r>
                    </a:p>
                  </a:txBody>
                  <a:tcPr marL="121913" marR="121913" marT="81291" marB="8129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7 (3.0)</a:t>
                      </a:r>
                    </a:p>
                  </a:txBody>
                  <a:tcPr marL="121913" marR="121913" marT="81291" marB="8129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   Outcome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of death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5" marR="91435" marT="60968" marB="6096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 (1.1)</a:t>
                      </a:r>
                    </a:p>
                  </a:txBody>
                  <a:tcPr marL="121913" marR="121913" marT="81291" marB="8129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 (2.1)</a:t>
                      </a:r>
                    </a:p>
                  </a:txBody>
                  <a:tcPr marL="121913" marR="121913" marT="81291" marB="8129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6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   Leading to discontinuation</a:t>
                      </a:r>
                    </a:p>
                  </a:txBody>
                  <a:tcPr marL="91435" marR="91435" marT="60968" marB="6096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30 (6.3)</a:t>
                      </a:r>
                    </a:p>
                  </a:txBody>
                  <a:tcPr marL="121913" marR="121913" marT="81291" marB="8129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10 (4.3)</a:t>
                      </a:r>
                    </a:p>
                  </a:txBody>
                  <a:tcPr marL="121913" marR="121913" marT="81291" marB="8129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0526" name="Rectangle 1">
            <a:extLst>
              <a:ext uri="{FF2B5EF4-FFF2-40B4-BE49-F238E27FC236}">
                <a16:creationId xmlns:a16="http://schemas.microsoft.com/office/drawing/2014/main" id="{4075CFB5-E1A8-DA4B-929E-BE3950D93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4845" y="6519446"/>
            <a:ext cx="30850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  <a:defRPr sz="32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  <a:defRPr sz="2800">
                <a:solidFill>
                  <a:srgbClr val="1717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Antonia SJ et al. N </a:t>
            </a:r>
            <a:r>
              <a:rPr lang="en-US" altLang="en-US" sz="1600" dirty="0" err="1">
                <a:solidFill>
                  <a:schemeClr val="tx1"/>
                </a:solidFill>
                <a:latin typeface="Calibri" panose="020F0502020204030204" pitchFamily="34" charset="0"/>
              </a:rPr>
              <a:t>Engl</a:t>
            </a:r>
            <a:r>
              <a:rPr lang="en-US" alt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 J Med 2018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5CE87C-DACD-9549-80C6-860CCE93D0FA}"/>
              </a:ext>
            </a:extLst>
          </p:cNvPr>
          <p:cNvSpPr/>
          <p:nvPr/>
        </p:nvSpPr>
        <p:spPr>
          <a:xfrm>
            <a:off x="3308351" y="4032721"/>
            <a:ext cx="7239000" cy="1828800"/>
          </a:xfrm>
          <a:prstGeom prst="rect">
            <a:avLst/>
          </a:prstGeom>
          <a:noFill/>
          <a:ln w="571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1800" y="274641"/>
            <a:ext cx="11460480" cy="664859"/>
          </a:xfrm>
        </p:spPr>
        <p:txBody>
          <a:bodyPr anchor="ctr"/>
          <a:lstStyle/>
          <a:p>
            <a:r>
              <a:rPr lang="en-GB" sz="2667" b="1" dirty="0">
                <a:latin typeface="+mn-lt"/>
              </a:rPr>
              <a:t>PACIFIC: Time to pneumonitis onset and treatment exposure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364264"/>
              </p:ext>
            </p:extLst>
          </p:nvPr>
        </p:nvGraphicFramePr>
        <p:xfrm>
          <a:off x="2055570" y="1654968"/>
          <a:ext cx="8080859" cy="130035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577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0955">
                  <a:extLst>
                    <a:ext uri="{9D8B030D-6E8A-4147-A177-3AD203B41FA5}">
                      <a16:colId xmlns:a16="http://schemas.microsoft.com/office/drawing/2014/main" val="851420429"/>
                    </a:ext>
                  </a:extLst>
                </a:gridCol>
                <a:gridCol w="1832579">
                  <a:extLst>
                    <a:ext uri="{9D8B030D-6E8A-4147-A177-3AD203B41FA5}">
                      <a16:colId xmlns:a16="http://schemas.microsoft.com/office/drawing/2014/main" val="2100187289"/>
                    </a:ext>
                  </a:extLst>
                </a:gridCol>
              </a:tblGrid>
              <a:tr h="325088">
                <a:tc>
                  <a:txBody>
                    <a:bodyPr/>
                    <a:lstStyle/>
                    <a:p>
                      <a:endParaRPr lang="en-GB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 anchor="ctr">
                    <a:lnL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Durvalumab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258143"/>
                  </a:ext>
                </a:extLst>
              </a:tr>
              <a:tr h="325088">
                <a:tc>
                  <a:txBody>
                    <a:bodyPr/>
                    <a:lstStyle/>
                    <a:p>
                      <a:r>
                        <a:rPr lang="en-GB" sz="13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  <a:r>
                        <a:rPr lang="en-GB" sz="13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3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onset from 1</a:t>
                      </a:r>
                      <a:r>
                        <a:rPr lang="en-GB" sz="13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GB" sz="13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3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dose, median days (range) [N]</a:t>
                      </a:r>
                    </a:p>
                  </a:txBody>
                  <a:tcPr marL="121920" marR="0" marT="60944" marB="60944">
                    <a:lnL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55.0 (1–406)</a:t>
                      </a:r>
                      <a:r>
                        <a:rPr lang="en-US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[161]</a:t>
                      </a:r>
                    </a:p>
                  </a:txBody>
                  <a:tcPr marL="0" marR="0" marT="60944" marB="60944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55.0 (1–255)</a:t>
                      </a:r>
                      <a:r>
                        <a:rPr lang="en-US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[58]</a:t>
                      </a:r>
                    </a:p>
                  </a:txBody>
                  <a:tcPr marL="0" marR="0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088">
                <a:tc>
                  <a:txBody>
                    <a:bodyPr/>
                    <a:lstStyle/>
                    <a:p>
                      <a:r>
                        <a:rPr lang="en-GB" sz="13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to onset from radiotherapy, median days (range) [N]</a:t>
                      </a:r>
                    </a:p>
                  </a:txBody>
                  <a:tcPr marL="121920" marR="0" marT="60944" marB="60944">
                    <a:lnL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73.0 (20–433)</a:t>
                      </a:r>
                      <a:r>
                        <a:rPr lang="en-US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[161]</a:t>
                      </a:r>
                    </a:p>
                  </a:txBody>
                  <a:tcPr marL="0" marR="0" marT="60944" marB="60944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76.5 (24–280)</a:t>
                      </a:r>
                      <a:r>
                        <a:rPr lang="en-US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[58]</a:t>
                      </a:r>
                    </a:p>
                  </a:txBody>
                  <a:tcPr marL="0" marR="0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62855"/>
                  </a:ext>
                </a:extLst>
              </a:tr>
              <a:tr h="325088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Duration, median</a:t>
                      </a:r>
                      <a:r>
                        <a:rPr lang="en-GB" sz="13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3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(range) [N]</a:t>
                      </a:r>
                      <a:r>
                        <a:rPr lang="en-GB" sz="1300" b="0" baseline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*</a:t>
                      </a:r>
                      <a:endParaRPr lang="en-GB" sz="13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0" marT="60944" marB="60944">
                    <a:lnL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64.0 (3–568) [79]</a:t>
                      </a:r>
                    </a:p>
                  </a:txBody>
                  <a:tcPr marL="0" marR="0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57.0 (5–187) [23]</a:t>
                      </a:r>
                    </a:p>
                  </a:txBody>
                  <a:tcPr marL="0" marR="0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14905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12152" y="6280029"/>
            <a:ext cx="3193503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hangingPunct="0">
              <a:defRPr/>
            </a:pPr>
            <a:r>
              <a:rPr lang="en-US" sz="1067" kern="0" dirty="0">
                <a:latin typeface="Arial"/>
                <a:ea typeface="+mj-ea"/>
                <a:cs typeface="+mj-cs"/>
                <a:sym typeface="Helvetica"/>
              </a:rPr>
              <a:t>*Ongoing events are not included in this summary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3525" y="1178560"/>
            <a:ext cx="11621168" cy="952816"/>
          </a:xfrm>
          <a:prstGeom prst="rect">
            <a:avLst/>
          </a:prstGeom>
        </p:spPr>
        <p:txBody>
          <a:bodyPr/>
          <a:lstStyle>
            <a:lvl1pPr marL="177800" indent="-177800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60363" indent="-18256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738188" indent="-20161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–"/>
              <a:tabLst/>
              <a:defRPr sz="11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73138" indent="-217488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»"/>
              <a:defRPr sz="11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/>
              <a:t>Time to onset of pneumonitis was similar between arms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3525" y="3072806"/>
            <a:ext cx="11621168" cy="518160"/>
          </a:xfrm>
          <a:prstGeom prst="rect">
            <a:avLst/>
          </a:prstGeom>
        </p:spPr>
        <p:txBody>
          <a:bodyPr/>
          <a:lstStyle>
            <a:lvl1pPr marL="177800" indent="-177800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60363" indent="-18256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738188" indent="-20161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–"/>
              <a:tabLst/>
              <a:defRPr sz="11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73138" indent="-217488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»"/>
              <a:defRPr sz="11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/>
              <a:t>Overall treatment exposure was similar in patients with or without pneumonitis</a:t>
            </a:r>
            <a:endParaRPr lang="en-US" sz="1467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322792"/>
              </p:ext>
            </p:extLst>
          </p:nvPr>
        </p:nvGraphicFramePr>
        <p:xfrm>
          <a:off x="907084" y="3429000"/>
          <a:ext cx="4876800" cy="2623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321067"/>
              </p:ext>
            </p:extLst>
          </p:nvPr>
        </p:nvGraphicFramePr>
        <p:xfrm>
          <a:off x="5786853" y="3424647"/>
          <a:ext cx="4876800" cy="262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253909" y="6159571"/>
            <a:ext cx="2882520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sz="1067" dirty="0"/>
              <a:t>Note: Pneumonitis is a grouped term that </a:t>
            </a:r>
            <a:br>
              <a:rPr lang="en-US" sz="1067" dirty="0"/>
            </a:br>
            <a:r>
              <a:rPr lang="en-US" sz="1067" dirty="0"/>
              <a:t>includes pneumonitis and radiation pneumonitis</a:t>
            </a:r>
            <a:endParaRPr lang="en-US" sz="1067" kern="0" dirty="0">
              <a:latin typeface="Arial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56835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1800" y="274641"/>
            <a:ext cx="11460480" cy="1059105"/>
          </a:xfrm>
        </p:spPr>
        <p:txBody>
          <a:bodyPr anchor="ctr"/>
          <a:lstStyle/>
          <a:p>
            <a:r>
              <a:rPr lang="en-US" sz="2667" b="1" dirty="0">
                <a:latin typeface="+mn-lt"/>
              </a:rPr>
              <a:t>PACIFIC: Pneumonitis and components of previous CRT</a:t>
            </a:r>
            <a:endParaRPr lang="en-GB" sz="2667" b="1" dirty="0">
              <a:latin typeface="+mn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86539" y="2802467"/>
          <a:ext cx="11818921" cy="2809883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572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1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1645">
                  <a:extLst>
                    <a:ext uri="{9D8B030D-6E8A-4147-A177-3AD203B41FA5}">
                      <a16:colId xmlns:a16="http://schemas.microsoft.com/office/drawing/2014/main" val="4047442116"/>
                    </a:ext>
                  </a:extLst>
                </a:gridCol>
                <a:gridCol w="18116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1645">
                  <a:extLst>
                    <a:ext uri="{9D8B030D-6E8A-4147-A177-3AD203B41FA5}">
                      <a16:colId xmlns:a16="http://schemas.microsoft.com/office/drawing/2014/main" val="2227885267"/>
                    </a:ext>
                  </a:extLst>
                </a:gridCol>
              </a:tblGrid>
              <a:tr h="345408">
                <a:tc>
                  <a:txBody>
                    <a:bodyPr/>
                    <a:lstStyle/>
                    <a:p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Pneumonitis</a:t>
                      </a:r>
                      <a:r>
                        <a:rPr lang="en-US" sz="15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</a:t>
                      </a: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resent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Pneumonitis</a:t>
                      </a:r>
                      <a:r>
                        <a:rPr lang="en-US" sz="15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</a:t>
                      </a: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bsent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Durvalumab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(n=160)</a:t>
                      </a:r>
                    </a:p>
                  </a:txBody>
                  <a:tcPr marL="91416" marR="91416" marT="0" marB="0" anchor="b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(n=59)</a:t>
                      </a:r>
                    </a:p>
                  </a:txBody>
                  <a:tcPr marL="91416" marR="91416" marT="0" marB="0" anchor="b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Durvalumab</a:t>
                      </a:r>
                      <a:b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(n=316)</a:t>
                      </a:r>
                    </a:p>
                  </a:txBody>
                  <a:tcPr marL="91416" marR="91416" marT="0" marB="0" anchor="b"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  <a:b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(n=178)</a:t>
                      </a:r>
                    </a:p>
                  </a:txBody>
                  <a:tcPr marL="91416" marR="91416" marT="0" marB="0" anchor="b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258143"/>
                  </a:ext>
                </a:extLst>
              </a:tr>
              <a:tr h="345408">
                <a:tc>
                  <a:txBody>
                    <a:bodyPr/>
                    <a:lstStyle/>
                    <a:p>
                      <a:r>
                        <a:rPr lang="en-GB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 definitive radiotherapy</a:t>
                      </a:r>
                      <a:r>
                        <a:rPr lang="en-GB" sz="15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%</a:t>
                      </a:r>
                      <a:endParaRPr lang="en-GB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121888" marR="121888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121888" marR="121888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121888" marR="121888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819">
                <a:tc>
                  <a:txBody>
                    <a:bodyPr/>
                    <a:lstStyle/>
                    <a:p>
                      <a:r>
                        <a:rPr lang="en-GB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 total prior</a:t>
                      </a:r>
                      <a:r>
                        <a:rPr lang="en-GB" sz="15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radiation dose (range), Gy*</a:t>
                      </a:r>
                    </a:p>
                  </a:txBody>
                  <a:tcPr marL="121888" marR="121888" marT="60944" marB="60944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60.0</a:t>
                      </a:r>
                      <a:r>
                        <a:rPr lang="en-GB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(54.0–70.2)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60.0</a:t>
                      </a:r>
                      <a:r>
                        <a:rPr lang="en-GB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(60.0–70.2)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63.0 (45.0</a:t>
                      </a:r>
                      <a:r>
                        <a:rPr lang="en-GB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–70.2)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64.0 (54.0–</a:t>
                      </a:r>
                      <a:r>
                        <a:rPr lang="en-GB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70.2</a:t>
                      </a:r>
                      <a:r>
                        <a:rPr lang="en-GB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21888" marR="121888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803123"/>
                  </a:ext>
                </a:extLst>
              </a:tr>
              <a:tr h="12394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</a:t>
                      </a:r>
                      <a:r>
                        <a:rPr lang="en-US" sz="1500" b="1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</a:t>
                      </a:r>
                      <a:r>
                        <a:rPr lang="en-US" sz="15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ytotoxic</a:t>
                      </a:r>
                      <a:r>
                        <a:rPr lang="en-US" sz="1500" b="1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</a:t>
                      </a:r>
                      <a:r>
                        <a:rPr lang="en-US" sz="15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hemotherapy, %</a:t>
                      </a:r>
                      <a:endParaRPr lang="en-GB" sz="15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Adjuvant</a:t>
                      </a:r>
                      <a:endParaRPr lang="en-GB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Induction</a:t>
                      </a:r>
                      <a:endParaRPr lang="en-GB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Definitive</a:t>
                      </a:r>
                    </a:p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0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 applicable</a:t>
                      </a:r>
                      <a:endParaRPr lang="en-GB" sz="1500" b="0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17.5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21888" marR="121888" marT="60944" marB="60944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20.3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30.1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99.7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888" marR="121888" marT="60944" marB="60944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31.5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99.4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21888" marR="121888" marT="60944" marB="6094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62855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254611" y="1375848"/>
            <a:ext cx="11621168" cy="1150328"/>
          </a:xfrm>
          <a:prstGeom prst="rect">
            <a:avLst/>
          </a:prstGeom>
        </p:spPr>
        <p:txBody>
          <a:bodyPr/>
          <a:lstStyle>
            <a:lvl1pPr marL="177800" indent="-177800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60363" indent="-18256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738188" indent="-20161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–"/>
              <a:tabLst/>
              <a:defRPr sz="11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73138" indent="-217488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»"/>
              <a:defRPr sz="11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Pneumonitis did not appear to be associated with prior RT dose</a:t>
            </a:r>
          </a:p>
          <a:p>
            <a:pPr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However, prior induction CT appeared to be associated with a lower incidence of pneumonitis in both treatment arms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400" y="5935811"/>
            <a:ext cx="3257623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sz="1067" dirty="0"/>
              <a:t>*Radiotherapy planning parameters were not collected</a:t>
            </a:r>
            <a:endParaRPr lang="en-US" sz="1067" kern="0" dirty="0">
              <a:latin typeface="Arial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938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31800" y="274641"/>
            <a:ext cx="11328400" cy="1059105"/>
          </a:xfrm>
        </p:spPr>
        <p:txBody>
          <a:bodyPr anchor="ctr"/>
          <a:lstStyle/>
          <a:p>
            <a:r>
              <a:rPr lang="en-GB" sz="2667" b="1" dirty="0">
                <a:latin typeface="+mn-lt"/>
              </a:rPr>
              <a:t>PACIFIC: Multivariate analysis of factors potentially associated with pneumonitis in durvalumab-treated patients*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524827"/>
              </p:ext>
            </p:extLst>
          </p:nvPr>
        </p:nvGraphicFramePr>
        <p:xfrm>
          <a:off x="1631290" y="1245820"/>
          <a:ext cx="8929420" cy="43663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155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5241">
                  <a:extLst>
                    <a:ext uri="{9D8B030D-6E8A-4147-A177-3AD203B41FA5}">
                      <a16:colId xmlns:a16="http://schemas.microsoft.com/office/drawing/2014/main" val="2888371980"/>
                    </a:ext>
                  </a:extLst>
                </a:gridCol>
                <a:gridCol w="1309469">
                  <a:extLst>
                    <a:ext uri="{9D8B030D-6E8A-4147-A177-3AD203B41FA5}">
                      <a16:colId xmlns:a16="http://schemas.microsoft.com/office/drawing/2014/main" val="851420429"/>
                    </a:ext>
                  </a:extLst>
                </a:gridCol>
                <a:gridCol w="1309469">
                  <a:extLst>
                    <a:ext uri="{9D8B030D-6E8A-4147-A177-3AD203B41FA5}">
                      <a16:colId xmlns:a16="http://schemas.microsoft.com/office/drawing/2014/main" val="2100187289"/>
                    </a:ext>
                  </a:extLst>
                </a:gridCol>
              </a:tblGrid>
              <a:tr h="3080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0" marB="60944" anchor="ctr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88" marR="121888" marT="0" marB="60944" anchor="ctr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Odds</a:t>
                      </a:r>
                      <a:r>
                        <a:rPr lang="en-US" sz="15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ratio</a:t>
                      </a:r>
                      <a:endParaRPr lang="en-US" sz="15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95% CI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8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25814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GB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</a:t>
                      </a:r>
                    </a:p>
                  </a:txBody>
                  <a:tcPr marL="121920" marR="0" marT="0" marB="0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 vs. Female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0.47–1.27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62855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at randomization</a:t>
                      </a:r>
                      <a:r>
                        <a:rPr lang="en-GB" sz="15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†</a:t>
                      </a:r>
                      <a:endParaRPr lang="en-GB" sz="1500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0" marT="0" marB="0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5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0.98–1.03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14905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Smoking status</a:t>
                      </a:r>
                    </a:p>
                  </a:txBody>
                  <a:tcPr marL="121920" marR="0" marT="0" marB="0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Smoker vs. Non-smoker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0.42–1.07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39601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 stage</a:t>
                      </a:r>
                    </a:p>
                  </a:txBody>
                  <a:tcPr marL="121920" marR="0" marT="0" marB="0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IIIA vs. IIIB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1.39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0.89–2.17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339704"/>
                  </a:ext>
                </a:extLst>
              </a:tr>
              <a:tr h="370199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Histology</a:t>
                      </a:r>
                    </a:p>
                  </a:txBody>
                  <a:tcPr marL="121920" marR="0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Squamous vs. Non-squamous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0.33–0.83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425920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 response to prior CRT</a:t>
                      </a:r>
                    </a:p>
                  </a:txBody>
                  <a:tcPr marL="121920" marR="0" marT="0" marB="0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 vs. SD</a:t>
                      </a:r>
                    </a:p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 vs. SD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0.88</a:t>
                      </a:r>
                      <a:b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0.12–4.22</a:t>
                      </a:r>
                    </a:p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0.65–1.54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929726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WHO PS</a:t>
                      </a:r>
                    </a:p>
                  </a:txBody>
                  <a:tcPr marL="121920" marR="0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vs. 1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0.42–0.98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553794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</a:t>
                      </a:r>
                    </a:p>
                  </a:txBody>
                  <a:tcPr marL="121920" marR="0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Asia vs. Non-Asia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5.40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3.16–9.43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57692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from RT to randomization </a:t>
                      </a:r>
                      <a:endParaRPr lang="en-GB" sz="15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0" marT="0" marB="0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&lt;14 vs. ≥14 days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1.24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0.76–2.00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611647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 induction CT</a:t>
                      </a:r>
                    </a:p>
                  </a:txBody>
                  <a:tcPr marL="121920" marR="0" marT="0" marB="0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 vs. No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0.35–1.01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808806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 COPD</a:t>
                      </a:r>
                      <a:r>
                        <a:rPr lang="en-GB" sz="15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</a:t>
                      </a:r>
                    </a:p>
                  </a:txBody>
                  <a:tcPr marL="121920" marR="0" marT="0" marB="0">
                    <a:lnL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 vs. No</a:t>
                      </a:r>
                    </a:p>
                  </a:txBody>
                  <a:tcPr marL="12192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212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0.44–1.20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32326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76522" y="6174224"/>
            <a:ext cx="5793574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baseline="30000" dirty="0"/>
              <a:t>†</a:t>
            </a:r>
            <a:r>
              <a:rPr lang="en-US" sz="1067" dirty="0"/>
              <a:t>Continuous covariate</a:t>
            </a:r>
          </a:p>
          <a:p>
            <a:r>
              <a:rPr lang="en-US" sz="1067" baseline="30000" dirty="0"/>
              <a:t>‡</a:t>
            </a:r>
            <a:r>
              <a:rPr lang="en-US" sz="1067" dirty="0"/>
              <a:t>A grouped term comprising COPD, chronic bronchitis, emphysema, and obstructive airways disorder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5600" y="5700982"/>
            <a:ext cx="8229600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/>
              <a:t>*Logistic regression analysis, modeling the probability of occurrence of any-grade pneumonitis; an odds ratio (OR) for group A versus group B of &lt;1 implies lower risk for group A relative to group B, and OR &gt;1 implies lower risk for group B</a:t>
            </a:r>
          </a:p>
        </p:txBody>
      </p:sp>
    </p:spTree>
    <p:extLst>
      <p:ext uri="{BB962C8B-B14F-4D97-AF65-F5344CB8AC3E}">
        <p14:creationId xmlns:p14="http://schemas.microsoft.com/office/powerpoint/2010/main" val="331588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0962" y="425702"/>
            <a:ext cx="11460480" cy="1059105"/>
          </a:xfrm>
        </p:spPr>
        <p:txBody>
          <a:bodyPr anchor="ctr"/>
          <a:lstStyle/>
          <a:p>
            <a:r>
              <a:rPr lang="en-US" sz="2667" b="1" dirty="0">
                <a:latin typeface="+mn-lt"/>
              </a:rPr>
              <a:t>PACIFIC: Pneumonitis: Incidence by Region, histology, and performance status</a:t>
            </a:r>
            <a:br>
              <a:rPr lang="en-US" sz="2667" b="1" dirty="0"/>
            </a:br>
            <a:r>
              <a:rPr lang="en-US" sz="2667" b="1" dirty="0"/>
              <a:t> </a:t>
            </a:r>
            <a:endParaRPr lang="en-GB" sz="2667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90558" y="1214459"/>
            <a:ext cx="11621168" cy="1150328"/>
          </a:xfrm>
          <a:prstGeom prst="rect">
            <a:avLst/>
          </a:prstGeom>
        </p:spPr>
        <p:txBody>
          <a:bodyPr/>
          <a:lstStyle>
            <a:lvl1pPr marL="177800" indent="-177800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60363" indent="-18256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738188" indent="-20161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–"/>
              <a:tabLst/>
              <a:defRPr sz="11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73138" indent="-217488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buFont typeface="Arial" panose="020B0604020202020204" pitchFamily="34" charset="0"/>
              <a:buChar char="»"/>
              <a:defRPr sz="11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Rates of pneumonitis appeared to be higher in durvalumab-treated patients from Asia, with non-squamous histology, or who had WHO PS 1; the same pattern was observed for placebo-treated patients for both region and histology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93584" y="2037890"/>
            <a:ext cx="9204833" cy="4511040"/>
            <a:chOff x="1120188" y="1528417"/>
            <a:chExt cx="6903625" cy="3383280"/>
          </a:xfrm>
        </p:grpSpPr>
        <p:sp>
          <p:nvSpPr>
            <p:cNvPr id="4" name="TextBox 3"/>
            <p:cNvSpPr txBox="1"/>
            <p:nvPr/>
          </p:nvSpPr>
          <p:spPr>
            <a:xfrm>
              <a:off x="2346905" y="2150212"/>
              <a:ext cx="540389" cy="238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7" b="1" dirty="0"/>
                <a:t>Region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63394" y="2150212"/>
              <a:ext cx="686150" cy="238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7" b="1" dirty="0"/>
                <a:t>Histology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53014" y="2150212"/>
              <a:ext cx="623008" cy="238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7" b="1" dirty="0"/>
                <a:t>WHO PS</a:t>
              </a:r>
            </a:p>
          </p:txBody>
        </p:sp>
        <p:sp>
          <p:nvSpPr>
            <p:cNvPr id="3" name="Left Bracket 2"/>
            <p:cNvSpPr/>
            <p:nvPr/>
          </p:nvSpPr>
          <p:spPr>
            <a:xfrm rot="5400000">
              <a:off x="2633167" y="1510144"/>
              <a:ext cx="91440" cy="1828800"/>
            </a:xfrm>
            <a:prstGeom prst="leftBracket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6" name="Left Bracket 25"/>
            <p:cNvSpPr/>
            <p:nvPr/>
          </p:nvSpPr>
          <p:spPr>
            <a:xfrm rot="5400000">
              <a:off x="4731409" y="1510144"/>
              <a:ext cx="91440" cy="1828800"/>
            </a:xfrm>
            <a:prstGeom prst="leftBracket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7" name="Left Bracket 26"/>
            <p:cNvSpPr/>
            <p:nvPr/>
          </p:nvSpPr>
          <p:spPr>
            <a:xfrm rot="5400000">
              <a:off x="6785763" y="1510144"/>
              <a:ext cx="91440" cy="1828800"/>
            </a:xfrm>
            <a:prstGeom prst="leftBracket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20188" y="1528417"/>
            <a:ext cx="6903625" cy="3383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1348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6462"/>
          </a:xfrm>
        </p:spPr>
        <p:txBody>
          <a:bodyPr anchor="ctr">
            <a:normAutofit/>
          </a:bodyPr>
          <a:lstStyle/>
          <a:p>
            <a:r>
              <a:rPr lang="en-GB" sz="3600" b="1" dirty="0">
                <a:latin typeface="+mn-lt"/>
              </a:rPr>
              <a:t>PACIFIC: 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398187"/>
            <a:ext cx="11328400" cy="419806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In the Phase 3 PACIFIC study, pneumonitis occurred in both treatment arms with similar rates of grade 3/4 events 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(3.4% with durvalumab and 2.6% with placebo); most events were grade 1/2</a:t>
            </a:r>
            <a:r>
              <a:rPr lang="en-US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Further characterization of pneumonitis suggests: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−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Time to onset following CRT was similar between durvalumab- and placebo-treated patients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−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There were no differences in treatment exposure based on the presence or absence of pneumonitis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−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Multivariate analysis suggests that pneumonitis risk may have been higher for patients receiving durvalumab who were 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(1) treated in Asia, (2) had non-squamous histology, or (3) had WHO PS 1</a:t>
            </a:r>
          </a:p>
          <a:p>
            <a:pPr lvl="2">
              <a:lnSpc>
                <a:spcPct val="100000"/>
              </a:lnSpc>
              <a:spcAft>
                <a:spcPts val="800"/>
              </a:spcAft>
              <a:buSzPct val="90000"/>
              <a:buFont typeface="Wingdings" panose="05000000000000000000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Similar observations for placebo by region and histology suggest these effects were independent of treatment</a:t>
            </a:r>
            <a:endParaRPr lang="en-US" sz="2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These findings may help inform patient monitoring and management to ensure pneumonitis is identified and managed early in patients receiving durvalumab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38600" y="6319271"/>
            <a:ext cx="9109860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980" indent="-162980">
              <a:spcAft>
                <a:spcPts val="533"/>
              </a:spcAft>
              <a:buFont typeface="+mj-lt"/>
              <a:buAutoNum type="arabicPeriod"/>
            </a:pPr>
            <a:r>
              <a:rPr lang="en-US" sz="1067" dirty="0"/>
              <a:t>Antonia SJ, et al. N Engl J Med 2017;377:1919–29</a:t>
            </a:r>
            <a:endParaRPr lang="en-GB" sz="1067" dirty="0"/>
          </a:p>
        </p:txBody>
      </p:sp>
    </p:spTree>
    <p:extLst>
      <p:ext uri="{BB962C8B-B14F-4D97-AF65-F5344CB8AC3E}">
        <p14:creationId xmlns:p14="http://schemas.microsoft.com/office/powerpoint/2010/main" val="137208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UChicago_Medicine_Powerpoint_template">
  <a:themeElements>
    <a:clrScheme name="UCM_colors">
      <a:dk1>
        <a:srgbClr val="400000"/>
      </a:dk1>
      <a:lt1>
        <a:srgbClr val="D6D6D0"/>
      </a:lt1>
      <a:dk2>
        <a:srgbClr val="FFFFFF"/>
      </a:dk2>
      <a:lt2>
        <a:srgbClr val="FFFFFF"/>
      </a:lt2>
      <a:accent1>
        <a:srgbClr val="767676"/>
      </a:accent1>
      <a:accent2>
        <a:srgbClr val="F8A429"/>
      </a:accent2>
      <a:accent3>
        <a:srgbClr val="155F83"/>
      </a:accent3>
      <a:accent4>
        <a:srgbClr val="CFE6F0"/>
      </a:accent4>
      <a:accent5>
        <a:srgbClr val="BA7B76"/>
      </a:accent5>
      <a:accent6>
        <a:srgbClr val="91AB5A"/>
      </a:accent6>
      <a:hlink>
        <a:srgbClr val="5B96AD"/>
      </a:hlink>
      <a:folHlink>
        <a:srgbClr val="725663"/>
      </a:folHlink>
    </a:clrScheme>
    <a:fontScheme name="UChicago Medicin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E1CD6F73-0E1D-4CF7-B3F5-5556E750B0A8}"/>
</file>

<file path=customXml/itemProps2.xml><?xml version="1.0" encoding="utf-8"?>
<ds:datastoreItem xmlns:ds="http://schemas.openxmlformats.org/officeDocument/2006/customXml" ds:itemID="{0E8E3D28-29E5-4BEA-B7E3-C7FE8591D7AD}"/>
</file>

<file path=customXml/itemProps3.xml><?xml version="1.0" encoding="utf-8"?>
<ds:datastoreItem xmlns:ds="http://schemas.openxmlformats.org/officeDocument/2006/customXml" ds:itemID="{18570989-A190-4370-B87D-C90AB085542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1150</Words>
  <Application>Microsoft Macintosh PowerPoint</Application>
  <PresentationFormat>Widescreen</PresentationFormat>
  <Paragraphs>279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Gill Sans</vt:lpstr>
      <vt:lpstr>Wingdings</vt:lpstr>
      <vt:lpstr>Wingdings 2</vt:lpstr>
      <vt:lpstr>UChicago_Medicine_Powerpoint_template</vt:lpstr>
      <vt:lpstr>Incidence, Recognition and Management of Immune-Mediated and Other Toxicities with the Use of Anti-PD-L1 Antibody Therapy for Locally Advanced Disease</vt:lpstr>
      <vt:lpstr>Objectives:</vt:lpstr>
      <vt:lpstr>PACIFIC Safety—Well tolerated overall</vt:lpstr>
      <vt:lpstr>PACIFIC Safety Summary</vt:lpstr>
      <vt:lpstr>PACIFIC: Time to pneumonitis onset and treatment exposure</vt:lpstr>
      <vt:lpstr>PACIFIC: Pneumonitis and components of previous CRT</vt:lpstr>
      <vt:lpstr>PACIFIC: Multivariate analysis of factors potentially associated with pneumonitis in durvalumab-treated patients* </vt:lpstr>
      <vt:lpstr>PACIFIC: Pneumonitis: Incidence by Region, histology, and performance status  </vt:lpstr>
      <vt:lpstr>PACIFIC: Conclusions</vt:lpstr>
      <vt:lpstr>PowerPoint Presentation</vt:lpstr>
      <vt:lpstr>Trials of Checkpoint Inhibitors with Chemoradiation</vt:lpstr>
      <vt:lpstr>PowerPoint Presentation</vt:lpstr>
      <vt:lpstr>Spectrum of radiographic manifestations of immunotherapy related pneumonitis</vt:lpstr>
      <vt:lpstr>PowerPoint Presentation</vt:lpstr>
      <vt:lpstr>Management Depends on Grade</vt:lpstr>
      <vt:lpstr>Immune Side Effect Management: The Basics</vt:lpstr>
    </vt:vector>
  </TitlesOfParts>
  <Manager/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Alexis Oneca</cp:lastModifiedBy>
  <cp:revision>33</cp:revision>
  <cp:lastPrinted>2019-09-15T21:58:33Z</cp:lastPrinted>
  <dcterms:created xsi:type="dcterms:W3CDTF">2017-08-28T15:06:08Z</dcterms:created>
  <dcterms:modified xsi:type="dcterms:W3CDTF">2019-09-27T15:30:33Z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TaxKeyword">
    <vt:lpwstr/>
  </property>
</Properties>
</file>