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7972" r:id="rId5"/>
    <p:sldMasterId id="2147487997" r:id="rId6"/>
    <p:sldMasterId id="2147488026" r:id="rId7"/>
    <p:sldMasterId id="2147488066" r:id="rId8"/>
  </p:sldMasterIdLst>
  <p:notesMasterIdLst>
    <p:notesMasterId r:id="rId61"/>
  </p:notesMasterIdLst>
  <p:handoutMasterIdLst>
    <p:handoutMasterId r:id="rId62"/>
  </p:handoutMasterIdLst>
  <p:sldIdLst>
    <p:sldId id="3077" r:id="rId9"/>
    <p:sldId id="2589" r:id="rId10"/>
    <p:sldId id="2311" r:id="rId11"/>
    <p:sldId id="329" r:id="rId12"/>
    <p:sldId id="3078" r:id="rId13"/>
    <p:sldId id="923" r:id="rId14"/>
    <p:sldId id="3079" r:id="rId15"/>
    <p:sldId id="924" r:id="rId16"/>
    <p:sldId id="3080" r:id="rId17"/>
    <p:sldId id="925" r:id="rId18"/>
    <p:sldId id="3081" r:id="rId19"/>
    <p:sldId id="926" r:id="rId20"/>
    <p:sldId id="2590" r:id="rId21"/>
    <p:sldId id="2595" r:id="rId22"/>
    <p:sldId id="2370" r:id="rId23"/>
    <p:sldId id="2591" r:id="rId24"/>
    <p:sldId id="644" r:id="rId25"/>
    <p:sldId id="2567" r:id="rId26"/>
    <p:sldId id="2558" r:id="rId27"/>
    <p:sldId id="2554" r:id="rId28"/>
    <p:sldId id="2598" r:id="rId29"/>
    <p:sldId id="1191" r:id="rId30"/>
    <p:sldId id="2023" r:id="rId31"/>
    <p:sldId id="747" r:id="rId32"/>
    <p:sldId id="2585" r:id="rId33"/>
    <p:sldId id="750" r:id="rId34"/>
    <p:sldId id="605" r:id="rId35"/>
    <p:sldId id="2587" r:id="rId36"/>
    <p:sldId id="752" r:id="rId37"/>
    <p:sldId id="2586" r:id="rId38"/>
    <p:sldId id="2556" r:id="rId39"/>
    <p:sldId id="2599" r:id="rId40"/>
    <p:sldId id="2429" r:id="rId41"/>
    <p:sldId id="2361" r:id="rId42"/>
    <p:sldId id="1189" r:id="rId43"/>
    <p:sldId id="1217" r:id="rId44"/>
    <p:sldId id="2592" r:id="rId45"/>
    <p:sldId id="1195" r:id="rId46"/>
    <p:sldId id="1196" r:id="rId47"/>
    <p:sldId id="1198" r:id="rId48"/>
    <p:sldId id="2409" r:id="rId49"/>
    <p:sldId id="2408" r:id="rId50"/>
    <p:sldId id="567" r:id="rId51"/>
    <p:sldId id="2417" r:id="rId52"/>
    <p:sldId id="2561" r:id="rId53"/>
    <p:sldId id="2596" r:id="rId54"/>
    <p:sldId id="2601" r:id="rId55"/>
    <p:sldId id="1461" r:id="rId56"/>
    <p:sldId id="2597" r:id="rId57"/>
    <p:sldId id="2603" r:id="rId58"/>
    <p:sldId id="1200" r:id="rId59"/>
    <p:sldId id="2550" r:id="rId6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rter, David" initials="DP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FF00FF"/>
    <a:srgbClr val="002850"/>
    <a:srgbClr val="B3EBFF"/>
    <a:srgbClr val="005796"/>
    <a:srgbClr val="F9951E"/>
    <a:srgbClr val="B9D629"/>
    <a:srgbClr val="F9951D"/>
    <a:srgbClr val="00528E"/>
    <a:srgbClr val="002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9" autoAdjust="0"/>
    <p:restoredTop sz="95502" autoAdjust="0"/>
  </p:normalViewPr>
  <p:slideViewPr>
    <p:cSldViewPr>
      <p:cViewPr varScale="1">
        <p:scale>
          <a:sx n="76" d="100"/>
          <a:sy n="76" d="100"/>
        </p:scale>
        <p:origin x="200" y="832"/>
      </p:cViewPr>
      <p:guideLst>
        <p:guide orient="horz" pos="2160"/>
        <p:guide pos="37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2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commentAuthors" Target="commentAuthors.xml"/><Relationship Id="rId68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tableStyles" Target="tableStyles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Izquierdo" userId="46480b9d-78ec-4659-884d-35c5467fe41c" providerId="ADAL" clId="{E7B17865-D87A-BC46-8419-F574B74AA639}"/>
    <pc:docChg chg="custSel addSld delSld modSld delMainMaster">
      <pc:chgData name="Silvana Izquierdo" userId="46480b9d-78ec-4659-884d-35c5467fe41c" providerId="ADAL" clId="{E7B17865-D87A-BC46-8419-F574B74AA639}" dt="2019-04-15T14:55:27.197" v="92" actId="2696"/>
      <pc:docMkLst>
        <pc:docMk/>
      </pc:docMkLst>
      <pc:sldChg chg="add">
        <pc:chgData name="Silvana Izquierdo" userId="46480b9d-78ec-4659-884d-35c5467fe41c" providerId="ADAL" clId="{E7B17865-D87A-BC46-8419-F574B74AA639}" dt="2019-04-15T14:23:32.823" v="1"/>
        <pc:sldMkLst>
          <pc:docMk/>
          <pc:sldMk cId="1637918893" sldId="329"/>
        </pc:sldMkLst>
      </pc:sldChg>
      <pc:sldChg chg="add">
        <pc:chgData name="Silvana Izquierdo" userId="46480b9d-78ec-4659-884d-35c5467fe41c" providerId="ADAL" clId="{E7B17865-D87A-BC46-8419-F574B74AA639}" dt="2019-04-15T14:43:58.411" v="75"/>
        <pc:sldMkLst>
          <pc:docMk/>
          <pc:sldMk cId="47430915" sldId="923"/>
        </pc:sldMkLst>
      </pc:sldChg>
      <pc:sldChg chg="add">
        <pc:chgData name="Silvana Izquierdo" userId="46480b9d-78ec-4659-884d-35c5467fe41c" providerId="ADAL" clId="{E7B17865-D87A-BC46-8419-F574B74AA639}" dt="2019-04-15T14:44:07.375" v="76"/>
        <pc:sldMkLst>
          <pc:docMk/>
          <pc:sldMk cId="3303443665" sldId="924"/>
        </pc:sldMkLst>
      </pc:sldChg>
      <pc:sldChg chg="add">
        <pc:chgData name="Silvana Izquierdo" userId="46480b9d-78ec-4659-884d-35c5467fe41c" providerId="ADAL" clId="{E7B17865-D87A-BC46-8419-F574B74AA639}" dt="2019-04-15T14:44:16.260" v="77"/>
        <pc:sldMkLst>
          <pc:docMk/>
          <pc:sldMk cId="3720979077" sldId="925"/>
        </pc:sldMkLst>
      </pc:sldChg>
      <pc:sldChg chg="add">
        <pc:chgData name="Silvana Izquierdo" userId="46480b9d-78ec-4659-884d-35c5467fe41c" providerId="ADAL" clId="{E7B17865-D87A-BC46-8419-F574B74AA639}" dt="2019-04-15T14:44:23.922" v="78"/>
        <pc:sldMkLst>
          <pc:docMk/>
          <pc:sldMk cId="465664275" sldId="926"/>
        </pc:sldMkLst>
      </pc:sldChg>
      <pc:sldChg chg="add">
        <pc:chgData name="Silvana Izquierdo" userId="46480b9d-78ec-4659-884d-35c5467fe41c" providerId="ADAL" clId="{E7B17865-D87A-BC46-8419-F574B74AA639}" dt="2019-04-15T14:23:21.541" v="0"/>
        <pc:sldMkLst>
          <pc:docMk/>
          <pc:sldMk cId="2216053862" sldId="3077"/>
        </pc:sldMkLst>
      </pc:sldChg>
      <pc:sldChg chg="addSp delSp modSp add">
        <pc:chgData name="Silvana Izquierdo" userId="46480b9d-78ec-4659-884d-35c5467fe41c" providerId="ADAL" clId="{E7B17865-D87A-BC46-8419-F574B74AA639}" dt="2019-04-15T14:38:47.790" v="41" actId="113"/>
        <pc:sldMkLst>
          <pc:docMk/>
          <pc:sldMk cId="1366088475" sldId="3078"/>
        </pc:sldMkLst>
        <pc:spChg chg="mod">
          <ac:chgData name="Silvana Izquierdo" userId="46480b9d-78ec-4659-884d-35c5467fe41c" providerId="ADAL" clId="{E7B17865-D87A-BC46-8419-F574B74AA639}" dt="2019-04-15T14:38:47.790" v="41" actId="113"/>
          <ac:spMkLst>
            <pc:docMk/>
            <pc:sldMk cId="1366088475" sldId="3078"/>
            <ac:spMk id="5" creationId="{F4E22311-58AD-8E49-AA67-990165540413}"/>
          </ac:spMkLst>
        </pc:spChg>
        <pc:picChg chg="add mod">
          <ac:chgData name="Silvana Izquierdo" userId="46480b9d-78ec-4659-884d-35c5467fe41c" providerId="ADAL" clId="{E7B17865-D87A-BC46-8419-F574B74AA639}" dt="2019-04-15T14:38:41.408" v="38" actId="14861"/>
          <ac:picMkLst>
            <pc:docMk/>
            <pc:sldMk cId="1366088475" sldId="3078"/>
            <ac:picMk id="3" creationId="{5AFA9B25-65E5-164D-A0C1-E78B641627A9}"/>
          </ac:picMkLst>
        </pc:picChg>
        <pc:picChg chg="del">
          <ac:chgData name="Silvana Izquierdo" userId="46480b9d-78ec-4659-884d-35c5467fe41c" providerId="ADAL" clId="{E7B17865-D87A-BC46-8419-F574B74AA639}" dt="2019-04-15T14:38:37.962" v="37" actId="478"/>
          <ac:picMkLst>
            <pc:docMk/>
            <pc:sldMk cId="1366088475" sldId="3078"/>
            <ac:picMk id="9" creationId="{B8E9DBA7-0AFF-AD40-B928-68B50C4D51E4}"/>
          </ac:picMkLst>
        </pc:picChg>
      </pc:sldChg>
      <pc:sldChg chg="addSp delSp modSp add">
        <pc:chgData name="Silvana Izquierdo" userId="46480b9d-78ec-4659-884d-35c5467fe41c" providerId="ADAL" clId="{E7B17865-D87A-BC46-8419-F574B74AA639}" dt="2019-04-15T14:39:44.557" v="53" actId="14861"/>
        <pc:sldMkLst>
          <pc:docMk/>
          <pc:sldMk cId="2872771032" sldId="3079"/>
        </pc:sldMkLst>
        <pc:spChg chg="mod">
          <ac:chgData name="Silvana Izquierdo" userId="46480b9d-78ec-4659-884d-35c5467fe41c" providerId="ADAL" clId="{E7B17865-D87A-BC46-8419-F574B74AA639}" dt="2019-04-15T14:39:22.102" v="45" actId="113"/>
          <ac:spMkLst>
            <pc:docMk/>
            <pc:sldMk cId="2872771032" sldId="3079"/>
            <ac:spMk id="5" creationId="{F4E22311-58AD-8E49-AA67-990165540413}"/>
          </ac:spMkLst>
        </pc:spChg>
        <pc:picChg chg="del">
          <ac:chgData name="Silvana Izquierdo" userId="46480b9d-78ec-4659-884d-35c5467fe41c" providerId="ADAL" clId="{E7B17865-D87A-BC46-8419-F574B74AA639}" dt="2019-04-15T14:39:41.603" v="52" actId="478"/>
          <ac:picMkLst>
            <pc:docMk/>
            <pc:sldMk cId="2872771032" sldId="3079"/>
            <ac:picMk id="3" creationId="{5AFA9B25-65E5-164D-A0C1-E78B641627A9}"/>
          </ac:picMkLst>
        </pc:picChg>
        <pc:picChg chg="add mod">
          <ac:chgData name="Silvana Izquierdo" userId="46480b9d-78ec-4659-884d-35c5467fe41c" providerId="ADAL" clId="{E7B17865-D87A-BC46-8419-F574B74AA639}" dt="2019-04-15T14:39:44.557" v="53" actId="14861"/>
          <ac:picMkLst>
            <pc:docMk/>
            <pc:sldMk cId="2872771032" sldId="3079"/>
            <ac:picMk id="4" creationId="{1A53091D-8E42-1B4A-A2BB-DCEA8C7EF26C}"/>
          </ac:picMkLst>
        </pc:picChg>
      </pc:sldChg>
      <pc:sldChg chg="addSp modSp add">
        <pc:chgData name="Silvana Izquierdo" userId="46480b9d-78ec-4659-884d-35c5467fe41c" providerId="ADAL" clId="{E7B17865-D87A-BC46-8419-F574B74AA639}" dt="2019-04-15T14:40:14.774" v="62" actId="14100"/>
        <pc:sldMkLst>
          <pc:docMk/>
          <pc:sldMk cId="4036920672" sldId="3080"/>
        </pc:sldMkLst>
        <pc:spChg chg="mod">
          <ac:chgData name="Silvana Izquierdo" userId="46480b9d-78ec-4659-884d-35c5467fe41c" providerId="ADAL" clId="{E7B17865-D87A-BC46-8419-F574B74AA639}" dt="2019-04-15T14:40:00.851" v="57" actId="113"/>
          <ac:spMkLst>
            <pc:docMk/>
            <pc:sldMk cId="4036920672" sldId="3080"/>
            <ac:spMk id="5" creationId="{F4E22311-58AD-8E49-AA67-990165540413}"/>
          </ac:spMkLst>
        </pc:spChg>
        <pc:picChg chg="add mod">
          <ac:chgData name="Silvana Izquierdo" userId="46480b9d-78ec-4659-884d-35c5467fe41c" providerId="ADAL" clId="{E7B17865-D87A-BC46-8419-F574B74AA639}" dt="2019-04-15T14:40:14.774" v="62" actId="14100"/>
          <ac:picMkLst>
            <pc:docMk/>
            <pc:sldMk cId="4036920672" sldId="3080"/>
            <ac:picMk id="4" creationId="{A1FD60EC-78BB-C849-9D8F-976B269FB78B}"/>
          </ac:picMkLst>
        </pc:picChg>
      </pc:sldChg>
      <pc:sldChg chg="addSp delSp modSp add">
        <pc:chgData name="Silvana Izquierdo" userId="46480b9d-78ec-4659-884d-35c5467fe41c" providerId="ADAL" clId="{E7B17865-D87A-BC46-8419-F574B74AA639}" dt="2019-04-15T14:43:14.204" v="74" actId="14861"/>
        <pc:sldMkLst>
          <pc:docMk/>
          <pc:sldMk cId="1664141813" sldId="3081"/>
        </pc:sldMkLst>
        <pc:spChg chg="mod">
          <ac:chgData name="Silvana Izquierdo" userId="46480b9d-78ec-4659-884d-35c5467fe41c" providerId="ADAL" clId="{E7B17865-D87A-BC46-8419-F574B74AA639}" dt="2019-04-15T14:42:52.584" v="66" actId="113"/>
          <ac:spMkLst>
            <pc:docMk/>
            <pc:sldMk cId="1664141813" sldId="3081"/>
            <ac:spMk id="5" creationId="{F4E22311-58AD-8E49-AA67-990165540413}"/>
          </ac:spMkLst>
        </pc:spChg>
        <pc:picChg chg="del">
          <ac:chgData name="Silvana Izquierdo" userId="46480b9d-78ec-4659-884d-35c5467fe41c" providerId="ADAL" clId="{E7B17865-D87A-BC46-8419-F574B74AA639}" dt="2019-04-15T14:43:11.048" v="73" actId="478"/>
          <ac:picMkLst>
            <pc:docMk/>
            <pc:sldMk cId="1664141813" sldId="3081"/>
            <ac:picMk id="3" creationId="{5AFA9B25-65E5-164D-A0C1-E78B641627A9}"/>
          </ac:picMkLst>
        </pc:picChg>
        <pc:picChg chg="add mod">
          <ac:chgData name="Silvana Izquierdo" userId="46480b9d-78ec-4659-884d-35c5467fe41c" providerId="ADAL" clId="{E7B17865-D87A-BC46-8419-F574B74AA639}" dt="2019-04-15T14:43:14.204" v="74" actId="14861"/>
          <ac:picMkLst>
            <pc:docMk/>
            <pc:sldMk cId="1664141813" sldId="3081"/>
            <ac:picMk id="4" creationId="{E155BA92-D2E2-504C-A710-7A665FE5C4BE}"/>
          </ac:picMkLst>
        </pc:picChg>
      </pc:sldChg>
    </pc:docChg>
  </pc:docChgLst>
  <pc:docChgLst>
    <pc:chgData name="Silvana Izquierdo" userId="46480b9d-78ec-4659-884d-35c5467fe41c" providerId="ADAL" clId="{71695C5C-B76B-014B-B939-CD9C3B7136FD}"/>
    <pc:docChg chg="delSld modSld">
      <pc:chgData name="Silvana Izquierdo" userId="46480b9d-78ec-4659-884d-35c5467fe41c" providerId="ADAL" clId="{71695C5C-B76B-014B-B939-CD9C3B7136FD}" dt="2019-06-11T16:29:26.276" v="7" actId="2696"/>
      <pc:docMkLst>
        <pc:docMk/>
      </pc:docMkLst>
      <pc:sldChg chg="del">
        <pc:chgData name="Silvana Izquierdo" userId="46480b9d-78ec-4659-884d-35c5467fe41c" providerId="ADAL" clId="{71695C5C-B76B-014B-B939-CD9C3B7136FD}" dt="2019-06-11T16:29:26.216" v="4" actId="2696"/>
        <pc:sldMkLst>
          <pc:docMk/>
          <pc:sldMk cId="3494042057" sldId="802"/>
        </pc:sldMkLst>
      </pc:sldChg>
      <pc:sldChg chg="del">
        <pc:chgData name="Silvana Izquierdo" userId="46480b9d-78ec-4659-884d-35c5467fe41c" providerId="ADAL" clId="{71695C5C-B76B-014B-B939-CD9C3B7136FD}" dt="2019-06-11T16:29:26.250" v="6" actId="2696"/>
        <pc:sldMkLst>
          <pc:docMk/>
          <pc:sldMk cId="1093952527" sldId="2421"/>
        </pc:sldMkLst>
      </pc:sldChg>
      <pc:sldChg chg="del">
        <pc:chgData name="Silvana Izquierdo" userId="46480b9d-78ec-4659-884d-35c5467fe41c" providerId="ADAL" clId="{71695C5C-B76B-014B-B939-CD9C3B7136FD}" dt="2019-06-11T16:29:26.276" v="7" actId="2696"/>
        <pc:sldMkLst>
          <pc:docMk/>
          <pc:sldMk cId="3786194422" sldId="2422"/>
        </pc:sldMkLst>
      </pc:sldChg>
      <pc:sldChg chg="del">
        <pc:chgData name="Silvana Izquierdo" userId="46480b9d-78ec-4659-884d-35c5467fe41c" providerId="ADAL" clId="{71695C5C-B76B-014B-B939-CD9C3B7136FD}" dt="2019-06-11T16:29:26.232" v="5" actId="2696"/>
        <pc:sldMkLst>
          <pc:docMk/>
          <pc:sldMk cId="439838599" sldId="2588"/>
        </pc:sldMkLst>
      </pc:sldChg>
      <pc:sldChg chg="modSp">
        <pc:chgData name="Silvana Izquierdo" userId="46480b9d-78ec-4659-884d-35c5467fe41c" providerId="ADAL" clId="{71695C5C-B76B-014B-B939-CD9C3B7136FD}" dt="2019-06-11T16:28:48.378" v="0" actId="20577"/>
        <pc:sldMkLst>
          <pc:docMk/>
          <pc:sldMk cId="955756904" sldId="2590"/>
        </pc:sldMkLst>
        <pc:spChg chg="mod">
          <ac:chgData name="Silvana Izquierdo" userId="46480b9d-78ec-4659-884d-35c5467fe41c" providerId="ADAL" clId="{71695C5C-B76B-014B-B939-CD9C3B7136FD}" dt="2019-06-11T16:28:48.378" v="0" actId="20577"/>
          <ac:spMkLst>
            <pc:docMk/>
            <pc:sldMk cId="955756904" sldId="2590"/>
            <ac:spMk id="15" creationId="{CA275B60-6AB8-594F-BCED-A1BBEDC503C8}"/>
          </ac:spMkLst>
        </pc:spChg>
      </pc:sldChg>
      <pc:sldChg chg="modSp">
        <pc:chgData name="Silvana Izquierdo" userId="46480b9d-78ec-4659-884d-35c5467fe41c" providerId="ADAL" clId="{71695C5C-B76B-014B-B939-CD9C3B7136FD}" dt="2019-06-11T16:29:00.629" v="1" actId="20577"/>
        <pc:sldMkLst>
          <pc:docMk/>
          <pc:sldMk cId="1308914533" sldId="2591"/>
        </pc:sldMkLst>
        <pc:spChg chg="mod">
          <ac:chgData name="Silvana Izquierdo" userId="46480b9d-78ec-4659-884d-35c5467fe41c" providerId="ADAL" clId="{71695C5C-B76B-014B-B939-CD9C3B7136FD}" dt="2019-06-11T16:29:00.629" v="1" actId="20577"/>
          <ac:spMkLst>
            <pc:docMk/>
            <pc:sldMk cId="1308914533" sldId="2591"/>
            <ac:spMk id="15" creationId="{CA275B60-6AB8-594F-BCED-A1BBEDC503C8}"/>
          </ac:spMkLst>
        </pc:spChg>
      </pc:sldChg>
      <pc:sldChg chg="modSp">
        <pc:chgData name="Silvana Izquierdo" userId="46480b9d-78ec-4659-884d-35c5467fe41c" providerId="ADAL" clId="{71695C5C-B76B-014B-B939-CD9C3B7136FD}" dt="2019-06-11T16:29:08.845" v="2" actId="20577"/>
        <pc:sldMkLst>
          <pc:docMk/>
          <pc:sldMk cId="2337050803" sldId="2592"/>
        </pc:sldMkLst>
        <pc:spChg chg="mod">
          <ac:chgData name="Silvana Izquierdo" userId="46480b9d-78ec-4659-884d-35c5467fe41c" providerId="ADAL" clId="{71695C5C-B76B-014B-B939-CD9C3B7136FD}" dt="2019-06-11T16:29:08.845" v="2" actId="20577"/>
          <ac:spMkLst>
            <pc:docMk/>
            <pc:sldMk cId="2337050803" sldId="2592"/>
            <ac:spMk id="15" creationId="{CA275B60-6AB8-594F-BCED-A1BBEDC503C8}"/>
          </ac:spMkLst>
        </pc:spChg>
      </pc:sldChg>
      <pc:sldChg chg="del">
        <pc:chgData name="Silvana Izquierdo" userId="46480b9d-78ec-4659-884d-35c5467fe41c" providerId="ADAL" clId="{71695C5C-B76B-014B-B939-CD9C3B7136FD}" dt="2019-06-11T16:29:26.199" v="3" actId="2696"/>
        <pc:sldMkLst>
          <pc:docMk/>
          <pc:sldMk cId="2190168115" sldId="259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9951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6B-8F4B-93A5-F8B9BF1033F3}"/>
              </c:ext>
            </c:extLst>
          </c:dPt>
          <c:dPt>
            <c:idx val="1"/>
            <c:invertIfNegative val="0"/>
            <c:bubble3D val="0"/>
            <c:spPr>
              <a:solidFill>
                <a:srgbClr val="B9D62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F36B-8F4B-93A5-F8B9BF1033F3}"/>
              </c:ext>
            </c:extLst>
          </c:dPt>
          <c:dPt>
            <c:idx val="2"/>
            <c:invertIfNegative val="0"/>
            <c:bubble3D val="0"/>
            <c:spPr>
              <a:solidFill>
                <a:srgbClr val="2BADD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6B-8F4B-93A5-F8B9BF1033F3}"/>
              </c:ext>
            </c:extLst>
          </c:dPt>
          <c:dPt>
            <c:idx val="3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F36B-8F4B-93A5-F8B9BF1033F3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6B-8F4B-93A5-F8B9BF1033F3}"/>
              </c:ext>
            </c:extLst>
          </c:dPt>
          <c:cat>
            <c:strRef>
              <c:f>Sheet1!$A$2:$A$6</c:f>
              <c:strCache>
                <c:ptCount val="5"/>
                <c:pt idx="0">
                  <c:v>CR/CRi</c:v>
                </c:pt>
                <c:pt idx="1">
                  <c:v>nPR/PR</c:v>
                </c:pt>
                <c:pt idx="2">
                  <c:v>SD</c:v>
                </c:pt>
                <c:pt idx="3">
                  <c:v>PD</c:v>
                </c:pt>
                <c:pt idx="4">
                  <c:v>NE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</c:v>
                </c:pt>
                <c:pt idx="1">
                  <c:v>57</c:v>
                </c:pt>
                <c:pt idx="2">
                  <c:v>19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6B-8F4B-93A5-F8B9BF1033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8056480"/>
        <c:axId val="2138131088"/>
      </c:barChart>
      <c:catAx>
        <c:axId val="21380564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131088"/>
        <c:crosses val="autoZero"/>
        <c:auto val="1"/>
        <c:lblAlgn val="ctr"/>
        <c:lblOffset val="100"/>
        <c:noMultiLvlLbl val="0"/>
      </c:catAx>
      <c:valAx>
        <c:axId val="213813108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056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Gastrointestinal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31094E-EE1B-DC4C-9055-4A48FF0273CD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00A_ONS-GI-17-NL-Intro-Slides_v35rak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47A620-AB8F-CF46-A88D-87A30D4E5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97391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Gastrointestinal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00A_ONS-GI-17-NL-Intro-Slides_v35rak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F50E98-AC92-C54A-ACBD-9B80212AD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9176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FDB787-9FB4-DC4A-80AA-DB3AF5C8F3C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00A_ONS-GI-17-NL-Intro-Slides_v35rak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Gastrointestinal</a:t>
            </a:r>
          </a:p>
        </p:txBody>
      </p:sp>
    </p:spTree>
    <p:extLst>
      <p:ext uri="{BB962C8B-B14F-4D97-AF65-F5344CB8AC3E}">
        <p14:creationId xmlns:p14="http://schemas.microsoft.com/office/powerpoint/2010/main" val="2493545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F6CC57-9CAB-A740-BA1A-EEF972F71E7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00A_ONS-Breast-17-NL-Intro-Slides_v34fr</a:t>
            </a: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Breast Cancer</a:t>
            </a:r>
          </a:p>
        </p:txBody>
      </p:sp>
    </p:spTree>
    <p:extLst>
      <p:ext uri="{BB962C8B-B14F-4D97-AF65-F5344CB8AC3E}">
        <p14:creationId xmlns:p14="http://schemas.microsoft.com/office/powerpoint/2010/main" val="2918450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454E4F-783E-484A-B0F1-8B154FB6556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92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A78C0B-3979-6E4D-AF2E-6DB695C7C84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CB4E213-A3B4-034B-9EB3-87F68C5545D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  <a:cs typeface="Arial" charset="0"/>
            </a:endParaRPr>
          </a:p>
        </p:txBody>
      </p:sp>
      <p:sp>
        <p:nvSpPr>
          <p:cNvPr id="922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41C093-CAEF-C545-BA79-9A6534A5288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0"/>
                <a:cs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  <a:cs typeface="Arial" charset="0"/>
            </a:endParaRPr>
          </a:p>
        </p:txBody>
      </p:sp>
      <p:sp>
        <p:nvSpPr>
          <p:cNvPr id="92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8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904992-98B2-43EF-8AFA-B426A3D09A6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945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>
            <a:extLst>
              <a:ext uri="{FF2B5EF4-FFF2-40B4-BE49-F238E27FC236}">
                <a16:creationId xmlns:a16="http://schemas.microsoft.com/office/drawing/2014/main" id="{2CECF7A9-E22B-45D1-A3A2-9FC0431D53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>
            <a:extLst>
              <a:ext uri="{FF2B5EF4-FFF2-40B4-BE49-F238E27FC236}">
                <a16:creationId xmlns:a16="http://schemas.microsoft.com/office/drawing/2014/main" id="{9156F937-9745-45BF-B41E-B8B81DCD39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0C0BF5-1BBF-4775-98CE-6AE7B7B345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E386D-9D83-4864-A05E-C7370B69D61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124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8A21879-CB93-AD47-BC58-E2B97C8C05DF}" type="slidenum">
              <a:rPr lang="en-US" sz="1200"/>
              <a:pPr/>
              <a:t>38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27169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50E98-AC92-C54A-ACBD-9B80212ADB1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04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82588" y="255588"/>
            <a:ext cx="5219701" cy="2936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7A3DAA-0021-413A-90FE-8661E283DD55}" type="slidenum"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210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82588" y="255588"/>
            <a:ext cx="5219701" cy="2936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7A3DAA-0021-413A-90FE-8661E283DD55}" type="slidenum"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9413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0D7798-B130-4940-94F7-34520F6BA0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74794475"/>
      </p:ext>
    </p:extLst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6955924"/>
      </p:ext>
    </p:extLst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7085071"/>
      </p:ext>
    </p:extLst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9" y="6631088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3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40395028"/>
      </p:ext>
    </p:extLst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6" y="115890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3" y="6289942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8" indent="0">
              <a:buNone/>
              <a:defRPr/>
            </a:lvl2pPr>
            <a:lvl3pPr marL="914415" indent="0">
              <a:buNone/>
              <a:defRPr/>
            </a:lvl3pPr>
            <a:lvl4pPr marL="1371623" indent="0">
              <a:buNone/>
              <a:defRPr/>
            </a:lvl4pPr>
            <a:lvl5pPr marL="182883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8" y="649129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64710"/>
      </p:ext>
    </p:extLst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9" y="6631088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3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2E99AA7-133A-E54F-B877-701653B6C8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6210780"/>
            <a:ext cx="5488517" cy="447993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200"/>
            </a:lvl1pPr>
            <a:lvl2pPr marL="376244" indent="0">
              <a:buNone/>
              <a:defRPr/>
            </a:lvl2pPr>
            <a:lvl3pPr marL="722324" indent="0">
              <a:buNone/>
              <a:defRPr/>
            </a:lvl3pPr>
            <a:lvl4pPr marL="995380" indent="0">
              <a:buNone/>
              <a:defRPr/>
            </a:lvl4pPr>
            <a:lvl5pPr marL="1395435" indent="0">
              <a:buFont typeface="Arial" pitchFamily="34" charset="0"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098118" y="6210780"/>
            <a:ext cx="5488517" cy="447993"/>
          </a:xfrm>
        </p:spPr>
        <p:txBody>
          <a:bodyPr anchor="b"/>
          <a:lstStyle>
            <a:lvl1pPr marL="0" indent="0" algn="r">
              <a:spcAft>
                <a:spcPts val="0"/>
              </a:spcAft>
              <a:buNone/>
              <a:defRPr sz="1200"/>
            </a:lvl1pPr>
            <a:lvl2pPr marL="376244" indent="0">
              <a:buNone/>
              <a:defRPr/>
            </a:lvl2pPr>
            <a:lvl3pPr marL="722324" indent="0">
              <a:buNone/>
              <a:defRPr/>
            </a:lvl3pPr>
            <a:lvl4pPr marL="995380" indent="0">
              <a:buNone/>
              <a:defRPr/>
            </a:lvl4pPr>
            <a:lvl5pPr marL="1395435" indent="0">
              <a:buFont typeface="Arial" pitchFamily="34" charset="0"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/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874284"/>
      </p:ext>
    </p:extLst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3739"/>
      </p:ext>
    </p:extLst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444129574"/>
      </p:ext>
    </p:extLst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484632"/>
            <a:ext cx="1091184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6176" y="4498848"/>
            <a:ext cx="1072896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2546460"/>
      </p:ext>
    </p:extLst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00338933"/>
      </p:ext>
    </p:extLst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611592"/>
      </p:ext>
    </p:extLst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1381901"/>
      </p:ext>
    </p:extLst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886100"/>
      </p:ext>
    </p:extLst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9822461"/>
      </p:ext>
    </p:extLst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6260801"/>
      </p:ext>
    </p:extLst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2419061"/>
      </p:ext>
    </p:extLst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40650"/>
      </p:ext>
    </p:extLst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6737311"/>
      </p:ext>
    </p:extLst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945156"/>
      </p:ext>
    </p:extLst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4165246"/>
      </p:ext>
    </p:extLst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8" indent="0">
              <a:buNone/>
              <a:defRPr sz="1800"/>
            </a:lvl2pPr>
            <a:lvl3pPr marL="914415" indent="0">
              <a:buNone/>
              <a:defRPr sz="1600"/>
            </a:lvl3pPr>
            <a:lvl4pPr marL="1371623" indent="0">
              <a:buNone/>
              <a:defRPr sz="1400"/>
            </a:lvl4pPr>
            <a:lvl5pPr marL="1828830" indent="0">
              <a:buNone/>
              <a:defRPr sz="1400"/>
            </a:lvl5pPr>
            <a:lvl6pPr marL="2286038" indent="0">
              <a:buNone/>
              <a:defRPr sz="1400"/>
            </a:lvl6pPr>
            <a:lvl7pPr marL="2743246" indent="0">
              <a:buNone/>
              <a:defRPr sz="1400"/>
            </a:lvl7pPr>
            <a:lvl8pPr marL="3200453" indent="0">
              <a:buNone/>
              <a:defRPr sz="1400"/>
            </a:lvl8pPr>
            <a:lvl9pPr marL="365766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4832024"/>
      </p:ext>
    </p:extLst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6063826"/>
      </p:ext>
    </p:extLst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771488"/>
      </p:ext>
    </p:extLst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116672"/>
      </p:ext>
    </p:extLst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07271384"/>
      </p:ext>
    </p:extLst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59966"/>
      </p:ext>
    </p:extLst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465539860"/>
      </p:ext>
    </p:extLst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F3A663-5F92-3645-BDD6-420B0EC389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20624628"/>
      </p:ext>
    </p:extLst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8038694"/>
      </p:ext>
    </p:extLst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3190276"/>
      </p:ext>
    </p:extLst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819247"/>
      </p:ext>
    </p:extLst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6327743"/>
      </p:ext>
    </p:extLst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0654190"/>
      </p:ext>
    </p:extLst>
  </p:cSld>
  <p:clrMapOvr>
    <a:masterClrMapping/>
  </p:clrMapOvr>
  <p:transition spd="slow"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7598786"/>
      </p:ext>
    </p:extLst>
  </p:cSld>
  <p:clrMapOvr>
    <a:masterClrMapping/>
  </p:clrMapOvr>
  <p:transition spd="slow"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9017992"/>
      </p:ext>
    </p:extLst>
  </p:cSld>
  <p:clrMapOvr>
    <a:masterClrMapping/>
  </p:clrMapOvr>
  <p:transition spd="slow"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4329943"/>
      </p:ext>
    </p:extLst>
  </p:cSld>
  <p:clrMapOvr>
    <a:masterClrMapping/>
  </p:clrMapOvr>
  <p:transition spd="slow"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2269576"/>
      </p:ext>
    </p:extLst>
  </p:cSld>
  <p:clrMapOvr>
    <a:masterClrMapping/>
  </p:clrMapOvr>
  <p:transition spd="slow"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8124195"/>
      </p:ext>
    </p:extLst>
  </p:cSld>
  <p:clrMapOvr>
    <a:masterClrMapping/>
  </p:clrMapOvr>
  <p:transition spd="slow"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9502197"/>
      </p:ext>
    </p:extLst>
  </p:cSld>
  <p:clrMapOvr>
    <a:masterClrMapping/>
  </p:clrMapOvr>
  <p:transition spd="slow"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841551"/>
      </p:ext>
    </p:extLst>
  </p:cSld>
  <p:clrMapOvr>
    <a:masterClrMapping/>
  </p:clrMapOvr>
  <p:transition spd="slow"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879074"/>
      </p:ext>
    </p:extLst>
  </p:cSld>
  <p:clrMapOvr>
    <a:masterClrMapping/>
  </p:clrMapOvr>
  <p:transition spd="slow"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07735743"/>
      </p:ext>
    </p:extLst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8" indent="0">
              <a:buNone/>
              <a:defRPr sz="2000" b="1"/>
            </a:lvl2pPr>
            <a:lvl3pPr marL="914415" indent="0">
              <a:buNone/>
              <a:defRPr sz="1800" b="1"/>
            </a:lvl3pPr>
            <a:lvl4pPr marL="1371623" indent="0">
              <a:buNone/>
              <a:defRPr sz="1600" b="1"/>
            </a:lvl4pPr>
            <a:lvl5pPr marL="1828830" indent="0">
              <a:buNone/>
              <a:defRPr sz="1600" b="1"/>
            </a:lvl5pPr>
            <a:lvl6pPr marL="2286038" indent="0">
              <a:buNone/>
              <a:defRPr sz="1600" b="1"/>
            </a:lvl6pPr>
            <a:lvl7pPr marL="2743246" indent="0">
              <a:buNone/>
              <a:defRPr sz="1600" b="1"/>
            </a:lvl7pPr>
            <a:lvl8pPr marL="3200453" indent="0">
              <a:buNone/>
              <a:defRPr sz="1600" b="1"/>
            </a:lvl8pPr>
            <a:lvl9pPr marL="365766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8" indent="0">
              <a:buNone/>
              <a:defRPr sz="2000" b="1"/>
            </a:lvl2pPr>
            <a:lvl3pPr marL="914415" indent="0">
              <a:buNone/>
              <a:defRPr sz="1800" b="1"/>
            </a:lvl3pPr>
            <a:lvl4pPr marL="1371623" indent="0">
              <a:buNone/>
              <a:defRPr sz="1600" b="1"/>
            </a:lvl4pPr>
            <a:lvl5pPr marL="1828830" indent="0">
              <a:buNone/>
              <a:defRPr sz="1600" b="1"/>
            </a:lvl5pPr>
            <a:lvl6pPr marL="2286038" indent="0">
              <a:buNone/>
              <a:defRPr sz="1600" b="1"/>
            </a:lvl6pPr>
            <a:lvl7pPr marL="2743246" indent="0">
              <a:buNone/>
              <a:defRPr sz="1600" b="1"/>
            </a:lvl7pPr>
            <a:lvl8pPr marL="3200453" indent="0">
              <a:buNone/>
              <a:defRPr sz="1600" b="1"/>
            </a:lvl8pPr>
            <a:lvl9pPr marL="365766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3727529"/>
      </p:ext>
    </p:extLst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91396"/>
      </p:ext>
    </p:extLst>
  </p:cSld>
  <p:clrMapOvr>
    <a:masterClrMapping/>
  </p:clrMapOvr>
  <p:transition spd="slow"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679739908"/>
      </p:ext>
    </p:extLst>
  </p:cSld>
  <p:clrMapOvr>
    <a:masterClrMapping/>
  </p:clrMapOvr>
  <p:transition spd="slow"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A3D12-5536-49A4-A5CC-2D328DB07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72179-0710-4DAF-B93B-42B6C9BB8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16ABD-560F-4C81-974E-3F7C5990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0C6257-4E6B-4196-840D-B35300975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5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F36D5-D8BC-4D37-8654-33219D085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4A35B-D287-45DF-9451-4E983BA91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3E2CA-F60A-4993-BB54-73A1497E4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4ACFC97-1A54-439A-8A83-95427845D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5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ACFC6-5090-4467-8D3A-6B380302F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97F04-CEAE-442B-9F76-CD565D83D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8999B-AFD7-41AD-B00A-D09EE7F21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76C7D2E-0204-4F92-BC4D-CD9CEB1BC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23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417C9C-8D93-42C6-8BFD-D55FE0AF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D9DD0D-F329-46B8-975F-4F1B51764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4331C1-5D7E-4377-AF21-0F1A3C7BA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E25898C-2868-4A77-9A3D-C0DBF1671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2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883878-98C6-4ECF-9AA2-4BF2C00EA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E70CA3-5F17-4EE2-9B85-49C9448DC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E771E1-3BE8-49F6-8EFB-668CF60C7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FAB028E-A57C-4ED9-868F-315C7F88C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73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0351C6-69EC-4A04-970F-79E6E542B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2004B-A12F-4A5D-A59F-BD3EF3555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4A6684-75C7-4CBD-A0F6-F1CF1A648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F08AF2F-DDEB-4DD0-834B-25B7A7479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5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9CE3C9-0051-40D6-A32F-BEB5A263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6AF048-D81C-4E82-82D9-3A18A09F7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BB36E-CB6F-4A00-A89E-A501B98C1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56A6052-DD78-486C-9905-F5F0AF6EC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4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6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8A23FC-0254-429D-B5FB-184D7DEB0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95081E-5F8A-4349-AD9F-9E685D6B6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2A9D8-1193-4747-97BD-FE67E07E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DD334A4-0715-461D-865B-21C4D2E4F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94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5973674"/>
      </p:ext>
    </p:extLst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0727A-EBE4-41B5-80F8-55FE5B754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7BFE5F-3FAD-4925-81F8-A7265CCFB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9E7BF7-CDC1-4D37-A31C-6D9EB4777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6C0F59A-641D-431E-B071-E219A2C4B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5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8EACA-4D1B-41C1-9507-869989D62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62C16-D90F-4CEE-9A44-74A8D3C89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C09DE-FBB7-40BA-9D2E-C4546F0F9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4ADB92E-D81B-484A-BD01-FE7C0C78D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7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53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53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F383B-5341-4A78-B640-BDB3AF546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9942B-103A-41BA-B6F0-B4921A947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1D1C4-028E-4BB9-BA49-C2A044D3F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C2C360A-7E92-4B51-8AA7-E1927A7F5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3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Content - Bullet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7CA442A-F7C5-4AD0-A80B-DB840D05A0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078538" y="6645275"/>
            <a:ext cx="185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38153" y="283701"/>
            <a:ext cx="11446639" cy="7477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4400" b="1" baseline="0">
                <a:solidFill>
                  <a:srgbClr val="2AA9E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 bwMode="blackWhite">
          <a:xfrm>
            <a:off x="438152" y="1289956"/>
            <a:ext cx="11446933" cy="4901293"/>
          </a:xfrm>
          <a:prstGeom prst="rect">
            <a:avLst/>
          </a:prstGeom>
        </p:spPr>
        <p:txBody>
          <a:bodyPr>
            <a:normAutofit/>
          </a:bodyPr>
          <a:lstStyle>
            <a:lvl1pPr marL="582599" indent="-582599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Pct val="75000"/>
              <a:buFont typeface="Wingdings" panose="05000000000000000000" pitchFamily="2" charset="2"/>
              <a:buChar char="Ø"/>
              <a:defRPr sz="3600" baseline="0">
                <a:solidFill>
                  <a:schemeClr val="tx1"/>
                </a:solidFill>
              </a:defRPr>
            </a:lvl1pPr>
            <a:lvl2pPr marL="1371566" indent="-625459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‒"/>
              <a:defRPr sz="3600" baseline="0">
                <a:solidFill>
                  <a:schemeClr val="tx1"/>
                </a:solidFill>
              </a:defRPr>
            </a:lvl2pPr>
            <a:lvl3pPr marL="2062111" indent="-517512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Font typeface="Arial"/>
              <a:buChar char="•"/>
              <a:defRPr sz="3600" baseline="0">
                <a:solidFill>
                  <a:schemeClr val="tx1"/>
                </a:solidFill>
              </a:defRPr>
            </a:lvl3pPr>
            <a:lvl4pPr>
              <a:defRPr sz="3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3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18">
            <a:extLst>
              <a:ext uri="{FF2B5EF4-FFF2-40B4-BE49-F238E27FC236}">
                <a16:creationId xmlns:a16="http://schemas.microsoft.com/office/drawing/2014/main" id="{9DB281FE-4226-45CE-983C-4F8677B2E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3688" y="6416675"/>
            <a:ext cx="601662" cy="381000"/>
          </a:xfrm>
        </p:spPr>
        <p:txBody>
          <a:bodyPr/>
          <a:lstStyle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fld id="{D5002E5C-1FC0-4F4E-892C-0F6DEC8DD5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7">
            <a:extLst>
              <a:ext uri="{FF2B5EF4-FFF2-40B4-BE49-F238E27FC236}">
                <a16:creationId xmlns:a16="http://schemas.microsoft.com/office/drawing/2014/main" id="{7480421D-CCAD-4AE7-8399-576592FA91E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7243763" y="6416675"/>
            <a:ext cx="4479925" cy="365125"/>
          </a:xfrm>
        </p:spPr>
        <p:txBody>
          <a:bodyPr/>
          <a:lstStyle>
            <a:lvl1pPr algn="r"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Change meeting name in slide master</a:t>
            </a:r>
          </a:p>
        </p:txBody>
      </p:sp>
    </p:spTree>
    <p:extLst>
      <p:ext uri="{BB962C8B-B14F-4D97-AF65-F5344CB8AC3E}">
        <p14:creationId xmlns:p14="http://schemas.microsoft.com/office/powerpoint/2010/main" val="121080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Content - 1.a.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619D60-D509-4CB7-8174-9C7D0AD0E7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078538" y="6645275"/>
            <a:ext cx="185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38153" y="283701"/>
            <a:ext cx="11446639" cy="7477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4400" b="1" baseline="0">
                <a:solidFill>
                  <a:srgbClr val="2AA9E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 bwMode="blackWhite">
          <a:xfrm>
            <a:off x="438152" y="1306287"/>
            <a:ext cx="11446933" cy="4884964"/>
          </a:xfrm>
          <a:prstGeom prst="rect">
            <a:avLst/>
          </a:prstGeom>
        </p:spPr>
        <p:txBody>
          <a:bodyPr>
            <a:normAutofit/>
          </a:bodyPr>
          <a:lstStyle>
            <a:lvl1pPr marL="681022" indent="-681022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Pct val="100000"/>
              <a:buFont typeface="+mj-lt"/>
              <a:buAutoNum type="arabicPeriod"/>
              <a:defRPr sz="3600" baseline="0">
                <a:solidFill>
                  <a:schemeClr val="tx1"/>
                </a:solidFill>
              </a:defRPr>
            </a:lvl1pPr>
            <a:lvl2pPr marL="1371566" indent="-625459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Font typeface="+mj-lt"/>
              <a:buAutoNum type="alphaLcPeriod"/>
              <a:defRPr sz="3600" baseline="0">
                <a:solidFill>
                  <a:schemeClr val="tx1"/>
                </a:solidFill>
              </a:defRPr>
            </a:lvl2pPr>
            <a:lvl3pPr marL="2062111" indent="-630223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Font typeface="+mj-lt"/>
              <a:buAutoNum type="arabicParenR"/>
              <a:defRPr sz="3600" baseline="0">
                <a:solidFill>
                  <a:schemeClr val="tx1"/>
                </a:solidFill>
              </a:defRPr>
            </a:lvl3pPr>
            <a:lvl4pPr>
              <a:defRPr sz="3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3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18">
            <a:extLst>
              <a:ext uri="{FF2B5EF4-FFF2-40B4-BE49-F238E27FC236}">
                <a16:creationId xmlns:a16="http://schemas.microsoft.com/office/drawing/2014/main" id="{BC04C0A5-8AC9-4963-81FD-32C9F3D1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3688" y="6416675"/>
            <a:ext cx="601662" cy="381000"/>
          </a:xfrm>
        </p:spPr>
        <p:txBody>
          <a:bodyPr/>
          <a:lstStyle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fld id="{B1E55421-6FB5-41F9-90D8-4FC23C860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7">
            <a:extLst>
              <a:ext uri="{FF2B5EF4-FFF2-40B4-BE49-F238E27FC236}">
                <a16:creationId xmlns:a16="http://schemas.microsoft.com/office/drawing/2014/main" id="{91F624B6-64E3-48DA-87D2-243020F257C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7243763" y="6416675"/>
            <a:ext cx="4479925" cy="365125"/>
          </a:xfrm>
        </p:spPr>
        <p:txBody>
          <a:bodyPr/>
          <a:lstStyle>
            <a:lvl1pPr algn="r"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Change meeting name in slide master</a:t>
            </a:r>
          </a:p>
        </p:txBody>
      </p:sp>
    </p:spTree>
    <p:extLst>
      <p:ext uri="{BB962C8B-B14F-4D97-AF65-F5344CB8AC3E}">
        <p14:creationId xmlns:p14="http://schemas.microsoft.com/office/powerpoint/2010/main" val="425890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500"/>
            </a:lvl2pPr>
            <a:lvl3pPr marL="766763" indent="-161925">
              <a:buFont typeface="Arial" pitchFamily="34" charset="0"/>
              <a:buChar char="•"/>
              <a:defRPr lang="en-US" sz="1500" b="0" dirty="0">
                <a:solidFill>
                  <a:schemeClr val="bg2"/>
                </a:solidFill>
                <a:latin typeface="+mn-lt"/>
              </a:defRPr>
            </a:lvl3pPr>
            <a:lvl4pPr marL="857250" indent="-171450">
              <a:defRPr lang="en-US" sz="1500" b="1" dirty="0" smtClean="0">
                <a:solidFill>
                  <a:schemeClr val="bg2"/>
                </a:solidFill>
                <a:latin typeface="+mn-lt"/>
              </a:defRPr>
            </a:lvl4pPr>
            <a:lvl5pPr marL="857250" indent="-171450">
              <a:defRPr lang="en-US" sz="1500" b="1" dirty="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6381750"/>
            <a:ext cx="12192000" cy="476250"/>
          </a:xfrm>
        </p:spPr>
        <p:txBody>
          <a:bodyPr anchor="b">
            <a:normAutofit/>
          </a:bodyPr>
          <a:lstStyle>
            <a:lvl1pPr marL="0" indent="0">
              <a:buNone/>
              <a:defRPr sz="900"/>
            </a:lvl1pPr>
            <a:lvl2pPr marL="342891" indent="0">
              <a:buNone/>
              <a:defRPr/>
            </a:lvl2pPr>
            <a:lvl3pPr marL="685783" indent="0">
              <a:buNone/>
              <a:defRPr/>
            </a:lvl3pPr>
            <a:lvl4pPr marL="1028675" indent="0">
              <a:buFont typeface="Arial" panose="020B0604020202020204" pitchFamily="34" charset="0"/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Footnotes</a:t>
            </a:r>
          </a:p>
        </p:txBody>
      </p:sp>
      <p:sp>
        <p:nvSpPr>
          <p:cNvPr id="5" name="Title Placeholder 15"/>
          <p:cNvSpPr>
            <a:spLocks noGrp="1"/>
          </p:cNvSpPr>
          <p:nvPr>
            <p:ph type="title"/>
          </p:nvPr>
        </p:nvSpPr>
        <p:spPr>
          <a:xfrm>
            <a:off x="423344" y="81888"/>
            <a:ext cx="1138552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51365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RTP_SlideBackground-ONS13_v1fr-titl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37559661"/>
      </p:ext>
    </p:extLst>
  </p:cSld>
  <p:clrMapOvr>
    <a:masterClrMapping/>
  </p:clrMapOvr>
  <p:transition spd="slow"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441103"/>
      </p:ext>
    </p:extLst>
  </p:cSld>
  <p:clrMapOvr>
    <a:masterClrMapping/>
  </p:clrMapOvr>
  <p:transition spd="slow"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7577450"/>
      </p:ext>
    </p:extLst>
  </p:cSld>
  <p:clrMapOvr>
    <a:masterClrMapping/>
  </p:clrMapOvr>
  <p:transition spd="slow"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5249256"/>
      </p:ext>
    </p:extLst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502751"/>
      </p:ext>
    </p:extLst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9403226"/>
      </p:ext>
    </p:extLst>
  </p:cSld>
  <p:clrMapOvr>
    <a:masterClrMapping/>
  </p:clrMapOvr>
  <p:transition spd="slow"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7690726"/>
      </p:ext>
    </p:extLst>
  </p:cSld>
  <p:clrMapOvr>
    <a:masterClrMapping/>
  </p:clrMapOvr>
  <p:transition spd="slow"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151841"/>
      </p:ext>
    </p:extLst>
  </p:cSld>
  <p:clrMapOvr>
    <a:masterClrMapping/>
  </p:clrMapOvr>
  <p:transition spd="slow"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7390520"/>
      </p:ext>
    </p:extLst>
  </p:cSld>
  <p:clrMapOvr>
    <a:masterClrMapping/>
  </p:clrMapOvr>
  <p:transition spd="slow"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0899129"/>
      </p:ext>
    </p:extLst>
  </p:cSld>
  <p:clrMapOvr>
    <a:masterClrMapping/>
  </p:clrMapOvr>
  <p:transition spd="slow"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6819383"/>
      </p:ext>
    </p:extLst>
  </p:cSld>
  <p:clrMapOvr>
    <a:masterClrMapping/>
  </p:clrMapOvr>
  <p:transition spd="slow"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425719"/>
      </p:ext>
    </p:extLst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9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9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8" indent="0">
              <a:buNone/>
              <a:defRPr sz="1200"/>
            </a:lvl2pPr>
            <a:lvl3pPr marL="914415" indent="0">
              <a:buNone/>
              <a:defRPr sz="1000"/>
            </a:lvl3pPr>
            <a:lvl4pPr marL="1371623" indent="0">
              <a:buNone/>
              <a:defRPr sz="900"/>
            </a:lvl4pPr>
            <a:lvl5pPr marL="1828830" indent="0">
              <a:buNone/>
              <a:defRPr sz="900"/>
            </a:lvl5pPr>
            <a:lvl6pPr marL="2286038" indent="0">
              <a:buNone/>
              <a:defRPr sz="900"/>
            </a:lvl6pPr>
            <a:lvl7pPr marL="2743246" indent="0">
              <a:buNone/>
              <a:defRPr sz="900"/>
            </a:lvl7pPr>
            <a:lvl8pPr marL="3200453" indent="0">
              <a:buNone/>
              <a:defRPr sz="900"/>
            </a:lvl8pPr>
            <a:lvl9pPr marL="365766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652405"/>
      </p:ext>
    </p:extLst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8" indent="0">
              <a:buNone/>
              <a:defRPr sz="2800"/>
            </a:lvl2pPr>
            <a:lvl3pPr marL="914415" indent="0">
              <a:buNone/>
              <a:defRPr sz="2400"/>
            </a:lvl3pPr>
            <a:lvl4pPr marL="1371623" indent="0">
              <a:buNone/>
              <a:defRPr sz="2000"/>
            </a:lvl4pPr>
            <a:lvl5pPr marL="1828830" indent="0">
              <a:buNone/>
              <a:defRPr sz="2000"/>
            </a:lvl5pPr>
            <a:lvl6pPr marL="2286038" indent="0">
              <a:buNone/>
              <a:defRPr sz="2000"/>
            </a:lvl6pPr>
            <a:lvl7pPr marL="2743246" indent="0">
              <a:buNone/>
              <a:defRPr sz="2000"/>
            </a:lvl7pPr>
            <a:lvl8pPr marL="3200453" indent="0">
              <a:buNone/>
              <a:defRPr sz="2000"/>
            </a:lvl8pPr>
            <a:lvl9pPr marL="3657661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8" indent="0">
              <a:buNone/>
              <a:defRPr sz="1200"/>
            </a:lvl2pPr>
            <a:lvl3pPr marL="914415" indent="0">
              <a:buNone/>
              <a:defRPr sz="1000"/>
            </a:lvl3pPr>
            <a:lvl4pPr marL="1371623" indent="0">
              <a:buNone/>
              <a:defRPr sz="900"/>
            </a:lvl4pPr>
            <a:lvl5pPr marL="1828830" indent="0">
              <a:buNone/>
              <a:defRPr sz="900"/>
            </a:lvl5pPr>
            <a:lvl6pPr marL="2286038" indent="0">
              <a:buNone/>
              <a:defRPr sz="900"/>
            </a:lvl6pPr>
            <a:lvl7pPr marL="2743246" indent="0">
              <a:buNone/>
              <a:defRPr sz="900"/>
            </a:lvl7pPr>
            <a:lvl8pPr marL="3200453" indent="0">
              <a:buNone/>
              <a:defRPr sz="900"/>
            </a:lvl8pPr>
            <a:lvl9pPr marL="365766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670566"/>
      </p:ext>
    </p:extLst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5F76B1-4E0D-324D-807D-6B6D35907A70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029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525" r:id="rId1"/>
    <p:sldLayoutId id="2147487505" r:id="rId2"/>
    <p:sldLayoutId id="2147487506" r:id="rId3"/>
    <p:sldLayoutId id="2147487507" r:id="rId4"/>
    <p:sldLayoutId id="2147487508" r:id="rId5"/>
    <p:sldLayoutId id="2147487509" r:id="rId6"/>
    <p:sldLayoutId id="2147487510" r:id="rId7"/>
    <p:sldLayoutId id="2147487511" r:id="rId8"/>
    <p:sldLayoutId id="2147487512" r:id="rId9"/>
    <p:sldLayoutId id="2147487513" r:id="rId10"/>
    <p:sldLayoutId id="2147487514" r:id="rId11"/>
    <p:sldLayoutId id="2147487540" r:id="rId12"/>
    <p:sldLayoutId id="2147487556" r:id="rId13"/>
    <p:sldLayoutId id="2147487933" r:id="rId14"/>
    <p:sldLayoutId id="2147487878" r:id="rId15"/>
    <p:sldLayoutId id="2147487951" r:id="rId16"/>
    <p:sldLayoutId id="2147487956" r:id="rId17"/>
    <p:sldLayoutId id="2147487958" r:id="rId18"/>
    <p:sldLayoutId id="2147487959" r:id="rId19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8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15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23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3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6" indent="-342906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62" indent="-285755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19" indent="-228604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27" indent="-228604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34" indent="-228604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42" indent="-22860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49" indent="-22860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57" indent="-22860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65" indent="-22860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8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3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0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695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73" r:id="rId1"/>
    <p:sldLayoutId id="2147487974" r:id="rId2"/>
    <p:sldLayoutId id="2147487975" r:id="rId3"/>
    <p:sldLayoutId id="2147487976" r:id="rId4"/>
    <p:sldLayoutId id="2147487977" r:id="rId5"/>
    <p:sldLayoutId id="2147487978" r:id="rId6"/>
    <p:sldLayoutId id="2147487979" r:id="rId7"/>
    <p:sldLayoutId id="2147487980" r:id="rId8"/>
    <p:sldLayoutId id="2147487981" r:id="rId9"/>
    <p:sldLayoutId id="2147487982" r:id="rId10"/>
    <p:sldLayoutId id="2147487983" r:id="rId11"/>
    <p:sldLayoutId id="2147487984" r:id="rId12"/>
    <p:sldLayoutId id="2147487989" r:id="rId13"/>
    <p:sldLayoutId id="2147487992" r:id="rId14"/>
    <p:sldLayoutId id="2147487994" r:id="rId15"/>
    <p:sldLayoutId id="2147487996" r:id="rId16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3136D3-8FAE-E64D-97EC-39672812417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029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0235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98" r:id="rId1"/>
    <p:sldLayoutId id="2147487999" r:id="rId2"/>
    <p:sldLayoutId id="2147488000" r:id="rId3"/>
    <p:sldLayoutId id="2147488001" r:id="rId4"/>
    <p:sldLayoutId id="2147488002" r:id="rId5"/>
    <p:sldLayoutId id="2147488003" r:id="rId6"/>
    <p:sldLayoutId id="2147488004" r:id="rId7"/>
    <p:sldLayoutId id="2147488005" r:id="rId8"/>
    <p:sldLayoutId id="2147488006" r:id="rId9"/>
    <p:sldLayoutId id="2147488007" r:id="rId10"/>
    <p:sldLayoutId id="2147488008" r:id="rId11"/>
    <p:sldLayoutId id="2147488009" r:id="rId12"/>
    <p:sldLayoutId id="2147488010" r:id="rId13"/>
    <p:sldLayoutId id="2147488011" r:id="rId14"/>
    <p:sldLayoutId id="2147488012" r:id="rId15"/>
    <p:sldLayoutId id="2147488013" r:id="rId16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>
            <a:extLst>
              <a:ext uri="{FF2B5EF4-FFF2-40B4-BE49-F238E27FC236}">
                <a16:creationId xmlns:a16="http://schemas.microsoft.com/office/drawing/2014/main" id="{B930E8A8-468A-4988-8F01-869F0B8424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0EFAB21B-9A05-4B9C-B3CB-9F0244BE36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B1AB2-C359-4CAD-A0A4-B5CBBA40F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8B9DFBB6-BE42-C643-B940-A9D6B00852C6}" type="datetimeFigureOut">
              <a:rPr lang="en-US"/>
              <a:pPr>
                <a:defRPr/>
              </a:pPr>
              <a:t>6/19/19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14AF1-E426-4117-8980-52F746F138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864F8-C7F0-4944-BE0B-47601C900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87038D35-B4E2-46B8-9B1D-D5F274576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84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27" r:id="rId1"/>
    <p:sldLayoutId id="2147488028" r:id="rId2"/>
    <p:sldLayoutId id="2147488029" r:id="rId3"/>
    <p:sldLayoutId id="2147488030" r:id="rId4"/>
    <p:sldLayoutId id="2147488031" r:id="rId5"/>
    <p:sldLayoutId id="2147488032" r:id="rId6"/>
    <p:sldLayoutId id="2147488033" r:id="rId7"/>
    <p:sldLayoutId id="2147488034" r:id="rId8"/>
    <p:sldLayoutId id="2147488035" r:id="rId9"/>
    <p:sldLayoutId id="2147488036" r:id="rId10"/>
    <p:sldLayoutId id="2147488037" r:id="rId11"/>
    <p:sldLayoutId id="2147488038" r:id="rId12"/>
    <p:sldLayoutId id="2147488039" r:id="rId13"/>
    <p:sldLayoutId id="2147488078" r:id="rId14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RTP_SlideBackground-ONS13_v1fr-bullet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59527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67" r:id="rId1"/>
    <p:sldLayoutId id="2147488068" r:id="rId2"/>
    <p:sldLayoutId id="2147488069" r:id="rId3"/>
    <p:sldLayoutId id="2147488070" r:id="rId4"/>
    <p:sldLayoutId id="2147488071" r:id="rId5"/>
    <p:sldLayoutId id="2147488072" r:id="rId6"/>
    <p:sldLayoutId id="2147488073" r:id="rId7"/>
    <p:sldLayoutId id="2147488074" r:id="rId8"/>
    <p:sldLayoutId id="2147488075" r:id="rId9"/>
    <p:sldLayoutId id="2147488076" r:id="rId10"/>
    <p:sldLayoutId id="2147488077" r:id="rId11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1B5002-C2E5-494F-AFEE-650FC57C56F9}"/>
              </a:ext>
            </a:extLst>
          </p:cNvPr>
          <p:cNvSpPr txBox="1">
            <a:spLocks/>
          </p:cNvSpPr>
          <p:nvPr/>
        </p:nvSpPr>
        <p:spPr bwMode="auto">
          <a:xfrm>
            <a:off x="914400" y="2544640"/>
            <a:ext cx="1024568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Please note, these are the actual video-recorded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proceedings from the live CME event and may include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the use of trade names and other raw, unedited content.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6053862"/>
      </p:ext>
    </p:extLst>
  </p:cSld>
  <p:clrMapOvr>
    <a:masterClrMapping/>
  </p:clrMapOvr>
  <p:transition spd="slow"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8">
            <a:extLst>
              <a:ext uri="{FF2B5EF4-FFF2-40B4-BE49-F238E27FC236}">
                <a16:creationId xmlns:a16="http://schemas.microsoft.com/office/drawing/2014/main" id="{56D94323-D291-C04E-9FA8-829A6EA16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Disclosures for </a:t>
            </a:r>
            <a:r>
              <a:rPr lang="en-US" altLang="en-US" dirty="0" err="1"/>
              <a:t>Dr</a:t>
            </a:r>
            <a:r>
              <a:rPr lang="en-US" altLang="en-US" dirty="0"/>
              <a:t> Jain</a:t>
            </a:r>
          </a:p>
        </p:txBody>
      </p:sp>
      <p:graphicFrame>
        <p:nvGraphicFramePr>
          <p:cNvPr id="5" name="Group 45">
            <a:extLst>
              <a:ext uri="{FF2B5EF4-FFF2-40B4-BE49-F238E27FC236}">
                <a16:creationId xmlns:a16="http://schemas.microsoft.com/office/drawing/2014/main" id="{290920A7-D8FB-9E49-A728-1F81D93D361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14400" y="1752601"/>
          <a:ext cx="10363200" cy="4298170"/>
        </p:xfrm>
        <a:graphic>
          <a:graphicData uri="http://schemas.openxmlformats.org/drawingml/2006/table">
            <a:tbl>
              <a:tblPr/>
              <a:tblGrid>
                <a:gridCol w="2802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0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7967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Advisory Committee and Consulting Agreements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AbbVie Inc, Adaptive Biotechnologies, AstraZeneca Pharmaceuticals LP, Janssen Biotech Inc, Pfizer Inc, Pharmacyclics LLC, an AbbVie Company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487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Contracted Research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AbbVie Inc, Adaptive Biotechnologies, ADC Therapeutics SA, AstraZeneca Pharmaceuticals LP, Bristol-Myers Squibb Company, Celgene Corporation, 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Cellectis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Genentech, Incyte Corporation, Janssen Biotech Inc, Pfizer Inc, Pharmacyclics LLC, an AbbVie Company, 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Servier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26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Data and Safety Monitoring Board/Committee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Janssen Biotech Inc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45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97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E155BA92-D2E2-504C-A710-7A665FE5C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340352"/>
            <a:ext cx="2209800" cy="26517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E22311-58AD-8E49-AA67-990165540413}"/>
              </a:ext>
            </a:extLst>
          </p:cNvPr>
          <p:cNvSpPr/>
          <p:nvPr/>
        </p:nvSpPr>
        <p:spPr>
          <a:xfrm>
            <a:off x="5105400" y="2286000"/>
            <a:ext cx="54102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Lynn Rich, RN, MSN, OCN, BC-ANP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University of Rochester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Wilmot Cancer Institute </a:t>
            </a:r>
            <a:b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Lymphoma Program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Rochester, New York </a:t>
            </a:r>
          </a:p>
        </p:txBody>
      </p:sp>
    </p:spTree>
    <p:extLst>
      <p:ext uri="{BB962C8B-B14F-4D97-AF65-F5344CB8AC3E}">
        <p14:creationId xmlns:p14="http://schemas.microsoft.com/office/powerpoint/2010/main" val="1664141813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8">
            <a:extLst>
              <a:ext uri="{FF2B5EF4-FFF2-40B4-BE49-F238E27FC236}">
                <a16:creationId xmlns:a16="http://schemas.microsoft.com/office/drawing/2014/main" id="{56D94323-D291-C04E-9FA8-829A6EA16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Disclosures for </a:t>
            </a:r>
            <a:r>
              <a:rPr lang="en-US" altLang="en-US" dirty="0" err="1"/>
              <a:t>Ms</a:t>
            </a:r>
            <a:r>
              <a:rPr lang="en-US" altLang="en-US" dirty="0"/>
              <a:t> Rich</a:t>
            </a:r>
          </a:p>
        </p:txBody>
      </p:sp>
      <p:graphicFrame>
        <p:nvGraphicFramePr>
          <p:cNvPr id="6" name="Group 45">
            <a:extLst>
              <a:ext uri="{FF2B5EF4-FFF2-40B4-BE49-F238E27FC236}">
                <a16:creationId xmlns:a16="http://schemas.microsoft.com/office/drawing/2014/main" id="{22857DB9-A849-FB4F-AE5C-F1C09519662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81100" y="2133600"/>
          <a:ext cx="9829800" cy="1895610"/>
        </p:xfrm>
        <a:graphic>
          <a:graphicData uri="http://schemas.openxmlformats.org/drawingml/2006/table">
            <a:tbl>
              <a:tblPr/>
              <a:tblGrid>
                <a:gridCol w="982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95610"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 relevant conflicts of interest to disclose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6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6AD1107-A4AF-2847-B8D1-11460DF2CFC8}"/>
              </a:ext>
            </a:extLst>
          </p:cNvPr>
          <p:cNvGrpSpPr/>
          <p:nvPr/>
        </p:nvGrpSpPr>
        <p:grpSpPr>
          <a:xfrm>
            <a:off x="740979" y="1722988"/>
            <a:ext cx="10360820" cy="1248811"/>
            <a:chOff x="740979" y="1722988"/>
            <a:chExt cx="10360820" cy="12488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83DF816-803A-CF4A-863F-D3FA3E6BDFC0}"/>
                </a:ext>
              </a:extLst>
            </p:cNvPr>
            <p:cNvSpPr/>
            <p:nvPr/>
          </p:nvSpPr>
          <p:spPr bwMode="auto">
            <a:xfrm>
              <a:off x="740979" y="1722988"/>
              <a:ext cx="9924393" cy="1248811"/>
            </a:xfrm>
            <a:prstGeom prst="rect">
              <a:avLst/>
            </a:prstGeom>
            <a:solidFill>
              <a:srgbClr val="F6BF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5506F3A-72AF-AB4F-9CB9-7D61E0F67262}"/>
                </a:ext>
              </a:extLst>
            </p:cNvPr>
            <p:cNvSpPr>
              <a:spLocks noChangeAspect="1"/>
            </p:cNvSpPr>
            <p:nvPr/>
          </p:nvSpPr>
          <p:spPr bwMode="auto">
            <a:xfrm rot="2700000">
              <a:off x="10213184" y="1907027"/>
              <a:ext cx="888615" cy="888615"/>
            </a:xfrm>
            <a:prstGeom prst="rect">
              <a:avLst/>
            </a:prstGeom>
            <a:solidFill>
              <a:srgbClr val="F6BF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CA275B60-6AB8-594F-BCED-A1BBEDC503C8}"/>
              </a:ext>
            </a:extLst>
          </p:cNvPr>
          <p:cNvSpPr txBox="1">
            <a:spLocks/>
          </p:cNvSpPr>
          <p:nvPr/>
        </p:nvSpPr>
        <p:spPr>
          <a:xfrm>
            <a:off x="914400" y="1830388"/>
            <a:ext cx="10363200" cy="4189412"/>
          </a:xfrm>
          <a:prstGeom prst="rect">
            <a:avLst/>
          </a:prstGeom>
        </p:spPr>
        <p:txBody>
          <a:bodyPr/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lvl="0" indent="0">
              <a:spcBef>
                <a:spcPts val="4800"/>
              </a:spcBef>
              <a:buNone/>
            </a:pPr>
            <a:r>
              <a:rPr lang="en-US" sz="3200" b="1" kern="0" dirty="0">
                <a:solidFill>
                  <a:srgbClr val="002B50"/>
                </a:solidFill>
              </a:rPr>
              <a:t>Newly Diagnosed CLL: Observation versus Treatment</a:t>
            </a:r>
          </a:p>
          <a:p>
            <a:pPr marL="0" lvl="0" indent="0">
              <a:spcBef>
                <a:spcPts val="4800"/>
              </a:spcBef>
              <a:buNone/>
            </a:pPr>
            <a:r>
              <a:rPr lang="en-US" sz="3200" b="1" kern="0" dirty="0">
                <a:solidFill>
                  <a:schemeClr val="bg1">
                    <a:alpha val="40000"/>
                  </a:schemeClr>
                </a:solidFill>
              </a:rPr>
              <a:t>First-Line Treatment of CLL </a:t>
            </a:r>
          </a:p>
          <a:p>
            <a:pPr marL="0" lvl="0" indent="0">
              <a:spcBef>
                <a:spcPts val="4800"/>
              </a:spcBef>
              <a:buNone/>
            </a:pPr>
            <a:r>
              <a:rPr lang="en-US" sz="3200" b="1" kern="0" dirty="0">
                <a:solidFill>
                  <a:schemeClr val="bg1">
                    <a:alpha val="40000"/>
                  </a:schemeClr>
                </a:solidFill>
              </a:rPr>
              <a:t>Relapsed/Refractory CLL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88E4C-AEC7-BB48-BBA1-601878705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400" dirty="0"/>
              <a:t>Chronic Lymphocytic Leukemia: Agenda</a:t>
            </a:r>
          </a:p>
        </p:txBody>
      </p:sp>
    </p:spTree>
    <p:extLst>
      <p:ext uri="{BB962C8B-B14F-4D97-AF65-F5344CB8AC3E}">
        <p14:creationId xmlns:p14="http://schemas.microsoft.com/office/powerpoint/2010/main" val="955756904"/>
      </p:ext>
    </p:extLst>
  </p:cSld>
  <p:clrMapOvr>
    <a:masterClrMapping/>
  </p:clrMapOvr>
  <p:transition spd="slow"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Bazemore)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woman in her early 60s with CLL (17p deletion, mutated IGHV, </a:t>
            </a:r>
            <a:b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trisomy 12)</a:t>
            </a:r>
          </a:p>
          <a:p>
            <a:pPr marL="0" indent="0">
              <a:buNone/>
            </a:pPr>
            <a:endParaRPr lang="en-US" altLang="x-none" sz="2400" b="1" dirty="0">
              <a:solidFill>
                <a:srgbClr val="EFC5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x-none" sz="2400" b="1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Workup</a:t>
            </a:r>
            <a:endParaRPr lang="en-US" altLang="x-none" sz="2400" b="1" dirty="0">
              <a:solidFill>
                <a:srgbClr val="EFC5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/>
              <a:t>6/2015: Bulky diffuse lymphadenopathy with no B symptoms; WBC 150,000</a:t>
            </a:r>
          </a:p>
          <a:p>
            <a:r>
              <a:rPr lang="en-US" sz="2400" dirty="0"/>
              <a:t>10/2016: WBC 440,000; Hgb 10; PLT 140,000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59498482"/>
      </p:ext>
    </p:extLst>
  </p:cSld>
  <p:clrMapOvr>
    <a:masterClrMapping/>
  </p:clrMapOvr>
  <p:transition spd="slow"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 vs Active Treatment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10972800" cy="50292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Disease stage at diagnosis: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Low risk (Rai stage 0): 25%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Intermediate risk (Rai stage I-II): 50%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High risk (Rai stage III-IV): 25%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No evidence of survival benefit with therapy for asymptomatic low-risk CLL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Some patients with intermediate- or high-risk CLL without symptomatic or progressive (active) disease may also be observed</a:t>
            </a:r>
          </a:p>
        </p:txBody>
      </p:sp>
      <p:sp>
        <p:nvSpPr>
          <p:cNvPr id="5" name="Rectangle 1027">
            <a:extLst>
              <a:ext uri="{FF2B5EF4-FFF2-40B4-BE49-F238E27FC236}">
                <a16:creationId xmlns:a16="http://schemas.microsoft.com/office/drawing/2014/main" id="{BE6115D2-DF91-B54B-93C8-0162C9E22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5" y="6390177"/>
            <a:ext cx="109728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91440" bIns="91440" anchor="b"/>
          <a:lstStyle/>
          <a:p>
            <a:pPr>
              <a:defRPr/>
            </a:pPr>
            <a:r>
              <a:rPr lang="en-US" sz="1600" dirty="0" err="1">
                <a:solidFill>
                  <a:srgbClr val="FFFFFF"/>
                </a:solidFill>
                <a:cs typeface="Arial" charset="0"/>
              </a:rPr>
              <a:t>Hallek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 M et al.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Blood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 2018;131(25):2745-60.</a:t>
            </a:r>
          </a:p>
        </p:txBody>
      </p:sp>
    </p:spTree>
    <p:extLst>
      <p:ext uri="{BB962C8B-B14F-4D97-AF65-F5344CB8AC3E}">
        <p14:creationId xmlns:p14="http://schemas.microsoft.com/office/powerpoint/2010/main" val="870504325"/>
      </p:ext>
    </p:extLst>
  </p:cSld>
  <p:clrMapOvr>
    <a:masterClrMapping/>
  </p:clrMapOvr>
  <p:transition spd="slow"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ECB4E71-B0F0-DE45-8C4E-4EB9C44ADF0C}"/>
              </a:ext>
            </a:extLst>
          </p:cNvPr>
          <p:cNvGrpSpPr/>
          <p:nvPr/>
        </p:nvGrpSpPr>
        <p:grpSpPr>
          <a:xfrm>
            <a:off x="740979" y="3352800"/>
            <a:ext cx="10184061" cy="756744"/>
            <a:chOff x="740979" y="3373822"/>
            <a:chExt cx="10184061" cy="756744"/>
          </a:xfrm>
          <a:solidFill>
            <a:srgbClr val="F6BF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83DF816-803A-CF4A-863F-D3FA3E6BDFC0}"/>
                </a:ext>
              </a:extLst>
            </p:cNvPr>
            <p:cNvSpPr/>
            <p:nvPr/>
          </p:nvSpPr>
          <p:spPr bwMode="auto">
            <a:xfrm>
              <a:off x="740979" y="3373822"/>
              <a:ext cx="9924393" cy="756744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5506F3A-72AF-AB4F-9CB9-7D61E0F67262}"/>
                </a:ext>
              </a:extLst>
            </p:cNvPr>
            <p:cNvSpPr>
              <a:spLocks noChangeAspect="1"/>
            </p:cNvSpPr>
            <p:nvPr/>
          </p:nvSpPr>
          <p:spPr bwMode="auto">
            <a:xfrm rot="2700000">
              <a:off x="10389943" y="3484644"/>
              <a:ext cx="535097" cy="53509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CA275B60-6AB8-594F-BCED-A1BBEDC503C8}"/>
              </a:ext>
            </a:extLst>
          </p:cNvPr>
          <p:cNvSpPr txBox="1">
            <a:spLocks/>
          </p:cNvSpPr>
          <p:nvPr/>
        </p:nvSpPr>
        <p:spPr>
          <a:xfrm>
            <a:off x="914400" y="1830388"/>
            <a:ext cx="10363200" cy="4189412"/>
          </a:xfrm>
          <a:prstGeom prst="rect">
            <a:avLst/>
          </a:prstGeom>
        </p:spPr>
        <p:txBody>
          <a:bodyPr/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lvl="0" indent="0">
              <a:spcBef>
                <a:spcPts val="4800"/>
              </a:spcBef>
              <a:buNone/>
            </a:pPr>
            <a:r>
              <a:rPr lang="en-US" sz="3200" b="1" kern="0" dirty="0">
                <a:solidFill>
                  <a:schemeClr val="bg1">
                    <a:alpha val="40000"/>
                  </a:schemeClr>
                </a:solidFill>
              </a:rPr>
              <a:t>Newly Diagnosed CLL: Observation versus Treatment</a:t>
            </a:r>
          </a:p>
          <a:p>
            <a:pPr marL="0" lvl="0" indent="0">
              <a:spcBef>
                <a:spcPts val="4800"/>
              </a:spcBef>
              <a:buNone/>
            </a:pPr>
            <a:r>
              <a:rPr lang="en-US" sz="3200" b="1" kern="0" dirty="0">
                <a:solidFill>
                  <a:srgbClr val="002B50"/>
                </a:solidFill>
              </a:rPr>
              <a:t>First-Line Treatment of CLL </a:t>
            </a:r>
          </a:p>
          <a:p>
            <a:pPr marL="0" lvl="0" indent="0">
              <a:spcBef>
                <a:spcPts val="4800"/>
              </a:spcBef>
              <a:buNone/>
            </a:pPr>
            <a:r>
              <a:rPr lang="en-US" sz="3200" b="1" kern="0" dirty="0">
                <a:solidFill>
                  <a:schemeClr val="bg1">
                    <a:alpha val="40000"/>
                  </a:schemeClr>
                </a:solidFill>
              </a:rPr>
              <a:t>Relapsed/Refractory CLL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88E4C-AEC7-BB48-BBA1-601878705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400" dirty="0"/>
              <a:t>Chronic Lymphocytic Leukemia: Agenda</a:t>
            </a:r>
          </a:p>
        </p:txBody>
      </p:sp>
    </p:spTree>
    <p:extLst>
      <p:ext uri="{BB962C8B-B14F-4D97-AF65-F5344CB8AC3E}">
        <p14:creationId xmlns:p14="http://schemas.microsoft.com/office/powerpoint/2010/main" val="1308914533"/>
      </p:ext>
    </p:extLst>
  </p:cSld>
  <p:clrMapOvr>
    <a:masterClrMapping/>
  </p:clrMapOvr>
  <p:transition spd="slow"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Straight Connector 50"/>
          <p:cNvCxnSpPr/>
          <p:nvPr/>
        </p:nvCxnSpPr>
        <p:spPr>
          <a:xfrm>
            <a:off x="3676166" y="2949782"/>
            <a:ext cx="0" cy="80229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107506" y="4864949"/>
            <a:ext cx="980" cy="39542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753204" y="5574215"/>
            <a:ext cx="69615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105957" y="1432546"/>
            <a:ext cx="4034475" cy="497397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2"/>
                </a:solidFill>
                <a:ea typeface="Arial" charset="0"/>
                <a:cs typeface="Arial" charset="0"/>
              </a:rPr>
              <a:t>Del(17p)/TP53 mutation</a:t>
            </a:r>
          </a:p>
        </p:txBody>
      </p:sp>
      <p:cxnSp>
        <p:nvCxnSpPr>
          <p:cNvPr id="7" name="Straight Connector 6"/>
          <p:cNvCxnSpPr>
            <a:cxnSpLocks/>
            <a:stCxn id="5" idx="2"/>
          </p:cNvCxnSpPr>
          <p:nvPr/>
        </p:nvCxnSpPr>
        <p:spPr>
          <a:xfrm flipH="1">
            <a:off x="3625407" y="1929943"/>
            <a:ext cx="1497788" cy="4964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  <a:stCxn id="5" idx="2"/>
          </p:cNvCxnSpPr>
          <p:nvPr/>
        </p:nvCxnSpPr>
        <p:spPr>
          <a:xfrm>
            <a:off x="5123195" y="1929943"/>
            <a:ext cx="1426040" cy="4963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10757" y="2426342"/>
            <a:ext cx="548640" cy="548640"/>
          </a:xfrm>
          <a:prstGeom prst="rect">
            <a:avLst/>
          </a:prstGeom>
          <a:solidFill>
            <a:srgbClr val="FF80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a typeface="Arial" charset="0"/>
                <a:cs typeface="Arial" charset="0"/>
              </a:rPr>
              <a:t>+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66004" y="2408275"/>
            <a:ext cx="548640" cy="548640"/>
          </a:xfrm>
          <a:prstGeom prst="rect">
            <a:avLst/>
          </a:prstGeom>
          <a:solidFill>
            <a:srgbClr val="41B3DC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ea typeface="Arial" charset="0"/>
                <a:cs typeface="Arial" charset="0"/>
              </a:rPr>
              <a:t>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71800" y="3585441"/>
            <a:ext cx="1371600" cy="369332"/>
          </a:xfrm>
          <a:prstGeom prst="rect">
            <a:avLst/>
          </a:prstGeom>
          <a:solidFill>
            <a:srgbClr val="8FC42A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chemeClr val="tx2"/>
                </a:solidFill>
                <a:ea typeface="Arial" charset="0"/>
                <a:cs typeface="Arial" charset="0"/>
              </a:rPr>
              <a:t>Ibrutinib</a:t>
            </a:r>
            <a:endParaRPr lang="en-US" sz="1800" b="1" dirty="0">
              <a:solidFill>
                <a:schemeClr val="tx2"/>
              </a:solidFill>
              <a:ea typeface="Arial" charset="0"/>
              <a:cs typeface="Arial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6540324" y="2988539"/>
            <a:ext cx="8911" cy="56848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883797" y="3567413"/>
            <a:ext cx="1371600" cy="369332"/>
          </a:xfrm>
          <a:prstGeom prst="rect">
            <a:avLst/>
          </a:prstGeom>
          <a:solidFill>
            <a:srgbClr val="8FC42A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2"/>
                </a:solidFill>
                <a:ea typeface="Arial" charset="0"/>
                <a:cs typeface="Arial" charset="0"/>
              </a:rPr>
              <a:t>IGHV</a:t>
            </a:r>
          </a:p>
        </p:txBody>
      </p:sp>
      <p:cxnSp>
        <p:nvCxnSpPr>
          <p:cNvPr id="30" name="Straight Connector 29"/>
          <p:cNvCxnSpPr>
            <a:stCxn id="24" idx="2"/>
            <a:endCxn id="33" idx="0"/>
          </p:cNvCxnSpPr>
          <p:nvPr/>
        </p:nvCxnSpPr>
        <p:spPr>
          <a:xfrm flipH="1">
            <a:off x="5133850" y="3936745"/>
            <a:ext cx="1435747" cy="231496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4" idx="2"/>
            <a:endCxn id="35" idx="0"/>
          </p:cNvCxnSpPr>
          <p:nvPr/>
        </p:nvCxnSpPr>
        <p:spPr>
          <a:xfrm>
            <a:off x="6569597" y="3936745"/>
            <a:ext cx="1538619" cy="2314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448050" y="4168241"/>
            <a:ext cx="1371600" cy="685800"/>
          </a:xfrm>
          <a:prstGeom prst="rect">
            <a:avLst/>
          </a:prstGeom>
          <a:solidFill>
            <a:srgbClr val="41B3DC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a typeface="Arial" charset="0"/>
                <a:cs typeface="Arial" charset="0"/>
              </a:rPr>
              <a:t>Mutated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422416" y="4168241"/>
            <a:ext cx="1371600" cy="684221"/>
          </a:xfrm>
          <a:prstGeom prst="rect">
            <a:avLst/>
          </a:prstGeom>
          <a:solidFill>
            <a:srgbClr val="FF80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a typeface="Arial" charset="0"/>
                <a:cs typeface="Arial" charset="0"/>
              </a:rPr>
              <a:t>Non-mutated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272895" y="5112550"/>
            <a:ext cx="2995861" cy="100615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chemeClr val="tx2"/>
                </a:solidFill>
                <a:ea typeface="Arial" charset="0"/>
                <a:cs typeface="Arial" charset="0"/>
              </a:rPr>
              <a:t>Chemoimmunotherapy</a:t>
            </a:r>
            <a:r>
              <a:rPr lang="en-US" sz="1800" b="1" dirty="0">
                <a:solidFill>
                  <a:schemeClr val="tx2"/>
                </a:solidFill>
                <a:ea typeface="Arial" charset="0"/>
                <a:cs typeface="Arial" charset="0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2"/>
                </a:solidFill>
                <a:ea typeface="Arial" charset="0"/>
                <a:cs typeface="Arial" charset="0"/>
              </a:rPr>
              <a:t> or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chemeClr val="tx2"/>
                </a:solidFill>
                <a:ea typeface="Arial" charset="0"/>
                <a:cs typeface="Arial" charset="0"/>
              </a:rPr>
              <a:t>Ibrutinib</a:t>
            </a:r>
            <a:endParaRPr lang="en-US" sz="1800" b="1" dirty="0">
              <a:solidFill>
                <a:schemeClr val="tx2"/>
              </a:solidFill>
              <a:ea typeface="Arial" charset="0"/>
              <a:cs typeface="Arial" charset="0"/>
            </a:endParaRPr>
          </a:p>
        </p:txBody>
      </p:sp>
      <p:cxnSp>
        <p:nvCxnSpPr>
          <p:cNvPr id="40" name="Straight Connector 39"/>
          <p:cNvCxnSpPr>
            <a:stCxn id="33" idx="2"/>
            <a:endCxn id="44" idx="0"/>
          </p:cNvCxnSpPr>
          <p:nvPr/>
        </p:nvCxnSpPr>
        <p:spPr>
          <a:xfrm flipH="1">
            <a:off x="4388079" y="4854041"/>
            <a:ext cx="745771" cy="53678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3" idx="2"/>
            <a:endCxn id="45" idx="0"/>
          </p:cNvCxnSpPr>
          <p:nvPr/>
        </p:nvCxnSpPr>
        <p:spPr>
          <a:xfrm>
            <a:off x="5133850" y="4854041"/>
            <a:ext cx="1029323" cy="53678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16579" y="5390825"/>
            <a:ext cx="1143000" cy="369332"/>
          </a:xfrm>
          <a:prstGeom prst="rect">
            <a:avLst/>
          </a:prstGeom>
          <a:solidFill>
            <a:srgbClr val="FF80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a typeface="Arial" charset="0"/>
                <a:cs typeface="Arial" charset="0"/>
              </a:rPr>
              <a:t>Younger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591673" y="5390825"/>
            <a:ext cx="1143000" cy="369332"/>
          </a:xfrm>
          <a:prstGeom prst="rect">
            <a:avLst/>
          </a:prstGeom>
          <a:solidFill>
            <a:srgbClr val="FF80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a typeface="Arial" charset="0"/>
                <a:cs typeface="Arial" charset="0"/>
              </a:rPr>
              <a:t>Older</a:t>
            </a:r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4387752" y="5767083"/>
            <a:ext cx="654" cy="3516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816579" y="6107668"/>
            <a:ext cx="1143000" cy="369332"/>
          </a:xfrm>
          <a:prstGeom prst="rect">
            <a:avLst/>
          </a:prstGeom>
          <a:solidFill>
            <a:srgbClr val="8FC42A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2"/>
                </a:solidFill>
                <a:ea typeface="Arial" charset="0"/>
                <a:cs typeface="Arial" charset="0"/>
              </a:rPr>
              <a:t>FCR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0CC368-26DA-2A4C-AFAC-EACEF0635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Biomarker-Based Algorithm for First-Line Treatment of Chronic Lymphocytic Leukemia</a:t>
            </a:r>
          </a:p>
        </p:txBody>
      </p:sp>
    </p:spTree>
    <p:extLst>
      <p:ext uri="{BB962C8B-B14F-4D97-AF65-F5344CB8AC3E}">
        <p14:creationId xmlns:p14="http://schemas.microsoft.com/office/powerpoint/2010/main" val="601525740"/>
      </p:ext>
    </p:extLst>
  </p:cSld>
  <p:clrMapOvr>
    <a:masterClrMapping/>
  </p:clrMapOvr>
  <p:transition spd="slow"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62EB8B-5434-4604-B948-53C0CE393B27}"/>
              </a:ext>
            </a:extLst>
          </p:cNvPr>
          <p:cNvSpPr txBox="1"/>
          <p:nvPr/>
        </p:nvSpPr>
        <p:spPr>
          <a:xfrm>
            <a:off x="260539" y="6499548"/>
            <a:ext cx="41760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Jain</a:t>
            </a: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N,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2018 ASH Education Program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558CF1-079D-9449-95F1-A0E897A3CAB3}"/>
              </a:ext>
            </a:extLst>
          </p:cNvPr>
          <p:cNvSpPr txBox="1"/>
          <p:nvPr/>
        </p:nvSpPr>
        <p:spPr>
          <a:xfrm>
            <a:off x="2257657" y="1653662"/>
            <a:ext cx="633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69FEF9-F08A-4A4D-BECF-95B9B7B92C09}"/>
              </a:ext>
            </a:extLst>
          </p:cNvPr>
          <p:cNvSpPr txBox="1"/>
          <p:nvPr/>
        </p:nvSpPr>
        <p:spPr>
          <a:xfrm>
            <a:off x="6477000" y="1838328"/>
            <a:ext cx="1035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YES</a:t>
            </a: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A43FCE15-5891-1E49-935D-E5263A907AC4}"/>
              </a:ext>
            </a:extLst>
          </p:cNvPr>
          <p:cNvSpPr/>
          <p:nvPr/>
        </p:nvSpPr>
        <p:spPr>
          <a:xfrm>
            <a:off x="6241038" y="1661702"/>
            <a:ext cx="228600" cy="545958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3E9693B4-6049-E94E-BA0C-14EA7EB4DDFD}"/>
              </a:ext>
            </a:extLst>
          </p:cNvPr>
          <p:cNvSpPr/>
          <p:nvPr/>
        </p:nvSpPr>
        <p:spPr>
          <a:xfrm>
            <a:off x="6241038" y="2377319"/>
            <a:ext cx="228600" cy="545958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D610D3FA-F26F-0B4A-8953-B88A23885433}"/>
              </a:ext>
            </a:extLst>
          </p:cNvPr>
          <p:cNvSpPr/>
          <p:nvPr/>
        </p:nvSpPr>
        <p:spPr>
          <a:xfrm>
            <a:off x="6332305" y="3304972"/>
            <a:ext cx="228600" cy="545958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5BF6EACE-B9AF-6E42-9BDB-995484CA584D}"/>
              </a:ext>
            </a:extLst>
          </p:cNvPr>
          <p:cNvSpPr/>
          <p:nvPr/>
        </p:nvSpPr>
        <p:spPr>
          <a:xfrm>
            <a:off x="6332305" y="4355207"/>
            <a:ext cx="228600" cy="545958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9C5AC868-5162-7A4F-BEEF-BFF3E2AB7284}"/>
              </a:ext>
            </a:extLst>
          </p:cNvPr>
          <p:cNvSpPr/>
          <p:nvPr/>
        </p:nvSpPr>
        <p:spPr>
          <a:xfrm>
            <a:off x="9632366" y="4306828"/>
            <a:ext cx="228600" cy="594337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809B55CA-CFDD-C546-A8B9-E1FC7D131C99}"/>
              </a:ext>
            </a:extLst>
          </p:cNvPr>
          <p:cNvSpPr/>
          <p:nvPr/>
        </p:nvSpPr>
        <p:spPr>
          <a:xfrm>
            <a:off x="8756374" y="3304972"/>
            <a:ext cx="228600" cy="545958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7" name="Down Arrow 26">
            <a:extLst>
              <a:ext uri="{FF2B5EF4-FFF2-40B4-BE49-F238E27FC236}">
                <a16:creationId xmlns:a16="http://schemas.microsoft.com/office/drawing/2014/main" id="{ADF0E978-CD53-7348-8042-C58C2D1036D5}"/>
              </a:ext>
            </a:extLst>
          </p:cNvPr>
          <p:cNvSpPr/>
          <p:nvPr/>
        </p:nvSpPr>
        <p:spPr>
          <a:xfrm>
            <a:off x="4065104" y="3304972"/>
            <a:ext cx="228600" cy="545958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A1B500EE-FB35-C844-BBE2-3237B088F72C}"/>
              </a:ext>
            </a:extLst>
          </p:cNvPr>
          <p:cNvSpPr/>
          <p:nvPr/>
        </p:nvSpPr>
        <p:spPr>
          <a:xfrm>
            <a:off x="3922360" y="4692092"/>
            <a:ext cx="208722" cy="27306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2C1E1EDC-FD16-BF48-B029-7FB138C7CC75}"/>
              </a:ext>
            </a:extLst>
          </p:cNvPr>
          <p:cNvSpPr/>
          <p:nvPr/>
        </p:nvSpPr>
        <p:spPr>
          <a:xfrm>
            <a:off x="2125516" y="4692092"/>
            <a:ext cx="208722" cy="27306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236B05-4CEE-0C42-A048-B9AC8759AD00}"/>
              </a:ext>
            </a:extLst>
          </p:cNvPr>
          <p:cNvSpPr txBox="1"/>
          <p:nvPr/>
        </p:nvSpPr>
        <p:spPr>
          <a:xfrm>
            <a:off x="1676400" y="2234074"/>
            <a:ext cx="2637182" cy="41134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Watch and wait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38E8D2-4CEA-154C-AE9B-BFF7F7889070}"/>
              </a:ext>
            </a:extLst>
          </p:cNvPr>
          <p:cNvSpPr txBox="1"/>
          <p:nvPr/>
        </p:nvSpPr>
        <p:spPr>
          <a:xfrm>
            <a:off x="4854528" y="2234074"/>
            <a:ext cx="3001620" cy="41134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Treatment-naïve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42CA8A-7F3A-584A-ADDB-3D80D85A4240}"/>
              </a:ext>
            </a:extLst>
          </p:cNvPr>
          <p:cNvSpPr txBox="1"/>
          <p:nvPr/>
        </p:nvSpPr>
        <p:spPr>
          <a:xfrm>
            <a:off x="3431936" y="3014952"/>
            <a:ext cx="5846804" cy="41134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“Age,” comorbidities, FISH status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F3D425-D990-614A-9A6A-1BA43FFED281}"/>
              </a:ext>
            </a:extLst>
          </p:cNvPr>
          <p:cNvSpPr txBox="1"/>
          <p:nvPr/>
        </p:nvSpPr>
        <p:spPr>
          <a:xfrm>
            <a:off x="1641790" y="3910474"/>
            <a:ext cx="3001620" cy="68569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&lt;65-70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yr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and no major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comorbidities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14F725-4E21-474F-BE96-CB8E4B53F8D2}"/>
              </a:ext>
            </a:extLst>
          </p:cNvPr>
          <p:cNvSpPr txBox="1"/>
          <p:nvPr/>
        </p:nvSpPr>
        <p:spPr>
          <a:xfrm>
            <a:off x="5067457" y="3910474"/>
            <a:ext cx="3001620" cy="68569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&gt;65-70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yr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old or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major comorbidities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0BFDB-FF1D-7A43-BAA5-05E0B141248F}"/>
              </a:ext>
            </a:extLst>
          </p:cNvPr>
          <p:cNvSpPr txBox="1"/>
          <p:nvPr/>
        </p:nvSpPr>
        <p:spPr>
          <a:xfrm>
            <a:off x="8471319" y="3910474"/>
            <a:ext cx="2550694" cy="41134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del(17p)/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TP53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067467-DADC-494B-91E3-B14F1DEC3E8A}"/>
              </a:ext>
            </a:extLst>
          </p:cNvPr>
          <p:cNvSpPr txBox="1"/>
          <p:nvPr/>
        </p:nvSpPr>
        <p:spPr>
          <a:xfrm>
            <a:off x="8761211" y="5049949"/>
            <a:ext cx="1970911" cy="41134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Ibrutinib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AF08E2-85A0-674D-88DA-EB80F53E5AC3}"/>
              </a:ext>
            </a:extLst>
          </p:cNvPr>
          <p:cNvSpPr txBox="1"/>
          <p:nvPr/>
        </p:nvSpPr>
        <p:spPr>
          <a:xfrm>
            <a:off x="5075580" y="5049949"/>
            <a:ext cx="3001620" cy="914399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Ibrutinib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sngStrike" kern="1200" cap="none" spc="0" normalizeH="0" baseline="0" noProof="0" dirty="0" err="1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Bendamustine</a:t>
            </a:r>
            <a:r>
              <a:rPr kumimoji="0" lang="en-US" sz="1600" b="1" i="0" u="none" strike="sng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+ rituximab</a:t>
            </a:r>
            <a:br>
              <a:rPr kumimoji="0" lang="en-US" sz="1600" b="1" i="0" u="none" strike="sng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en-US" sz="1600" b="1" i="0" u="none" strike="sng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Chlorambucil + </a:t>
            </a:r>
            <a:r>
              <a:rPr kumimoji="0" lang="en-US" sz="1600" b="1" i="0" u="none" strike="sngStrike" kern="1200" cap="none" spc="0" normalizeH="0" baseline="0" noProof="0" dirty="0" err="1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obinutuzumab</a:t>
            </a:r>
            <a:endParaRPr kumimoji="0" lang="en-US" sz="1600" b="1" i="0" u="none" strike="sngStrike" kern="1200" cap="none" spc="0" normalizeH="0" baseline="0" noProof="0" dirty="0">
              <a:ln>
                <a:noFill/>
              </a:ln>
              <a:solidFill>
                <a:srgbClr val="002B5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657B8C-F308-4443-91DA-97C62B1D022D}"/>
              </a:ext>
            </a:extLst>
          </p:cNvPr>
          <p:cNvSpPr txBox="1"/>
          <p:nvPr/>
        </p:nvSpPr>
        <p:spPr>
          <a:xfrm>
            <a:off x="1524000" y="5049949"/>
            <a:ext cx="1458883" cy="41134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IGHV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02EF04-B8D9-D042-8A76-DA3192A0C707}"/>
              </a:ext>
            </a:extLst>
          </p:cNvPr>
          <p:cNvSpPr txBox="1"/>
          <p:nvPr/>
        </p:nvSpPr>
        <p:spPr>
          <a:xfrm>
            <a:off x="3271290" y="5049949"/>
            <a:ext cx="1458882" cy="41134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IGHV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4C4E34-A388-5A40-A04B-C761B7B1933D}"/>
              </a:ext>
            </a:extLst>
          </p:cNvPr>
          <p:cNvSpPr txBox="1"/>
          <p:nvPr/>
        </p:nvSpPr>
        <p:spPr>
          <a:xfrm>
            <a:off x="1524000" y="5543354"/>
            <a:ext cx="1458883" cy="781246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FCR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Ibrutinib ± 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5489D-1842-3C46-9CF6-6197285A6EEB}"/>
              </a:ext>
            </a:extLst>
          </p:cNvPr>
          <p:cNvSpPr txBox="1"/>
          <p:nvPr/>
        </p:nvSpPr>
        <p:spPr>
          <a:xfrm>
            <a:off x="3267974" y="5543354"/>
            <a:ext cx="1458883" cy="781246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Ibrutinib ±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(FCR)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DEE676-C5C9-2F43-8366-360D2B265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591800" cy="1143000"/>
          </a:xfrm>
        </p:spPr>
        <p:txBody>
          <a:bodyPr/>
          <a:lstStyle/>
          <a:p>
            <a:r>
              <a:rPr lang="en-US" dirty="0"/>
              <a:t>Current Standard First-Line Treatment of CLL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47B2E39-947A-A045-A07D-E799615CF5E3}"/>
              </a:ext>
            </a:extLst>
          </p:cNvPr>
          <p:cNvGrpSpPr/>
          <p:nvPr/>
        </p:nvGrpSpPr>
        <p:grpSpPr>
          <a:xfrm>
            <a:off x="2808725" y="1674954"/>
            <a:ext cx="755743" cy="545958"/>
            <a:chOff x="2808725" y="1674954"/>
            <a:chExt cx="755743" cy="545958"/>
          </a:xfrm>
        </p:grpSpPr>
        <p:sp>
          <p:nvSpPr>
            <p:cNvPr id="31" name="Down Arrow 30">
              <a:extLst>
                <a:ext uri="{FF2B5EF4-FFF2-40B4-BE49-F238E27FC236}">
                  <a16:creationId xmlns:a16="http://schemas.microsoft.com/office/drawing/2014/main" id="{4ACE3E40-1A4B-F040-80A1-DFE7848C627A}"/>
                </a:ext>
              </a:extLst>
            </p:cNvPr>
            <p:cNvSpPr/>
            <p:nvPr/>
          </p:nvSpPr>
          <p:spPr>
            <a:xfrm>
              <a:off x="2808725" y="1674954"/>
              <a:ext cx="228600" cy="545958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26A2D66-E348-D242-B080-1187F9B01BF7}"/>
                </a:ext>
              </a:extLst>
            </p:cNvPr>
            <p:cNvSpPr/>
            <p:nvPr/>
          </p:nvSpPr>
          <p:spPr bwMode="auto">
            <a:xfrm>
              <a:off x="2890685" y="1674954"/>
              <a:ext cx="673783" cy="126629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EBDE6C8-5276-544F-B628-3357A546050A}"/>
              </a:ext>
            </a:extLst>
          </p:cNvPr>
          <p:cNvSpPr txBox="1"/>
          <p:nvPr/>
        </p:nvSpPr>
        <p:spPr>
          <a:xfrm>
            <a:off x="3459738" y="1456031"/>
            <a:ext cx="5791200" cy="411342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Meets IWCLL criteria for treatment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5965425"/>
      </p:ext>
    </p:extLst>
  </p:cSld>
  <p:clrMapOvr>
    <a:masterClrMapping/>
  </p:clrMapOvr>
  <p:transition spd="slow"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Rich)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woman in her late 30s with chronic lymphocytic leukemia (CLL)</a:t>
            </a:r>
          </a:p>
          <a:p>
            <a:pPr marL="0" indent="0">
              <a:buNone/>
            </a:pPr>
            <a:endParaRPr lang="en-US" altLang="x-none" sz="2400" b="1" dirty="0">
              <a:solidFill>
                <a:srgbClr val="EFC5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Treatments received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FCR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E9BB2B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Other considerations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Multiple sinus and respiratory infections (none life-threatening in the last 3-4 years)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Elementary school teacher (unable to work for years due to continual infections but now has her own classroom)</a:t>
            </a:r>
          </a:p>
        </p:txBody>
      </p:sp>
    </p:spTree>
    <p:extLst>
      <p:ext uri="{BB962C8B-B14F-4D97-AF65-F5344CB8AC3E}">
        <p14:creationId xmlns:p14="http://schemas.microsoft.com/office/powerpoint/2010/main" val="3192351241"/>
      </p:ext>
    </p:extLst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932365" y="5703888"/>
            <a:ext cx="232727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charset="2"/>
              <a:buNone/>
              <a:tabLst/>
              <a:defRPr/>
            </a:pPr>
            <a:r>
              <a:rPr kumimoji="0" lang="en-US" altLang="x-none" sz="22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Moderator</a:t>
            </a:r>
            <a:br>
              <a:rPr kumimoji="0" lang="en-US" altLang="x-none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</a:br>
            <a:r>
              <a:rPr kumimoji="0" lang="en-US" altLang="x-none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Neil Love, MD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469066" y="4284663"/>
            <a:ext cx="12538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22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Faculty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144463"/>
            <a:ext cx="10972800" cy="384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ts val="3800"/>
              </a:lnSpc>
              <a:spcAft>
                <a:spcPts val="1200"/>
              </a:spcAft>
              <a:defRPr/>
            </a:pPr>
            <a:r>
              <a:rPr kumimoji="0" lang="en-US" altLang="x-none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 charset="-128"/>
              </a:rPr>
              <a:t>Oncology Grand Rounds</a:t>
            </a:r>
            <a:br>
              <a:rPr kumimoji="0" lang="en-US" altLang="x-none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 charset="-128"/>
              </a:rPr>
            </a:br>
            <a:r>
              <a:rPr kumimoji="0" lang="en-US" altLang="x-none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 charset="-128"/>
              </a:rPr>
              <a:t> </a:t>
            </a:r>
            <a:r>
              <a:rPr lang="en-US" altLang="x-none" sz="3600" b="1" dirty="0">
                <a:solidFill>
                  <a:srgbClr val="FFFFFF"/>
                </a:solidFill>
                <a:ea typeface="ヒラギノ角ゴ Pro W3" charset="-128"/>
              </a:rPr>
              <a:t>Chronic Lymphocytic Leukemia</a:t>
            </a:r>
            <a:endParaRPr kumimoji="0" lang="en-US" altLang="x-none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34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ヒラギノ角ゴ Pro W3" charset="-128"/>
              </a:rPr>
              <a:t>Nurse and Physician Investigators </a:t>
            </a:r>
            <a:br>
              <a:rPr kumimoji="0" lang="en-US" altLang="x-none" sz="34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ヒラギノ角ゴ Pro W3" charset="-128"/>
              </a:rPr>
            </a:br>
            <a:r>
              <a:rPr kumimoji="0" lang="en-US" altLang="x-none" sz="34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ヒラギノ角ゴ Pro W3" charset="-128"/>
              </a:rPr>
              <a:t>Discuss New Agents, Novel Therapies </a:t>
            </a:r>
            <a:br>
              <a:rPr kumimoji="0" lang="en-US" altLang="x-none" sz="34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ヒラギノ角ゴ Pro W3" charset="-128"/>
              </a:rPr>
            </a:br>
            <a:r>
              <a:rPr kumimoji="0" lang="en-US" altLang="x-none" sz="34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ヒラギノ角ゴ Pro W3" charset="-128"/>
              </a:rPr>
              <a:t>and Actual Cases from Practice</a:t>
            </a:r>
            <a:endParaRPr kumimoji="0" lang="en-US" altLang="x-none" sz="3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 charset="-128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altLang="x-none" sz="2600" b="1" dirty="0">
                <a:solidFill>
                  <a:srgbClr val="DAEDEF"/>
                </a:solidFill>
                <a:ea typeface="ヒラギノ角ゴ Pro W3" charset="-128"/>
              </a:rPr>
              <a:t>Thursday, April 11, 2019</a:t>
            </a:r>
            <a:br>
              <a:rPr lang="en-US" altLang="x-none" sz="2600" b="1" dirty="0">
                <a:solidFill>
                  <a:srgbClr val="DAEDEF"/>
                </a:solidFill>
                <a:ea typeface="ヒラギノ角ゴ Pro W3" charset="-128"/>
              </a:rPr>
            </a:br>
            <a:r>
              <a:rPr lang="en-US" altLang="x-none" sz="2600" b="1" dirty="0">
                <a:solidFill>
                  <a:srgbClr val="DAEDEF"/>
                </a:solidFill>
                <a:ea typeface="ヒラギノ角ゴ Pro W3" charset="-128"/>
              </a:rPr>
              <a:t>12:15 PM – 1:45 PM</a:t>
            </a:r>
            <a:endParaRPr kumimoji="0" lang="en-US" altLang="x-none" sz="2600" b="1" i="0" u="none" strike="noStrike" kern="1200" cap="none" spc="0" normalizeH="0" baseline="0" noProof="0" dirty="0">
              <a:ln>
                <a:noFill/>
              </a:ln>
              <a:solidFill>
                <a:srgbClr val="DAEDEF"/>
              </a:solidFill>
              <a:effectLst/>
              <a:uLnTx/>
              <a:uFillTx/>
              <a:latin typeface="Arial" charset="0"/>
              <a:ea typeface="ヒラギノ角ゴ Pro W3" charset="-128"/>
            </a:endParaRPr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0D5E40A1-D8C0-ED48-BC0B-F1BFA42DA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5294" y="4724400"/>
            <a:ext cx="10439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 numCol="2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lvl="0">
              <a:defRPr/>
            </a:pP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Paul M Barr, MD</a:t>
            </a:r>
          </a:p>
          <a:p>
            <a:pPr lvl="0">
              <a:defRPr/>
            </a:pP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Josie Bazemore, MSN, AGPCNP-BC</a:t>
            </a:r>
          </a:p>
          <a:p>
            <a:pPr lvl="0">
              <a:defRPr/>
            </a:pP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Nitin Jain, MD</a:t>
            </a:r>
          </a:p>
          <a:p>
            <a:pPr lvl="0">
              <a:defRPr/>
            </a:pP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Lynn Rich, RN, MSN, OCN, BC-ANP</a:t>
            </a:r>
          </a:p>
        </p:txBody>
      </p:sp>
    </p:spTree>
    <p:extLst>
      <p:ext uri="{BB962C8B-B14F-4D97-AF65-F5344CB8AC3E}">
        <p14:creationId xmlns:p14="http://schemas.microsoft.com/office/powerpoint/2010/main" val="1581139176"/>
      </p:ext>
    </p:extLst>
  </p:cSld>
  <p:clrMapOvr>
    <a:masterClrMapping/>
  </p:clrMapOvr>
  <p:transition spd="slow"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Bazemore)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woman in her early 60s with CLL (17p deletion, mutated IGHV, </a:t>
            </a:r>
            <a:b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trisomy 12)</a:t>
            </a:r>
          </a:p>
          <a:p>
            <a:pPr marL="0" indent="0">
              <a:buNone/>
            </a:pPr>
            <a:endParaRPr lang="en-US" altLang="x-none" sz="2400" b="1" dirty="0">
              <a:solidFill>
                <a:srgbClr val="EFC5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Treatments received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Ibrutinib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E9BB2B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Other considerations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Supports holistic medicine approach to treatment – used high-dose green tea extract prior to and during ibrutinib therapy</a:t>
            </a:r>
          </a:p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Pseudohyperkalemia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97785023"/>
      </p:ext>
    </p:extLst>
  </p:cSld>
  <p:clrMapOvr>
    <a:masterClrMapping/>
  </p:clrMapOvr>
  <p:transition spd="slow"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Bazemore)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B28239-F032-6D42-8818-F3BAA3C0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360" y="1376257"/>
            <a:ext cx="4031281" cy="53658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080360" y="1376257"/>
            <a:ext cx="4031280" cy="533400"/>
          </a:xfrm>
          <a:solidFill>
            <a:schemeClr val="tx2"/>
          </a:solidFill>
        </p:spPr>
        <p:txBody>
          <a:bodyPr anchor="ctr"/>
          <a:lstStyle/>
          <a:p>
            <a:pPr marL="0" indent="0" algn="ctr">
              <a:buNone/>
            </a:pPr>
            <a:r>
              <a:rPr lang="en-US" altLang="x-non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Pre-treatment (ibrutinib) scan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42830"/>
      </p:ext>
    </p:extLst>
  </p:cSld>
  <p:clrMapOvr>
    <a:masterClrMapping/>
  </p:clrMapOvr>
  <p:transition spd="slow"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DC744"/>
                </a:solidFill>
                <a:latin typeface="Arial" charset="0"/>
                <a:ea typeface="ＭＳ Ｐゴシック" charset="0"/>
                <a:cs typeface="Arial" charset="0"/>
              </a:rPr>
              <a:t>Mechanism of Action of </a:t>
            </a:r>
            <a:r>
              <a:rPr lang="en-US" dirty="0" err="1">
                <a:solidFill>
                  <a:srgbClr val="EDC744"/>
                </a:solidFill>
                <a:latin typeface="Arial" charset="0"/>
                <a:ea typeface="ＭＳ Ｐゴシック" charset="0"/>
                <a:cs typeface="Arial" charset="0"/>
              </a:rPr>
              <a:t>Ibrutinib</a:t>
            </a:r>
            <a:endParaRPr lang="en-US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250" name="Rounded Rectangle 49"/>
          <p:cNvSpPr>
            <a:spLocks noChangeArrowheads="1"/>
          </p:cNvSpPr>
          <p:nvPr/>
        </p:nvSpPr>
        <p:spPr bwMode="auto">
          <a:xfrm>
            <a:off x="5883275" y="2892426"/>
            <a:ext cx="615950" cy="288925"/>
          </a:xfrm>
          <a:prstGeom prst="roundRect">
            <a:avLst>
              <a:gd name="adj" fmla="val 27778"/>
            </a:avLst>
          </a:prstGeom>
          <a:solidFill>
            <a:srgbClr val="012A5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LYN</a:t>
            </a:r>
          </a:p>
        </p:txBody>
      </p:sp>
      <p:sp>
        <p:nvSpPr>
          <p:cNvPr id="53251" name="Rounded Rectangle 7"/>
          <p:cNvSpPr>
            <a:spLocks noChangeArrowheads="1"/>
          </p:cNvSpPr>
          <p:nvPr/>
        </p:nvSpPr>
        <p:spPr bwMode="auto">
          <a:xfrm>
            <a:off x="5870575" y="3284539"/>
            <a:ext cx="685800" cy="288925"/>
          </a:xfrm>
          <a:prstGeom prst="roundRect">
            <a:avLst>
              <a:gd name="adj" fmla="val 27778"/>
            </a:avLst>
          </a:prstGeom>
          <a:solidFill>
            <a:srgbClr val="012A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SYK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5489576" y="2193925"/>
            <a:ext cx="174625" cy="140335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50000">
                <a:schemeClr val="bg2"/>
              </a:gs>
              <a:gs pos="100000">
                <a:schemeClr val="bg2"/>
              </a:gs>
              <a:gs pos="98000">
                <a:schemeClr val="bg2">
                  <a:lumMod val="25000"/>
                </a:schemeClr>
              </a:gs>
            </a:gsLst>
            <a:lin ang="0" scaled="1"/>
            <a:tileRect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675314" y="2187575"/>
            <a:ext cx="173037" cy="140493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50000">
                <a:schemeClr val="bg2"/>
              </a:gs>
              <a:gs pos="100000">
                <a:schemeClr val="bg2"/>
              </a:gs>
              <a:gs pos="98000">
                <a:schemeClr val="bg2">
                  <a:lumMod val="25000"/>
                </a:schemeClr>
              </a:gs>
            </a:gsLst>
            <a:lin ang="0" scaled="1"/>
            <a:tileRect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53254" name="TextBox 23"/>
          <p:cNvSpPr txBox="1">
            <a:spLocks noChangeArrowheads="1"/>
          </p:cNvSpPr>
          <p:nvPr/>
        </p:nvSpPr>
        <p:spPr bwMode="auto">
          <a:xfrm>
            <a:off x="5732464" y="1371600"/>
            <a:ext cx="6175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BCR</a:t>
            </a:r>
          </a:p>
        </p:txBody>
      </p:sp>
      <p:cxnSp>
        <p:nvCxnSpPr>
          <p:cNvPr id="53255" name="Straight Connector 32"/>
          <p:cNvCxnSpPr>
            <a:cxnSpLocks noChangeShapeType="1"/>
          </p:cNvCxnSpPr>
          <p:nvPr/>
        </p:nvCxnSpPr>
        <p:spPr bwMode="auto">
          <a:xfrm>
            <a:off x="5311776" y="1501775"/>
            <a:ext cx="322263" cy="350838"/>
          </a:xfrm>
          <a:prstGeom prst="line">
            <a:avLst/>
          </a:prstGeom>
          <a:noFill/>
          <a:ln w="76200">
            <a:solidFill>
              <a:srgbClr val="7CC23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3256" name="Straight Connector 34"/>
          <p:cNvCxnSpPr>
            <a:cxnSpLocks noChangeShapeType="1"/>
          </p:cNvCxnSpPr>
          <p:nvPr/>
        </p:nvCxnSpPr>
        <p:spPr bwMode="auto">
          <a:xfrm flipH="1">
            <a:off x="6303964" y="1490663"/>
            <a:ext cx="333375" cy="366712"/>
          </a:xfrm>
          <a:prstGeom prst="line">
            <a:avLst/>
          </a:prstGeom>
          <a:noFill/>
          <a:ln w="76200">
            <a:solidFill>
              <a:srgbClr val="7CC23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53257" name="Group 1400"/>
          <p:cNvGrpSpPr>
            <a:grpSpLocks/>
          </p:cNvGrpSpPr>
          <p:nvPr/>
        </p:nvGrpSpPr>
        <p:grpSpPr bwMode="auto">
          <a:xfrm>
            <a:off x="5807076" y="3689351"/>
            <a:ext cx="917575" cy="277813"/>
            <a:chOff x="5400675" y="3309937"/>
            <a:chExt cx="636120" cy="157163"/>
          </a:xfrm>
        </p:grpSpPr>
        <p:sp>
          <p:nvSpPr>
            <p:cNvPr id="314" name="Freeform 313"/>
            <p:cNvSpPr/>
            <p:nvPr/>
          </p:nvSpPr>
          <p:spPr>
            <a:xfrm flipV="1">
              <a:off x="5399575" y="3309937"/>
              <a:ext cx="316959" cy="153571"/>
            </a:xfrm>
            <a:custGeom>
              <a:avLst/>
              <a:gdLst>
                <a:gd name="connsiteX0" fmla="*/ 0 w 317033"/>
                <a:gd name="connsiteY0" fmla="*/ 0 h 154781"/>
                <a:gd name="connsiteX1" fmla="*/ 104775 w 317033"/>
                <a:gd name="connsiteY1" fmla="*/ 85725 h 154781"/>
                <a:gd name="connsiteX2" fmla="*/ 283369 w 317033"/>
                <a:gd name="connsiteY2" fmla="*/ 97631 h 154781"/>
                <a:gd name="connsiteX3" fmla="*/ 316706 w 317033"/>
                <a:gd name="connsiteY3" fmla="*/ 154781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033" h="154781">
                  <a:moveTo>
                    <a:pt x="0" y="0"/>
                  </a:moveTo>
                  <a:cubicBezTo>
                    <a:pt x="28773" y="34726"/>
                    <a:pt x="57547" y="69453"/>
                    <a:pt x="104775" y="85725"/>
                  </a:cubicBezTo>
                  <a:cubicBezTo>
                    <a:pt x="152003" y="101997"/>
                    <a:pt x="248047" y="86122"/>
                    <a:pt x="283369" y="97631"/>
                  </a:cubicBezTo>
                  <a:cubicBezTo>
                    <a:pt x="318691" y="109140"/>
                    <a:pt x="317698" y="131960"/>
                    <a:pt x="316706" y="154781"/>
                  </a:cubicBezTo>
                </a:path>
              </a:pathLst>
            </a:cu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head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endParaRPr>
            </a:p>
          </p:txBody>
        </p:sp>
        <p:sp>
          <p:nvSpPr>
            <p:cNvPr id="315" name="Freeform 314"/>
            <p:cNvSpPr/>
            <p:nvPr/>
          </p:nvSpPr>
          <p:spPr>
            <a:xfrm flipH="1" flipV="1">
              <a:off x="5717634" y="3313529"/>
              <a:ext cx="318060" cy="153571"/>
            </a:xfrm>
            <a:custGeom>
              <a:avLst/>
              <a:gdLst>
                <a:gd name="connsiteX0" fmla="*/ 0 w 317033"/>
                <a:gd name="connsiteY0" fmla="*/ 0 h 154781"/>
                <a:gd name="connsiteX1" fmla="*/ 104775 w 317033"/>
                <a:gd name="connsiteY1" fmla="*/ 85725 h 154781"/>
                <a:gd name="connsiteX2" fmla="*/ 283369 w 317033"/>
                <a:gd name="connsiteY2" fmla="*/ 97631 h 154781"/>
                <a:gd name="connsiteX3" fmla="*/ 316706 w 317033"/>
                <a:gd name="connsiteY3" fmla="*/ 154781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033" h="154781">
                  <a:moveTo>
                    <a:pt x="0" y="0"/>
                  </a:moveTo>
                  <a:cubicBezTo>
                    <a:pt x="28773" y="34726"/>
                    <a:pt x="57547" y="69453"/>
                    <a:pt x="104775" y="85725"/>
                  </a:cubicBezTo>
                  <a:cubicBezTo>
                    <a:pt x="152003" y="101997"/>
                    <a:pt x="248047" y="86122"/>
                    <a:pt x="283369" y="97631"/>
                  </a:cubicBezTo>
                  <a:cubicBezTo>
                    <a:pt x="318691" y="109140"/>
                    <a:pt x="317698" y="131960"/>
                    <a:pt x="316706" y="154781"/>
                  </a:cubicBezTo>
                </a:path>
              </a:pathLst>
            </a:cu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head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endParaRPr>
            </a:p>
          </p:txBody>
        </p:sp>
      </p:grpSp>
      <p:sp>
        <p:nvSpPr>
          <p:cNvPr id="15" name="Rounded Rectangle 14"/>
          <p:cNvSpPr/>
          <p:nvPr/>
        </p:nvSpPr>
        <p:spPr bwMode="auto">
          <a:xfrm flipH="1">
            <a:off x="5380039" y="4087813"/>
            <a:ext cx="592137" cy="290512"/>
          </a:xfrm>
          <a:prstGeom prst="roundRect">
            <a:avLst>
              <a:gd name="adj" fmla="val 29710"/>
            </a:avLst>
          </a:prstGeom>
          <a:solidFill>
            <a:srgbClr val="012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B3D9A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BTK</a:t>
            </a:r>
          </a:p>
        </p:txBody>
      </p:sp>
      <p:sp>
        <p:nvSpPr>
          <p:cNvPr id="16" name="Rounded Rectangle 15"/>
          <p:cNvSpPr/>
          <p:nvPr/>
        </p:nvSpPr>
        <p:spPr bwMode="auto">
          <a:xfrm flipH="1">
            <a:off x="4976814" y="4681538"/>
            <a:ext cx="657225" cy="290512"/>
          </a:xfrm>
          <a:prstGeom prst="roundRect">
            <a:avLst>
              <a:gd name="adj" fmla="val 29710"/>
            </a:avLst>
          </a:prstGeom>
          <a:solidFill>
            <a:srgbClr val="002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MS PGothic" charset="0"/>
                <a:cs typeface="Arial"/>
              </a:rPr>
              <a:t>PLC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MS PGothic" charset="0"/>
                <a:cs typeface="Arial"/>
              </a:rPr>
              <a:t>γ2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MS PGothic" charset="0"/>
              <a:cs typeface="Arial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 flipH="1">
            <a:off x="4400551" y="5264151"/>
            <a:ext cx="587375" cy="288925"/>
          </a:xfrm>
          <a:prstGeom prst="roundRect">
            <a:avLst>
              <a:gd name="adj" fmla="val 29710"/>
            </a:avLst>
          </a:prstGeom>
          <a:solidFill>
            <a:srgbClr val="58C4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B3D9A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PKC</a:t>
            </a:r>
          </a:p>
        </p:txBody>
      </p:sp>
      <p:sp>
        <p:nvSpPr>
          <p:cNvPr id="18" name="Freeform 17"/>
          <p:cNvSpPr/>
          <p:nvPr/>
        </p:nvSpPr>
        <p:spPr bwMode="auto">
          <a:xfrm rot="16994704" flipV="1">
            <a:off x="5325270" y="4463257"/>
            <a:ext cx="255587" cy="133350"/>
          </a:xfrm>
          <a:custGeom>
            <a:avLst/>
            <a:gdLst>
              <a:gd name="connsiteX0" fmla="*/ 180975 w 180975"/>
              <a:gd name="connsiteY0" fmla="*/ 9853 h 112246"/>
              <a:gd name="connsiteX1" fmla="*/ 76200 w 180975"/>
              <a:gd name="connsiteY1" fmla="*/ 9853 h 112246"/>
              <a:gd name="connsiteX2" fmla="*/ 0 w 180975"/>
              <a:gd name="connsiteY2" fmla="*/ 112246 h 11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75" h="112246">
                <a:moveTo>
                  <a:pt x="180975" y="9853"/>
                </a:moveTo>
                <a:cubicBezTo>
                  <a:pt x="143669" y="1320"/>
                  <a:pt x="106363" y="-7213"/>
                  <a:pt x="76200" y="9853"/>
                </a:cubicBezTo>
                <a:cubicBezTo>
                  <a:pt x="46037" y="26919"/>
                  <a:pt x="23018" y="69582"/>
                  <a:pt x="0" y="112246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B3D9A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</p:txBody>
      </p:sp>
      <p:sp>
        <p:nvSpPr>
          <p:cNvPr id="19" name="Freeform 18"/>
          <p:cNvSpPr/>
          <p:nvPr/>
        </p:nvSpPr>
        <p:spPr bwMode="auto">
          <a:xfrm rot="16994704" flipV="1">
            <a:off x="4890294" y="5058569"/>
            <a:ext cx="254000" cy="131762"/>
          </a:xfrm>
          <a:custGeom>
            <a:avLst/>
            <a:gdLst>
              <a:gd name="connsiteX0" fmla="*/ 180975 w 180975"/>
              <a:gd name="connsiteY0" fmla="*/ 9853 h 112246"/>
              <a:gd name="connsiteX1" fmla="*/ 76200 w 180975"/>
              <a:gd name="connsiteY1" fmla="*/ 9853 h 112246"/>
              <a:gd name="connsiteX2" fmla="*/ 0 w 180975"/>
              <a:gd name="connsiteY2" fmla="*/ 112246 h 11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75" h="112246">
                <a:moveTo>
                  <a:pt x="180975" y="9853"/>
                </a:moveTo>
                <a:cubicBezTo>
                  <a:pt x="143669" y="1320"/>
                  <a:pt x="106363" y="-7213"/>
                  <a:pt x="76200" y="9853"/>
                </a:cubicBezTo>
                <a:cubicBezTo>
                  <a:pt x="46037" y="26919"/>
                  <a:pt x="23018" y="69582"/>
                  <a:pt x="0" y="112246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B3D9A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6991351" y="4745038"/>
            <a:ext cx="587375" cy="290512"/>
          </a:xfrm>
          <a:prstGeom prst="roundRect">
            <a:avLst>
              <a:gd name="adj" fmla="val 29710"/>
            </a:avLst>
          </a:prstGeom>
          <a:solidFill>
            <a:srgbClr val="FF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B3D9A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AKT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6996114" y="5311776"/>
            <a:ext cx="636587" cy="290513"/>
          </a:xfrm>
          <a:prstGeom prst="roundRect">
            <a:avLst>
              <a:gd name="adj" fmla="val 29710"/>
            </a:avLst>
          </a:prstGeom>
          <a:solidFill>
            <a:srgbClr val="7CC2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B3D9A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DCDCF">
                    <a:lumMod val="10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mTOR</a:t>
            </a:r>
          </a:p>
        </p:txBody>
      </p:sp>
      <p:sp>
        <p:nvSpPr>
          <p:cNvPr id="22" name="Rounded Rectangle 21"/>
          <p:cNvSpPr/>
          <p:nvPr/>
        </p:nvSpPr>
        <p:spPr bwMode="auto">
          <a:xfrm>
            <a:off x="6276975" y="5794376"/>
            <a:ext cx="749300" cy="301625"/>
          </a:xfrm>
          <a:prstGeom prst="roundRect">
            <a:avLst>
              <a:gd name="adj" fmla="val 29710"/>
            </a:avLst>
          </a:prstGeom>
          <a:solidFill>
            <a:srgbClr val="FF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B3D9A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p70s6k</a:t>
            </a:r>
          </a:p>
        </p:txBody>
      </p:sp>
      <p:sp>
        <p:nvSpPr>
          <p:cNvPr id="23" name="Rounded Rectangle 22"/>
          <p:cNvSpPr/>
          <p:nvPr/>
        </p:nvSpPr>
        <p:spPr bwMode="auto">
          <a:xfrm>
            <a:off x="7566026" y="5794376"/>
            <a:ext cx="587375" cy="301625"/>
          </a:xfrm>
          <a:prstGeom prst="roundRect">
            <a:avLst>
              <a:gd name="adj" fmla="val 29710"/>
            </a:avLst>
          </a:prstGeom>
          <a:solidFill>
            <a:srgbClr val="FF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B3D9A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elf4E</a:t>
            </a:r>
          </a:p>
        </p:txBody>
      </p:sp>
      <p:cxnSp>
        <p:nvCxnSpPr>
          <p:cNvPr id="24" name="Straight Arrow Connector 23"/>
          <p:cNvCxnSpPr>
            <a:stCxn id="20" idx="2"/>
            <a:endCxn id="21" idx="0"/>
          </p:cNvCxnSpPr>
          <p:nvPr/>
        </p:nvCxnSpPr>
        <p:spPr bwMode="auto">
          <a:xfrm>
            <a:off x="7285038" y="5035551"/>
            <a:ext cx="30162" cy="276225"/>
          </a:xfrm>
          <a:prstGeom prst="straightConnector1">
            <a:avLst/>
          </a:prstGeom>
          <a:noFill/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Rounded Rectangle 24"/>
          <p:cNvSpPr/>
          <p:nvPr/>
        </p:nvSpPr>
        <p:spPr bwMode="auto">
          <a:xfrm>
            <a:off x="6053139" y="5062538"/>
            <a:ext cx="712787" cy="233362"/>
          </a:xfrm>
          <a:prstGeom prst="roundRect">
            <a:avLst>
              <a:gd name="adj" fmla="val 29710"/>
            </a:avLst>
          </a:prstGeom>
          <a:solidFill>
            <a:srgbClr val="002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B3D9A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GSK-3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7777164" y="5110163"/>
            <a:ext cx="909637" cy="290512"/>
          </a:xfrm>
          <a:prstGeom prst="roundRect">
            <a:avLst>
              <a:gd name="adj" fmla="val 2971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MS PGothic" charset="0"/>
                <a:cs typeface="Arial"/>
              </a:rPr>
              <a:t>NF-k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MS PGothic" charset="0"/>
                <a:cs typeface="Arial"/>
              </a:rPr>
              <a:t>β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MS PGothic" charset="0"/>
              <a:cs typeface="Arial"/>
            </a:endParaRP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MS PGothic" charset="0"/>
                <a:cs typeface="Arial"/>
              </a:rPr>
              <a:t>pathway</a:t>
            </a:r>
          </a:p>
        </p:txBody>
      </p:sp>
      <p:cxnSp>
        <p:nvCxnSpPr>
          <p:cNvPr id="27" name="Curved Connector 26"/>
          <p:cNvCxnSpPr>
            <a:stCxn id="20" idx="2"/>
            <a:endCxn id="25" idx="3"/>
          </p:cNvCxnSpPr>
          <p:nvPr/>
        </p:nvCxnSpPr>
        <p:spPr bwMode="auto">
          <a:xfrm rot="5400000">
            <a:off x="6954045" y="4847432"/>
            <a:ext cx="142875" cy="519113"/>
          </a:xfrm>
          <a:prstGeom prst="curvedConnector2">
            <a:avLst/>
          </a:prstGeom>
          <a:noFill/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Curved Connector 27"/>
          <p:cNvCxnSpPr>
            <a:stCxn id="20" idx="2"/>
          </p:cNvCxnSpPr>
          <p:nvPr/>
        </p:nvCxnSpPr>
        <p:spPr bwMode="auto">
          <a:xfrm rot="16200000" flipH="1">
            <a:off x="7508082" y="4812507"/>
            <a:ext cx="123825" cy="569912"/>
          </a:xfrm>
          <a:prstGeom prst="curvedConnector2">
            <a:avLst/>
          </a:prstGeom>
          <a:noFill/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Curved Connector 28"/>
          <p:cNvCxnSpPr>
            <a:stCxn id="21" idx="2"/>
            <a:endCxn id="22" idx="3"/>
          </p:cNvCxnSpPr>
          <p:nvPr/>
        </p:nvCxnSpPr>
        <p:spPr bwMode="auto">
          <a:xfrm rot="5400000">
            <a:off x="6999288" y="5629276"/>
            <a:ext cx="342900" cy="288925"/>
          </a:xfrm>
          <a:prstGeom prst="curvedConnector2">
            <a:avLst/>
          </a:prstGeom>
          <a:noFill/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Curved Connector 29"/>
          <p:cNvCxnSpPr>
            <a:endCxn id="23" idx="1"/>
          </p:cNvCxnSpPr>
          <p:nvPr/>
        </p:nvCxnSpPr>
        <p:spPr bwMode="auto">
          <a:xfrm rot="16200000" flipH="1">
            <a:off x="7263607" y="5642770"/>
            <a:ext cx="342900" cy="261937"/>
          </a:xfrm>
          <a:prstGeom prst="curvedConnector2">
            <a:avLst/>
          </a:prstGeom>
          <a:noFill/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Curved Connector 30"/>
          <p:cNvCxnSpPr>
            <a:stCxn id="53302" idx="4"/>
            <a:endCxn id="20" idx="0"/>
          </p:cNvCxnSpPr>
          <p:nvPr/>
        </p:nvCxnSpPr>
        <p:spPr bwMode="auto">
          <a:xfrm rot="16200000" flipH="1">
            <a:off x="7003257" y="4463257"/>
            <a:ext cx="220663" cy="342900"/>
          </a:xfrm>
          <a:prstGeom prst="curvedConnector3">
            <a:avLst>
              <a:gd name="adj1" fmla="val 2897"/>
            </a:avLst>
          </a:prstGeom>
          <a:noFill/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3275" name="Straight Arrow Connector 4"/>
          <p:cNvCxnSpPr>
            <a:cxnSpLocks noChangeShapeType="1"/>
            <a:stCxn id="53302" idx="2"/>
            <a:endCxn id="15" idx="1"/>
          </p:cNvCxnSpPr>
          <p:nvPr/>
        </p:nvCxnSpPr>
        <p:spPr bwMode="auto">
          <a:xfrm flipH="1">
            <a:off x="5972176" y="4233863"/>
            <a:ext cx="6572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3276" name="TextBox 710"/>
          <p:cNvSpPr txBox="1">
            <a:spLocks noChangeArrowheads="1"/>
          </p:cNvSpPr>
          <p:nvPr/>
        </p:nvSpPr>
        <p:spPr bwMode="auto">
          <a:xfrm>
            <a:off x="3705004" y="3927963"/>
            <a:ext cx="120967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Ibrutinib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277" name="TextBox 711"/>
          <p:cNvSpPr txBox="1">
            <a:spLocks noChangeArrowheads="1"/>
          </p:cNvSpPr>
          <p:nvPr/>
        </p:nvSpPr>
        <p:spPr bwMode="auto">
          <a:xfrm rot="5400000">
            <a:off x="4901407" y="3880644"/>
            <a:ext cx="5334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┬</a:t>
            </a:r>
          </a:p>
        </p:txBody>
      </p:sp>
      <p:sp>
        <p:nvSpPr>
          <p:cNvPr id="53280" name="Freeform 233"/>
          <p:cNvSpPr>
            <a:spLocks/>
          </p:cNvSpPr>
          <p:nvPr/>
        </p:nvSpPr>
        <p:spPr bwMode="auto">
          <a:xfrm rot="10800000" flipH="1">
            <a:off x="3829050" y="2700339"/>
            <a:ext cx="31750" cy="155575"/>
          </a:xfrm>
          <a:custGeom>
            <a:avLst/>
            <a:gdLst>
              <a:gd name="T0" fmla="*/ 64516 w 31274"/>
              <a:gd name="T1" fmla="*/ 0 h 148925"/>
              <a:gd name="T2" fmla="*/ 3073 w 31274"/>
              <a:gd name="T3" fmla="*/ 895639 h 148925"/>
              <a:gd name="T4" fmla="*/ 46088 w 31274"/>
              <a:gd name="T5" fmla="*/ 1691725 h 148925"/>
              <a:gd name="T6" fmla="*/ 3073 w 31274"/>
              <a:gd name="T7" fmla="*/ 2487780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81" name="Freeform 234"/>
          <p:cNvSpPr>
            <a:spLocks/>
          </p:cNvSpPr>
          <p:nvPr/>
        </p:nvSpPr>
        <p:spPr bwMode="auto">
          <a:xfrm rot="10800000" flipH="1">
            <a:off x="3860800" y="2701925"/>
            <a:ext cx="31750" cy="158750"/>
          </a:xfrm>
          <a:custGeom>
            <a:avLst/>
            <a:gdLst>
              <a:gd name="T0" fmla="*/ 64536 w 31274"/>
              <a:gd name="T1" fmla="*/ 0 h 148925"/>
              <a:gd name="T2" fmla="*/ 3074 w 31274"/>
              <a:gd name="T3" fmla="*/ 3666266 h 148925"/>
              <a:gd name="T4" fmla="*/ 46098 w 31274"/>
              <a:gd name="T5" fmla="*/ 6924963 h 148925"/>
              <a:gd name="T6" fmla="*/ 3074 w 31274"/>
              <a:gd name="T7" fmla="*/ 10183809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41" name="LINES"/>
          <p:cNvGrpSpPr/>
          <p:nvPr/>
        </p:nvGrpSpPr>
        <p:grpSpPr>
          <a:xfrm>
            <a:off x="3821158" y="2292234"/>
            <a:ext cx="4751184" cy="545818"/>
            <a:chOff x="400949" y="2778571"/>
            <a:chExt cx="4438769" cy="516974"/>
          </a:xfrm>
          <a:noFill/>
        </p:grpSpPr>
        <p:sp>
          <p:nvSpPr>
            <p:cNvPr id="152" name="Freeform 71"/>
            <p:cNvSpPr>
              <a:spLocks/>
            </p:cNvSpPr>
            <p:nvPr/>
          </p:nvSpPr>
          <p:spPr bwMode="auto">
            <a:xfrm>
              <a:off x="763788" y="291385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53" name="Freeform 72"/>
            <p:cNvSpPr>
              <a:spLocks/>
            </p:cNvSpPr>
            <p:nvPr/>
          </p:nvSpPr>
          <p:spPr bwMode="auto">
            <a:xfrm>
              <a:off x="794067" y="291137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54" name="Freeform 76"/>
            <p:cNvSpPr>
              <a:spLocks/>
            </p:cNvSpPr>
            <p:nvPr/>
          </p:nvSpPr>
          <p:spPr bwMode="auto">
            <a:xfrm>
              <a:off x="853630" y="289355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55" name="Freeform 77"/>
            <p:cNvSpPr>
              <a:spLocks/>
            </p:cNvSpPr>
            <p:nvPr/>
          </p:nvSpPr>
          <p:spPr bwMode="auto">
            <a:xfrm>
              <a:off x="883909" y="289107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56" name="Freeform 80"/>
            <p:cNvSpPr>
              <a:spLocks/>
            </p:cNvSpPr>
            <p:nvPr/>
          </p:nvSpPr>
          <p:spPr bwMode="auto">
            <a:xfrm>
              <a:off x="948931" y="288761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57" name="Freeform 81"/>
            <p:cNvSpPr>
              <a:spLocks/>
            </p:cNvSpPr>
            <p:nvPr/>
          </p:nvSpPr>
          <p:spPr bwMode="auto">
            <a:xfrm>
              <a:off x="979210" y="288513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58" name="Freeform 84"/>
            <p:cNvSpPr>
              <a:spLocks/>
            </p:cNvSpPr>
            <p:nvPr/>
          </p:nvSpPr>
          <p:spPr bwMode="auto">
            <a:xfrm>
              <a:off x="671962" y="292622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59" name="Freeform 85"/>
            <p:cNvSpPr>
              <a:spLocks/>
            </p:cNvSpPr>
            <p:nvPr/>
          </p:nvSpPr>
          <p:spPr bwMode="auto">
            <a:xfrm>
              <a:off x="702241" y="292375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0" name="Freeform 88"/>
            <p:cNvSpPr>
              <a:spLocks/>
            </p:cNvSpPr>
            <p:nvPr/>
          </p:nvSpPr>
          <p:spPr bwMode="auto">
            <a:xfrm>
              <a:off x="585595" y="294702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1" name="Freeform 89"/>
            <p:cNvSpPr>
              <a:spLocks/>
            </p:cNvSpPr>
            <p:nvPr/>
          </p:nvSpPr>
          <p:spPr bwMode="auto">
            <a:xfrm>
              <a:off x="615874" y="294454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2" name="Freeform 92"/>
            <p:cNvSpPr>
              <a:spLocks/>
            </p:cNvSpPr>
            <p:nvPr/>
          </p:nvSpPr>
          <p:spPr bwMode="auto">
            <a:xfrm>
              <a:off x="496250" y="296484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3" name="Freeform 93"/>
            <p:cNvSpPr>
              <a:spLocks/>
            </p:cNvSpPr>
            <p:nvPr/>
          </p:nvSpPr>
          <p:spPr bwMode="auto">
            <a:xfrm>
              <a:off x="526529" y="296236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4" name="Freeform 96"/>
            <p:cNvSpPr>
              <a:spLocks/>
            </p:cNvSpPr>
            <p:nvPr/>
          </p:nvSpPr>
          <p:spPr bwMode="auto">
            <a:xfrm>
              <a:off x="400949" y="298266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5" name="Freeform 97"/>
            <p:cNvSpPr>
              <a:spLocks/>
            </p:cNvSpPr>
            <p:nvPr/>
          </p:nvSpPr>
          <p:spPr bwMode="auto">
            <a:xfrm>
              <a:off x="431228" y="298018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6" name="Freeform 100"/>
            <p:cNvSpPr>
              <a:spLocks/>
            </p:cNvSpPr>
            <p:nvPr/>
          </p:nvSpPr>
          <p:spPr bwMode="auto">
            <a:xfrm>
              <a:off x="1038277" y="287275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7" name="Freeform 101"/>
            <p:cNvSpPr>
              <a:spLocks/>
            </p:cNvSpPr>
            <p:nvPr/>
          </p:nvSpPr>
          <p:spPr bwMode="auto">
            <a:xfrm>
              <a:off x="1068556" y="287028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8" name="Freeform 104"/>
            <p:cNvSpPr>
              <a:spLocks/>
            </p:cNvSpPr>
            <p:nvPr/>
          </p:nvSpPr>
          <p:spPr bwMode="auto">
            <a:xfrm>
              <a:off x="1127621" y="285493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69" name="Freeform 105"/>
            <p:cNvSpPr>
              <a:spLocks/>
            </p:cNvSpPr>
            <p:nvPr/>
          </p:nvSpPr>
          <p:spPr bwMode="auto">
            <a:xfrm>
              <a:off x="1157900" y="285246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0" name="Freeform 108"/>
            <p:cNvSpPr>
              <a:spLocks/>
            </p:cNvSpPr>
            <p:nvPr/>
          </p:nvSpPr>
          <p:spPr bwMode="auto">
            <a:xfrm>
              <a:off x="1220441" y="284652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1" name="Freeform 109"/>
            <p:cNvSpPr>
              <a:spLocks/>
            </p:cNvSpPr>
            <p:nvPr/>
          </p:nvSpPr>
          <p:spPr bwMode="auto">
            <a:xfrm>
              <a:off x="1250720" y="284404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2" name="Freeform 112"/>
            <p:cNvSpPr>
              <a:spLocks/>
            </p:cNvSpPr>
            <p:nvPr/>
          </p:nvSpPr>
          <p:spPr bwMode="auto">
            <a:xfrm>
              <a:off x="1310606" y="283748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3" name="Freeform 113"/>
            <p:cNvSpPr>
              <a:spLocks/>
            </p:cNvSpPr>
            <p:nvPr/>
          </p:nvSpPr>
          <p:spPr bwMode="auto">
            <a:xfrm>
              <a:off x="1340885" y="283500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4" name="Freeform 116"/>
            <p:cNvSpPr>
              <a:spLocks/>
            </p:cNvSpPr>
            <p:nvPr/>
          </p:nvSpPr>
          <p:spPr bwMode="auto">
            <a:xfrm>
              <a:off x="1402929" y="282857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5" name="Freeform 117"/>
            <p:cNvSpPr>
              <a:spLocks/>
            </p:cNvSpPr>
            <p:nvPr/>
          </p:nvSpPr>
          <p:spPr bwMode="auto">
            <a:xfrm>
              <a:off x="1433208" y="282609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6" name="Freeform 120"/>
            <p:cNvSpPr>
              <a:spLocks/>
            </p:cNvSpPr>
            <p:nvPr/>
          </p:nvSpPr>
          <p:spPr bwMode="auto">
            <a:xfrm>
              <a:off x="1489297" y="282560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7" name="Freeform 121"/>
            <p:cNvSpPr>
              <a:spLocks/>
            </p:cNvSpPr>
            <p:nvPr/>
          </p:nvSpPr>
          <p:spPr bwMode="auto">
            <a:xfrm>
              <a:off x="1519576" y="282312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8" name="Freeform 124"/>
            <p:cNvSpPr>
              <a:spLocks/>
            </p:cNvSpPr>
            <p:nvPr/>
          </p:nvSpPr>
          <p:spPr bwMode="auto">
            <a:xfrm>
              <a:off x="1584597" y="281966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79" name="Freeform 125"/>
            <p:cNvSpPr>
              <a:spLocks/>
            </p:cNvSpPr>
            <p:nvPr/>
          </p:nvSpPr>
          <p:spPr bwMode="auto">
            <a:xfrm>
              <a:off x="1614876" y="281718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0" name="Freeform 128"/>
            <p:cNvSpPr>
              <a:spLocks/>
            </p:cNvSpPr>
            <p:nvPr/>
          </p:nvSpPr>
          <p:spPr bwMode="auto">
            <a:xfrm>
              <a:off x="1682877" y="280777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1" name="Freeform 129"/>
            <p:cNvSpPr>
              <a:spLocks/>
            </p:cNvSpPr>
            <p:nvPr/>
          </p:nvSpPr>
          <p:spPr bwMode="auto">
            <a:xfrm>
              <a:off x="1713156" y="280530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2" name="Freeform 132"/>
            <p:cNvSpPr>
              <a:spLocks/>
            </p:cNvSpPr>
            <p:nvPr/>
          </p:nvSpPr>
          <p:spPr bwMode="auto">
            <a:xfrm>
              <a:off x="1772223" y="280480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3" name="Freeform 133"/>
            <p:cNvSpPr>
              <a:spLocks/>
            </p:cNvSpPr>
            <p:nvPr/>
          </p:nvSpPr>
          <p:spPr bwMode="auto">
            <a:xfrm>
              <a:off x="1802502" y="280233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4" name="Freeform 136"/>
            <p:cNvSpPr>
              <a:spLocks/>
            </p:cNvSpPr>
            <p:nvPr/>
          </p:nvSpPr>
          <p:spPr bwMode="auto">
            <a:xfrm>
              <a:off x="1867525" y="279886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5" name="Freeform 137"/>
            <p:cNvSpPr>
              <a:spLocks/>
            </p:cNvSpPr>
            <p:nvPr/>
          </p:nvSpPr>
          <p:spPr bwMode="auto">
            <a:xfrm>
              <a:off x="1897804" y="279639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6" name="Freeform 144"/>
            <p:cNvSpPr>
              <a:spLocks/>
            </p:cNvSpPr>
            <p:nvPr/>
          </p:nvSpPr>
          <p:spPr bwMode="auto">
            <a:xfrm>
              <a:off x="2332118" y="2786985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7" name="Freeform 145"/>
            <p:cNvSpPr>
              <a:spLocks/>
            </p:cNvSpPr>
            <p:nvPr/>
          </p:nvSpPr>
          <p:spPr bwMode="auto">
            <a:xfrm>
              <a:off x="2362397" y="278451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8" name="Freeform 148"/>
            <p:cNvSpPr>
              <a:spLocks/>
            </p:cNvSpPr>
            <p:nvPr/>
          </p:nvSpPr>
          <p:spPr bwMode="auto">
            <a:xfrm>
              <a:off x="2427419" y="278104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89" name="Freeform 149"/>
            <p:cNvSpPr>
              <a:spLocks/>
            </p:cNvSpPr>
            <p:nvPr/>
          </p:nvSpPr>
          <p:spPr bwMode="auto">
            <a:xfrm>
              <a:off x="2457698" y="277857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0" name="Freeform 152"/>
            <p:cNvSpPr>
              <a:spLocks/>
            </p:cNvSpPr>
            <p:nvPr/>
          </p:nvSpPr>
          <p:spPr bwMode="auto">
            <a:xfrm>
              <a:off x="2519743" y="278698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1" name="Freeform 153"/>
            <p:cNvSpPr>
              <a:spLocks/>
            </p:cNvSpPr>
            <p:nvPr/>
          </p:nvSpPr>
          <p:spPr bwMode="auto">
            <a:xfrm>
              <a:off x="2550022" y="278451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2" name="Freeform 156"/>
            <p:cNvSpPr>
              <a:spLocks/>
            </p:cNvSpPr>
            <p:nvPr/>
          </p:nvSpPr>
          <p:spPr bwMode="auto">
            <a:xfrm>
              <a:off x="2609088" y="278401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3" name="Freeform 157"/>
            <p:cNvSpPr>
              <a:spLocks/>
            </p:cNvSpPr>
            <p:nvPr/>
          </p:nvSpPr>
          <p:spPr bwMode="auto">
            <a:xfrm>
              <a:off x="2639367" y="278154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4" name="Freeform 160"/>
            <p:cNvSpPr>
              <a:spLocks/>
            </p:cNvSpPr>
            <p:nvPr/>
          </p:nvSpPr>
          <p:spPr bwMode="auto">
            <a:xfrm>
              <a:off x="2701411" y="278698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5" name="Freeform 161"/>
            <p:cNvSpPr>
              <a:spLocks/>
            </p:cNvSpPr>
            <p:nvPr/>
          </p:nvSpPr>
          <p:spPr bwMode="auto">
            <a:xfrm>
              <a:off x="2731690" y="278451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6" name="Freeform 217"/>
            <p:cNvSpPr>
              <a:spLocks/>
            </p:cNvSpPr>
            <p:nvPr/>
          </p:nvSpPr>
          <p:spPr bwMode="auto">
            <a:xfrm>
              <a:off x="3071168" y="279342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7" name="Freeform 218"/>
            <p:cNvSpPr>
              <a:spLocks/>
            </p:cNvSpPr>
            <p:nvPr/>
          </p:nvSpPr>
          <p:spPr bwMode="auto">
            <a:xfrm>
              <a:off x="3101447" y="279094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8" name="Freeform 221"/>
            <p:cNvSpPr>
              <a:spLocks/>
            </p:cNvSpPr>
            <p:nvPr/>
          </p:nvSpPr>
          <p:spPr bwMode="auto">
            <a:xfrm>
              <a:off x="2978844" y="279342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99" name="Freeform 222"/>
            <p:cNvSpPr>
              <a:spLocks/>
            </p:cNvSpPr>
            <p:nvPr/>
          </p:nvSpPr>
          <p:spPr bwMode="auto">
            <a:xfrm>
              <a:off x="3009123" y="279094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0" name="Freeform 225"/>
            <p:cNvSpPr>
              <a:spLocks/>
            </p:cNvSpPr>
            <p:nvPr/>
          </p:nvSpPr>
          <p:spPr bwMode="auto">
            <a:xfrm>
              <a:off x="2889500" y="279342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1" name="Freeform 226"/>
            <p:cNvSpPr>
              <a:spLocks/>
            </p:cNvSpPr>
            <p:nvPr/>
          </p:nvSpPr>
          <p:spPr bwMode="auto">
            <a:xfrm>
              <a:off x="2919779" y="279094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2" name="Freeform 229"/>
            <p:cNvSpPr>
              <a:spLocks/>
            </p:cNvSpPr>
            <p:nvPr/>
          </p:nvSpPr>
          <p:spPr bwMode="auto">
            <a:xfrm>
              <a:off x="2794198" y="279342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3" name="Freeform 230"/>
            <p:cNvSpPr>
              <a:spLocks/>
            </p:cNvSpPr>
            <p:nvPr/>
          </p:nvSpPr>
          <p:spPr bwMode="auto">
            <a:xfrm>
              <a:off x="2824477" y="279094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4" name="Freeform 237"/>
            <p:cNvSpPr>
              <a:spLocks/>
            </p:cNvSpPr>
            <p:nvPr/>
          </p:nvSpPr>
          <p:spPr bwMode="auto">
            <a:xfrm rot="10800000" flipH="1">
              <a:off x="491252" y="314455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5" name="Freeform 238"/>
            <p:cNvSpPr>
              <a:spLocks/>
            </p:cNvSpPr>
            <p:nvPr/>
          </p:nvSpPr>
          <p:spPr bwMode="auto">
            <a:xfrm rot="10800000" flipH="1">
              <a:off x="521531" y="314702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6" name="Freeform 241"/>
            <p:cNvSpPr>
              <a:spLocks/>
            </p:cNvSpPr>
            <p:nvPr/>
          </p:nvSpPr>
          <p:spPr bwMode="auto">
            <a:xfrm rot="10800000" flipH="1">
              <a:off x="577617" y="312969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7" name="Freeform 242"/>
            <p:cNvSpPr>
              <a:spLocks/>
            </p:cNvSpPr>
            <p:nvPr/>
          </p:nvSpPr>
          <p:spPr bwMode="auto">
            <a:xfrm rot="10800000" flipH="1">
              <a:off x="607896" y="313217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8" name="Freeform 245"/>
            <p:cNvSpPr>
              <a:spLocks/>
            </p:cNvSpPr>
            <p:nvPr/>
          </p:nvSpPr>
          <p:spPr bwMode="auto">
            <a:xfrm rot="10800000" flipH="1">
              <a:off x="669940" y="311484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09" name="Freeform 246"/>
            <p:cNvSpPr>
              <a:spLocks/>
            </p:cNvSpPr>
            <p:nvPr/>
          </p:nvSpPr>
          <p:spPr bwMode="auto">
            <a:xfrm rot="10800000" flipH="1">
              <a:off x="700219" y="311732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0" name="Freeform 249"/>
            <p:cNvSpPr>
              <a:spLocks/>
            </p:cNvSpPr>
            <p:nvPr/>
          </p:nvSpPr>
          <p:spPr bwMode="auto">
            <a:xfrm rot="10800000" flipH="1">
              <a:off x="762263" y="309108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1" name="Freeform 250"/>
            <p:cNvSpPr>
              <a:spLocks/>
            </p:cNvSpPr>
            <p:nvPr/>
          </p:nvSpPr>
          <p:spPr bwMode="auto">
            <a:xfrm rot="10800000" flipH="1">
              <a:off x="792542" y="309355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2" name="Freeform 253"/>
            <p:cNvSpPr>
              <a:spLocks/>
            </p:cNvSpPr>
            <p:nvPr/>
          </p:nvSpPr>
          <p:spPr bwMode="auto">
            <a:xfrm rot="10800000" flipH="1">
              <a:off x="848631" y="307326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3" name="Freeform 254"/>
            <p:cNvSpPr>
              <a:spLocks/>
            </p:cNvSpPr>
            <p:nvPr/>
          </p:nvSpPr>
          <p:spPr bwMode="auto">
            <a:xfrm rot="10800000" flipH="1">
              <a:off x="878910" y="307573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4" name="Freeform 257"/>
            <p:cNvSpPr>
              <a:spLocks/>
            </p:cNvSpPr>
            <p:nvPr/>
          </p:nvSpPr>
          <p:spPr bwMode="auto">
            <a:xfrm rot="10800000" flipH="1">
              <a:off x="940954" y="305841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5" name="Freeform 258"/>
            <p:cNvSpPr>
              <a:spLocks/>
            </p:cNvSpPr>
            <p:nvPr/>
          </p:nvSpPr>
          <p:spPr bwMode="auto">
            <a:xfrm rot="10800000" flipH="1">
              <a:off x="971233" y="3060885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6" name="Freeform 261"/>
            <p:cNvSpPr>
              <a:spLocks/>
            </p:cNvSpPr>
            <p:nvPr/>
          </p:nvSpPr>
          <p:spPr bwMode="auto">
            <a:xfrm rot="10800000" flipH="1">
              <a:off x="1030299" y="304355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7" name="Freeform 262"/>
            <p:cNvSpPr>
              <a:spLocks/>
            </p:cNvSpPr>
            <p:nvPr/>
          </p:nvSpPr>
          <p:spPr bwMode="auto">
            <a:xfrm rot="10800000" flipH="1">
              <a:off x="1060578" y="304603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8" name="Freeform 265"/>
            <p:cNvSpPr>
              <a:spLocks/>
            </p:cNvSpPr>
            <p:nvPr/>
          </p:nvSpPr>
          <p:spPr bwMode="auto">
            <a:xfrm rot="10800000" flipH="1">
              <a:off x="1116665" y="303464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19" name="Freeform 266"/>
            <p:cNvSpPr>
              <a:spLocks/>
            </p:cNvSpPr>
            <p:nvPr/>
          </p:nvSpPr>
          <p:spPr bwMode="auto">
            <a:xfrm rot="10800000" flipH="1">
              <a:off x="1146944" y="303712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0" name="Freeform 269"/>
            <p:cNvSpPr>
              <a:spLocks/>
            </p:cNvSpPr>
            <p:nvPr/>
          </p:nvSpPr>
          <p:spPr bwMode="auto">
            <a:xfrm rot="10800000" flipH="1">
              <a:off x="1217924" y="302870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1" name="Freeform 270"/>
            <p:cNvSpPr>
              <a:spLocks/>
            </p:cNvSpPr>
            <p:nvPr/>
          </p:nvSpPr>
          <p:spPr bwMode="auto">
            <a:xfrm rot="10800000" flipH="1">
              <a:off x="1248203" y="303118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2" name="Freeform 273"/>
            <p:cNvSpPr>
              <a:spLocks/>
            </p:cNvSpPr>
            <p:nvPr/>
          </p:nvSpPr>
          <p:spPr bwMode="auto">
            <a:xfrm rot="10800000" flipH="1">
              <a:off x="1308090" y="300184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3" name="Freeform 274"/>
            <p:cNvSpPr>
              <a:spLocks/>
            </p:cNvSpPr>
            <p:nvPr/>
          </p:nvSpPr>
          <p:spPr bwMode="auto">
            <a:xfrm rot="10800000" flipH="1">
              <a:off x="1338369" y="300431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4" name="Freeform 277"/>
            <p:cNvSpPr>
              <a:spLocks/>
            </p:cNvSpPr>
            <p:nvPr/>
          </p:nvSpPr>
          <p:spPr bwMode="auto">
            <a:xfrm rot="10800000" flipH="1">
              <a:off x="1397435" y="299590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5" name="Freeform 278"/>
            <p:cNvSpPr>
              <a:spLocks/>
            </p:cNvSpPr>
            <p:nvPr/>
          </p:nvSpPr>
          <p:spPr bwMode="auto">
            <a:xfrm rot="10800000" flipH="1">
              <a:off x="1427714" y="299837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6" name="Freeform 281"/>
            <p:cNvSpPr>
              <a:spLocks/>
            </p:cNvSpPr>
            <p:nvPr/>
          </p:nvSpPr>
          <p:spPr bwMode="auto">
            <a:xfrm rot="10800000" flipH="1">
              <a:off x="1489758" y="298996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7" name="Freeform 282"/>
            <p:cNvSpPr>
              <a:spLocks/>
            </p:cNvSpPr>
            <p:nvPr/>
          </p:nvSpPr>
          <p:spPr bwMode="auto">
            <a:xfrm rot="10800000" flipH="1">
              <a:off x="1520037" y="299243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8" name="Freeform 285"/>
            <p:cNvSpPr>
              <a:spLocks/>
            </p:cNvSpPr>
            <p:nvPr/>
          </p:nvSpPr>
          <p:spPr bwMode="auto">
            <a:xfrm rot="10800000" flipH="1">
              <a:off x="1588037" y="297808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29" name="Freeform 286"/>
            <p:cNvSpPr>
              <a:spLocks/>
            </p:cNvSpPr>
            <p:nvPr/>
          </p:nvSpPr>
          <p:spPr bwMode="auto">
            <a:xfrm rot="10800000" flipH="1">
              <a:off x="1618316" y="298055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0" name="Freeform 289"/>
            <p:cNvSpPr>
              <a:spLocks/>
            </p:cNvSpPr>
            <p:nvPr/>
          </p:nvSpPr>
          <p:spPr bwMode="auto">
            <a:xfrm rot="10800000" flipH="1">
              <a:off x="1680361" y="297511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1" name="Freeform 290"/>
            <p:cNvSpPr>
              <a:spLocks/>
            </p:cNvSpPr>
            <p:nvPr/>
          </p:nvSpPr>
          <p:spPr bwMode="auto">
            <a:xfrm rot="10800000" flipH="1">
              <a:off x="1710640" y="297758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2" name="Freeform 293"/>
            <p:cNvSpPr>
              <a:spLocks/>
            </p:cNvSpPr>
            <p:nvPr/>
          </p:nvSpPr>
          <p:spPr bwMode="auto">
            <a:xfrm rot="10800000" flipH="1">
              <a:off x="1775663" y="296917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3" name="Freeform 294"/>
            <p:cNvSpPr>
              <a:spLocks/>
            </p:cNvSpPr>
            <p:nvPr/>
          </p:nvSpPr>
          <p:spPr bwMode="auto">
            <a:xfrm rot="10800000" flipH="1">
              <a:off x="1805942" y="2971645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4" name="Freeform 297"/>
            <p:cNvSpPr>
              <a:spLocks/>
            </p:cNvSpPr>
            <p:nvPr/>
          </p:nvSpPr>
          <p:spPr bwMode="auto">
            <a:xfrm rot="10800000" flipH="1">
              <a:off x="1865007" y="296323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5" name="Freeform 298"/>
            <p:cNvSpPr>
              <a:spLocks/>
            </p:cNvSpPr>
            <p:nvPr/>
          </p:nvSpPr>
          <p:spPr bwMode="auto">
            <a:xfrm rot="10800000" flipH="1">
              <a:off x="1895286" y="2965705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6" name="Freeform 305"/>
            <p:cNvSpPr>
              <a:spLocks/>
            </p:cNvSpPr>
            <p:nvPr/>
          </p:nvSpPr>
          <p:spPr bwMode="auto">
            <a:xfrm rot="10800000" flipH="1">
              <a:off x="2333076" y="295184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7" name="Freeform 306"/>
            <p:cNvSpPr>
              <a:spLocks/>
            </p:cNvSpPr>
            <p:nvPr/>
          </p:nvSpPr>
          <p:spPr bwMode="auto">
            <a:xfrm rot="10800000" flipH="1">
              <a:off x="2363355" y="295431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8" name="Freeform 309"/>
            <p:cNvSpPr>
              <a:spLocks/>
            </p:cNvSpPr>
            <p:nvPr/>
          </p:nvSpPr>
          <p:spPr bwMode="auto">
            <a:xfrm rot="10800000" flipH="1">
              <a:off x="2425398" y="294887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39" name="Freeform 310"/>
            <p:cNvSpPr>
              <a:spLocks/>
            </p:cNvSpPr>
            <p:nvPr/>
          </p:nvSpPr>
          <p:spPr bwMode="auto">
            <a:xfrm rot="10800000" flipH="1">
              <a:off x="2455677" y="295134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0" name="Freeform 313"/>
            <p:cNvSpPr>
              <a:spLocks/>
            </p:cNvSpPr>
            <p:nvPr/>
          </p:nvSpPr>
          <p:spPr bwMode="auto">
            <a:xfrm rot="10800000" flipH="1">
              <a:off x="2514745" y="295481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1" name="Freeform 314"/>
            <p:cNvSpPr>
              <a:spLocks/>
            </p:cNvSpPr>
            <p:nvPr/>
          </p:nvSpPr>
          <p:spPr bwMode="auto">
            <a:xfrm rot="10800000" flipH="1">
              <a:off x="2545024" y="295728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2" name="Freeform 318"/>
            <p:cNvSpPr>
              <a:spLocks/>
            </p:cNvSpPr>
            <p:nvPr/>
          </p:nvSpPr>
          <p:spPr bwMode="auto">
            <a:xfrm rot="10800000" flipH="1">
              <a:off x="2607565" y="295827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3" name="Freeform 319"/>
            <p:cNvSpPr>
              <a:spLocks/>
            </p:cNvSpPr>
            <p:nvPr/>
          </p:nvSpPr>
          <p:spPr bwMode="auto">
            <a:xfrm rot="10800000" flipH="1">
              <a:off x="2637844" y="296075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4" name="Freeform 322"/>
            <p:cNvSpPr>
              <a:spLocks/>
            </p:cNvSpPr>
            <p:nvPr/>
          </p:nvSpPr>
          <p:spPr bwMode="auto">
            <a:xfrm rot="10800000" flipH="1">
              <a:off x="2700383" y="2955804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5" name="Freeform 323"/>
            <p:cNvSpPr>
              <a:spLocks/>
            </p:cNvSpPr>
            <p:nvPr/>
          </p:nvSpPr>
          <p:spPr bwMode="auto">
            <a:xfrm rot="10800000" flipH="1">
              <a:off x="2730662" y="2958279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6" name="Freeform 378"/>
            <p:cNvSpPr>
              <a:spLocks/>
            </p:cNvSpPr>
            <p:nvPr/>
          </p:nvSpPr>
          <p:spPr bwMode="auto">
            <a:xfrm rot="11349086" flipH="1">
              <a:off x="3081893" y="296091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7" name="Freeform 379"/>
            <p:cNvSpPr>
              <a:spLocks/>
            </p:cNvSpPr>
            <p:nvPr/>
          </p:nvSpPr>
          <p:spPr bwMode="auto">
            <a:xfrm rot="11349086" flipH="1">
              <a:off x="3111392" y="296817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8" name="Freeform 382"/>
            <p:cNvSpPr>
              <a:spLocks/>
            </p:cNvSpPr>
            <p:nvPr/>
          </p:nvSpPr>
          <p:spPr bwMode="auto">
            <a:xfrm rot="11349086" flipH="1">
              <a:off x="2992549" y="296091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49" name="Freeform 383"/>
            <p:cNvSpPr>
              <a:spLocks/>
            </p:cNvSpPr>
            <p:nvPr/>
          </p:nvSpPr>
          <p:spPr bwMode="auto">
            <a:xfrm rot="11349086" flipH="1">
              <a:off x="3022048" y="296817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0" name="Freeform 386"/>
            <p:cNvSpPr>
              <a:spLocks/>
            </p:cNvSpPr>
            <p:nvPr/>
          </p:nvSpPr>
          <p:spPr bwMode="auto">
            <a:xfrm rot="11349086" flipH="1">
              <a:off x="2903204" y="296091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1" name="Freeform 387"/>
            <p:cNvSpPr>
              <a:spLocks/>
            </p:cNvSpPr>
            <p:nvPr/>
          </p:nvSpPr>
          <p:spPr bwMode="auto">
            <a:xfrm rot="11349086" flipH="1">
              <a:off x="2932703" y="296817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2" name="Freeform 390"/>
            <p:cNvSpPr>
              <a:spLocks/>
            </p:cNvSpPr>
            <p:nvPr/>
          </p:nvSpPr>
          <p:spPr bwMode="auto">
            <a:xfrm rot="11349086" flipH="1">
              <a:off x="2804924" y="296091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3" name="Freeform 391"/>
            <p:cNvSpPr>
              <a:spLocks/>
            </p:cNvSpPr>
            <p:nvPr/>
          </p:nvSpPr>
          <p:spPr bwMode="auto">
            <a:xfrm rot="11349086" flipH="1">
              <a:off x="2834423" y="296817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4" name="Freeform 217"/>
            <p:cNvSpPr>
              <a:spLocks/>
            </p:cNvSpPr>
            <p:nvPr/>
          </p:nvSpPr>
          <p:spPr bwMode="auto">
            <a:xfrm>
              <a:off x="3426076" y="279753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5" name="Freeform 218"/>
            <p:cNvSpPr>
              <a:spLocks/>
            </p:cNvSpPr>
            <p:nvPr/>
          </p:nvSpPr>
          <p:spPr bwMode="auto">
            <a:xfrm>
              <a:off x="3456355" y="279506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6" name="Freeform 221"/>
            <p:cNvSpPr>
              <a:spLocks/>
            </p:cNvSpPr>
            <p:nvPr/>
          </p:nvSpPr>
          <p:spPr bwMode="auto">
            <a:xfrm>
              <a:off x="3333752" y="279753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7" name="Freeform 222"/>
            <p:cNvSpPr>
              <a:spLocks/>
            </p:cNvSpPr>
            <p:nvPr/>
          </p:nvSpPr>
          <p:spPr bwMode="auto">
            <a:xfrm>
              <a:off x="3364031" y="279506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8" name="Freeform 225"/>
            <p:cNvSpPr>
              <a:spLocks/>
            </p:cNvSpPr>
            <p:nvPr/>
          </p:nvSpPr>
          <p:spPr bwMode="auto">
            <a:xfrm>
              <a:off x="3244407" y="279753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59" name="Freeform 226"/>
            <p:cNvSpPr>
              <a:spLocks/>
            </p:cNvSpPr>
            <p:nvPr/>
          </p:nvSpPr>
          <p:spPr bwMode="auto">
            <a:xfrm>
              <a:off x="3274686" y="279506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0" name="Freeform 229"/>
            <p:cNvSpPr>
              <a:spLocks/>
            </p:cNvSpPr>
            <p:nvPr/>
          </p:nvSpPr>
          <p:spPr bwMode="auto">
            <a:xfrm>
              <a:off x="3149106" y="2797536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1" name="Freeform 230"/>
            <p:cNvSpPr>
              <a:spLocks/>
            </p:cNvSpPr>
            <p:nvPr/>
          </p:nvSpPr>
          <p:spPr bwMode="auto">
            <a:xfrm>
              <a:off x="3179385" y="2795061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2" name="Freeform 378"/>
            <p:cNvSpPr>
              <a:spLocks/>
            </p:cNvSpPr>
            <p:nvPr/>
          </p:nvSpPr>
          <p:spPr bwMode="auto">
            <a:xfrm rot="11349086" flipH="1">
              <a:off x="3436801" y="296502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3" name="Freeform 379"/>
            <p:cNvSpPr>
              <a:spLocks/>
            </p:cNvSpPr>
            <p:nvPr/>
          </p:nvSpPr>
          <p:spPr bwMode="auto">
            <a:xfrm rot="11349086" flipH="1">
              <a:off x="3466300" y="297228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4" name="Freeform 382"/>
            <p:cNvSpPr>
              <a:spLocks/>
            </p:cNvSpPr>
            <p:nvPr/>
          </p:nvSpPr>
          <p:spPr bwMode="auto">
            <a:xfrm rot="11349086" flipH="1">
              <a:off x="3347457" y="296502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5" name="Freeform 383"/>
            <p:cNvSpPr>
              <a:spLocks/>
            </p:cNvSpPr>
            <p:nvPr/>
          </p:nvSpPr>
          <p:spPr bwMode="auto">
            <a:xfrm rot="11349086" flipH="1">
              <a:off x="3376956" y="297228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6" name="Freeform 386"/>
            <p:cNvSpPr>
              <a:spLocks/>
            </p:cNvSpPr>
            <p:nvPr/>
          </p:nvSpPr>
          <p:spPr bwMode="auto">
            <a:xfrm rot="11349086" flipH="1">
              <a:off x="3258112" y="296502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7" name="Freeform 387"/>
            <p:cNvSpPr>
              <a:spLocks/>
            </p:cNvSpPr>
            <p:nvPr/>
          </p:nvSpPr>
          <p:spPr bwMode="auto">
            <a:xfrm rot="11349086" flipH="1">
              <a:off x="3287611" y="297228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8" name="Freeform 390"/>
            <p:cNvSpPr>
              <a:spLocks/>
            </p:cNvSpPr>
            <p:nvPr/>
          </p:nvSpPr>
          <p:spPr bwMode="auto">
            <a:xfrm rot="11349086" flipH="1">
              <a:off x="3159832" y="296502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69" name="Freeform 391"/>
            <p:cNvSpPr>
              <a:spLocks/>
            </p:cNvSpPr>
            <p:nvPr/>
          </p:nvSpPr>
          <p:spPr bwMode="auto">
            <a:xfrm rot="11349086" flipH="1">
              <a:off x="3189331" y="297228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0" name="Freeform 217"/>
            <p:cNvSpPr>
              <a:spLocks/>
            </p:cNvSpPr>
            <p:nvPr/>
          </p:nvSpPr>
          <p:spPr bwMode="auto">
            <a:xfrm>
              <a:off x="3696829" y="279723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1" name="Freeform 218"/>
            <p:cNvSpPr>
              <a:spLocks/>
            </p:cNvSpPr>
            <p:nvPr/>
          </p:nvSpPr>
          <p:spPr bwMode="auto">
            <a:xfrm>
              <a:off x="3727108" y="2794755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2" name="Freeform 221"/>
            <p:cNvSpPr>
              <a:spLocks/>
            </p:cNvSpPr>
            <p:nvPr/>
          </p:nvSpPr>
          <p:spPr bwMode="auto">
            <a:xfrm>
              <a:off x="3604506" y="279723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3" name="Freeform 222"/>
            <p:cNvSpPr>
              <a:spLocks/>
            </p:cNvSpPr>
            <p:nvPr/>
          </p:nvSpPr>
          <p:spPr bwMode="auto">
            <a:xfrm>
              <a:off x="3634785" y="2794755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4" name="Freeform 225"/>
            <p:cNvSpPr>
              <a:spLocks/>
            </p:cNvSpPr>
            <p:nvPr/>
          </p:nvSpPr>
          <p:spPr bwMode="auto">
            <a:xfrm>
              <a:off x="3515161" y="279723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5" name="Freeform 226"/>
            <p:cNvSpPr>
              <a:spLocks/>
            </p:cNvSpPr>
            <p:nvPr/>
          </p:nvSpPr>
          <p:spPr bwMode="auto">
            <a:xfrm>
              <a:off x="3545440" y="2794755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6" name="Freeform 378"/>
            <p:cNvSpPr>
              <a:spLocks/>
            </p:cNvSpPr>
            <p:nvPr/>
          </p:nvSpPr>
          <p:spPr bwMode="auto">
            <a:xfrm rot="11349086" flipH="1">
              <a:off x="3707555" y="296471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7" name="Freeform 379"/>
            <p:cNvSpPr>
              <a:spLocks/>
            </p:cNvSpPr>
            <p:nvPr/>
          </p:nvSpPr>
          <p:spPr bwMode="auto">
            <a:xfrm rot="11349086" flipH="1">
              <a:off x="3737054" y="297197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8" name="Freeform 382"/>
            <p:cNvSpPr>
              <a:spLocks/>
            </p:cNvSpPr>
            <p:nvPr/>
          </p:nvSpPr>
          <p:spPr bwMode="auto">
            <a:xfrm rot="11349086" flipH="1">
              <a:off x="3618212" y="296471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79" name="Freeform 383"/>
            <p:cNvSpPr>
              <a:spLocks/>
            </p:cNvSpPr>
            <p:nvPr/>
          </p:nvSpPr>
          <p:spPr bwMode="auto">
            <a:xfrm rot="11349086" flipH="1">
              <a:off x="3647711" y="297197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0" name="Freeform 386"/>
            <p:cNvSpPr>
              <a:spLocks/>
            </p:cNvSpPr>
            <p:nvPr/>
          </p:nvSpPr>
          <p:spPr bwMode="auto">
            <a:xfrm rot="11349086" flipH="1">
              <a:off x="3528866" y="296471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1" name="Freeform 387"/>
            <p:cNvSpPr>
              <a:spLocks/>
            </p:cNvSpPr>
            <p:nvPr/>
          </p:nvSpPr>
          <p:spPr bwMode="auto">
            <a:xfrm rot="11349086" flipH="1">
              <a:off x="3558365" y="297197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2" name="Freeform 217"/>
            <p:cNvSpPr>
              <a:spLocks/>
            </p:cNvSpPr>
            <p:nvPr/>
          </p:nvSpPr>
          <p:spPr bwMode="auto">
            <a:xfrm>
              <a:off x="4051737" y="280134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3" name="Freeform 218"/>
            <p:cNvSpPr>
              <a:spLocks/>
            </p:cNvSpPr>
            <p:nvPr/>
          </p:nvSpPr>
          <p:spPr bwMode="auto">
            <a:xfrm>
              <a:off x="4082016" y="279886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4" name="Freeform 221"/>
            <p:cNvSpPr>
              <a:spLocks/>
            </p:cNvSpPr>
            <p:nvPr/>
          </p:nvSpPr>
          <p:spPr bwMode="auto">
            <a:xfrm>
              <a:off x="3959414" y="280134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5" name="Freeform 222"/>
            <p:cNvSpPr>
              <a:spLocks/>
            </p:cNvSpPr>
            <p:nvPr/>
          </p:nvSpPr>
          <p:spPr bwMode="auto">
            <a:xfrm>
              <a:off x="3989693" y="279886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6" name="Freeform 225"/>
            <p:cNvSpPr>
              <a:spLocks/>
            </p:cNvSpPr>
            <p:nvPr/>
          </p:nvSpPr>
          <p:spPr bwMode="auto">
            <a:xfrm>
              <a:off x="3870070" y="280134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7" name="Freeform 226"/>
            <p:cNvSpPr>
              <a:spLocks/>
            </p:cNvSpPr>
            <p:nvPr/>
          </p:nvSpPr>
          <p:spPr bwMode="auto">
            <a:xfrm>
              <a:off x="3900349" y="279886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8" name="Freeform 229"/>
            <p:cNvSpPr>
              <a:spLocks/>
            </p:cNvSpPr>
            <p:nvPr/>
          </p:nvSpPr>
          <p:spPr bwMode="auto">
            <a:xfrm>
              <a:off x="3774769" y="2801343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9" name="Freeform 230"/>
            <p:cNvSpPr>
              <a:spLocks/>
            </p:cNvSpPr>
            <p:nvPr/>
          </p:nvSpPr>
          <p:spPr bwMode="auto">
            <a:xfrm>
              <a:off x="3805048" y="2798868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0" name="Freeform 378"/>
            <p:cNvSpPr>
              <a:spLocks/>
            </p:cNvSpPr>
            <p:nvPr/>
          </p:nvSpPr>
          <p:spPr bwMode="auto">
            <a:xfrm rot="11349086" flipH="1">
              <a:off x="4062464" y="296883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1" name="Freeform 379"/>
            <p:cNvSpPr>
              <a:spLocks/>
            </p:cNvSpPr>
            <p:nvPr/>
          </p:nvSpPr>
          <p:spPr bwMode="auto">
            <a:xfrm rot="11349086" flipH="1">
              <a:off x="4091963" y="297609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2" name="Freeform 382"/>
            <p:cNvSpPr>
              <a:spLocks/>
            </p:cNvSpPr>
            <p:nvPr/>
          </p:nvSpPr>
          <p:spPr bwMode="auto">
            <a:xfrm rot="11349086" flipH="1">
              <a:off x="3973120" y="296883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3" name="Freeform 383"/>
            <p:cNvSpPr>
              <a:spLocks/>
            </p:cNvSpPr>
            <p:nvPr/>
          </p:nvSpPr>
          <p:spPr bwMode="auto">
            <a:xfrm rot="11349086" flipH="1">
              <a:off x="4002619" y="297609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4" name="Freeform 386"/>
            <p:cNvSpPr>
              <a:spLocks/>
            </p:cNvSpPr>
            <p:nvPr/>
          </p:nvSpPr>
          <p:spPr bwMode="auto">
            <a:xfrm rot="11349086" flipH="1">
              <a:off x="3883774" y="296883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5" name="Freeform 387"/>
            <p:cNvSpPr>
              <a:spLocks/>
            </p:cNvSpPr>
            <p:nvPr/>
          </p:nvSpPr>
          <p:spPr bwMode="auto">
            <a:xfrm rot="11349086" flipH="1">
              <a:off x="3913273" y="297609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6" name="Freeform 390"/>
            <p:cNvSpPr>
              <a:spLocks/>
            </p:cNvSpPr>
            <p:nvPr/>
          </p:nvSpPr>
          <p:spPr bwMode="auto">
            <a:xfrm rot="11349086" flipH="1">
              <a:off x="3785494" y="296883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7" name="Freeform 391"/>
            <p:cNvSpPr>
              <a:spLocks/>
            </p:cNvSpPr>
            <p:nvPr/>
          </p:nvSpPr>
          <p:spPr bwMode="auto">
            <a:xfrm rot="11349086" flipH="1">
              <a:off x="3814993" y="297609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8" name="Freeform 217"/>
            <p:cNvSpPr>
              <a:spLocks/>
            </p:cNvSpPr>
            <p:nvPr/>
          </p:nvSpPr>
          <p:spPr bwMode="auto">
            <a:xfrm>
              <a:off x="4244828" y="279741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99" name="Freeform 218"/>
            <p:cNvSpPr>
              <a:spLocks/>
            </p:cNvSpPr>
            <p:nvPr/>
          </p:nvSpPr>
          <p:spPr bwMode="auto">
            <a:xfrm>
              <a:off x="4275107" y="2794935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0" name="Freeform 221"/>
            <p:cNvSpPr>
              <a:spLocks/>
            </p:cNvSpPr>
            <p:nvPr/>
          </p:nvSpPr>
          <p:spPr bwMode="auto">
            <a:xfrm>
              <a:off x="4152505" y="2797410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1" name="Freeform 222"/>
            <p:cNvSpPr>
              <a:spLocks/>
            </p:cNvSpPr>
            <p:nvPr/>
          </p:nvSpPr>
          <p:spPr bwMode="auto">
            <a:xfrm>
              <a:off x="4182784" y="2794935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2" name="Freeform 217"/>
            <p:cNvSpPr>
              <a:spLocks/>
            </p:cNvSpPr>
            <p:nvPr/>
          </p:nvSpPr>
          <p:spPr bwMode="auto">
            <a:xfrm>
              <a:off x="4599736" y="280152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3" name="Freeform 218"/>
            <p:cNvSpPr>
              <a:spLocks/>
            </p:cNvSpPr>
            <p:nvPr/>
          </p:nvSpPr>
          <p:spPr bwMode="auto">
            <a:xfrm>
              <a:off x="4630015" y="279904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4" name="Freeform 221"/>
            <p:cNvSpPr>
              <a:spLocks/>
            </p:cNvSpPr>
            <p:nvPr/>
          </p:nvSpPr>
          <p:spPr bwMode="auto">
            <a:xfrm>
              <a:off x="4507414" y="280152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5" name="Freeform 222"/>
            <p:cNvSpPr>
              <a:spLocks/>
            </p:cNvSpPr>
            <p:nvPr/>
          </p:nvSpPr>
          <p:spPr bwMode="auto">
            <a:xfrm>
              <a:off x="4537693" y="279904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6" name="Freeform 225"/>
            <p:cNvSpPr>
              <a:spLocks/>
            </p:cNvSpPr>
            <p:nvPr/>
          </p:nvSpPr>
          <p:spPr bwMode="auto">
            <a:xfrm>
              <a:off x="4418069" y="280152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7" name="Freeform 226"/>
            <p:cNvSpPr>
              <a:spLocks/>
            </p:cNvSpPr>
            <p:nvPr/>
          </p:nvSpPr>
          <p:spPr bwMode="auto">
            <a:xfrm>
              <a:off x="4448348" y="279904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8" name="Freeform 229"/>
            <p:cNvSpPr>
              <a:spLocks/>
            </p:cNvSpPr>
            <p:nvPr/>
          </p:nvSpPr>
          <p:spPr bwMode="auto">
            <a:xfrm>
              <a:off x="4322768" y="280152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9" name="Freeform 230"/>
            <p:cNvSpPr>
              <a:spLocks/>
            </p:cNvSpPr>
            <p:nvPr/>
          </p:nvSpPr>
          <p:spPr bwMode="auto">
            <a:xfrm>
              <a:off x="4353047" y="279904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10" name="Freeform 221"/>
            <p:cNvSpPr>
              <a:spLocks/>
            </p:cNvSpPr>
            <p:nvPr/>
          </p:nvSpPr>
          <p:spPr bwMode="auto">
            <a:xfrm>
              <a:off x="4778168" y="280121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11" name="Freeform 222"/>
            <p:cNvSpPr>
              <a:spLocks/>
            </p:cNvSpPr>
            <p:nvPr/>
          </p:nvSpPr>
          <p:spPr bwMode="auto">
            <a:xfrm>
              <a:off x="4808447" y="279874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12" name="Freeform 225"/>
            <p:cNvSpPr>
              <a:spLocks/>
            </p:cNvSpPr>
            <p:nvPr/>
          </p:nvSpPr>
          <p:spPr bwMode="auto">
            <a:xfrm>
              <a:off x="4688823" y="2801217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13" name="Freeform 226"/>
            <p:cNvSpPr>
              <a:spLocks/>
            </p:cNvSpPr>
            <p:nvPr/>
          </p:nvSpPr>
          <p:spPr bwMode="auto">
            <a:xfrm>
              <a:off x="4719102" y="2798742"/>
              <a:ext cx="31271" cy="148519"/>
            </a:xfrm>
            <a:custGeom>
              <a:avLst/>
              <a:gdLst>
                <a:gd name="T0" fmla="*/ 31274 w 31274"/>
                <a:gd name="T1" fmla="*/ 0 h 148925"/>
                <a:gd name="T2" fmla="*/ 1489 w 31274"/>
                <a:gd name="T3" fmla="*/ 53613 h 148925"/>
                <a:gd name="T4" fmla="*/ 22339 w 31274"/>
                <a:gd name="T5" fmla="*/ 101269 h 148925"/>
                <a:gd name="T6" fmla="*/ 1489 w 31274"/>
                <a:gd name="T7" fmla="*/ 148925 h 1489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74"/>
                <a:gd name="T13" fmla="*/ 0 h 148925"/>
                <a:gd name="T14" fmla="*/ 31274 w 31274"/>
                <a:gd name="T15" fmla="*/ 148925 h 1489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74" h="148925">
                  <a:moveTo>
                    <a:pt x="31274" y="0"/>
                  </a:moveTo>
                  <a:cubicBezTo>
                    <a:pt x="17126" y="18367"/>
                    <a:pt x="2978" y="36735"/>
                    <a:pt x="1489" y="53613"/>
                  </a:cubicBezTo>
                  <a:cubicBezTo>
                    <a:pt x="0" y="70491"/>
                    <a:pt x="22339" y="85384"/>
                    <a:pt x="22339" y="101269"/>
                  </a:cubicBezTo>
                  <a:cubicBezTo>
                    <a:pt x="22339" y="117154"/>
                    <a:pt x="11914" y="133039"/>
                    <a:pt x="1489" y="148925"/>
                  </a:cubicBezTo>
                </a:path>
              </a:pathLst>
            </a:custGeom>
            <a:grpFill/>
            <a:ln w="12700">
              <a:solidFill>
                <a:srgbClr val="FF8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B3D9A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</p:grpSp>
      <p:sp>
        <p:nvSpPr>
          <p:cNvPr id="53283" name="Freeform 378"/>
          <p:cNvSpPr>
            <a:spLocks/>
          </p:cNvSpPr>
          <p:nvPr/>
        </p:nvSpPr>
        <p:spPr bwMode="auto">
          <a:xfrm rot="11349086" flipH="1">
            <a:off x="8326439" y="2492375"/>
            <a:ext cx="33337" cy="158750"/>
          </a:xfrm>
          <a:custGeom>
            <a:avLst/>
            <a:gdLst>
              <a:gd name="T0" fmla="*/ 2438176 w 31274"/>
              <a:gd name="T1" fmla="*/ 0 h 148925"/>
              <a:gd name="T2" fmla="*/ 116044 w 31274"/>
              <a:gd name="T3" fmla="*/ 3666266 h 148925"/>
              <a:gd name="T4" fmla="*/ 1741536 w 31274"/>
              <a:gd name="T5" fmla="*/ 6924963 h 148925"/>
              <a:gd name="T6" fmla="*/ 116044 w 31274"/>
              <a:gd name="T7" fmla="*/ 10183809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84" name="Freeform 379"/>
          <p:cNvSpPr>
            <a:spLocks/>
          </p:cNvSpPr>
          <p:nvPr/>
        </p:nvSpPr>
        <p:spPr bwMode="auto">
          <a:xfrm rot="11349086" flipH="1">
            <a:off x="8358189" y="2501901"/>
            <a:ext cx="34925" cy="155575"/>
          </a:xfrm>
          <a:custGeom>
            <a:avLst/>
            <a:gdLst>
              <a:gd name="T0" fmla="*/ 50201001 w 31274"/>
              <a:gd name="T1" fmla="*/ 0 h 148925"/>
              <a:gd name="T2" fmla="*/ 2390621 w 31274"/>
              <a:gd name="T3" fmla="*/ 895533 h 148925"/>
              <a:gd name="T4" fmla="*/ 35857976 w 31274"/>
              <a:gd name="T5" fmla="*/ 1691596 h 148925"/>
              <a:gd name="T6" fmla="*/ 2390621 w 31274"/>
              <a:gd name="T7" fmla="*/ 2487624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85" name="Freeform 382"/>
          <p:cNvSpPr>
            <a:spLocks/>
          </p:cNvSpPr>
          <p:nvPr/>
        </p:nvSpPr>
        <p:spPr bwMode="auto">
          <a:xfrm rot="11349086" flipH="1">
            <a:off x="8521700" y="2492375"/>
            <a:ext cx="33338" cy="158750"/>
          </a:xfrm>
          <a:custGeom>
            <a:avLst/>
            <a:gdLst>
              <a:gd name="T0" fmla="*/ 1539416 w 31274"/>
              <a:gd name="T1" fmla="*/ 0 h 148925"/>
              <a:gd name="T2" fmla="*/ 73264 w 31274"/>
              <a:gd name="T3" fmla="*/ 3666266 h 148925"/>
              <a:gd name="T4" fmla="*/ 1099660 w 31274"/>
              <a:gd name="T5" fmla="*/ 6924963 h 148925"/>
              <a:gd name="T6" fmla="*/ 73264 w 31274"/>
              <a:gd name="T7" fmla="*/ 10183809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86" name="Freeform 383"/>
          <p:cNvSpPr>
            <a:spLocks/>
          </p:cNvSpPr>
          <p:nvPr/>
        </p:nvSpPr>
        <p:spPr bwMode="auto">
          <a:xfrm rot="11349086" flipH="1">
            <a:off x="8551864" y="2501901"/>
            <a:ext cx="34925" cy="155575"/>
          </a:xfrm>
          <a:custGeom>
            <a:avLst/>
            <a:gdLst>
              <a:gd name="T0" fmla="*/ 50201001 w 31274"/>
              <a:gd name="T1" fmla="*/ 0 h 148925"/>
              <a:gd name="T2" fmla="*/ 2390621 w 31274"/>
              <a:gd name="T3" fmla="*/ 895533 h 148925"/>
              <a:gd name="T4" fmla="*/ 35857976 w 31274"/>
              <a:gd name="T5" fmla="*/ 1691596 h 148925"/>
              <a:gd name="T6" fmla="*/ 2390621 w 31274"/>
              <a:gd name="T7" fmla="*/ 2487624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87" name="Freeform 386"/>
          <p:cNvSpPr>
            <a:spLocks/>
          </p:cNvSpPr>
          <p:nvPr/>
        </p:nvSpPr>
        <p:spPr bwMode="auto">
          <a:xfrm rot="11349086" flipH="1">
            <a:off x="8424864" y="2492375"/>
            <a:ext cx="34925" cy="158750"/>
          </a:xfrm>
          <a:custGeom>
            <a:avLst/>
            <a:gdLst>
              <a:gd name="T0" fmla="*/ 50201001 w 31274"/>
              <a:gd name="T1" fmla="*/ 0 h 148925"/>
              <a:gd name="T2" fmla="*/ 2390621 w 31274"/>
              <a:gd name="T3" fmla="*/ 3666266 h 148925"/>
              <a:gd name="T4" fmla="*/ 35857976 w 31274"/>
              <a:gd name="T5" fmla="*/ 6924963 h 148925"/>
              <a:gd name="T6" fmla="*/ 2390621 w 31274"/>
              <a:gd name="T7" fmla="*/ 10183809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88" name="Freeform 387"/>
          <p:cNvSpPr>
            <a:spLocks/>
          </p:cNvSpPr>
          <p:nvPr/>
        </p:nvSpPr>
        <p:spPr bwMode="auto">
          <a:xfrm rot="11349086" flipH="1">
            <a:off x="8456614" y="2501901"/>
            <a:ext cx="33337" cy="155575"/>
          </a:xfrm>
          <a:custGeom>
            <a:avLst/>
            <a:gdLst>
              <a:gd name="T0" fmla="*/ 1536402 w 31274"/>
              <a:gd name="T1" fmla="*/ 0 h 148925"/>
              <a:gd name="T2" fmla="*/ 73121 w 31274"/>
              <a:gd name="T3" fmla="*/ 895533 h 148925"/>
              <a:gd name="T4" fmla="*/ 1097550 w 31274"/>
              <a:gd name="T5" fmla="*/ 1691596 h 148925"/>
              <a:gd name="T6" fmla="*/ 73121 w 31274"/>
              <a:gd name="T7" fmla="*/ 2487624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89" name="Freeform 382"/>
          <p:cNvSpPr>
            <a:spLocks/>
          </p:cNvSpPr>
          <p:nvPr/>
        </p:nvSpPr>
        <p:spPr bwMode="auto">
          <a:xfrm rot="11349086" flipH="1">
            <a:off x="8231188" y="2492375"/>
            <a:ext cx="31750" cy="158750"/>
          </a:xfrm>
          <a:custGeom>
            <a:avLst/>
            <a:gdLst>
              <a:gd name="T0" fmla="*/ 64536 w 31274"/>
              <a:gd name="T1" fmla="*/ 0 h 148925"/>
              <a:gd name="T2" fmla="*/ 3074 w 31274"/>
              <a:gd name="T3" fmla="*/ 3666266 h 148925"/>
              <a:gd name="T4" fmla="*/ 46098 w 31274"/>
              <a:gd name="T5" fmla="*/ 6924963 h 148925"/>
              <a:gd name="T6" fmla="*/ 3074 w 31274"/>
              <a:gd name="T7" fmla="*/ 10183809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90" name="Freeform 383"/>
          <p:cNvSpPr>
            <a:spLocks/>
          </p:cNvSpPr>
          <p:nvPr/>
        </p:nvSpPr>
        <p:spPr bwMode="auto">
          <a:xfrm rot="11349086" flipH="1">
            <a:off x="8261351" y="2501901"/>
            <a:ext cx="34925" cy="155575"/>
          </a:xfrm>
          <a:custGeom>
            <a:avLst/>
            <a:gdLst>
              <a:gd name="T0" fmla="*/ 50201001 w 31274"/>
              <a:gd name="T1" fmla="*/ 0 h 148925"/>
              <a:gd name="T2" fmla="*/ 2390621 w 31274"/>
              <a:gd name="T3" fmla="*/ 895533 h 148925"/>
              <a:gd name="T4" fmla="*/ 35857976 w 31274"/>
              <a:gd name="T5" fmla="*/ 1691596 h 148925"/>
              <a:gd name="T6" fmla="*/ 2390621 w 31274"/>
              <a:gd name="T7" fmla="*/ 2487624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91" name="Freeform 382"/>
          <p:cNvSpPr>
            <a:spLocks/>
          </p:cNvSpPr>
          <p:nvPr/>
        </p:nvSpPr>
        <p:spPr bwMode="auto">
          <a:xfrm rot="11349086" flipH="1">
            <a:off x="8134350" y="2492375"/>
            <a:ext cx="31750" cy="158750"/>
          </a:xfrm>
          <a:custGeom>
            <a:avLst/>
            <a:gdLst>
              <a:gd name="T0" fmla="*/ 64516 w 31274"/>
              <a:gd name="T1" fmla="*/ 0 h 148925"/>
              <a:gd name="T2" fmla="*/ 3073 w 31274"/>
              <a:gd name="T3" fmla="*/ 3666266 h 148925"/>
              <a:gd name="T4" fmla="*/ 46088 w 31274"/>
              <a:gd name="T5" fmla="*/ 6924963 h 148925"/>
              <a:gd name="T6" fmla="*/ 3073 w 31274"/>
              <a:gd name="T7" fmla="*/ 10183809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92" name="Freeform 383"/>
          <p:cNvSpPr>
            <a:spLocks/>
          </p:cNvSpPr>
          <p:nvPr/>
        </p:nvSpPr>
        <p:spPr bwMode="auto">
          <a:xfrm rot="11349086" flipH="1">
            <a:off x="8164514" y="2501901"/>
            <a:ext cx="34925" cy="155575"/>
          </a:xfrm>
          <a:custGeom>
            <a:avLst/>
            <a:gdLst>
              <a:gd name="T0" fmla="*/ 50201001 w 31274"/>
              <a:gd name="T1" fmla="*/ 0 h 148925"/>
              <a:gd name="T2" fmla="*/ 2390621 w 31274"/>
              <a:gd name="T3" fmla="*/ 895533 h 148925"/>
              <a:gd name="T4" fmla="*/ 35857976 w 31274"/>
              <a:gd name="T5" fmla="*/ 1691596 h 148925"/>
              <a:gd name="T6" fmla="*/ 2390621 w 31274"/>
              <a:gd name="T7" fmla="*/ 2487624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93" name="Freeform 382"/>
          <p:cNvSpPr>
            <a:spLocks/>
          </p:cNvSpPr>
          <p:nvPr/>
        </p:nvSpPr>
        <p:spPr bwMode="auto">
          <a:xfrm rot="11349086" flipH="1">
            <a:off x="8032750" y="2492375"/>
            <a:ext cx="31750" cy="158750"/>
          </a:xfrm>
          <a:custGeom>
            <a:avLst/>
            <a:gdLst>
              <a:gd name="T0" fmla="*/ 64516 w 31274"/>
              <a:gd name="T1" fmla="*/ 0 h 148925"/>
              <a:gd name="T2" fmla="*/ 3073 w 31274"/>
              <a:gd name="T3" fmla="*/ 3666266 h 148925"/>
              <a:gd name="T4" fmla="*/ 46088 w 31274"/>
              <a:gd name="T5" fmla="*/ 6924963 h 148925"/>
              <a:gd name="T6" fmla="*/ 3073 w 31274"/>
              <a:gd name="T7" fmla="*/ 10183809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94" name="Freeform 383"/>
          <p:cNvSpPr>
            <a:spLocks/>
          </p:cNvSpPr>
          <p:nvPr/>
        </p:nvSpPr>
        <p:spPr bwMode="auto">
          <a:xfrm rot="11349086" flipH="1">
            <a:off x="8062914" y="2501901"/>
            <a:ext cx="34925" cy="155575"/>
          </a:xfrm>
          <a:custGeom>
            <a:avLst/>
            <a:gdLst>
              <a:gd name="T0" fmla="*/ 50201001 w 31274"/>
              <a:gd name="T1" fmla="*/ 0 h 148925"/>
              <a:gd name="T2" fmla="*/ 2390621 w 31274"/>
              <a:gd name="T3" fmla="*/ 895533 h 148925"/>
              <a:gd name="T4" fmla="*/ 35857976 w 31274"/>
              <a:gd name="T5" fmla="*/ 1691596 h 148925"/>
              <a:gd name="T6" fmla="*/ 2390621 w 31274"/>
              <a:gd name="T7" fmla="*/ 2487624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95" name="Freeform 382"/>
          <p:cNvSpPr>
            <a:spLocks/>
          </p:cNvSpPr>
          <p:nvPr/>
        </p:nvSpPr>
        <p:spPr bwMode="auto">
          <a:xfrm rot="11349086" flipH="1">
            <a:off x="7947026" y="2492375"/>
            <a:ext cx="34925" cy="158750"/>
          </a:xfrm>
          <a:custGeom>
            <a:avLst/>
            <a:gdLst>
              <a:gd name="T0" fmla="*/ 50201001 w 31274"/>
              <a:gd name="T1" fmla="*/ 0 h 148925"/>
              <a:gd name="T2" fmla="*/ 2390621 w 31274"/>
              <a:gd name="T3" fmla="*/ 3666266 h 148925"/>
              <a:gd name="T4" fmla="*/ 35857976 w 31274"/>
              <a:gd name="T5" fmla="*/ 6924963 h 148925"/>
              <a:gd name="T6" fmla="*/ 2390621 w 31274"/>
              <a:gd name="T7" fmla="*/ 10183809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96" name="Freeform 383"/>
          <p:cNvSpPr>
            <a:spLocks/>
          </p:cNvSpPr>
          <p:nvPr/>
        </p:nvSpPr>
        <p:spPr bwMode="auto">
          <a:xfrm rot="11349086" flipH="1">
            <a:off x="7980363" y="2501901"/>
            <a:ext cx="31750" cy="155575"/>
          </a:xfrm>
          <a:custGeom>
            <a:avLst/>
            <a:gdLst>
              <a:gd name="T0" fmla="*/ 64536 w 31274"/>
              <a:gd name="T1" fmla="*/ 0 h 148925"/>
              <a:gd name="T2" fmla="*/ 3074 w 31274"/>
              <a:gd name="T3" fmla="*/ 895533 h 148925"/>
              <a:gd name="T4" fmla="*/ 46098 w 31274"/>
              <a:gd name="T5" fmla="*/ 1691596 h 148925"/>
              <a:gd name="T6" fmla="*/ 3074 w 31274"/>
              <a:gd name="T7" fmla="*/ 2487624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97" name="Freeform 382"/>
          <p:cNvSpPr>
            <a:spLocks/>
          </p:cNvSpPr>
          <p:nvPr/>
        </p:nvSpPr>
        <p:spPr bwMode="auto">
          <a:xfrm rot="11349086" flipH="1">
            <a:off x="7850189" y="2492375"/>
            <a:ext cx="34925" cy="158750"/>
          </a:xfrm>
          <a:custGeom>
            <a:avLst/>
            <a:gdLst>
              <a:gd name="T0" fmla="*/ 50201001 w 31274"/>
              <a:gd name="T1" fmla="*/ 0 h 148925"/>
              <a:gd name="T2" fmla="*/ 2390621 w 31274"/>
              <a:gd name="T3" fmla="*/ 3666266 h 148925"/>
              <a:gd name="T4" fmla="*/ 35857976 w 31274"/>
              <a:gd name="T5" fmla="*/ 6924963 h 148925"/>
              <a:gd name="T6" fmla="*/ 2390621 w 31274"/>
              <a:gd name="T7" fmla="*/ 10183809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298" name="Freeform 383"/>
          <p:cNvSpPr>
            <a:spLocks/>
          </p:cNvSpPr>
          <p:nvPr/>
        </p:nvSpPr>
        <p:spPr bwMode="auto">
          <a:xfrm rot="11349086" flipH="1">
            <a:off x="7883525" y="2501901"/>
            <a:ext cx="31750" cy="155575"/>
          </a:xfrm>
          <a:custGeom>
            <a:avLst/>
            <a:gdLst>
              <a:gd name="T0" fmla="*/ 64516 w 31274"/>
              <a:gd name="T1" fmla="*/ 0 h 148925"/>
              <a:gd name="T2" fmla="*/ 3073 w 31274"/>
              <a:gd name="T3" fmla="*/ 895533 h 148925"/>
              <a:gd name="T4" fmla="*/ 46088 w 31274"/>
              <a:gd name="T5" fmla="*/ 1691596 h 148925"/>
              <a:gd name="T6" fmla="*/ 3073 w 31274"/>
              <a:gd name="T7" fmla="*/ 2487624 h 148925"/>
              <a:gd name="T8" fmla="*/ 0 60000 65536"/>
              <a:gd name="T9" fmla="*/ 0 60000 65536"/>
              <a:gd name="T10" fmla="*/ 0 60000 65536"/>
              <a:gd name="T11" fmla="*/ 0 60000 65536"/>
              <a:gd name="T12" fmla="*/ 0 w 31274"/>
              <a:gd name="T13" fmla="*/ 0 h 148925"/>
              <a:gd name="T14" fmla="*/ 31274 w 31274"/>
              <a:gd name="T15" fmla="*/ 148925 h 1489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4" h="148925">
                <a:moveTo>
                  <a:pt x="31274" y="0"/>
                </a:moveTo>
                <a:cubicBezTo>
                  <a:pt x="17126" y="18367"/>
                  <a:pt x="2978" y="36735"/>
                  <a:pt x="1489" y="53613"/>
                </a:cubicBezTo>
                <a:cubicBezTo>
                  <a:pt x="0" y="70491"/>
                  <a:pt x="22339" y="85384"/>
                  <a:pt x="22339" y="101269"/>
                </a:cubicBezTo>
                <a:cubicBezTo>
                  <a:pt x="22339" y="117154"/>
                  <a:pt x="11914" y="133039"/>
                  <a:pt x="1489" y="148925"/>
                </a:cubicBezTo>
              </a:path>
            </a:pathLst>
          </a:custGeom>
          <a:noFill/>
          <a:ln w="127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58" name="Group 12324"/>
          <p:cNvGrpSpPr/>
          <p:nvPr/>
        </p:nvGrpSpPr>
        <p:grpSpPr>
          <a:xfrm>
            <a:off x="3810000" y="2266622"/>
            <a:ext cx="4774560" cy="618470"/>
            <a:chOff x="390525" y="2754313"/>
            <a:chExt cx="4460608" cy="585787"/>
          </a:xfrm>
          <a:solidFill>
            <a:srgbClr val="58C4F3"/>
          </a:solidFill>
        </p:grpSpPr>
        <p:sp>
          <p:nvSpPr>
            <p:cNvPr id="70" name="Oval 67"/>
            <p:cNvSpPr>
              <a:spLocks noChangeArrowheads="1"/>
            </p:cNvSpPr>
            <p:nvPr/>
          </p:nvSpPr>
          <p:spPr bwMode="auto">
            <a:xfrm rot="20888927">
              <a:off x="753364" y="2887118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71" name="Oval 75"/>
            <p:cNvSpPr>
              <a:spLocks noChangeArrowheads="1"/>
            </p:cNvSpPr>
            <p:nvPr/>
          </p:nvSpPr>
          <p:spPr bwMode="auto">
            <a:xfrm rot="20888927">
              <a:off x="843206" y="286682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72" name="Oval 79"/>
            <p:cNvSpPr>
              <a:spLocks noChangeArrowheads="1"/>
            </p:cNvSpPr>
            <p:nvPr/>
          </p:nvSpPr>
          <p:spPr bwMode="auto">
            <a:xfrm rot="20888927">
              <a:off x="938507" y="2860880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73" name="Oval 83"/>
            <p:cNvSpPr>
              <a:spLocks noChangeArrowheads="1"/>
            </p:cNvSpPr>
            <p:nvPr/>
          </p:nvSpPr>
          <p:spPr bwMode="auto">
            <a:xfrm rot="20888927">
              <a:off x="661538" y="2899494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74" name="Oval 87"/>
            <p:cNvSpPr>
              <a:spLocks noChangeArrowheads="1"/>
            </p:cNvSpPr>
            <p:nvPr/>
          </p:nvSpPr>
          <p:spPr bwMode="auto">
            <a:xfrm rot="20888927">
              <a:off x="575171" y="2920288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75" name="Oval 91"/>
            <p:cNvSpPr>
              <a:spLocks noChangeArrowheads="1"/>
            </p:cNvSpPr>
            <p:nvPr/>
          </p:nvSpPr>
          <p:spPr bwMode="auto">
            <a:xfrm rot="20888927">
              <a:off x="485826" y="293810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76" name="Oval 95"/>
            <p:cNvSpPr>
              <a:spLocks noChangeArrowheads="1"/>
            </p:cNvSpPr>
            <p:nvPr/>
          </p:nvSpPr>
          <p:spPr bwMode="auto">
            <a:xfrm rot="20888927">
              <a:off x="390525" y="295593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77" name="Oval 99"/>
            <p:cNvSpPr>
              <a:spLocks noChangeArrowheads="1"/>
            </p:cNvSpPr>
            <p:nvPr/>
          </p:nvSpPr>
          <p:spPr bwMode="auto">
            <a:xfrm rot="20888927">
              <a:off x="1027853" y="2846026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78" name="Oval 103"/>
            <p:cNvSpPr>
              <a:spLocks noChangeArrowheads="1"/>
            </p:cNvSpPr>
            <p:nvPr/>
          </p:nvSpPr>
          <p:spPr bwMode="auto">
            <a:xfrm rot="20888927">
              <a:off x="1117197" y="2828205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79" name="Oval 107"/>
            <p:cNvSpPr>
              <a:spLocks noChangeArrowheads="1"/>
            </p:cNvSpPr>
            <p:nvPr/>
          </p:nvSpPr>
          <p:spPr bwMode="auto">
            <a:xfrm rot="20888927">
              <a:off x="1210017" y="281978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0" name="Oval 111"/>
            <p:cNvSpPr>
              <a:spLocks noChangeArrowheads="1"/>
            </p:cNvSpPr>
            <p:nvPr/>
          </p:nvSpPr>
          <p:spPr bwMode="auto">
            <a:xfrm rot="20888927">
              <a:off x="1300182" y="281074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1" name="Oval 115"/>
            <p:cNvSpPr>
              <a:spLocks noChangeArrowheads="1"/>
            </p:cNvSpPr>
            <p:nvPr/>
          </p:nvSpPr>
          <p:spPr bwMode="auto">
            <a:xfrm rot="20888927">
              <a:off x="1392505" y="2801838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2" name="Oval 119"/>
            <p:cNvSpPr>
              <a:spLocks noChangeArrowheads="1"/>
            </p:cNvSpPr>
            <p:nvPr/>
          </p:nvSpPr>
          <p:spPr bwMode="auto">
            <a:xfrm rot="20888927">
              <a:off x="1478873" y="2798868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3" name="Oval 123"/>
            <p:cNvSpPr>
              <a:spLocks noChangeArrowheads="1"/>
            </p:cNvSpPr>
            <p:nvPr/>
          </p:nvSpPr>
          <p:spPr bwMode="auto">
            <a:xfrm rot="20888927">
              <a:off x="1574173" y="2792928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4" name="Oval 127"/>
            <p:cNvSpPr>
              <a:spLocks noChangeArrowheads="1"/>
            </p:cNvSpPr>
            <p:nvPr/>
          </p:nvSpPr>
          <p:spPr bwMode="auto">
            <a:xfrm rot="20888927">
              <a:off x="1672453" y="2781046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5" name="Oval 131"/>
            <p:cNvSpPr>
              <a:spLocks noChangeArrowheads="1"/>
            </p:cNvSpPr>
            <p:nvPr/>
          </p:nvSpPr>
          <p:spPr bwMode="auto">
            <a:xfrm rot="20888927">
              <a:off x="1761799" y="2778075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6" name="Oval 135"/>
            <p:cNvSpPr>
              <a:spLocks noChangeArrowheads="1"/>
            </p:cNvSpPr>
            <p:nvPr/>
          </p:nvSpPr>
          <p:spPr bwMode="auto">
            <a:xfrm rot="20888927">
              <a:off x="1857101" y="2772134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7" name="Oval 143"/>
            <p:cNvSpPr>
              <a:spLocks noChangeArrowheads="1"/>
            </p:cNvSpPr>
            <p:nvPr/>
          </p:nvSpPr>
          <p:spPr bwMode="auto">
            <a:xfrm rot="20888927">
              <a:off x="2321694" y="2760252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8" name="Oval 147"/>
            <p:cNvSpPr>
              <a:spLocks noChangeArrowheads="1"/>
            </p:cNvSpPr>
            <p:nvPr/>
          </p:nvSpPr>
          <p:spPr bwMode="auto">
            <a:xfrm rot="20888927">
              <a:off x="2416995" y="275431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89" name="Oval 151"/>
            <p:cNvSpPr>
              <a:spLocks noChangeArrowheads="1"/>
            </p:cNvSpPr>
            <p:nvPr/>
          </p:nvSpPr>
          <p:spPr bwMode="auto">
            <a:xfrm rot="20888927">
              <a:off x="2509319" y="276025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0" name="Oval 155"/>
            <p:cNvSpPr>
              <a:spLocks noChangeArrowheads="1"/>
            </p:cNvSpPr>
            <p:nvPr/>
          </p:nvSpPr>
          <p:spPr bwMode="auto">
            <a:xfrm rot="20888927">
              <a:off x="2598664" y="275728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1" name="Oval 159"/>
            <p:cNvSpPr>
              <a:spLocks noChangeArrowheads="1"/>
            </p:cNvSpPr>
            <p:nvPr/>
          </p:nvSpPr>
          <p:spPr bwMode="auto">
            <a:xfrm rot="20888927">
              <a:off x="2690987" y="276025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2" name="Oval 216"/>
            <p:cNvSpPr>
              <a:spLocks noChangeArrowheads="1"/>
            </p:cNvSpPr>
            <p:nvPr/>
          </p:nvSpPr>
          <p:spPr bwMode="auto">
            <a:xfrm rot="335885">
              <a:off x="3060744" y="276669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3" name="Oval 220"/>
            <p:cNvSpPr>
              <a:spLocks noChangeArrowheads="1"/>
            </p:cNvSpPr>
            <p:nvPr/>
          </p:nvSpPr>
          <p:spPr bwMode="auto">
            <a:xfrm rot="335885">
              <a:off x="2968420" y="276669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4" name="Oval 224"/>
            <p:cNvSpPr>
              <a:spLocks noChangeArrowheads="1"/>
            </p:cNvSpPr>
            <p:nvPr/>
          </p:nvSpPr>
          <p:spPr bwMode="auto">
            <a:xfrm rot="335885">
              <a:off x="2879076" y="276669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5" name="Oval 228"/>
            <p:cNvSpPr>
              <a:spLocks noChangeArrowheads="1"/>
            </p:cNvSpPr>
            <p:nvPr/>
          </p:nvSpPr>
          <p:spPr bwMode="auto">
            <a:xfrm rot="335885">
              <a:off x="2783774" y="276669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6" name="Oval 232"/>
            <p:cNvSpPr>
              <a:spLocks noChangeArrowheads="1"/>
            </p:cNvSpPr>
            <p:nvPr/>
          </p:nvSpPr>
          <p:spPr bwMode="auto">
            <a:xfrm rot="10464115" flipH="1">
              <a:off x="396942" y="3288565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7" name="Oval 236"/>
            <p:cNvSpPr>
              <a:spLocks noChangeArrowheads="1"/>
            </p:cNvSpPr>
            <p:nvPr/>
          </p:nvSpPr>
          <p:spPr bwMode="auto">
            <a:xfrm rot="10464115" flipH="1">
              <a:off x="480828" y="3268268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8" name="Oval 240"/>
            <p:cNvSpPr>
              <a:spLocks noChangeArrowheads="1"/>
            </p:cNvSpPr>
            <p:nvPr/>
          </p:nvSpPr>
          <p:spPr bwMode="auto">
            <a:xfrm rot="10464115" flipH="1">
              <a:off x="567193" y="3253416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99" name="Oval 244"/>
            <p:cNvSpPr>
              <a:spLocks noChangeArrowheads="1"/>
            </p:cNvSpPr>
            <p:nvPr/>
          </p:nvSpPr>
          <p:spPr bwMode="auto">
            <a:xfrm rot="10464115" flipH="1">
              <a:off x="659516" y="3238564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0" name="Oval 248"/>
            <p:cNvSpPr>
              <a:spLocks noChangeArrowheads="1"/>
            </p:cNvSpPr>
            <p:nvPr/>
          </p:nvSpPr>
          <p:spPr bwMode="auto">
            <a:xfrm rot="10464115" flipH="1">
              <a:off x="751839" y="321480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1" name="Oval 252"/>
            <p:cNvSpPr>
              <a:spLocks noChangeArrowheads="1"/>
            </p:cNvSpPr>
            <p:nvPr/>
          </p:nvSpPr>
          <p:spPr bwMode="auto">
            <a:xfrm rot="10464115" flipH="1">
              <a:off x="838207" y="319697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2" name="Oval 256"/>
            <p:cNvSpPr>
              <a:spLocks noChangeArrowheads="1"/>
            </p:cNvSpPr>
            <p:nvPr/>
          </p:nvSpPr>
          <p:spPr bwMode="auto">
            <a:xfrm rot="10464115" flipH="1">
              <a:off x="930530" y="318212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3" name="Oval 260"/>
            <p:cNvSpPr>
              <a:spLocks noChangeArrowheads="1"/>
            </p:cNvSpPr>
            <p:nvPr/>
          </p:nvSpPr>
          <p:spPr bwMode="auto">
            <a:xfrm rot="10464115" flipH="1">
              <a:off x="1019875" y="3167275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4" name="Oval 264"/>
            <p:cNvSpPr>
              <a:spLocks noChangeArrowheads="1"/>
            </p:cNvSpPr>
            <p:nvPr/>
          </p:nvSpPr>
          <p:spPr bwMode="auto">
            <a:xfrm rot="10464115" flipH="1">
              <a:off x="1106241" y="315836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5" name="Oval 268"/>
            <p:cNvSpPr>
              <a:spLocks noChangeArrowheads="1"/>
            </p:cNvSpPr>
            <p:nvPr/>
          </p:nvSpPr>
          <p:spPr bwMode="auto">
            <a:xfrm rot="10464115" flipH="1">
              <a:off x="1207500" y="315242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6" name="Oval 272"/>
            <p:cNvSpPr>
              <a:spLocks noChangeArrowheads="1"/>
            </p:cNvSpPr>
            <p:nvPr/>
          </p:nvSpPr>
          <p:spPr bwMode="auto">
            <a:xfrm rot="10464115" flipH="1">
              <a:off x="1297666" y="312556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7" name="Oval 276"/>
            <p:cNvSpPr>
              <a:spLocks noChangeArrowheads="1"/>
            </p:cNvSpPr>
            <p:nvPr/>
          </p:nvSpPr>
          <p:spPr bwMode="auto">
            <a:xfrm rot="10464115" flipH="1">
              <a:off x="1387011" y="3119620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8" name="Oval 280"/>
            <p:cNvSpPr>
              <a:spLocks noChangeArrowheads="1"/>
            </p:cNvSpPr>
            <p:nvPr/>
          </p:nvSpPr>
          <p:spPr bwMode="auto">
            <a:xfrm rot="10464115" flipH="1">
              <a:off x="1479334" y="311368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09" name="Oval 284"/>
            <p:cNvSpPr>
              <a:spLocks noChangeArrowheads="1"/>
            </p:cNvSpPr>
            <p:nvPr/>
          </p:nvSpPr>
          <p:spPr bwMode="auto">
            <a:xfrm rot="10464115" flipH="1">
              <a:off x="1577613" y="3101798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0" name="Oval 288"/>
            <p:cNvSpPr>
              <a:spLocks noChangeArrowheads="1"/>
            </p:cNvSpPr>
            <p:nvPr/>
          </p:nvSpPr>
          <p:spPr bwMode="auto">
            <a:xfrm rot="10464115" flipH="1">
              <a:off x="1669937" y="3098828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1" name="Oval 292"/>
            <p:cNvSpPr>
              <a:spLocks noChangeArrowheads="1"/>
            </p:cNvSpPr>
            <p:nvPr/>
          </p:nvSpPr>
          <p:spPr bwMode="auto">
            <a:xfrm rot="10464115" flipH="1">
              <a:off x="1765239" y="309288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2" name="Oval 296"/>
            <p:cNvSpPr>
              <a:spLocks noChangeArrowheads="1"/>
            </p:cNvSpPr>
            <p:nvPr/>
          </p:nvSpPr>
          <p:spPr bwMode="auto">
            <a:xfrm rot="10464115" flipH="1">
              <a:off x="1854583" y="308694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3" name="Oval 304"/>
            <p:cNvSpPr>
              <a:spLocks noChangeArrowheads="1"/>
            </p:cNvSpPr>
            <p:nvPr/>
          </p:nvSpPr>
          <p:spPr bwMode="auto">
            <a:xfrm rot="10464115" flipH="1">
              <a:off x="2322652" y="307555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4" name="Oval 308"/>
            <p:cNvSpPr>
              <a:spLocks noChangeArrowheads="1"/>
            </p:cNvSpPr>
            <p:nvPr/>
          </p:nvSpPr>
          <p:spPr bwMode="auto">
            <a:xfrm rot="10464115" flipH="1">
              <a:off x="2414974" y="3072590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5" name="Oval 312"/>
            <p:cNvSpPr>
              <a:spLocks noChangeArrowheads="1"/>
            </p:cNvSpPr>
            <p:nvPr/>
          </p:nvSpPr>
          <p:spPr bwMode="auto">
            <a:xfrm rot="10464115" flipH="1">
              <a:off x="2504321" y="307853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6" name="Oval 317"/>
            <p:cNvSpPr>
              <a:spLocks noChangeArrowheads="1"/>
            </p:cNvSpPr>
            <p:nvPr/>
          </p:nvSpPr>
          <p:spPr bwMode="auto">
            <a:xfrm rot="10464115" flipH="1">
              <a:off x="2597141" y="3081996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7" name="Oval 321"/>
            <p:cNvSpPr>
              <a:spLocks noChangeArrowheads="1"/>
            </p:cNvSpPr>
            <p:nvPr/>
          </p:nvSpPr>
          <p:spPr bwMode="auto">
            <a:xfrm rot="10464115" flipH="1">
              <a:off x="2689959" y="3079521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8" name="Oval 377"/>
            <p:cNvSpPr>
              <a:spLocks noChangeArrowheads="1"/>
            </p:cNvSpPr>
            <p:nvPr/>
          </p:nvSpPr>
          <p:spPr bwMode="auto">
            <a:xfrm rot="11013201" flipH="1">
              <a:off x="3059306" y="308615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19" name="Oval 381"/>
            <p:cNvSpPr>
              <a:spLocks noChangeArrowheads="1"/>
            </p:cNvSpPr>
            <p:nvPr/>
          </p:nvSpPr>
          <p:spPr bwMode="auto">
            <a:xfrm rot="11013201" flipH="1">
              <a:off x="2969962" y="308615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0" name="Oval 385"/>
            <p:cNvSpPr>
              <a:spLocks noChangeArrowheads="1"/>
            </p:cNvSpPr>
            <p:nvPr/>
          </p:nvSpPr>
          <p:spPr bwMode="auto">
            <a:xfrm rot="11013201" flipH="1">
              <a:off x="2880617" y="308615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1" name="Oval 389"/>
            <p:cNvSpPr>
              <a:spLocks noChangeArrowheads="1"/>
            </p:cNvSpPr>
            <p:nvPr/>
          </p:nvSpPr>
          <p:spPr bwMode="auto">
            <a:xfrm rot="11013201" flipH="1">
              <a:off x="2782337" y="308615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2" name="Oval 216"/>
            <p:cNvSpPr>
              <a:spLocks noChangeArrowheads="1"/>
            </p:cNvSpPr>
            <p:nvPr/>
          </p:nvSpPr>
          <p:spPr bwMode="auto">
            <a:xfrm rot="335885">
              <a:off x="3415652" y="277080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3" name="Oval 220"/>
            <p:cNvSpPr>
              <a:spLocks noChangeArrowheads="1"/>
            </p:cNvSpPr>
            <p:nvPr/>
          </p:nvSpPr>
          <p:spPr bwMode="auto">
            <a:xfrm rot="335885">
              <a:off x="3323328" y="277080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4" name="Oval 224"/>
            <p:cNvSpPr>
              <a:spLocks noChangeArrowheads="1"/>
            </p:cNvSpPr>
            <p:nvPr/>
          </p:nvSpPr>
          <p:spPr bwMode="auto">
            <a:xfrm rot="335885">
              <a:off x="3233983" y="277080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5" name="Oval 228"/>
            <p:cNvSpPr>
              <a:spLocks noChangeArrowheads="1"/>
            </p:cNvSpPr>
            <p:nvPr/>
          </p:nvSpPr>
          <p:spPr bwMode="auto">
            <a:xfrm rot="335885">
              <a:off x="3138682" y="2770803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6" name="Oval 377"/>
            <p:cNvSpPr>
              <a:spLocks noChangeArrowheads="1"/>
            </p:cNvSpPr>
            <p:nvPr/>
          </p:nvSpPr>
          <p:spPr bwMode="auto">
            <a:xfrm rot="11013201" flipH="1">
              <a:off x="3414214" y="309026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7" name="Oval 381"/>
            <p:cNvSpPr>
              <a:spLocks noChangeArrowheads="1"/>
            </p:cNvSpPr>
            <p:nvPr/>
          </p:nvSpPr>
          <p:spPr bwMode="auto">
            <a:xfrm rot="11013201" flipH="1">
              <a:off x="3324870" y="309026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8" name="Oval 385"/>
            <p:cNvSpPr>
              <a:spLocks noChangeArrowheads="1"/>
            </p:cNvSpPr>
            <p:nvPr/>
          </p:nvSpPr>
          <p:spPr bwMode="auto">
            <a:xfrm rot="11013201" flipH="1">
              <a:off x="3235525" y="309026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29" name="Oval 389"/>
            <p:cNvSpPr>
              <a:spLocks noChangeArrowheads="1"/>
            </p:cNvSpPr>
            <p:nvPr/>
          </p:nvSpPr>
          <p:spPr bwMode="auto">
            <a:xfrm rot="11013201" flipH="1">
              <a:off x="3137245" y="309026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0" name="Oval 216"/>
            <p:cNvSpPr>
              <a:spLocks noChangeArrowheads="1"/>
            </p:cNvSpPr>
            <p:nvPr/>
          </p:nvSpPr>
          <p:spPr bwMode="auto">
            <a:xfrm rot="335885">
              <a:off x="3686405" y="277049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1" name="Oval 220"/>
            <p:cNvSpPr>
              <a:spLocks noChangeArrowheads="1"/>
            </p:cNvSpPr>
            <p:nvPr/>
          </p:nvSpPr>
          <p:spPr bwMode="auto">
            <a:xfrm rot="335885">
              <a:off x="3594082" y="277049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2" name="Oval 224"/>
            <p:cNvSpPr>
              <a:spLocks noChangeArrowheads="1"/>
            </p:cNvSpPr>
            <p:nvPr/>
          </p:nvSpPr>
          <p:spPr bwMode="auto">
            <a:xfrm rot="335885">
              <a:off x="3504737" y="277049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3" name="Oval 377"/>
            <p:cNvSpPr>
              <a:spLocks noChangeArrowheads="1"/>
            </p:cNvSpPr>
            <p:nvPr/>
          </p:nvSpPr>
          <p:spPr bwMode="auto">
            <a:xfrm rot="11013201" flipH="1">
              <a:off x="3684968" y="3089964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4" name="Oval 381"/>
            <p:cNvSpPr>
              <a:spLocks noChangeArrowheads="1"/>
            </p:cNvSpPr>
            <p:nvPr/>
          </p:nvSpPr>
          <p:spPr bwMode="auto">
            <a:xfrm rot="11013201" flipH="1">
              <a:off x="3595625" y="3089964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5" name="Oval 385"/>
            <p:cNvSpPr>
              <a:spLocks noChangeArrowheads="1"/>
            </p:cNvSpPr>
            <p:nvPr/>
          </p:nvSpPr>
          <p:spPr bwMode="auto">
            <a:xfrm rot="11013201" flipH="1">
              <a:off x="3506279" y="3089964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6" name="Oval 216"/>
            <p:cNvSpPr>
              <a:spLocks noChangeArrowheads="1"/>
            </p:cNvSpPr>
            <p:nvPr/>
          </p:nvSpPr>
          <p:spPr bwMode="auto">
            <a:xfrm rot="335885">
              <a:off x="4041313" y="2774610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7" name="Oval 220"/>
            <p:cNvSpPr>
              <a:spLocks noChangeArrowheads="1"/>
            </p:cNvSpPr>
            <p:nvPr/>
          </p:nvSpPr>
          <p:spPr bwMode="auto">
            <a:xfrm rot="335885">
              <a:off x="3948990" y="2774610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8" name="Oval 224"/>
            <p:cNvSpPr>
              <a:spLocks noChangeArrowheads="1"/>
            </p:cNvSpPr>
            <p:nvPr/>
          </p:nvSpPr>
          <p:spPr bwMode="auto">
            <a:xfrm rot="335885">
              <a:off x="3859646" y="2774610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39" name="Oval 228"/>
            <p:cNvSpPr>
              <a:spLocks noChangeArrowheads="1"/>
            </p:cNvSpPr>
            <p:nvPr/>
          </p:nvSpPr>
          <p:spPr bwMode="auto">
            <a:xfrm rot="335885">
              <a:off x="3764345" y="2774610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0" name="Oval 377"/>
            <p:cNvSpPr>
              <a:spLocks noChangeArrowheads="1"/>
            </p:cNvSpPr>
            <p:nvPr/>
          </p:nvSpPr>
          <p:spPr bwMode="auto">
            <a:xfrm rot="11013201" flipH="1">
              <a:off x="4039877" y="3094076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1" name="Oval 381"/>
            <p:cNvSpPr>
              <a:spLocks noChangeArrowheads="1"/>
            </p:cNvSpPr>
            <p:nvPr/>
          </p:nvSpPr>
          <p:spPr bwMode="auto">
            <a:xfrm rot="11013201" flipH="1">
              <a:off x="3950533" y="3094076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2" name="Oval 385"/>
            <p:cNvSpPr>
              <a:spLocks noChangeArrowheads="1"/>
            </p:cNvSpPr>
            <p:nvPr/>
          </p:nvSpPr>
          <p:spPr bwMode="auto">
            <a:xfrm rot="11013201" flipH="1">
              <a:off x="3861187" y="3094076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3" name="Oval 389"/>
            <p:cNvSpPr>
              <a:spLocks noChangeArrowheads="1"/>
            </p:cNvSpPr>
            <p:nvPr/>
          </p:nvSpPr>
          <p:spPr bwMode="auto">
            <a:xfrm rot="11013201" flipH="1">
              <a:off x="3762907" y="3094076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4" name="Oval 216"/>
            <p:cNvSpPr>
              <a:spLocks noChangeArrowheads="1"/>
            </p:cNvSpPr>
            <p:nvPr/>
          </p:nvSpPr>
          <p:spPr bwMode="auto">
            <a:xfrm rot="335885">
              <a:off x="4234404" y="277067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5" name="Oval 220"/>
            <p:cNvSpPr>
              <a:spLocks noChangeArrowheads="1"/>
            </p:cNvSpPr>
            <p:nvPr/>
          </p:nvSpPr>
          <p:spPr bwMode="auto">
            <a:xfrm rot="335885">
              <a:off x="4142081" y="2770677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6" name="Oval 216"/>
            <p:cNvSpPr>
              <a:spLocks noChangeArrowheads="1"/>
            </p:cNvSpPr>
            <p:nvPr/>
          </p:nvSpPr>
          <p:spPr bwMode="auto">
            <a:xfrm rot="335885">
              <a:off x="4589312" y="277478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7" name="Oval 220"/>
            <p:cNvSpPr>
              <a:spLocks noChangeArrowheads="1"/>
            </p:cNvSpPr>
            <p:nvPr/>
          </p:nvSpPr>
          <p:spPr bwMode="auto">
            <a:xfrm rot="335885">
              <a:off x="4496990" y="277478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8" name="Oval 224"/>
            <p:cNvSpPr>
              <a:spLocks noChangeArrowheads="1"/>
            </p:cNvSpPr>
            <p:nvPr/>
          </p:nvSpPr>
          <p:spPr bwMode="auto">
            <a:xfrm rot="335885">
              <a:off x="4407645" y="277478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49" name="Oval 228"/>
            <p:cNvSpPr>
              <a:spLocks noChangeArrowheads="1"/>
            </p:cNvSpPr>
            <p:nvPr/>
          </p:nvSpPr>
          <p:spPr bwMode="auto">
            <a:xfrm rot="335885">
              <a:off x="4312344" y="2774789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50" name="Oval 220"/>
            <p:cNvSpPr>
              <a:spLocks noChangeArrowheads="1"/>
            </p:cNvSpPr>
            <p:nvPr/>
          </p:nvSpPr>
          <p:spPr bwMode="auto">
            <a:xfrm rot="335885">
              <a:off x="4767744" y="2774484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151" name="Oval 224"/>
            <p:cNvSpPr>
              <a:spLocks noChangeArrowheads="1"/>
            </p:cNvSpPr>
            <p:nvPr/>
          </p:nvSpPr>
          <p:spPr bwMode="auto">
            <a:xfrm rot="335885">
              <a:off x="4678399" y="2774484"/>
              <a:ext cx="83389" cy="5153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8B3D9A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endParaRPr>
            </a:p>
          </p:txBody>
        </p:sp>
      </p:grpSp>
      <p:sp>
        <p:nvSpPr>
          <p:cNvPr id="53300" name="Freeform 33"/>
          <p:cNvSpPr>
            <a:spLocks/>
          </p:cNvSpPr>
          <p:nvPr/>
        </p:nvSpPr>
        <p:spPr bwMode="auto">
          <a:xfrm>
            <a:off x="5389564" y="1423988"/>
            <a:ext cx="536575" cy="1433512"/>
          </a:xfrm>
          <a:custGeom>
            <a:avLst/>
            <a:gdLst>
              <a:gd name="T0" fmla="*/ 0 w 499273"/>
              <a:gd name="T1" fmla="*/ 0 h 1357576"/>
              <a:gd name="T2" fmla="*/ 58983229 w 499273"/>
              <a:gd name="T3" fmla="*/ 19951267 h 1357576"/>
              <a:gd name="T4" fmla="*/ 59653328 w 499273"/>
              <a:gd name="T5" fmla="*/ 50293588 h 1357576"/>
              <a:gd name="T6" fmla="*/ 0 60000 65536"/>
              <a:gd name="T7" fmla="*/ 0 60000 65536"/>
              <a:gd name="T8" fmla="*/ 0 60000 65536"/>
              <a:gd name="T9" fmla="*/ 0 w 499273"/>
              <a:gd name="T10" fmla="*/ 0 h 1357576"/>
              <a:gd name="T11" fmla="*/ 499273 w 499273"/>
              <a:gd name="T12" fmla="*/ 1357576 h 13575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273" h="1357576">
                <a:moveTo>
                  <a:pt x="0" y="0"/>
                </a:moveTo>
                <a:lnTo>
                  <a:pt x="493664" y="538543"/>
                </a:lnTo>
                <a:cubicBezTo>
                  <a:pt x="495534" y="811554"/>
                  <a:pt x="497403" y="1084565"/>
                  <a:pt x="499273" y="1357576"/>
                </a:cubicBezTo>
              </a:path>
            </a:pathLst>
          </a:custGeom>
          <a:noFill/>
          <a:ln w="76200">
            <a:solidFill>
              <a:srgbClr val="7CC23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301" name="Freeform 35"/>
          <p:cNvSpPr>
            <a:spLocks/>
          </p:cNvSpPr>
          <p:nvPr/>
        </p:nvSpPr>
        <p:spPr bwMode="auto">
          <a:xfrm flipH="1">
            <a:off x="6037263" y="1419225"/>
            <a:ext cx="519112" cy="1441450"/>
          </a:xfrm>
          <a:custGeom>
            <a:avLst/>
            <a:gdLst>
              <a:gd name="T0" fmla="*/ 0 w 484562"/>
              <a:gd name="T1" fmla="*/ 0 h 1363502"/>
              <a:gd name="T2" fmla="*/ 45545878 w 484562"/>
              <a:gd name="T3" fmla="*/ 21678501 h 1363502"/>
              <a:gd name="T4" fmla="*/ 45402398 w 484562"/>
              <a:gd name="T5" fmla="*/ 53473495 h 136350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84562" h="1363502">
                <a:moveTo>
                  <a:pt x="0" y="0"/>
                </a:moveTo>
                <a:lnTo>
                  <a:pt x="484154" y="552774"/>
                </a:lnTo>
                <a:cubicBezTo>
                  <a:pt x="486024" y="825785"/>
                  <a:pt x="480760" y="1090491"/>
                  <a:pt x="482630" y="1363502"/>
                </a:cubicBezTo>
              </a:path>
            </a:pathLst>
          </a:custGeom>
          <a:noFill/>
          <a:ln w="76200">
            <a:solidFill>
              <a:srgbClr val="7CC23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3302" name="Oval 395"/>
          <p:cNvSpPr>
            <a:spLocks noChangeArrowheads="1"/>
          </p:cNvSpPr>
          <p:nvPr/>
        </p:nvSpPr>
        <p:spPr bwMode="auto">
          <a:xfrm>
            <a:off x="6629400" y="3944939"/>
            <a:ext cx="623888" cy="579437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91440" rIns="0" bIns="0" anchor="b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PI3K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B3D9A"/>
              </a:buClr>
              <a:buSzTx/>
              <a:buFont typeface="Arial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delta</a:t>
            </a:r>
          </a:p>
        </p:txBody>
      </p:sp>
      <p:sp>
        <p:nvSpPr>
          <p:cNvPr id="53303" name="Oval 377"/>
          <p:cNvSpPr>
            <a:spLocks noChangeArrowheads="1"/>
          </p:cNvSpPr>
          <p:nvPr/>
        </p:nvSpPr>
        <p:spPr bwMode="auto">
          <a:xfrm rot="11013201" flipH="1">
            <a:off x="8302625" y="2625726"/>
            <a:ext cx="90488" cy="55563"/>
          </a:xfrm>
          <a:prstGeom prst="ellipse">
            <a:avLst/>
          </a:prstGeom>
          <a:solidFill>
            <a:srgbClr val="58C4F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304" name="Oval 381"/>
          <p:cNvSpPr>
            <a:spLocks noChangeArrowheads="1"/>
          </p:cNvSpPr>
          <p:nvPr/>
        </p:nvSpPr>
        <p:spPr bwMode="auto">
          <a:xfrm rot="11013201" flipH="1">
            <a:off x="8496300" y="2625726"/>
            <a:ext cx="90488" cy="53975"/>
          </a:xfrm>
          <a:prstGeom prst="ellipse">
            <a:avLst/>
          </a:prstGeom>
          <a:solidFill>
            <a:srgbClr val="58C4F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305" name="Oval 385"/>
          <p:cNvSpPr>
            <a:spLocks noChangeArrowheads="1"/>
          </p:cNvSpPr>
          <p:nvPr/>
        </p:nvSpPr>
        <p:spPr bwMode="auto">
          <a:xfrm rot="11013201" flipH="1">
            <a:off x="8401050" y="2625726"/>
            <a:ext cx="90488" cy="53975"/>
          </a:xfrm>
          <a:prstGeom prst="ellipse">
            <a:avLst/>
          </a:prstGeom>
          <a:solidFill>
            <a:srgbClr val="58C4F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306" name="Oval 381"/>
          <p:cNvSpPr>
            <a:spLocks noChangeArrowheads="1"/>
          </p:cNvSpPr>
          <p:nvPr/>
        </p:nvSpPr>
        <p:spPr bwMode="auto">
          <a:xfrm rot="11013201" flipH="1">
            <a:off x="8205789" y="2625726"/>
            <a:ext cx="90487" cy="53975"/>
          </a:xfrm>
          <a:prstGeom prst="ellipse">
            <a:avLst/>
          </a:prstGeom>
          <a:solidFill>
            <a:srgbClr val="58C4F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307" name="Oval 381"/>
          <p:cNvSpPr>
            <a:spLocks noChangeArrowheads="1"/>
          </p:cNvSpPr>
          <p:nvPr/>
        </p:nvSpPr>
        <p:spPr bwMode="auto">
          <a:xfrm rot="11013201" flipH="1">
            <a:off x="8108950" y="2625726"/>
            <a:ext cx="90488" cy="53975"/>
          </a:xfrm>
          <a:prstGeom prst="ellipse">
            <a:avLst/>
          </a:prstGeom>
          <a:solidFill>
            <a:srgbClr val="58C4F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308" name="Oval 381"/>
          <p:cNvSpPr>
            <a:spLocks noChangeArrowheads="1"/>
          </p:cNvSpPr>
          <p:nvPr/>
        </p:nvSpPr>
        <p:spPr bwMode="auto">
          <a:xfrm rot="11013201" flipH="1">
            <a:off x="8007350" y="2625726"/>
            <a:ext cx="90488" cy="53975"/>
          </a:xfrm>
          <a:prstGeom prst="ellipse">
            <a:avLst/>
          </a:prstGeom>
          <a:solidFill>
            <a:srgbClr val="58C4F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309" name="Oval 381"/>
          <p:cNvSpPr>
            <a:spLocks noChangeArrowheads="1"/>
          </p:cNvSpPr>
          <p:nvPr/>
        </p:nvSpPr>
        <p:spPr bwMode="auto">
          <a:xfrm rot="11013201" flipH="1">
            <a:off x="7923213" y="2625726"/>
            <a:ext cx="88900" cy="53975"/>
          </a:xfrm>
          <a:prstGeom prst="ellipse">
            <a:avLst/>
          </a:prstGeom>
          <a:solidFill>
            <a:srgbClr val="58C4F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310" name="Oval 381"/>
          <p:cNvSpPr>
            <a:spLocks noChangeArrowheads="1"/>
          </p:cNvSpPr>
          <p:nvPr/>
        </p:nvSpPr>
        <p:spPr bwMode="auto">
          <a:xfrm rot="11013201" flipH="1">
            <a:off x="7826375" y="2625726"/>
            <a:ext cx="88900" cy="53975"/>
          </a:xfrm>
          <a:prstGeom prst="ellipse">
            <a:avLst/>
          </a:prstGeom>
          <a:solidFill>
            <a:srgbClr val="58C4F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rgbClr val="8B3D9A"/>
              </a:buClr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3311" name="Rectangle 1027"/>
          <p:cNvSpPr>
            <a:spLocks noChangeArrowheads="1"/>
          </p:cNvSpPr>
          <p:nvPr/>
        </p:nvSpPr>
        <p:spPr bwMode="auto">
          <a:xfrm>
            <a:off x="60845" y="6390177"/>
            <a:ext cx="109728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91440" bIns="91440" anchor="b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Woyach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 JA et al.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Blood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 2012;120(6):1175-84.</a:t>
            </a:r>
          </a:p>
        </p:txBody>
      </p:sp>
    </p:spTree>
    <p:extLst>
      <p:ext uri="{BB962C8B-B14F-4D97-AF65-F5344CB8AC3E}">
        <p14:creationId xmlns:p14="http://schemas.microsoft.com/office/powerpoint/2010/main" val="1822421674"/>
      </p:ext>
    </p:extLst>
  </p:cSld>
  <p:clrMapOvr>
    <a:masterClrMapping/>
  </p:clrMapOvr>
  <p:transition spd="slow"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C00DBB2-F3DF-5D4D-8E21-9DCF46E65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208" y="1376479"/>
            <a:ext cx="4702560" cy="2964669"/>
          </a:xfrm>
          <a:prstGeom prst="rect">
            <a:avLst/>
          </a:prstGeom>
        </p:spPr>
      </p:pic>
      <p:sp>
        <p:nvSpPr>
          <p:cNvPr id="7" name="Rectangle 33">
            <a:extLst>
              <a:ext uri="{FF2B5EF4-FFF2-40B4-BE49-F238E27FC236}">
                <a16:creationId xmlns:a16="http://schemas.microsoft.com/office/drawing/2014/main" id="{DD10B1BC-3F39-F244-AC2B-485AC9D013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499" y="4724400"/>
            <a:ext cx="8001000" cy="151260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sp>
        <p:nvSpPr>
          <p:cNvPr id="12" name="Title 2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RESONATE PFS in Ibrutinib Arm: Subgroups with Del(17p) or Del(11q) 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4294967295"/>
          </p:nvPr>
        </p:nvSpPr>
        <p:spPr>
          <a:xfrm>
            <a:off x="7080250" y="1981200"/>
            <a:ext cx="3141662" cy="21336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3-year PFS rates:</a:t>
            </a:r>
          </a:p>
          <a:p>
            <a:pPr marL="557206" lvl="1" indent="-257175">
              <a:buFont typeface="Rockwell" panose="02060603020205020403" pitchFamily="18" charset="0"/>
              <a:buChar char="–"/>
            </a:pPr>
            <a:r>
              <a:rPr lang="en-US" sz="2200" dirty="0"/>
              <a:t>Del(17p): 53%</a:t>
            </a:r>
          </a:p>
          <a:p>
            <a:pPr marL="557206" lvl="1" indent="-257175">
              <a:buFont typeface="Rockwell" panose="02060603020205020403" pitchFamily="18" charset="0"/>
              <a:buChar char="–"/>
            </a:pPr>
            <a:r>
              <a:rPr lang="en-US" sz="2200" dirty="0"/>
              <a:t>Del(11q): 66% </a:t>
            </a:r>
          </a:p>
          <a:p>
            <a:pPr marL="557206" lvl="1" indent="-257175">
              <a:buFont typeface="Rockwell" panose="02060603020205020403" pitchFamily="18" charset="0"/>
              <a:buChar char="–"/>
            </a:pPr>
            <a:r>
              <a:rPr lang="en-US" sz="2200" dirty="0"/>
              <a:t>Neither: 58%</a:t>
            </a:r>
            <a:endParaRPr lang="en-US" sz="2200" dirty="0">
              <a:solidFill>
                <a:srgbClr val="336699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964651"/>
              </p:ext>
            </p:extLst>
          </p:nvPr>
        </p:nvGraphicFramePr>
        <p:xfrm>
          <a:off x="2196822" y="4807808"/>
          <a:ext cx="7798355" cy="1348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49085">
                  <a:extLst>
                    <a:ext uri="{9D8B030D-6E8A-4147-A177-3AD203B41FA5}">
                      <a16:colId xmlns:a16="http://schemas.microsoft.com/office/drawing/2014/main" val="2254845237"/>
                    </a:ext>
                  </a:extLst>
                </a:gridCol>
                <a:gridCol w="1599691">
                  <a:extLst>
                    <a:ext uri="{9D8B030D-6E8A-4147-A177-3AD203B41FA5}">
                      <a16:colId xmlns:a16="http://schemas.microsoft.com/office/drawing/2014/main" val="840321245"/>
                    </a:ext>
                  </a:extLst>
                </a:gridCol>
                <a:gridCol w="1893884">
                  <a:extLst>
                    <a:ext uri="{9D8B030D-6E8A-4147-A177-3AD203B41FA5}">
                      <a16:colId xmlns:a16="http://schemas.microsoft.com/office/drawing/2014/main" val="2809862087"/>
                    </a:ext>
                  </a:extLst>
                </a:gridCol>
                <a:gridCol w="2055695">
                  <a:extLst>
                    <a:ext uri="{9D8B030D-6E8A-4147-A177-3AD203B41FA5}">
                      <a16:colId xmlns:a16="http://schemas.microsoft.com/office/drawing/2014/main" val="1380117170"/>
                    </a:ext>
                  </a:extLst>
                </a:gridCol>
              </a:tblGrid>
              <a:tr h="415591"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rgbClr val="F8F8F8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b="1" i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</a:t>
                      </a:r>
                    </a:p>
                  </a:txBody>
                  <a:tcPr marL="34290" marR="34290" marT="6858" marB="685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Del(17p),</a:t>
                      </a:r>
                      <a:br>
                        <a:rPr lang="en-US" sz="1400" b="1" i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1" i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= 59</a:t>
                      </a:r>
                    </a:p>
                  </a:txBody>
                  <a:tcPr marL="34290" marR="34290" marT="6858" marB="685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Del(11q)/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n-US" sz="1400" b="1" i="0" baseline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Del(17p), n = 50</a:t>
                      </a:r>
                      <a:endParaRPr lang="en-US" sz="1400" b="1" i="0" dirty="0">
                        <a:solidFill>
                          <a:srgbClr val="F8F8F8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290" marR="34290" marT="6858" marB="685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Del(17p)/</a:t>
                      </a:r>
                      <a:br>
                        <a:rPr lang="en-US" sz="1400" b="1" i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1" i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n-US" sz="1400" b="1" i="0" baseline="0" dirty="0">
                          <a:solidFill>
                            <a:srgbClr val="F8F8F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Del(11q), n = 81</a:t>
                      </a:r>
                      <a:endParaRPr lang="en-US" sz="1400" b="1" i="0" dirty="0">
                        <a:solidFill>
                          <a:srgbClr val="F8F8F8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290" marR="34290" marT="6858" marB="685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090044"/>
                  </a:ext>
                </a:extLst>
              </a:tr>
              <a:tr h="199325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 prior therapies 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63769"/>
                  </a:ext>
                </a:extLst>
              </a:tr>
              <a:tr h="199325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≥3 prior therapies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54%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54%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48%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417642"/>
                  </a:ext>
                </a:extLst>
              </a:tr>
              <a:tr h="199325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Bulky disease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63%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74%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59%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04049"/>
                  </a:ext>
                </a:extLst>
              </a:tr>
              <a:tr h="199325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Complex</a:t>
                      </a:r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karyotype</a:t>
                      </a:r>
                      <a:endParaRPr lang="en-US" sz="1400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19/45 (42%)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9/40 (23%)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10/66 (15%)</a:t>
                      </a:r>
                    </a:p>
                  </a:txBody>
                  <a:tcPr marL="34290" marR="34290" marT="6858" marB="68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12617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47BCC7E-208D-374D-9A81-6356C9A72A38}"/>
              </a:ext>
            </a:extLst>
          </p:cNvPr>
          <p:cNvSpPr txBox="1"/>
          <p:nvPr/>
        </p:nvSpPr>
        <p:spPr>
          <a:xfrm>
            <a:off x="1970088" y="4353173"/>
            <a:ext cx="44086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Time (months)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02E030-9DDE-F84A-BF63-98282BB55D98}"/>
              </a:ext>
            </a:extLst>
          </p:cNvPr>
          <p:cNvSpPr txBox="1"/>
          <p:nvPr/>
        </p:nvSpPr>
        <p:spPr>
          <a:xfrm rot="16200000">
            <a:off x="-23174" y="2609254"/>
            <a:ext cx="27887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PFS (%)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40C9A3-ECF4-2949-8864-A3812D486A58}"/>
              </a:ext>
            </a:extLst>
          </p:cNvPr>
          <p:cNvSpPr txBox="1"/>
          <p:nvPr/>
        </p:nvSpPr>
        <p:spPr>
          <a:xfrm>
            <a:off x="4049208" y="3276600"/>
            <a:ext cx="28955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Del(17p) (n = 59)</a:t>
            </a:r>
          </a:p>
          <a:p>
            <a:r>
              <a:rPr lang="en-US" sz="1400" dirty="0"/>
              <a:t>Del(11q)/No Del(17p) (n = 50)</a:t>
            </a:r>
          </a:p>
          <a:p>
            <a:r>
              <a:rPr lang="en-US" sz="1400" dirty="0"/>
              <a:t>No del(17p)/No Del(11q) (n = 81)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73478C2-491C-5F46-85DE-F78E2965D500}"/>
              </a:ext>
            </a:extLst>
          </p:cNvPr>
          <p:cNvCxnSpPr/>
          <p:nvPr/>
        </p:nvCxnSpPr>
        <p:spPr bwMode="auto">
          <a:xfrm>
            <a:off x="3722688" y="3406779"/>
            <a:ext cx="3048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9951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5179521-5BD4-B141-A9C1-737B59A68D20}"/>
              </a:ext>
            </a:extLst>
          </p:cNvPr>
          <p:cNvCxnSpPr/>
          <p:nvPr/>
        </p:nvCxnSpPr>
        <p:spPr bwMode="auto">
          <a:xfrm>
            <a:off x="3722688" y="3626698"/>
            <a:ext cx="3048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B9D62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25D3A42-17ED-6A40-A426-2D3E70FDB02E}"/>
              </a:ext>
            </a:extLst>
          </p:cNvPr>
          <p:cNvCxnSpPr/>
          <p:nvPr/>
        </p:nvCxnSpPr>
        <p:spPr bwMode="auto">
          <a:xfrm>
            <a:off x="3722688" y="3892915"/>
            <a:ext cx="3048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B3EB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6FFDB44-8ABC-2848-8062-556E604C5BDA}"/>
              </a:ext>
            </a:extLst>
          </p:cNvPr>
          <p:cNvSpPr txBox="1"/>
          <p:nvPr/>
        </p:nvSpPr>
        <p:spPr>
          <a:xfrm>
            <a:off x="152400" y="6301223"/>
            <a:ext cx="11430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Byrd JC et al. </a:t>
            </a:r>
            <a:r>
              <a:rPr lang="en-US" sz="1500" i="1" dirty="0"/>
              <a:t>Blood</a:t>
            </a:r>
            <a:r>
              <a:rPr lang="en-US" sz="1500" dirty="0"/>
              <a:t> 2019;[</a:t>
            </a:r>
            <a:r>
              <a:rPr lang="en-US" sz="1500" dirty="0" err="1"/>
              <a:t>Epub</a:t>
            </a:r>
            <a:r>
              <a:rPr lang="en-US" sz="1500" dirty="0"/>
              <a:t> ahead of print]; O'Brien SM et al. </a:t>
            </a:r>
            <a:r>
              <a:rPr lang="en-US" sz="1500" i="1" dirty="0"/>
              <a:t>Am J </a:t>
            </a:r>
            <a:r>
              <a:rPr lang="en-US" sz="1500" i="1" dirty="0" err="1"/>
              <a:t>Hematol</a:t>
            </a:r>
            <a:r>
              <a:rPr lang="en-US" sz="1500" dirty="0"/>
              <a:t> 2019;94:554-62; O'Brien SM et al. </a:t>
            </a:r>
            <a:r>
              <a:rPr lang="en-US" sz="1500" i="1" dirty="0"/>
              <a:t>Proc ASH</a:t>
            </a:r>
            <a:r>
              <a:rPr lang="en-US" sz="1500" dirty="0"/>
              <a:t> 2016;Abstract 233.</a:t>
            </a:r>
          </a:p>
        </p:txBody>
      </p:sp>
    </p:spTree>
    <p:extLst>
      <p:ext uri="{BB962C8B-B14F-4D97-AF65-F5344CB8AC3E}">
        <p14:creationId xmlns:p14="http://schemas.microsoft.com/office/powerpoint/2010/main" val="332035493"/>
      </p:ext>
    </p:extLst>
  </p:cSld>
  <p:clrMapOvr>
    <a:masterClrMapping/>
  </p:clrMapOvr>
  <p:transition spd="slow"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ALLIANCE A041202: Efficacy with Ibrutinib Alone or in Combination with Rituximab Compared to Bendamustine/Rituximab (BR)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Woyach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JA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 Engl J Med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2018;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379(26):2517-28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426C37-9691-044E-9729-180F4596A693}"/>
              </a:ext>
            </a:extLst>
          </p:cNvPr>
          <p:cNvGrpSpPr/>
          <p:nvPr/>
        </p:nvGrpSpPr>
        <p:grpSpPr>
          <a:xfrm>
            <a:off x="1600200" y="1371600"/>
            <a:ext cx="8391376" cy="5082006"/>
            <a:chOff x="1703830" y="1646989"/>
            <a:chExt cx="7371245" cy="4464192"/>
          </a:xfrm>
        </p:grpSpPr>
        <p:pic>
          <p:nvPicPr>
            <p:cNvPr id="9" name="Picture 8" descr="A close up of text on a black background&#13;&#10;&#13;&#10;Description automatically generated">
              <a:extLst>
                <a:ext uri="{FF2B5EF4-FFF2-40B4-BE49-F238E27FC236}">
                  <a16:creationId xmlns:a16="http://schemas.microsoft.com/office/drawing/2014/main" id="{CF026E95-8C79-0142-8747-F3754B9594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7996" y="1676400"/>
              <a:ext cx="6787079" cy="408369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2F6309B-DA12-3944-BB86-47BF0006277C}"/>
                </a:ext>
              </a:extLst>
            </p:cNvPr>
            <p:cNvSpPr txBox="1"/>
            <p:nvPr/>
          </p:nvSpPr>
          <p:spPr>
            <a:xfrm rot="16200000">
              <a:off x="91218" y="3259601"/>
              <a:ext cx="381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Patients who were alive and free from disease progression (%)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C69C3D5-BECB-F840-B3AA-80C3CFE65F2C}"/>
                </a:ext>
              </a:extLst>
            </p:cNvPr>
            <p:cNvSpPr txBox="1"/>
            <p:nvPr/>
          </p:nvSpPr>
          <p:spPr>
            <a:xfrm>
              <a:off x="3996025" y="5772627"/>
              <a:ext cx="381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Months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997589"/>
      </p:ext>
    </p:extLst>
  </p:cSld>
  <p:clrMapOvr>
    <a:masterClrMapping/>
  </p:clrMapOvr>
  <p:transition spd="slow"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3">
            <a:extLst>
              <a:ext uri="{FF2B5EF4-FFF2-40B4-BE49-F238E27FC236}">
                <a16:creationId xmlns:a16="http://schemas.microsoft.com/office/drawing/2014/main" id="{91B7F4CD-F909-C74C-B350-004A741F3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835" y="1867481"/>
            <a:ext cx="10357005" cy="3153284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79874"/>
            <a:ext cx="11351872" cy="1143000"/>
          </a:xfrm>
        </p:spPr>
        <p:txBody>
          <a:bodyPr/>
          <a:lstStyle/>
          <a:p>
            <a:r>
              <a:rPr lang="en-US" sz="2400" dirty="0"/>
              <a:t>ALLIANCE A041202: Safety Results with Ibrutinib Alone or in Combination </a:t>
            </a:r>
            <a:br>
              <a:rPr lang="en-US" sz="2400" dirty="0"/>
            </a:br>
            <a:r>
              <a:rPr lang="en-US" sz="2400" dirty="0"/>
              <a:t>with Rituximab Compared to </a:t>
            </a:r>
            <a:r>
              <a:rPr lang="en-US" sz="2400" dirty="0" err="1"/>
              <a:t>Bendamustine</a:t>
            </a:r>
            <a:r>
              <a:rPr lang="en-US" sz="2400" dirty="0"/>
              <a:t>/Rituximab (BR)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Woyach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JA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 Engl J Med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2018;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379(26):2517-28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graphicFrame>
        <p:nvGraphicFramePr>
          <p:cNvPr id="19" name="Group 217">
            <a:extLst>
              <a:ext uri="{FF2B5EF4-FFF2-40B4-BE49-F238E27FC236}">
                <a16:creationId xmlns:a16="http://schemas.microsoft.com/office/drawing/2014/main" id="{2516EE56-E55A-0E4A-BDB3-02B934273F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290895"/>
              </p:ext>
            </p:extLst>
          </p:nvPr>
        </p:nvGraphicFramePr>
        <p:xfrm>
          <a:off x="1001669" y="2013696"/>
          <a:ext cx="10117336" cy="2860855"/>
        </p:xfrm>
        <a:graphic>
          <a:graphicData uri="http://schemas.openxmlformats.org/drawingml/2006/table">
            <a:tbl>
              <a:tblPr/>
              <a:tblGrid>
                <a:gridCol w="3743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0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4100">
                  <a:extLst>
                    <a:ext uri="{9D8B030D-6E8A-4147-A177-3AD203B41FA5}">
                      <a16:colId xmlns:a16="http://schemas.microsoft.com/office/drawing/2014/main" val="2968032387"/>
                    </a:ext>
                  </a:extLst>
                </a:gridCol>
              </a:tblGrid>
              <a:tr h="577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Adverse events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176)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 alone</a:t>
                      </a:r>
                      <a:b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180)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 + 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181)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36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≥3 hematologic, any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665700"/>
                  </a:ext>
                </a:extLst>
              </a:tr>
              <a:tr h="5736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≥3 nonhematologic, any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969248"/>
                  </a:ext>
                </a:extLst>
              </a:tr>
              <a:tr h="52730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≥3 HTN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689771"/>
                  </a:ext>
                </a:extLst>
              </a:tr>
              <a:tr h="5736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Atrial fibrillation (any grade)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15905CE-E967-D04B-819D-415706DEBCF9}"/>
              </a:ext>
            </a:extLst>
          </p:cNvPr>
          <p:cNvSpPr txBox="1"/>
          <p:nvPr/>
        </p:nvSpPr>
        <p:spPr>
          <a:xfrm>
            <a:off x="944680" y="5166980"/>
            <a:ext cx="4679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HTN = hypertension</a:t>
            </a:r>
          </a:p>
        </p:txBody>
      </p:sp>
    </p:spTree>
    <p:extLst>
      <p:ext uri="{BB962C8B-B14F-4D97-AF65-F5344CB8AC3E}">
        <p14:creationId xmlns:p14="http://schemas.microsoft.com/office/powerpoint/2010/main" val="596751577"/>
      </p:ext>
    </p:extLst>
  </p:cSld>
  <p:clrMapOvr>
    <a:masterClrMapping/>
  </p:clrMapOvr>
  <p:transition spd="slow"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object&#13;&#10;&#13;&#10;Description automatically generated">
            <a:extLst>
              <a:ext uri="{FF2B5EF4-FFF2-40B4-BE49-F238E27FC236}">
                <a16:creationId xmlns:a16="http://schemas.microsoft.com/office/drawing/2014/main" id="{7BDBD54C-0D5A-5140-AD02-99CE705F2C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270" y="1547220"/>
            <a:ext cx="9393529" cy="354379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ECOG-ACRIN-E1912: Up-Front Ibrutinib and Rituximab (IR) Compared to FCR in Younger Patients with CLL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Shanafelt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TD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Proc ASH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2018;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Abstract LBA-4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0DDF2D-1146-5E4F-A67E-D22A0779BBD9}"/>
              </a:ext>
            </a:extLst>
          </p:cNvPr>
          <p:cNvSpPr txBox="1"/>
          <p:nvPr/>
        </p:nvSpPr>
        <p:spPr>
          <a:xfrm>
            <a:off x="1800663" y="1246257"/>
            <a:ext cx="284404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Progression-free survival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BD0B80-772E-0644-A097-F20A91340564}"/>
              </a:ext>
            </a:extLst>
          </p:cNvPr>
          <p:cNvSpPr txBox="1"/>
          <p:nvPr/>
        </p:nvSpPr>
        <p:spPr>
          <a:xfrm>
            <a:off x="7848600" y="1229615"/>
            <a:ext cx="183896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Overall survival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8C7ACB-55A0-0D49-9F50-24D9414DCAF7}"/>
              </a:ext>
            </a:extLst>
          </p:cNvPr>
          <p:cNvSpPr/>
          <p:nvPr/>
        </p:nvSpPr>
        <p:spPr>
          <a:xfrm>
            <a:off x="1072995" y="5331171"/>
            <a:ext cx="989980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IR was also superior to FCR for patients without IGHV mutations (HR = 0.262; 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&lt; 0.0001) but not for those with IGHV mutations (HR = 0.435; 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= 0.07).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FCR was more frequently associated with Grade 3/4 neutropenia (FCR: 44% vs IR: 23%; 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&lt; 0.0001) and infectious complications (FCR: 17.7% vs IR: 7.1%; 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&lt; 0.0001).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455DD9-4DAA-994D-B5A8-9E23DF15DB70}"/>
              </a:ext>
            </a:extLst>
          </p:cNvPr>
          <p:cNvSpPr txBox="1"/>
          <p:nvPr/>
        </p:nvSpPr>
        <p:spPr>
          <a:xfrm>
            <a:off x="2270186" y="4968396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Years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A8FBB1-C077-C147-8369-8535EEFD5B39}"/>
              </a:ext>
            </a:extLst>
          </p:cNvPr>
          <p:cNvSpPr txBox="1"/>
          <p:nvPr/>
        </p:nvSpPr>
        <p:spPr>
          <a:xfrm rot="16200000">
            <a:off x="5541377" y="3307451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Probability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B39314-592C-A142-B0C9-86DF2B1C44B1}"/>
              </a:ext>
            </a:extLst>
          </p:cNvPr>
          <p:cNvSpPr txBox="1"/>
          <p:nvPr/>
        </p:nvSpPr>
        <p:spPr>
          <a:xfrm rot="16200000">
            <a:off x="-136634" y="3331529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Probability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D669F3-218D-C44A-AA7D-18935A3D8EF2}"/>
              </a:ext>
            </a:extLst>
          </p:cNvPr>
          <p:cNvSpPr txBox="1"/>
          <p:nvPr/>
        </p:nvSpPr>
        <p:spPr>
          <a:xfrm>
            <a:off x="7997902" y="4995446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Years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064A7A-401D-9C41-9D5A-41BA422AE2C6}"/>
              </a:ext>
            </a:extLst>
          </p:cNvPr>
          <p:cNvSpPr txBox="1"/>
          <p:nvPr/>
        </p:nvSpPr>
        <p:spPr>
          <a:xfrm>
            <a:off x="1624524" y="3792043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= 1.62 x 10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-6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HR = 0.352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79A94E-764E-014B-BA51-28A027852B0F}"/>
              </a:ext>
            </a:extLst>
          </p:cNvPr>
          <p:cNvSpPr txBox="1"/>
          <p:nvPr/>
        </p:nvSpPr>
        <p:spPr>
          <a:xfrm>
            <a:off x="1981200" y="4280950"/>
            <a:ext cx="3396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Arm A: Ibrutinib (37 events/354 cases)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Arm B: FCR (40 events/175 cases)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0EFC712-F928-D84E-A0E0-0585EE9D3205}"/>
              </a:ext>
            </a:extLst>
          </p:cNvPr>
          <p:cNvCxnSpPr/>
          <p:nvPr/>
        </p:nvCxnSpPr>
        <p:spPr bwMode="auto">
          <a:xfrm>
            <a:off x="1729039" y="4441615"/>
            <a:ext cx="2512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D5BC3E-E763-0B42-9D23-B42DAD6C4867}"/>
              </a:ext>
            </a:extLst>
          </p:cNvPr>
          <p:cNvCxnSpPr/>
          <p:nvPr/>
        </p:nvCxnSpPr>
        <p:spPr bwMode="auto">
          <a:xfrm>
            <a:off x="1729039" y="4664340"/>
            <a:ext cx="2512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2385881-E467-0E42-AF56-B3766FB3AD69}"/>
              </a:ext>
            </a:extLst>
          </p:cNvPr>
          <p:cNvSpPr txBox="1"/>
          <p:nvPr/>
        </p:nvSpPr>
        <p:spPr>
          <a:xfrm>
            <a:off x="7575803" y="4308000"/>
            <a:ext cx="3396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Arm A: Ibrutinib (4 deaths/354 cases)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Arm B: FCR (10 deaths/175 cases)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9DA632-8DEB-5948-92D9-A976723AC151}"/>
              </a:ext>
            </a:extLst>
          </p:cNvPr>
          <p:cNvCxnSpPr/>
          <p:nvPr/>
        </p:nvCxnSpPr>
        <p:spPr bwMode="auto">
          <a:xfrm>
            <a:off x="7323642" y="4446101"/>
            <a:ext cx="2512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FDBC863-2B64-3040-A2C2-993AC35E4E5E}"/>
              </a:ext>
            </a:extLst>
          </p:cNvPr>
          <p:cNvCxnSpPr/>
          <p:nvPr/>
        </p:nvCxnSpPr>
        <p:spPr bwMode="auto">
          <a:xfrm>
            <a:off x="7323642" y="4662131"/>
            <a:ext cx="2512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0E588B2-2E3C-3E4A-B3D1-D62ED4BEA0A3}"/>
              </a:ext>
            </a:extLst>
          </p:cNvPr>
          <p:cNvSpPr txBox="1"/>
          <p:nvPr/>
        </p:nvSpPr>
        <p:spPr>
          <a:xfrm>
            <a:off x="7267495" y="3813793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= 3.22 x 10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-4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HR = 0.168</a:t>
            </a:r>
          </a:p>
        </p:txBody>
      </p:sp>
    </p:spTree>
    <p:extLst>
      <p:ext uri="{BB962C8B-B14F-4D97-AF65-F5344CB8AC3E}">
        <p14:creationId xmlns:p14="http://schemas.microsoft.com/office/powerpoint/2010/main" val="1753613486"/>
      </p:ext>
    </p:extLst>
  </p:cSld>
  <p:clrMapOvr>
    <a:masterClrMapping/>
  </p:clrMapOvr>
  <p:transition spd="slow"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1271BD-551B-964D-A3BE-6A84E6787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65" y="1659981"/>
            <a:ext cx="11878708" cy="39991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7EEA71-189C-5F4D-9B01-C2E796E0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CC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ECOG-E1912: Progression-Free Survival</a:t>
            </a:r>
            <a:endParaRPr lang="en-US" dirty="0">
              <a:solidFill>
                <a:srgbClr val="FFCC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E064E3-5450-4EBD-8E60-000B491E435A}"/>
              </a:ext>
            </a:extLst>
          </p:cNvPr>
          <p:cNvSpPr txBox="1"/>
          <p:nvPr/>
        </p:nvSpPr>
        <p:spPr>
          <a:xfrm>
            <a:off x="609601" y="5829355"/>
            <a:ext cx="280193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HR = 0.35 (95% CI 0.22-0.5)</a:t>
            </a:r>
          </a:p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One-sided </a:t>
            </a:r>
            <a:r>
              <a:rPr kumimoji="0" lang="en-US" sz="15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&lt; 0.00001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A08274-DEE2-4156-85DD-17BC2DA53505}"/>
              </a:ext>
            </a:extLst>
          </p:cNvPr>
          <p:cNvSpPr txBox="1"/>
          <p:nvPr/>
        </p:nvSpPr>
        <p:spPr>
          <a:xfrm>
            <a:off x="5018088" y="1325759"/>
            <a:ext cx="230346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IGHV Unmutated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B62F04-108E-4581-8557-96FE4EAD522C}"/>
              </a:ext>
            </a:extLst>
          </p:cNvPr>
          <p:cNvSpPr txBox="1"/>
          <p:nvPr/>
        </p:nvSpPr>
        <p:spPr>
          <a:xfrm>
            <a:off x="9209010" y="1325759"/>
            <a:ext cx="212883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IGHV Mutated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2CE51E-68AE-4928-8B36-5CA178760920}"/>
              </a:ext>
            </a:extLst>
          </p:cNvPr>
          <p:cNvSpPr txBox="1"/>
          <p:nvPr/>
        </p:nvSpPr>
        <p:spPr>
          <a:xfrm>
            <a:off x="4767430" y="5797605"/>
            <a:ext cx="29494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HR = 0.26 (95% CI 0.14-0.50)</a:t>
            </a:r>
            <a:b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b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One-sided </a:t>
            </a:r>
            <a:r>
              <a:rPr kumimoji="0" lang="en-US" sz="15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&lt; 0.00001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490971-BB11-46C9-BD94-F74B59879744}"/>
              </a:ext>
            </a:extLst>
          </p:cNvPr>
          <p:cNvSpPr txBox="1"/>
          <p:nvPr/>
        </p:nvSpPr>
        <p:spPr>
          <a:xfrm>
            <a:off x="8722233" y="5818243"/>
            <a:ext cx="30014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HR = 0.44 (95% CI 0.14-1.36) One-sided </a:t>
            </a:r>
            <a:r>
              <a:rPr kumimoji="0" lang="en-US" sz="15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= 0.07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94D749-80AA-44A3-8346-5E572BECDF52}"/>
              </a:ext>
            </a:extLst>
          </p:cNvPr>
          <p:cNvSpPr txBox="1"/>
          <p:nvPr/>
        </p:nvSpPr>
        <p:spPr>
          <a:xfrm>
            <a:off x="847725" y="1325759"/>
            <a:ext cx="311467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All comers (ITT analysis)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FDCEA7-0B0B-144A-805D-98BC11445580}"/>
              </a:ext>
            </a:extLst>
          </p:cNvPr>
          <p:cNvSpPr txBox="1"/>
          <p:nvPr/>
        </p:nvSpPr>
        <p:spPr>
          <a:xfrm rot="16200000">
            <a:off x="-1061041" y="3143538"/>
            <a:ext cx="266818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Probability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97B436-A890-E34E-846D-8FDE57F0B518}"/>
              </a:ext>
            </a:extLst>
          </p:cNvPr>
          <p:cNvSpPr txBox="1"/>
          <p:nvPr/>
        </p:nvSpPr>
        <p:spPr>
          <a:xfrm>
            <a:off x="973139" y="4997497"/>
            <a:ext cx="280193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Years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800B01-CC51-C441-B183-B7E14DF92465}"/>
              </a:ext>
            </a:extLst>
          </p:cNvPr>
          <p:cNvSpPr txBox="1"/>
          <p:nvPr/>
        </p:nvSpPr>
        <p:spPr>
          <a:xfrm rot="16200000">
            <a:off x="2896668" y="3143538"/>
            <a:ext cx="266818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Probability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3121A4-4BD4-664B-B315-F7BE7567A937}"/>
              </a:ext>
            </a:extLst>
          </p:cNvPr>
          <p:cNvSpPr txBox="1"/>
          <p:nvPr/>
        </p:nvSpPr>
        <p:spPr>
          <a:xfrm>
            <a:off x="4839084" y="4997498"/>
            <a:ext cx="280193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Years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F7A7AE-92C1-5744-80A6-A74AAC5B68D8}"/>
              </a:ext>
            </a:extLst>
          </p:cNvPr>
          <p:cNvSpPr txBox="1"/>
          <p:nvPr/>
        </p:nvSpPr>
        <p:spPr>
          <a:xfrm rot="16200000">
            <a:off x="6902345" y="3143539"/>
            <a:ext cx="266818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Probability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E73418-DF70-7948-8737-5DB03ACFF77D}"/>
              </a:ext>
            </a:extLst>
          </p:cNvPr>
          <p:cNvSpPr txBox="1"/>
          <p:nvPr/>
        </p:nvSpPr>
        <p:spPr>
          <a:xfrm>
            <a:off x="8936524" y="4997499"/>
            <a:ext cx="280193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Years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09BC09-10EF-4D4D-B0AB-809D207B9ED3}"/>
              </a:ext>
            </a:extLst>
          </p:cNvPr>
          <p:cNvSpPr txBox="1"/>
          <p:nvPr/>
        </p:nvSpPr>
        <p:spPr>
          <a:xfrm>
            <a:off x="875964" y="3572413"/>
            <a:ext cx="2927352" cy="954107"/>
          </a:xfrm>
          <a:prstGeom prst="rect">
            <a:avLst/>
          </a:prstGeom>
          <a:solidFill>
            <a:srgbClr val="00528E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HR = 0.35 (95% CI 0.22-0.56)</a:t>
            </a:r>
          </a:p>
          <a:p>
            <a:r>
              <a:rPr lang="en-US" sz="1400" dirty="0"/>
              <a:t>One-sided </a:t>
            </a:r>
            <a:r>
              <a:rPr lang="en-US" sz="1400" i="1" dirty="0"/>
              <a:t>p</a:t>
            </a:r>
            <a:r>
              <a:rPr lang="en-US" sz="1400" dirty="0"/>
              <a:t> = 1.62 x 10</a:t>
            </a:r>
            <a:r>
              <a:rPr lang="en-US" sz="1400" baseline="30000" dirty="0"/>
              <a:t>-6</a:t>
            </a:r>
          </a:p>
          <a:p>
            <a:r>
              <a:rPr lang="en-US" sz="1300" dirty="0"/>
              <a:t>       IR (37 events/354 cases)</a:t>
            </a:r>
          </a:p>
          <a:p>
            <a:r>
              <a:rPr lang="en-US" sz="1300" dirty="0"/>
              <a:t>       FCR (40 events/175 cases)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EE109D-B834-334B-A955-8F21F7B6B26F}"/>
              </a:ext>
            </a:extLst>
          </p:cNvPr>
          <p:cNvSpPr txBox="1"/>
          <p:nvPr/>
        </p:nvSpPr>
        <p:spPr>
          <a:xfrm>
            <a:off x="4839084" y="3583656"/>
            <a:ext cx="2877754" cy="954107"/>
          </a:xfrm>
          <a:prstGeom prst="rect">
            <a:avLst/>
          </a:prstGeom>
          <a:solidFill>
            <a:srgbClr val="00528E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HR = 0.26 (95% CI 0.14-0.50) </a:t>
            </a:r>
          </a:p>
          <a:p>
            <a:r>
              <a:rPr lang="en-US" sz="1400" dirty="0"/>
              <a:t>One-sided </a:t>
            </a:r>
            <a:r>
              <a:rPr lang="en-US" sz="1400" i="1" dirty="0"/>
              <a:t>p</a:t>
            </a:r>
            <a:r>
              <a:rPr lang="en-US" sz="1400" dirty="0"/>
              <a:t> = 7.51 x 10</a:t>
            </a:r>
            <a:r>
              <a:rPr lang="en-US" sz="1400" baseline="30000" dirty="0"/>
              <a:t>-6</a:t>
            </a:r>
          </a:p>
          <a:p>
            <a:r>
              <a:rPr lang="en-US" sz="1300" dirty="0"/>
              <a:t>       IR (20 events/210 cases)</a:t>
            </a:r>
          </a:p>
          <a:p>
            <a:r>
              <a:rPr lang="en-US" sz="1300" dirty="0"/>
              <a:t>       FCR (21 events/71 cases)</a:t>
            </a:r>
            <a:endParaRPr lang="en-US" sz="1300" baseline="30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47ABE2-010B-FF48-ACE8-DDCFE3CAA04E}"/>
              </a:ext>
            </a:extLst>
          </p:cNvPr>
          <p:cNvSpPr txBox="1"/>
          <p:nvPr/>
        </p:nvSpPr>
        <p:spPr>
          <a:xfrm>
            <a:off x="8885162" y="3567416"/>
            <a:ext cx="2675597" cy="954107"/>
          </a:xfrm>
          <a:prstGeom prst="rect">
            <a:avLst/>
          </a:prstGeom>
          <a:solidFill>
            <a:srgbClr val="00528E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HR = 0.44 (95% CI 0.14-1.36) </a:t>
            </a:r>
            <a:br>
              <a:rPr lang="en-US" sz="1400" dirty="0"/>
            </a:br>
            <a:r>
              <a:rPr lang="en-US" sz="1400" dirty="0"/>
              <a:t>One-sided </a:t>
            </a:r>
            <a:r>
              <a:rPr lang="en-US" sz="1400" i="1" dirty="0"/>
              <a:t>p</a:t>
            </a:r>
            <a:r>
              <a:rPr lang="en-US" sz="1400" dirty="0"/>
              <a:t> = 7.08 x 10</a:t>
            </a:r>
            <a:r>
              <a:rPr lang="en-US" sz="1400" baseline="30000" dirty="0"/>
              <a:t>-2</a:t>
            </a:r>
          </a:p>
          <a:p>
            <a:r>
              <a:rPr lang="en-US" sz="1400" dirty="0"/>
              <a:t>       IR (8 events/70 cases)</a:t>
            </a:r>
          </a:p>
          <a:p>
            <a:r>
              <a:rPr lang="en-US" sz="1400" dirty="0"/>
              <a:t>       FCR (6 events/44 cases)</a:t>
            </a:r>
            <a:endParaRPr lang="en-US" sz="1400" baseline="300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07393C9-5D91-B843-8FC5-749A2398B0FE}"/>
              </a:ext>
            </a:extLst>
          </p:cNvPr>
          <p:cNvCxnSpPr>
            <a:cxnSpLocks/>
          </p:cNvCxnSpPr>
          <p:nvPr/>
        </p:nvCxnSpPr>
        <p:spPr bwMode="auto">
          <a:xfrm>
            <a:off x="939148" y="4148485"/>
            <a:ext cx="25998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9951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E730B55-0D4A-FA47-82CD-93076309ADD2}"/>
              </a:ext>
            </a:extLst>
          </p:cNvPr>
          <p:cNvCxnSpPr>
            <a:cxnSpLocks/>
          </p:cNvCxnSpPr>
          <p:nvPr/>
        </p:nvCxnSpPr>
        <p:spPr bwMode="auto">
          <a:xfrm>
            <a:off x="932093" y="4334413"/>
            <a:ext cx="2670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B9D629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1BB9701-772F-1843-8AA0-19CC82A03D3E}"/>
              </a:ext>
            </a:extLst>
          </p:cNvPr>
          <p:cNvCxnSpPr>
            <a:cxnSpLocks/>
          </p:cNvCxnSpPr>
          <p:nvPr/>
        </p:nvCxnSpPr>
        <p:spPr bwMode="auto">
          <a:xfrm>
            <a:off x="4926532" y="4148485"/>
            <a:ext cx="25998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9951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43C57D6-FDD8-564A-85DF-4830EECB5907}"/>
              </a:ext>
            </a:extLst>
          </p:cNvPr>
          <p:cNvCxnSpPr>
            <a:cxnSpLocks/>
          </p:cNvCxnSpPr>
          <p:nvPr/>
        </p:nvCxnSpPr>
        <p:spPr bwMode="auto">
          <a:xfrm>
            <a:off x="4919477" y="4334413"/>
            <a:ext cx="2670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B9D629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83BF1C3-1AF6-3548-BFD0-126C368025A2}"/>
              </a:ext>
            </a:extLst>
          </p:cNvPr>
          <p:cNvCxnSpPr>
            <a:cxnSpLocks/>
          </p:cNvCxnSpPr>
          <p:nvPr/>
        </p:nvCxnSpPr>
        <p:spPr bwMode="auto">
          <a:xfrm>
            <a:off x="8988866" y="4148485"/>
            <a:ext cx="25998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9951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1C7399-4164-D844-A4FF-0B62DB690CD3}"/>
              </a:ext>
            </a:extLst>
          </p:cNvPr>
          <p:cNvCxnSpPr>
            <a:cxnSpLocks/>
          </p:cNvCxnSpPr>
          <p:nvPr/>
        </p:nvCxnSpPr>
        <p:spPr bwMode="auto">
          <a:xfrm>
            <a:off x="8981811" y="4334413"/>
            <a:ext cx="2670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B9D629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3FE4852-A0BE-9D47-8E2E-22047A85A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Shanafelt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TD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Proc ASH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2018;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Abstract LBA-4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5066319"/>
      </p:ext>
    </p:extLst>
  </p:cSld>
  <p:clrMapOvr>
    <a:masterClrMapping/>
  </p:clrMapOvr>
  <p:transition spd="slow"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67E88D-2770-4046-A025-BE5B5D8B0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 dirty="0"/>
              <a:t>FDA Approval of Ibrutinib in Combination with Obinutuzumab in Treatment-Naïve CLL/SLL</a:t>
            </a:r>
            <a:br>
              <a:rPr lang="en-US" dirty="0"/>
            </a:br>
            <a:r>
              <a:rPr lang="en-US" sz="2000" dirty="0"/>
              <a:t>January 28, 2019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EBD656-3D50-2F43-A22B-3AACC1977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176"/>
              </a:spcBef>
              <a:buNone/>
            </a:pPr>
            <a:r>
              <a:rPr lang="en-US" sz="2400" dirty="0"/>
              <a:t>“Today, the US Food and Drug Administration (FDA) approved ibrutinib, a </a:t>
            </a:r>
            <a:r>
              <a:rPr lang="en-US" sz="2400" dirty="0" err="1"/>
              <a:t>Bruton's</a:t>
            </a:r>
            <a:r>
              <a:rPr lang="en-US" sz="2400" dirty="0"/>
              <a:t> tyrosine kinase inhibitor, in combination with obinutuzumab in treatment-naive patients with chronic lymphocytic leukemia/small lymphocytic lymphoma (CLL/SLL). This is the first approval of a nonchemotherapy combination regimen for treatment-naive patients with CLL/SLL.</a:t>
            </a:r>
          </a:p>
          <a:p>
            <a:pPr marL="0" indent="0">
              <a:spcBef>
                <a:spcPts val="1176"/>
              </a:spcBef>
              <a:buNone/>
            </a:pPr>
            <a:r>
              <a:rPr lang="en-US" sz="2400" dirty="0"/>
              <a:t>This approval is based on results from the phase III iLLUMINATE trial. At a median follow-up of 31 months, ibrutinib plus obinutuzumab showed a significant improvement in independent review committee (IRC)-evaluated progression-free survival compared with chlorambucil plus obinutuzumab (median not evaluable [NE] vs 19 months; hazard ratio [HR] = 0.23; </a:t>
            </a:r>
            <a:r>
              <a:rPr lang="en-US" sz="2400" i="1" dirty="0"/>
              <a:t>P </a:t>
            </a:r>
            <a:r>
              <a:rPr lang="en-US" sz="2400" dirty="0"/>
              <a:t>&lt; .0001), with a 77% reduction in risk of progression or death.”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1621C7-4B1B-954A-BFE7-1AB5C9A63DA3}"/>
              </a:ext>
            </a:extLst>
          </p:cNvPr>
          <p:cNvSpPr txBox="1"/>
          <p:nvPr/>
        </p:nvSpPr>
        <p:spPr>
          <a:xfrm>
            <a:off x="609600" y="6504578"/>
            <a:ext cx="3754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www.ascopost.com</a:t>
            </a:r>
            <a:r>
              <a:rPr lang="en-US" sz="1600" dirty="0"/>
              <a:t>/News/59690</a:t>
            </a:r>
          </a:p>
        </p:txBody>
      </p:sp>
    </p:spTree>
    <p:extLst>
      <p:ext uri="{BB962C8B-B14F-4D97-AF65-F5344CB8AC3E}">
        <p14:creationId xmlns:p14="http://schemas.microsoft.com/office/powerpoint/2010/main" val="1746169462"/>
      </p:ext>
    </p:extLst>
  </p:cSld>
  <p:clrMapOvr>
    <a:masterClrMapping/>
  </p:clrMapOvr>
  <p:transition spd="slow"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iLLUMINATE</a:t>
            </a:r>
            <a:r>
              <a:rPr lang="en-US" dirty="0"/>
              <a:t>: A Phase III Trial of Ibrutinib and </a:t>
            </a:r>
            <a:r>
              <a:rPr lang="en-US" dirty="0" err="1"/>
              <a:t>Obinutuzumab</a:t>
            </a:r>
            <a:r>
              <a:rPr lang="en-US" dirty="0"/>
              <a:t> as First-Line Therapy for CLL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Moreno C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Lancet Oncol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2019;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20(1):43-56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8C7ACB-55A0-0D49-9F50-24D9414DCAF7}"/>
              </a:ext>
            </a:extLst>
          </p:cNvPr>
          <p:cNvSpPr/>
          <p:nvPr/>
        </p:nvSpPr>
        <p:spPr>
          <a:xfrm>
            <a:off x="6960017" y="2069709"/>
            <a:ext cx="471200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The most common Grade 3 or 4 adverse events in both groups were neutropenia and thrombocytopenia</a:t>
            </a:r>
          </a:p>
          <a:p>
            <a:pPr marR="0" lvl="0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Serious adverse events occurred in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65 (58%) of 113 patients who received ibrutinib/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obinutuzumab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and 40 (35%)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of 115 patients who received chlorambucil/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obinutuzumab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6FD605-9581-4141-8529-D81074B58AE4}"/>
              </a:ext>
            </a:extLst>
          </p:cNvPr>
          <p:cNvGrpSpPr/>
          <p:nvPr/>
        </p:nvGrpSpPr>
        <p:grpSpPr>
          <a:xfrm>
            <a:off x="304800" y="1556358"/>
            <a:ext cx="6360525" cy="4284642"/>
            <a:chOff x="630044" y="1735158"/>
            <a:chExt cx="5943600" cy="400378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386BF99-AA58-F245-B270-1FE3B8C21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4844" y="1735158"/>
              <a:ext cx="5638800" cy="367742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FCDD27-7778-5947-B366-060ED4A8DA03}"/>
                </a:ext>
              </a:extLst>
            </p:cNvPr>
            <p:cNvSpPr txBox="1"/>
            <p:nvPr/>
          </p:nvSpPr>
          <p:spPr>
            <a:xfrm>
              <a:off x="5202044" y="4254895"/>
              <a:ext cx="1346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Median PFS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4FC48F4-9EC1-1242-9FB0-C834441A08AD}"/>
                </a:ext>
              </a:extLst>
            </p:cNvPr>
            <p:cNvSpPr txBox="1"/>
            <p:nvPr/>
          </p:nvSpPr>
          <p:spPr>
            <a:xfrm>
              <a:off x="5317757" y="4538679"/>
              <a:ext cx="11592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Not reached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8647C2-8351-DC4A-B853-C4163B96CDDE}"/>
                </a:ext>
              </a:extLst>
            </p:cNvPr>
            <p:cNvSpPr txBox="1"/>
            <p:nvPr/>
          </p:nvSpPr>
          <p:spPr>
            <a:xfrm>
              <a:off x="5370635" y="4737393"/>
              <a:ext cx="10096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19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mo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1C33CC-17D2-154E-9823-5BA70EA91CAC}"/>
                </a:ext>
              </a:extLst>
            </p:cNvPr>
            <p:cNvSpPr txBox="1"/>
            <p:nvPr/>
          </p:nvSpPr>
          <p:spPr>
            <a:xfrm>
              <a:off x="2269189" y="5431170"/>
              <a:ext cx="344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Time since start of treatment (months)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555ECEB-0097-164A-AB31-0E8A2AA1CD12}"/>
                </a:ext>
              </a:extLst>
            </p:cNvPr>
            <p:cNvSpPr txBox="1"/>
            <p:nvPr/>
          </p:nvSpPr>
          <p:spPr>
            <a:xfrm>
              <a:off x="1468244" y="4003078"/>
              <a:ext cx="15664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Hazard ratio 0.23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DE5BE3-71C5-0B4E-91EF-6237FB085645}"/>
                </a:ext>
              </a:extLst>
            </p:cNvPr>
            <p:cNvSpPr txBox="1"/>
            <p:nvPr/>
          </p:nvSpPr>
          <p:spPr>
            <a:xfrm>
              <a:off x="1468244" y="4207615"/>
              <a:ext cx="10518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p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&lt; 0.0001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FD52AAE-5312-9143-9FF5-CCE212CB2619}"/>
                </a:ext>
              </a:extLst>
            </p:cNvPr>
            <p:cNvSpPr txBox="1"/>
            <p:nvPr/>
          </p:nvSpPr>
          <p:spPr>
            <a:xfrm>
              <a:off x="1773044" y="4512909"/>
              <a:ext cx="31288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Ibrutinib plus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obinutuzumab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(n = 113)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B3AA8B8-A50B-1946-8625-65BFC262FB13}"/>
                </a:ext>
              </a:extLst>
            </p:cNvPr>
            <p:cNvSpPr txBox="1"/>
            <p:nvPr/>
          </p:nvSpPr>
          <p:spPr>
            <a:xfrm>
              <a:off x="1773044" y="4765572"/>
              <a:ext cx="35376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Chlorambucil plus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obinutuzumab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(n = 116)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A599203-737F-E544-95A0-F016EF288F37}"/>
                </a:ext>
              </a:extLst>
            </p:cNvPr>
            <p:cNvSpPr txBox="1"/>
            <p:nvPr/>
          </p:nvSpPr>
          <p:spPr>
            <a:xfrm rot="16200000">
              <a:off x="-552330" y="3286054"/>
              <a:ext cx="2672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Progression-free survival (%)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8318546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2250"/>
            <a:ext cx="10972800" cy="841248"/>
          </a:xfrm>
        </p:spPr>
        <p:txBody>
          <a:bodyPr anchor="t"/>
          <a:lstStyle/>
          <a:p>
            <a:pPr eaLnBrk="1" hangingPunct="1">
              <a:spcAft>
                <a:spcPts val="600"/>
              </a:spcAft>
              <a:defRPr/>
            </a:pPr>
            <a:r>
              <a:rPr lang="en-US" sz="3200" dirty="0"/>
              <a:t>Oncology Grand Rounds Series</a:t>
            </a:r>
            <a:endParaRPr lang="en-US" sz="2600" dirty="0"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DB11836-ED09-F34E-940A-1F623C2F4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5510" y="1066800"/>
            <a:ext cx="7833360" cy="5486400"/>
          </a:xfrm>
          <a:prstGeom prst="rect">
            <a:avLst/>
          </a:prstGeom>
          <a:effectLst>
            <a:glow rad="127000">
              <a:schemeClr val="tx2">
                <a:alpha val="2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17629425"/>
      </p:ext>
    </p:extLst>
  </p:cSld>
  <p:clrMapOvr>
    <a:masterClrMapping/>
  </p:clrMapOvr>
  <p:transition spd="slow"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EA0B9E-ED86-2246-9AC6-770CB0963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982" y="1344278"/>
            <a:ext cx="6354036" cy="398101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iLLUMINATE</a:t>
            </a:r>
            <a:r>
              <a:rPr lang="en-US" dirty="0"/>
              <a:t>: A Phase III Trial of Ibrutinib and </a:t>
            </a:r>
            <a:r>
              <a:rPr lang="en-US" dirty="0" err="1"/>
              <a:t>Obinutuzumab</a:t>
            </a:r>
            <a:r>
              <a:rPr lang="en-US" dirty="0"/>
              <a:t> as First-Line Therapy for CLL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Moreno C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Lancet Oncol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2019;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20(1):43-56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graphicFrame>
        <p:nvGraphicFramePr>
          <p:cNvPr id="16" name="Group 217">
            <a:extLst>
              <a:ext uri="{FF2B5EF4-FFF2-40B4-BE49-F238E27FC236}">
                <a16:creationId xmlns:a16="http://schemas.microsoft.com/office/drawing/2014/main" id="{BBA4C562-53C3-E545-BC83-616F7633FD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00673"/>
              </p:ext>
            </p:extLst>
          </p:nvPr>
        </p:nvGraphicFramePr>
        <p:xfrm>
          <a:off x="1107998" y="5438450"/>
          <a:ext cx="9976004" cy="809232"/>
        </p:xfrm>
        <a:graphic>
          <a:graphicData uri="http://schemas.openxmlformats.org/drawingml/2006/table">
            <a:tbl>
              <a:tblPr/>
              <a:tblGrid>
                <a:gridCol w="2397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19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6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2591">
                  <a:extLst>
                    <a:ext uri="{9D8B030D-6E8A-4147-A177-3AD203B41FA5}">
                      <a16:colId xmlns:a16="http://schemas.microsoft.com/office/drawing/2014/main" val="2968032387"/>
                    </a:ext>
                  </a:extLst>
                </a:gridCol>
                <a:gridCol w="908204">
                  <a:extLst>
                    <a:ext uri="{9D8B030D-6E8A-4147-A177-3AD203B41FA5}">
                      <a16:colId xmlns:a16="http://schemas.microsoft.com/office/drawing/2014/main" val="1778011766"/>
                    </a:ext>
                  </a:extLst>
                </a:gridCol>
              </a:tblGrid>
              <a:tr h="2480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Best response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Ibrutinib plus </a:t>
                      </a:r>
                      <a:r>
                        <a:rPr kumimoji="0" lang="en-US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obinutuzumab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Chlorambucil plus </a:t>
                      </a:r>
                      <a:r>
                        <a:rPr kumimoji="0" lang="en-US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obinutuzumab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Rate ratio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5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Overall response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88%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73%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1.21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0.0035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665700"/>
                  </a:ext>
                </a:extLst>
              </a:tr>
              <a:tr h="1685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Complete response or </a:t>
                      </a:r>
                      <a:r>
                        <a:rPr kumimoji="0" lang="en-US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CRi</a:t>
                      </a:r>
                      <a:endParaRPr kumimoji="0" 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19%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8%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2.51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0.0096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969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2621700"/>
      </p:ext>
    </p:extLst>
  </p:cSld>
  <p:clrMapOvr>
    <a:masterClrMapping/>
  </p:clrMapOvr>
  <p:transition spd="slow"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Bazemore)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man in his early 90s with CLL (unmutated IGHV and deletion 13q)</a:t>
            </a:r>
          </a:p>
          <a:p>
            <a:pPr marL="0" indent="0">
              <a:buNone/>
            </a:pPr>
            <a:endParaRPr lang="en-US" altLang="x-none" sz="2400" b="1" dirty="0">
              <a:solidFill>
                <a:srgbClr val="EFC5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Treatments received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Obinutuzumab/chlorambucil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E9BB2B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Other considerations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Former pediatrician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Financial considerations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TLS prophylaxis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4361776"/>
      </p:ext>
    </p:extLst>
  </p:cSld>
  <p:clrMapOvr>
    <a:masterClrMapping/>
  </p:clrMapOvr>
  <p:transition spd="slow"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Bazemore)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1021691" y="1847558"/>
            <a:ext cx="4287313" cy="553276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x-non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Pre-treatment</a:t>
            </a:r>
          </a:p>
          <a:p>
            <a:pPr marL="0" indent="0">
              <a:buNone/>
            </a:pPr>
            <a:endParaRPr lang="en-US" altLang="x-none" sz="2400" b="1" dirty="0">
              <a:solidFill>
                <a:srgbClr val="EFC5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3D0FE28-0136-004A-87CE-4E2F84E8EBF3}"/>
              </a:ext>
            </a:extLst>
          </p:cNvPr>
          <p:cNvSpPr txBox="1">
            <a:spLocks/>
          </p:cNvSpPr>
          <p:nvPr/>
        </p:nvSpPr>
        <p:spPr bwMode="auto">
          <a:xfrm>
            <a:off x="5105400" y="1516478"/>
            <a:ext cx="7010400" cy="81825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en-US" altLang="x-none" sz="24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6 cycles of </a:t>
            </a:r>
            <a:br>
              <a:rPr lang="en-US" altLang="x-none" sz="24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x-none" sz="2400" b="1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obinutuzumab</a:t>
            </a:r>
            <a:r>
              <a:rPr lang="en-US" altLang="x-none" sz="24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/chlorambucil </a:t>
            </a:r>
          </a:p>
          <a:p>
            <a:pPr marL="0" indent="0" algn="ctr">
              <a:buFontTx/>
              <a:buNone/>
            </a:pPr>
            <a:endParaRPr lang="en-US" altLang="x-none" sz="2400" b="1" kern="0" dirty="0">
              <a:solidFill>
                <a:srgbClr val="EFC5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B96A2B-AF11-DB4E-B61D-63497E3CF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691" y="2543460"/>
            <a:ext cx="4287313" cy="35144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94DB6D-0258-864F-82D3-76A4FFD05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2543460"/>
            <a:ext cx="4606925" cy="34991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4410062"/>
      </p:ext>
    </p:extLst>
  </p:cSld>
  <p:clrMapOvr>
    <a:masterClrMapping/>
  </p:clrMapOvr>
  <p:transition spd="slow"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>
            <a:extLst>
              <a:ext uri="{FF2B5EF4-FFF2-40B4-BE49-F238E27FC236}">
                <a16:creationId xmlns:a16="http://schemas.microsoft.com/office/drawing/2014/main" id="{527FE013-EFE3-4A4E-8DF8-1BF44DC5F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3100" y="1371600"/>
            <a:ext cx="8305800" cy="4343401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22429F-894C-7242-B639-A30807585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ACE-CL-001: Acalabrutinib as First-Line Therapy for CLL</a:t>
            </a:r>
            <a:br>
              <a:rPr lang="en-US" dirty="0"/>
            </a:br>
            <a:r>
              <a:rPr lang="en-US" sz="1600" dirty="0"/>
              <a:t>Investigator-Assessed Response* to Acalabrutinib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EFD073-7885-584D-8506-44C9244D5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FFFFFF"/>
                </a:solidFill>
              </a:rPr>
              <a:t>Byrd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JC et al.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Proc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ASH</a:t>
            </a:r>
            <a:r>
              <a:rPr kumimoji="0" lang="en-US" sz="1600" b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2018;Abstract 692.</a:t>
            </a:r>
            <a:endParaRPr kumimoji="0" lang="is-I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aphicFrame>
        <p:nvGraphicFramePr>
          <p:cNvPr id="8" name="Group 217">
            <a:extLst>
              <a:ext uri="{FF2B5EF4-FFF2-40B4-BE49-F238E27FC236}">
                <a16:creationId xmlns:a16="http://schemas.microsoft.com/office/drawing/2014/main" id="{667DA1BB-3CB3-2648-A4C4-B5A4AFCC38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22868"/>
              </p:ext>
            </p:extLst>
          </p:nvPr>
        </p:nvGraphicFramePr>
        <p:xfrm>
          <a:off x="2035175" y="1445734"/>
          <a:ext cx="8121650" cy="4150682"/>
        </p:xfrm>
        <a:graphic>
          <a:graphicData uri="http://schemas.openxmlformats.org/drawingml/2006/table">
            <a:tbl>
              <a:tblPr/>
              <a:tblGrid>
                <a:gridCol w="5273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7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22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18943" marR="118943" marT="59460" marB="59460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Total (N = 99)</a:t>
                      </a:r>
                    </a:p>
                  </a:txBody>
                  <a:tcPr marL="118943" marR="118943" marT="59460" marB="59460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7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ORR (CR + PR + PRL), n (%)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96 (97)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789">
                <a:tc>
                  <a:txBody>
                    <a:bodyPr/>
                    <a:lstStyle/>
                    <a:p>
                      <a:r>
                        <a:rPr lang="en-US" sz="1500" dirty="0"/>
                        <a:t>   95% CI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91, 99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789">
                <a:tc>
                  <a:txBody>
                    <a:bodyPr/>
                    <a:lstStyle/>
                    <a:p>
                      <a:r>
                        <a:rPr lang="en-US" sz="1500" dirty="0"/>
                        <a:t>ORR (CR + PR), n (%)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96 (97)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789">
                <a:tc>
                  <a:txBody>
                    <a:bodyPr/>
                    <a:lstStyle/>
                    <a:p>
                      <a:r>
                        <a:rPr lang="en-US" sz="1500" dirty="0"/>
                        <a:t>   95% CI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91,99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789">
                <a:tc gridSpan="2">
                  <a:txBody>
                    <a:bodyPr/>
                    <a:lstStyle/>
                    <a:p>
                      <a:r>
                        <a:rPr lang="en-US" sz="1500" b="1" dirty="0"/>
                        <a:t>Best response 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789">
                <a:tc>
                  <a:txBody>
                    <a:bodyPr/>
                    <a:lstStyle/>
                    <a:p>
                      <a:r>
                        <a:rPr lang="en-US" sz="1500" dirty="0"/>
                        <a:t>CR, n (%)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5 (5)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348874"/>
                  </a:ext>
                </a:extLst>
              </a:tr>
              <a:tr h="312789">
                <a:tc>
                  <a:txBody>
                    <a:bodyPr/>
                    <a:lstStyle/>
                    <a:p>
                      <a:r>
                        <a:rPr lang="en-US" sz="1500" dirty="0"/>
                        <a:t>PR, n (%)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91 (92)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412489"/>
                  </a:ext>
                </a:extLst>
              </a:tr>
              <a:tr h="312789">
                <a:tc>
                  <a:txBody>
                    <a:bodyPr/>
                    <a:lstStyle/>
                    <a:p>
                      <a:r>
                        <a:rPr lang="en-US" sz="1500" dirty="0"/>
                        <a:t>PRL, n (%)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0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287371"/>
                  </a:ext>
                </a:extLst>
              </a:tr>
              <a:tr h="312789">
                <a:tc>
                  <a:txBody>
                    <a:bodyPr/>
                    <a:lstStyle/>
                    <a:p>
                      <a:r>
                        <a:rPr lang="en-US" sz="1500" dirty="0"/>
                        <a:t>Stable disease, n (%)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1 (1)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330679"/>
                  </a:ext>
                </a:extLst>
              </a:tr>
              <a:tr h="312789">
                <a:tc>
                  <a:txBody>
                    <a:bodyPr/>
                    <a:lstStyle/>
                    <a:p>
                      <a:r>
                        <a:rPr lang="en-US" sz="1500" dirty="0"/>
                        <a:t>Progressive disease, n (%)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0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798908"/>
                  </a:ext>
                </a:extLst>
              </a:tr>
              <a:tr h="312789">
                <a:tc>
                  <a:txBody>
                    <a:bodyPr/>
                    <a:lstStyle/>
                    <a:p>
                      <a:r>
                        <a:rPr lang="en-US" sz="1500" dirty="0"/>
                        <a:t>Unknown, n (%)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2 (2)</a:t>
                      </a:r>
                    </a:p>
                  </a:txBody>
                  <a:tcPr marL="118943" marR="118943" marT="59460" marB="59460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6582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213811C-CAFF-6C48-BD8C-BED0763195AB}"/>
              </a:ext>
            </a:extLst>
          </p:cNvPr>
          <p:cNvSpPr txBox="1"/>
          <p:nvPr/>
        </p:nvSpPr>
        <p:spPr>
          <a:xfrm>
            <a:off x="1941171" y="5715000"/>
            <a:ext cx="90784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CR = complete response; ORR = overall response rate; PR = partial response; PRL = PR with lymphocytosis.</a:t>
            </a:r>
          </a:p>
          <a:p>
            <a:r>
              <a:rPr lang="en-US" sz="1400" dirty="0"/>
              <a:t>* Assessed using IWCLL criteria (</a:t>
            </a:r>
            <a:r>
              <a:rPr lang="en-US" sz="1400" dirty="0" err="1"/>
              <a:t>Hallek</a:t>
            </a:r>
            <a:r>
              <a:rPr lang="en-US" sz="1400" dirty="0"/>
              <a:t> M et al. </a:t>
            </a:r>
            <a:r>
              <a:rPr lang="en-US" sz="1400" i="1" dirty="0"/>
              <a:t>Blood </a:t>
            </a:r>
            <a:r>
              <a:rPr lang="en-US" sz="1400" dirty="0"/>
              <a:t>2008;111:5446-56) with modification for lymphocytosis (</a:t>
            </a:r>
            <a:r>
              <a:rPr lang="en-US" sz="1400" dirty="0" err="1"/>
              <a:t>Cheson</a:t>
            </a:r>
            <a:r>
              <a:rPr lang="en-US" sz="1400" dirty="0"/>
              <a:t> BD et al. </a:t>
            </a:r>
            <a:r>
              <a:rPr lang="en-US" sz="1400" i="1" dirty="0"/>
              <a:t>J </a:t>
            </a:r>
            <a:r>
              <a:rPr lang="en-US" sz="1400" i="1" dirty="0" err="1"/>
              <a:t>Clin</a:t>
            </a:r>
            <a:r>
              <a:rPr lang="en-US" sz="1400" i="1" dirty="0"/>
              <a:t> Oncol </a:t>
            </a:r>
            <a:r>
              <a:rPr lang="en-US" sz="1400" dirty="0"/>
              <a:t>2012;30-2820-22)</a:t>
            </a:r>
          </a:p>
        </p:txBody>
      </p:sp>
    </p:spTree>
    <p:extLst>
      <p:ext uri="{BB962C8B-B14F-4D97-AF65-F5344CB8AC3E}">
        <p14:creationId xmlns:p14="http://schemas.microsoft.com/office/powerpoint/2010/main" val="2843537342"/>
      </p:ext>
    </p:extLst>
  </p:cSld>
  <p:clrMapOvr>
    <a:masterClrMapping/>
  </p:clrMapOvr>
  <p:transition spd="slow"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B21C390B-B63E-C346-921C-738830924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Phase III Trial of Acalabrutinib versus Ibrutinib in Previously Treated Patients with High-Risk R/R CLL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3A923D-7FAE-9146-8565-88D76603B60A}"/>
              </a:ext>
            </a:extLst>
          </p:cNvPr>
          <p:cNvCxnSpPr/>
          <p:nvPr/>
        </p:nvCxnSpPr>
        <p:spPr bwMode="auto">
          <a:xfrm>
            <a:off x="5536557" y="3117933"/>
            <a:ext cx="661988" cy="0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Group 31">
            <a:extLst>
              <a:ext uri="{FF2B5EF4-FFF2-40B4-BE49-F238E27FC236}">
                <a16:creationId xmlns:a16="http://schemas.microsoft.com/office/drawing/2014/main" id="{0DF6247A-C6EE-504A-8CE8-C573572C77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756973"/>
              </p:ext>
            </p:extLst>
          </p:nvPr>
        </p:nvGraphicFramePr>
        <p:xfrm>
          <a:off x="1649628" y="2951190"/>
          <a:ext cx="3193206" cy="2125207"/>
        </p:xfrm>
        <a:graphic>
          <a:graphicData uri="http://schemas.openxmlformats.org/drawingml/2006/table">
            <a:tbl>
              <a:tblPr/>
              <a:tblGrid>
                <a:gridCol w="3193206">
                  <a:extLst>
                    <a:ext uri="{9D8B030D-6E8A-4147-A177-3AD203B41FA5}">
                      <a16:colId xmlns:a16="http://schemas.microsoft.com/office/drawing/2014/main" val="1011717319"/>
                    </a:ext>
                  </a:extLst>
                </a:gridCol>
              </a:tblGrid>
              <a:tr h="3528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Eligibility</a:t>
                      </a:r>
                    </a:p>
                  </a:txBody>
                  <a:tcPr marT="45744" marB="457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2F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596967"/>
                  </a:ext>
                </a:extLst>
              </a:tr>
              <a:tr h="1728919">
                <a:tc>
                  <a:txBody>
                    <a:bodyPr/>
                    <a:lstStyle>
                      <a:lvl1pPr marL="177800" indent="-1778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2000" dirty="0"/>
                        <a:t>Presence of 17p del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or 11q del</a:t>
                      </a: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Active disease after </a:t>
                      </a:r>
                      <a:b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lang="en-US" sz="2000" dirty="0"/>
                        <a:t>≥ 1 prior CLL therapy</a:t>
                      </a: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ECOG PS 0-2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5D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802826"/>
                  </a:ext>
                </a:extLst>
              </a:tr>
            </a:tbl>
          </a:graphicData>
        </a:graphic>
      </p:graphicFrame>
      <p:sp>
        <p:nvSpPr>
          <p:cNvPr id="14" name="Rectangle 18">
            <a:extLst>
              <a:ext uri="{FF2B5EF4-FFF2-40B4-BE49-F238E27FC236}">
                <a16:creationId xmlns:a16="http://schemas.microsoft.com/office/drawing/2014/main" id="{37017BB3-8FF6-B940-B247-ADC851F6B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3827" y="2557085"/>
            <a:ext cx="4454525" cy="1214858"/>
          </a:xfrm>
          <a:prstGeom prst="rect">
            <a:avLst/>
          </a:prstGeom>
          <a:solidFill>
            <a:srgbClr val="F9951E"/>
          </a:solidFill>
          <a:ln w="12700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2307" name="TextBox 17">
            <a:extLst>
              <a:ext uri="{FF2B5EF4-FFF2-40B4-BE49-F238E27FC236}">
                <a16:creationId xmlns:a16="http://schemas.microsoft.com/office/drawing/2014/main" id="{81F20020-C84D-CC4D-AA49-BD32F9DBE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543" y="2950999"/>
            <a:ext cx="443071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002850"/>
                </a:solidFill>
                <a:cs typeface="Arial" panose="020B0604020202020204" pitchFamily="34" charset="0"/>
              </a:rPr>
              <a:t>Acalabrutinib </a:t>
            </a:r>
          </a:p>
        </p:txBody>
      </p:sp>
      <p:sp>
        <p:nvSpPr>
          <p:cNvPr id="12308" name="Rectangle 17">
            <a:extLst>
              <a:ext uri="{FF2B5EF4-FFF2-40B4-BE49-F238E27FC236}">
                <a16:creationId xmlns:a16="http://schemas.microsoft.com/office/drawing/2014/main" id="{16981565-C4EA-9B4A-BAD6-F7F31BE49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702" y="1930343"/>
            <a:ext cx="74672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b="1" dirty="0">
                <a:solidFill>
                  <a:schemeClr val="bg1"/>
                </a:solidFill>
                <a:cs typeface="Arial" panose="020B0604020202020204" pitchFamily="34" charset="0"/>
              </a:rPr>
              <a:t>Estimated enrollment: 533</a:t>
            </a:r>
          </a:p>
        </p:txBody>
      </p:sp>
      <p:sp>
        <p:nvSpPr>
          <p:cNvPr id="12309" name="TextBox 19">
            <a:extLst>
              <a:ext uri="{FF2B5EF4-FFF2-40B4-BE49-F238E27FC236}">
                <a16:creationId xmlns:a16="http://schemas.microsoft.com/office/drawing/2014/main" id="{11D2A9E3-A552-334B-A3ED-FFD0AE0DD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6434138"/>
            <a:ext cx="52578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 err="1"/>
              <a:t>www.clinicaltrials.gov</a:t>
            </a:r>
            <a:r>
              <a:rPr lang="en-US" altLang="en-US" sz="1600" dirty="0"/>
              <a:t>; </a:t>
            </a:r>
            <a:r>
              <a:rPr lang="is-IS" altLang="en-US" sz="1600" dirty="0"/>
              <a:t>Accessed April 2019.</a:t>
            </a:r>
            <a:endParaRPr lang="en-US" altLang="en-US" sz="1600" dirty="0"/>
          </a:p>
        </p:txBody>
      </p:sp>
      <p:sp>
        <p:nvSpPr>
          <p:cNvPr id="12310" name="TextBox 2">
            <a:extLst>
              <a:ext uri="{FF2B5EF4-FFF2-40B4-BE49-F238E27FC236}">
                <a16:creationId xmlns:a16="http://schemas.microsoft.com/office/drawing/2014/main" id="{3E402A69-2BF7-C74C-B0AC-B39603E32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4114" y="1506538"/>
            <a:ext cx="54539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b="1" dirty="0"/>
              <a:t>Trial identifier: </a:t>
            </a:r>
            <a:r>
              <a:rPr lang="en-US" sz="2000" dirty="0"/>
              <a:t>ACE-CL-006  (NCT02477696)</a:t>
            </a:r>
            <a:endParaRPr lang="en-US" altLang="en-US" sz="2000" b="1" dirty="0"/>
          </a:p>
        </p:txBody>
      </p:sp>
      <p:sp>
        <p:nvSpPr>
          <p:cNvPr id="12311" name="Rectangle 20">
            <a:extLst>
              <a:ext uri="{FF2B5EF4-FFF2-40B4-BE49-F238E27FC236}">
                <a16:creationId xmlns:a16="http://schemas.microsoft.com/office/drawing/2014/main" id="{53A01228-7946-9D47-84B8-F2C3DA0A4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9628" y="5481110"/>
            <a:ext cx="3700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b="1" dirty="0">
                <a:solidFill>
                  <a:schemeClr val="bg1"/>
                </a:solidFill>
                <a:cs typeface="Arial" panose="020B0604020202020204" pitchFamily="34" charset="0"/>
              </a:rPr>
              <a:t>Primary endpoint: PFS</a:t>
            </a:r>
          </a:p>
        </p:txBody>
      </p:sp>
      <p:sp>
        <p:nvSpPr>
          <p:cNvPr id="20" name="Rectangle 18">
            <a:extLst>
              <a:ext uri="{FF2B5EF4-FFF2-40B4-BE49-F238E27FC236}">
                <a16:creationId xmlns:a16="http://schemas.microsoft.com/office/drawing/2014/main" id="{59C92721-46A9-9841-9235-CDF2CEBD6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3827" y="4136992"/>
            <a:ext cx="4454525" cy="1214858"/>
          </a:xfrm>
          <a:prstGeom prst="rect">
            <a:avLst/>
          </a:prstGeom>
          <a:solidFill>
            <a:srgbClr val="B3EBFF"/>
          </a:solidFill>
          <a:ln w="12700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21" name="TextBox 17">
            <a:extLst>
              <a:ext uri="{FF2B5EF4-FFF2-40B4-BE49-F238E27FC236}">
                <a16:creationId xmlns:a16="http://schemas.microsoft.com/office/drawing/2014/main" id="{7823F5D0-94E1-5045-8E8B-C61C32D1C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3827" y="4442996"/>
            <a:ext cx="4430713" cy="430887"/>
          </a:xfrm>
          <a:prstGeom prst="rect">
            <a:avLst/>
          </a:prstGeom>
          <a:solidFill>
            <a:srgbClr val="B3EBFF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002850"/>
                </a:solidFill>
                <a:cs typeface="Arial" panose="020B0604020202020204" pitchFamily="34" charset="0"/>
              </a:rPr>
              <a:t>Ibrutinib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2595F08-6F9D-5349-83B8-B2F4820E4148}"/>
              </a:ext>
            </a:extLst>
          </p:cNvPr>
          <p:cNvCxnSpPr/>
          <p:nvPr/>
        </p:nvCxnSpPr>
        <p:spPr bwMode="auto">
          <a:xfrm>
            <a:off x="5536557" y="4772927"/>
            <a:ext cx="661988" cy="0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0">
            <a:extLst>
              <a:ext uri="{FF2B5EF4-FFF2-40B4-BE49-F238E27FC236}">
                <a16:creationId xmlns:a16="http://schemas.microsoft.com/office/drawing/2014/main" id="{66979DEB-700D-114F-8FC1-B05168350BA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45072" y="4013794"/>
            <a:ext cx="609600" cy="0"/>
          </a:xfrm>
          <a:prstGeom prst="line">
            <a:avLst/>
          </a:prstGeom>
          <a:noFill/>
          <a:ln w="28575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204654D-22A8-8B44-A5E7-501D68DF75A8}"/>
              </a:ext>
            </a:extLst>
          </p:cNvPr>
          <p:cNvCxnSpPr/>
          <p:nvPr/>
        </p:nvCxnSpPr>
        <p:spPr bwMode="auto">
          <a:xfrm rot="5400000" flipH="1" flipV="1">
            <a:off x="4706028" y="3944636"/>
            <a:ext cx="1654994" cy="1588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568758B-24AB-654E-9514-B9E5E2A066FD}"/>
              </a:ext>
            </a:extLst>
          </p:cNvPr>
          <p:cNvGrpSpPr>
            <a:grpSpLocks/>
          </p:cNvGrpSpPr>
          <p:nvPr/>
        </p:nvGrpSpPr>
        <p:grpSpPr bwMode="auto">
          <a:xfrm>
            <a:off x="5029351" y="3556594"/>
            <a:ext cx="914400" cy="914400"/>
            <a:chOff x="1872" y="1584"/>
            <a:chExt cx="576" cy="57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81612E-5235-DB4C-B596-FAE023B40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 marL="0" marR="0" lvl="0" indent="0" algn="l" defTabSz="455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alibri"/>
                <a:ea typeface="MS PGothic" charset="0"/>
                <a:cs typeface="Calibri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7FCEC6B-571E-454B-9B92-9B7796967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 marL="0" marR="0" lvl="0" indent="0" algn="ctr" defTabSz="455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Arial" charset="0"/>
                  <a:cs typeface="Arial" charset="0"/>
                </a:rPr>
                <a:t>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5985103"/>
      </p:ext>
    </p:extLst>
  </p:cSld>
  <p:clrMapOvr>
    <a:masterClrMapping/>
  </p:clrMapOvr>
  <p:transition spd="slow"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Line 6"/>
          <p:cNvSpPr>
            <a:spLocks noChangeShapeType="1"/>
          </p:cNvSpPr>
          <p:nvPr/>
        </p:nvSpPr>
        <p:spPr bwMode="auto">
          <a:xfrm>
            <a:off x="5290410" y="3347011"/>
            <a:ext cx="142557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2" name="Line 7"/>
          <p:cNvSpPr>
            <a:spLocks noChangeShapeType="1"/>
          </p:cNvSpPr>
          <p:nvPr/>
        </p:nvSpPr>
        <p:spPr bwMode="auto">
          <a:xfrm flipH="1">
            <a:off x="6715984" y="2262750"/>
            <a:ext cx="0" cy="200342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3" name="Line 8"/>
          <p:cNvSpPr>
            <a:spLocks noChangeShapeType="1"/>
          </p:cNvSpPr>
          <p:nvPr/>
        </p:nvSpPr>
        <p:spPr bwMode="auto">
          <a:xfrm flipV="1">
            <a:off x="6715984" y="2251637"/>
            <a:ext cx="514350" cy="11113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Line 9"/>
          <p:cNvSpPr>
            <a:spLocks noChangeShapeType="1"/>
          </p:cNvSpPr>
          <p:nvPr/>
        </p:nvSpPr>
        <p:spPr bwMode="auto">
          <a:xfrm>
            <a:off x="6715984" y="4266174"/>
            <a:ext cx="51435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Text Box 11"/>
          <p:cNvSpPr txBox="1">
            <a:spLocks noChangeArrowheads="1"/>
          </p:cNvSpPr>
          <p:nvPr/>
        </p:nvSpPr>
        <p:spPr bwMode="auto">
          <a:xfrm>
            <a:off x="7254448" y="1737287"/>
            <a:ext cx="2982912" cy="1173162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002850"/>
                </a:solidFill>
              </a:rPr>
              <a:t>Chlorambucil +</a:t>
            </a:r>
          </a:p>
          <a:p>
            <a:pPr algn="ctr"/>
            <a:r>
              <a:rPr lang="en-US" sz="2000" b="1" dirty="0">
                <a:solidFill>
                  <a:srgbClr val="002850"/>
                </a:solidFill>
              </a:rPr>
              <a:t>obinutuzumab</a:t>
            </a:r>
          </a:p>
        </p:txBody>
      </p:sp>
      <p:sp>
        <p:nvSpPr>
          <p:cNvPr id="51206" name="Text Box 13"/>
          <p:cNvSpPr txBox="1">
            <a:spLocks noChangeArrowheads="1"/>
          </p:cNvSpPr>
          <p:nvPr/>
        </p:nvSpPr>
        <p:spPr bwMode="auto">
          <a:xfrm>
            <a:off x="7254448" y="3641494"/>
            <a:ext cx="2982912" cy="1173162"/>
          </a:xfrm>
          <a:prstGeom prst="rect">
            <a:avLst/>
          </a:prstGeom>
          <a:solidFill>
            <a:srgbClr val="58C4F3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2000" b="1" dirty="0">
                <a:solidFill>
                  <a:srgbClr val="002850"/>
                </a:solidFill>
              </a:rPr>
              <a:t>Venetoclax + </a:t>
            </a:r>
          </a:p>
          <a:p>
            <a:pPr algn="ctr">
              <a:spcBef>
                <a:spcPts val="0"/>
              </a:spcBef>
            </a:pPr>
            <a:r>
              <a:rPr lang="en-US" sz="2000" b="1" dirty="0">
                <a:solidFill>
                  <a:srgbClr val="002850"/>
                </a:solidFill>
              </a:rPr>
              <a:t>obinutuzumab</a:t>
            </a:r>
          </a:p>
        </p:txBody>
      </p:sp>
      <p:sp>
        <p:nvSpPr>
          <p:cNvPr id="51207" name="Oval 25"/>
          <p:cNvSpPr>
            <a:spLocks noChangeArrowheads="1"/>
          </p:cNvSpPr>
          <p:nvPr/>
        </p:nvSpPr>
        <p:spPr bwMode="auto">
          <a:xfrm>
            <a:off x="5572985" y="2910449"/>
            <a:ext cx="852487" cy="850900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3000" b="1">
                <a:solidFill>
                  <a:srgbClr val="FFFFFF"/>
                </a:solidFill>
              </a:rPr>
              <a:t>R</a:t>
            </a:r>
          </a:p>
        </p:txBody>
      </p:sp>
      <p:sp>
        <p:nvSpPr>
          <p:cNvPr id="51209" name="TextBox 3"/>
          <p:cNvSpPr txBox="1">
            <a:spLocks noChangeArrowheads="1"/>
          </p:cNvSpPr>
          <p:nvPr/>
        </p:nvSpPr>
        <p:spPr bwMode="auto">
          <a:xfrm>
            <a:off x="76200" y="6314576"/>
            <a:ext cx="883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FFFFFF"/>
                </a:solidFill>
              </a:rPr>
              <a:t>www.Clinicaltrials.gov. April 9, 2019 (</a:t>
            </a:r>
            <a:r>
              <a:rPr lang="en-US" sz="1600" dirty="0"/>
              <a:t>NCT02242942)</a:t>
            </a:r>
            <a:endParaRPr lang="en-US" sz="1600" dirty="0">
              <a:solidFill>
                <a:srgbClr val="FFFFFF"/>
              </a:solidFill>
            </a:endParaRPr>
          </a:p>
        </p:txBody>
      </p:sp>
      <p:graphicFrame>
        <p:nvGraphicFramePr>
          <p:cNvPr id="2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476562"/>
              </p:ext>
            </p:extLst>
          </p:nvPr>
        </p:nvGraphicFramePr>
        <p:xfrm>
          <a:off x="1440727" y="2524687"/>
          <a:ext cx="3849684" cy="1703388"/>
        </p:xfrm>
        <a:graphic>
          <a:graphicData uri="http://schemas.openxmlformats.org/drawingml/2006/table">
            <a:tbl>
              <a:tblPr/>
              <a:tblGrid>
                <a:gridCol w="3849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12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Eligibility (n = 445)</a:t>
                      </a:r>
                    </a:p>
                  </a:txBody>
                  <a:tcPr marL="91490" marR="91490" marT="45692" marB="4569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218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Previously untreated CLL requiring treatment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Total CIRS score &gt; 6</a:t>
                      </a:r>
                    </a:p>
                  </a:txBody>
                  <a:tcPr marL="91490" marR="91490" marT="45692" marB="4569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219" name="Title 1"/>
          <p:cNvSpPr txBox="1">
            <a:spLocks/>
          </p:cNvSpPr>
          <p:nvPr/>
        </p:nvSpPr>
        <p:spPr bwMode="auto">
          <a:xfrm>
            <a:off x="762003" y="81276"/>
            <a:ext cx="10667991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600" b="1" dirty="0">
                <a:solidFill>
                  <a:srgbClr val="EFC53D"/>
                </a:solidFill>
              </a:rPr>
              <a:t>CLL14: </a:t>
            </a:r>
            <a:r>
              <a:rPr lang="en-US" sz="2600" b="1" dirty="0" err="1">
                <a:solidFill>
                  <a:srgbClr val="EFC53D"/>
                </a:solidFill>
              </a:rPr>
              <a:t>Obinutuzumab</a:t>
            </a:r>
            <a:r>
              <a:rPr lang="en-US" sz="2600" b="1" dirty="0">
                <a:solidFill>
                  <a:srgbClr val="EFC53D"/>
                </a:solidFill>
              </a:rPr>
              <a:t> with </a:t>
            </a:r>
            <a:r>
              <a:rPr lang="en-US" sz="2600" b="1" dirty="0" err="1">
                <a:solidFill>
                  <a:srgbClr val="EFC53D"/>
                </a:solidFill>
              </a:rPr>
              <a:t>Venetoclax</a:t>
            </a:r>
            <a:r>
              <a:rPr lang="en-US" sz="2600" b="1" dirty="0">
                <a:solidFill>
                  <a:srgbClr val="EFC53D"/>
                </a:solidFill>
              </a:rPr>
              <a:t> or Chlorambucil for Patients with Previously Untreated CLL and Coexisting Medical Conditions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219EF4-AE50-824D-A905-5A7DFDD650A2}"/>
              </a:ext>
            </a:extLst>
          </p:cNvPr>
          <p:cNvSpPr txBox="1"/>
          <p:nvPr/>
        </p:nvSpPr>
        <p:spPr>
          <a:xfrm>
            <a:off x="1403311" y="4888444"/>
            <a:ext cx="5312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Primary Endpoint: </a:t>
            </a:r>
            <a:r>
              <a:rPr lang="en-US" sz="2000" dirty="0"/>
              <a:t>Progression-free survival</a:t>
            </a:r>
          </a:p>
        </p:txBody>
      </p:sp>
    </p:spTree>
    <p:extLst>
      <p:ext uri="{BB962C8B-B14F-4D97-AF65-F5344CB8AC3E}">
        <p14:creationId xmlns:p14="http://schemas.microsoft.com/office/powerpoint/2010/main" val="3302796312"/>
      </p:ext>
    </p:extLst>
  </p:cSld>
  <p:clrMapOvr>
    <a:masterClrMapping/>
  </p:clrMapOvr>
  <p:transition spd="slow"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EDDBE9C7-DE4B-E54B-B245-68D13D3E0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30174"/>
            <a:ext cx="10972800" cy="1012825"/>
          </a:xfrm>
        </p:spPr>
        <p:txBody>
          <a:bodyPr/>
          <a:lstStyle/>
          <a:p>
            <a:r>
              <a:rPr lang="en-US" altLang="en-US" sz="2200" dirty="0"/>
              <a:t>Phase III CLL14 Trial of </a:t>
            </a:r>
            <a:r>
              <a:rPr lang="en-US" altLang="en-US" sz="2200" dirty="0" err="1"/>
              <a:t>Venetoclax</a:t>
            </a:r>
            <a:r>
              <a:rPr lang="en-US" altLang="en-US" sz="2200" dirty="0"/>
              <a:t> with </a:t>
            </a:r>
            <a:r>
              <a:rPr lang="en-US" altLang="en-US" sz="2200" dirty="0" err="1"/>
              <a:t>Obinutuzumab</a:t>
            </a:r>
            <a:r>
              <a:rPr lang="en-US" altLang="en-US" sz="2200" dirty="0"/>
              <a:t> Meets Its Primary </a:t>
            </a:r>
            <a:br>
              <a:rPr lang="en-US" altLang="en-US" sz="2200" dirty="0"/>
            </a:br>
            <a:r>
              <a:rPr lang="en-US" altLang="en-US" sz="2200" dirty="0"/>
              <a:t>PFS Endpoint</a:t>
            </a:r>
            <a:br>
              <a:rPr lang="en-US" altLang="en-US" sz="2200" dirty="0"/>
            </a:br>
            <a:r>
              <a:rPr lang="en-US" altLang="en-US" sz="2200" dirty="0">
                <a:ea typeface="ヒラギノ角ゴ Pro W3" panose="020B0300000000000000" pitchFamily="34" charset="-128"/>
                <a:cs typeface="Arial" panose="020B0604020202020204" pitchFamily="34" charset="0"/>
              </a:rPr>
              <a:t>Press Release </a:t>
            </a:r>
            <a:r>
              <a:rPr lang="en-US" altLang="en-US" sz="2200" dirty="0">
                <a:cs typeface="Arial" panose="020B0604020202020204" pitchFamily="34" charset="0"/>
              </a:rPr>
              <a:t>—</a:t>
            </a:r>
            <a:r>
              <a:rPr lang="en-US" altLang="en-US" sz="2200" dirty="0">
                <a:ea typeface="ヒラギノ角ゴ Pro W3" panose="020B0300000000000000" pitchFamily="34" charset="-128"/>
                <a:cs typeface="ヒラギノ角ゴ Pro W3" panose="020B0300000000000000" pitchFamily="34" charset="-128"/>
              </a:rPr>
              <a:t> October 31, 2018</a:t>
            </a:r>
            <a:endParaRPr lang="en-US" altLang="en-US" sz="2200" dirty="0"/>
          </a:p>
        </p:txBody>
      </p:sp>
      <p:sp>
        <p:nvSpPr>
          <p:cNvPr id="11267" name="Content Placeholder 6">
            <a:extLst>
              <a:ext uri="{FF2B5EF4-FFF2-40B4-BE49-F238E27FC236}">
                <a16:creationId xmlns:a16="http://schemas.microsoft.com/office/drawing/2014/main" id="{52CDAFA9-04BF-B240-A69F-444801552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876800"/>
          </a:xfrm>
        </p:spPr>
        <p:txBody>
          <a:bodyPr/>
          <a:lstStyle/>
          <a:p>
            <a:pPr marL="0" indent="0">
              <a:spcBef>
                <a:spcPts val="1675"/>
              </a:spcBef>
              <a:buFontTx/>
              <a:buNone/>
            </a:pPr>
            <a:r>
              <a:rPr lang="en-US" altLang="en-US" sz="2400" dirty="0"/>
              <a:t>“The randomized Phase III CLL14 study, which evaluated fixed-duration </a:t>
            </a:r>
            <a:r>
              <a:rPr lang="en-US" altLang="en-US" sz="2400" dirty="0" err="1"/>
              <a:t>venetoclax</a:t>
            </a:r>
            <a:r>
              <a:rPr lang="en-US" altLang="en-US" sz="2400" baseline="30000" dirty="0"/>
              <a:t> </a:t>
            </a:r>
            <a:r>
              <a:rPr lang="en-US" altLang="en-US" sz="2400" dirty="0"/>
              <a:t>in combination with </a:t>
            </a:r>
            <a:r>
              <a:rPr lang="en-US" altLang="en-US" sz="2400" dirty="0" err="1"/>
              <a:t>obinutuzumab</a:t>
            </a:r>
            <a:r>
              <a:rPr lang="en-US" altLang="en-US" sz="2400" dirty="0"/>
              <a:t> in people with previously untreated chronic lymphocytic leukemia (CLL) and co-existing medical conditions, met its primary endpoint and showed a statistically significant reduction in the risk of disease worsening or death (progression-free survival [PFS] as assessed by investigator) compared to standard-of-care </a:t>
            </a:r>
            <a:r>
              <a:rPr lang="en-US" altLang="en-US" sz="2400" dirty="0" err="1"/>
              <a:t>obinutuzumab</a:t>
            </a:r>
            <a:r>
              <a:rPr lang="en-US" altLang="en-US" sz="2400" dirty="0"/>
              <a:t> plus chlorambucil. The results showed that no new safety signals or increase in known toxicities of </a:t>
            </a:r>
            <a:r>
              <a:rPr lang="en-US" altLang="en-US" sz="2400" dirty="0" err="1"/>
              <a:t>venetoclax</a:t>
            </a:r>
            <a:r>
              <a:rPr lang="en-US" altLang="en-US" sz="2400" dirty="0"/>
              <a:t> or </a:t>
            </a:r>
            <a:r>
              <a:rPr lang="en-US" altLang="en-US" sz="2400" dirty="0" err="1"/>
              <a:t>obinutuzumab</a:t>
            </a:r>
            <a:r>
              <a:rPr lang="en-US" altLang="en-US" sz="2400" dirty="0"/>
              <a:t> were observed with the treatment combination.”</a:t>
            </a:r>
          </a:p>
        </p:txBody>
      </p:sp>
      <p:sp>
        <p:nvSpPr>
          <p:cNvPr id="11268" name="Rectangle 1">
            <a:extLst>
              <a:ext uri="{FF2B5EF4-FFF2-40B4-BE49-F238E27FC236}">
                <a16:creationId xmlns:a16="http://schemas.microsoft.com/office/drawing/2014/main" id="{98B48AB4-8B3E-714C-8806-4FF595053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142038"/>
            <a:ext cx="10363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https://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www.businesswire.com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/news/home/20181031005831/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en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/Phase-III-Data-Showed-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Venclexta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-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Gazyva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-Reduced</a:t>
            </a:r>
          </a:p>
        </p:txBody>
      </p:sp>
    </p:spTree>
    <p:extLst>
      <p:ext uri="{BB962C8B-B14F-4D97-AF65-F5344CB8AC3E}">
        <p14:creationId xmlns:p14="http://schemas.microsoft.com/office/powerpoint/2010/main" val="947251878"/>
      </p:ext>
    </p:extLst>
  </p:cSld>
  <p:clrMapOvr>
    <a:masterClrMapping/>
  </p:clrMapOvr>
  <p:transition spd="slow"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ECB4E71-B0F0-DE45-8C4E-4EB9C44ADF0C}"/>
              </a:ext>
            </a:extLst>
          </p:cNvPr>
          <p:cNvGrpSpPr/>
          <p:nvPr/>
        </p:nvGrpSpPr>
        <p:grpSpPr>
          <a:xfrm>
            <a:off x="740979" y="4419600"/>
            <a:ext cx="10184061" cy="756744"/>
            <a:chOff x="740979" y="3373822"/>
            <a:chExt cx="10184061" cy="756744"/>
          </a:xfrm>
          <a:solidFill>
            <a:srgbClr val="F6BF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83DF816-803A-CF4A-863F-D3FA3E6BDFC0}"/>
                </a:ext>
              </a:extLst>
            </p:cNvPr>
            <p:cNvSpPr/>
            <p:nvPr/>
          </p:nvSpPr>
          <p:spPr bwMode="auto">
            <a:xfrm>
              <a:off x="740979" y="3373822"/>
              <a:ext cx="9924393" cy="756744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5506F3A-72AF-AB4F-9CB9-7D61E0F67262}"/>
                </a:ext>
              </a:extLst>
            </p:cNvPr>
            <p:cNvSpPr>
              <a:spLocks noChangeAspect="1"/>
            </p:cNvSpPr>
            <p:nvPr/>
          </p:nvSpPr>
          <p:spPr bwMode="auto">
            <a:xfrm rot="2700000">
              <a:off x="10389943" y="3484644"/>
              <a:ext cx="535097" cy="53509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CA275B60-6AB8-594F-BCED-A1BBEDC503C8}"/>
              </a:ext>
            </a:extLst>
          </p:cNvPr>
          <p:cNvSpPr txBox="1">
            <a:spLocks/>
          </p:cNvSpPr>
          <p:nvPr/>
        </p:nvSpPr>
        <p:spPr>
          <a:xfrm>
            <a:off x="914400" y="1830388"/>
            <a:ext cx="10363200" cy="4189412"/>
          </a:xfrm>
          <a:prstGeom prst="rect">
            <a:avLst/>
          </a:prstGeom>
        </p:spPr>
        <p:txBody>
          <a:bodyPr/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lvl="0" indent="0">
              <a:spcBef>
                <a:spcPts val="4800"/>
              </a:spcBef>
              <a:buNone/>
            </a:pPr>
            <a:r>
              <a:rPr lang="en-US" sz="3200" b="1" kern="0" dirty="0">
                <a:solidFill>
                  <a:schemeClr val="bg1">
                    <a:alpha val="40000"/>
                  </a:schemeClr>
                </a:solidFill>
              </a:rPr>
              <a:t>Newly Diagnosed CLL: Observation versus Treatment</a:t>
            </a:r>
          </a:p>
          <a:p>
            <a:pPr marL="0" lvl="0" indent="0">
              <a:spcBef>
                <a:spcPts val="4800"/>
              </a:spcBef>
              <a:buNone/>
            </a:pPr>
            <a:r>
              <a:rPr lang="en-US" sz="3200" b="1" kern="0" dirty="0">
                <a:solidFill>
                  <a:schemeClr val="bg1">
                    <a:alpha val="40000"/>
                  </a:schemeClr>
                </a:solidFill>
              </a:rPr>
              <a:t>First-Line Treatment of CLL </a:t>
            </a:r>
          </a:p>
          <a:p>
            <a:pPr marL="0" lvl="0" indent="0">
              <a:spcBef>
                <a:spcPts val="4800"/>
              </a:spcBef>
              <a:buNone/>
            </a:pPr>
            <a:r>
              <a:rPr lang="en-US" sz="3200" b="1" kern="0" dirty="0">
                <a:solidFill>
                  <a:srgbClr val="002B50"/>
                </a:solidFill>
              </a:rPr>
              <a:t>Relapsed/Refractory CLL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88E4C-AEC7-BB48-BBA1-601878705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400" dirty="0"/>
              <a:t>Chronic Lymphocytic Leukemia: Agenda</a:t>
            </a:r>
          </a:p>
        </p:txBody>
      </p:sp>
    </p:spTree>
    <p:extLst>
      <p:ext uri="{BB962C8B-B14F-4D97-AF65-F5344CB8AC3E}">
        <p14:creationId xmlns:p14="http://schemas.microsoft.com/office/powerpoint/2010/main" val="2337050803"/>
      </p:ext>
    </p:extLst>
  </p:cSld>
  <p:clrMapOvr>
    <a:masterClrMapping/>
  </p:clrMapOvr>
  <p:transition spd="slow"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2" descr="Davisda_Graph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885" y="1143001"/>
            <a:ext cx="4038600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Mechanism of Action of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Venetoclax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(ABT-199)</a:t>
            </a:r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>
          <a:xfrm>
            <a:off x="6469285" y="1796970"/>
            <a:ext cx="4800600" cy="2971800"/>
          </a:xfrm>
        </p:spPr>
        <p:txBody>
          <a:bodyPr/>
          <a:lstStyle/>
          <a:p>
            <a:pPr>
              <a:defRPr/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lang="en-US" sz="2400" dirty="0"/>
              <a:t>cl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-2 functions to prevent cell death by apoptosis</a:t>
            </a:r>
          </a:p>
          <a:p>
            <a:pPr marL="0" indent="0">
              <a:buNone/>
              <a:defRPr/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Venetoclax is specific for B</a:t>
            </a:r>
            <a:r>
              <a:rPr lang="en-US" sz="2400" dirty="0"/>
              <a:t>cl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-2 and inhibits its function, thereby removing the block on apoptosis</a:t>
            </a:r>
          </a:p>
        </p:txBody>
      </p:sp>
      <p:sp>
        <p:nvSpPr>
          <p:cNvPr id="65540" name="Rectangle 1027"/>
          <p:cNvSpPr>
            <a:spLocks noChangeArrowheads="1"/>
          </p:cNvSpPr>
          <p:nvPr/>
        </p:nvSpPr>
        <p:spPr bwMode="auto">
          <a:xfrm>
            <a:off x="609600" y="6351588"/>
            <a:ext cx="10972800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91440" bIns="91440" anchor="b"/>
          <a:lstStyle/>
          <a:p>
            <a:r>
              <a:rPr lang="en-US" sz="1600" dirty="0">
                <a:solidFill>
                  <a:srgbClr val="FFFFFF"/>
                </a:solidFill>
              </a:rPr>
              <a:t>Adapted from </a:t>
            </a:r>
            <a:r>
              <a:rPr lang="en-US" sz="1600" dirty="0" err="1">
                <a:solidFill>
                  <a:srgbClr val="FFFFFF"/>
                </a:solidFill>
              </a:rPr>
              <a:t>Davids</a:t>
            </a:r>
            <a:r>
              <a:rPr lang="en-US" sz="1600" dirty="0">
                <a:solidFill>
                  <a:srgbClr val="FFFFFF"/>
                </a:solidFill>
              </a:rPr>
              <a:t> MS, </a:t>
            </a:r>
            <a:r>
              <a:rPr lang="en-US" sz="1600" dirty="0" err="1">
                <a:solidFill>
                  <a:srgbClr val="FFFFFF"/>
                </a:solidFill>
              </a:rPr>
              <a:t>Letai</a:t>
            </a:r>
            <a:r>
              <a:rPr lang="en-US" sz="1600" dirty="0">
                <a:solidFill>
                  <a:srgbClr val="FFFFFF"/>
                </a:solidFill>
              </a:rPr>
              <a:t> A. </a:t>
            </a:r>
            <a:r>
              <a:rPr lang="en-US" sz="1600" i="1" dirty="0">
                <a:solidFill>
                  <a:srgbClr val="FFFFFF"/>
                </a:solidFill>
              </a:rPr>
              <a:t>Cancer Cell </a:t>
            </a:r>
            <a:r>
              <a:rPr lang="en-US" sz="1600" dirty="0">
                <a:solidFill>
                  <a:srgbClr val="FFFFFF"/>
                </a:solidFill>
              </a:rPr>
              <a:t>2013;23(2):139-41.</a:t>
            </a:r>
          </a:p>
        </p:txBody>
      </p:sp>
      <p:sp>
        <p:nvSpPr>
          <p:cNvPr id="65541" name="TextBox 1"/>
          <p:cNvSpPr txBox="1">
            <a:spLocks noChangeArrowheads="1"/>
          </p:cNvSpPr>
          <p:nvPr/>
        </p:nvSpPr>
        <p:spPr bwMode="auto">
          <a:xfrm>
            <a:off x="3268885" y="2209800"/>
            <a:ext cx="1371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ABT-199</a:t>
            </a:r>
          </a:p>
        </p:txBody>
      </p:sp>
      <p:sp>
        <p:nvSpPr>
          <p:cNvPr id="65542" name="TextBox 6"/>
          <p:cNvSpPr txBox="1">
            <a:spLocks noChangeArrowheads="1"/>
          </p:cNvSpPr>
          <p:nvPr/>
        </p:nvSpPr>
        <p:spPr bwMode="auto">
          <a:xfrm>
            <a:off x="4640485" y="3581400"/>
            <a:ext cx="137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err="1"/>
              <a:t>Bcl</a:t>
            </a:r>
            <a:r>
              <a:rPr lang="en-US" sz="1800" dirty="0"/>
              <a:t>-XL</a:t>
            </a:r>
          </a:p>
        </p:txBody>
      </p:sp>
      <p:sp>
        <p:nvSpPr>
          <p:cNvPr id="65543" name="TextBox 7"/>
          <p:cNvSpPr txBox="1">
            <a:spLocks noChangeArrowheads="1"/>
          </p:cNvSpPr>
          <p:nvPr/>
        </p:nvSpPr>
        <p:spPr bwMode="auto">
          <a:xfrm>
            <a:off x="2887885" y="3581400"/>
            <a:ext cx="137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/>
              <a:t>Bcl-2</a:t>
            </a:r>
          </a:p>
        </p:txBody>
      </p:sp>
      <p:sp>
        <p:nvSpPr>
          <p:cNvPr id="65544" name="TextBox 8"/>
          <p:cNvSpPr txBox="1">
            <a:spLocks noChangeArrowheads="1"/>
          </p:cNvSpPr>
          <p:nvPr/>
        </p:nvSpPr>
        <p:spPr bwMode="auto">
          <a:xfrm>
            <a:off x="4640485" y="4800600"/>
            <a:ext cx="1371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Platelet</a:t>
            </a:r>
          </a:p>
        </p:txBody>
      </p:sp>
      <p:sp>
        <p:nvSpPr>
          <p:cNvPr id="65545" name="TextBox 9"/>
          <p:cNvSpPr txBox="1">
            <a:spLocks noChangeArrowheads="1"/>
          </p:cNvSpPr>
          <p:nvPr/>
        </p:nvSpPr>
        <p:spPr bwMode="auto">
          <a:xfrm>
            <a:off x="2887885" y="4800600"/>
            <a:ext cx="1371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Tumor cell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3421285" y="3048000"/>
            <a:ext cx="76200" cy="533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5547" name="Oval 15"/>
          <p:cNvSpPr>
            <a:spLocks noChangeArrowheads="1"/>
          </p:cNvSpPr>
          <p:nvPr/>
        </p:nvSpPr>
        <p:spPr bwMode="auto">
          <a:xfrm>
            <a:off x="3116485" y="3581400"/>
            <a:ext cx="990600" cy="381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48" name="Oval 20"/>
          <p:cNvSpPr>
            <a:spLocks noChangeArrowheads="1"/>
          </p:cNvSpPr>
          <p:nvPr/>
        </p:nvSpPr>
        <p:spPr bwMode="auto">
          <a:xfrm>
            <a:off x="4716685" y="3581400"/>
            <a:ext cx="1295400" cy="381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03307"/>
      </p:ext>
    </p:extLst>
  </p:cSld>
  <p:clrMapOvr>
    <a:masterClrMapping/>
  </p:clrMapOvr>
  <p:transition spd="slow"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F273C07-0083-B14C-849E-03E8E6149E9F}"/>
              </a:ext>
            </a:extLst>
          </p:cNvPr>
          <p:cNvGraphicFramePr/>
          <p:nvPr>
            <p:extLst/>
          </p:nvPr>
        </p:nvGraphicFramePr>
        <p:xfrm>
          <a:off x="1429639" y="1510285"/>
          <a:ext cx="9007902" cy="4667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7585" name="TextBox 4"/>
          <p:cNvSpPr txBox="1">
            <a:spLocks noChangeArrowheads="1"/>
          </p:cNvSpPr>
          <p:nvPr/>
        </p:nvSpPr>
        <p:spPr bwMode="auto">
          <a:xfrm>
            <a:off x="152400" y="6416327"/>
            <a:ext cx="10972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/>
              <a:t>Stilgenbauer</a:t>
            </a:r>
            <a:r>
              <a:rPr lang="en-US" sz="1600" dirty="0"/>
              <a:t> S et al. </a:t>
            </a:r>
            <a:r>
              <a:rPr lang="it" sz="1600" i="1" dirty="0"/>
              <a:t>J Clin Oncol </a:t>
            </a:r>
            <a:r>
              <a:rPr lang="it" sz="1600" dirty="0"/>
              <a:t>2018;36(19):1973-80.</a:t>
            </a:r>
          </a:p>
        </p:txBody>
      </p:sp>
      <p:sp>
        <p:nvSpPr>
          <p:cNvPr id="67586" name="TextBox 3"/>
          <p:cNvSpPr txBox="1">
            <a:spLocks noChangeArrowheads="1"/>
          </p:cNvSpPr>
          <p:nvPr/>
        </p:nvSpPr>
        <p:spPr bwMode="auto">
          <a:xfrm>
            <a:off x="7036089" y="2797081"/>
            <a:ext cx="5020075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2000" dirty="0"/>
              <a:t>24-month PFS: 54%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2000" dirty="0"/>
              <a:t>24-month OS: 73%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2000" dirty="0"/>
              <a:t>MRD-negative in blood by flow: 30%</a:t>
            </a:r>
          </a:p>
          <a:p>
            <a:pPr marL="692150" lvl="1" indent="-234950">
              <a:spcBef>
                <a:spcPts val="600"/>
              </a:spcBef>
              <a:buFont typeface="System Font Regular"/>
              <a:buChar char="–"/>
            </a:pPr>
            <a:r>
              <a:rPr lang="en-US" sz="2000" dirty="0"/>
              <a:t>Median time to MRD negativity,</a:t>
            </a:r>
            <a:br>
              <a:rPr lang="en-US" sz="2000" dirty="0"/>
            </a:br>
            <a:r>
              <a:rPr lang="en-US" sz="2000" dirty="0"/>
              <a:t>13.6 months</a:t>
            </a:r>
          </a:p>
        </p:txBody>
      </p:sp>
      <p:sp>
        <p:nvSpPr>
          <p:cNvPr id="6758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Pivotal Phase II Trial of Venetoclax Monotherapy in R/R CLL </a:t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with Del(17p)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3B1454-B64E-C64C-A091-C5F39A9CBD7C}"/>
              </a:ext>
            </a:extLst>
          </p:cNvPr>
          <p:cNvSpPr txBox="1"/>
          <p:nvPr/>
        </p:nvSpPr>
        <p:spPr>
          <a:xfrm>
            <a:off x="4857407" y="1399885"/>
            <a:ext cx="2723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All Patients (N = 158)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CA17BE-62C4-0F4B-8ACB-48899CEAF99B}"/>
              </a:ext>
            </a:extLst>
          </p:cNvPr>
          <p:cNvSpPr txBox="1"/>
          <p:nvPr/>
        </p:nvSpPr>
        <p:spPr>
          <a:xfrm>
            <a:off x="2542309" y="451094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20%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7D307D-9722-2F41-9978-0D20CCC22A7D}"/>
              </a:ext>
            </a:extLst>
          </p:cNvPr>
          <p:cNvSpPr txBox="1"/>
          <p:nvPr/>
        </p:nvSpPr>
        <p:spPr>
          <a:xfrm>
            <a:off x="4170387" y="305878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57%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752B2-4C84-E740-B234-982FDD4D647F}"/>
              </a:ext>
            </a:extLst>
          </p:cNvPr>
          <p:cNvSpPr txBox="1"/>
          <p:nvPr/>
        </p:nvSpPr>
        <p:spPr>
          <a:xfrm>
            <a:off x="5843594" y="461130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19%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FD6FEB-1448-8445-91AE-16174157C38A}"/>
              </a:ext>
            </a:extLst>
          </p:cNvPr>
          <p:cNvSpPr txBox="1"/>
          <p:nvPr/>
        </p:nvSpPr>
        <p:spPr>
          <a:xfrm>
            <a:off x="7581230" y="5312131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2%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D53802-9863-EA4E-B818-2926AF85F8BC}"/>
              </a:ext>
            </a:extLst>
          </p:cNvPr>
          <p:cNvSpPr txBox="1"/>
          <p:nvPr/>
        </p:nvSpPr>
        <p:spPr>
          <a:xfrm>
            <a:off x="9211101" y="530470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2%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F3E41B-8BAD-644F-8543-CF0F5F900CCA}"/>
              </a:ext>
            </a:extLst>
          </p:cNvPr>
          <p:cNvSpPr txBox="1"/>
          <p:nvPr/>
        </p:nvSpPr>
        <p:spPr>
          <a:xfrm rot="16200000">
            <a:off x="345340" y="3381375"/>
            <a:ext cx="1479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% Patients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A2982B-54EC-CC46-B1D5-E3669EC3EDF8}"/>
              </a:ext>
            </a:extLst>
          </p:cNvPr>
          <p:cNvSpPr txBox="1"/>
          <p:nvPr/>
        </p:nvSpPr>
        <p:spPr>
          <a:xfrm>
            <a:off x="3071409" y="2358332"/>
            <a:ext cx="1338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ORR 77%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0E9877-C859-3F4D-B071-2D623E4462C9}"/>
              </a:ext>
            </a:extLst>
          </p:cNvPr>
          <p:cNvGrpSpPr/>
          <p:nvPr/>
        </p:nvGrpSpPr>
        <p:grpSpPr>
          <a:xfrm>
            <a:off x="2379785" y="2797081"/>
            <a:ext cx="2477622" cy="356427"/>
            <a:chOff x="2379785" y="2797081"/>
            <a:chExt cx="2477622" cy="35642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22B26E0-C23F-4343-97E1-8A0A44A16E7D}"/>
                </a:ext>
              </a:extLst>
            </p:cNvPr>
            <p:cNvCxnSpPr/>
            <p:nvPr/>
          </p:nvCxnSpPr>
          <p:spPr bwMode="auto">
            <a:xfrm flipV="1">
              <a:off x="2379785" y="2797081"/>
              <a:ext cx="0" cy="35642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5E2807F-E089-AB4D-A51E-CAC5996B6DD8}"/>
                </a:ext>
              </a:extLst>
            </p:cNvPr>
            <p:cNvCxnSpPr/>
            <p:nvPr/>
          </p:nvCxnSpPr>
          <p:spPr bwMode="auto">
            <a:xfrm>
              <a:off x="2379785" y="2797081"/>
              <a:ext cx="2477622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8871811-F633-F04B-9EFC-0BE60A656423}"/>
                </a:ext>
              </a:extLst>
            </p:cNvPr>
            <p:cNvCxnSpPr/>
            <p:nvPr/>
          </p:nvCxnSpPr>
          <p:spPr bwMode="auto">
            <a:xfrm>
              <a:off x="4857407" y="2797081"/>
              <a:ext cx="0" cy="35642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1964481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Disclosures for Moderator Neil Love, MD</a:t>
            </a:r>
          </a:p>
        </p:txBody>
      </p:sp>
      <p:sp>
        <p:nvSpPr>
          <p:cNvPr id="8194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1900" dirty="0" err="1">
                <a:solidFill>
                  <a:srgbClr val="FFFFFF"/>
                </a:solidFill>
              </a:rPr>
              <a:t>Dr</a:t>
            </a:r>
            <a:r>
              <a:rPr lang="en-US" sz="1900" dirty="0">
                <a:solidFill>
                  <a:srgbClr val="FFFFFF"/>
                </a:solidFill>
              </a:rPr>
              <a:t> Love is president and CEO of Research To Practice. Research To Practice receives funds in the form of educational grants to develop CME activities from the following commercial interests: AbbVie Inc, </a:t>
            </a:r>
            <a:r>
              <a:rPr lang="en-US" sz="1900" dirty="0" err="1">
                <a:solidFill>
                  <a:srgbClr val="FFFFFF"/>
                </a:solidFill>
              </a:rPr>
              <a:t>Acerta</a:t>
            </a:r>
            <a:r>
              <a:rPr lang="en-US" sz="1900" dirty="0">
                <a:solidFill>
                  <a:srgbClr val="FFFFFF"/>
                </a:solidFill>
              </a:rPr>
              <a:t> Pharma — A member of the AstraZeneca Group, Adaptive Biotechnologies, </a:t>
            </a:r>
            <a:r>
              <a:rPr lang="en-US" sz="1900" dirty="0" err="1">
                <a:solidFill>
                  <a:srgbClr val="FFFFFF"/>
                </a:solidFill>
              </a:rPr>
              <a:t>Agendia</a:t>
            </a:r>
            <a:r>
              <a:rPr lang="en-US" sz="1900" dirty="0">
                <a:solidFill>
                  <a:srgbClr val="FFFFFF"/>
                </a:solidFill>
              </a:rPr>
              <a:t> Inc, </a:t>
            </a:r>
            <a:r>
              <a:rPr lang="en-US" sz="1900" dirty="0" err="1">
                <a:solidFill>
                  <a:srgbClr val="FFFFFF"/>
                </a:solidFill>
              </a:rPr>
              <a:t>Agios</a:t>
            </a:r>
            <a:r>
              <a:rPr lang="en-US" sz="1900" dirty="0">
                <a:solidFill>
                  <a:srgbClr val="FFFFFF"/>
                </a:solidFill>
              </a:rPr>
              <a:t> Pharmaceuticals Inc, Amgen Inc, Ariad Pharmaceuticals Inc, Array </a:t>
            </a:r>
            <a:r>
              <a:rPr lang="en-US" sz="1900" dirty="0" err="1">
                <a:solidFill>
                  <a:srgbClr val="FFFFFF"/>
                </a:solidFill>
              </a:rPr>
              <a:t>BioPharma</a:t>
            </a:r>
            <a:r>
              <a:rPr lang="en-US" sz="1900" dirty="0">
                <a:solidFill>
                  <a:srgbClr val="FFFFFF"/>
                </a:solidFill>
              </a:rPr>
              <a:t> Inc, Astellas Pharma Global Development Inc, AstraZeneca Pharmaceuticals LP, Bayer HealthCare Pharmaceuticals, </a:t>
            </a:r>
            <a:r>
              <a:rPr lang="en-US" sz="1900" dirty="0" err="1">
                <a:solidFill>
                  <a:srgbClr val="FFFFFF"/>
                </a:solidFill>
              </a:rPr>
              <a:t>Biodesix</a:t>
            </a:r>
            <a:r>
              <a:rPr lang="en-US" sz="1900" dirty="0">
                <a:solidFill>
                  <a:srgbClr val="FFFFFF"/>
                </a:solidFill>
              </a:rPr>
              <a:t> Inc, </a:t>
            </a:r>
            <a:r>
              <a:rPr lang="en-US" sz="1900" dirty="0" err="1">
                <a:solidFill>
                  <a:srgbClr val="FFFFFF"/>
                </a:solidFill>
              </a:rPr>
              <a:t>bioTheranostics</a:t>
            </a:r>
            <a:r>
              <a:rPr lang="en-US" sz="1900" dirty="0">
                <a:solidFill>
                  <a:srgbClr val="FFFFFF"/>
                </a:solidFill>
              </a:rPr>
              <a:t> Inc, Boehringer Ingelheim Pharmaceuticals Inc, Boston Biomedical Inc, Bristol-Myers Squibb Company, Celgene Corporation, Clovis Oncology, Daiichi Sankyo Inc, </a:t>
            </a:r>
            <a:r>
              <a:rPr lang="en-US" sz="1900" dirty="0" err="1">
                <a:solidFill>
                  <a:srgbClr val="FFFFFF"/>
                </a:solidFill>
              </a:rPr>
              <a:t>Dendreon</a:t>
            </a:r>
            <a:r>
              <a:rPr lang="en-US" sz="1900" dirty="0">
                <a:solidFill>
                  <a:srgbClr val="FFFFFF"/>
                </a:solidFill>
              </a:rPr>
              <a:t> Pharmaceuticals Inc, Eisai Inc, </a:t>
            </a:r>
            <a:r>
              <a:rPr lang="en-US" sz="1900" dirty="0" err="1">
                <a:solidFill>
                  <a:srgbClr val="FFFFFF"/>
                </a:solidFill>
              </a:rPr>
              <a:t>Exelixis</a:t>
            </a:r>
            <a:r>
              <a:rPr lang="en-US" sz="1900" dirty="0">
                <a:solidFill>
                  <a:srgbClr val="FFFFFF"/>
                </a:solidFill>
              </a:rPr>
              <a:t> Inc, Foundation Medicine, Genentech, </a:t>
            </a:r>
            <a:r>
              <a:rPr lang="en-US" sz="1900" dirty="0" err="1">
                <a:solidFill>
                  <a:srgbClr val="FFFFFF"/>
                </a:solidFill>
              </a:rPr>
              <a:t>Genmab</a:t>
            </a:r>
            <a:r>
              <a:rPr lang="en-US" sz="1900" dirty="0">
                <a:solidFill>
                  <a:srgbClr val="FFFFFF"/>
                </a:solidFill>
              </a:rPr>
              <a:t>, Genomic Health Inc, Gilead Sciences Inc, Guardant Health, </a:t>
            </a:r>
            <a:r>
              <a:rPr lang="en-US" sz="1900" dirty="0" err="1">
                <a:solidFill>
                  <a:srgbClr val="FFFFFF"/>
                </a:solidFill>
              </a:rPr>
              <a:t>Halozyme</a:t>
            </a:r>
            <a:r>
              <a:rPr lang="en-US" sz="1900" dirty="0">
                <a:solidFill>
                  <a:srgbClr val="FFFFFF"/>
                </a:solidFill>
              </a:rPr>
              <a:t> Inc, </a:t>
            </a:r>
            <a:r>
              <a:rPr lang="en-US" sz="1900" dirty="0" err="1">
                <a:solidFill>
                  <a:srgbClr val="FFFFFF"/>
                </a:solidFill>
              </a:rPr>
              <a:t>ImmunoGen</a:t>
            </a:r>
            <a:r>
              <a:rPr lang="en-US" sz="1900" dirty="0">
                <a:solidFill>
                  <a:srgbClr val="FFFFFF"/>
                </a:solidFill>
              </a:rPr>
              <a:t> Inc, Incyte Corporation, Infinity Pharmaceuticals Inc, Ipsen Biopharmaceuticals Inc, Janssen Biotech Inc, administered by Janssen Scientific Affairs LLC, Jazz Pharmaceuticals Inc, Kite Pharma Inc, Lexicon Pharmaceuticals Inc, Lilly, </a:t>
            </a:r>
            <a:r>
              <a:rPr lang="en-US" sz="1900" dirty="0" err="1">
                <a:solidFill>
                  <a:srgbClr val="FFFFFF"/>
                </a:solidFill>
              </a:rPr>
              <a:t>Loxo</a:t>
            </a:r>
            <a:r>
              <a:rPr lang="en-US" sz="1900" dirty="0">
                <a:solidFill>
                  <a:srgbClr val="FFFFFF"/>
                </a:solidFill>
              </a:rPr>
              <a:t> Oncology, Merck, Merrimack Pharmaceuticals Inc, Myriad Genetic Laboratories Inc, </a:t>
            </a:r>
            <a:r>
              <a:rPr lang="en-US" sz="1900" dirty="0" err="1">
                <a:solidFill>
                  <a:srgbClr val="FFFFFF"/>
                </a:solidFill>
              </a:rPr>
              <a:t>Natera</a:t>
            </a:r>
            <a:r>
              <a:rPr lang="en-US" sz="1900" dirty="0">
                <a:solidFill>
                  <a:srgbClr val="FFFFFF"/>
                </a:solidFill>
              </a:rPr>
              <a:t> Inc, Novartis, </a:t>
            </a:r>
            <a:r>
              <a:rPr lang="en-US" sz="1900" dirty="0" err="1">
                <a:solidFill>
                  <a:srgbClr val="FFFFFF"/>
                </a:solidFill>
              </a:rPr>
              <a:t>Oncopeptides</a:t>
            </a:r>
            <a:r>
              <a:rPr lang="en-US" sz="1900" dirty="0">
                <a:solidFill>
                  <a:srgbClr val="FFFFFF"/>
                </a:solidFill>
              </a:rPr>
              <a:t>, Pfizer Inc, Pharmacyclics LLC, an AbbVie Company, Prometheus Laboratories Inc, Puma Biotechnology Inc, Regeneron Pharmaceuticals Inc, Sandoz Inc, a Novartis Division, Sanofi Genzyme, Seattle Genetics, </a:t>
            </a:r>
            <a:r>
              <a:rPr lang="en-US" sz="1900" dirty="0" err="1">
                <a:solidFill>
                  <a:srgbClr val="FFFFFF"/>
                </a:solidFill>
              </a:rPr>
              <a:t>Sirtex</a:t>
            </a:r>
            <a:r>
              <a:rPr lang="en-US" sz="1900" dirty="0">
                <a:solidFill>
                  <a:srgbClr val="FFFFFF"/>
                </a:solidFill>
              </a:rPr>
              <a:t> Medical Ltd, Spectrum Pharmaceuticals Inc, Taiho Oncology Inc, Takeda Oncology, </a:t>
            </a:r>
            <a:r>
              <a:rPr lang="en-US" sz="1900" dirty="0" err="1">
                <a:solidFill>
                  <a:srgbClr val="FFFFFF"/>
                </a:solidFill>
              </a:rPr>
              <a:t>Tesaro</a:t>
            </a:r>
            <a:r>
              <a:rPr lang="en-US" sz="1900" dirty="0">
                <a:solidFill>
                  <a:srgbClr val="FFFFFF"/>
                </a:solidFill>
              </a:rPr>
              <a:t>, Teva Oncology, Tokai Pharmaceuticals Inc and </a:t>
            </a:r>
            <a:r>
              <a:rPr lang="en-US" sz="1900" dirty="0" err="1">
                <a:solidFill>
                  <a:srgbClr val="FFFFFF"/>
                </a:solidFill>
              </a:rPr>
              <a:t>Tolero</a:t>
            </a:r>
            <a:r>
              <a:rPr lang="en-US" sz="1900" dirty="0">
                <a:solidFill>
                  <a:srgbClr val="FFFFFF"/>
                </a:solidFill>
              </a:rPr>
              <a:t> Pharmaceuticals. </a:t>
            </a:r>
          </a:p>
        </p:txBody>
      </p:sp>
    </p:spTree>
    <p:extLst>
      <p:ext uri="{BB962C8B-B14F-4D97-AF65-F5344CB8AC3E}">
        <p14:creationId xmlns:p14="http://schemas.microsoft.com/office/powerpoint/2010/main" val="163791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33"/>
          <p:cNvSpPr>
            <a:spLocks noChangeArrowheads="1"/>
          </p:cNvSpPr>
          <p:nvPr/>
        </p:nvSpPr>
        <p:spPr bwMode="auto">
          <a:xfrm>
            <a:off x="553250" y="1344706"/>
            <a:ext cx="10965116" cy="5009989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69634" name="TextBox 4"/>
          <p:cNvSpPr txBox="1">
            <a:spLocks noChangeArrowheads="1"/>
          </p:cNvSpPr>
          <p:nvPr/>
        </p:nvSpPr>
        <p:spPr bwMode="auto">
          <a:xfrm>
            <a:off x="111888" y="6477000"/>
            <a:ext cx="10972800" cy="3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http://</a:t>
            </a:r>
            <a:r>
              <a:rPr lang="en-US" sz="1600" dirty="0" err="1"/>
              <a:t>www.accessdata.fda.gov</a:t>
            </a:r>
            <a:r>
              <a:rPr lang="en-US" sz="1600" dirty="0"/>
              <a:t>/</a:t>
            </a:r>
            <a:r>
              <a:rPr lang="en-US" sz="1600" dirty="0" err="1"/>
              <a:t>drugsatfda_docs</a:t>
            </a:r>
            <a:r>
              <a:rPr lang="en-US" sz="1600" dirty="0"/>
              <a:t>/label/2016/208573s000lbl.pdf</a:t>
            </a:r>
          </a:p>
        </p:txBody>
      </p:sp>
      <p:sp>
        <p:nvSpPr>
          <p:cNvPr id="69635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Recommended TLS Prophylaxis and Monitoring During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Venetoclax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Therapy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091344"/>
              </p:ext>
            </p:extLst>
          </p:nvPr>
        </p:nvGraphicFramePr>
        <p:xfrm>
          <a:off x="689755" y="1453587"/>
          <a:ext cx="10698480" cy="475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3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07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784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872">
                <a:tc rowSpan="2"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Tumor burden</a:t>
                      </a:r>
                    </a:p>
                  </a:txBody>
                  <a:tcPr marT="45696" marB="45696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Prophylaxis</a:t>
                      </a:r>
                    </a:p>
                  </a:txBody>
                  <a:tcPr marT="45696" marB="4569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Blood chemistry monitoring</a:t>
                      </a:r>
                    </a:p>
                  </a:txBody>
                  <a:tcPr marT="45696" marB="45696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90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Hydration</a:t>
                      </a:r>
                    </a:p>
                  </a:txBody>
                  <a:tcPr marT="45696" marB="45696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Anti-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</a:rPr>
                        <a:t>hyperuricemics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45696" marB="45696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886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Low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All LN &lt;5 cm </a:t>
                      </a:r>
                    </a:p>
                    <a:p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AND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ALC &lt;25 x 10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9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/L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Oral </a:t>
                      </a:r>
                      <a:br>
                        <a:rPr lang="en-US" sz="16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(1.5-2 L)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Allopurinol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Outpatient</a:t>
                      </a:r>
                    </a:p>
                    <a:p>
                      <a:pPr marL="166688" indent="-166688">
                        <a:buFont typeface="Arial"/>
                        <a:buChar char="•"/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</a:rPr>
                        <a:t>Predose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, 6-8 h, 24 h at 1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dose of 20 mg and 50 mg</a:t>
                      </a:r>
                    </a:p>
                    <a:p>
                      <a:pPr marL="166688" indent="-166688">
                        <a:buFont typeface="Arial"/>
                        <a:buChar char="•"/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</a:rPr>
                        <a:t>Predose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at 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</a:rPr>
                        <a:t>ramp-up doses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7297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Medium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Any LN 5 cm to </a:t>
                      </a:r>
                    </a:p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&lt;10 cm</a:t>
                      </a:r>
                    </a:p>
                    <a:p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OR</a:t>
                      </a:r>
                    </a:p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ALC ≥25 x 10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9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/L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Oral </a:t>
                      </a:r>
                      <a:br>
                        <a:rPr lang="en-US" sz="16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(1.5-2 L); consider additional IV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Allopurinol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Outpatient</a:t>
                      </a:r>
                    </a:p>
                    <a:p>
                      <a:pPr marL="166688" indent="-166688">
                        <a:buFont typeface="Arial"/>
                        <a:buChar char="•"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Same as above</a:t>
                      </a:r>
                    </a:p>
                    <a:p>
                      <a:pPr marL="166688" indent="-166688">
                        <a:buFont typeface="Arial"/>
                        <a:buChar char="•"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Consider hospitalization if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</a:rPr>
                        <a:t>CrCl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&lt;80 mL/min at 1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dose </a:t>
                      </a:r>
                      <a:br>
                        <a:rPr lang="en-US" sz="16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of 20 mg and 50 mg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748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High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Any LN ≥10 cm</a:t>
                      </a:r>
                    </a:p>
                    <a:p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OR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ALC ≥25 x 10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9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/L</a:t>
                      </a:r>
                    </a:p>
                    <a:p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AND </a:t>
                      </a:r>
                    </a:p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Any LN ≥5 cm 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Oral </a:t>
                      </a:r>
                      <a:br>
                        <a:rPr lang="en-US" sz="16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(1.5-2 L)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</a:rPr>
                        <a:t> and IV </a:t>
                      </a:r>
                      <a:br>
                        <a:rPr lang="en-US" sz="1600" baseline="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baseline="0" dirty="0">
                          <a:solidFill>
                            <a:schemeClr val="bg1"/>
                          </a:solidFill>
                        </a:rPr>
                        <a:t>(150-200 mL/</a:t>
                      </a:r>
                      <a:r>
                        <a:rPr lang="en-US" sz="1600" baseline="0" dirty="0" err="1">
                          <a:solidFill>
                            <a:schemeClr val="bg1"/>
                          </a:solidFill>
                        </a:rPr>
                        <a:t>hr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</a:rPr>
                        <a:t> as tolerated)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Allopurinol; consider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</a:rPr>
                        <a:t>rasburicase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if baseline uric acid elevated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In hospital at 1</a:t>
                      </a:r>
                      <a:r>
                        <a:rPr lang="en-US" sz="1600" i="1" baseline="30000" dirty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 dose of 20 mg </a:t>
                      </a:r>
                      <a:br>
                        <a:rPr lang="en-US" sz="1600" i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and 50 mg</a:t>
                      </a:r>
                    </a:p>
                    <a:p>
                      <a:pPr marL="166688" indent="-166688">
                        <a:buFont typeface="Arial"/>
                        <a:buChar char="•"/>
                      </a:pPr>
                      <a:r>
                        <a:rPr lang="en-US" sz="1600" i="0" dirty="0" err="1">
                          <a:solidFill>
                            <a:schemeClr val="bg1"/>
                          </a:solidFill>
                        </a:rPr>
                        <a:t>Predose</a:t>
                      </a:r>
                      <a:r>
                        <a:rPr lang="en-US" sz="1600" i="0" dirty="0">
                          <a:solidFill>
                            <a:schemeClr val="bg1"/>
                          </a:solidFill>
                        </a:rPr>
                        <a:t>, 4, 8, 12 and 24 h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Outpatient at ramp-up doses</a:t>
                      </a:r>
                    </a:p>
                    <a:p>
                      <a:pPr marL="166688" indent="-166688">
                        <a:buFont typeface="Arial"/>
                        <a:buChar char="•"/>
                      </a:pPr>
                      <a:r>
                        <a:rPr lang="en-US" sz="1600" i="0" dirty="0" err="1">
                          <a:solidFill>
                            <a:schemeClr val="bg1"/>
                          </a:solidFill>
                        </a:rPr>
                        <a:t>Predose</a:t>
                      </a:r>
                      <a:r>
                        <a:rPr lang="en-US" sz="1600" i="0" dirty="0">
                          <a:solidFill>
                            <a:schemeClr val="bg1"/>
                          </a:solidFill>
                        </a:rPr>
                        <a:t>, 6-8 h, 24 h</a:t>
                      </a:r>
                    </a:p>
                  </a:txBody>
                  <a:tcPr marT="45696" marB="4569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750096"/>
      </p:ext>
    </p:extLst>
  </p:cSld>
  <p:clrMapOvr>
    <a:masterClrMapping/>
  </p:clrMapOvr>
  <p:transition spd="slow"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3C34DF-F1A1-49C2-9C6F-243F7EEA0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 err="1">
                <a:solidFill>
                  <a:srgbClr val="FFCC31"/>
                </a:solidFill>
              </a:rPr>
              <a:t>Venetoclax</a:t>
            </a:r>
            <a:r>
              <a:rPr lang="en-US" dirty="0">
                <a:solidFill>
                  <a:srgbClr val="FFCC31"/>
                </a:solidFill>
              </a:rPr>
              <a:t>: Drug Interactions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333F16-5BB7-4350-8406-BC1CB8C7C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8006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Strong CYP3A inhibitors: avoid during escalation, later 75% dose reduction</a:t>
            </a:r>
          </a:p>
          <a:p>
            <a:pPr>
              <a:spcBef>
                <a:spcPts val="1800"/>
              </a:spcBef>
            </a:pPr>
            <a:r>
              <a:rPr lang="en-US" dirty="0"/>
              <a:t>Moderate CYP3A inhibitor or P-</a:t>
            </a:r>
            <a:r>
              <a:rPr lang="en-US" dirty="0" err="1"/>
              <a:t>gp</a:t>
            </a:r>
            <a:r>
              <a:rPr lang="en-US" dirty="0"/>
              <a:t> inhibitors: avoid during escalation, later 50% dose reduction</a:t>
            </a:r>
          </a:p>
          <a:p>
            <a:pPr>
              <a:spcBef>
                <a:spcPts val="1800"/>
              </a:spcBef>
            </a:pPr>
            <a:r>
              <a:rPr lang="en-US" dirty="0"/>
              <a:t>No contra-indication to anticoagulation in general, but will increase serum warfarin concentration</a:t>
            </a:r>
          </a:p>
        </p:txBody>
      </p:sp>
    </p:spTree>
    <p:extLst>
      <p:ext uri="{BB962C8B-B14F-4D97-AF65-F5344CB8AC3E}">
        <p14:creationId xmlns:p14="http://schemas.microsoft.com/office/powerpoint/2010/main" val="3434852722"/>
      </p:ext>
    </p:extLst>
  </p:cSld>
  <p:clrMapOvr>
    <a:masterClrMapping/>
  </p:clrMapOvr>
  <p:transition spd="slow"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31">
            <a:extLst>
              <a:ext uri="{FF2B5EF4-FFF2-40B4-BE49-F238E27FC236}">
                <a16:creationId xmlns:a16="http://schemas.microsoft.com/office/drawing/2014/main" id="{C970D8ED-EBBB-4452-8ECD-0DE723E91058}"/>
              </a:ext>
            </a:extLst>
          </p:cNvPr>
          <p:cNvSpPr txBox="1"/>
          <p:nvPr/>
        </p:nvSpPr>
        <p:spPr>
          <a:xfrm>
            <a:off x="5467705" y="2776759"/>
            <a:ext cx="47618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C1D1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MURANO</a:t>
            </a:r>
            <a:r>
              <a:rPr lang="en-GB" dirty="0"/>
              <a:t> </a:t>
            </a:r>
            <a:r>
              <a:rPr lang="en-GB" sz="2400" dirty="0"/>
              <a:t>Study Design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67323" y="6456640"/>
            <a:ext cx="5341056" cy="360362"/>
          </a:xfrm>
        </p:spPr>
        <p:txBody>
          <a:bodyPr/>
          <a:lstStyle/>
          <a:p>
            <a:pPr marL="0" indent="0">
              <a:buNone/>
            </a:pPr>
            <a:r>
              <a:rPr lang="da-DK" sz="1600" dirty="0" err="1"/>
              <a:t>Seymour</a:t>
            </a:r>
            <a:r>
              <a:rPr lang="da-DK" sz="1600" dirty="0"/>
              <a:t> JF et al. </a:t>
            </a:r>
            <a:r>
              <a:rPr lang="da-DK" sz="1600" i="1" dirty="0"/>
              <a:t>N Engl J Med </a:t>
            </a:r>
            <a:r>
              <a:rPr lang="da-DK" sz="1600" dirty="0"/>
              <a:t>2018;378(12):1107-20.</a:t>
            </a:r>
            <a:endParaRPr lang="en-GB" sz="1600" dirty="0"/>
          </a:p>
        </p:txBody>
      </p:sp>
      <p:sp>
        <p:nvSpPr>
          <p:cNvPr id="39" name="Shape 330">
            <a:extLst>
              <a:ext uri="{FF2B5EF4-FFF2-40B4-BE49-F238E27FC236}">
                <a16:creationId xmlns:a16="http://schemas.microsoft.com/office/drawing/2014/main" id="{DB18F550-FBD2-49B1-B4BB-14D0E4470953}"/>
              </a:ext>
            </a:extLst>
          </p:cNvPr>
          <p:cNvSpPr/>
          <p:nvPr/>
        </p:nvSpPr>
        <p:spPr>
          <a:xfrm>
            <a:off x="6172489" y="1759709"/>
            <a:ext cx="3857214" cy="1017050"/>
          </a:xfrm>
          <a:prstGeom prst="roundRect">
            <a:avLst>
              <a:gd name="adj" fmla="val 0"/>
            </a:avLst>
          </a:prstGeom>
          <a:solidFill>
            <a:srgbClr val="F9951D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300" b="1" i="0" u="none" strike="noStrike" kern="1200" cap="none" spc="0" normalizeH="0" baseline="0" noProof="0" dirty="0" err="1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Ven</a:t>
            </a: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400 mg orally once daily to PD, </a:t>
            </a:r>
            <a:b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cessation for toxicity, or </a:t>
            </a: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max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</a:t>
            </a:r>
            <a:r>
              <a:rPr kumimoji="0" lang="en-US" sz="1300" b="1" i="0" u="none" strike="noStrike" kern="1200" cap="none" spc="0" normalizeH="0" baseline="0" noProof="0" dirty="0" err="1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yrs</a:t>
            </a: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from C1D1</a:t>
            </a: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00" b="1" i="0" u="none" strike="noStrike" kern="1200" cap="none" spc="0" normalizeH="0" baseline="0" noProof="0" dirty="0">
              <a:ln>
                <a:noFill/>
              </a:ln>
              <a:solidFill>
                <a:srgbClr val="002B5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00" b="1" i="0" u="none" strike="noStrike" kern="1200" cap="none" spc="0" normalizeH="0" baseline="0" noProof="0" dirty="0">
              <a:ln>
                <a:noFill/>
              </a:ln>
              <a:solidFill>
                <a:srgbClr val="002B5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Box 31">
            <a:extLst>
              <a:ext uri="{FF2B5EF4-FFF2-40B4-BE49-F238E27FC236}">
                <a16:creationId xmlns:a16="http://schemas.microsoft.com/office/drawing/2014/main" id="{C970D8ED-EBBB-4452-8ECD-0DE723E91058}"/>
              </a:ext>
            </a:extLst>
          </p:cNvPr>
          <p:cNvSpPr txBox="1"/>
          <p:nvPr/>
        </p:nvSpPr>
        <p:spPr>
          <a:xfrm>
            <a:off x="6068823" y="1291544"/>
            <a:ext cx="45014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C1D1</a:t>
            </a:r>
          </a:p>
        </p:txBody>
      </p:sp>
      <p:sp>
        <p:nvSpPr>
          <p:cNvPr id="48" name="Shape 336">
            <a:extLst>
              <a:ext uri="{FF2B5EF4-FFF2-40B4-BE49-F238E27FC236}">
                <a16:creationId xmlns:a16="http://schemas.microsoft.com/office/drawing/2014/main" id="{75F44D8A-C39D-45D4-9DB1-C8E2E5028070}"/>
              </a:ext>
            </a:extLst>
          </p:cNvPr>
          <p:cNvSpPr/>
          <p:nvPr/>
        </p:nvSpPr>
        <p:spPr>
          <a:xfrm flipH="1">
            <a:off x="5499735" y="1748056"/>
            <a:ext cx="696010" cy="1028343"/>
          </a:xfrm>
          <a:prstGeom prst="rtTriangle">
            <a:avLst/>
          </a:prstGeom>
          <a:solidFill>
            <a:srgbClr val="F9951D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27000" bIns="2700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sz="788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Shape 334">
            <a:extLst>
              <a:ext uri="{FF2B5EF4-FFF2-40B4-BE49-F238E27FC236}">
                <a16:creationId xmlns:a16="http://schemas.microsoft.com/office/drawing/2014/main" id="{F84E0CD9-BAB3-49FA-8D0D-BE967C5D326B}"/>
              </a:ext>
            </a:extLst>
          </p:cNvPr>
          <p:cNvSpPr/>
          <p:nvPr/>
        </p:nvSpPr>
        <p:spPr>
          <a:xfrm>
            <a:off x="6319792" y="2250862"/>
            <a:ext cx="1936721" cy="744256"/>
          </a:xfrm>
          <a:prstGeom prst="roundRect">
            <a:avLst>
              <a:gd name="adj" fmla="val 0"/>
            </a:avLst>
          </a:prstGeom>
          <a:solidFill>
            <a:srgbClr val="B3EBFF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Rituximab </a:t>
            </a: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375 mg/m</a:t>
            </a:r>
            <a:r>
              <a:rPr kumimoji="0" lang="en-GB" sz="13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D1C1;</a:t>
            </a: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500 mg/m</a:t>
            </a:r>
            <a:r>
              <a:rPr kumimoji="0" lang="en-GB" sz="13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D1C2–6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TextBox 43">
            <a:extLst>
              <a:ext uri="{FF2B5EF4-FFF2-40B4-BE49-F238E27FC236}">
                <a16:creationId xmlns:a16="http://schemas.microsoft.com/office/drawing/2014/main" id="{FC94505D-3FCC-4CA4-85DF-D764C5F69C8D}"/>
              </a:ext>
            </a:extLst>
          </p:cNvPr>
          <p:cNvSpPr txBox="1"/>
          <p:nvPr/>
        </p:nvSpPr>
        <p:spPr>
          <a:xfrm>
            <a:off x="5508962" y="2157152"/>
            <a:ext cx="7941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Ven</a:t>
            </a:r>
            <a:b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5-week ramp-up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7341" y="4208823"/>
            <a:ext cx="9677400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marR="0" lvl="0" indent="-128588" algn="l" defTabSz="914400" rtl="0" eaLnBrk="1" fontAlgn="base" latinLnBrk="0" hangingPunct="1">
              <a:spcBef>
                <a:spcPts val="300"/>
              </a:spcBef>
              <a:spcAft>
                <a:spcPts val="45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Arial" charset="0"/>
              </a:rPr>
              <a:t>Primary endpoint: investigator-assessed PFS; secondary endpoints include rate of undetectable MRD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Arial" charset="0"/>
              </a:rPr>
              <a:t>uMRD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Arial" charset="0"/>
              </a:rPr>
              <a:t>)</a:t>
            </a:r>
          </a:p>
          <a:p>
            <a:pPr marL="128588" marR="0" lvl="0" indent="-128588" algn="l" defTabSz="914400" rtl="0" eaLnBrk="1" fontAlgn="base" latinLnBrk="0" hangingPunct="1">
              <a:spcBef>
                <a:spcPts val="300"/>
              </a:spcBef>
              <a:spcAft>
                <a:spcPts val="45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Arial" charset="0"/>
              </a:rPr>
              <a:t>Clinical response and MRD in PB/BM during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Arial" charset="0"/>
              </a:rPr>
              <a:t>Ven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Arial" charset="0"/>
              </a:rPr>
              <a:t> single-agent and at follow-up visits were assessed every 3 months for 3 years, then every 6 months thereafter, or until PD</a:t>
            </a:r>
          </a:p>
          <a:p>
            <a:pPr marL="128588" marR="0" lvl="0" indent="-128588" algn="l" defTabSz="914400" rtl="0" eaLnBrk="1" fontAlgn="base" latinLnBrk="0" hangingPunct="1">
              <a:spcBef>
                <a:spcPts val="300"/>
              </a:spcBef>
              <a:spcAft>
                <a:spcPts val="45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Arial"/>
                <a:cs typeface="Arial" panose="020B0604020202020204" pitchFamily="34" charset="0"/>
                <a:sym typeface="Arial"/>
              </a:rPr>
              <a:t>Primary analysis was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Arial"/>
                <a:cs typeface="Arial" panose="020B0604020202020204" pitchFamily="34" charset="0"/>
                <a:sym typeface="Arial"/>
              </a:rPr>
              <a:t>preplanned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Arial"/>
                <a:cs typeface="Arial" panose="020B0604020202020204" pitchFamily="34" charset="0"/>
                <a:sym typeface="Arial"/>
              </a:rPr>
              <a:t> at 140 PFS events; this follow-up analysis was conducted 1 year later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380E41F-3683-4A34-88AF-0FF99D3AC589}"/>
              </a:ext>
            </a:extLst>
          </p:cNvPr>
          <p:cNvCxnSpPr>
            <a:cxnSpLocks/>
          </p:cNvCxnSpPr>
          <p:nvPr/>
        </p:nvCxnSpPr>
        <p:spPr>
          <a:xfrm>
            <a:off x="6244779" y="1487863"/>
            <a:ext cx="0" cy="3315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hape 331">
            <a:extLst>
              <a:ext uri="{FF2B5EF4-FFF2-40B4-BE49-F238E27FC236}">
                <a16:creationId xmlns:a16="http://schemas.microsoft.com/office/drawing/2014/main" id="{7248B527-8CBE-4198-A303-35C21CABB346}"/>
              </a:ext>
            </a:extLst>
          </p:cNvPr>
          <p:cNvSpPr/>
          <p:nvPr/>
        </p:nvSpPr>
        <p:spPr>
          <a:xfrm>
            <a:off x="5615516" y="3148348"/>
            <a:ext cx="2095369" cy="907245"/>
          </a:xfrm>
          <a:prstGeom prst="roundRect">
            <a:avLst>
              <a:gd name="adj" fmla="val 0"/>
            </a:avLst>
          </a:prstGeom>
          <a:solidFill>
            <a:srgbClr val="B9D629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Bendamustine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70 mg/m</a:t>
            </a:r>
            <a:r>
              <a:rPr kumimoji="0" lang="en-GB" sz="1300" b="0" i="0" u="none" strike="noStrike" kern="1200" cap="none" spc="0" normalizeH="0" baseline="3000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D1,2 C1–6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02B5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2B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Rituximab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13B7E06-B0CB-42C4-A5F6-E83130CFCC9A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5705797" y="2961425"/>
            <a:ext cx="693" cy="22346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0">
            <a:extLst>
              <a:ext uri="{FF2B5EF4-FFF2-40B4-BE49-F238E27FC236}">
                <a16:creationId xmlns:a16="http://schemas.microsoft.com/office/drawing/2014/main" id="{56AD691E-C9A3-954D-9F36-EA3AEE78976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60542" y="2822019"/>
            <a:ext cx="609600" cy="0"/>
          </a:xfrm>
          <a:prstGeom prst="line">
            <a:avLst/>
          </a:prstGeom>
          <a:noFill/>
          <a:ln w="28575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27" name="Group 31">
            <a:extLst>
              <a:ext uri="{FF2B5EF4-FFF2-40B4-BE49-F238E27FC236}">
                <a16:creationId xmlns:a16="http://schemas.microsoft.com/office/drawing/2014/main" id="{A9D54624-B774-874A-A825-59EDE2C27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87324"/>
              </p:ext>
            </p:extLst>
          </p:nvPr>
        </p:nvGraphicFramePr>
        <p:xfrm>
          <a:off x="1760261" y="1681942"/>
          <a:ext cx="2494941" cy="1981248"/>
        </p:xfrm>
        <a:graphic>
          <a:graphicData uri="http://schemas.openxmlformats.org/drawingml/2006/table">
            <a:tbl>
              <a:tblPr/>
              <a:tblGrid>
                <a:gridCol w="2494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78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25000"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R/R CLL </a:t>
                      </a:r>
                      <a:b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(N = 389)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25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Stratified by:</a:t>
                      </a:r>
                    </a:p>
                    <a:p>
                      <a:pPr marL="130969" marR="0" lvl="0" indent="-130969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Del(17p) by local labs</a:t>
                      </a:r>
                    </a:p>
                    <a:p>
                      <a:pPr marL="130969" marR="0" lvl="0" indent="-130969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Responsiveness to prior therapy</a:t>
                      </a:r>
                    </a:p>
                    <a:p>
                      <a:pPr marL="130969" marR="0" lvl="0" indent="-130969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Geographic region 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8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AFEA207-892E-664F-96BE-6748BA3B3B2D}"/>
              </a:ext>
            </a:extLst>
          </p:cNvPr>
          <p:cNvCxnSpPr/>
          <p:nvPr/>
        </p:nvCxnSpPr>
        <p:spPr bwMode="auto">
          <a:xfrm rot="5400000" flipH="1" flipV="1">
            <a:off x="4119504" y="2742707"/>
            <a:ext cx="1654994" cy="1588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2B55D36-1F5E-C74E-A02E-725291DF36A7}"/>
              </a:ext>
            </a:extLst>
          </p:cNvPr>
          <p:cNvCxnSpPr/>
          <p:nvPr/>
        </p:nvCxnSpPr>
        <p:spPr bwMode="auto">
          <a:xfrm>
            <a:off x="4946207" y="3572187"/>
            <a:ext cx="662172" cy="0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6074CC7-A5EF-0542-BA58-A4846112D549}"/>
              </a:ext>
            </a:extLst>
          </p:cNvPr>
          <p:cNvCxnSpPr/>
          <p:nvPr/>
        </p:nvCxnSpPr>
        <p:spPr bwMode="auto">
          <a:xfrm>
            <a:off x="4946209" y="1916004"/>
            <a:ext cx="662170" cy="0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60C5EEE-EE03-C14B-99E0-70552ABF3461}"/>
              </a:ext>
            </a:extLst>
          </p:cNvPr>
          <p:cNvGrpSpPr>
            <a:grpSpLocks/>
          </p:cNvGrpSpPr>
          <p:nvPr/>
        </p:nvGrpSpPr>
        <p:grpSpPr bwMode="auto">
          <a:xfrm>
            <a:off x="4492126" y="2309331"/>
            <a:ext cx="914400" cy="914400"/>
            <a:chOff x="1872" y="1584"/>
            <a:chExt cx="576" cy="57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53753F-C466-6F46-9672-41B8CEA03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 marL="0" marR="0" lvl="0" indent="0" algn="l" defTabSz="455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alibri"/>
                <a:ea typeface="MS PGothic" charset="0"/>
                <a:cs typeface="Calibri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3F6825D-2A7A-D045-B093-72266B46B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 marL="0" marR="0" lvl="0" indent="0" algn="ctr" defTabSz="455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Arial" charset="0"/>
                  <a:cs typeface="Arial" charset="0"/>
                </a:rPr>
                <a:t>R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9917BEEE-39DB-584C-B661-84A49715E77B}"/>
              </a:ext>
            </a:extLst>
          </p:cNvPr>
          <p:cNvSpPr txBox="1"/>
          <p:nvPr/>
        </p:nvSpPr>
        <p:spPr>
          <a:xfrm>
            <a:off x="4255274" y="192143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</a:rPr>
              <a:t>(1:1)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200BBE-4A42-C542-99C2-85D4C9E10847}"/>
              </a:ext>
            </a:extLst>
          </p:cNvPr>
          <p:cNvSpPr/>
          <p:nvPr/>
        </p:nvSpPr>
        <p:spPr>
          <a:xfrm>
            <a:off x="567826" y="5979072"/>
            <a:ext cx="96774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BM = bone marrow; C = cycle; D = day; PB = peripheral blood; PD = progressive disease; R = randomized</a:t>
            </a:r>
          </a:p>
        </p:txBody>
      </p:sp>
    </p:spTree>
    <p:extLst>
      <p:ext uri="{BB962C8B-B14F-4D97-AF65-F5344CB8AC3E}">
        <p14:creationId xmlns:p14="http://schemas.microsoft.com/office/powerpoint/2010/main" val="119531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12" y="1735379"/>
            <a:ext cx="7546820" cy="4191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MURANO: Progression-Free Survival and Select Toxicity of </a:t>
            </a:r>
            <a:r>
              <a:rPr lang="en-US" dirty="0" err="1"/>
              <a:t>Venetoclax</a:t>
            </a:r>
            <a:r>
              <a:rPr lang="en-US" dirty="0"/>
              <a:t>-Rituximab in R/R CLL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Seymour JF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 Engl J Med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2018;378(12):1107-20.</a:t>
            </a:r>
          </a:p>
        </p:txBody>
      </p:sp>
      <p:graphicFrame>
        <p:nvGraphicFramePr>
          <p:cNvPr id="8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11513"/>
              </p:ext>
            </p:extLst>
          </p:nvPr>
        </p:nvGraphicFramePr>
        <p:xfrm>
          <a:off x="6096000" y="1434178"/>
          <a:ext cx="5791201" cy="850380"/>
        </p:xfrm>
        <a:graphic>
          <a:graphicData uri="http://schemas.openxmlformats.org/drawingml/2006/table">
            <a:tbl>
              <a:tblPr/>
              <a:tblGrid>
                <a:gridCol w="2292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1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61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PFS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p-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Venetoclax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-rituximab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194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0.17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&lt;0.001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Bendamustine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-rituximab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195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17 months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187461"/>
              </p:ext>
            </p:extLst>
          </p:nvPr>
        </p:nvGraphicFramePr>
        <p:xfrm>
          <a:off x="7315202" y="3321738"/>
          <a:ext cx="4571999" cy="1709912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3-4 adverse events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Venetoclax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-rituximab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194)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Bendamustine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rituximab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188)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58%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Febrile 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Tumor lysis syndrome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925551" y="3524822"/>
            <a:ext cx="2797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Progression-free survival (% of patients)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88293" y="5986046"/>
            <a:ext cx="3885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Months since randomization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95600" y="4501072"/>
            <a:ext cx="3885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8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Bendamustine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8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-rituximab group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34000" y="2881799"/>
            <a:ext cx="3885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Venetoclax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-rituximab group</a:t>
            </a:r>
          </a:p>
        </p:txBody>
      </p:sp>
    </p:spTree>
    <p:extLst>
      <p:ext uri="{BB962C8B-B14F-4D97-AF65-F5344CB8AC3E}">
        <p14:creationId xmlns:p14="http://schemas.microsoft.com/office/powerpoint/2010/main" val="1531650337"/>
      </p:ext>
    </p:extLst>
  </p:cSld>
  <p:clrMapOvr>
    <a:masterClrMapping/>
  </p:clrMapOvr>
  <p:transition spd="slow"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3">
            <a:extLst>
              <a:ext uri="{FF2B5EF4-FFF2-40B4-BE49-F238E27FC236}">
                <a16:creationId xmlns:a16="http://schemas.microsoft.com/office/drawing/2014/main" id="{85A549DA-6250-D84A-9941-151013336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355640"/>
            <a:ext cx="9144000" cy="3942177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Grade 3-4 AEs; ≥2% Difference between Arms</a:t>
            </a:r>
            <a:br>
              <a:rPr lang="en-GB" sz="2400" dirty="0"/>
            </a:br>
            <a:r>
              <a:rPr lang="en-US" sz="1600" i="1" dirty="0"/>
              <a:t>Note: AE reporting period longer with VenR vs BR</a:t>
            </a: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1673506" y="5423829"/>
            <a:ext cx="8415338" cy="269875"/>
          </a:xfrm>
        </p:spPr>
        <p:txBody>
          <a:bodyPr/>
          <a:lstStyle/>
          <a:p>
            <a:pPr marL="0" indent="0">
              <a:buNone/>
            </a:pPr>
            <a:r>
              <a:rPr lang="en-GB" sz="1300" dirty="0"/>
              <a:t>*</a:t>
            </a:r>
            <a:r>
              <a:rPr lang="en-GB" sz="1300" baseline="30000" dirty="0"/>
              <a:t> </a:t>
            </a:r>
            <a:r>
              <a:rPr lang="en-GB" sz="1300" dirty="0"/>
              <a:t>TLS occurred during previous ramp-up schedule prior to current approved treatment ramp up</a:t>
            </a:r>
            <a:br>
              <a:rPr lang="en-GB" sz="1300" dirty="0"/>
            </a:br>
            <a:r>
              <a:rPr lang="en-GB" sz="1300" dirty="0"/>
              <a:t>Treatment-emergent AEs are included. Multiple occurrences of the same AE in an individual are counted only once on individual rows and separately for total AE reporting period: up to 90 days after end of </a:t>
            </a:r>
            <a:r>
              <a:rPr lang="en-GB" sz="1300" dirty="0" err="1"/>
              <a:t>bendamustine</a:t>
            </a:r>
            <a:r>
              <a:rPr lang="en-GB" sz="1300" dirty="0"/>
              <a:t> treatment (max 6 months); up to 28 days after end of </a:t>
            </a:r>
            <a:r>
              <a:rPr lang="en-GB" sz="1300" dirty="0" err="1"/>
              <a:t>Ven</a:t>
            </a:r>
            <a:r>
              <a:rPr lang="en-GB" sz="1300" dirty="0"/>
              <a:t> treatment (max 2 </a:t>
            </a:r>
            <a:r>
              <a:rPr lang="en-GB" sz="1300" dirty="0" err="1"/>
              <a:t>yrs</a:t>
            </a:r>
            <a:r>
              <a:rPr lang="en-GB" sz="1300" dirty="0"/>
              <a:t>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9EA44C3-5468-4065-9D33-4629F47482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592896"/>
              </p:ext>
            </p:extLst>
          </p:nvPr>
        </p:nvGraphicFramePr>
        <p:xfrm>
          <a:off x="1676400" y="1434171"/>
          <a:ext cx="9007795" cy="376495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27522">
                  <a:extLst>
                    <a:ext uri="{9D8B030D-6E8A-4147-A177-3AD203B41FA5}">
                      <a16:colId xmlns:a16="http://schemas.microsoft.com/office/drawing/2014/main" val="591591050"/>
                    </a:ext>
                  </a:extLst>
                </a:gridCol>
                <a:gridCol w="2160091">
                  <a:extLst>
                    <a:ext uri="{9D8B030D-6E8A-4147-A177-3AD203B41FA5}">
                      <a16:colId xmlns:a16="http://schemas.microsoft.com/office/drawing/2014/main" val="3122112948"/>
                    </a:ext>
                  </a:extLst>
                </a:gridCol>
                <a:gridCol w="21600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1440">
                <a:tc>
                  <a:txBody>
                    <a:bodyPr/>
                    <a:lstStyle>
                      <a:lvl1pPr marL="0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383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2765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69148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5532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1912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38297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4679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1058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/>
                        <a:t>AE, n (%)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290" marR="6858" marT="6858" marB="685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>
                      <a:lvl1pPr marL="0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383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2765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69148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5532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1912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38297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4679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1058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/>
                        <a:t>VenR </a:t>
                      </a:r>
                    </a:p>
                    <a:p>
                      <a:pPr algn="ctr"/>
                      <a:r>
                        <a:rPr lang="en-GB" sz="1400" dirty="0"/>
                        <a:t>(n = 194)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290" marR="6858" marT="6858" marB="685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>
                      <a:lvl1pPr marL="0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383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2765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69148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5532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1912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38297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4679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1058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rtl="0">
                        <a:lnSpc>
                          <a:spcPct val="9500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400" dirty="0"/>
                        <a:t>VenR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combination period </a:t>
                      </a:r>
                    </a:p>
                    <a:p>
                      <a:pPr marL="0" marR="0" lvl="0" indent="0" algn="ctr" rtl="0">
                        <a:lnSpc>
                          <a:spcPct val="9500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400" dirty="0"/>
                        <a:t>(n = 194)</a:t>
                      </a:r>
                      <a:endParaRPr lang="mr-IN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34290" marR="6858" marT="6858" marB="685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>
                      <a:lvl1pPr marL="0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383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2765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69148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5532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1912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38297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4679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1058" algn="l" defTabSz="912765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rtl="0">
                        <a:lnSpc>
                          <a:spcPct val="9500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400" dirty="0" err="1"/>
                        <a:t>Ven</a:t>
                      </a:r>
                      <a:r>
                        <a:rPr lang="en-US" sz="1400" dirty="0"/>
                        <a:t> 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monotherapy period </a:t>
                      </a:r>
                    </a:p>
                    <a:p>
                      <a:pPr marL="0" marR="0" lvl="0" indent="0" algn="ctr" rtl="0">
                        <a:lnSpc>
                          <a:spcPct val="9500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400" dirty="0"/>
                        <a:t>(n = 171)</a:t>
                      </a:r>
                      <a:endParaRPr lang="mr-IN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34290" marR="6858" marT="6858" marB="6858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0868222"/>
                  </a:ext>
                </a:extLst>
              </a:tr>
              <a:tr h="296070">
                <a:tc>
                  <a:txBody>
                    <a:bodyPr/>
                    <a:lstStyle>
                      <a:lvl1pPr marL="0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383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2765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69148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5532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1912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38297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4679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1058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Neutropenia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>
                      <a:lvl1pPr marL="0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383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2765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69148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5532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1912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38297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4679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1058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114 (58.8)</a:t>
                      </a:r>
                      <a:endParaRPr kumimoji="0" lang="en-GB" sz="140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</a:endParaRP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>
                      <a:lvl1pPr marL="0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383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2765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69148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5532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1912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38297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4679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1058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106 (54.6)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>
                      <a:lvl1pPr marL="0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383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2765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69148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5532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1912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38297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4679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1058" algn="l" defTabSz="912765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20 (11.7)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533808"/>
                  </a:ext>
                </a:extLst>
              </a:tr>
              <a:tr h="29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</a:rPr>
                        <a:t>Anemia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21 (10.8)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16 (8.2)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 (2.9)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281137"/>
                  </a:ext>
                </a:extLst>
              </a:tr>
              <a:tr h="29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Thrombocytopenia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11 (5.7)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9 (4.6)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 (1.8)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196860"/>
                  </a:ext>
                </a:extLst>
              </a:tr>
              <a:tr h="29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Febrile neutropenia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7 (3.6)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7 (3.6)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586581"/>
                  </a:ext>
                </a:extLst>
              </a:tr>
              <a:tr h="29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Pneumonia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(5.2)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 (4.1)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(1.2)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275888"/>
                  </a:ext>
                </a:extLst>
              </a:tr>
              <a:tr h="29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Infusion-related reaction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(2.1)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(2.1)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788657"/>
                  </a:ext>
                </a:extLst>
              </a:tr>
              <a:tr h="4551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TLS</a:t>
                      </a:r>
                      <a:b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</a:br>
                      <a:r>
                        <a:rPr kumimoji="0" lang="en-GB" sz="14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 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TLS*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 (3.1)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(0.5)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 (3.1)</a:t>
                      </a:r>
                      <a:b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(0.5)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873461"/>
                  </a:ext>
                </a:extLst>
              </a:tr>
              <a:tr h="29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Hyperglycemia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(2.1)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(2.1)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400723"/>
                  </a:ext>
                </a:extLst>
              </a:tr>
              <a:tr h="29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Hypotension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99681"/>
                  </a:ext>
                </a:extLst>
              </a:tr>
              <a:tr h="29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Hypogammaglobulinemia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(2.1)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(1.5)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(0.6)</a:t>
                      </a:r>
                    </a:p>
                  </a:txBody>
                  <a:tcPr marL="34290" marR="6858" marT="6858" marB="68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20044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677635" y="6519446"/>
            <a:ext cx="23909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Data cut-off date: May 8, 2018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arrow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314C11-B544-B14C-8B1C-3C68893A4600}"/>
              </a:ext>
            </a:extLst>
          </p:cNvPr>
          <p:cNvSpPr txBox="1"/>
          <p:nvPr/>
        </p:nvSpPr>
        <p:spPr>
          <a:xfrm>
            <a:off x="76200" y="6473279"/>
            <a:ext cx="601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+mn-cs"/>
              </a:rPr>
              <a:t>Seymour JF et al.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+mn-cs"/>
              </a:rPr>
              <a:t>N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+mn-cs"/>
              </a:rPr>
              <a:t>Engl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+mn-cs"/>
              </a:rPr>
              <a:t> J Med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anose="020B0600070205080204" pitchFamily="34" charset="-128"/>
                <a:cs typeface="+mn-cs"/>
              </a:rPr>
              <a:t>2018;378(12):1107-20.</a:t>
            </a:r>
          </a:p>
        </p:txBody>
      </p:sp>
    </p:spTree>
    <p:extLst>
      <p:ext uri="{BB962C8B-B14F-4D97-AF65-F5344CB8AC3E}">
        <p14:creationId xmlns:p14="http://schemas.microsoft.com/office/powerpoint/2010/main" val="2178786223"/>
      </p:ext>
    </p:extLst>
  </p:cSld>
  <p:clrMapOvr>
    <a:masterClrMapping/>
  </p:clrMapOvr>
  <p:transition spd="slow"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Bazemore)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man in his mid-60s with CLL (IGVH unmutated, del17p/TP53 mutated)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Treatments received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Ibrutinib</a:t>
            </a:r>
          </a:p>
          <a:p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Venetoclax</a:t>
            </a:r>
            <a:endParaRPr lang="en-US" altLang="x-none" sz="2400" b="1" dirty="0">
              <a:solidFill>
                <a:srgbClr val="EFC5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2400" b="1" dirty="0">
                <a:solidFill>
                  <a:srgbClr val="E9BB2B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Other considerations</a:t>
            </a:r>
          </a:p>
          <a:p>
            <a:r>
              <a:rPr lang="en-US" dirty="0"/>
              <a:t>Works as a vending machine operator</a:t>
            </a:r>
          </a:p>
          <a:p>
            <a:r>
              <a:rPr lang="en-US" dirty="0"/>
              <a:t>Widowed now 2 years, emotionally labile since wife died (depressed, noncompliant with meds, easily angered); followed closely by social work</a:t>
            </a:r>
            <a:r>
              <a:rPr lang="en-US" sz="2400" dirty="0"/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1139671"/>
      </p:ext>
    </p:extLst>
  </p:cSld>
  <p:clrMapOvr>
    <a:masterClrMapping/>
  </p:clrMapOvr>
  <p:transition spd="slow"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Rich)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man in his early 70s with relapsed/refractory CLL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Treatments received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FCR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Ibrutinib/bendamustine/rituximab  ibrutinib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Venetoclax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b="1" dirty="0">
                <a:solidFill>
                  <a:srgbClr val="E9BB2B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Other considerations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Coronary artery bypass graft while on venetoclax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Representative in local fundraiser; explains journey and encourages participation in clinical trials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07851759"/>
      </p:ext>
    </p:extLst>
  </p:cSld>
  <p:clrMapOvr>
    <a:masterClrMapping/>
  </p:clrMapOvr>
  <p:transition spd="slow"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Rich)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1202435" y="1371600"/>
            <a:ext cx="4072129" cy="1219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Cervical lymphadenopathy</a:t>
            </a:r>
            <a:b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pre-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venetoclax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654AB5-3420-B344-A228-11E1471B8552}"/>
              </a:ext>
            </a:extLst>
          </p:cNvPr>
          <p:cNvGrpSpPr/>
          <p:nvPr/>
        </p:nvGrpSpPr>
        <p:grpSpPr>
          <a:xfrm>
            <a:off x="1447800" y="2362200"/>
            <a:ext cx="3581400" cy="3955727"/>
            <a:chOff x="1447800" y="2362200"/>
            <a:chExt cx="3581400" cy="39557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9444799-A2B2-494E-B31A-957DD2CD81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7800" y="2362200"/>
              <a:ext cx="3581400" cy="395572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C10C5E3-1B35-D747-BA61-08CE15524FF9}"/>
                </a:ext>
              </a:extLst>
            </p:cNvPr>
            <p:cNvSpPr/>
            <p:nvPr/>
          </p:nvSpPr>
          <p:spPr bwMode="auto">
            <a:xfrm>
              <a:off x="4191000" y="2366037"/>
              <a:ext cx="838200" cy="834363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07BE4F4-AF16-A64E-AF4D-BBE90061AB50}"/>
              </a:ext>
            </a:extLst>
          </p:cNvPr>
          <p:cNvGrpSpPr/>
          <p:nvPr/>
        </p:nvGrpSpPr>
        <p:grpSpPr>
          <a:xfrm>
            <a:off x="6934200" y="2449944"/>
            <a:ext cx="3810000" cy="3798456"/>
            <a:chOff x="6934200" y="2449944"/>
            <a:chExt cx="3810000" cy="3798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7A5903C-3145-634C-BD63-32E5289523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30" t="1955" r="1608" b="2118"/>
            <a:stretch/>
          </p:blipFill>
          <p:spPr>
            <a:xfrm>
              <a:off x="6934200" y="2449945"/>
              <a:ext cx="3810000" cy="379845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CEBE1C4-715C-954E-9C63-9FBD75017F19}"/>
                </a:ext>
              </a:extLst>
            </p:cNvPr>
            <p:cNvSpPr/>
            <p:nvPr/>
          </p:nvSpPr>
          <p:spPr bwMode="auto">
            <a:xfrm>
              <a:off x="9372600" y="2449944"/>
              <a:ext cx="1371600" cy="834363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F056632-42EA-6B44-B4A3-9E7AB01125E0}"/>
                </a:ext>
              </a:extLst>
            </p:cNvPr>
            <p:cNvSpPr/>
            <p:nvPr/>
          </p:nvSpPr>
          <p:spPr bwMode="auto">
            <a:xfrm>
              <a:off x="6976872" y="2451656"/>
              <a:ext cx="1524000" cy="748744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AAACB74-A602-5247-8DAD-743A3A8B944E}"/>
              </a:ext>
            </a:extLst>
          </p:cNvPr>
          <p:cNvSpPr txBox="1">
            <a:spLocks/>
          </p:cNvSpPr>
          <p:nvPr/>
        </p:nvSpPr>
        <p:spPr bwMode="auto">
          <a:xfrm>
            <a:off x="6917438" y="1771175"/>
            <a:ext cx="3828621" cy="74874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Post-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venetoclax</a:t>
            </a:r>
            <a:endParaRPr lang="en-US" sz="2400" b="1" kern="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22328333"/>
      </p:ext>
    </p:extLst>
  </p:cSld>
  <p:clrMapOvr>
    <a:masterClrMapping/>
  </p:clrMapOvr>
  <p:transition spd="slow" advClick="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>
            <a:extLst>
              <a:ext uri="{FF2B5EF4-FFF2-40B4-BE49-F238E27FC236}">
                <a16:creationId xmlns:a16="http://schemas.microsoft.com/office/drawing/2014/main" id="{0A4ECAD1-5F11-DD41-82C6-84ACC6593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1" y="1830019"/>
            <a:ext cx="9829800" cy="2970581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>
              <a:solidFill>
                <a:srgbClr val="FFFFFF"/>
              </a:solidFill>
              <a:cs typeface="+mn-cs"/>
            </a:endParaRPr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159C2487-4C3A-5C49-B09E-E85CB035D8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2630539"/>
              </p:ext>
            </p:extLst>
          </p:nvPr>
        </p:nvGraphicFramePr>
        <p:xfrm>
          <a:off x="1447800" y="1988841"/>
          <a:ext cx="9524999" cy="265935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7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4894">
                  <a:extLst>
                    <a:ext uri="{9D8B030D-6E8A-4147-A177-3AD203B41FA5}">
                      <a16:colId xmlns:a16="http://schemas.microsoft.com/office/drawing/2014/main" val="3031620819"/>
                    </a:ext>
                  </a:extLst>
                </a:gridCol>
              </a:tblGrid>
              <a:tr h="389288">
                <a:tc>
                  <a:txBody>
                    <a:bodyPr/>
                    <a:lstStyle/>
                    <a:p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bg1"/>
                          </a:solidFill>
                        </a:rPr>
                        <a:t>Idelalisib</a:t>
                      </a:r>
                      <a:r>
                        <a:rPr lang="en-US" sz="1700" baseline="3000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bg1"/>
                          </a:solidFill>
                        </a:rPr>
                        <a:t>Duvelisib</a:t>
                      </a:r>
                      <a:r>
                        <a:rPr lang="en-US" sz="1700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871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tx1"/>
                          </a:solidFill>
                        </a:rPr>
                        <a:t>Mechanism of action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Selective PI3K</a:t>
                      </a:r>
                      <a:r>
                        <a:rPr lang="el-GR" sz="1700" dirty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 inhibitor</a:t>
                      </a:r>
                      <a:endParaRPr lang="el-GR" sz="17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Dual inhibitor of PI3K</a:t>
                      </a:r>
                      <a:r>
                        <a:rPr lang="el-GR" sz="1700" dirty="0" err="1">
                          <a:solidFill>
                            <a:schemeClr val="tx1"/>
                          </a:solidFill>
                        </a:rPr>
                        <a:t>δ,γ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772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tx1"/>
                          </a:solidFill>
                        </a:rPr>
                        <a:t>Indication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180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Relapsed CLL in combination with rituximab for patients with comorbidities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180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R/R CLL after at least 2 prior systemic therapies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6428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tx1"/>
                          </a:solidFill>
                        </a:rPr>
                        <a:t>Dosing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150 mg orally, twice daily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25 mg orally, twice daily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1">
            <a:extLst>
              <a:ext uri="{FF2B5EF4-FFF2-40B4-BE49-F238E27FC236}">
                <a16:creationId xmlns:a16="http://schemas.microsoft.com/office/drawing/2014/main" id="{2B866E24-0428-CE40-A1EE-DB57781AF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3728" y="4959422"/>
            <a:ext cx="84969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685800">
              <a:defRPr/>
            </a:pPr>
            <a:r>
              <a:rPr lang="en-US" sz="1600" baseline="30000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1 </a:t>
            </a:r>
            <a:r>
              <a:rPr lang="en-US" sz="1600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Idelalisib package insert, October 2018; </a:t>
            </a:r>
            <a:r>
              <a:rPr lang="en-US" sz="1600" baseline="30000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2 </a:t>
            </a:r>
            <a:r>
              <a:rPr lang="en-US" sz="1600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Duvelisib package insert, September 2018.</a:t>
            </a:r>
            <a:endParaRPr lang="en-US" sz="1600" baseline="30000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8784E32-DB62-ED44-A251-23050237D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PI3K Inhibitors for CLL: </a:t>
            </a:r>
            <a:br>
              <a:rPr lang="en-US" dirty="0"/>
            </a:br>
            <a:r>
              <a:rPr lang="en-US" dirty="0"/>
              <a:t>Indication and Dosing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4210722"/>
      </p:ext>
    </p:extLst>
  </p:cSld>
  <p:clrMapOvr>
    <a:masterClrMapping/>
  </p:clrMapOvr>
  <p:transition spd="slow"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Rich)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man in his mid-70s with CLL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altLang="x-none" sz="2400" b="1" dirty="0">
                <a:solidFill>
                  <a:srgbClr val="EFC5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Treatments received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Lenalidomide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Ibrutinib</a:t>
            </a:r>
          </a:p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Idelalisib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2400" b="1" dirty="0">
                <a:solidFill>
                  <a:srgbClr val="E9BB2B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Other considerations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Off treatment and off hospice care with mild medical issues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Loves to restore cars, which he continued to do throughout cancer journey</a:t>
            </a:r>
          </a:p>
        </p:txBody>
      </p:sp>
    </p:spTree>
    <p:extLst>
      <p:ext uri="{BB962C8B-B14F-4D97-AF65-F5344CB8AC3E}">
        <p14:creationId xmlns:p14="http://schemas.microsoft.com/office/powerpoint/2010/main" val="972260740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earing a suit and tie smiling at the camera&#10;&#10;Description automatically generated">
            <a:extLst>
              <a:ext uri="{FF2B5EF4-FFF2-40B4-BE49-F238E27FC236}">
                <a16:creationId xmlns:a16="http://schemas.microsoft.com/office/drawing/2014/main" id="{5AFA9B25-65E5-164D-A0C1-E78B64162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340352"/>
            <a:ext cx="2209800" cy="26517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E22311-58AD-8E49-AA67-990165540413}"/>
              </a:ext>
            </a:extLst>
          </p:cNvPr>
          <p:cNvSpPr/>
          <p:nvPr/>
        </p:nvSpPr>
        <p:spPr>
          <a:xfrm>
            <a:off x="5105400" y="2286000"/>
            <a:ext cx="5410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Paul M Barr, MD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Medical Director, Clinical Trials Office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Associate Professor of Medicine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Wilmot Cancer Institute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University of Rochester Medical Center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Rochester, New York  </a:t>
            </a:r>
          </a:p>
        </p:txBody>
      </p:sp>
    </p:spTree>
    <p:extLst>
      <p:ext uri="{BB962C8B-B14F-4D97-AF65-F5344CB8AC3E}">
        <p14:creationId xmlns:p14="http://schemas.microsoft.com/office/powerpoint/2010/main" val="1366088475"/>
      </p:ext>
    </p:extLst>
  </p:cSld>
  <p:clrMapOvr>
    <a:masterClrMapping/>
  </p:clrMapOvr>
  <p:transition spd="slow" advClick="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Case Presentation (</a:t>
            </a:r>
            <a:r>
              <a:rPr lang="en-US" altLang="x-none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 Rich)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827700" y="1376065"/>
            <a:ext cx="4686301" cy="6096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x-none" sz="2400" b="1" dirty="0">
                <a:latin typeface="Arial" panose="020B0604020202020204" pitchFamily="34" charset="0"/>
                <a:cs typeface="Arial" panose="020B0604020202020204" pitchFamily="34" charset="0"/>
              </a:rPr>
              <a:t>Pre-</a:t>
            </a:r>
            <a:r>
              <a:rPr lang="en-US" altLang="x-non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idelalisib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5D6E18C-67F6-404A-88A8-C5E32F1A0564}"/>
              </a:ext>
            </a:extLst>
          </p:cNvPr>
          <p:cNvGrpSpPr/>
          <p:nvPr/>
        </p:nvGrpSpPr>
        <p:grpSpPr>
          <a:xfrm>
            <a:off x="6062220" y="1996068"/>
            <a:ext cx="5330373" cy="4305300"/>
            <a:chOff x="6062220" y="1996068"/>
            <a:chExt cx="5330373" cy="43053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5BD472A-8C5A-BE40-9767-31408A5D9667}"/>
                </a:ext>
              </a:extLst>
            </p:cNvPr>
            <p:cNvGrpSpPr/>
            <p:nvPr/>
          </p:nvGrpSpPr>
          <p:grpSpPr>
            <a:xfrm>
              <a:off x="6062220" y="1996068"/>
              <a:ext cx="5330372" cy="4305300"/>
              <a:chOff x="6062220" y="1996068"/>
              <a:chExt cx="5330372" cy="430530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B7DFB11C-CE44-564B-9EB3-773E91C416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62220" y="1996068"/>
                <a:ext cx="5330372" cy="4305300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79B8AEC-3D35-2140-95FE-98B700C4AE7F}"/>
                  </a:ext>
                </a:extLst>
              </p:cNvPr>
              <p:cNvSpPr/>
              <p:nvPr/>
            </p:nvSpPr>
            <p:spPr bwMode="auto">
              <a:xfrm>
                <a:off x="6062822" y="1996068"/>
                <a:ext cx="1264872" cy="762000"/>
              </a:xfrm>
              <a:prstGeom prst="rect">
                <a:avLst/>
              </a:prstGeom>
              <a:solidFill>
                <a:schemeClr val="tx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CC7812F-7B8D-6D4E-89ED-EBC1C9417FFA}"/>
                </a:ext>
              </a:extLst>
            </p:cNvPr>
            <p:cNvSpPr/>
            <p:nvPr/>
          </p:nvSpPr>
          <p:spPr bwMode="auto">
            <a:xfrm>
              <a:off x="9448801" y="1996068"/>
              <a:ext cx="1943792" cy="60778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616CE1F-DEE2-6149-8576-E98FBC38DE6F}"/>
              </a:ext>
            </a:extLst>
          </p:cNvPr>
          <p:cNvSpPr txBox="1">
            <a:spLocks/>
          </p:cNvSpPr>
          <p:nvPr/>
        </p:nvSpPr>
        <p:spPr bwMode="auto">
          <a:xfrm>
            <a:off x="6041776" y="1376065"/>
            <a:ext cx="5330372" cy="60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x-none" sz="2400" b="1" dirty="0">
                <a:latin typeface="Arial" panose="020B0604020202020204" pitchFamily="34" charset="0"/>
                <a:cs typeface="Arial" panose="020B0604020202020204" pitchFamily="34" charset="0"/>
              </a:rPr>
              <a:t>Post-</a:t>
            </a:r>
            <a:r>
              <a:rPr lang="en-US" altLang="x-non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idelalisib</a:t>
            </a:r>
            <a:endParaRPr lang="en-US" sz="2400" kern="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D82BD0E-8586-994C-84D9-870C4E0A745B}"/>
              </a:ext>
            </a:extLst>
          </p:cNvPr>
          <p:cNvGrpSpPr/>
          <p:nvPr/>
        </p:nvGrpSpPr>
        <p:grpSpPr>
          <a:xfrm>
            <a:off x="827701" y="1968143"/>
            <a:ext cx="4665423" cy="4305300"/>
            <a:chOff x="827701" y="1968143"/>
            <a:chExt cx="4665423" cy="43053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9966F3D-1A27-1B44-A3AE-0BAC0B625E3B}"/>
                </a:ext>
              </a:extLst>
            </p:cNvPr>
            <p:cNvGrpSpPr/>
            <p:nvPr/>
          </p:nvGrpSpPr>
          <p:grpSpPr>
            <a:xfrm>
              <a:off x="827701" y="1968143"/>
              <a:ext cx="4665423" cy="4305300"/>
              <a:chOff x="827701" y="1968143"/>
              <a:chExt cx="4665423" cy="430530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BCFB82C8-36CB-B04B-A969-E55A06C37A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446"/>
              <a:stretch/>
            </p:blipFill>
            <p:spPr>
              <a:xfrm>
                <a:off x="827701" y="1968143"/>
                <a:ext cx="4665423" cy="430530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E016C00-0181-4A4A-9077-A30530FC3872}"/>
                  </a:ext>
                </a:extLst>
              </p:cNvPr>
              <p:cNvSpPr/>
              <p:nvPr/>
            </p:nvSpPr>
            <p:spPr bwMode="auto">
              <a:xfrm>
                <a:off x="827701" y="1981200"/>
                <a:ext cx="1305899" cy="622657"/>
              </a:xfrm>
              <a:prstGeom prst="rect">
                <a:avLst/>
              </a:prstGeom>
              <a:solidFill>
                <a:schemeClr val="tx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67B46202-8FA3-6241-92A8-BADD0C800A40}"/>
                  </a:ext>
                </a:extLst>
              </p:cNvPr>
              <p:cNvSpPr/>
              <p:nvPr/>
            </p:nvSpPr>
            <p:spPr bwMode="auto">
              <a:xfrm>
                <a:off x="3603812" y="1969994"/>
                <a:ext cx="1889312" cy="934571"/>
              </a:xfrm>
              <a:custGeom>
                <a:avLst/>
                <a:gdLst>
                  <a:gd name="connsiteX0" fmla="*/ 0 w 1889312"/>
                  <a:gd name="connsiteY0" fmla="*/ 0 h 934571"/>
                  <a:gd name="connsiteX1" fmla="*/ 1889312 w 1889312"/>
                  <a:gd name="connsiteY1" fmla="*/ 0 h 934571"/>
                  <a:gd name="connsiteX2" fmla="*/ 1889312 w 1889312"/>
                  <a:gd name="connsiteY2" fmla="*/ 934571 h 934571"/>
                  <a:gd name="connsiteX3" fmla="*/ 645459 w 1889312"/>
                  <a:gd name="connsiteY3" fmla="*/ 853888 h 934571"/>
                  <a:gd name="connsiteX4" fmla="*/ 463923 w 1889312"/>
                  <a:gd name="connsiteY4" fmla="*/ 779930 h 934571"/>
                  <a:gd name="connsiteX5" fmla="*/ 403412 w 1889312"/>
                  <a:gd name="connsiteY5" fmla="*/ 732865 h 934571"/>
                  <a:gd name="connsiteX6" fmla="*/ 0 w 1889312"/>
                  <a:gd name="connsiteY6" fmla="*/ 0 h 934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9312" h="934571">
                    <a:moveTo>
                      <a:pt x="0" y="0"/>
                    </a:moveTo>
                    <a:lnTo>
                      <a:pt x="1889312" y="0"/>
                    </a:lnTo>
                    <a:lnTo>
                      <a:pt x="1889312" y="934571"/>
                    </a:lnTo>
                    <a:lnTo>
                      <a:pt x="645459" y="853888"/>
                    </a:lnTo>
                    <a:lnTo>
                      <a:pt x="463923" y="779930"/>
                    </a:lnTo>
                    <a:lnTo>
                      <a:pt x="403412" y="7328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CC3CF04-43B4-1349-A7C7-9DA7003CBB83}"/>
                </a:ext>
              </a:extLst>
            </p:cNvPr>
            <p:cNvSpPr/>
            <p:nvPr/>
          </p:nvSpPr>
          <p:spPr bwMode="auto">
            <a:xfrm>
              <a:off x="836341" y="1968190"/>
              <a:ext cx="1622503" cy="351264"/>
            </a:xfrm>
            <a:custGeom>
              <a:avLst/>
              <a:gdLst>
                <a:gd name="connsiteX0" fmla="*/ 1622503 w 1622503"/>
                <a:gd name="connsiteY0" fmla="*/ 0 h 351264"/>
                <a:gd name="connsiteX1" fmla="*/ 0 w 1622503"/>
                <a:gd name="connsiteY1" fmla="*/ 0 h 351264"/>
                <a:gd name="connsiteX2" fmla="*/ 0 w 1622503"/>
                <a:gd name="connsiteY2" fmla="*/ 351264 h 351264"/>
                <a:gd name="connsiteX3" fmla="*/ 83635 w 1622503"/>
                <a:gd name="connsiteY3" fmla="*/ 351264 h 351264"/>
                <a:gd name="connsiteX4" fmla="*/ 1449659 w 1622503"/>
                <a:gd name="connsiteY4" fmla="*/ 351264 h 351264"/>
                <a:gd name="connsiteX5" fmla="*/ 1622503 w 1622503"/>
                <a:gd name="connsiteY5" fmla="*/ 0 h 351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2503" h="351264">
                  <a:moveTo>
                    <a:pt x="1622503" y="0"/>
                  </a:moveTo>
                  <a:lnTo>
                    <a:pt x="0" y="0"/>
                  </a:lnTo>
                  <a:lnTo>
                    <a:pt x="0" y="351264"/>
                  </a:lnTo>
                  <a:lnTo>
                    <a:pt x="83635" y="351264"/>
                  </a:lnTo>
                  <a:lnTo>
                    <a:pt x="1449659" y="351264"/>
                  </a:lnTo>
                  <a:lnTo>
                    <a:pt x="1622503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7314720"/>
      </p:ext>
    </p:extLst>
  </p:cSld>
  <p:clrMapOvr>
    <a:masterClrMapping/>
  </p:clrMapOvr>
  <p:transition spd="slow"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Serious Adverse Events Associated with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Idelalisib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682" name="Content Placeholder 4"/>
          <p:cNvSpPr txBox="1">
            <a:spLocks/>
          </p:cNvSpPr>
          <p:nvPr/>
        </p:nvSpPr>
        <p:spPr bwMode="auto">
          <a:xfrm>
            <a:off x="914400" y="1546777"/>
            <a:ext cx="9773055" cy="472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400"/>
              </a:spcBef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Hepatotoxicity (elevations in ALT/AST)</a:t>
            </a:r>
          </a:p>
          <a:p>
            <a:pPr>
              <a:spcBef>
                <a:spcPts val="1400"/>
              </a:spcBef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Diarrhea and colitis</a:t>
            </a:r>
          </a:p>
          <a:p>
            <a:pPr>
              <a:spcBef>
                <a:spcPts val="1400"/>
              </a:spcBef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Dyspnea and pneumonitis</a:t>
            </a:r>
          </a:p>
          <a:p>
            <a:pPr>
              <a:spcBef>
                <a:spcPts val="1400"/>
              </a:spcBef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GI perforation</a:t>
            </a:r>
          </a:p>
          <a:p>
            <a:pPr lvl="1">
              <a:spcBef>
                <a:spcPts val="1400"/>
              </a:spcBef>
              <a:buFontTx/>
              <a:buChar char="–"/>
            </a:pPr>
            <a:endParaRPr lang="en-US" dirty="0">
              <a:solidFill>
                <a:srgbClr val="FFFFFF"/>
              </a:solidFill>
            </a:endParaRPr>
          </a:p>
          <a:p>
            <a:pPr marL="400050">
              <a:spcBef>
                <a:spcPts val="1400"/>
              </a:spcBef>
              <a:buFont typeface="Arial" charset="0"/>
              <a:buChar char="•"/>
            </a:pPr>
            <a:r>
              <a:rPr lang="en-US" b="1" dirty="0">
                <a:solidFill>
                  <a:srgbClr val="E9BB2B"/>
                </a:solidFill>
              </a:rPr>
              <a:t>See Risk Evaluation and Mitigation Strategy (REMS) to avoid serious or fatal toxicity</a:t>
            </a:r>
          </a:p>
          <a:p>
            <a:pPr lvl="1">
              <a:spcBef>
                <a:spcPts val="1400"/>
              </a:spcBef>
              <a:buFontTx/>
              <a:buChar char="–"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1683" name="TextBox 3"/>
          <p:cNvSpPr txBox="1">
            <a:spLocks noChangeArrowheads="1"/>
          </p:cNvSpPr>
          <p:nvPr/>
        </p:nvSpPr>
        <p:spPr bwMode="auto">
          <a:xfrm>
            <a:off x="152400" y="6443663"/>
            <a:ext cx="9067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FFFFFF"/>
                </a:solidFill>
              </a:rPr>
              <a:t>http://</a:t>
            </a:r>
            <a:r>
              <a:rPr lang="en-US" sz="1600" dirty="0" err="1">
                <a:solidFill>
                  <a:srgbClr val="FFFFFF"/>
                </a:solidFill>
              </a:rPr>
              <a:t>www.accessdata.fda.gov</a:t>
            </a:r>
            <a:r>
              <a:rPr lang="en-US" sz="1600" dirty="0">
                <a:solidFill>
                  <a:srgbClr val="FFFFFF"/>
                </a:solidFill>
              </a:rPr>
              <a:t>/</a:t>
            </a:r>
            <a:r>
              <a:rPr lang="en-US" sz="1600" dirty="0" err="1">
                <a:solidFill>
                  <a:srgbClr val="FFFFFF"/>
                </a:solidFill>
              </a:rPr>
              <a:t>drugsatfda_docs</a:t>
            </a:r>
            <a:r>
              <a:rPr lang="en-US" sz="1600" dirty="0">
                <a:solidFill>
                  <a:srgbClr val="FFFFFF"/>
                </a:solidFill>
              </a:rPr>
              <a:t>/rems/Zydelig_2014-07-23_FACT%20SHEET.pdf</a:t>
            </a:r>
          </a:p>
        </p:txBody>
      </p:sp>
    </p:spTree>
    <p:extLst>
      <p:ext uri="{BB962C8B-B14F-4D97-AF65-F5344CB8AC3E}">
        <p14:creationId xmlns:p14="http://schemas.microsoft.com/office/powerpoint/2010/main" val="2041366749"/>
      </p:ext>
    </p:extLst>
  </p:cSld>
  <p:clrMapOvr>
    <a:masterClrMapping/>
  </p:clrMapOvr>
  <p:transition spd="slow" advClick="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>
            <a:extLst>
              <a:ext uri="{FF2B5EF4-FFF2-40B4-BE49-F238E27FC236}">
                <a16:creationId xmlns:a16="http://schemas.microsoft.com/office/drawing/2014/main" id="{D8951BFF-3ADC-BA49-9E4A-1258B92DC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592" y="1763816"/>
            <a:ext cx="10965116" cy="3722584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602AB8-B8FF-6E4A-AA92-B0FCD9DEF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DUO: Select Adverse Events in Phase III Trial of </a:t>
            </a:r>
            <a:r>
              <a:rPr lang="en-US" dirty="0" err="1"/>
              <a:t>Duvelisib</a:t>
            </a:r>
            <a:r>
              <a:rPr lang="en-US" dirty="0"/>
              <a:t> for Relapsed/Refractory CLL/SLL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225C1D7-A225-0A4F-8939-4C4AD00454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517515"/>
              </p:ext>
            </p:extLst>
          </p:nvPr>
        </p:nvGraphicFramePr>
        <p:xfrm>
          <a:off x="750201" y="1956545"/>
          <a:ext cx="10629899" cy="3352795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429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1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0735">
                <a:tc rowSpan="2">
                  <a:txBody>
                    <a:bodyPr/>
                    <a:lstStyle/>
                    <a:p>
                      <a:r>
                        <a:rPr lang="en-US" sz="2000" dirty="0"/>
                        <a:t>Adverse event</a:t>
                      </a:r>
                      <a:endParaRPr lang="en-US" sz="20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Duvelisib</a:t>
                      </a:r>
                    </a:p>
                    <a:p>
                      <a:pPr algn="ctr"/>
                      <a:r>
                        <a:rPr lang="en-US" sz="2000" b="1" dirty="0"/>
                        <a:t>(n = 160)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1341930"/>
                  </a:ext>
                </a:extLst>
              </a:tr>
              <a:tr h="401720">
                <a:tc vMerge="1"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All grades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Grade ≥ 3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068">
                <a:tc>
                  <a:txBody>
                    <a:bodyPr/>
                    <a:lstStyle/>
                    <a:p>
                      <a:r>
                        <a:rPr lang="en-US" sz="2000" b="0" dirty="0"/>
                        <a:t>Neutropenia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068">
                <a:tc>
                  <a:txBody>
                    <a:bodyPr/>
                    <a:lstStyle/>
                    <a:p>
                      <a:r>
                        <a:rPr lang="en-US" sz="2000" b="0" dirty="0"/>
                        <a:t>Anemia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068">
                <a:tc>
                  <a:txBody>
                    <a:bodyPr/>
                    <a:lstStyle/>
                    <a:p>
                      <a:r>
                        <a:rPr lang="en-US" sz="2000" b="0" dirty="0"/>
                        <a:t>Diarrhea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8068">
                <a:tc>
                  <a:txBody>
                    <a:bodyPr/>
                    <a:lstStyle/>
                    <a:p>
                      <a:r>
                        <a:rPr lang="en-US" sz="2000" b="0" dirty="0"/>
                        <a:t>Pneumonia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40726"/>
                  </a:ext>
                </a:extLst>
              </a:tr>
              <a:tr h="448068">
                <a:tc>
                  <a:txBody>
                    <a:bodyPr/>
                    <a:lstStyle/>
                    <a:p>
                      <a:r>
                        <a:rPr lang="en-US" sz="2000" b="0" dirty="0"/>
                        <a:t>Colitis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37985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6A85041-3948-D54C-A7BA-2DBBCD0E0277}"/>
              </a:ext>
            </a:extLst>
          </p:cNvPr>
          <p:cNvSpPr txBox="1"/>
          <p:nvPr/>
        </p:nvSpPr>
        <p:spPr>
          <a:xfrm>
            <a:off x="228600" y="6477000"/>
            <a:ext cx="510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err="1"/>
              <a:t>Flinn</a:t>
            </a:r>
            <a:r>
              <a:rPr lang="nb-NO" sz="1600" dirty="0"/>
              <a:t> IW et al. </a:t>
            </a:r>
            <a:r>
              <a:rPr lang="nb-NO" sz="1600" i="1" dirty="0"/>
              <a:t>Blood </a:t>
            </a:r>
            <a:r>
              <a:rPr lang="nb-NO" sz="1600" dirty="0"/>
              <a:t>2018;132(23):2446-55.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06110640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8">
            <a:extLst>
              <a:ext uri="{FF2B5EF4-FFF2-40B4-BE49-F238E27FC236}">
                <a16:creationId xmlns:a16="http://schemas.microsoft.com/office/drawing/2014/main" id="{56D94323-D291-C04E-9FA8-829A6EA16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Disclosures for </a:t>
            </a:r>
            <a:r>
              <a:rPr lang="en-US" altLang="en-US" dirty="0" err="1"/>
              <a:t>Dr</a:t>
            </a:r>
            <a:r>
              <a:rPr lang="en-US" altLang="en-US" dirty="0"/>
              <a:t> Barr</a:t>
            </a:r>
          </a:p>
        </p:txBody>
      </p:sp>
      <p:graphicFrame>
        <p:nvGraphicFramePr>
          <p:cNvPr id="5" name="Group 45">
            <a:extLst>
              <a:ext uri="{FF2B5EF4-FFF2-40B4-BE49-F238E27FC236}">
                <a16:creationId xmlns:a16="http://schemas.microsoft.com/office/drawing/2014/main" id="{290920A7-D8FB-9E49-A728-1F81D93D361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81100" y="2133600"/>
          <a:ext cx="9829800" cy="3886200"/>
        </p:xfrm>
        <a:graphic>
          <a:graphicData uri="http://schemas.openxmlformats.org/drawingml/2006/table">
            <a:tbl>
              <a:tblPr/>
              <a:tblGrid>
                <a:gridCol w="273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19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Advisory Committee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AbbVie Inc, AstraZeneca Pharmaceuticals LP, Celgene Corporation, Genentech, Gilead Sciences Inc, Janssen Biotech Inc, Merck, Pharmacyclics LLC, an AbbVie Company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793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Consulting Agreement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Seattle Genetics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635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Data and Safety Monitoring Board/Committee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TG Therapeutics Inc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3495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3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1A53091D-8E42-1B4A-A2BB-DCEA8C7EF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319759"/>
            <a:ext cx="2226961" cy="26723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E22311-58AD-8E49-AA67-990165540413}"/>
              </a:ext>
            </a:extLst>
          </p:cNvPr>
          <p:cNvSpPr/>
          <p:nvPr/>
        </p:nvSpPr>
        <p:spPr>
          <a:xfrm>
            <a:off x="5105400" y="2286000"/>
            <a:ext cx="5410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Josie Bazemore, MSN, AGPCNP-BC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Dana-Farber Cancer Institute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Boston, Massachusetts </a:t>
            </a:r>
          </a:p>
        </p:txBody>
      </p:sp>
    </p:spTree>
    <p:extLst>
      <p:ext uri="{BB962C8B-B14F-4D97-AF65-F5344CB8AC3E}">
        <p14:creationId xmlns:p14="http://schemas.microsoft.com/office/powerpoint/2010/main" val="2872771032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8">
            <a:extLst>
              <a:ext uri="{FF2B5EF4-FFF2-40B4-BE49-F238E27FC236}">
                <a16:creationId xmlns:a16="http://schemas.microsoft.com/office/drawing/2014/main" id="{56D94323-D291-C04E-9FA8-829A6EA16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Disclosures for </a:t>
            </a:r>
            <a:r>
              <a:rPr lang="en-US" altLang="en-US" dirty="0" err="1"/>
              <a:t>Ms</a:t>
            </a:r>
            <a:r>
              <a:rPr lang="en-US" altLang="en-US" dirty="0"/>
              <a:t> Bazemore</a:t>
            </a:r>
          </a:p>
        </p:txBody>
      </p:sp>
      <p:graphicFrame>
        <p:nvGraphicFramePr>
          <p:cNvPr id="5" name="Group 45">
            <a:extLst>
              <a:ext uri="{FF2B5EF4-FFF2-40B4-BE49-F238E27FC236}">
                <a16:creationId xmlns:a16="http://schemas.microsoft.com/office/drawing/2014/main" id="{290920A7-D8FB-9E49-A728-1F81D93D361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81100" y="2133600"/>
          <a:ext cx="9829800" cy="1895610"/>
        </p:xfrm>
        <a:graphic>
          <a:graphicData uri="http://schemas.openxmlformats.org/drawingml/2006/table">
            <a:tbl>
              <a:tblPr/>
              <a:tblGrid>
                <a:gridCol w="273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956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Advisory Committee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Janssen Biotech Inc</a:t>
                      </a:r>
                    </a:p>
                  </a:txBody>
                  <a:tcPr marL="228600" marR="228600" marT="45724" marB="4572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344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earing a suit and tie smiling at the camera&#10;&#10;Description automatically generated">
            <a:extLst>
              <a:ext uri="{FF2B5EF4-FFF2-40B4-BE49-F238E27FC236}">
                <a16:creationId xmlns:a16="http://schemas.microsoft.com/office/drawing/2014/main" id="{5AFA9B25-65E5-164D-A0C1-E78B64162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340352"/>
            <a:ext cx="2209800" cy="26517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E22311-58AD-8E49-AA67-990165540413}"/>
              </a:ext>
            </a:extLst>
          </p:cNvPr>
          <p:cNvSpPr/>
          <p:nvPr/>
        </p:nvSpPr>
        <p:spPr>
          <a:xfrm>
            <a:off x="5105400" y="2286000"/>
            <a:ext cx="5410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Nitin Jain, MD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Associate Professor of Medicine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Department of Leukemia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University of Texas MD Anderson Cancer Center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Houston, Texas</a:t>
            </a:r>
          </a:p>
        </p:txBody>
      </p:sp>
      <p:pic>
        <p:nvPicPr>
          <p:cNvPr id="4" name="Picture 3" descr="A person wearing a suit and tie smiling at the camera&#10;&#10;Description automatically generated">
            <a:extLst>
              <a:ext uri="{FF2B5EF4-FFF2-40B4-BE49-F238E27FC236}">
                <a16:creationId xmlns:a16="http://schemas.microsoft.com/office/drawing/2014/main" id="{A1FD60EC-78BB-C849-9D8F-976B269FB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828" y="2286000"/>
            <a:ext cx="2255093" cy="270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920672"/>
      </p:ext>
    </p:extLst>
  </p:cSld>
  <p:clrMapOvr>
    <a:masterClrMapping/>
  </p:clrMapOvr>
  <p:transition spd="slow" advClick="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6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Custom 53">
      <a:dk1>
        <a:srgbClr val="800000"/>
      </a:dk1>
      <a:lt1>
        <a:srgbClr val="FFFFFF"/>
      </a:lt1>
      <a:dk2>
        <a:srgbClr val="FFFFFF"/>
      </a:dk2>
      <a:lt2>
        <a:srgbClr val="EE8B9E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4104d5b-b872-4636-a728-507be7308f43"/>
    <Status xmlns="96f1686b-f877-4eb8-89ab-3a67a5dc2612" xsi:nil="true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5" ma:contentTypeDescription="Create a new document." ma:contentTypeScope="" ma:versionID="23d67e052bb3c24e620a8f72405d5082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ecf5540b87dd5b4ccfd09fbe6551b200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7D7105-473A-4035-B276-55CE1CC37014}">
  <ds:schemaRefs>
    <ds:schemaRef ds:uri="http://schemas.microsoft.com/office/2006/metadata/properties"/>
    <ds:schemaRef ds:uri="http://schemas.microsoft.com/office/infopath/2007/PartnerControls"/>
    <ds:schemaRef ds:uri="b4104d5b-b872-4636-a728-507be7308f43"/>
    <ds:schemaRef ds:uri="96f1686b-f877-4eb8-89ab-3a67a5dc2612"/>
  </ds:schemaRefs>
</ds:datastoreItem>
</file>

<file path=customXml/itemProps2.xml><?xml version="1.0" encoding="utf-8"?>
<ds:datastoreItem xmlns:ds="http://schemas.openxmlformats.org/officeDocument/2006/customXml" ds:itemID="{8B315199-A76B-46CE-B738-2F66C6AE14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f1686b-f877-4eb8-89ab-3a67a5dc2612"/>
    <ds:schemaRef ds:uri="b4104d5b-b872-4636-a728-507be7308f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87E66E-835D-4144-B46F-55125DA2FC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31139</TotalTime>
  <Words>3097</Words>
  <Application>Microsoft Macintosh PowerPoint</Application>
  <PresentationFormat>Widescreen</PresentationFormat>
  <Paragraphs>621</Paragraphs>
  <Slides>52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52</vt:i4>
      </vt:variant>
    </vt:vector>
  </HeadingPairs>
  <TitlesOfParts>
    <vt:vector size="64" baseType="lpstr">
      <vt:lpstr>Arial</vt:lpstr>
      <vt:lpstr>Arial Narrow</vt:lpstr>
      <vt:lpstr>Calibri</vt:lpstr>
      <vt:lpstr>Rockwell</vt:lpstr>
      <vt:lpstr>System Font Regular</vt:lpstr>
      <vt:lpstr>Times</vt:lpstr>
      <vt:lpstr>Wingdings</vt:lpstr>
      <vt:lpstr>Blank Presentation</vt:lpstr>
      <vt:lpstr>1_Blank Presentation</vt:lpstr>
      <vt:lpstr>2_Blank Presentation</vt:lpstr>
      <vt:lpstr>1_Office Theme</vt:lpstr>
      <vt:lpstr>4_Blank Presentation</vt:lpstr>
      <vt:lpstr>PowerPoint Presentation</vt:lpstr>
      <vt:lpstr>PowerPoint Presentation</vt:lpstr>
      <vt:lpstr>Oncology Grand Rounds Series</vt:lpstr>
      <vt:lpstr>Disclosures for Moderator Neil Love, MD</vt:lpstr>
      <vt:lpstr>PowerPoint Presentation</vt:lpstr>
      <vt:lpstr>Disclosures for Dr Barr</vt:lpstr>
      <vt:lpstr>PowerPoint Presentation</vt:lpstr>
      <vt:lpstr>Disclosures for Ms Bazemore</vt:lpstr>
      <vt:lpstr>PowerPoint Presentation</vt:lpstr>
      <vt:lpstr>Disclosures for Dr Jain</vt:lpstr>
      <vt:lpstr>PowerPoint Presentation</vt:lpstr>
      <vt:lpstr>Disclosures for Ms Rich</vt:lpstr>
      <vt:lpstr>Chronic Lymphocytic Leukemia: Agenda</vt:lpstr>
      <vt:lpstr>Case Presentation (Ms Bazemore)</vt:lpstr>
      <vt:lpstr>Observation vs Active Treatment</vt:lpstr>
      <vt:lpstr>Chronic Lymphocytic Leukemia: Agenda</vt:lpstr>
      <vt:lpstr>Biomarker-Based Algorithm for First-Line Treatment of Chronic Lymphocytic Leukemia</vt:lpstr>
      <vt:lpstr>Current Standard First-Line Treatment of CLL</vt:lpstr>
      <vt:lpstr>Case Presentation (Ms Rich)</vt:lpstr>
      <vt:lpstr>Case Presentation (Ms Bazemore)</vt:lpstr>
      <vt:lpstr>Case Presentation (Ms Bazemore)</vt:lpstr>
      <vt:lpstr>Mechanism of Action of Ibrutinib</vt:lpstr>
      <vt:lpstr>RESONATE PFS in Ibrutinib Arm: Subgroups with Del(17p) or Del(11q) </vt:lpstr>
      <vt:lpstr>ALLIANCE A041202: Efficacy with Ibrutinib Alone or in Combination with Rituximab Compared to Bendamustine/Rituximab (BR)</vt:lpstr>
      <vt:lpstr>ALLIANCE A041202: Safety Results with Ibrutinib Alone or in Combination  with Rituximab Compared to Bendamustine/Rituximab (BR)</vt:lpstr>
      <vt:lpstr>ECOG-ACRIN-E1912: Up-Front Ibrutinib and Rituximab (IR) Compared to FCR in Younger Patients with CLL</vt:lpstr>
      <vt:lpstr>ECOG-E1912: Progression-Free Survival</vt:lpstr>
      <vt:lpstr>FDA Approval of Ibrutinib in Combination with Obinutuzumab in Treatment-Naïve CLL/SLL January 28, 2019</vt:lpstr>
      <vt:lpstr>iLLUMINATE: A Phase III Trial of Ibrutinib and Obinutuzumab as First-Line Therapy for CLL</vt:lpstr>
      <vt:lpstr>iLLUMINATE: A Phase III Trial of Ibrutinib and Obinutuzumab as First-Line Therapy for CLL</vt:lpstr>
      <vt:lpstr>Case Presentation (Ms Bazemore)</vt:lpstr>
      <vt:lpstr>Case Presentation (Ms Bazemore)</vt:lpstr>
      <vt:lpstr>ACE-CL-001: Acalabrutinib as First-Line Therapy for CLL Investigator-Assessed Response* to Acalabrutinib</vt:lpstr>
      <vt:lpstr>Phase III Trial of Acalabrutinib versus Ibrutinib in Previously Treated Patients with High-Risk R/R CLL</vt:lpstr>
      <vt:lpstr>PowerPoint Presentation</vt:lpstr>
      <vt:lpstr>Phase III CLL14 Trial of Venetoclax with Obinutuzumab Meets Its Primary  PFS Endpoint Press Release — October 31, 2018</vt:lpstr>
      <vt:lpstr>Chronic Lymphocytic Leukemia: Agenda</vt:lpstr>
      <vt:lpstr>Mechanism of Action of Venetoclax (ABT-199)</vt:lpstr>
      <vt:lpstr>Pivotal Phase II Trial of Venetoclax Monotherapy in R/R CLL  with Del(17p)</vt:lpstr>
      <vt:lpstr>Recommended TLS Prophylaxis and Monitoring During Venetoclax Therapy</vt:lpstr>
      <vt:lpstr>Venetoclax: Drug Interactions</vt:lpstr>
      <vt:lpstr>MURANO Study Design</vt:lpstr>
      <vt:lpstr>MURANO: Progression-Free Survival and Select Toxicity of Venetoclax-Rituximab in R/R CLL </vt:lpstr>
      <vt:lpstr>Grade 3-4 AEs; ≥2% Difference between Arms Note: AE reporting period longer with VenR vs BR</vt:lpstr>
      <vt:lpstr>Case Presentation (Ms Bazemore)</vt:lpstr>
      <vt:lpstr>Case Presentation (Ms Rich)</vt:lpstr>
      <vt:lpstr>Case Presentation (Ms Rich)</vt:lpstr>
      <vt:lpstr>Approved PI3K Inhibitors for CLL:  Indication and Dosing</vt:lpstr>
      <vt:lpstr>Case Presentation (Ms Rich)</vt:lpstr>
      <vt:lpstr>Case Presentation (Ms Rich)</vt:lpstr>
      <vt:lpstr>Serious Adverse Events Associated with Idelalisib</vt:lpstr>
      <vt:lpstr>DUO: Select Adverse Events in Phase III Trial of Duvelisib for Relapsed/Refractory CLL/SLL</vt:lpstr>
    </vt:vector>
  </TitlesOfParts>
  <Manager/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Aura Herrmann</cp:lastModifiedBy>
  <cp:revision>2067</cp:revision>
  <cp:lastPrinted>2019-04-11T18:57:39Z</cp:lastPrinted>
  <dcterms:created xsi:type="dcterms:W3CDTF">2012-08-13T12:55:31Z</dcterms:created>
  <dcterms:modified xsi:type="dcterms:W3CDTF">2019-06-19T18:24:26Z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ContentTypeId">
    <vt:lpwstr>0x01010018862A45804C7345BFDE61DA2C172BE7</vt:lpwstr>
  </property>
</Properties>
</file>